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39.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40.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41.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notesSlides/notesSlide42.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notesSlides/notesSlide43.xml" ContentType="application/vnd.openxmlformats-officedocument.presentationml.notesSlide+xml"/>
  <Override PartName="/ppt/charts/chart9.xml" ContentType="application/vnd.openxmlformats-officedocument.drawingml.chart+xml"/>
  <Override PartName="/ppt/theme/themeOverride6.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0.xml" ContentType="application/vnd.openxmlformats-officedocument.drawingml.chart+xml"/>
  <Override PartName="/ppt/theme/themeOverride7.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charts/chart11.xml" ContentType="application/vnd.openxmlformats-officedocument.drawingml.chart+xml"/>
  <Override PartName="/ppt/theme/themeOverride8.xml" ContentType="application/vnd.openxmlformats-officedocument.themeOverride+xml"/>
  <Override PartName="/ppt/notesSlides/notesSlide117.xml" ContentType="application/vnd.openxmlformats-officedocument.presentationml.notesSlide+xml"/>
  <Override PartName="/ppt/charts/chart12.xml" ContentType="application/vnd.openxmlformats-officedocument.drawingml.chart+xml"/>
  <Override PartName="/ppt/theme/themeOverride9.xml" ContentType="application/vnd.openxmlformats-officedocument.themeOverride+xml"/>
  <Override PartName="/ppt/notesSlides/notesSlide118.xml" ContentType="application/vnd.openxmlformats-officedocument.presentationml.notesSlide+xml"/>
  <Override PartName="/ppt/charts/chart13.xml" ContentType="application/vnd.openxmlformats-officedocument.drawingml.chart+xml"/>
  <Override PartName="/ppt/theme/themeOverride10.xml" ContentType="application/vnd.openxmlformats-officedocument.themeOverride+xml"/>
  <Override PartName="/ppt/notesSlides/notesSlide119.xml" ContentType="application/vnd.openxmlformats-officedocument.presentationml.notesSlide+xml"/>
  <Override PartName="/ppt/charts/chart14.xml" ContentType="application/vnd.openxmlformats-officedocument.drawingml.chart+xml"/>
  <Override PartName="/ppt/theme/themeOverride11.xml" ContentType="application/vnd.openxmlformats-officedocument.themeOverride+xml"/>
  <Override PartName="/ppt/notesSlides/notesSlide120.xml" ContentType="application/vnd.openxmlformats-officedocument.presentationml.notesSlide+xml"/>
  <Override PartName="/ppt/charts/chart15.xml" ContentType="application/vnd.openxmlformats-officedocument.drawingml.chart+xml"/>
  <Override PartName="/ppt/theme/themeOverride12.xml" ContentType="application/vnd.openxmlformats-officedocument.themeOverride+xml"/>
  <Override PartName="/ppt/notesSlides/notesSlide121.xml" ContentType="application/vnd.openxmlformats-officedocument.presentationml.notesSlide+xml"/>
  <Override PartName="/ppt/charts/chart16.xml" ContentType="application/vnd.openxmlformats-officedocument.drawingml.chart+xml"/>
  <Override PartName="/ppt/theme/themeOverride13.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272"/>
  </p:notesMasterIdLst>
  <p:handoutMasterIdLst>
    <p:handoutMasterId r:id="rId273"/>
  </p:handoutMasterIdLst>
  <p:sldIdLst>
    <p:sldId id="307" r:id="rId2"/>
    <p:sldId id="308" r:id="rId3"/>
    <p:sldId id="309" r:id="rId4"/>
    <p:sldId id="310" r:id="rId5"/>
    <p:sldId id="311" r:id="rId6"/>
    <p:sldId id="312" r:id="rId7"/>
    <p:sldId id="315" r:id="rId8"/>
    <p:sldId id="316" r:id="rId9"/>
    <p:sldId id="313" r:id="rId10"/>
    <p:sldId id="314" r:id="rId11"/>
    <p:sldId id="317" r:id="rId12"/>
    <p:sldId id="318" r:id="rId13"/>
    <p:sldId id="319" r:id="rId14"/>
    <p:sldId id="320" r:id="rId15"/>
    <p:sldId id="321" r:id="rId16"/>
    <p:sldId id="357" r:id="rId17"/>
    <p:sldId id="322" r:id="rId18"/>
    <p:sldId id="323" r:id="rId19"/>
    <p:sldId id="356" r:id="rId20"/>
    <p:sldId id="324" r:id="rId21"/>
    <p:sldId id="325" r:id="rId22"/>
    <p:sldId id="326" r:id="rId23"/>
    <p:sldId id="327" r:id="rId24"/>
    <p:sldId id="353" r:id="rId25"/>
    <p:sldId id="355" r:id="rId26"/>
    <p:sldId id="330" r:id="rId27"/>
    <p:sldId id="331" r:id="rId28"/>
    <p:sldId id="332" r:id="rId29"/>
    <p:sldId id="333" r:id="rId30"/>
    <p:sldId id="334" r:id="rId31"/>
    <p:sldId id="335" r:id="rId32"/>
    <p:sldId id="336" r:id="rId33"/>
    <p:sldId id="337" r:id="rId34"/>
    <p:sldId id="338" r:id="rId35"/>
    <p:sldId id="339" r:id="rId36"/>
    <p:sldId id="347" r:id="rId37"/>
    <p:sldId id="348" r:id="rId38"/>
    <p:sldId id="349" r:id="rId39"/>
    <p:sldId id="350" r:id="rId40"/>
    <p:sldId id="351" r:id="rId41"/>
    <p:sldId id="352" r:id="rId42"/>
    <p:sldId id="346" r:id="rId43"/>
    <p:sldId id="508" r:id="rId44"/>
    <p:sldId id="471" r:id="rId45"/>
    <p:sldId id="472" r:id="rId46"/>
    <p:sldId id="473" r:id="rId47"/>
    <p:sldId id="474" r:id="rId48"/>
    <p:sldId id="475" r:id="rId49"/>
    <p:sldId id="476" r:id="rId50"/>
    <p:sldId id="477" r:id="rId51"/>
    <p:sldId id="478" r:id="rId52"/>
    <p:sldId id="479" r:id="rId53"/>
    <p:sldId id="480" r:id="rId54"/>
    <p:sldId id="481" r:id="rId55"/>
    <p:sldId id="482" r:id="rId56"/>
    <p:sldId id="483" r:id="rId57"/>
    <p:sldId id="484" r:id="rId58"/>
    <p:sldId id="485" r:id="rId59"/>
    <p:sldId id="486" r:id="rId60"/>
    <p:sldId id="487" r:id="rId61"/>
    <p:sldId id="488" r:id="rId62"/>
    <p:sldId id="489" r:id="rId63"/>
    <p:sldId id="490" r:id="rId64"/>
    <p:sldId id="491" r:id="rId65"/>
    <p:sldId id="492" r:id="rId66"/>
    <p:sldId id="493" r:id="rId67"/>
    <p:sldId id="494" r:id="rId68"/>
    <p:sldId id="495" r:id="rId69"/>
    <p:sldId id="496" r:id="rId70"/>
    <p:sldId id="497" r:id="rId71"/>
    <p:sldId id="498" r:id="rId72"/>
    <p:sldId id="499" r:id="rId73"/>
    <p:sldId id="500" r:id="rId74"/>
    <p:sldId id="501" r:id="rId75"/>
    <p:sldId id="502" r:id="rId76"/>
    <p:sldId id="503" r:id="rId77"/>
    <p:sldId id="504" r:id="rId78"/>
    <p:sldId id="505" r:id="rId79"/>
    <p:sldId id="506" r:id="rId80"/>
    <p:sldId id="399" r:id="rId81"/>
    <p:sldId id="359" r:id="rId82"/>
    <p:sldId id="360" r:id="rId83"/>
    <p:sldId id="361" r:id="rId84"/>
    <p:sldId id="362" r:id="rId85"/>
    <p:sldId id="363" r:id="rId86"/>
    <p:sldId id="364" r:id="rId87"/>
    <p:sldId id="365" r:id="rId88"/>
    <p:sldId id="366" r:id="rId89"/>
    <p:sldId id="367" r:id="rId90"/>
    <p:sldId id="368" r:id="rId91"/>
    <p:sldId id="369" r:id="rId92"/>
    <p:sldId id="370" r:id="rId93"/>
    <p:sldId id="371" r:id="rId94"/>
    <p:sldId id="372" r:id="rId95"/>
    <p:sldId id="373" r:id="rId96"/>
    <p:sldId id="374" r:id="rId97"/>
    <p:sldId id="375" r:id="rId98"/>
    <p:sldId id="376" r:id="rId99"/>
    <p:sldId id="377" r:id="rId100"/>
    <p:sldId id="378" r:id="rId101"/>
    <p:sldId id="379" r:id="rId102"/>
    <p:sldId id="380" r:id="rId103"/>
    <p:sldId id="381" r:id="rId104"/>
    <p:sldId id="382" r:id="rId105"/>
    <p:sldId id="383" r:id="rId106"/>
    <p:sldId id="384" r:id="rId107"/>
    <p:sldId id="385" r:id="rId108"/>
    <p:sldId id="386" r:id="rId109"/>
    <p:sldId id="387" r:id="rId110"/>
    <p:sldId id="388" r:id="rId111"/>
    <p:sldId id="389" r:id="rId112"/>
    <p:sldId id="390" r:id="rId113"/>
    <p:sldId id="391" r:id="rId114"/>
    <p:sldId id="392" r:id="rId115"/>
    <p:sldId id="393" r:id="rId116"/>
    <p:sldId id="394" r:id="rId117"/>
    <p:sldId id="395" r:id="rId118"/>
    <p:sldId id="396" r:id="rId119"/>
    <p:sldId id="397" r:id="rId120"/>
    <p:sldId id="400" r:id="rId121"/>
    <p:sldId id="401" r:id="rId122"/>
    <p:sldId id="402" r:id="rId123"/>
    <p:sldId id="403" r:id="rId124"/>
    <p:sldId id="404" r:id="rId125"/>
    <p:sldId id="405" r:id="rId126"/>
    <p:sldId id="406" r:id="rId127"/>
    <p:sldId id="407" r:id="rId128"/>
    <p:sldId id="408" r:id="rId129"/>
    <p:sldId id="409" r:id="rId130"/>
    <p:sldId id="410" r:id="rId131"/>
    <p:sldId id="411" r:id="rId132"/>
    <p:sldId id="412" r:id="rId133"/>
    <p:sldId id="413" r:id="rId134"/>
    <p:sldId id="414" r:id="rId135"/>
    <p:sldId id="415" r:id="rId136"/>
    <p:sldId id="416" r:id="rId137"/>
    <p:sldId id="417" r:id="rId138"/>
    <p:sldId id="418" r:id="rId139"/>
    <p:sldId id="419" r:id="rId140"/>
    <p:sldId id="420" r:id="rId141"/>
    <p:sldId id="421" r:id="rId142"/>
    <p:sldId id="422" r:id="rId143"/>
    <p:sldId id="423" r:id="rId144"/>
    <p:sldId id="424" r:id="rId145"/>
    <p:sldId id="425" r:id="rId146"/>
    <p:sldId id="426" r:id="rId147"/>
    <p:sldId id="427" r:id="rId148"/>
    <p:sldId id="428" r:id="rId149"/>
    <p:sldId id="429" r:id="rId150"/>
    <p:sldId id="430" r:id="rId151"/>
    <p:sldId id="431" r:id="rId152"/>
    <p:sldId id="432" r:id="rId153"/>
    <p:sldId id="433" r:id="rId154"/>
    <p:sldId id="434" r:id="rId155"/>
    <p:sldId id="435" r:id="rId156"/>
    <p:sldId id="436" r:id="rId157"/>
    <p:sldId id="437" r:id="rId158"/>
    <p:sldId id="438" r:id="rId159"/>
    <p:sldId id="439" r:id="rId160"/>
    <p:sldId id="440" r:id="rId161"/>
    <p:sldId id="441" r:id="rId162"/>
    <p:sldId id="442" r:id="rId163"/>
    <p:sldId id="443" r:id="rId164"/>
    <p:sldId id="444" r:id="rId165"/>
    <p:sldId id="445" r:id="rId166"/>
    <p:sldId id="446" r:id="rId167"/>
    <p:sldId id="447" r:id="rId168"/>
    <p:sldId id="448" r:id="rId169"/>
    <p:sldId id="449" r:id="rId170"/>
    <p:sldId id="450" r:id="rId171"/>
    <p:sldId id="451" r:id="rId172"/>
    <p:sldId id="452" r:id="rId173"/>
    <p:sldId id="453" r:id="rId174"/>
    <p:sldId id="454" r:id="rId175"/>
    <p:sldId id="455" r:id="rId176"/>
    <p:sldId id="456" r:id="rId177"/>
    <p:sldId id="457" r:id="rId178"/>
    <p:sldId id="458" r:id="rId179"/>
    <p:sldId id="459" r:id="rId180"/>
    <p:sldId id="460" r:id="rId181"/>
    <p:sldId id="461" r:id="rId182"/>
    <p:sldId id="462" r:id="rId183"/>
    <p:sldId id="463" r:id="rId184"/>
    <p:sldId id="464" r:id="rId185"/>
    <p:sldId id="465" r:id="rId186"/>
    <p:sldId id="466" r:id="rId187"/>
    <p:sldId id="467" r:id="rId188"/>
    <p:sldId id="468" r:id="rId189"/>
    <p:sldId id="469" r:id="rId190"/>
    <p:sldId id="541" r:id="rId191"/>
    <p:sldId id="542" r:id="rId192"/>
    <p:sldId id="543" r:id="rId193"/>
    <p:sldId id="544" r:id="rId194"/>
    <p:sldId id="545" r:id="rId195"/>
    <p:sldId id="546" r:id="rId196"/>
    <p:sldId id="547" r:id="rId197"/>
    <p:sldId id="548" r:id="rId198"/>
    <p:sldId id="549" r:id="rId199"/>
    <p:sldId id="550" r:id="rId200"/>
    <p:sldId id="551" r:id="rId201"/>
    <p:sldId id="552" r:id="rId202"/>
    <p:sldId id="553" r:id="rId203"/>
    <p:sldId id="554" r:id="rId204"/>
    <p:sldId id="555" r:id="rId205"/>
    <p:sldId id="556" r:id="rId206"/>
    <p:sldId id="557" r:id="rId207"/>
    <p:sldId id="558" r:id="rId208"/>
    <p:sldId id="559" r:id="rId209"/>
    <p:sldId id="560" r:id="rId210"/>
    <p:sldId id="561" r:id="rId211"/>
    <p:sldId id="562" r:id="rId212"/>
    <p:sldId id="563" r:id="rId213"/>
    <p:sldId id="564" r:id="rId214"/>
    <p:sldId id="565" r:id="rId215"/>
    <p:sldId id="566" r:id="rId216"/>
    <p:sldId id="567" r:id="rId217"/>
    <p:sldId id="589" r:id="rId218"/>
    <p:sldId id="590" r:id="rId219"/>
    <p:sldId id="591" r:id="rId220"/>
    <p:sldId id="592" r:id="rId221"/>
    <p:sldId id="593" r:id="rId222"/>
    <p:sldId id="594" r:id="rId223"/>
    <p:sldId id="595" r:id="rId224"/>
    <p:sldId id="596" r:id="rId225"/>
    <p:sldId id="597" r:id="rId226"/>
    <p:sldId id="598" r:id="rId227"/>
    <p:sldId id="599" r:id="rId228"/>
    <p:sldId id="600" r:id="rId229"/>
    <p:sldId id="601" r:id="rId230"/>
    <p:sldId id="602" r:id="rId231"/>
    <p:sldId id="603" r:id="rId232"/>
    <p:sldId id="604" r:id="rId233"/>
    <p:sldId id="605" r:id="rId234"/>
    <p:sldId id="606" r:id="rId235"/>
    <p:sldId id="607" r:id="rId236"/>
    <p:sldId id="608" r:id="rId237"/>
    <p:sldId id="609" r:id="rId238"/>
    <p:sldId id="610" r:id="rId239"/>
    <p:sldId id="611" r:id="rId240"/>
    <p:sldId id="612" r:id="rId241"/>
    <p:sldId id="613" r:id="rId242"/>
    <p:sldId id="614" r:id="rId243"/>
    <p:sldId id="615" r:id="rId244"/>
    <p:sldId id="616" r:id="rId245"/>
    <p:sldId id="617" r:id="rId246"/>
    <p:sldId id="618" r:id="rId247"/>
    <p:sldId id="619" r:id="rId248"/>
    <p:sldId id="620" r:id="rId249"/>
    <p:sldId id="621" r:id="rId250"/>
    <p:sldId id="622" r:id="rId251"/>
    <p:sldId id="568" r:id="rId252"/>
    <p:sldId id="570" r:id="rId253"/>
    <p:sldId id="571" r:id="rId254"/>
    <p:sldId id="572" r:id="rId255"/>
    <p:sldId id="573" r:id="rId256"/>
    <p:sldId id="574" r:id="rId257"/>
    <p:sldId id="575" r:id="rId258"/>
    <p:sldId id="576" r:id="rId259"/>
    <p:sldId id="577" r:id="rId260"/>
    <p:sldId id="578" r:id="rId261"/>
    <p:sldId id="579" r:id="rId262"/>
    <p:sldId id="580" r:id="rId263"/>
    <p:sldId id="581" r:id="rId264"/>
    <p:sldId id="582" r:id="rId265"/>
    <p:sldId id="583" r:id="rId266"/>
    <p:sldId id="584" r:id="rId267"/>
    <p:sldId id="585" r:id="rId268"/>
    <p:sldId id="586" r:id="rId269"/>
    <p:sldId id="587" r:id="rId270"/>
    <p:sldId id="588" r:id="rId271"/>
  </p:sldIdLst>
  <p:sldSz cx="9144000" cy="6858000" type="screen4x3"/>
  <p:notesSz cx="6858000" cy="9144000"/>
  <p:defaultTextStyle>
    <a:defPPr>
      <a:defRPr lang="en-US"/>
    </a:defPPr>
    <a:lvl1pPr algn="l" rtl="0" fontAlgn="base">
      <a:spcBef>
        <a:spcPct val="50000"/>
      </a:spcBef>
      <a:spcAft>
        <a:spcPct val="0"/>
      </a:spcAft>
      <a:defRPr sz="2400" kern="1200">
        <a:solidFill>
          <a:schemeClr val="tx1"/>
        </a:solidFill>
        <a:latin typeface="Arial" charset="0"/>
        <a:ea typeface="+mn-ea"/>
        <a:cs typeface="Arial" charset="0"/>
      </a:defRPr>
    </a:lvl1pPr>
    <a:lvl2pPr marL="457200" algn="l" rtl="0" fontAlgn="base">
      <a:spcBef>
        <a:spcPct val="50000"/>
      </a:spcBef>
      <a:spcAft>
        <a:spcPct val="0"/>
      </a:spcAft>
      <a:defRPr sz="2400" kern="1200">
        <a:solidFill>
          <a:schemeClr val="tx1"/>
        </a:solidFill>
        <a:latin typeface="Arial" charset="0"/>
        <a:ea typeface="+mn-ea"/>
        <a:cs typeface="Arial" charset="0"/>
      </a:defRPr>
    </a:lvl2pPr>
    <a:lvl3pPr marL="914400" algn="l" rtl="0" fontAlgn="base">
      <a:spcBef>
        <a:spcPct val="50000"/>
      </a:spcBef>
      <a:spcAft>
        <a:spcPct val="0"/>
      </a:spcAft>
      <a:defRPr sz="2400" kern="1200">
        <a:solidFill>
          <a:schemeClr val="tx1"/>
        </a:solidFill>
        <a:latin typeface="Arial" charset="0"/>
        <a:ea typeface="+mn-ea"/>
        <a:cs typeface="Arial" charset="0"/>
      </a:defRPr>
    </a:lvl3pPr>
    <a:lvl4pPr marL="1371600" algn="l" rtl="0" fontAlgn="base">
      <a:spcBef>
        <a:spcPct val="50000"/>
      </a:spcBef>
      <a:spcAft>
        <a:spcPct val="0"/>
      </a:spcAft>
      <a:defRPr sz="2400" kern="1200">
        <a:solidFill>
          <a:schemeClr val="tx1"/>
        </a:solidFill>
        <a:latin typeface="Arial" charset="0"/>
        <a:ea typeface="+mn-ea"/>
        <a:cs typeface="Arial" charset="0"/>
      </a:defRPr>
    </a:lvl4pPr>
    <a:lvl5pPr marL="1828800" algn="l" rtl="0" fontAlgn="base">
      <a:spcBef>
        <a:spcPct val="5000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656" autoAdjust="0"/>
    <p:restoredTop sz="76219" autoAdjust="0"/>
  </p:normalViewPr>
  <p:slideViewPr>
    <p:cSldViewPr>
      <p:cViewPr>
        <p:scale>
          <a:sx n="62" d="100"/>
          <a:sy n="62" d="100"/>
        </p:scale>
        <p:origin x="-1752" y="-786"/>
      </p:cViewPr>
      <p:guideLst>
        <p:guide orient="horz" pos="2160"/>
        <p:guide pos="2880"/>
      </p:guideLst>
    </p:cSldViewPr>
  </p:slideViewPr>
  <p:notesTextViewPr>
    <p:cViewPr>
      <p:scale>
        <a:sx n="1" d="1"/>
        <a:sy n="1" d="1"/>
      </p:scale>
      <p:origin x="0" y="0"/>
    </p:cViewPr>
  </p:notesTextViewPr>
  <p:sorterViewPr>
    <p:cViewPr>
      <p:scale>
        <a:sx n="100" d="100"/>
        <a:sy n="100" d="100"/>
      </p:scale>
      <p:origin x="0" y="55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handoutMaster" Target="handoutMasters/handout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viewProps" Target="view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oleObject" Target="Book9" TargetMode="External"/><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E\SE_Stats_Feb2014.xlsx" TargetMode="External"/><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E\SE_Stats_Feb2014.xlsx" TargetMode="External"/><Relationship Id="rId1" Type="http://schemas.openxmlformats.org/officeDocument/2006/relationships/themeOverride" Target="../theme/themeOverride13.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Macro-Enabled_Worksheet3.xlsm"/></Relationships>
</file>

<file path=ppt/charts/_rels/chart4.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E\SE_Stats_Feb2014.xlsx"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E\SE_Stats_Feb2014.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u="sng" dirty="0" smtClean="0">
                <a:solidFill>
                  <a:srgbClr val="000080"/>
                </a:solidFill>
              </a:rPr>
              <a:t>BUDGET</a:t>
            </a:r>
            <a:r>
              <a:rPr lang="fr-FR" u="sng" baseline="0" dirty="0" smtClean="0">
                <a:solidFill>
                  <a:srgbClr val="000080"/>
                </a:solidFill>
              </a:rPr>
              <a:t> 2014 – 2015 : CHF 713.3 MILLION </a:t>
            </a:r>
            <a:endParaRPr lang="fr-FR" u="sng" dirty="0">
              <a:solidFill>
                <a:srgbClr val="000080"/>
              </a:solidFill>
            </a:endParaRPr>
          </a:p>
        </c:rich>
      </c:tx>
      <c:layout>
        <c:manualLayout>
          <c:xMode val="edge"/>
          <c:yMode val="edge"/>
          <c:x val="0.18663167104111988"/>
          <c:y val="0"/>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Feuil1!$B$1</c:f>
              <c:strCache>
                <c:ptCount val="1"/>
                <c:pt idx="0">
                  <c:v>WIPO'S MAIN SOURCES OF REVENUE</c:v>
                </c:pt>
              </c:strCache>
            </c:strRef>
          </c:tx>
          <c:dPt>
            <c:idx val="0"/>
            <c:bubble3D val="0"/>
          </c:dPt>
          <c:dPt>
            <c:idx val="1"/>
            <c:bubble3D val="0"/>
          </c:dPt>
          <c:dPt>
            <c:idx val="2"/>
            <c:bubble3D val="0"/>
          </c:dPt>
          <c:dPt>
            <c:idx val="3"/>
            <c:bubble3D val="0"/>
          </c:dPt>
          <c:dPt>
            <c:idx val="4"/>
            <c:bubble3D val="0"/>
          </c:dPt>
          <c:dLbls>
            <c:showLegendKey val="0"/>
            <c:showVal val="0"/>
            <c:showCatName val="0"/>
            <c:showSerName val="0"/>
            <c:showPercent val="1"/>
            <c:showBubbleSize val="0"/>
            <c:showLeaderLines val="1"/>
          </c:dLbls>
          <c:cat>
            <c:strRef>
              <c:f>Feuil1!$A$2:$A$6</c:f>
              <c:strCache>
                <c:ptCount val="5"/>
                <c:pt idx="0">
                  <c:v>PCT SYSTEM </c:v>
                </c:pt>
                <c:pt idx="1">
                  <c:v>MEMBER STATES</c:v>
                </c:pt>
                <c:pt idx="2">
                  <c:v>MADRID SYSTEM </c:v>
                </c:pt>
                <c:pt idx="3">
                  <c:v>HAGUE SYSTEM</c:v>
                </c:pt>
                <c:pt idx="4">
                  <c:v>OTHER </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showLeaderLines val="1"/>
        </c:dLbls>
      </c:pie3DChart>
      <c:spPr>
        <a:noFill/>
        <a:ln w="25387">
          <a:noFill/>
        </a:ln>
      </c:spPr>
    </c:plotArea>
    <c:legend>
      <c:legendPos val="r"/>
      <c:layout/>
      <c:overlay val="0"/>
    </c:legend>
    <c:plotVisOnly val="1"/>
    <c:dispBlanksAs val="gap"/>
    <c:showDLblsOverMax val="0"/>
  </c:chart>
  <c:txPr>
    <a:bodyPr/>
    <a:lstStyle/>
    <a:p>
      <a:pPr>
        <a:defRPr sz="1799"/>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7030A0"/>
              </a:solidFill>
            </c:spPr>
          </c:dPt>
          <c:dPt>
            <c:idx val="2"/>
            <c:bubble3D val="0"/>
            <c:spPr>
              <a:solidFill>
                <a:srgbClr val="92D050"/>
              </a:solidFill>
            </c:spPr>
          </c:dPt>
          <c:dPt>
            <c:idx val="3"/>
            <c:bubble3D val="0"/>
            <c:spPr>
              <a:solidFill>
                <a:schemeClr val="accent6">
                  <a:lumMod val="40000"/>
                  <a:lumOff val="60000"/>
                </a:schemeClr>
              </a:solidFill>
            </c:spPr>
          </c:dPt>
          <c:dPt>
            <c:idx val="4"/>
            <c:bubble3D val="0"/>
            <c:spPr>
              <a:solidFill>
                <a:srgbClr val="FFFF66"/>
              </a:solidFill>
            </c:spPr>
          </c:dPt>
          <c:dPt>
            <c:idx val="5"/>
            <c:bubble3D val="0"/>
            <c:spPr>
              <a:solidFill>
                <a:srgbClr val="00B050"/>
              </a:solidFill>
            </c:spPr>
          </c:dPt>
          <c:dPt>
            <c:idx val="6"/>
            <c:bubble3D val="0"/>
            <c:spPr>
              <a:solidFill>
                <a:srgbClr val="FF0000"/>
              </a:solidFill>
            </c:spPr>
          </c:dPt>
          <c:dPt>
            <c:idx val="7"/>
            <c:bubble3D val="0"/>
            <c:spPr>
              <a:solidFill>
                <a:srgbClr val="FFC68C"/>
              </a:solidFill>
            </c:spPr>
          </c:dPt>
          <c:dPt>
            <c:idx val="8"/>
            <c:bubble3D val="0"/>
            <c:spPr>
              <a:solidFill>
                <a:srgbClr val="FF66FF"/>
              </a:solidFill>
            </c:spPr>
          </c:dPt>
          <c:dPt>
            <c:idx val="9"/>
            <c:bubble3D val="0"/>
            <c:spPr>
              <a:solidFill>
                <a:srgbClr val="CCCC00"/>
              </a:solidFill>
            </c:spPr>
          </c:dPt>
          <c:dPt>
            <c:idx val="10"/>
            <c:bubble3D val="0"/>
            <c:spPr>
              <a:solidFill>
                <a:schemeClr val="accent5">
                  <a:lumMod val="50000"/>
                </a:schemeClr>
              </a:solidFill>
            </c:spPr>
          </c:dPt>
          <c:dLbls>
            <c:numFmt formatCode="0.00%" sourceLinked="0"/>
            <c:dLblPos val="outEnd"/>
            <c:showLegendKey val="0"/>
            <c:showVal val="0"/>
            <c:showCatName val="0"/>
            <c:showSerName val="0"/>
            <c:showPercent val="1"/>
            <c:showBubbleSize val="0"/>
            <c:showLeaderLines val="1"/>
          </c:dLbls>
          <c:cat>
            <c:strRef>
              <c:f>Sheet1!$B$2:$L$2</c:f>
              <c:strCache>
                <c:ptCount val="11"/>
                <c:pt idx="0">
                  <c:v>Germany</c:v>
                </c:pt>
                <c:pt idx="1">
                  <c:v>Switzerland</c:v>
                </c:pt>
                <c:pt idx="2">
                  <c:v>France</c:v>
                </c:pt>
                <c:pt idx="3">
                  <c:v>Italy</c:v>
                </c:pt>
                <c:pt idx="4">
                  <c:v>USA</c:v>
                </c:pt>
                <c:pt idx="5">
                  <c:v>Netherlands</c:v>
                </c:pt>
                <c:pt idx="6">
                  <c:v>Turkey</c:v>
                </c:pt>
                <c:pt idx="7">
                  <c:v>Austria</c:v>
                </c:pt>
                <c:pt idx="8">
                  <c:v>Belgium</c:v>
                </c:pt>
                <c:pt idx="9">
                  <c:v>Finland</c:v>
                </c:pt>
                <c:pt idx="10">
                  <c:v>Others</c:v>
                </c:pt>
              </c:strCache>
            </c:strRef>
          </c:cat>
          <c:val>
            <c:numRef>
              <c:f>Sheet1!$B$3:$L$3</c:f>
              <c:numCache>
                <c:formatCode>General</c:formatCode>
                <c:ptCount val="11"/>
                <c:pt idx="0">
                  <c:v>3785</c:v>
                </c:pt>
                <c:pt idx="1">
                  <c:v>3006</c:v>
                </c:pt>
                <c:pt idx="2">
                  <c:v>1397</c:v>
                </c:pt>
                <c:pt idx="3">
                  <c:v>964</c:v>
                </c:pt>
                <c:pt idx="4">
                  <c:v>656</c:v>
                </c:pt>
                <c:pt idx="5">
                  <c:v>308</c:v>
                </c:pt>
                <c:pt idx="6">
                  <c:v>303</c:v>
                </c:pt>
                <c:pt idx="7">
                  <c:v>184</c:v>
                </c:pt>
                <c:pt idx="8">
                  <c:v>177</c:v>
                </c:pt>
                <c:pt idx="9">
                  <c:v>168</c:v>
                </c:pt>
                <c:pt idx="10">
                  <c:v>1858</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88834723090342171"/>
          <c:y val="0.16888935640581706"/>
          <c:w val="0.10283430346099316"/>
          <c:h val="0.70708439914763643"/>
        </c:manualLayout>
      </c:layout>
      <c:overlay val="0"/>
    </c:legend>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MS_General!$A$5</c:f>
              <c:strCache>
                <c:ptCount val="1"/>
                <c:pt idx="0">
                  <c:v>United States of America</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MS_General!$B$5:$K$5</c:f>
              <c:numCache>
                <c:formatCode>#,##0</c:formatCode>
                <c:ptCount val="10"/>
                <c:pt idx="0">
                  <c:v>9842</c:v>
                </c:pt>
                <c:pt idx="1">
                  <c:v>19894</c:v>
                </c:pt>
                <c:pt idx="2">
                  <c:v>21202</c:v>
                </c:pt>
                <c:pt idx="3">
                  <c:v>23414</c:v>
                </c:pt>
                <c:pt idx="4">
                  <c:v>22314</c:v>
                </c:pt>
                <c:pt idx="5">
                  <c:v>17461</c:v>
                </c:pt>
                <c:pt idx="6">
                  <c:v>22084</c:v>
                </c:pt>
                <c:pt idx="7">
                  <c:v>27854</c:v>
                </c:pt>
                <c:pt idx="8">
                  <c:v>30339</c:v>
                </c:pt>
                <c:pt idx="9">
                  <c:v>37709</c:v>
                </c:pt>
              </c:numCache>
            </c:numRef>
          </c:val>
          <c:smooth val="0"/>
        </c:ser>
        <c:ser>
          <c:idx val="1"/>
          <c:order val="1"/>
          <c:tx>
            <c:strRef>
              <c:f>MS_General!$A$6</c:f>
              <c:strCache>
                <c:ptCount val="1"/>
                <c:pt idx="0">
                  <c:v>European Union</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MS_General!$B$6:$K$6</c:f>
              <c:numCache>
                <c:formatCode>#,##0</c:formatCode>
                <c:ptCount val="10"/>
                <c:pt idx="0">
                  <c:v>249</c:v>
                </c:pt>
                <c:pt idx="1">
                  <c:v>8475</c:v>
                </c:pt>
                <c:pt idx="2">
                  <c:v>12114</c:v>
                </c:pt>
                <c:pt idx="3">
                  <c:v>16363</c:v>
                </c:pt>
                <c:pt idx="4">
                  <c:v>18818</c:v>
                </c:pt>
                <c:pt idx="5">
                  <c:v>17312</c:v>
                </c:pt>
                <c:pt idx="6">
                  <c:v>19995</c:v>
                </c:pt>
                <c:pt idx="7">
                  <c:v>27775</c:v>
                </c:pt>
                <c:pt idx="8">
                  <c:v>31566</c:v>
                </c:pt>
                <c:pt idx="9">
                  <c:v>36644</c:v>
                </c:pt>
              </c:numCache>
            </c:numRef>
          </c:val>
          <c:smooth val="0"/>
        </c:ser>
        <c:ser>
          <c:idx val="2"/>
          <c:order val="2"/>
          <c:tx>
            <c:strRef>
              <c:f>MS_General!$A$7</c:f>
              <c:strCache>
                <c:ptCount val="1"/>
                <c:pt idx="0">
                  <c:v>Germany</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MS_General!$B$7:$K$7</c:f>
              <c:numCache>
                <c:formatCode>#,##0</c:formatCode>
                <c:ptCount val="10"/>
                <c:pt idx="0">
                  <c:v>75918</c:v>
                </c:pt>
                <c:pt idx="1">
                  <c:v>64357</c:v>
                </c:pt>
                <c:pt idx="2">
                  <c:v>60141</c:v>
                </c:pt>
                <c:pt idx="3">
                  <c:v>55635</c:v>
                </c:pt>
                <c:pt idx="4">
                  <c:v>54848</c:v>
                </c:pt>
                <c:pt idx="5">
                  <c:v>41958</c:v>
                </c:pt>
                <c:pt idx="6">
                  <c:v>32036</c:v>
                </c:pt>
                <c:pt idx="7">
                  <c:v>40659</c:v>
                </c:pt>
                <c:pt idx="8">
                  <c:v>36159</c:v>
                </c:pt>
                <c:pt idx="9">
                  <c:v>34810</c:v>
                </c:pt>
              </c:numCache>
            </c:numRef>
          </c:val>
          <c:smooth val="0"/>
        </c:ser>
        <c:ser>
          <c:idx val="3"/>
          <c:order val="3"/>
          <c:tx>
            <c:strRef>
              <c:f>MS_General!$A$8</c:f>
              <c:strCache>
                <c:ptCount val="1"/>
                <c:pt idx="0">
                  <c:v>China</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MS_General!$B$8:$K$8</c:f>
              <c:numCache>
                <c:formatCode>#,##0</c:formatCode>
                <c:ptCount val="10"/>
                <c:pt idx="0">
                  <c:v>11859</c:v>
                </c:pt>
                <c:pt idx="1">
                  <c:v>18181</c:v>
                </c:pt>
                <c:pt idx="2">
                  <c:v>18782</c:v>
                </c:pt>
                <c:pt idx="3">
                  <c:v>18727</c:v>
                </c:pt>
                <c:pt idx="4">
                  <c:v>20438</c:v>
                </c:pt>
                <c:pt idx="5">
                  <c:v>16909</c:v>
                </c:pt>
                <c:pt idx="6">
                  <c:v>23524</c:v>
                </c:pt>
                <c:pt idx="7">
                  <c:v>28487</c:v>
                </c:pt>
                <c:pt idx="8">
                  <c:v>24666</c:v>
                </c:pt>
                <c:pt idx="9">
                  <c:v>32409</c:v>
                </c:pt>
              </c:numCache>
            </c:numRef>
          </c:val>
          <c:smooth val="0"/>
        </c:ser>
        <c:ser>
          <c:idx val="4"/>
          <c:order val="4"/>
          <c:tx>
            <c:strRef>
              <c:f>MS_General!$A$9</c:f>
              <c:strCache>
                <c:ptCount val="1"/>
                <c:pt idx="0">
                  <c:v>Switzerland</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MS_General!$B$9:$K$9</c:f>
              <c:numCache>
                <c:formatCode>#,##0</c:formatCode>
                <c:ptCount val="10"/>
                <c:pt idx="0">
                  <c:v>27316</c:v>
                </c:pt>
                <c:pt idx="1">
                  <c:v>25249</c:v>
                </c:pt>
                <c:pt idx="2">
                  <c:v>25428</c:v>
                </c:pt>
                <c:pt idx="3">
                  <c:v>28883</c:v>
                </c:pt>
                <c:pt idx="4">
                  <c:v>27319</c:v>
                </c:pt>
                <c:pt idx="5">
                  <c:v>23295</c:v>
                </c:pt>
                <c:pt idx="6">
                  <c:v>25433</c:v>
                </c:pt>
                <c:pt idx="7">
                  <c:v>26882</c:v>
                </c:pt>
                <c:pt idx="8">
                  <c:v>26165</c:v>
                </c:pt>
                <c:pt idx="9">
                  <c:v>26838</c:v>
                </c:pt>
              </c:numCache>
            </c:numRef>
          </c:val>
          <c:smooth val="0"/>
        </c:ser>
        <c:ser>
          <c:idx val="5"/>
          <c:order val="5"/>
          <c:tx>
            <c:strRef>
              <c:f>MS_General!$A$10</c:f>
              <c:strCache>
                <c:ptCount val="1"/>
                <c:pt idx="0">
                  <c:v>Others</c:v>
                </c:pt>
              </c:strCache>
            </c:strRef>
          </c:tx>
          <c:spPr>
            <a:ln>
              <a:noFill/>
            </a:ln>
          </c:spPr>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MS_General!$B$10:$K$10</c:f>
              <c:numCache>
                <c:formatCode>#,##0</c:formatCode>
                <c:ptCount val="10"/>
                <c:pt idx="0">
                  <c:v>173016</c:v>
                </c:pt>
                <c:pt idx="1">
                  <c:v>179761</c:v>
                </c:pt>
                <c:pt idx="2">
                  <c:v>185105</c:v>
                </c:pt>
                <c:pt idx="3">
                  <c:v>182120</c:v>
                </c:pt>
                <c:pt idx="4">
                  <c:v>190862</c:v>
                </c:pt>
                <c:pt idx="5">
                  <c:v>150396</c:v>
                </c:pt>
                <c:pt idx="6">
                  <c:v>138033</c:v>
                </c:pt>
                <c:pt idx="7">
                  <c:v>172198</c:v>
                </c:pt>
                <c:pt idx="8">
                  <c:v>179124</c:v>
                </c:pt>
                <c:pt idx="9">
                  <c:v>183116</c:v>
                </c:pt>
              </c:numCache>
            </c:numRef>
          </c:val>
          <c:smooth val="0"/>
        </c:ser>
        <c:ser>
          <c:idx val="6"/>
          <c:order val="6"/>
          <c:tx>
            <c:strRef>
              <c:f>MS_General!$A$11</c:f>
              <c:strCache>
                <c:ptCount val="1"/>
                <c:pt idx="0">
                  <c:v>Total</c:v>
                </c:pt>
              </c:strCache>
            </c:strRef>
          </c:tx>
          <c:spPr>
            <a:ln>
              <a:noFill/>
            </a:ln>
          </c:spPr>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MS_General!$B$11:$K$11</c:f>
              <c:numCache>
                <c:formatCode>#,##0</c:formatCode>
                <c:ptCount val="10"/>
                <c:pt idx="0">
                  <c:v>298200</c:v>
                </c:pt>
                <c:pt idx="1">
                  <c:v>315917</c:v>
                </c:pt>
                <c:pt idx="2">
                  <c:v>322772</c:v>
                </c:pt>
                <c:pt idx="3">
                  <c:v>325142</c:v>
                </c:pt>
                <c:pt idx="4">
                  <c:v>334599</c:v>
                </c:pt>
                <c:pt idx="5">
                  <c:v>267331</c:v>
                </c:pt>
                <c:pt idx="6">
                  <c:v>261105</c:v>
                </c:pt>
                <c:pt idx="7">
                  <c:v>323855</c:v>
                </c:pt>
                <c:pt idx="8">
                  <c:v>328019</c:v>
                </c:pt>
                <c:pt idx="9">
                  <c:v>351526</c:v>
                </c:pt>
              </c:numCache>
            </c:numRef>
          </c:val>
          <c:smooth val="0"/>
        </c:ser>
        <c:dLbls>
          <c:showLegendKey val="0"/>
          <c:showVal val="0"/>
          <c:showCatName val="0"/>
          <c:showSerName val="0"/>
          <c:showPercent val="0"/>
          <c:showBubbleSize val="0"/>
        </c:dLbls>
        <c:marker val="1"/>
        <c:smooth val="0"/>
        <c:axId val="141601024"/>
        <c:axId val="141615104"/>
      </c:lineChart>
      <c:catAx>
        <c:axId val="141601024"/>
        <c:scaling>
          <c:orientation val="minMax"/>
        </c:scaling>
        <c:delete val="0"/>
        <c:axPos val="b"/>
        <c:majorTickMark val="none"/>
        <c:minorTickMark val="none"/>
        <c:tickLblPos val="nextTo"/>
        <c:crossAx val="141615104"/>
        <c:crosses val="autoZero"/>
        <c:auto val="1"/>
        <c:lblAlgn val="ctr"/>
        <c:lblOffset val="100"/>
        <c:noMultiLvlLbl val="0"/>
      </c:catAx>
      <c:valAx>
        <c:axId val="141615104"/>
        <c:scaling>
          <c:orientation val="minMax"/>
          <c:max val="80000"/>
        </c:scaling>
        <c:delete val="0"/>
        <c:axPos val="l"/>
        <c:majorGridlines/>
        <c:numFmt formatCode="#,##0" sourceLinked="1"/>
        <c:majorTickMark val="none"/>
        <c:minorTickMark val="none"/>
        <c:tickLblPos val="nextTo"/>
        <c:crossAx val="141601024"/>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reg!$A$4</c:f>
              <c:strCache>
                <c:ptCount val="1"/>
                <c:pt idx="0">
                  <c:v>Denmark</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reg!$B$4:$K$4</c:f>
              <c:numCache>
                <c:formatCode>#,##0</c:formatCode>
                <c:ptCount val="10"/>
                <c:pt idx="0">
                  <c:v>348</c:v>
                </c:pt>
                <c:pt idx="1">
                  <c:v>520</c:v>
                </c:pt>
                <c:pt idx="2">
                  <c:v>502</c:v>
                </c:pt>
                <c:pt idx="3">
                  <c:v>567</c:v>
                </c:pt>
                <c:pt idx="4">
                  <c:v>598</c:v>
                </c:pt>
                <c:pt idx="5">
                  <c:v>436</c:v>
                </c:pt>
                <c:pt idx="6">
                  <c:v>387</c:v>
                </c:pt>
                <c:pt idx="7">
                  <c:v>364</c:v>
                </c:pt>
                <c:pt idx="8">
                  <c:v>371</c:v>
                </c:pt>
                <c:pt idx="9">
                  <c:v>372</c:v>
                </c:pt>
              </c:numCache>
            </c:numRef>
          </c:val>
          <c:smooth val="0"/>
        </c:ser>
        <c:ser>
          <c:idx val="1"/>
          <c:order val="1"/>
          <c:tx>
            <c:strRef>
              <c:f>reg!$A$5</c:f>
              <c:strCache>
                <c:ptCount val="1"/>
                <c:pt idx="0">
                  <c:v>Finland</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reg!$B$5:$K$5</c:f>
              <c:numCache>
                <c:formatCode>#,##0</c:formatCode>
                <c:ptCount val="10"/>
                <c:pt idx="0">
                  <c:v>183</c:v>
                </c:pt>
                <c:pt idx="1">
                  <c:v>193</c:v>
                </c:pt>
                <c:pt idx="2">
                  <c:v>262</c:v>
                </c:pt>
                <c:pt idx="3">
                  <c:v>276</c:v>
                </c:pt>
                <c:pt idx="4">
                  <c:v>277</c:v>
                </c:pt>
                <c:pt idx="5">
                  <c:v>239</c:v>
                </c:pt>
                <c:pt idx="6">
                  <c:v>206</c:v>
                </c:pt>
                <c:pt idx="7">
                  <c:v>192</c:v>
                </c:pt>
                <c:pt idx="8">
                  <c:v>207</c:v>
                </c:pt>
                <c:pt idx="9">
                  <c:v>173</c:v>
                </c:pt>
              </c:numCache>
            </c:numRef>
          </c:val>
          <c:smooth val="0"/>
        </c:ser>
        <c:ser>
          <c:idx val="2"/>
          <c:order val="2"/>
          <c:tx>
            <c:strRef>
              <c:f>reg!$A$6</c:f>
              <c:strCache>
                <c:ptCount val="1"/>
                <c:pt idx="0">
                  <c:v>Iceland</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reg!$B$6:$K$6</c:f>
              <c:numCache>
                <c:formatCode>#,##0</c:formatCode>
                <c:ptCount val="10"/>
                <c:pt idx="0">
                  <c:v>17</c:v>
                </c:pt>
                <c:pt idx="1">
                  <c:v>26</c:v>
                </c:pt>
                <c:pt idx="2">
                  <c:v>66</c:v>
                </c:pt>
                <c:pt idx="3">
                  <c:v>80</c:v>
                </c:pt>
                <c:pt idx="4">
                  <c:v>141</c:v>
                </c:pt>
                <c:pt idx="5">
                  <c:v>38</c:v>
                </c:pt>
                <c:pt idx="6">
                  <c:v>25</c:v>
                </c:pt>
                <c:pt idx="7">
                  <c:v>33</c:v>
                </c:pt>
                <c:pt idx="8">
                  <c:v>44</c:v>
                </c:pt>
                <c:pt idx="9">
                  <c:v>125</c:v>
                </c:pt>
              </c:numCache>
            </c:numRef>
          </c:val>
          <c:smooth val="0"/>
        </c:ser>
        <c:ser>
          <c:idx val="3"/>
          <c:order val="3"/>
          <c:tx>
            <c:strRef>
              <c:f>reg!$A$7</c:f>
              <c:strCache>
                <c:ptCount val="1"/>
                <c:pt idx="0">
                  <c:v>Norway</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reg!$B$7:$K$7</c:f>
              <c:numCache>
                <c:formatCode>#,##0</c:formatCode>
                <c:ptCount val="10"/>
                <c:pt idx="0">
                  <c:v>148</c:v>
                </c:pt>
                <c:pt idx="1">
                  <c:v>226</c:v>
                </c:pt>
                <c:pt idx="2">
                  <c:v>289</c:v>
                </c:pt>
                <c:pt idx="3">
                  <c:v>328</c:v>
                </c:pt>
                <c:pt idx="4">
                  <c:v>354</c:v>
                </c:pt>
                <c:pt idx="5">
                  <c:v>342</c:v>
                </c:pt>
                <c:pt idx="6">
                  <c:v>320</c:v>
                </c:pt>
                <c:pt idx="7">
                  <c:v>355</c:v>
                </c:pt>
                <c:pt idx="8">
                  <c:v>313</c:v>
                </c:pt>
                <c:pt idx="9">
                  <c:v>340</c:v>
                </c:pt>
              </c:numCache>
            </c:numRef>
          </c:val>
          <c:smooth val="0"/>
        </c:ser>
        <c:ser>
          <c:idx val="4"/>
          <c:order val="4"/>
          <c:tx>
            <c:strRef>
              <c:f>reg!$A$8</c:f>
              <c:strCache>
                <c:ptCount val="1"/>
                <c:pt idx="0">
                  <c:v>Sweden</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reg!$B$8:$K$8</c:f>
              <c:numCache>
                <c:formatCode>#,##0</c:formatCode>
                <c:ptCount val="10"/>
                <c:pt idx="0">
                  <c:v>370</c:v>
                </c:pt>
                <c:pt idx="1">
                  <c:v>425</c:v>
                </c:pt>
                <c:pt idx="2">
                  <c:v>447</c:v>
                </c:pt>
                <c:pt idx="3">
                  <c:v>466</c:v>
                </c:pt>
                <c:pt idx="4">
                  <c:v>479</c:v>
                </c:pt>
                <c:pt idx="5">
                  <c:v>328</c:v>
                </c:pt>
                <c:pt idx="6">
                  <c:v>268</c:v>
                </c:pt>
                <c:pt idx="7">
                  <c:v>247</c:v>
                </c:pt>
                <c:pt idx="8">
                  <c:v>207</c:v>
                </c:pt>
                <c:pt idx="9">
                  <c:v>210</c:v>
                </c:pt>
              </c:numCache>
            </c:numRef>
          </c:val>
          <c:smooth val="0"/>
        </c:ser>
        <c:dLbls>
          <c:showLegendKey val="0"/>
          <c:showVal val="0"/>
          <c:showCatName val="0"/>
          <c:showSerName val="0"/>
          <c:showPercent val="0"/>
          <c:showBubbleSize val="0"/>
        </c:dLbls>
        <c:marker val="1"/>
        <c:smooth val="0"/>
        <c:axId val="141535104"/>
        <c:axId val="141536640"/>
      </c:lineChart>
      <c:catAx>
        <c:axId val="141535104"/>
        <c:scaling>
          <c:orientation val="minMax"/>
        </c:scaling>
        <c:delete val="0"/>
        <c:axPos val="b"/>
        <c:numFmt formatCode="General" sourceLinked="1"/>
        <c:majorTickMark val="none"/>
        <c:minorTickMark val="none"/>
        <c:tickLblPos val="nextTo"/>
        <c:crossAx val="141536640"/>
        <c:crosses val="autoZero"/>
        <c:auto val="1"/>
        <c:lblAlgn val="ctr"/>
        <c:lblOffset val="100"/>
        <c:noMultiLvlLbl val="0"/>
      </c:catAx>
      <c:valAx>
        <c:axId val="141536640"/>
        <c:scaling>
          <c:orientation val="minMax"/>
        </c:scaling>
        <c:delete val="0"/>
        <c:axPos val="l"/>
        <c:majorGridlines/>
        <c:numFmt formatCode="#,##0" sourceLinked="1"/>
        <c:majorTickMark val="none"/>
        <c:minorTickMark val="none"/>
        <c:tickLblPos val="nextTo"/>
        <c:crossAx val="141535104"/>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743824244191699"/>
          <c:y val="5.966911517218966E-2"/>
          <c:w val="0.6125307669874599"/>
          <c:h val="0.87783091269057578"/>
        </c:manualLayout>
      </c:layout>
      <c:pieChart>
        <c:varyColors val="1"/>
        <c:ser>
          <c:idx val="0"/>
          <c:order val="0"/>
          <c:explosion val="25"/>
          <c:dPt>
            <c:idx val="10"/>
            <c:bubble3D val="0"/>
            <c:spPr>
              <a:solidFill>
                <a:schemeClr val="bg1">
                  <a:lumMod val="75000"/>
                </a:schemeClr>
              </a:solidFill>
            </c:spPr>
          </c:dPt>
          <c:dLbls>
            <c:dLbl>
              <c:idx val="0"/>
              <c:layout>
                <c:manualLayout>
                  <c:x val="-5.0958296879556721E-3"/>
                  <c:y val="1.1405232939405841E-2"/>
                </c:manualLayout>
              </c:layout>
              <c:showLegendKey val="0"/>
              <c:showVal val="1"/>
              <c:showCatName val="1"/>
              <c:showSerName val="0"/>
              <c:showPercent val="1"/>
              <c:showBubbleSize val="0"/>
            </c:dLbl>
            <c:dLbl>
              <c:idx val="4"/>
              <c:layout>
                <c:manualLayout>
                  <c:x val="-8.3716535433070866E-3"/>
                  <c:y val="-1.2096675325671147E-2"/>
                </c:manualLayout>
              </c:layout>
              <c:showLegendKey val="0"/>
              <c:showVal val="1"/>
              <c:showCatName val="1"/>
              <c:showSerName val="0"/>
              <c:showPercent val="1"/>
              <c:showBubbleSize val="0"/>
            </c:dLbl>
            <c:dLbl>
              <c:idx val="10"/>
              <c:layout>
                <c:manualLayout>
                  <c:x val="0.16261230679498395"/>
                  <c:y val="1.4051081142168312E-2"/>
                </c:manualLayout>
              </c:layout>
              <c:showLegendKey val="0"/>
              <c:showVal val="1"/>
              <c:showCatName val="1"/>
              <c:showSerName val="0"/>
              <c:showPercent val="1"/>
              <c:showBubbleSize val="0"/>
            </c:dLbl>
            <c:showLegendKey val="0"/>
            <c:showVal val="1"/>
            <c:showCatName val="1"/>
            <c:showSerName val="0"/>
            <c:showPercent val="1"/>
            <c:showBubbleSize val="0"/>
            <c:showLeaderLines val="0"/>
          </c:dLbls>
          <c:cat>
            <c:strRef>
              <c:f>Sheet1!$A$15:$A$25</c:f>
              <c:strCache>
                <c:ptCount val="11"/>
                <c:pt idx="0">
                  <c:v>Norway</c:v>
                </c:pt>
                <c:pt idx="1">
                  <c:v>United States of America</c:v>
                </c:pt>
                <c:pt idx="2">
                  <c:v>European Union</c:v>
                </c:pt>
                <c:pt idx="3">
                  <c:v>Russian Federation</c:v>
                </c:pt>
                <c:pt idx="4">
                  <c:v>China</c:v>
                </c:pt>
                <c:pt idx="5">
                  <c:v>Republic of Korea</c:v>
                </c:pt>
                <c:pt idx="6">
                  <c:v>Switzerland</c:v>
                </c:pt>
                <c:pt idx="7">
                  <c:v>Japan</c:v>
                </c:pt>
                <c:pt idx="8">
                  <c:v>Australia</c:v>
                </c:pt>
                <c:pt idx="9">
                  <c:v>Finland</c:v>
                </c:pt>
                <c:pt idx="10">
                  <c:v>Others</c:v>
                </c:pt>
              </c:strCache>
            </c:strRef>
          </c:cat>
          <c:val>
            <c:numRef>
              <c:f>Sheet1!$B$15:$B$25</c:f>
              <c:numCache>
                <c:formatCode>General</c:formatCode>
                <c:ptCount val="11"/>
                <c:pt idx="0">
                  <c:v>143</c:v>
                </c:pt>
                <c:pt idx="1">
                  <c:v>116</c:v>
                </c:pt>
                <c:pt idx="2">
                  <c:v>115</c:v>
                </c:pt>
                <c:pt idx="3">
                  <c:v>101</c:v>
                </c:pt>
                <c:pt idx="4">
                  <c:v>94</c:v>
                </c:pt>
                <c:pt idx="5">
                  <c:v>75</c:v>
                </c:pt>
                <c:pt idx="6">
                  <c:v>71</c:v>
                </c:pt>
                <c:pt idx="7">
                  <c:v>69</c:v>
                </c:pt>
                <c:pt idx="8">
                  <c:v>66</c:v>
                </c:pt>
                <c:pt idx="9">
                  <c:v>58</c:v>
                </c:pt>
                <c:pt idx="10">
                  <c:v>922</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spPr>
    <a:noFill/>
    <a:ln>
      <a:noFill/>
    </a:ln>
  </c:sp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MS_General!$A$47</c:f>
              <c:strCache>
                <c:ptCount val="1"/>
                <c:pt idx="0">
                  <c:v>China</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MS_General!$B$47:$K$47</c:f>
              <c:numCache>
                <c:formatCode>#,##0</c:formatCode>
                <c:ptCount val="10"/>
                <c:pt idx="0">
                  <c:v>9265</c:v>
                </c:pt>
                <c:pt idx="1">
                  <c:v>11727</c:v>
                </c:pt>
                <c:pt idx="2">
                  <c:v>13748</c:v>
                </c:pt>
                <c:pt idx="3">
                  <c:v>14517</c:v>
                </c:pt>
                <c:pt idx="4">
                  <c:v>15888</c:v>
                </c:pt>
                <c:pt idx="5">
                  <c:v>13267</c:v>
                </c:pt>
                <c:pt idx="6">
                  <c:v>14237</c:v>
                </c:pt>
                <c:pt idx="7">
                  <c:v>18724</c:v>
                </c:pt>
                <c:pt idx="8">
                  <c:v>20120</c:v>
                </c:pt>
                <c:pt idx="9">
                  <c:v>20275</c:v>
                </c:pt>
              </c:numCache>
            </c:numRef>
          </c:val>
          <c:smooth val="0"/>
        </c:ser>
        <c:ser>
          <c:idx val="1"/>
          <c:order val="1"/>
          <c:tx>
            <c:strRef>
              <c:f>MS_General!$A$48</c:f>
              <c:strCache>
                <c:ptCount val="1"/>
                <c:pt idx="0">
                  <c:v>Russian Federation</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MS_General!$B$48:$K$48</c:f>
              <c:numCache>
                <c:formatCode>#,##0</c:formatCode>
                <c:ptCount val="10"/>
                <c:pt idx="0">
                  <c:v>9940</c:v>
                </c:pt>
                <c:pt idx="1">
                  <c:v>11358</c:v>
                </c:pt>
                <c:pt idx="2">
                  <c:v>12748</c:v>
                </c:pt>
                <c:pt idx="3">
                  <c:v>13723</c:v>
                </c:pt>
                <c:pt idx="4">
                  <c:v>14875</c:v>
                </c:pt>
                <c:pt idx="5">
                  <c:v>12762</c:v>
                </c:pt>
                <c:pt idx="6">
                  <c:v>12768</c:v>
                </c:pt>
                <c:pt idx="7">
                  <c:v>15691</c:v>
                </c:pt>
                <c:pt idx="8">
                  <c:v>16634</c:v>
                </c:pt>
                <c:pt idx="9">
                  <c:v>18239</c:v>
                </c:pt>
              </c:numCache>
            </c:numRef>
          </c:val>
          <c:smooth val="0"/>
        </c:ser>
        <c:ser>
          <c:idx val="2"/>
          <c:order val="2"/>
          <c:tx>
            <c:strRef>
              <c:f>MS_General!$A$49</c:f>
              <c:strCache>
                <c:ptCount val="1"/>
                <c:pt idx="0">
                  <c:v>European Union</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MS_General!$B$49:$K$49</c:f>
              <c:numCache>
                <c:formatCode>#,##0</c:formatCode>
                <c:ptCount val="10"/>
                <c:pt idx="0">
                  <c:v>114</c:v>
                </c:pt>
                <c:pt idx="1">
                  <c:v>5791</c:v>
                </c:pt>
                <c:pt idx="2">
                  <c:v>10042</c:v>
                </c:pt>
                <c:pt idx="3">
                  <c:v>11920</c:v>
                </c:pt>
                <c:pt idx="4">
                  <c:v>13698</c:v>
                </c:pt>
                <c:pt idx="5">
                  <c:v>11844</c:v>
                </c:pt>
                <c:pt idx="6">
                  <c:v>13701</c:v>
                </c:pt>
                <c:pt idx="7">
                  <c:v>16344</c:v>
                </c:pt>
                <c:pt idx="8">
                  <c:v>16889</c:v>
                </c:pt>
                <c:pt idx="9">
                  <c:v>17598</c:v>
                </c:pt>
              </c:numCache>
            </c:numRef>
          </c:val>
          <c:smooth val="0"/>
        </c:ser>
        <c:ser>
          <c:idx val="3"/>
          <c:order val="3"/>
          <c:tx>
            <c:strRef>
              <c:f>MS_General!$A$50</c:f>
              <c:strCache>
                <c:ptCount val="1"/>
                <c:pt idx="0">
                  <c:v>United States of America</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MS_General!$B$50:$K$50</c:f>
              <c:numCache>
                <c:formatCode>#,##0</c:formatCode>
                <c:ptCount val="10"/>
                <c:pt idx="0">
                  <c:v>7109</c:v>
                </c:pt>
                <c:pt idx="1">
                  <c:v>10728</c:v>
                </c:pt>
                <c:pt idx="2">
                  <c:v>12688</c:v>
                </c:pt>
                <c:pt idx="3">
                  <c:v>13326</c:v>
                </c:pt>
                <c:pt idx="4">
                  <c:v>14457</c:v>
                </c:pt>
                <c:pt idx="5">
                  <c:v>12186</c:v>
                </c:pt>
                <c:pt idx="6">
                  <c:v>13024</c:v>
                </c:pt>
                <c:pt idx="7">
                  <c:v>15890</c:v>
                </c:pt>
                <c:pt idx="8">
                  <c:v>16411</c:v>
                </c:pt>
                <c:pt idx="9">
                  <c:v>17322</c:v>
                </c:pt>
              </c:numCache>
            </c:numRef>
          </c:val>
          <c:smooth val="0"/>
        </c:ser>
        <c:ser>
          <c:idx val="4"/>
          <c:order val="4"/>
          <c:tx>
            <c:strRef>
              <c:f>MS_General!$A$51</c:f>
              <c:strCache>
                <c:ptCount val="1"/>
                <c:pt idx="0">
                  <c:v>Switzerland</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MS_General!$B$51:$K$51</c:f>
              <c:numCache>
                <c:formatCode>#,##0</c:formatCode>
                <c:ptCount val="10"/>
                <c:pt idx="0">
                  <c:v>10137</c:v>
                </c:pt>
                <c:pt idx="1">
                  <c:v>12538</c:v>
                </c:pt>
                <c:pt idx="2">
                  <c:v>13531</c:v>
                </c:pt>
                <c:pt idx="3">
                  <c:v>13677</c:v>
                </c:pt>
                <c:pt idx="4">
                  <c:v>14080</c:v>
                </c:pt>
                <c:pt idx="5">
                  <c:v>12451</c:v>
                </c:pt>
                <c:pt idx="6">
                  <c:v>11759</c:v>
                </c:pt>
                <c:pt idx="7">
                  <c:v>13695</c:v>
                </c:pt>
                <c:pt idx="8">
                  <c:v>13464</c:v>
                </c:pt>
                <c:pt idx="9">
                  <c:v>13215</c:v>
                </c:pt>
              </c:numCache>
            </c:numRef>
          </c:val>
          <c:smooth val="0"/>
        </c:ser>
        <c:ser>
          <c:idx val="5"/>
          <c:order val="5"/>
          <c:tx>
            <c:strRef>
              <c:f>MS_General!$A$52</c:f>
              <c:strCache>
                <c:ptCount val="1"/>
                <c:pt idx="0">
                  <c:v>Others</c:v>
                </c:pt>
              </c:strCache>
            </c:strRef>
          </c:tx>
          <c:spPr>
            <a:ln>
              <a:noFill/>
            </a:ln>
          </c:spPr>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MS_General!$B$52:$K$52</c:f>
              <c:numCache>
                <c:formatCode>#,##0</c:formatCode>
                <c:ptCount val="10"/>
                <c:pt idx="0">
                  <c:v>261635</c:v>
                </c:pt>
                <c:pt idx="1">
                  <c:v>263775</c:v>
                </c:pt>
                <c:pt idx="2">
                  <c:v>260015</c:v>
                </c:pt>
                <c:pt idx="3">
                  <c:v>257979</c:v>
                </c:pt>
                <c:pt idx="4">
                  <c:v>261601</c:v>
                </c:pt>
                <c:pt idx="5">
                  <c:v>204821</c:v>
                </c:pt>
                <c:pt idx="6">
                  <c:v>195616</c:v>
                </c:pt>
                <c:pt idx="7">
                  <c:v>243511</c:v>
                </c:pt>
                <c:pt idx="8">
                  <c:v>244501</c:v>
                </c:pt>
                <c:pt idx="9">
                  <c:v>264877</c:v>
                </c:pt>
              </c:numCache>
            </c:numRef>
          </c:val>
          <c:smooth val="0"/>
        </c:ser>
        <c:ser>
          <c:idx val="6"/>
          <c:order val="6"/>
          <c:tx>
            <c:strRef>
              <c:f>MS_General!$A$53</c:f>
              <c:strCache>
                <c:ptCount val="1"/>
                <c:pt idx="0">
                  <c:v>Total</c:v>
                </c:pt>
              </c:strCache>
            </c:strRef>
          </c:tx>
          <c:spPr>
            <a:ln>
              <a:noFill/>
            </a:ln>
          </c:spPr>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MS_General!$B$53:$K$53</c:f>
              <c:numCache>
                <c:formatCode>#,##0</c:formatCode>
                <c:ptCount val="10"/>
                <c:pt idx="0">
                  <c:v>298200</c:v>
                </c:pt>
                <c:pt idx="1">
                  <c:v>315917</c:v>
                </c:pt>
                <c:pt idx="2">
                  <c:v>322772</c:v>
                </c:pt>
                <c:pt idx="3">
                  <c:v>325142</c:v>
                </c:pt>
                <c:pt idx="4">
                  <c:v>334599</c:v>
                </c:pt>
                <c:pt idx="5">
                  <c:v>267331</c:v>
                </c:pt>
                <c:pt idx="6">
                  <c:v>261105</c:v>
                </c:pt>
                <c:pt idx="7">
                  <c:v>323855</c:v>
                </c:pt>
                <c:pt idx="8">
                  <c:v>328019</c:v>
                </c:pt>
                <c:pt idx="9">
                  <c:v>351526</c:v>
                </c:pt>
              </c:numCache>
            </c:numRef>
          </c:val>
          <c:smooth val="0"/>
        </c:ser>
        <c:dLbls>
          <c:showLegendKey val="0"/>
          <c:showVal val="0"/>
          <c:showCatName val="0"/>
          <c:showSerName val="0"/>
          <c:showPercent val="0"/>
          <c:showBubbleSize val="0"/>
        </c:dLbls>
        <c:marker val="1"/>
        <c:smooth val="0"/>
        <c:axId val="142237056"/>
        <c:axId val="142251136"/>
      </c:lineChart>
      <c:catAx>
        <c:axId val="142237056"/>
        <c:scaling>
          <c:orientation val="minMax"/>
        </c:scaling>
        <c:delete val="0"/>
        <c:axPos val="b"/>
        <c:numFmt formatCode="General" sourceLinked="1"/>
        <c:majorTickMark val="none"/>
        <c:minorTickMark val="none"/>
        <c:tickLblPos val="nextTo"/>
        <c:crossAx val="142251136"/>
        <c:crosses val="autoZero"/>
        <c:auto val="1"/>
        <c:lblAlgn val="ctr"/>
        <c:lblOffset val="100"/>
        <c:noMultiLvlLbl val="0"/>
      </c:catAx>
      <c:valAx>
        <c:axId val="142251136"/>
        <c:scaling>
          <c:orientation val="minMax"/>
          <c:max val="21000"/>
          <c:min val="0"/>
        </c:scaling>
        <c:delete val="0"/>
        <c:axPos val="l"/>
        <c:majorGridlines/>
        <c:numFmt formatCode="#,##0" sourceLinked="1"/>
        <c:majorTickMark val="none"/>
        <c:minorTickMark val="none"/>
        <c:tickLblPos val="nextTo"/>
        <c:crossAx val="142237056"/>
        <c:crosses val="autoZero"/>
        <c:crossBetween val="between"/>
        <c:majorUnit val="3000"/>
        <c:minorUnit val="800"/>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Sheet1!$A$5</c:f>
              <c:strCache>
                <c:ptCount val="1"/>
                <c:pt idx="0">
                  <c:v>Norway</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Sheet1!$B$5:$K$5</c:f>
              <c:numCache>
                <c:formatCode>General</c:formatCode>
                <c:ptCount val="10"/>
                <c:pt idx="0">
                  <c:v>6821</c:v>
                </c:pt>
                <c:pt idx="1">
                  <c:v>7602</c:v>
                </c:pt>
                <c:pt idx="2">
                  <c:v>8140</c:v>
                </c:pt>
                <c:pt idx="3">
                  <c:v>8346</c:v>
                </c:pt>
                <c:pt idx="4">
                  <c:v>8786</c:v>
                </c:pt>
                <c:pt idx="5">
                  <c:v>6875</c:v>
                </c:pt>
                <c:pt idx="6">
                  <c:v>6664</c:v>
                </c:pt>
                <c:pt idx="7">
                  <c:v>8546</c:v>
                </c:pt>
                <c:pt idx="8">
                  <c:v>8380</c:v>
                </c:pt>
                <c:pt idx="9">
                  <c:v>8779</c:v>
                </c:pt>
              </c:numCache>
            </c:numRef>
          </c:val>
          <c:smooth val="0"/>
        </c:ser>
        <c:ser>
          <c:idx val="1"/>
          <c:order val="1"/>
          <c:tx>
            <c:strRef>
              <c:f>Sheet1!$A$6</c:f>
              <c:strCache>
                <c:ptCount val="1"/>
                <c:pt idx="0">
                  <c:v>Iceland</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Sheet1!$B$6:$K$6</c:f>
              <c:numCache>
                <c:formatCode>General</c:formatCode>
                <c:ptCount val="10"/>
                <c:pt idx="0">
                  <c:v>2399</c:v>
                </c:pt>
                <c:pt idx="1">
                  <c:v>2592</c:v>
                </c:pt>
                <c:pt idx="2">
                  <c:v>2814</c:v>
                </c:pt>
                <c:pt idx="3">
                  <c:v>2755</c:v>
                </c:pt>
                <c:pt idx="4">
                  <c:v>2909</c:v>
                </c:pt>
                <c:pt idx="5">
                  <c:v>2187</c:v>
                </c:pt>
                <c:pt idx="6">
                  <c:v>2022</c:v>
                </c:pt>
                <c:pt idx="7">
                  <c:v>2396</c:v>
                </c:pt>
                <c:pt idx="8">
                  <c:v>2372</c:v>
                </c:pt>
                <c:pt idx="9">
                  <c:v>2452</c:v>
                </c:pt>
              </c:numCache>
            </c:numRef>
          </c:val>
          <c:smooth val="0"/>
        </c:ser>
        <c:ser>
          <c:idx val="2"/>
          <c:order val="2"/>
          <c:tx>
            <c:strRef>
              <c:f>Sheet1!$A$7</c:f>
              <c:strCache>
                <c:ptCount val="1"/>
                <c:pt idx="0">
                  <c:v>Sweden</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Sheet1!$B$7:$K$7</c:f>
              <c:numCache>
                <c:formatCode>General</c:formatCode>
                <c:ptCount val="10"/>
                <c:pt idx="0">
                  <c:v>5127</c:v>
                </c:pt>
                <c:pt idx="1">
                  <c:v>4321</c:v>
                </c:pt>
                <c:pt idx="2">
                  <c:v>3625</c:v>
                </c:pt>
                <c:pt idx="3">
                  <c:v>3217</c:v>
                </c:pt>
                <c:pt idx="4">
                  <c:v>2951</c:v>
                </c:pt>
                <c:pt idx="5">
                  <c:v>1995</c:v>
                </c:pt>
                <c:pt idx="6">
                  <c:v>1770</c:v>
                </c:pt>
                <c:pt idx="7">
                  <c:v>1988</c:v>
                </c:pt>
                <c:pt idx="8">
                  <c:v>1933</c:v>
                </c:pt>
                <c:pt idx="9">
                  <c:v>1898</c:v>
                </c:pt>
              </c:numCache>
            </c:numRef>
          </c:val>
          <c:smooth val="0"/>
        </c:ser>
        <c:ser>
          <c:idx val="3"/>
          <c:order val="3"/>
          <c:tx>
            <c:strRef>
              <c:f>Sheet1!$A$8</c:f>
              <c:strCache>
                <c:ptCount val="1"/>
                <c:pt idx="0">
                  <c:v>Denmark</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Sheet1!$B$8:$K$8</c:f>
              <c:numCache>
                <c:formatCode>General</c:formatCode>
                <c:ptCount val="10"/>
                <c:pt idx="0">
                  <c:v>4943</c:v>
                </c:pt>
                <c:pt idx="1">
                  <c:v>4142</c:v>
                </c:pt>
                <c:pt idx="2">
                  <c:v>3541</c:v>
                </c:pt>
                <c:pt idx="3">
                  <c:v>3010</c:v>
                </c:pt>
                <c:pt idx="4">
                  <c:v>2749</c:v>
                </c:pt>
                <c:pt idx="5">
                  <c:v>1901</c:v>
                </c:pt>
                <c:pt idx="6">
                  <c:v>1670</c:v>
                </c:pt>
                <c:pt idx="7">
                  <c:v>1855</c:v>
                </c:pt>
                <c:pt idx="8">
                  <c:v>1761</c:v>
                </c:pt>
                <c:pt idx="9">
                  <c:v>1714</c:v>
                </c:pt>
              </c:numCache>
            </c:numRef>
          </c:val>
          <c:smooth val="0"/>
        </c:ser>
        <c:ser>
          <c:idx val="4"/>
          <c:order val="4"/>
          <c:tx>
            <c:strRef>
              <c:f>Sheet1!$A$9</c:f>
              <c:strCache>
                <c:ptCount val="1"/>
                <c:pt idx="0">
                  <c:v>Finland</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Sheet1!$B$9:$K$9</c:f>
              <c:numCache>
                <c:formatCode>General</c:formatCode>
                <c:ptCount val="10"/>
                <c:pt idx="0">
                  <c:v>4475</c:v>
                </c:pt>
                <c:pt idx="1">
                  <c:v>3748</c:v>
                </c:pt>
                <c:pt idx="2">
                  <c:v>3193</c:v>
                </c:pt>
                <c:pt idx="3">
                  <c:v>2809</c:v>
                </c:pt>
                <c:pt idx="4">
                  <c:v>2486</c:v>
                </c:pt>
                <c:pt idx="5">
                  <c:v>1676</c:v>
                </c:pt>
                <c:pt idx="6">
                  <c:v>1479</c:v>
                </c:pt>
                <c:pt idx="7">
                  <c:v>1617</c:v>
                </c:pt>
                <c:pt idx="8">
                  <c:v>1636</c:v>
                </c:pt>
                <c:pt idx="9">
                  <c:v>1585</c:v>
                </c:pt>
              </c:numCache>
            </c:numRef>
          </c:val>
          <c:smooth val="0"/>
        </c:ser>
        <c:dLbls>
          <c:showLegendKey val="0"/>
          <c:showVal val="0"/>
          <c:showCatName val="0"/>
          <c:showSerName val="0"/>
          <c:showPercent val="0"/>
          <c:showBubbleSize val="0"/>
        </c:dLbls>
        <c:marker val="1"/>
        <c:smooth val="0"/>
        <c:axId val="141650944"/>
        <c:axId val="141656832"/>
      </c:lineChart>
      <c:catAx>
        <c:axId val="141650944"/>
        <c:scaling>
          <c:orientation val="minMax"/>
        </c:scaling>
        <c:delete val="0"/>
        <c:axPos val="b"/>
        <c:numFmt formatCode="General" sourceLinked="1"/>
        <c:majorTickMark val="none"/>
        <c:minorTickMark val="none"/>
        <c:tickLblPos val="nextTo"/>
        <c:crossAx val="141656832"/>
        <c:crosses val="autoZero"/>
        <c:auto val="1"/>
        <c:lblAlgn val="ctr"/>
        <c:lblOffset val="100"/>
        <c:noMultiLvlLbl val="0"/>
      </c:catAx>
      <c:valAx>
        <c:axId val="141656832"/>
        <c:scaling>
          <c:orientation val="minMax"/>
        </c:scaling>
        <c:delete val="0"/>
        <c:axPos val="l"/>
        <c:majorGridlines/>
        <c:numFmt formatCode="General" sourceLinked="1"/>
        <c:majorTickMark val="none"/>
        <c:minorTickMark val="none"/>
        <c:tickLblPos val="nextTo"/>
        <c:crossAx val="141650944"/>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104592810974643"/>
          <c:y val="7.9567789862011254E-2"/>
          <c:w val="0.46592493080629055"/>
          <c:h val="0.82664108706583839"/>
        </c:manualLayout>
      </c:layout>
      <c:pieChart>
        <c:varyColors val="1"/>
        <c:ser>
          <c:idx val="0"/>
          <c:order val="0"/>
          <c:explosion val="25"/>
          <c:dPt>
            <c:idx val="10"/>
            <c:bubble3D val="0"/>
            <c:spPr>
              <a:solidFill>
                <a:schemeClr val="bg1">
                  <a:lumMod val="75000"/>
                </a:schemeClr>
              </a:solidFill>
            </c:spPr>
          </c:dPt>
          <c:dLbls>
            <c:dLblPos val="outEnd"/>
            <c:showLegendKey val="0"/>
            <c:showVal val="1"/>
            <c:showCatName val="1"/>
            <c:showSerName val="0"/>
            <c:showPercent val="1"/>
            <c:showBubbleSize val="0"/>
            <c:showLeaderLines val="0"/>
          </c:dLbls>
          <c:cat>
            <c:strRef>
              <c:f>Sheet2!$A$6:$A$16</c:f>
              <c:strCache>
                <c:ptCount val="11"/>
                <c:pt idx="0">
                  <c:v>China</c:v>
                </c:pt>
                <c:pt idx="1">
                  <c:v>Germany</c:v>
                </c:pt>
                <c:pt idx="2">
                  <c:v>Turkey</c:v>
                </c:pt>
                <c:pt idx="3">
                  <c:v>United States of America</c:v>
                </c:pt>
                <c:pt idx="4">
                  <c:v>France</c:v>
                </c:pt>
                <c:pt idx="5">
                  <c:v>Switzerland</c:v>
                </c:pt>
                <c:pt idx="6">
                  <c:v>Russian Federation</c:v>
                </c:pt>
                <c:pt idx="7">
                  <c:v>Benelux</c:v>
                </c:pt>
                <c:pt idx="8">
                  <c:v>Norway</c:v>
                </c:pt>
                <c:pt idx="9">
                  <c:v>Italy</c:v>
                </c:pt>
                <c:pt idx="10">
                  <c:v>Others</c:v>
                </c:pt>
              </c:strCache>
            </c:strRef>
          </c:cat>
          <c:val>
            <c:numRef>
              <c:f>Sheet2!$B$6:$B$16</c:f>
              <c:numCache>
                <c:formatCode>General</c:formatCode>
                <c:ptCount val="11"/>
                <c:pt idx="0">
                  <c:v>317</c:v>
                </c:pt>
                <c:pt idx="1">
                  <c:v>200</c:v>
                </c:pt>
                <c:pt idx="2">
                  <c:v>160</c:v>
                </c:pt>
                <c:pt idx="3">
                  <c:v>151</c:v>
                </c:pt>
                <c:pt idx="4">
                  <c:v>142</c:v>
                </c:pt>
                <c:pt idx="5">
                  <c:v>130</c:v>
                </c:pt>
                <c:pt idx="6">
                  <c:v>126</c:v>
                </c:pt>
                <c:pt idx="7">
                  <c:v>85</c:v>
                </c:pt>
                <c:pt idx="8">
                  <c:v>70</c:v>
                </c:pt>
                <c:pt idx="9">
                  <c:v>63</c:v>
                </c:pt>
                <c:pt idx="10">
                  <c:v>454</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spPr>
    <a:no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Feuil1!$B$1</c:f>
              <c:strCache>
                <c:ptCount val="1"/>
                <c:pt idx="0">
                  <c:v>Ventes</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Lbls>
            <c:dLblPos val="inEnd"/>
            <c:showLegendKey val="0"/>
            <c:showVal val="0"/>
            <c:showCatName val="0"/>
            <c:showSerName val="0"/>
            <c:showPercent val="1"/>
            <c:showBubbleSize val="0"/>
            <c:showLeaderLines val="1"/>
          </c:dLbls>
          <c:cat>
            <c:strRef>
              <c:f>Feuil1!$A$2:$A$12</c:f>
              <c:strCache>
                <c:ptCount val="11"/>
                <c:pt idx="0">
                  <c:v>Digital communication  </c:v>
                </c:pt>
                <c:pt idx="1">
                  <c:v>Telecommunication </c:v>
                </c:pt>
                <c:pt idx="2">
                  <c:v>Pharmaceuticals</c:v>
                </c:pt>
                <c:pt idx="3">
                  <c:v>Medical technology</c:v>
                </c:pt>
                <c:pt idx="4">
                  <c:v>Transport </c:v>
                </c:pt>
                <c:pt idx="5">
                  <c:v>Organic fine chemistry </c:v>
                </c:pt>
                <c:pt idx="6">
                  <c:v>Computer technolgy </c:v>
                </c:pt>
                <c:pt idx="7">
                  <c:v>Machine tools </c:v>
                </c:pt>
                <c:pt idx="8">
                  <c:v>Civil engineering </c:v>
                </c:pt>
                <c:pt idx="9">
                  <c:v>Mechanical elements </c:v>
                </c:pt>
                <c:pt idx="10">
                  <c:v>Others </c:v>
                </c:pt>
              </c:strCache>
            </c:strRef>
          </c:cat>
          <c:val>
            <c:numRef>
              <c:f>Feuil1!$B$2:$B$12</c:f>
              <c:numCache>
                <c:formatCode>General</c:formatCode>
                <c:ptCount val="11"/>
                <c:pt idx="0">
                  <c:v>11.19</c:v>
                </c:pt>
                <c:pt idx="1">
                  <c:v>8.56</c:v>
                </c:pt>
                <c:pt idx="2">
                  <c:v>7.4</c:v>
                </c:pt>
                <c:pt idx="3">
                  <c:v>7.14</c:v>
                </c:pt>
                <c:pt idx="4">
                  <c:v>5.42</c:v>
                </c:pt>
                <c:pt idx="5">
                  <c:v>4.79</c:v>
                </c:pt>
                <c:pt idx="6">
                  <c:v>4.34</c:v>
                </c:pt>
                <c:pt idx="7">
                  <c:v>4.05</c:v>
                </c:pt>
                <c:pt idx="8">
                  <c:v>3.93</c:v>
                </c:pt>
                <c:pt idx="9">
                  <c:v>3.92</c:v>
                </c:pt>
                <c:pt idx="10">
                  <c:v>39.26</c:v>
                </c:pt>
              </c:numCache>
            </c:numRef>
          </c:val>
        </c:ser>
        <c:dLbls>
          <c:showLegendKey val="0"/>
          <c:showVal val="0"/>
          <c:showCatName val="0"/>
          <c:showSerName val="0"/>
          <c:showPercent val="0"/>
          <c:showBubbleSize val="0"/>
          <c:showLeaderLines val="1"/>
        </c:dLbls>
        <c:firstSliceAng val="0"/>
      </c:pieChart>
      <c:spPr>
        <a:noFill/>
        <a:ln w="25406">
          <a:noFill/>
        </a:ln>
      </c:spPr>
    </c:plotArea>
    <c:legend>
      <c:legendPos val="r"/>
      <c:layout>
        <c:manualLayout>
          <c:xMode val="edge"/>
          <c:yMode val="edge"/>
          <c:x val="0.60079047008476805"/>
          <c:y val="3.0040887090948501E-2"/>
          <c:w val="0.37404139200762698"/>
          <c:h val="0.8958004286161479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fr-FR" b="0" dirty="0" smtClean="0">
                <a:solidFill>
                  <a:srgbClr val="000090"/>
                </a:solidFill>
              </a:rPr>
              <a:t>STATISTICS</a:t>
            </a:r>
            <a:endParaRPr lang="fr-FR" b="0" dirty="0">
              <a:solidFill>
                <a:srgbClr val="000090"/>
              </a:solidFill>
            </a:endParaRPr>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Feuil1!$B$1</c:f>
              <c:strCache>
                <c:ptCount val="1"/>
                <c:pt idx="0">
                  <c:v>2010</c:v>
                </c:pt>
              </c:strCache>
            </c:strRef>
          </c:tx>
          <c:invertIfNegative val="0"/>
          <c:dLbls>
            <c:dLbl>
              <c:idx val="0"/>
              <c:layout/>
              <c:tx>
                <c:rich>
                  <a:bodyPr/>
                  <a:lstStyle/>
                  <a:p>
                    <a:r>
                      <a:rPr lang="fr-CH" dirty="0" smtClean="0"/>
                      <a:t>3314</a:t>
                    </a:r>
                    <a:endParaRPr lang="en-US" dirty="0"/>
                  </a:p>
                </c:rich>
              </c:tx>
              <c:showLegendKey val="0"/>
              <c:showVal val="1"/>
              <c:showCatName val="0"/>
              <c:showSerName val="0"/>
              <c:showPercent val="0"/>
              <c:showBubbleSize val="0"/>
            </c:dLbl>
            <c:dLbl>
              <c:idx val="1"/>
              <c:layout/>
              <c:tx>
                <c:rich>
                  <a:bodyPr/>
                  <a:lstStyle/>
                  <a:p>
                    <a:r>
                      <a:rPr lang="fr-FR" dirty="0" smtClean="0"/>
                      <a:t>284</a:t>
                    </a:r>
                  </a:p>
                </c:rich>
              </c:tx>
              <c:showLegendKey val="0"/>
              <c:showVal val="1"/>
              <c:showCatName val="0"/>
              <c:showSerName val="0"/>
              <c:showPercent val="0"/>
              <c:showBubbleSize val="0"/>
            </c:dLbl>
            <c:dLbl>
              <c:idx val="2"/>
              <c:layout/>
              <c:tx>
                <c:rich>
                  <a:bodyPr/>
                  <a:lstStyle/>
                  <a:p>
                    <a:r>
                      <a:rPr lang="fr-FR" dirty="0" smtClean="0"/>
                      <a:t>11</a:t>
                    </a:r>
                    <a:endParaRPr lang="fr-FR"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Feuil1!$B$2:$B$4</c:f>
              <c:numCache>
                <c:formatCode>General</c:formatCode>
                <c:ptCount val="3"/>
                <c:pt idx="0">
                  <c:v>3314</c:v>
                </c:pt>
                <c:pt idx="1">
                  <c:v>284</c:v>
                </c:pt>
                <c:pt idx="2">
                  <c:v>11</c:v>
                </c:pt>
              </c:numCache>
            </c:numRef>
          </c:val>
        </c:ser>
        <c:ser>
          <c:idx val="1"/>
          <c:order val="1"/>
          <c:tx>
            <c:strRef>
              <c:f>Feuil1!$C$1</c:f>
              <c:strCache>
                <c:ptCount val="1"/>
                <c:pt idx="0">
                  <c:v>2011</c:v>
                </c:pt>
              </c:strCache>
            </c:strRef>
          </c:tx>
          <c:invertIfNegative val="0"/>
          <c:dLbls>
            <c:dLbl>
              <c:idx val="0"/>
              <c:layout/>
              <c:tx>
                <c:rich>
                  <a:bodyPr/>
                  <a:lstStyle/>
                  <a:p>
                    <a:r>
                      <a:rPr lang="fr-CH" dirty="0" smtClean="0"/>
                      <a:t>3462</a:t>
                    </a:r>
                  </a:p>
                </c:rich>
              </c:tx>
              <c:showLegendKey val="0"/>
              <c:showVal val="1"/>
              <c:showCatName val="0"/>
              <c:showSerName val="0"/>
              <c:showPercent val="0"/>
              <c:showBubbleSize val="0"/>
            </c:dLbl>
            <c:dLbl>
              <c:idx val="1"/>
              <c:layout/>
              <c:tx>
                <c:rich>
                  <a:bodyPr/>
                  <a:lstStyle/>
                  <a:p>
                    <a:r>
                      <a:rPr lang="fr-FR" dirty="0" smtClean="0"/>
                      <a:t>259</a:t>
                    </a:r>
                    <a:endParaRPr lang="fr-FR" dirty="0"/>
                  </a:p>
                </c:rich>
              </c:tx>
              <c:showLegendKey val="0"/>
              <c:showVal val="1"/>
              <c:showCatName val="0"/>
              <c:showSerName val="0"/>
              <c:showPercent val="0"/>
              <c:showBubbleSize val="0"/>
            </c:dLbl>
            <c:dLbl>
              <c:idx val="2"/>
              <c:layout/>
              <c:tx>
                <c:rich>
                  <a:bodyPr/>
                  <a:lstStyle/>
                  <a:p>
                    <a:r>
                      <a:rPr lang="fr-FR" dirty="0" smtClean="0"/>
                      <a:t>34</a:t>
                    </a:r>
                    <a:endParaRPr lang="fr-FR"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Feuil1!$C$2:$C$4</c:f>
              <c:numCache>
                <c:formatCode>General</c:formatCode>
                <c:ptCount val="3"/>
                <c:pt idx="0">
                  <c:v>3462</c:v>
                </c:pt>
                <c:pt idx="1">
                  <c:v>259</c:v>
                </c:pt>
                <c:pt idx="2">
                  <c:v>34</c:v>
                </c:pt>
              </c:numCache>
            </c:numRef>
          </c:val>
        </c:ser>
        <c:ser>
          <c:idx val="2"/>
          <c:order val="2"/>
          <c:tx>
            <c:strRef>
              <c:f>Feuil1!$D$1</c:f>
              <c:strCache>
                <c:ptCount val="1"/>
                <c:pt idx="0">
                  <c:v>2012</c:v>
                </c:pt>
              </c:strCache>
            </c:strRef>
          </c:tx>
          <c:invertIfNegative val="0"/>
          <c:dLbls>
            <c:dLbl>
              <c:idx val="0"/>
              <c:layout/>
              <c:tx>
                <c:rich>
                  <a:bodyPr/>
                  <a:lstStyle/>
                  <a:p>
                    <a:r>
                      <a:rPr lang="fr-CH" smtClean="0"/>
                      <a:t>3587</a:t>
                    </a:r>
                    <a:endParaRPr lang="en-US"/>
                  </a:p>
                </c:rich>
              </c:tx>
              <c:showLegendKey val="0"/>
              <c:showVal val="1"/>
              <c:showCatName val="0"/>
              <c:showSerName val="0"/>
              <c:showPercent val="0"/>
              <c:showBubbleSize val="0"/>
            </c:dLbl>
            <c:dLbl>
              <c:idx val="1"/>
              <c:layout/>
              <c:tx>
                <c:rich>
                  <a:bodyPr/>
                  <a:lstStyle/>
                  <a:p>
                    <a:r>
                      <a:rPr lang="fr-FR" dirty="0" smtClean="0"/>
                      <a:t>219</a:t>
                    </a:r>
                    <a:endParaRPr lang="fr-FR" dirty="0"/>
                  </a:p>
                </c:rich>
              </c:tx>
              <c:showLegendKey val="0"/>
              <c:showVal val="1"/>
              <c:showCatName val="0"/>
              <c:showSerName val="0"/>
              <c:showPercent val="0"/>
              <c:showBubbleSize val="0"/>
            </c:dLbl>
            <c:dLbl>
              <c:idx val="2"/>
              <c:layout/>
              <c:tx>
                <c:rich>
                  <a:bodyPr/>
                  <a:lstStyle/>
                  <a:p>
                    <a:r>
                      <a:rPr lang="fr-FR" dirty="0" smtClean="0"/>
                      <a:t>52</a:t>
                    </a:r>
                    <a:endParaRPr lang="fr-FR"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Feuil1!$D$2:$D$4</c:f>
              <c:numCache>
                <c:formatCode>General</c:formatCode>
                <c:ptCount val="3"/>
                <c:pt idx="0">
                  <c:v>3587</c:v>
                </c:pt>
                <c:pt idx="1">
                  <c:v>219</c:v>
                </c:pt>
                <c:pt idx="2">
                  <c:v>52</c:v>
                </c:pt>
              </c:numCache>
            </c:numRef>
          </c:val>
        </c:ser>
        <c:dLbls>
          <c:showLegendKey val="0"/>
          <c:showVal val="1"/>
          <c:showCatName val="0"/>
          <c:showSerName val="0"/>
          <c:showPercent val="0"/>
          <c:showBubbleSize val="0"/>
        </c:dLbls>
        <c:gapWidth val="150"/>
        <c:shape val="box"/>
        <c:axId val="126846848"/>
        <c:axId val="126848384"/>
        <c:axId val="0"/>
      </c:bar3DChart>
      <c:catAx>
        <c:axId val="126846848"/>
        <c:scaling>
          <c:orientation val="minMax"/>
        </c:scaling>
        <c:delete val="0"/>
        <c:axPos val="b"/>
        <c:numFmt formatCode="General" sourceLinked="1"/>
        <c:majorTickMark val="none"/>
        <c:minorTickMark val="none"/>
        <c:tickLblPos val="nextTo"/>
        <c:crossAx val="126848384"/>
        <c:crosses val="autoZero"/>
        <c:auto val="1"/>
        <c:lblAlgn val="ctr"/>
        <c:lblOffset val="100"/>
        <c:noMultiLvlLbl val="0"/>
      </c:catAx>
      <c:valAx>
        <c:axId val="126848384"/>
        <c:scaling>
          <c:orientation val="minMax"/>
        </c:scaling>
        <c:delete val="1"/>
        <c:axPos val="l"/>
        <c:numFmt formatCode="General" sourceLinked="1"/>
        <c:majorTickMark val="out"/>
        <c:minorTickMark val="none"/>
        <c:tickLblPos val="nextTo"/>
        <c:crossAx val="126846848"/>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MS_General!$A$5</c:f>
              <c:strCache>
                <c:ptCount val="1"/>
                <c:pt idx="0">
                  <c:v>United States of America</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MS_General!$B$5:$K$5</c:f>
              <c:numCache>
                <c:formatCode>#,##0</c:formatCode>
                <c:ptCount val="10"/>
                <c:pt idx="0">
                  <c:v>9842</c:v>
                </c:pt>
                <c:pt idx="1">
                  <c:v>19894</c:v>
                </c:pt>
                <c:pt idx="2">
                  <c:v>21202</c:v>
                </c:pt>
                <c:pt idx="3">
                  <c:v>23414</c:v>
                </c:pt>
                <c:pt idx="4">
                  <c:v>22314</c:v>
                </c:pt>
                <c:pt idx="5">
                  <c:v>17461</c:v>
                </c:pt>
                <c:pt idx="6">
                  <c:v>22084</c:v>
                </c:pt>
                <c:pt idx="7">
                  <c:v>27854</c:v>
                </c:pt>
                <c:pt idx="8">
                  <c:v>30339</c:v>
                </c:pt>
                <c:pt idx="9">
                  <c:v>37709</c:v>
                </c:pt>
              </c:numCache>
            </c:numRef>
          </c:val>
          <c:smooth val="0"/>
        </c:ser>
        <c:ser>
          <c:idx val="1"/>
          <c:order val="1"/>
          <c:tx>
            <c:strRef>
              <c:f>MS_General!$A$6</c:f>
              <c:strCache>
                <c:ptCount val="1"/>
                <c:pt idx="0">
                  <c:v>European Union</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MS_General!$B$6:$K$6</c:f>
              <c:numCache>
                <c:formatCode>#,##0</c:formatCode>
                <c:ptCount val="10"/>
                <c:pt idx="0">
                  <c:v>249</c:v>
                </c:pt>
                <c:pt idx="1">
                  <c:v>8475</c:v>
                </c:pt>
                <c:pt idx="2">
                  <c:v>12114</c:v>
                </c:pt>
                <c:pt idx="3">
                  <c:v>16363</c:v>
                </c:pt>
                <c:pt idx="4">
                  <c:v>18818</c:v>
                </c:pt>
                <c:pt idx="5">
                  <c:v>17312</c:v>
                </c:pt>
                <c:pt idx="6">
                  <c:v>19995</c:v>
                </c:pt>
                <c:pt idx="7">
                  <c:v>27775</c:v>
                </c:pt>
                <c:pt idx="8">
                  <c:v>31566</c:v>
                </c:pt>
                <c:pt idx="9">
                  <c:v>36644</c:v>
                </c:pt>
              </c:numCache>
            </c:numRef>
          </c:val>
          <c:smooth val="0"/>
        </c:ser>
        <c:ser>
          <c:idx val="2"/>
          <c:order val="2"/>
          <c:tx>
            <c:strRef>
              <c:f>MS_General!$A$7</c:f>
              <c:strCache>
                <c:ptCount val="1"/>
                <c:pt idx="0">
                  <c:v>Germany</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MS_General!$B$7:$K$7</c:f>
              <c:numCache>
                <c:formatCode>#,##0</c:formatCode>
                <c:ptCount val="10"/>
                <c:pt idx="0">
                  <c:v>75918</c:v>
                </c:pt>
                <c:pt idx="1">
                  <c:v>64357</c:v>
                </c:pt>
                <c:pt idx="2">
                  <c:v>60141</c:v>
                </c:pt>
                <c:pt idx="3">
                  <c:v>55635</c:v>
                </c:pt>
                <c:pt idx="4">
                  <c:v>54848</c:v>
                </c:pt>
                <c:pt idx="5">
                  <c:v>41958</c:v>
                </c:pt>
                <c:pt idx="6">
                  <c:v>32036</c:v>
                </c:pt>
                <c:pt idx="7">
                  <c:v>40659</c:v>
                </c:pt>
                <c:pt idx="8">
                  <c:v>36159</c:v>
                </c:pt>
                <c:pt idx="9">
                  <c:v>34810</c:v>
                </c:pt>
              </c:numCache>
            </c:numRef>
          </c:val>
          <c:smooth val="0"/>
        </c:ser>
        <c:ser>
          <c:idx val="3"/>
          <c:order val="3"/>
          <c:tx>
            <c:strRef>
              <c:f>MS_General!$A$8</c:f>
              <c:strCache>
                <c:ptCount val="1"/>
                <c:pt idx="0">
                  <c:v>China</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MS_General!$B$8:$K$8</c:f>
              <c:numCache>
                <c:formatCode>#,##0</c:formatCode>
                <c:ptCount val="10"/>
                <c:pt idx="0">
                  <c:v>11859</c:v>
                </c:pt>
                <c:pt idx="1">
                  <c:v>18181</c:v>
                </c:pt>
                <c:pt idx="2">
                  <c:v>18782</c:v>
                </c:pt>
                <c:pt idx="3">
                  <c:v>18727</c:v>
                </c:pt>
                <c:pt idx="4">
                  <c:v>20438</c:v>
                </c:pt>
                <c:pt idx="5">
                  <c:v>16909</c:v>
                </c:pt>
                <c:pt idx="6">
                  <c:v>23524</c:v>
                </c:pt>
                <c:pt idx="7">
                  <c:v>28487</c:v>
                </c:pt>
                <c:pt idx="8">
                  <c:v>24666</c:v>
                </c:pt>
                <c:pt idx="9">
                  <c:v>32409</c:v>
                </c:pt>
              </c:numCache>
            </c:numRef>
          </c:val>
          <c:smooth val="0"/>
        </c:ser>
        <c:ser>
          <c:idx val="4"/>
          <c:order val="4"/>
          <c:tx>
            <c:strRef>
              <c:f>MS_General!$A$9</c:f>
              <c:strCache>
                <c:ptCount val="1"/>
                <c:pt idx="0">
                  <c:v>Switzerland</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MS_General!$B$9:$K$9</c:f>
              <c:numCache>
                <c:formatCode>#,##0</c:formatCode>
                <c:ptCount val="10"/>
                <c:pt idx="0">
                  <c:v>27316</c:v>
                </c:pt>
                <c:pt idx="1">
                  <c:v>25249</c:v>
                </c:pt>
                <c:pt idx="2">
                  <c:v>25428</c:v>
                </c:pt>
                <c:pt idx="3">
                  <c:v>28883</c:v>
                </c:pt>
                <c:pt idx="4">
                  <c:v>27319</c:v>
                </c:pt>
                <c:pt idx="5">
                  <c:v>23295</c:v>
                </c:pt>
                <c:pt idx="6">
                  <c:v>25433</c:v>
                </c:pt>
                <c:pt idx="7">
                  <c:v>26882</c:v>
                </c:pt>
                <c:pt idx="8">
                  <c:v>26165</c:v>
                </c:pt>
                <c:pt idx="9">
                  <c:v>26838</c:v>
                </c:pt>
              </c:numCache>
            </c:numRef>
          </c:val>
          <c:smooth val="0"/>
        </c:ser>
        <c:ser>
          <c:idx val="5"/>
          <c:order val="5"/>
          <c:tx>
            <c:strRef>
              <c:f>MS_General!$A$10</c:f>
              <c:strCache>
                <c:ptCount val="1"/>
                <c:pt idx="0">
                  <c:v>Others</c:v>
                </c:pt>
              </c:strCache>
            </c:strRef>
          </c:tx>
          <c:spPr>
            <a:ln>
              <a:noFill/>
            </a:ln>
          </c:spPr>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MS_General!$B$10:$K$10</c:f>
              <c:numCache>
                <c:formatCode>#,##0</c:formatCode>
                <c:ptCount val="10"/>
                <c:pt idx="0">
                  <c:v>173016</c:v>
                </c:pt>
                <c:pt idx="1">
                  <c:v>179761</c:v>
                </c:pt>
                <c:pt idx="2">
                  <c:v>185105</c:v>
                </c:pt>
                <c:pt idx="3">
                  <c:v>182120</c:v>
                </c:pt>
                <c:pt idx="4">
                  <c:v>190862</c:v>
                </c:pt>
                <c:pt idx="5">
                  <c:v>150396</c:v>
                </c:pt>
                <c:pt idx="6">
                  <c:v>138033</c:v>
                </c:pt>
                <c:pt idx="7">
                  <c:v>172198</c:v>
                </c:pt>
                <c:pt idx="8">
                  <c:v>179124</c:v>
                </c:pt>
                <c:pt idx="9">
                  <c:v>183116</c:v>
                </c:pt>
              </c:numCache>
            </c:numRef>
          </c:val>
          <c:smooth val="0"/>
        </c:ser>
        <c:ser>
          <c:idx val="6"/>
          <c:order val="6"/>
          <c:tx>
            <c:strRef>
              <c:f>MS_General!$A$11</c:f>
              <c:strCache>
                <c:ptCount val="1"/>
                <c:pt idx="0">
                  <c:v>Total</c:v>
                </c:pt>
              </c:strCache>
            </c:strRef>
          </c:tx>
          <c:spPr>
            <a:ln>
              <a:noFill/>
            </a:ln>
          </c:spPr>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MS_General!$B$11:$K$11</c:f>
              <c:numCache>
                <c:formatCode>#,##0</c:formatCode>
                <c:ptCount val="10"/>
                <c:pt idx="0">
                  <c:v>298200</c:v>
                </c:pt>
                <c:pt idx="1">
                  <c:v>315917</c:v>
                </c:pt>
                <c:pt idx="2">
                  <c:v>322772</c:v>
                </c:pt>
                <c:pt idx="3">
                  <c:v>325142</c:v>
                </c:pt>
                <c:pt idx="4">
                  <c:v>334599</c:v>
                </c:pt>
                <c:pt idx="5">
                  <c:v>267331</c:v>
                </c:pt>
                <c:pt idx="6">
                  <c:v>261105</c:v>
                </c:pt>
                <c:pt idx="7">
                  <c:v>323855</c:v>
                </c:pt>
                <c:pt idx="8">
                  <c:v>328019</c:v>
                </c:pt>
                <c:pt idx="9">
                  <c:v>351526</c:v>
                </c:pt>
              </c:numCache>
            </c:numRef>
          </c:val>
          <c:smooth val="0"/>
        </c:ser>
        <c:dLbls>
          <c:showLegendKey val="0"/>
          <c:showVal val="0"/>
          <c:showCatName val="0"/>
          <c:showSerName val="0"/>
          <c:showPercent val="0"/>
          <c:showBubbleSize val="0"/>
        </c:dLbls>
        <c:marker val="1"/>
        <c:smooth val="0"/>
        <c:axId val="134834816"/>
        <c:axId val="134836608"/>
      </c:lineChart>
      <c:catAx>
        <c:axId val="134834816"/>
        <c:scaling>
          <c:orientation val="minMax"/>
        </c:scaling>
        <c:delete val="0"/>
        <c:axPos val="b"/>
        <c:majorTickMark val="none"/>
        <c:minorTickMark val="none"/>
        <c:tickLblPos val="nextTo"/>
        <c:crossAx val="134836608"/>
        <c:crosses val="autoZero"/>
        <c:auto val="1"/>
        <c:lblAlgn val="ctr"/>
        <c:lblOffset val="100"/>
        <c:noMultiLvlLbl val="0"/>
      </c:catAx>
      <c:valAx>
        <c:axId val="134836608"/>
        <c:scaling>
          <c:orientation val="minMax"/>
          <c:max val="80000"/>
        </c:scaling>
        <c:delete val="0"/>
        <c:axPos val="l"/>
        <c:majorGridlines/>
        <c:numFmt formatCode="#,##0" sourceLinked="1"/>
        <c:majorTickMark val="none"/>
        <c:minorTickMark val="none"/>
        <c:tickLblPos val="nextTo"/>
        <c:crossAx val="134834816"/>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reg!$A$4</c:f>
              <c:strCache>
                <c:ptCount val="1"/>
                <c:pt idx="0">
                  <c:v>Denmark</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reg!$B$4:$K$4</c:f>
              <c:numCache>
                <c:formatCode>#,##0</c:formatCode>
                <c:ptCount val="10"/>
                <c:pt idx="0">
                  <c:v>348</c:v>
                </c:pt>
                <c:pt idx="1">
                  <c:v>520</c:v>
                </c:pt>
                <c:pt idx="2">
                  <c:v>502</c:v>
                </c:pt>
                <c:pt idx="3">
                  <c:v>567</c:v>
                </c:pt>
                <c:pt idx="4">
                  <c:v>598</c:v>
                </c:pt>
                <c:pt idx="5">
                  <c:v>436</c:v>
                </c:pt>
                <c:pt idx="6">
                  <c:v>387</c:v>
                </c:pt>
                <c:pt idx="7">
                  <c:v>364</c:v>
                </c:pt>
                <c:pt idx="8">
                  <c:v>371</c:v>
                </c:pt>
                <c:pt idx="9">
                  <c:v>372</c:v>
                </c:pt>
              </c:numCache>
            </c:numRef>
          </c:val>
          <c:smooth val="0"/>
        </c:ser>
        <c:ser>
          <c:idx val="1"/>
          <c:order val="1"/>
          <c:tx>
            <c:strRef>
              <c:f>reg!$A$5</c:f>
              <c:strCache>
                <c:ptCount val="1"/>
                <c:pt idx="0">
                  <c:v>Finland</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reg!$B$5:$K$5</c:f>
              <c:numCache>
                <c:formatCode>#,##0</c:formatCode>
                <c:ptCount val="10"/>
                <c:pt idx="0">
                  <c:v>183</c:v>
                </c:pt>
                <c:pt idx="1">
                  <c:v>193</c:v>
                </c:pt>
                <c:pt idx="2">
                  <c:v>262</c:v>
                </c:pt>
                <c:pt idx="3">
                  <c:v>276</c:v>
                </c:pt>
                <c:pt idx="4">
                  <c:v>277</c:v>
                </c:pt>
                <c:pt idx="5">
                  <c:v>239</c:v>
                </c:pt>
                <c:pt idx="6">
                  <c:v>206</c:v>
                </c:pt>
                <c:pt idx="7">
                  <c:v>192</c:v>
                </c:pt>
                <c:pt idx="8">
                  <c:v>207</c:v>
                </c:pt>
                <c:pt idx="9">
                  <c:v>173</c:v>
                </c:pt>
              </c:numCache>
            </c:numRef>
          </c:val>
          <c:smooth val="0"/>
        </c:ser>
        <c:ser>
          <c:idx val="2"/>
          <c:order val="2"/>
          <c:tx>
            <c:strRef>
              <c:f>reg!$A$6</c:f>
              <c:strCache>
                <c:ptCount val="1"/>
                <c:pt idx="0">
                  <c:v>Iceland</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reg!$B$6:$K$6</c:f>
              <c:numCache>
                <c:formatCode>#,##0</c:formatCode>
                <c:ptCount val="10"/>
                <c:pt idx="0">
                  <c:v>17</c:v>
                </c:pt>
                <c:pt idx="1">
                  <c:v>26</c:v>
                </c:pt>
                <c:pt idx="2">
                  <c:v>66</c:v>
                </c:pt>
                <c:pt idx="3">
                  <c:v>80</c:v>
                </c:pt>
                <c:pt idx="4">
                  <c:v>141</c:v>
                </c:pt>
                <c:pt idx="5">
                  <c:v>38</c:v>
                </c:pt>
                <c:pt idx="6">
                  <c:v>25</c:v>
                </c:pt>
                <c:pt idx="7">
                  <c:v>33</c:v>
                </c:pt>
                <c:pt idx="8">
                  <c:v>44</c:v>
                </c:pt>
                <c:pt idx="9">
                  <c:v>125</c:v>
                </c:pt>
              </c:numCache>
            </c:numRef>
          </c:val>
          <c:smooth val="0"/>
        </c:ser>
        <c:ser>
          <c:idx val="3"/>
          <c:order val="3"/>
          <c:tx>
            <c:strRef>
              <c:f>reg!$A$7</c:f>
              <c:strCache>
                <c:ptCount val="1"/>
                <c:pt idx="0">
                  <c:v>Norway</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reg!$B$7:$K$7</c:f>
              <c:numCache>
                <c:formatCode>#,##0</c:formatCode>
                <c:ptCount val="10"/>
                <c:pt idx="0">
                  <c:v>148</c:v>
                </c:pt>
                <c:pt idx="1">
                  <c:v>226</c:v>
                </c:pt>
                <c:pt idx="2">
                  <c:v>289</c:v>
                </c:pt>
                <c:pt idx="3">
                  <c:v>328</c:v>
                </c:pt>
                <c:pt idx="4">
                  <c:v>354</c:v>
                </c:pt>
                <c:pt idx="5">
                  <c:v>342</c:v>
                </c:pt>
                <c:pt idx="6">
                  <c:v>320</c:v>
                </c:pt>
                <c:pt idx="7">
                  <c:v>355</c:v>
                </c:pt>
                <c:pt idx="8">
                  <c:v>313</c:v>
                </c:pt>
                <c:pt idx="9">
                  <c:v>340</c:v>
                </c:pt>
              </c:numCache>
            </c:numRef>
          </c:val>
          <c:smooth val="0"/>
        </c:ser>
        <c:ser>
          <c:idx val="4"/>
          <c:order val="4"/>
          <c:tx>
            <c:strRef>
              <c:f>reg!$A$8</c:f>
              <c:strCache>
                <c:ptCount val="1"/>
                <c:pt idx="0">
                  <c:v>Sweden</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reg!$B$8:$K$8</c:f>
              <c:numCache>
                <c:formatCode>#,##0</c:formatCode>
                <c:ptCount val="10"/>
                <c:pt idx="0">
                  <c:v>370</c:v>
                </c:pt>
                <c:pt idx="1">
                  <c:v>425</c:v>
                </c:pt>
                <c:pt idx="2">
                  <c:v>447</c:v>
                </c:pt>
                <c:pt idx="3">
                  <c:v>466</c:v>
                </c:pt>
                <c:pt idx="4">
                  <c:v>479</c:v>
                </c:pt>
                <c:pt idx="5">
                  <c:v>328</c:v>
                </c:pt>
                <c:pt idx="6">
                  <c:v>268</c:v>
                </c:pt>
                <c:pt idx="7">
                  <c:v>247</c:v>
                </c:pt>
                <c:pt idx="8">
                  <c:v>207</c:v>
                </c:pt>
                <c:pt idx="9">
                  <c:v>210</c:v>
                </c:pt>
              </c:numCache>
            </c:numRef>
          </c:val>
          <c:smooth val="0"/>
        </c:ser>
        <c:dLbls>
          <c:showLegendKey val="0"/>
          <c:showVal val="0"/>
          <c:showCatName val="0"/>
          <c:showSerName val="0"/>
          <c:showPercent val="0"/>
          <c:showBubbleSize val="0"/>
        </c:dLbls>
        <c:marker val="1"/>
        <c:smooth val="0"/>
        <c:axId val="134957312"/>
        <c:axId val="134959104"/>
      </c:lineChart>
      <c:catAx>
        <c:axId val="134957312"/>
        <c:scaling>
          <c:orientation val="minMax"/>
        </c:scaling>
        <c:delete val="0"/>
        <c:axPos val="b"/>
        <c:numFmt formatCode="General" sourceLinked="1"/>
        <c:majorTickMark val="none"/>
        <c:minorTickMark val="none"/>
        <c:tickLblPos val="nextTo"/>
        <c:crossAx val="134959104"/>
        <c:crosses val="autoZero"/>
        <c:auto val="1"/>
        <c:lblAlgn val="ctr"/>
        <c:lblOffset val="100"/>
        <c:noMultiLvlLbl val="0"/>
      </c:catAx>
      <c:valAx>
        <c:axId val="134959104"/>
        <c:scaling>
          <c:orientation val="minMax"/>
        </c:scaling>
        <c:delete val="0"/>
        <c:axPos val="l"/>
        <c:majorGridlines/>
        <c:numFmt formatCode="#,##0" sourceLinked="1"/>
        <c:majorTickMark val="none"/>
        <c:minorTickMark val="none"/>
        <c:tickLblPos val="nextTo"/>
        <c:crossAx val="134957312"/>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743824244191699"/>
          <c:y val="5.966911517218966E-2"/>
          <c:w val="0.6125307669874599"/>
          <c:h val="0.87783091269057578"/>
        </c:manualLayout>
      </c:layout>
      <c:pieChart>
        <c:varyColors val="1"/>
        <c:ser>
          <c:idx val="0"/>
          <c:order val="0"/>
          <c:explosion val="25"/>
          <c:dPt>
            <c:idx val="10"/>
            <c:bubble3D val="0"/>
            <c:spPr>
              <a:solidFill>
                <a:schemeClr val="bg1">
                  <a:lumMod val="75000"/>
                </a:schemeClr>
              </a:solidFill>
            </c:spPr>
          </c:dPt>
          <c:dLbls>
            <c:dLbl>
              <c:idx val="0"/>
              <c:layout>
                <c:manualLayout>
                  <c:x val="-5.0958296879556721E-3"/>
                  <c:y val="1.1405232939405841E-2"/>
                </c:manualLayout>
              </c:layout>
              <c:showLegendKey val="0"/>
              <c:showVal val="1"/>
              <c:showCatName val="1"/>
              <c:showSerName val="0"/>
              <c:showPercent val="1"/>
              <c:showBubbleSize val="0"/>
            </c:dLbl>
            <c:dLbl>
              <c:idx val="4"/>
              <c:layout>
                <c:manualLayout>
                  <c:x val="-8.3716535433070866E-3"/>
                  <c:y val="-1.2096675325671147E-2"/>
                </c:manualLayout>
              </c:layout>
              <c:showLegendKey val="0"/>
              <c:showVal val="1"/>
              <c:showCatName val="1"/>
              <c:showSerName val="0"/>
              <c:showPercent val="1"/>
              <c:showBubbleSize val="0"/>
            </c:dLbl>
            <c:dLbl>
              <c:idx val="10"/>
              <c:layout>
                <c:manualLayout>
                  <c:x val="0.16261230679498395"/>
                  <c:y val="1.4051081142168312E-2"/>
                </c:manualLayout>
              </c:layout>
              <c:showLegendKey val="0"/>
              <c:showVal val="1"/>
              <c:showCatName val="1"/>
              <c:showSerName val="0"/>
              <c:showPercent val="1"/>
              <c:showBubbleSize val="0"/>
            </c:dLbl>
            <c:showLegendKey val="0"/>
            <c:showVal val="1"/>
            <c:showCatName val="1"/>
            <c:showSerName val="0"/>
            <c:showPercent val="1"/>
            <c:showBubbleSize val="0"/>
            <c:showLeaderLines val="0"/>
          </c:dLbls>
          <c:cat>
            <c:strRef>
              <c:f>Sheet1!$A$15:$A$25</c:f>
              <c:strCache>
                <c:ptCount val="11"/>
                <c:pt idx="0">
                  <c:v>Norway</c:v>
                </c:pt>
                <c:pt idx="1">
                  <c:v>United States of America</c:v>
                </c:pt>
                <c:pt idx="2">
                  <c:v>European Union</c:v>
                </c:pt>
                <c:pt idx="3">
                  <c:v>Russian Federation</c:v>
                </c:pt>
                <c:pt idx="4">
                  <c:v>China</c:v>
                </c:pt>
                <c:pt idx="5">
                  <c:v>Republic of Korea</c:v>
                </c:pt>
                <c:pt idx="6">
                  <c:v>Switzerland</c:v>
                </c:pt>
                <c:pt idx="7">
                  <c:v>Japan</c:v>
                </c:pt>
                <c:pt idx="8">
                  <c:v>Australia</c:v>
                </c:pt>
                <c:pt idx="9">
                  <c:v>Finland</c:v>
                </c:pt>
                <c:pt idx="10">
                  <c:v>Others</c:v>
                </c:pt>
              </c:strCache>
            </c:strRef>
          </c:cat>
          <c:val>
            <c:numRef>
              <c:f>Sheet1!$B$15:$B$25</c:f>
              <c:numCache>
                <c:formatCode>General</c:formatCode>
                <c:ptCount val="11"/>
                <c:pt idx="0">
                  <c:v>143</c:v>
                </c:pt>
                <c:pt idx="1">
                  <c:v>116</c:v>
                </c:pt>
                <c:pt idx="2">
                  <c:v>115</c:v>
                </c:pt>
                <c:pt idx="3">
                  <c:v>101</c:v>
                </c:pt>
                <c:pt idx="4">
                  <c:v>94</c:v>
                </c:pt>
                <c:pt idx="5">
                  <c:v>75</c:v>
                </c:pt>
                <c:pt idx="6">
                  <c:v>71</c:v>
                </c:pt>
                <c:pt idx="7">
                  <c:v>69</c:v>
                </c:pt>
                <c:pt idx="8">
                  <c:v>66</c:v>
                </c:pt>
                <c:pt idx="9">
                  <c:v>58</c:v>
                </c:pt>
                <c:pt idx="10">
                  <c:v>922</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spPr>
    <a:noFill/>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MS_General!$A$47</c:f>
              <c:strCache>
                <c:ptCount val="1"/>
                <c:pt idx="0">
                  <c:v>China</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MS_General!$B$47:$K$47</c:f>
              <c:numCache>
                <c:formatCode>#,##0</c:formatCode>
                <c:ptCount val="10"/>
                <c:pt idx="0">
                  <c:v>9265</c:v>
                </c:pt>
                <c:pt idx="1">
                  <c:v>11727</c:v>
                </c:pt>
                <c:pt idx="2">
                  <c:v>13748</c:v>
                </c:pt>
                <c:pt idx="3">
                  <c:v>14517</c:v>
                </c:pt>
                <c:pt idx="4">
                  <c:v>15888</c:v>
                </c:pt>
                <c:pt idx="5">
                  <c:v>13267</c:v>
                </c:pt>
                <c:pt idx="6">
                  <c:v>14237</c:v>
                </c:pt>
                <c:pt idx="7">
                  <c:v>18724</c:v>
                </c:pt>
                <c:pt idx="8">
                  <c:v>20120</c:v>
                </c:pt>
                <c:pt idx="9">
                  <c:v>20275</c:v>
                </c:pt>
              </c:numCache>
            </c:numRef>
          </c:val>
          <c:smooth val="0"/>
        </c:ser>
        <c:ser>
          <c:idx val="1"/>
          <c:order val="1"/>
          <c:tx>
            <c:strRef>
              <c:f>MS_General!$A$48</c:f>
              <c:strCache>
                <c:ptCount val="1"/>
                <c:pt idx="0">
                  <c:v>Russian Federation</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MS_General!$B$48:$K$48</c:f>
              <c:numCache>
                <c:formatCode>#,##0</c:formatCode>
                <c:ptCount val="10"/>
                <c:pt idx="0">
                  <c:v>9940</c:v>
                </c:pt>
                <c:pt idx="1">
                  <c:v>11358</c:v>
                </c:pt>
                <c:pt idx="2">
                  <c:v>12748</c:v>
                </c:pt>
                <c:pt idx="3">
                  <c:v>13723</c:v>
                </c:pt>
                <c:pt idx="4">
                  <c:v>14875</c:v>
                </c:pt>
                <c:pt idx="5">
                  <c:v>12762</c:v>
                </c:pt>
                <c:pt idx="6">
                  <c:v>12768</c:v>
                </c:pt>
                <c:pt idx="7">
                  <c:v>15691</c:v>
                </c:pt>
                <c:pt idx="8">
                  <c:v>16634</c:v>
                </c:pt>
                <c:pt idx="9">
                  <c:v>18239</c:v>
                </c:pt>
              </c:numCache>
            </c:numRef>
          </c:val>
          <c:smooth val="0"/>
        </c:ser>
        <c:ser>
          <c:idx val="2"/>
          <c:order val="2"/>
          <c:tx>
            <c:strRef>
              <c:f>MS_General!$A$49</c:f>
              <c:strCache>
                <c:ptCount val="1"/>
                <c:pt idx="0">
                  <c:v>European Union</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MS_General!$B$49:$K$49</c:f>
              <c:numCache>
                <c:formatCode>#,##0</c:formatCode>
                <c:ptCount val="10"/>
                <c:pt idx="0">
                  <c:v>114</c:v>
                </c:pt>
                <c:pt idx="1">
                  <c:v>5791</c:v>
                </c:pt>
                <c:pt idx="2">
                  <c:v>10042</c:v>
                </c:pt>
                <c:pt idx="3">
                  <c:v>11920</c:v>
                </c:pt>
                <c:pt idx="4">
                  <c:v>13698</c:v>
                </c:pt>
                <c:pt idx="5">
                  <c:v>11844</c:v>
                </c:pt>
                <c:pt idx="6">
                  <c:v>13701</c:v>
                </c:pt>
                <c:pt idx="7">
                  <c:v>16344</c:v>
                </c:pt>
                <c:pt idx="8">
                  <c:v>16889</c:v>
                </c:pt>
                <c:pt idx="9">
                  <c:v>17598</c:v>
                </c:pt>
              </c:numCache>
            </c:numRef>
          </c:val>
          <c:smooth val="0"/>
        </c:ser>
        <c:ser>
          <c:idx val="3"/>
          <c:order val="3"/>
          <c:tx>
            <c:strRef>
              <c:f>MS_General!$A$50</c:f>
              <c:strCache>
                <c:ptCount val="1"/>
                <c:pt idx="0">
                  <c:v>United States of America</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MS_General!$B$50:$K$50</c:f>
              <c:numCache>
                <c:formatCode>#,##0</c:formatCode>
                <c:ptCount val="10"/>
                <c:pt idx="0">
                  <c:v>7109</c:v>
                </c:pt>
                <c:pt idx="1">
                  <c:v>10728</c:v>
                </c:pt>
                <c:pt idx="2">
                  <c:v>12688</c:v>
                </c:pt>
                <c:pt idx="3">
                  <c:v>13326</c:v>
                </c:pt>
                <c:pt idx="4">
                  <c:v>14457</c:v>
                </c:pt>
                <c:pt idx="5">
                  <c:v>12186</c:v>
                </c:pt>
                <c:pt idx="6">
                  <c:v>13024</c:v>
                </c:pt>
                <c:pt idx="7">
                  <c:v>15890</c:v>
                </c:pt>
                <c:pt idx="8">
                  <c:v>16411</c:v>
                </c:pt>
                <c:pt idx="9">
                  <c:v>17322</c:v>
                </c:pt>
              </c:numCache>
            </c:numRef>
          </c:val>
          <c:smooth val="0"/>
        </c:ser>
        <c:ser>
          <c:idx val="4"/>
          <c:order val="4"/>
          <c:tx>
            <c:strRef>
              <c:f>MS_General!$A$51</c:f>
              <c:strCache>
                <c:ptCount val="1"/>
                <c:pt idx="0">
                  <c:v>Switzerland</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MS_General!$B$51:$K$51</c:f>
              <c:numCache>
                <c:formatCode>#,##0</c:formatCode>
                <c:ptCount val="10"/>
                <c:pt idx="0">
                  <c:v>10137</c:v>
                </c:pt>
                <c:pt idx="1">
                  <c:v>12538</c:v>
                </c:pt>
                <c:pt idx="2">
                  <c:v>13531</c:v>
                </c:pt>
                <c:pt idx="3">
                  <c:v>13677</c:v>
                </c:pt>
                <c:pt idx="4">
                  <c:v>14080</c:v>
                </c:pt>
                <c:pt idx="5">
                  <c:v>12451</c:v>
                </c:pt>
                <c:pt idx="6">
                  <c:v>11759</c:v>
                </c:pt>
                <c:pt idx="7">
                  <c:v>13695</c:v>
                </c:pt>
                <c:pt idx="8">
                  <c:v>13464</c:v>
                </c:pt>
                <c:pt idx="9">
                  <c:v>13215</c:v>
                </c:pt>
              </c:numCache>
            </c:numRef>
          </c:val>
          <c:smooth val="0"/>
        </c:ser>
        <c:ser>
          <c:idx val="5"/>
          <c:order val="5"/>
          <c:tx>
            <c:strRef>
              <c:f>MS_General!$A$52</c:f>
              <c:strCache>
                <c:ptCount val="1"/>
                <c:pt idx="0">
                  <c:v>Others</c:v>
                </c:pt>
              </c:strCache>
            </c:strRef>
          </c:tx>
          <c:spPr>
            <a:ln>
              <a:noFill/>
            </a:ln>
          </c:spPr>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MS_General!$B$52:$K$52</c:f>
              <c:numCache>
                <c:formatCode>#,##0</c:formatCode>
                <c:ptCount val="10"/>
                <c:pt idx="0">
                  <c:v>261635</c:v>
                </c:pt>
                <c:pt idx="1">
                  <c:v>263775</c:v>
                </c:pt>
                <c:pt idx="2">
                  <c:v>260015</c:v>
                </c:pt>
                <c:pt idx="3">
                  <c:v>257979</c:v>
                </c:pt>
                <c:pt idx="4">
                  <c:v>261601</c:v>
                </c:pt>
                <c:pt idx="5">
                  <c:v>204821</c:v>
                </c:pt>
                <c:pt idx="6">
                  <c:v>195616</c:v>
                </c:pt>
                <c:pt idx="7">
                  <c:v>243511</c:v>
                </c:pt>
                <c:pt idx="8">
                  <c:v>244501</c:v>
                </c:pt>
                <c:pt idx="9">
                  <c:v>264877</c:v>
                </c:pt>
              </c:numCache>
            </c:numRef>
          </c:val>
          <c:smooth val="0"/>
        </c:ser>
        <c:ser>
          <c:idx val="6"/>
          <c:order val="6"/>
          <c:tx>
            <c:strRef>
              <c:f>MS_General!$A$53</c:f>
              <c:strCache>
                <c:ptCount val="1"/>
                <c:pt idx="0">
                  <c:v>Total</c:v>
                </c:pt>
              </c:strCache>
            </c:strRef>
          </c:tx>
          <c:spPr>
            <a:ln>
              <a:noFill/>
            </a:ln>
          </c:spPr>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MS_General!$B$53:$K$53</c:f>
              <c:numCache>
                <c:formatCode>#,##0</c:formatCode>
                <c:ptCount val="10"/>
                <c:pt idx="0">
                  <c:v>298200</c:v>
                </c:pt>
                <c:pt idx="1">
                  <c:v>315917</c:v>
                </c:pt>
                <c:pt idx="2">
                  <c:v>322772</c:v>
                </c:pt>
                <c:pt idx="3">
                  <c:v>325142</c:v>
                </c:pt>
                <c:pt idx="4">
                  <c:v>334599</c:v>
                </c:pt>
                <c:pt idx="5">
                  <c:v>267331</c:v>
                </c:pt>
                <c:pt idx="6">
                  <c:v>261105</c:v>
                </c:pt>
                <c:pt idx="7">
                  <c:v>323855</c:v>
                </c:pt>
                <c:pt idx="8">
                  <c:v>328019</c:v>
                </c:pt>
                <c:pt idx="9">
                  <c:v>351526</c:v>
                </c:pt>
              </c:numCache>
            </c:numRef>
          </c:val>
          <c:smooth val="0"/>
        </c:ser>
        <c:dLbls>
          <c:showLegendKey val="0"/>
          <c:showVal val="0"/>
          <c:showCatName val="0"/>
          <c:showSerName val="0"/>
          <c:showPercent val="0"/>
          <c:showBubbleSize val="0"/>
        </c:dLbls>
        <c:marker val="1"/>
        <c:smooth val="0"/>
        <c:axId val="135278592"/>
        <c:axId val="135280128"/>
      </c:lineChart>
      <c:catAx>
        <c:axId val="135278592"/>
        <c:scaling>
          <c:orientation val="minMax"/>
        </c:scaling>
        <c:delete val="0"/>
        <c:axPos val="b"/>
        <c:numFmt formatCode="General" sourceLinked="1"/>
        <c:majorTickMark val="none"/>
        <c:minorTickMark val="none"/>
        <c:tickLblPos val="nextTo"/>
        <c:crossAx val="135280128"/>
        <c:crosses val="autoZero"/>
        <c:auto val="1"/>
        <c:lblAlgn val="ctr"/>
        <c:lblOffset val="100"/>
        <c:noMultiLvlLbl val="0"/>
      </c:catAx>
      <c:valAx>
        <c:axId val="135280128"/>
        <c:scaling>
          <c:orientation val="minMax"/>
          <c:max val="21000"/>
          <c:min val="0"/>
        </c:scaling>
        <c:delete val="0"/>
        <c:axPos val="l"/>
        <c:majorGridlines/>
        <c:numFmt formatCode="#,##0" sourceLinked="1"/>
        <c:majorTickMark val="none"/>
        <c:minorTickMark val="none"/>
        <c:tickLblPos val="nextTo"/>
        <c:crossAx val="135278592"/>
        <c:crosses val="autoZero"/>
        <c:crossBetween val="between"/>
        <c:majorUnit val="3000"/>
        <c:minorUnit val="800"/>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Sheet1!$A$5</c:f>
              <c:strCache>
                <c:ptCount val="1"/>
                <c:pt idx="0">
                  <c:v>Norway</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Sheet1!$B$5:$K$5</c:f>
              <c:numCache>
                <c:formatCode>General</c:formatCode>
                <c:ptCount val="10"/>
                <c:pt idx="0">
                  <c:v>6821</c:v>
                </c:pt>
                <c:pt idx="1">
                  <c:v>7602</c:v>
                </c:pt>
                <c:pt idx="2">
                  <c:v>8140</c:v>
                </c:pt>
                <c:pt idx="3">
                  <c:v>8346</c:v>
                </c:pt>
                <c:pt idx="4">
                  <c:v>8786</c:v>
                </c:pt>
                <c:pt idx="5">
                  <c:v>6875</c:v>
                </c:pt>
                <c:pt idx="6">
                  <c:v>6664</c:v>
                </c:pt>
                <c:pt idx="7">
                  <c:v>8546</c:v>
                </c:pt>
                <c:pt idx="8">
                  <c:v>8380</c:v>
                </c:pt>
                <c:pt idx="9">
                  <c:v>8779</c:v>
                </c:pt>
              </c:numCache>
            </c:numRef>
          </c:val>
          <c:smooth val="0"/>
        </c:ser>
        <c:ser>
          <c:idx val="1"/>
          <c:order val="1"/>
          <c:tx>
            <c:strRef>
              <c:f>Sheet1!$A$6</c:f>
              <c:strCache>
                <c:ptCount val="1"/>
                <c:pt idx="0">
                  <c:v>Iceland</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Sheet1!$B$6:$K$6</c:f>
              <c:numCache>
                <c:formatCode>General</c:formatCode>
                <c:ptCount val="10"/>
                <c:pt idx="0">
                  <c:v>2399</c:v>
                </c:pt>
                <c:pt idx="1">
                  <c:v>2592</c:v>
                </c:pt>
                <c:pt idx="2">
                  <c:v>2814</c:v>
                </c:pt>
                <c:pt idx="3">
                  <c:v>2755</c:v>
                </c:pt>
                <c:pt idx="4">
                  <c:v>2909</c:v>
                </c:pt>
                <c:pt idx="5">
                  <c:v>2187</c:v>
                </c:pt>
                <c:pt idx="6">
                  <c:v>2022</c:v>
                </c:pt>
                <c:pt idx="7">
                  <c:v>2396</c:v>
                </c:pt>
                <c:pt idx="8">
                  <c:v>2372</c:v>
                </c:pt>
                <c:pt idx="9">
                  <c:v>2452</c:v>
                </c:pt>
              </c:numCache>
            </c:numRef>
          </c:val>
          <c:smooth val="0"/>
        </c:ser>
        <c:ser>
          <c:idx val="2"/>
          <c:order val="2"/>
          <c:tx>
            <c:strRef>
              <c:f>Sheet1!$A$7</c:f>
              <c:strCache>
                <c:ptCount val="1"/>
                <c:pt idx="0">
                  <c:v>Sweden</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Sheet1!$B$7:$K$7</c:f>
              <c:numCache>
                <c:formatCode>General</c:formatCode>
                <c:ptCount val="10"/>
                <c:pt idx="0">
                  <c:v>5127</c:v>
                </c:pt>
                <c:pt idx="1">
                  <c:v>4321</c:v>
                </c:pt>
                <c:pt idx="2">
                  <c:v>3625</c:v>
                </c:pt>
                <c:pt idx="3">
                  <c:v>3217</c:v>
                </c:pt>
                <c:pt idx="4">
                  <c:v>2951</c:v>
                </c:pt>
                <c:pt idx="5">
                  <c:v>1995</c:v>
                </c:pt>
                <c:pt idx="6">
                  <c:v>1770</c:v>
                </c:pt>
                <c:pt idx="7">
                  <c:v>1988</c:v>
                </c:pt>
                <c:pt idx="8">
                  <c:v>1933</c:v>
                </c:pt>
                <c:pt idx="9">
                  <c:v>1898</c:v>
                </c:pt>
              </c:numCache>
            </c:numRef>
          </c:val>
          <c:smooth val="0"/>
        </c:ser>
        <c:ser>
          <c:idx val="3"/>
          <c:order val="3"/>
          <c:tx>
            <c:strRef>
              <c:f>Sheet1!$A$8</c:f>
              <c:strCache>
                <c:ptCount val="1"/>
                <c:pt idx="0">
                  <c:v>Denmark</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Sheet1!$B$8:$K$8</c:f>
              <c:numCache>
                <c:formatCode>General</c:formatCode>
                <c:ptCount val="10"/>
                <c:pt idx="0">
                  <c:v>4943</c:v>
                </c:pt>
                <c:pt idx="1">
                  <c:v>4142</c:v>
                </c:pt>
                <c:pt idx="2">
                  <c:v>3541</c:v>
                </c:pt>
                <c:pt idx="3">
                  <c:v>3010</c:v>
                </c:pt>
                <c:pt idx="4">
                  <c:v>2749</c:v>
                </c:pt>
                <c:pt idx="5">
                  <c:v>1901</c:v>
                </c:pt>
                <c:pt idx="6">
                  <c:v>1670</c:v>
                </c:pt>
                <c:pt idx="7">
                  <c:v>1855</c:v>
                </c:pt>
                <c:pt idx="8">
                  <c:v>1761</c:v>
                </c:pt>
                <c:pt idx="9">
                  <c:v>1714</c:v>
                </c:pt>
              </c:numCache>
            </c:numRef>
          </c:val>
          <c:smooth val="0"/>
        </c:ser>
        <c:ser>
          <c:idx val="4"/>
          <c:order val="4"/>
          <c:tx>
            <c:strRef>
              <c:f>Sheet1!$A$9</c:f>
              <c:strCache>
                <c:ptCount val="1"/>
                <c:pt idx="0">
                  <c:v>Finland</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Sheet1!$B$9:$K$9</c:f>
              <c:numCache>
                <c:formatCode>General</c:formatCode>
                <c:ptCount val="10"/>
                <c:pt idx="0">
                  <c:v>4475</c:v>
                </c:pt>
                <c:pt idx="1">
                  <c:v>3748</c:v>
                </c:pt>
                <c:pt idx="2">
                  <c:v>3193</c:v>
                </c:pt>
                <c:pt idx="3">
                  <c:v>2809</c:v>
                </c:pt>
                <c:pt idx="4">
                  <c:v>2486</c:v>
                </c:pt>
                <c:pt idx="5">
                  <c:v>1676</c:v>
                </c:pt>
                <c:pt idx="6">
                  <c:v>1479</c:v>
                </c:pt>
                <c:pt idx="7">
                  <c:v>1617</c:v>
                </c:pt>
                <c:pt idx="8">
                  <c:v>1636</c:v>
                </c:pt>
                <c:pt idx="9">
                  <c:v>1585</c:v>
                </c:pt>
              </c:numCache>
            </c:numRef>
          </c:val>
          <c:smooth val="0"/>
        </c:ser>
        <c:dLbls>
          <c:showLegendKey val="0"/>
          <c:showVal val="0"/>
          <c:showCatName val="0"/>
          <c:showSerName val="0"/>
          <c:showPercent val="0"/>
          <c:showBubbleSize val="0"/>
        </c:dLbls>
        <c:marker val="1"/>
        <c:smooth val="0"/>
        <c:axId val="135331200"/>
        <c:axId val="135341184"/>
      </c:lineChart>
      <c:catAx>
        <c:axId val="135331200"/>
        <c:scaling>
          <c:orientation val="minMax"/>
        </c:scaling>
        <c:delete val="0"/>
        <c:axPos val="b"/>
        <c:numFmt formatCode="General" sourceLinked="1"/>
        <c:majorTickMark val="none"/>
        <c:minorTickMark val="none"/>
        <c:tickLblPos val="nextTo"/>
        <c:crossAx val="135341184"/>
        <c:crosses val="autoZero"/>
        <c:auto val="1"/>
        <c:lblAlgn val="ctr"/>
        <c:lblOffset val="100"/>
        <c:noMultiLvlLbl val="0"/>
      </c:catAx>
      <c:valAx>
        <c:axId val="135341184"/>
        <c:scaling>
          <c:orientation val="minMax"/>
        </c:scaling>
        <c:delete val="0"/>
        <c:axPos val="l"/>
        <c:majorGridlines/>
        <c:numFmt formatCode="General" sourceLinked="1"/>
        <c:majorTickMark val="none"/>
        <c:minorTickMark val="none"/>
        <c:tickLblPos val="nextTo"/>
        <c:crossAx val="135331200"/>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104592810974643"/>
          <c:y val="7.9567789862011254E-2"/>
          <c:w val="0.46592493080629055"/>
          <c:h val="0.82664108706583839"/>
        </c:manualLayout>
      </c:layout>
      <c:pieChart>
        <c:varyColors val="1"/>
        <c:ser>
          <c:idx val="0"/>
          <c:order val="0"/>
          <c:explosion val="25"/>
          <c:dPt>
            <c:idx val="10"/>
            <c:bubble3D val="0"/>
            <c:spPr>
              <a:solidFill>
                <a:schemeClr val="bg1">
                  <a:lumMod val="75000"/>
                </a:schemeClr>
              </a:solidFill>
            </c:spPr>
          </c:dPt>
          <c:dLbls>
            <c:dLblPos val="outEnd"/>
            <c:showLegendKey val="0"/>
            <c:showVal val="1"/>
            <c:showCatName val="1"/>
            <c:showSerName val="0"/>
            <c:showPercent val="1"/>
            <c:showBubbleSize val="0"/>
            <c:showLeaderLines val="0"/>
          </c:dLbls>
          <c:cat>
            <c:strRef>
              <c:f>Sheet2!$A$6:$A$16</c:f>
              <c:strCache>
                <c:ptCount val="11"/>
                <c:pt idx="0">
                  <c:v>China</c:v>
                </c:pt>
                <c:pt idx="1">
                  <c:v>Germany</c:v>
                </c:pt>
                <c:pt idx="2">
                  <c:v>Turkey</c:v>
                </c:pt>
                <c:pt idx="3">
                  <c:v>United States of America</c:v>
                </c:pt>
                <c:pt idx="4">
                  <c:v>France</c:v>
                </c:pt>
                <c:pt idx="5">
                  <c:v>Switzerland</c:v>
                </c:pt>
                <c:pt idx="6">
                  <c:v>Russian Federation</c:v>
                </c:pt>
                <c:pt idx="7">
                  <c:v>Benelux</c:v>
                </c:pt>
                <c:pt idx="8">
                  <c:v>Norway</c:v>
                </c:pt>
                <c:pt idx="9">
                  <c:v>Italy</c:v>
                </c:pt>
                <c:pt idx="10">
                  <c:v>Others</c:v>
                </c:pt>
              </c:strCache>
            </c:strRef>
          </c:cat>
          <c:val>
            <c:numRef>
              <c:f>Sheet2!$B$6:$B$16</c:f>
              <c:numCache>
                <c:formatCode>General</c:formatCode>
                <c:ptCount val="11"/>
                <c:pt idx="0">
                  <c:v>317</c:v>
                </c:pt>
                <c:pt idx="1">
                  <c:v>200</c:v>
                </c:pt>
                <c:pt idx="2">
                  <c:v>160</c:v>
                </c:pt>
                <c:pt idx="3">
                  <c:v>151</c:v>
                </c:pt>
                <c:pt idx="4">
                  <c:v>142</c:v>
                </c:pt>
                <c:pt idx="5">
                  <c:v>130</c:v>
                </c:pt>
                <c:pt idx="6">
                  <c:v>126</c:v>
                </c:pt>
                <c:pt idx="7">
                  <c:v>85</c:v>
                </c:pt>
                <c:pt idx="8">
                  <c:v>70</c:v>
                </c:pt>
                <c:pt idx="9">
                  <c:v>63</c:v>
                </c:pt>
                <c:pt idx="10">
                  <c:v>454</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spPr>
    <a:noFill/>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9DB4B-95D1-F841-A864-3259C5BBEA88}" type="doc">
      <dgm:prSet loTypeId="urn:microsoft.com/office/officeart/2005/8/layout/orgChart1" loCatId="" qsTypeId="urn:microsoft.com/office/officeart/2005/8/quickstyle/simple3" qsCatId="simple" csTypeId="urn:microsoft.com/office/officeart/2005/8/colors/colorful1" csCatId="colorful" phldr="1"/>
      <dgm:spPr/>
      <dgm:t>
        <a:bodyPr/>
        <a:lstStyle/>
        <a:p>
          <a:endParaRPr lang="fr-FR"/>
        </a:p>
      </dgm:t>
    </dgm:pt>
    <dgm:pt modelId="{85C5A49F-2D2C-8843-9FF6-475155287C85}">
      <dgm:prSet phldrT="[Texte]" custT="1"/>
      <dgm:spPr/>
      <dgm:t>
        <a:bodyPr/>
        <a:lstStyle/>
        <a:p>
          <a:r>
            <a:rPr lang="fr-FR" sz="1500" b="1" dirty="0" smtClean="0">
              <a:latin typeface="+mn-lt"/>
              <a:cs typeface="Times New Roman"/>
            </a:rPr>
            <a:t>OUTPUT SUB INDEX</a:t>
          </a:r>
          <a:r>
            <a:rPr lang="fr-FR" sz="1500" b="1" dirty="0" smtClean="0">
              <a:latin typeface="Times New Roman"/>
              <a:cs typeface="Times New Roman"/>
            </a:rPr>
            <a:t> </a:t>
          </a:r>
          <a:endParaRPr lang="fr-FR" sz="1500" b="1" dirty="0">
            <a:latin typeface="Times New Roman"/>
            <a:cs typeface="Times New Roman"/>
          </a:endParaRPr>
        </a:p>
      </dgm:t>
    </dgm:pt>
    <dgm:pt modelId="{AC5D0ABF-5075-A44B-AD7E-7953190DFB3D}" type="parTrans" cxnId="{462A68DD-D2E5-DA46-BF5C-2D8315F39526}">
      <dgm:prSet/>
      <dgm:spPr/>
      <dgm:t>
        <a:bodyPr/>
        <a:lstStyle/>
        <a:p>
          <a:endParaRPr lang="fr-FR" sz="1500"/>
        </a:p>
      </dgm:t>
    </dgm:pt>
    <dgm:pt modelId="{A7C17F11-AC1D-F346-8D4E-5EBC01710A1E}" type="sibTrans" cxnId="{462A68DD-D2E5-DA46-BF5C-2D8315F39526}">
      <dgm:prSet/>
      <dgm:spPr/>
      <dgm:t>
        <a:bodyPr/>
        <a:lstStyle/>
        <a:p>
          <a:endParaRPr lang="fr-FR" sz="1500"/>
        </a:p>
      </dgm:t>
    </dgm:pt>
    <dgm:pt modelId="{1A946AAB-19CE-9244-B72D-D85C63228176}">
      <dgm:prSet phldrT="[Texte]" custT="1"/>
      <dgm:spPr/>
      <dgm:t>
        <a:bodyPr/>
        <a:lstStyle/>
        <a:p>
          <a:r>
            <a:rPr lang="fr-FR" sz="1500" b="1" dirty="0" smtClean="0">
              <a:latin typeface="+mn-lt"/>
              <a:cs typeface="Times New Roman"/>
            </a:rPr>
            <a:t>INPUT SUB INDEX </a:t>
          </a:r>
          <a:endParaRPr lang="fr-FR" sz="1500" b="1" dirty="0">
            <a:latin typeface="+mn-lt"/>
            <a:cs typeface="Times New Roman"/>
          </a:endParaRPr>
        </a:p>
      </dgm:t>
    </dgm:pt>
    <dgm:pt modelId="{4B493D7C-DB38-3E4E-9F0E-410851A13209}" type="parTrans" cxnId="{40B3EB8F-77BD-5E4D-9926-4EF643064DA1}">
      <dgm:prSet/>
      <dgm:spPr/>
      <dgm:t>
        <a:bodyPr/>
        <a:lstStyle/>
        <a:p>
          <a:endParaRPr lang="fr-FR" sz="1500"/>
        </a:p>
      </dgm:t>
    </dgm:pt>
    <dgm:pt modelId="{EA8322A3-EF56-F14F-A2E5-3E4FAAE3D480}" type="sibTrans" cxnId="{40B3EB8F-77BD-5E4D-9926-4EF643064DA1}">
      <dgm:prSet/>
      <dgm:spPr/>
      <dgm:t>
        <a:bodyPr/>
        <a:lstStyle/>
        <a:p>
          <a:endParaRPr lang="fr-FR" sz="1500"/>
        </a:p>
      </dgm:t>
    </dgm:pt>
    <dgm:pt modelId="{E950CF4E-C48D-6244-9D3F-19F7D94DC6FB}">
      <dgm:prSet phldrT="[Texte]" custT="1"/>
      <dgm:spPr/>
      <dgm:t>
        <a:bodyPr/>
        <a:lstStyle/>
        <a:p>
          <a:r>
            <a:rPr lang="fr-FR" sz="1500" dirty="0" smtClean="0">
              <a:latin typeface="+mn-lt"/>
              <a:cs typeface="Times New Roman"/>
            </a:rPr>
            <a:t>SCIENTIFIC OUTPUT</a:t>
          </a:r>
          <a:endParaRPr lang="fr-FR" sz="1500" dirty="0">
            <a:latin typeface="+mn-lt"/>
            <a:cs typeface="Times New Roman"/>
          </a:endParaRPr>
        </a:p>
      </dgm:t>
    </dgm:pt>
    <dgm:pt modelId="{C6942F9A-6811-6C41-8176-CE4CEDAC3A2C}" type="parTrans" cxnId="{05E392B9-F644-EF42-A2CE-8EE88705BF9B}">
      <dgm:prSet/>
      <dgm:spPr/>
      <dgm:t>
        <a:bodyPr/>
        <a:lstStyle/>
        <a:p>
          <a:endParaRPr lang="fr-FR" sz="1500"/>
        </a:p>
      </dgm:t>
    </dgm:pt>
    <dgm:pt modelId="{0FBD96E2-9D73-0740-8807-26EEA8587359}" type="sibTrans" cxnId="{05E392B9-F644-EF42-A2CE-8EE88705BF9B}">
      <dgm:prSet/>
      <dgm:spPr/>
      <dgm:t>
        <a:bodyPr/>
        <a:lstStyle/>
        <a:p>
          <a:endParaRPr lang="fr-FR" sz="1500"/>
        </a:p>
      </dgm:t>
    </dgm:pt>
    <dgm:pt modelId="{854EA6FD-7D83-EC4B-AABD-EEE76F65E4FC}">
      <dgm:prSet phldrT="[Texte]" custT="1"/>
      <dgm:spPr/>
      <dgm:t>
        <a:bodyPr/>
        <a:lstStyle/>
        <a:p>
          <a:r>
            <a:rPr lang="fr-FR" sz="1500" dirty="0" smtClean="0">
              <a:latin typeface="+mn-lt"/>
              <a:cs typeface="Times New Roman"/>
            </a:rPr>
            <a:t>CREATIVE OUTPUT</a:t>
          </a:r>
          <a:endParaRPr lang="fr-FR" sz="1500" dirty="0">
            <a:latin typeface="+mn-lt"/>
            <a:cs typeface="Times New Roman"/>
          </a:endParaRPr>
        </a:p>
      </dgm:t>
    </dgm:pt>
    <dgm:pt modelId="{6AD678E6-CD42-084D-8C0D-BD5D59194186}" type="parTrans" cxnId="{6B777C77-8887-E647-8810-F6AE2AD0B6C5}">
      <dgm:prSet/>
      <dgm:spPr/>
      <dgm:t>
        <a:bodyPr/>
        <a:lstStyle/>
        <a:p>
          <a:endParaRPr lang="fr-FR" sz="1500"/>
        </a:p>
      </dgm:t>
    </dgm:pt>
    <dgm:pt modelId="{1587AD5C-CC1F-1244-8A2E-45DF74329D86}" type="sibTrans" cxnId="{6B777C77-8887-E647-8810-F6AE2AD0B6C5}">
      <dgm:prSet/>
      <dgm:spPr/>
      <dgm:t>
        <a:bodyPr/>
        <a:lstStyle/>
        <a:p>
          <a:endParaRPr lang="fr-FR" sz="1500"/>
        </a:p>
      </dgm:t>
    </dgm:pt>
    <dgm:pt modelId="{A8DCDE96-3E43-4C42-A568-328ABF7F2C9A}" type="asst">
      <dgm:prSet phldrT="[Texte]" custT="1"/>
      <dgm:spPr/>
      <dgm:t>
        <a:bodyPr/>
        <a:lstStyle/>
        <a:p>
          <a:r>
            <a:rPr lang="fr-FR" sz="1500" dirty="0" smtClean="0">
              <a:latin typeface="+mn-lt"/>
              <a:cs typeface="Times New Roman"/>
            </a:rPr>
            <a:t>HUMAN CAPITAL AND RESEARCH</a:t>
          </a:r>
          <a:r>
            <a:rPr lang="fr-FR" sz="1500" dirty="0" smtClean="0">
              <a:latin typeface="Times New Roman"/>
              <a:cs typeface="Times New Roman"/>
            </a:rPr>
            <a:t> </a:t>
          </a:r>
          <a:endParaRPr lang="fr-FR" sz="1500" dirty="0">
            <a:latin typeface="Times New Roman"/>
            <a:cs typeface="Times New Roman"/>
          </a:endParaRPr>
        </a:p>
      </dgm:t>
    </dgm:pt>
    <dgm:pt modelId="{4A764F21-788D-7746-AF09-B65BFB0C4BCD}" type="parTrans" cxnId="{A8840F48-655A-1541-AC92-241E19330B18}">
      <dgm:prSet/>
      <dgm:spPr/>
      <dgm:t>
        <a:bodyPr/>
        <a:lstStyle/>
        <a:p>
          <a:endParaRPr lang="fr-FR" sz="1500"/>
        </a:p>
      </dgm:t>
    </dgm:pt>
    <dgm:pt modelId="{B7C790A0-F962-4E48-B7AB-A50C567B0696}" type="sibTrans" cxnId="{A8840F48-655A-1541-AC92-241E19330B18}">
      <dgm:prSet/>
      <dgm:spPr/>
      <dgm:t>
        <a:bodyPr/>
        <a:lstStyle/>
        <a:p>
          <a:endParaRPr lang="fr-FR" sz="1500"/>
        </a:p>
      </dgm:t>
    </dgm:pt>
    <dgm:pt modelId="{0CCD135D-C789-6647-AE7A-00A01BFD4453}" type="asst">
      <dgm:prSet phldrT="[Texte]" custT="1"/>
      <dgm:spPr/>
      <dgm:t>
        <a:bodyPr/>
        <a:lstStyle/>
        <a:p>
          <a:r>
            <a:rPr lang="fr-FR" sz="1500" dirty="0" smtClean="0">
              <a:latin typeface="+mn-lt"/>
              <a:cs typeface="Times New Roman"/>
            </a:rPr>
            <a:t>INFRASTRUCTURE</a:t>
          </a:r>
        </a:p>
      </dgm:t>
    </dgm:pt>
    <dgm:pt modelId="{706E9768-581E-AE41-AFE1-F2E87757697D}" type="parTrans" cxnId="{7F860383-1760-5547-9659-9F0A0D1A4BAD}">
      <dgm:prSet/>
      <dgm:spPr/>
      <dgm:t>
        <a:bodyPr/>
        <a:lstStyle/>
        <a:p>
          <a:endParaRPr lang="fr-FR" sz="1500"/>
        </a:p>
      </dgm:t>
    </dgm:pt>
    <dgm:pt modelId="{24925D38-AF13-6F48-B615-5A5F50E75A8A}" type="sibTrans" cxnId="{7F860383-1760-5547-9659-9F0A0D1A4BAD}">
      <dgm:prSet/>
      <dgm:spPr/>
      <dgm:t>
        <a:bodyPr/>
        <a:lstStyle/>
        <a:p>
          <a:endParaRPr lang="fr-FR" sz="1500"/>
        </a:p>
      </dgm:t>
    </dgm:pt>
    <dgm:pt modelId="{2654C183-A9E8-144F-933F-8ECEF9B2FF6B}" type="asst">
      <dgm:prSet phldrT="[Texte]" custT="1"/>
      <dgm:spPr/>
      <dgm:t>
        <a:bodyPr/>
        <a:lstStyle/>
        <a:p>
          <a:r>
            <a:rPr lang="fr-FR" sz="1500" dirty="0" smtClean="0">
              <a:latin typeface="+mn-lt"/>
              <a:cs typeface="Times New Roman"/>
            </a:rPr>
            <a:t>MARKET SOPHISTICATION </a:t>
          </a:r>
        </a:p>
      </dgm:t>
    </dgm:pt>
    <dgm:pt modelId="{A3A71531-3A40-D54D-83C5-4DE1BE1BB5CE}" type="parTrans" cxnId="{86A562A2-7F7C-C64F-A539-688BC5625123}">
      <dgm:prSet/>
      <dgm:spPr/>
      <dgm:t>
        <a:bodyPr/>
        <a:lstStyle/>
        <a:p>
          <a:endParaRPr lang="fr-FR"/>
        </a:p>
      </dgm:t>
    </dgm:pt>
    <dgm:pt modelId="{6438CE0A-52EB-DD41-AAC0-B0AC5FFC21F9}" type="sibTrans" cxnId="{86A562A2-7F7C-C64F-A539-688BC5625123}">
      <dgm:prSet/>
      <dgm:spPr/>
      <dgm:t>
        <a:bodyPr/>
        <a:lstStyle/>
        <a:p>
          <a:endParaRPr lang="fr-FR"/>
        </a:p>
      </dgm:t>
    </dgm:pt>
    <dgm:pt modelId="{4A0EDC3F-1652-A349-A19C-AC3E99081FE9}" type="asst">
      <dgm:prSet phldrT="[Texte]" custT="1"/>
      <dgm:spPr/>
      <dgm:t>
        <a:bodyPr/>
        <a:lstStyle/>
        <a:p>
          <a:r>
            <a:rPr lang="fr-FR" sz="1500" dirty="0" smtClean="0">
              <a:latin typeface="+mn-lt"/>
              <a:cs typeface="Times New Roman"/>
            </a:rPr>
            <a:t>BUSINESS SOPHISTICATION</a:t>
          </a:r>
        </a:p>
      </dgm:t>
    </dgm:pt>
    <dgm:pt modelId="{EDFFE4BD-4399-5F43-BAEF-6C13E6C4EAB3}" type="parTrans" cxnId="{DD750384-08CC-F944-B124-A38934E5DE42}">
      <dgm:prSet/>
      <dgm:spPr/>
      <dgm:t>
        <a:bodyPr/>
        <a:lstStyle/>
        <a:p>
          <a:endParaRPr lang="fr-FR"/>
        </a:p>
      </dgm:t>
    </dgm:pt>
    <dgm:pt modelId="{97BF6BE9-3BB4-FC42-8154-AA83AF6883D9}" type="sibTrans" cxnId="{DD750384-08CC-F944-B124-A38934E5DE42}">
      <dgm:prSet/>
      <dgm:spPr/>
      <dgm:t>
        <a:bodyPr/>
        <a:lstStyle/>
        <a:p>
          <a:endParaRPr lang="fr-FR"/>
        </a:p>
      </dgm:t>
    </dgm:pt>
    <dgm:pt modelId="{49FA7BD1-8EBA-5945-A0F8-7B1454E62884}" type="pres">
      <dgm:prSet presAssocID="{FDE9DB4B-95D1-F841-A864-3259C5BBEA88}" presName="hierChild1" presStyleCnt="0">
        <dgm:presLayoutVars>
          <dgm:orgChart val="1"/>
          <dgm:chPref val="1"/>
          <dgm:dir/>
          <dgm:animOne val="branch"/>
          <dgm:animLvl val="lvl"/>
          <dgm:resizeHandles/>
        </dgm:presLayoutVars>
      </dgm:prSet>
      <dgm:spPr/>
      <dgm:t>
        <a:bodyPr/>
        <a:lstStyle/>
        <a:p>
          <a:endParaRPr lang="fr-FR"/>
        </a:p>
      </dgm:t>
    </dgm:pt>
    <dgm:pt modelId="{B1C56B93-8496-1041-B9E8-E27E4F4BEE8B}" type="pres">
      <dgm:prSet presAssocID="{85C5A49F-2D2C-8843-9FF6-475155287C85}" presName="hierRoot1" presStyleCnt="0">
        <dgm:presLayoutVars>
          <dgm:hierBranch val="init"/>
        </dgm:presLayoutVars>
      </dgm:prSet>
      <dgm:spPr/>
      <dgm:t>
        <a:bodyPr/>
        <a:lstStyle/>
        <a:p>
          <a:endParaRPr lang="fr-FR"/>
        </a:p>
      </dgm:t>
    </dgm:pt>
    <dgm:pt modelId="{CB8A7F05-7A3D-3949-A33E-EF1863DD392B}" type="pres">
      <dgm:prSet presAssocID="{85C5A49F-2D2C-8843-9FF6-475155287C85}" presName="rootComposite1" presStyleCnt="0"/>
      <dgm:spPr/>
      <dgm:t>
        <a:bodyPr/>
        <a:lstStyle/>
        <a:p>
          <a:endParaRPr lang="fr-FR"/>
        </a:p>
      </dgm:t>
    </dgm:pt>
    <dgm:pt modelId="{3905E72E-47EF-724B-94EA-5D3D8A4021D7}" type="pres">
      <dgm:prSet presAssocID="{85C5A49F-2D2C-8843-9FF6-475155287C85}" presName="rootText1" presStyleLbl="node0" presStyleIdx="0" presStyleCnt="2" custScaleX="154654">
        <dgm:presLayoutVars>
          <dgm:chPref val="3"/>
        </dgm:presLayoutVars>
      </dgm:prSet>
      <dgm:spPr/>
      <dgm:t>
        <a:bodyPr/>
        <a:lstStyle/>
        <a:p>
          <a:endParaRPr lang="fr-FR"/>
        </a:p>
      </dgm:t>
    </dgm:pt>
    <dgm:pt modelId="{BC8557B7-4DB4-1F48-B6D0-C23BEA6CCE13}" type="pres">
      <dgm:prSet presAssocID="{85C5A49F-2D2C-8843-9FF6-475155287C85}" presName="rootConnector1" presStyleLbl="node1" presStyleIdx="0" presStyleCnt="0"/>
      <dgm:spPr/>
      <dgm:t>
        <a:bodyPr/>
        <a:lstStyle/>
        <a:p>
          <a:endParaRPr lang="fr-FR"/>
        </a:p>
      </dgm:t>
    </dgm:pt>
    <dgm:pt modelId="{3882FF4C-F045-C345-B2B0-B98FE6CED658}" type="pres">
      <dgm:prSet presAssocID="{85C5A49F-2D2C-8843-9FF6-475155287C85}" presName="hierChild2" presStyleCnt="0"/>
      <dgm:spPr/>
      <dgm:t>
        <a:bodyPr/>
        <a:lstStyle/>
        <a:p>
          <a:endParaRPr lang="fr-FR"/>
        </a:p>
      </dgm:t>
    </dgm:pt>
    <dgm:pt modelId="{18C08C58-084A-FA49-833E-E7D536437EC3}" type="pres">
      <dgm:prSet presAssocID="{C6942F9A-6811-6C41-8176-CE4CEDAC3A2C}" presName="Name37" presStyleLbl="parChTrans1D2" presStyleIdx="0" presStyleCnt="6"/>
      <dgm:spPr/>
      <dgm:t>
        <a:bodyPr/>
        <a:lstStyle/>
        <a:p>
          <a:endParaRPr lang="fr-FR"/>
        </a:p>
      </dgm:t>
    </dgm:pt>
    <dgm:pt modelId="{23F7620A-26DE-9E4F-A409-8F0BC08025A8}" type="pres">
      <dgm:prSet presAssocID="{E950CF4E-C48D-6244-9D3F-19F7D94DC6FB}" presName="hierRoot2" presStyleCnt="0">
        <dgm:presLayoutVars>
          <dgm:hierBranch val="init"/>
        </dgm:presLayoutVars>
      </dgm:prSet>
      <dgm:spPr/>
      <dgm:t>
        <a:bodyPr/>
        <a:lstStyle/>
        <a:p>
          <a:endParaRPr lang="fr-FR"/>
        </a:p>
      </dgm:t>
    </dgm:pt>
    <dgm:pt modelId="{640754F8-D0C8-224C-9710-8737345D6413}" type="pres">
      <dgm:prSet presAssocID="{E950CF4E-C48D-6244-9D3F-19F7D94DC6FB}" presName="rootComposite" presStyleCnt="0"/>
      <dgm:spPr/>
      <dgm:t>
        <a:bodyPr/>
        <a:lstStyle/>
        <a:p>
          <a:endParaRPr lang="fr-FR"/>
        </a:p>
      </dgm:t>
    </dgm:pt>
    <dgm:pt modelId="{ED7A5531-AF94-E44C-8E0A-26470DCDC91B}" type="pres">
      <dgm:prSet presAssocID="{E950CF4E-C48D-6244-9D3F-19F7D94DC6FB}" presName="rootText" presStyleLbl="node2" presStyleIdx="0" presStyleCnt="2" custScaleX="99443" custScaleY="101753" custLinFactNeighborX="-132" custLinFactNeighborY="-2231">
        <dgm:presLayoutVars>
          <dgm:chPref val="3"/>
        </dgm:presLayoutVars>
      </dgm:prSet>
      <dgm:spPr/>
      <dgm:t>
        <a:bodyPr/>
        <a:lstStyle/>
        <a:p>
          <a:endParaRPr lang="fr-FR"/>
        </a:p>
      </dgm:t>
    </dgm:pt>
    <dgm:pt modelId="{F7AA63C9-F51D-E547-96B2-80F8C6279E53}" type="pres">
      <dgm:prSet presAssocID="{E950CF4E-C48D-6244-9D3F-19F7D94DC6FB}" presName="rootConnector" presStyleLbl="node2" presStyleIdx="0" presStyleCnt="2"/>
      <dgm:spPr/>
      <dgm:t>
        <a:bodyPr/>
        <a:lstStyle/>
        <a:p>
          <a:endParaRPr lang="fr-FR"/>
        </a:p>
      </dgm:t>
    </dgm:pt>
    <dgm:pt modelId="{9B842271-02E7-634D-A2FE-0C86EA799C2E}" type="pres">
      <dgm:prSet presAssocID="{E950CF4E-C48D-6244-9D3F-19F7D94DC6FB}" presName="hierChild4" presStyleCnt="0"/>
      <dgm:spPr/>
      <dgm:t>
        <a:bodyPr/>
        <a:lstStyle/>
        <a:p>
          <a:endParaRPr lang="fr-FR"/>
        </a:p>
      </dgm:t>
    </dgm:pt>
    <dgm:pt modelId="{84F80EAB-3EB4-BE42-84CD-72949C4A6661}" type="pres">
      <dgm:prSet presAssocID="{E950CF4E-C48D-6244-9D3F-19F7D94DC6FB}" presName="hierChild5" presStyleCnt="0"/>
      <dgm:spPr/>
      <dgm:t>
        <a:bodyPr/>
        <a:lstStyle/>
        <a:p>
          <a:endParaRPr lang="fr-FR"/>
        </a:p>
      </dgm:t>
    </dgm:pt>
    <dgm:pt modelId="{BD34024D-D4DC-F442-947A-448076AEE9BA}" type="pres">
      <dgm:prSet presAssocID="{6AD678E6-CD42-084D-8C0D-BD5D59194186}" presName="Name37" presStyleLbl="parChTrans1D2" presStyleIdx="1" presStyleCnt="6"/>
      <dgm:spPr/>
      <dgm:t>
        <a:bodyPr/>
        <a:lstStyle/>
        <a:p>
          <a:endParaRPr lang="fr-FR"/>
        </a:p>
      </dgm:t>
    </dgm:pt>
    <dgm:pt modelId="{7C716B5E-12EC-1A48-9D77-2799141EE459}" type="pres">
      <dgm:prSet presAssocID="{854EA6FD-7D83-EC4B-AABD-EEE76F65E4FC}" presName="hierRoot2" presStyleCnt="0">
        <dgm:presLayoutVars>
          <dgm:hierBranch val="init"/>
        </dgm:presLayoutVars>
      </dgm:prSet>
      <dgm:spPr/>
      <dgm:t>
        <a:bodyPr/>
        <a:lstStyle/>
        <a:p>
          <a:endParaRPr lang="fr-FR"/>
        </a:p>
      </dgm:t>
    </dgm:pt>
    <dgm:pt modelId="{5F6B2E7D-2188-FF45-92ED-74908C6B8B0F}" type="pres">
      <dgm:prSet presAssocID="{854EA6FD-7D83-EC4B-AABD-EEE76F65E4FC}" presName="rootComposite" presStyleCnt="0"/>
      <dgm:spPr/>
      <dgm:t>
        <a:bodyPr/>
        <a:lstStyle/>
        <a:p>
          <a:endParaRPr lang="fr-FR"/>
        </a:p>
      </dgm:t>
    </dgm:pt>
    <dgm:pt modelId="{5B06698F-F7DD-1246-A624-B4AF71DC8062}" type="pres">
      <dgm:prSet presAssocID="{854EA6FD-7D83-EC4B-AABD-EEE76F65E4FC}" presName="rootText" presStyleLbl="node2" presStyleIdx="1" presStyleCnt="2">
        <dgm:presLayoutVars>
          <dgm:chPref val="3"/>
        </dgm:presLayoutVars>
      </dgm:prSet>
      <dgm:spPr/>
      <dgm:t>
        <a:bodyPr/>
        <a:lstStyle/>
        <a:p>
          <a:endParaRPr lang="fr-FR"/>
        </a:p>
      </dgm:t>
    </dgm:pt>
    <dgm:pt modelId="{1F52590A-7AA3-294A-A3C5-51B4CA938D40}" type="pres">
      <dgm:prSet presAssocID="{854EA6FD-7D83-EC4B-AABD-EEE76F65E4FC}" presName="rootConnector" presStyleLbl="node2" presStyleIdx="1" presStyleCnt="2"/>
      <dgm:spPr/>
      <dgm:t>
        <a:bodyPr/>
        <a:lstStyle/>
        <a:p>
          <a:endParaRPr lang="fr-FR"/>
        </a:p>
      </dgm:t>
    </dgm:pt>
    <dgm:pt modelId="{0B6B6896-522D-3442-9C79-F40E5A5C8888}" type="pres">
      <dgm:prSet presAssocID="{854EA6FD-7D83-EC4B-AABD-EEE76F65E4FC}" presName="hierChild4" presStyleCnt="0"/>
      <dgm:spPr/>
      <dgm:t>
        <a:bodyPr/>
        <a:lstStyle/>
        <a:p>
          <a:endParaRPr lang="fr-FR"/>
        </a:p>
      </dgm:t>
    </dgm:pt>
    <dgm:pt modelId="{981F7659-BFA3-8A46-A501-40F8DE5F18C6}" type="pres">
      <dgm:prSet presAssocID="{854EA6FD-7D83-EC4B-AABD-EEE76F65E4FC}" presName="hierChild5" presStyleCnt="0"/>
      <dgm:spPr/>
      <dgm:t>
        <a:bodyPr/>
        <a:lstStyle/>
        <a:p>
          <a:endParaRPr lang="fr-FR"/>
        </a:p>
      </dgm:t>
    </dgm:pt>
    <dgm:pt modelId="{A4184F85-BF6C-A94F-99DB-C2DEC4ABAFE8}" type="pres">
      <dgm:prSet presAssocID="{85C5A49F-2D2C-8843-9FF6-475155287C85}" presName="hierChild3" presStyleCnt="0"/>
      <dgm:spPr/>
      <dgm:t>
        <a:bodyPr/>
        <a:lstStyle/>
        <a:p>
          <a:endParaRPr lang="fr-FR"/>
        </a:p>
      </dgm:t>
    </dgm:pt>
    <dgm:pt modelId="{01EB8061-89A8-3547-B39D-B2BD50F0DF10}" type="pres">
      <dgm:prSet presAssocID="{1A946AAB-19CE-9244-B72D-D85C63228176}" presName="hierRoot1" presStyleCnt="0">
        <dgm:presLayoutVars>
          <dgm:hierBranch val="init"/>
        </dgm:presLayoutVars>
      </dgm:prSet>
      <dgm:spPr/>
      <dgm:t>
        <a:bodyPr/>
        <a:lstStyle/>
        <a:p>
          <a:endParaRPr lang="fr-FR"/>
        </a:p>
      </dgm:t>
    </dgm:pt>
    <dgm:pt modelId="{D7F38EA3-922B-454A-AF8F-D71C72B411AD}" type="pres">
      <dgm:prSet presAssocID="{1A946AAB-19CE-9244-B72D-D85C63228176}" presName="rootComposite1" presStyleCnt="0"/>
      <dgm:spPr/>
      <dgm:t>
        <a:bodyPr/>
        <a:lstStyle/>
        <a:p>
          <a:endParaRPr lang="fr-FR"/>
        </a:p>
      </dgm:t>
    </dgm:pt>
    <dgm:pt modelId="{C56CE6B7-4298-9C49-BC7A-FEDBCCF81350}" type="pres">
      <dgm:prSet presAssocID="{1A946AAB-19CE-9244-B72D-D85C63228176}" presName="rootText1" presStyleLbl="node0" presStyleIdx="1" presStyleCnt="2" custScaleX="167052">
        <dgm:presLayoutVars>
          <dgm:chPref val="3"/>
        </dgm:presLayoutVars>
      </dgm:prSet>
      <dgm:spPr/>
      <dgm:t>
        <a:bodyPr/>
        <a:lstStyle/>
        <a:p>
          <a:endParaRPr lang="fr-FR"/>
        </a:p>
      </dgm:t>
    </dgm:pt>
    <dgm:pt modelId="{E6088557-431F-0E4E-B04D-D48C3021C8E8}" type="pres">
      <dgm:prSet presAssocID="{1A946AAB-19CE-9244-B72D-D85C63228176}" presName="rootConnector1" presStyleLbl="node1" presStyleIdx="0" presStyleCnt="0"/>
      <dgm:spPr/>
      <dgm:t>
        <a:bodyPr/>
        <a:lstStyle/>
        <a:p>
          <a:endParaRPr lang="fr-FR"/>
        </a:p>
      </dgm:t>
    </dgm:pt>
    <dgm:pt modelId="{E7C3BBBA-7F78-6A4A-8423-1C6AFC7661B4}" type="pres">
      <dgm:prSet presAssocID="{1A946AAB-19CE-9244-B72D-D85C63228176}" presName="hierChild2" presStyleCnt="0"/>
      <dgm:spPr/>
      <dgm:t>
        <a:bodyPr/>
        <a:lstStyle/>
        <a:p>
          <a:endParaRPr lang="fr-FR"/>
        </a:p>
      </dgm:t>
    </dgm:pt>
    <dgm:pt modelId="{A4062862-5455-484E-AC06-663E7C4602A5}" type="pres">
      <dgm:prSet presAssocID="{1A946AAB-19CE-9244-B72D-D85C63228176}" presName="hierChild3" presStyleCnt="0"/>
      <dgm:spPr/>
      <dgm:t>
        <a:bodyPr/>
        <a:lstStyle/>
        <a:p>
          <a:endParaRPr lang="fr-FR"/>
        </a:p>
      </dgm:t>
    </dgm:pt>
    <dgm:pt modelId="{1F946644-B88E-AC4C-BEF1-98CBFD2C2356}" type="pres">
      <dgm:prSet presAssocID="{4A764F21-788D-7746-AF09-B65BFB0C4BCD}" presName="Name111" presStyleLbl="parChTrans1D2" presStyleIdx="2" presStyleCnt="6"/>
      <dgm:spPr/>
      <dgm:t>
        <a:bodyPr/>
        <a:lstStyle/>
        <a:p>
          <a:endParaRPr lang="fr-FR"/>
        </a:p>
      </dgm:t>
    </dgm:pt>
    <dgm:pt modelId="{38D34FFB-28BF-1941-8B1F-26DCA21F3FA5}" type="pres">
      <dgm:prSet presAssocID="{A8DCDE96-3E43-4C42-A568-328ABF7F2C9A}" presName="hierRoot3" presStyleCnt="0">
        <dgm:presLayoutVars>
          <dgm:hierBranch val="init"/>
        </dgm:presLayoutVars>
      </dgm:prSet>
      <dgm:spPr/>
      <dgm:t>
        <a:bodyPr/>
        <a:lstStyle/>
        <a:p>
          <a:endParaRPr lang="fr-FR"/>
        </a:p>
      </dgm:t>
    </dgm:pt>
    <dgm:pt modelId="{1C8DDEA1-6316-7446-918C-D631DFFF3B70}" type="pres">
      <dgm:prSet presAssocID="{A8DCDE96-3E43-4C42-A568-328ABF7F2C9A}" presName="rootComposite3" presStyleCnt="0"/>
      <dgm:spPr/>
      <dgm:t>
        <a:bodyPr/>
        <a:lstStyle/>
        <a:p>
          <a:endParaRPr lang="fr-FR"/>
        </a:p>
      </dgm:t>
    </dgm:pt>
    <dgm:pt modelId="{F7B4798A-0EEE-A344-BCB4-1F41B880506C}" type="pres">
      <dgm:prSet presAssocID="{A8DCDE96-3E43-4C42-A568-328ABF7F2C9A}" presName="rootText3" presStyleLbl="asst1" presStyleIdx="0" presStyleCnt="4" custScaleX="98396" custLinFactNeighborX="168" custLinFactNeighborY="-315">
        <dgm:presLayoutVars>
          <dgm:chPref val="3"/>
        </dgm:presLayoutVars>
      </dgm:prSet>
      <dgm:spPr/>
      <dgm:t>
        <a:bodyPr/>
        <a:lstStyle/>
        <a:p>
          <a:endParaRPr lang="fr-FR"/>
        </a:p>
      </dgm:t>
    </dgm:pt>
    <dgm:pt modelId="{844AC8FD-4730-9D4E-9BC8-C9FB1B5A8815}" type="pres">
      <dgm:prSet presAssocID="{A8DCDE96-3E43-4C42-A568-328ABF7F2C9A}" presName="rootConnector3" presStyleLbl="asst1" presStyleIdx="0" presStyleCnt="4"/>
      <dgm:spPr/>
      <dgm:t>
        <a:bodyPr/>
        <a:lstStyle/>
        <a:p>
          <a:endParaRPr lang="fr-FR"/>
        </a:p>
      </dgm:t>
    </dgm:pt>
    <dgm:pt modelId="{FC6075CD-BE93-9540-AA11-D090F0837AC6}" type="pres">
      <dgm:prSet presAssocID="{A8DCDE96-3E43-4C42-A568-328ABF7F2C9A}" presName="hierChild6" presStyleCnt="0"/>
      <dgm:spPr/>
      <dgm:t>
        <a:bodyPr/>
        <a:lstStyle/>
        <a:p>
          <a:endParaRPr lang="fr-FR"/>
        </a:p>
      </dgm:t>
    </dgm:pt>
    <dgm:pt modelId="{BEDEBE75-0CCB-3C47-9EF4-B2B4B7981566}" type="pres">
      <dgm:prSet presAssocID="{A8DCDE96-3E43-4C42-A568-328ABF7F2C9A}" presName="hierChild7" presStyleCnt="0"/>
      <dgm:spPr/>
      <dgm:t>
        <a:bodyPr/>
        <a:lstStyle/>
        <a:p>
          <a:endParaRPr lang="fr-FR"/>
        </a:p>
      </dgm:t>
    </dgm:pt>
    <dgm:pt modelId="{E667886E-19D2-4140-86D1-08601A6615CE}" type="pres">
      <dgm:prSet presAssocID="{706E9768-581E-AE41-AFE1-F2E87757697D}" presName="Name111" presStyleLbl="parChTrans1D2" presStyleIdx="3" presStyleCnt="6"/>
      <dgm:spPr/>
      <dgm:t>
        <a:bodyPr/>
        <a:lstStyle/>
        <a:p>
          <a:endParaRPr lang="fr-FR"/>
        </a:p>
      </dgm:t>
    </dgm:pt>
    <dgm:pt modelId="{51A24CBB-DF53-8545-B647-A3496A1BFFF0}" type="pres">
      <dgm:prSet presAssocID="{0CCD135D-C789-6647-AE7A-00A01BFD4453}" presName="hierRoot3" presStyleCnt="0">
        <dgm:presLayoutVars>
          <dgm:hierBranch val="init"/>
        </dgm:presLayoutVars>
      </dgm:prSet>
      <dgm:spPr/>
      <dgm:t>
        <a:bodyPr/>
        <a:lstStyle/>
        <a:p>
          <a:endParaRPr lang="fr-FR"/>
        </a:p>
      </dgm:t>
    </dgm:pt>
    <dgm:pt modelId="{B6CE35A3-3D07-E246-96A8-052F496377B8}" type="pres">
      <dgm:prSet presAssocID="{0CCD135D-C789-6647-AE7A-00A01BFD4453}" presName="rootComposite3" presStyleCnt="0"/>
      <dgm:spPr/>
      <dgm:t>
        <a:bodyPr/>
        <a:lstStyle/>
        <a:p>
          <a:endParaRPr lang="fr-FR"/>
        </a:p>
      </dgm:t>
    </dgm:pt>
    <dgm:pt modelId="{B397DB5A-D622-FA42-9B72-AAB832518D98}" type="pres">
      <dgm:prSet presAssocID="{0CCD135D-C789-6647-AE7A-00A01BFD4453}" presName="rootText3" presStyleLbl="asst1" presStyleIdx="1" presStyleCnt="4" custScaleX="98257">
        <dgm:presLayoutVars>
          <dgm:chPref val="3"/>
        </dgm:presLayoutVars>
      </dgm:prSet>
      <dgm:spPr/>
      <dgm:t>
        <a:bodyPr/>
        <a:lstStyle/>
        <a:p>
          <a:endParaRPr lang="fr-FR"/>
        </a:p>
      </dgm:t>
    </dgm:pt>
    <dgm:pt modelId="{55B32BD7-8DBB-BE42-A47B-E7E21549641F}" type="pres">
      <dgm:prSet presAssocID="{0CCD135D-C789-6647-AE7A-00A01BFD4453}" presName="rootConnector3" presStyleLbl="asst1" presStyleIdx="1" presStyleCnt="4"/>
      <dgm:spPr/>
      <dgm:t>
        <a:bodyPr/>
        <a:lstStyle/>
        <a:p>
          <a:endParaRPr lang="fr-FR"/>
        </a:p>
      </dgm:t>
    </dgm:pt>
    <dgm:pt modelId="{74577AAF-8288-634D-AEA5-A6652C50D0A3}" type="pres">
      <dgm:prSet presAssocID="{0CCD135D-C789-6647-AE7A-00A01BFD4453}" presName="hierChild6" presStyleCnt="0"/>
      <dgm:spPr/>
      <dgm:t>
        <a:bodyPr/>
        <a:lstStyle/>
        <a:p>
          <a:endParaRPr lang="fr-FR"/>
        </a:p>
      </dgm:t>
    </dgm:pt>
    <dgm:pt modelId="{43D95661-01C7-FB49-9BEE-0EE96BA51257}" type="pres">
      <dgm:prSet presAssocID="{0CCD135D-C789-6647-AE7A-00A01BFD4453}" presName="hierChild7" presStyleCnt="0"/>
      <dgm:spPr/>
      <dgm:t>
        <a:bodyPr/>
        <a:lstStyle/>
        <a:p>
          <a:endParaRPr lang="fr-FR"/>
        </a:p>
      </dgm:t>
    </dgm:pt>
    <dgm:pt modelId="{BEA25F7B-7951-B943-B66E-14842166C104}" type="pres">
      <dgm:prSet presAssocID="{A3A71531-3A40-D54D-83C5-4DE1BE1BB5CE}" presName="Name111" presStyleLbl="parChTrans1D2" presStyleIdx="4" presStyleCnt="6"/>
      <dgm:spPr/>
      <dgm:t>
        <a:bodyPr/>
        <a:lstStyle/>
        <a:p>
          <a:endParaRPr lang="fr-FR"/>
        </a:p>
      </dgm:t>
    </dgm:pt>
    <dgm:pt modelId="{C0163AFE-EE82-5949-ADF4-D8D391DB2EEF}" type="pres">
      <dgm:prSet presAssocID="{2654C183-A9E8-144F-933F-8ECEF9B2FF6B}" presName="hierRoot3" presStyleCnt="0">
        <dgm:presLayoutVars>
          <dgm:hierBranch val="init"/>
        </dgm:presLayoutVars>
      </dgm:prSet>
      <dgm:spPr/>
      <dgm:t>
        <a:bodyPr/>
        <a:lstStyle/>
        <a:p>
          <a:endParaRPr lang="fr-FR"/>
        </a:p>
      </dgm:t>
    </dgm:pt>
    <dgm:pt modelId="{4A0C6718-8CF6-604B-95AC-98EEFDE25066}" type="pres">
      <dgm:prSet presAssocID="{2654C183-A9E8-144F-933F-8ECEF9B2FF6B}" presName="rootComposite3" presStyleCnt="0"/>
      <dgm:spPr/>
      <dgm:t>
        <a:bodyPr/>
        <a:lstStyle/>
        <a:p>
          <a:endParaRPr lang="fr-FR"/>
        </a:p>
      </dgm:t>
    </dgm:pt>
    <dgm:pt modelId="{F14D61A5-1BFA-414D-A268-521457E34E28}" type="pres">
      <dgm:prSet presAssocID="{2654C183-A9E8-144F-933F-8ECEF9B2FF6B}" presName="rootText3" presStyleLbl="asst1" presStyleIdx="2" presStyleCnt="4" custScaleX="98396">
        <dgm:presLayoutVars>
          <dgm:chPref val="3"/>
        </dgm:presLayoutVars>
      </dgm:prSet>
      <dgm:spPr/>
      <dgm:t>
        <a:bodyPr/>
        <a:lstStyle/>
        <a:p>
          <a:endParaRPr lang="fr-FR"/>
        </a:p>
      </dgm:t>
    </dgm:pt>
    <dgm:pt modelId="{813C080D-26DB-8A4F-BF88-3DFFDF6371BB}" type="pres">
      <dgm:prSet presAssocID="{2654C183-A9E8-144F-933F-8ECEF9B2FF6B}" presName="rootConnector3" presStyleLbl="asst1" presStyleIdx="2" presStyleCnt="4"/>
      <dgm:spPr/>
      <dgm:t>
        <a:bodyPr/>
        <a:lstStyle/>
        <a:p>
          <a:endParaRPr lang="fr-FR"/>
        </a:p>
      </dgm:t>
    </dgm:pt>
    <dgm:pt modelId="{3D96FDC4-CC8A-8748-86A6-34E6624F49D6}" type="pres">
      <dgm:prSet presAssocID="{2654C183-A9E8-144F-933F-8ECEF9B2FF6B}" presName="hierChild6" presStyleCnt="0"/>
      <dgm:spPr/>
      <dgm:t>
        <a:bodyPr/>
        <a:lstStyle/>
        <a:p>
          <a:endParaRPr lang="fr-FR"/>
        </a:p>
      </dgm:t>
    </dgm:pt>
    <dgm:pt modelId="{1E9D9762-6A49-154F-8B09-0A4988FFE580}" type="pres">
      <dgm:prSet presAssocID="{2654C183-A9E8-144F-933F-8ECEF9B2FF6B}" presName="hierChild7" presStyleCnt="0"/>
      <dgm:spPr/>
      <dgm:t>
        <a:bodyPr/>
        <a:lstStyle/>
        <a:p>
          <a:endParaRPr lang="fr-FR"/>
        </a:p>
      </dgm:t>
    </dgm:pt>
    <dgm:pt modelId="{5C1FDE86-B911-9643-ADBD-2E7E7BBCE2B1}" type="pres">
      <dgm:prSet presAssocID="{EDFFE4BD-4399-5F43-BAEF-6C13E6C4EAB3}" presName="Name111" presStyleLbl="parChTrans1D2" presStyleIdx="5" presStyleCnt="6"/>
      <dgm:spPr/>
      <dgm:t>
        <a:bodyPr/>
        <a:lstStyle/>
        <a:p>
          <a:endParaRPr lang="fr-FR"/>
        </a:p>
      </dgm:t>
    </dgm:pt>
    <dgm:pt modelId="{9A1BD5BB-E060-124E-A336-6FF1F8389F8E}" type="pres">
      <dgm:prSet presAssocID="{4A0EDC3F-1652-A349-A19C-AC3E99081FE9}" presName="hierRoot3" presStyleCnt="0">
        <dgm:presLayoutVars>
          <dgm:hierBranch val="init"/>
        </dgm:presLayoutVars>
      </dgm:prSet>
      <dgm:spPr/>
      <dgm:t>
        <a:bodyPr/>
        <a:lstStyle/>
        <a:p>
          <a:endParaRPr lang="fr-FR"/>
        </a:p>
      </dgm:t>
    </dgm:pt>
    <dgm:pt modelId="{33F8A3BE-E37F-3F4F-B8C2-5F45BCFB8EF2}" type="pres">
      <dgm:prSet presAssocID="{4A0EDC3F-1652-A349-A19C-AC3E99081FE9}" presName="rootComposite3" presStyleCnt="0"/>
      <dgm:spPr/>
      <dgm:t>
        <a:bodyPr/>
        <a:lstStyle/>
        <a:p>
          <a:endParaRPr lang="fr-FR"/>
        </a:p>
      </dgm:t>
    </dgm:pt>
    <dgm:pt modelId="{B7D33220-39E7-A947-9622-753DD34A4BF7}" type="pres">
      <dgm:prSet presAssocID="{4A0EDC3F-1652-A349-A19C-AC3E99081FE9}" presName="rootText3" presStyleLbl="asst1" presStyleIdx="3" presStyleCnt="4" custScaleX="98815">
        <dgm:presLayoutVars>
          <dgm:chPref val="3"/>
        </dgm:presLayoutVars>
      </dgm:prSet>
      <dgm:spPr/>
      <dgm:t>
        <a:bodyPr/>
        <a:lstStyle/>
        <a:p>
          <a:endParaRPr lang="fr-FR"/>
        </a:p>
      </dgm:t>
    </dgm:pt>
    <dgm:pt modelId="{46656EFD-F6F2-A744-AF59-DD15BF358091}" type="pres">
      <dgm:prSet presAssocID="{4A0EDC3F-1652-A349-A19C-AC3E99081FE9}" presName="rootConnector3" presStyleLbl="asst1" presStyleIdx="3" presStyleCnt="4"/>
      <dgm:spPr/>
      <dgm:t>
        <a:bodyPr/>
        <a:lstStyle/>
        <a:p>
          <a:endParaRPr lang="fr-FR"/>
        </a:p>
      </dgm:t>
    </dgm:pt>
    <dgm:pt modelId="{BC9A15EB-D93F-AB4D-89B7-83750745CEF3}" type="pres">
      <dgm:prSet presAssocID="{4A0EDC3F-1652-A349-A19C-AC3E99081FE9}" presName="hierChild6" presStyleCnt="0"/>
      <dgm:spPr/>
      <dgm:t>
        <a:bodyPr/>
        <a:lstStyle/>
        <a:p>
          <a:endParaRPr lang="fr-FR"/>
        </a:p>
      </dgm:t>
    </dgm:pt>
    <dgm:pt modelId="{BC353A8F-8D42-B243-96BA-DADF556F254E}" type="pres">
      <dgm:prSet presAssocID="{4A0EDC3F-1652-A349-A19C-AC3E99081FE9}" presName="hierChild7" presStyleCnt="0"/>
      <dgm:spPr/>
      <dgm:t>
        <a:bodyPr/>
        <a:lstStyle/>
        <a:p>
          <a:endParaRPr lang="fr-FR"/>
        </a:p>
      </dgm:t>
    </dgm:pt>
  </dgm:ptLst>
  <dgm:cxnLst>
    <dgm:cxn modelId="{13E199AE-ACBB-41AC-9DBE-2B9FF0B4D64F}" type="presOf" srcId="{2654C183-A9E8-144F-933F-8ECEF9B2FF6B}" destId="{F14D61A5-1BFA-414D-A268-521457E34E28}" srcOrd="0" destOrd="0" presId="urn:microsoft.com/office/officeart/2005/8/layout/orgChart1"/>
    <dgm:cxn modelId="{55B69F3C-D3CC-4EF6-A621-C3F44F6BFEE3}" type="presOf" srcId="{706E9768-581E-AE41-AFE1-F2E87757697D}" destId="{E667886E-19D2-4140-86D1-08601A6615CE}" srcOrd="0" destOrd="0" presId="urn:microsoft.com/office/officeart/2005/8/layout/orgChart1"/>
    <dgm:cxn modelId="{05E392B9-F644-EF42-A2CE-8EE88705BF9B}" srcId="{85C5A49F-2D2C-8843-9FF6-475155287C85}" destId="{E950CF4E-C48D-6244-9D3F-19F7D94DC6FB}" srcOrd="0" destOrd="0" parTransId="{C6942F9A-6811-6C41-8176-CE4CEDAC3A2C}" sibTransId="{0FBD96E2-9D73-0740-8807-26EEA8587359}"/>
    <dgm:cxn modelId="{6B777C77-8887-E647-8810-F6AE2AD0B6C5}" srcId="{85C5A49F-2D2C-8843-9FF6-475155287C85}" destId="{854EA6FD-7D83-EC4B-AABD-EEE76F65E4FC}" srcOrd="1" destOrd="0" parTransId="{6AD678E6-CD42-084D-8C0D-BD5D59194186}" sibTransId="{1587AD5C-CC1F-1244-8A2E-45DF74329D86}"/>
    <dgm:cxn modelId="{DD750384-08CC-F944-B124-A38934E5DE42}" srcId="{1A946AAB-19CE-9244-B72D-D85C63228176}" destId="{4A0EDC3F-1652-A349-A19C-AC3E99081FE9}" srcOrd="3" destOrd="0" parTransId="{EDFFE4BD-4399-5F43-BAEF-6C13E6C4EAB3}" sibTransId="{97BF6BE9-3BB4-FC42-8154-AA83AF6883D9}"/>
    <dgm:cxn modelId="{C53056FB-CDB3-4B6C-B8CD-A31A7CDF1E04}" type="presOf" srcId="{A8DCDE96-3E43-4C42-A568-328ABF7F2C9A}" destId="{F7B4798A-0EEE-A344-BCB4-1F41B880506C}" srcOrd="0" destOrd="0" presId="urn:microsoft.com/office/officeart/2005/8/layout/orgChart1"/>
    <dgm:cxn modelId="{6E38DA83-226A-4248-8C00-53DDEBEA3942}" type="presOf" srcId="{FDE9DB4B-95D1-F841-A864-3259C5BBEA88}" destId="{49FA7BD1-8EBA-5945-A0F8-7B1454E62884}" srcOrd="0" destOrd="0" presId="urn:microsoft.com/office/officeart/2005/8/layout/orgChart1"/>
    <dgm:cxn modelId="{86A562A2-7F7C-C64F-A539-688BC5625123}" srcId="{1A946AAB-19CE-9244-B72D-D85C63228176}" destId="{2654C183-A9E8-144F-933F-8ECEF9B2FF6B}" srcOrd="2" destOrd="0" parTransId="{A3A71531-3A40-D54D-83C5-4DE1BE1BB5CE}" sibTransId="{6438CE0A-52EB-DD41-AAC0-B0AC5FFC21F9}"/>
    <dgm:cxn modelId="{7F860383-1760-5547-9659-9F0A0D1A4BAD}" srcId="{1A946AAB-19CE-9244-B72D-D85C63228176}" destId="{0CCD135D-C789-6647-AE7A-00A01BFD4453}" srcOrd="1" destOrd="0" parTransId="{706E9768-581E-AE41-AFE1-F2E87757697D}" sibTransId="{24925D38-AF13-6F48-B615-5A5F50E75A8A}"/>
    <dgm:cxn modelId="{676DD96F-7233-4692-A114-B22FDAE2AD67}" type="presOf" srcId="{1A946AAB-19CE-9244-B72D-D85C63228176}" destId="{C56CE6B7-4298-9C49-BC7A-FEDBCCF81350}" srcOrd="0" destOrd="0" presId="urn:microsoft.com/office/officeart/2005/8/layout/orgChart1"/>
    <dgm:cxn modelId="{40B3EB8F-77BD-5E4D-9926-4EF643064DA1}" srcId="{FDE9DB4B-95D1-F841-A864-3259C5BBEA88}" destId="{1A946AAB-19CE-9244-B72D-D85C63228176}" srcOrd="1" destOrd="0" parTransId="{4B493D7C-DB38-3E4E-9F0E-410851A13209}" sibTransId="{EA8322A3-EF56-F14F-A2E5-3E4FAAE3D480}"/>
    <dgm:cxn modelId="{099A4DE1-B082-4E09-AD72-9C6500F1322D}" type="presOf" srcId="{854EA6FD-7D83-EC4B-AABD-EEE76F65E4FC}" destId="{5B06698F-F7DD-1246-A624-B4AF71DC8062}" srcOrd="0" destOrd="0" presId="urn:microsoft.com/office/officeart/2005/8/layout/orgChart1"/>
    <dgm:cxn modelId="{0ADB1E62-3A19-4E94-A221-BFC4F99A8FB8}" type="presOf" srcId="{4A0EDC3F-1652-A349-A19C-AC3E99081FE9}" destId="{46656EFD-F6F2-A744-AF59-DD15BF358091}" srcOrd="1" destOrd="0" presId="urn:microsoft.com/office/officeart/2005/8/layout/orgChart1"/>
    <dgm:cxn modelId="{2629A68B-0B44-435F-A067-DAB0D6667639}" type="presOf" srcId="{4A0EDC3F-1652-A349-A19C-AC3E99081FE9}" destId="{B7D33220-39E7-A947-9622-753DD34A4BF7}" srcOrd="0" destOrd="0" presId="urn:microsoft.com/office/officeart/2005/8/layout/orgChart1"/>
    <dgm:cxn modelId="{0F9B3B1F-C808-4F19-A6C8-7B02B16D73E8}" type="presOf" srcId="{C6942F9A-6811-6C41-8176-CE4CEDAC3A2C}" destId="{18C08C58-084A-FA49-833E-E7D536437EC3}" srcOrd="0" destOrd="0" presId="urn:microsoft.com/office/officeart/2005/8/layout/orgChart1"/>
    <dgm:cxn modelId="{DB1A81C7-7B6F-4BF4-82F7-AB43927BF654}" type="presOf" srcId="{854EA6FD-7D83-EC4B-AABD-EEE76F65E4FC}" destId="{1F52590A-7AA3-294A-A3C5-51B4CA938D40}" srcOrd="1" destOrd="0" presId="urn:microsoft.com/office/officeart/2005/8/layout/orgChart1"/>
    <dgm:cxn modelId="{A8840F48-655A-1541-AC92-241E19330B18}" srcId="{1A946AAB-19CE-9244-B72D-D85C63228176}" destId="{A8DCDE96-3E43-4C42-A568-328ABF7F2C9A}" srcOrd="0" destOrd="0" parTransId="{4A764F21-788D-7746-AF09-B65BFB0C4BCD}" sibTransId="{B7C790A0-F962-4E48-B7AB-A50C567B0696}"/>
    <dgm:cxn modelId="{3CA38474-D1CC-4A14-8278-B82410044B70}" type="presOf" srcId="{EDFFE4BD-4399-5F43-BAEF-6C13E6C4EAB3}" destId="{5C1FDE86-B911-9643-ADBD-2E7E7BBCE2B1}" srcOrd="0" destOrd="0" presId="urn:microsoft.com/office/officeart/2005/8/layout/orgChart1"/>
    <dgm:cxn modelId="{A6EEA457-FD5D-4922-BDAB-58A33A783949}" type="presOf" srcId="{6AD678E6-CD42-084D-8C0D-BD5D59194186}" destId="{BD34024D-D4DC-F442-947A-448076AEE9BA}" srcOrd="0" destOrd="0" presId="urn:microsoft.com/office/officeart/2005/8/layout/orgChart1"/>
    <dgm:cxn modelId="{7877FD0B-EAEC-4F49-89ED-2EC1B82F456D}" type="presOf" srcId="{0CCD135D-C789-6647-AE7A-00A01BFD4453}" destId="{B397DB5A-D622-FA42-9B72-AAB832518D98}" srcOrd="0" destOrd="0" presId="urn:microsoft.com/office/officeart/2005/8/layout/orgChart1"/>
    <dgm:cxn modelId="{0C47CE19-45CC-4948-8A0D-7AF5D12EC92B}" type="presOf" srcId="{E950CF4E-C48D-6244-9D3F-19F7D94DC6FB}" destId="{ED7A5531-AF94-E44C-8E0A-26470DCDC91B}" srcOrd="0" destOrd="0" presId="urn:microsoft.com/office/officeart/2005/8/layout/orgChart1"/>
    <dgm:cxn modelId="{E1DED80F-8611-4B01-86E9-9252850551BA}" type="presOf" srcId="{A3A71531-3A40-D54D-83C5-4DE1BE1BB5CE}" destId="{BEA25F7B-7951-B943-B66E-14842166C104}" srcOrd="0" destOrd="0" presId="urn:microsoft.com/office/officeart/2005/8/layout/orgChart1"/>
    <dgm:cxn modelId="{5104A73E-989F-4084-9B80-171A82CEBB33}" type="presOf" srcId="{E950CF4E-C48D-6244-9D3F-19F7D94DC6FB}" destId="{F7AA63C9-F51D-E547-96B2-80F8C6279E53}" srcOrd="1" destOrd="0" presId="urn:microsoft.com/office/officeart/2005/8/layout/orgChart1"/>
    <dgm:cxn modelId="{462A68DD-D2E5-DA46-BF5C-2D8315F39526}" srcId="{FDE9DB4B-95D1-F841-A864-3259C5BBEA88}" destId="{85C5A49F-2D2C-8843-9FF6-475155287C85}" srcOrd="0" destOrd="0" parTransId="{AC5D0ABF-5075-A44B-AD7E-7953190DFB3D}" sibTransId="{A7C17F11-AC1D-F346-8D4E-5EBC01710A1E}"/>
    <dgm:cxn modelId="{174C2EBD-A98C-4A33-9F59-DC788DCA7FC7}" type="presOf" srcId="{85C5A49F-2D2C-8843-9FF6-475155287C85}" destId="{BC8557B7-4DB4-1F48-B6D0-C23BEA6CCE13}" srcOrd="1" destOrd="0" presId="urn:microsoft.com/office/officeart/2005/8/layout/orgChart1"/>
    <dgm:cxn modelId="{27509537-99BC-4006-B5CD-A9D350C027C9}" type="presOf" srcId="{85C5A49F-2D2C-8843-9FF6-475155287C85}" destId="{3905E72E-47EF-724B-94EA-5D3D8A4021D7}" srcOrd="0" destOrd="0" presId="urn:microsoft.com/office/officeart/2005/8/layout/orgChart1"/>
    <dgm:cxn modelId="{35113D3D-DF35-43B1-8909-B1B9B7202545}" type="presOf" srcId="{4A764F21-788D-7746-AF09-B65BFB0C4BCD}" destId="{1F946644-B88E-AC4C-BEF1-98CBFD2C2356}" srcOrd="0" destOrd="0" presId="urn:microsoft.com/office/officeart/2005/8/layout/orgChart1"/>
    <dgm:cxn modelId="{AFD7C41F-5492-4A31-BDBE-08BDF2B7A4B8}" type="presOf" srcId="{2654C183-A9E8-144F-933F-8ECEF9B2FF6B}" destId="{813C080D-26DB-8A4F-BF88-3DFFDF6371BB}" srcOrd="1" destOrd="0" presId="urn:microsoft.com/office/officeart/2005/8/layout/orgChart1"/>
    <dgm:cxn modelId="{6E9E0F23-A334-40E1-8BB0-2C0BFE6C3FC7}" type="presOf" srcId="{A8DCDE96-3E43-4C42-A568-328ABF7F2C9A}" destId="{844AC8FD-4730-9D4E-9BC8-C9FB1B5A8815}" srcOrd="1" destOrd="0" presId="urn:microsoft.com/office/officeart/2005/8/layout/orgChart1"/>
    <dgm:cxn modelId="{2D60E3D5-7184-44C8-AC15-DC438351AC70}" type="presOf" srcId="{0CCD135D-C789-6647-AE7A-00A01BFD4453}" destId="{55B32BD7-8DBB-BE42-A47B-E7E21549641F}" srcOrd="1" destOrd="0" presId="urn:microsoft.com/office/officeart/2005/8/layout/orgChart1"/>
    <dgm:cxn modelId="{7FAC4545-6E88-4F18-BE83-952EFC8A2430}" type="presOf" srcId="{1A946AAB-19CE-9244-B72D-D85C63228176}" destId="{E6088557-431F-0E4E-B04D-D48C3021C8E8}" srcOrd="1" destOrd="0" presId="urn:microsoft.com/office/officeart/2005/8/layout/orgChart1"/>
    <dgm:cxn modelId="{4237D776-537D-427B-8DBA-85C5451B917C}" type="presParOf" srcId="{49FA7BD1-8EBA-5945-A0F8-7B1454E62884}" destId="{B1C56B93-8496-1041-B9E8-E27E4F4BEE8B}" srcOrd="0" destOrd="0" presId="urn:microsoft.com/office/officeart/2005/8/layout/orgChart1"/>
    <dgm:cxn modelId="{88FCC4C2-1AC4-416D-84F3-27A05D6FC219}" type="presParOf" srcId="{B1C56B93-8496-1041-B9E8-E27E4F4BEE8B}" destId="{CB8A7F05-7A3D-3949-A33E-EF1863DD392B}" srcOrd="0" destOrd="0" presId="urn:microsoft.com/office/officeart/2005/8/layout/orgChart1"/>
    <dgm:cxn modelId="{CF1E3207-AD2D-4CD2-9F33-CBC36C6EAFFE}" type="presParOf" srcId="{CB8A7F05-7A3D-3949-A33E-EF1863DD392B}" destId="{3905E72E-47EF-724B-94EA-5D3D8A4021D7}" srcOrd="0" destOrd="0" presId="urn:microsoft.com/office/officeart/2005/8/layout/orgChart1"/>
    <dgm:cxn modelId="{8C0614AC-A16F-451D-BFB1-7F08F7B05292}" type="presParOf" srcId="{CB8A7F05-7A3D-3949-A33E-EF1863DD392B}" destId="{BC8557B7-4DB4-1F48-B6D0-C23BEA6CCE13}" srcOrd="1" destOrd="0" presId="urn:microsoft.com/office/officeart/2005/8/layout/orgChart1"/>
    <dgm:cxn modelId="{975A3AE7-FCA9-4311-9D98-A3AB3A811317}" type="presParOf" srcId="{B1C56B93-8496-1041-B9E8-E27E4F4BEE8B}" destId="{3882FF4C-F045-C345-B2B0-B98FE6CED658}" srcOrd="1" destOrd="0" presId="urn:microsoft.com/office/officeart/2005/8/layout/orgChart1"/>
    <dgm:cxn modelId="{32C7A285-3541-41C9-B3AF-1EBD652D6521}" type="presParOf" srcId="{3882FF4C-F045-C345-B2B0-B98FE6CED658}" destId="{18C08C58-084A-FA49-833E-E7D536437EC3}" srcOrd="0" destOrd="0" presId="urn:microsoft.com/office/officeart/2005/8/layout/orgChart1"/>
    <dgm:cxn modelId="{F51E9898-C704-4CB4-A437-B7AB5E1F906B}" type="presParOf" srcId="{3882FF4C-F045-C345-B2B0-B98FE6CED658}" destId="{23F7620A-26DE-9E4F-A409-8F0BC08025A8}" srcOrd="1" destOrd="0" presId="urn:microsoft.com/office/officeart/2005/8/layout/orgChart1"/>
    <dgm:cxn modelId="{CD306EB5-F92C-4D11-9512-966CC510D39C}" type="presParOf" srcId="{23F7620A-26DE-9E4F-A409-8F0BC08025A8}" destId="{640754F8-D0C8-224C-9710-8737345D6413}" srcOrd="0" destOrd="0" presId="urn:microsoft.com/office/officeart/2005/8/layout/orgChart1"/>
    <dgm:cxn modelId="{2DBBB3F9-BBE5-452D-B0A5-D269E8DE67E3}" type="presParOf" srcId="{640754F8-D0C8-224C-9710-8737345D6413}" destId="{ED7A5531-AF94-E44C-8E0A-26470DCDC91B}" srcOrd="0" destOrd="0" presId="urn:microsoft.com/office/officeart/2005/8/layout/orgChart1"/>
    <dgm:cxn modelId="{AED703F9-BC36-4BE0-BFC4-7A9D3761ADA0}" type="presParOf" srcId="{640754F8-D0C8-224C-9710-8737345D6413}" destId="{F7AA63C9-F51D-E547-96B2-80F8C6279E53}" srcOrd="1" destOrd="0" presId="urn:microsoft.com/office/officeart/2005/8/layout/orgChart1"/>
    <dgm:cxn modelId="{3BAFAAD7-4925-423B-827E-30DB0A687874}" type="presParOf" srcId="{23F7620A-26DE-9E4F-A409-8F0BC08025A8}" destId="{9B842271-02E7-634D-A2FE-0C86EA799C2E}" srcOrd="1" destOrd="0" presId="urn:microsoft.com/office/officeart/2005/8/layout/orgChart1"/>
    <dgm:cxn modelId="{A8BA22CE-83F0-446C-AA68-976EF88D7972}" type="presParOf" srcId="{23F7620A-26DE-9E4F-A409-8F0BC08025A8}" destId="{84F80EAB-3EB4-BE42-84CD-72949C4A6661}" srcOrd="2" destOrd="0" presId="urn:microsoft.com/office/officeart/2005/8/layout/orgChart1"/>
    <dgm:cxn modelId="{C99874A9-A510-4C1A-B153-CF9B4DE45551}" type="presParOf" srcId="{3882FF4C-F045-C345-B2B0-B98FE6CED658}" destId="{BD34024D-D4DC-F442-947A-448076AEE9BA}" srcOrd="2" destOrd="0" presId="urn:microsoft.com/office/officeart/2005/8/layout/orgChart1"/>
    <dgm:cxn modelId="{D636CEA0-F68F-4BF2-98C0-EB62109DA00B}" type="presParOf" srcId="{3882FF4C-F045-C345-B2B0-B98FE6CED658}" destId="{7C716B5E-12EC-1A48-9D77-2799141EE459}" srcOrd="3" destOrd="0" presId="urn:microsoft.com/office/officeart/2005/8/layout/orgChart1"/>
    <dgm:cxn modelId="{18FE56AE-71F8-4073-928E-2AF695419CBA}" type="presParOf" srcId="{7C716B5E-12EC-1A48-9D77-2799141EE459}" destId="{5F6B2E7D-2188-FF45-92ED-74908C6B8B0F}" srcOrd="0" destOrd="0" presId="urn:microsoft.com/office/officeart/2005/8/layout/orgChart1"/>
    <dgm:cxn modelId="{D55618C6-2CAF-4AE1-9239-BDCF2D3A508A}" type="presParOf" srcId="{5F6B2E7D-2188-FF45-92ED-74908C6B8B0F}" destId="{5B06698F-F7DD-1246-A624-B4AF71DC8062}" srcOrd="0" destOrd="0" presId="urn:microsoft.com/office/officeart/2005/8/layout/orgChart1"/>
    <dgm:cxn modelId="{28D946AE-92EE-48B2-A74A-192936AC266A}" type="presParOf" srcId="{5F6B2E7D-2188-FF45-92ED-74908C6B8B0F}" destId="{1F52590A-7AA3-294A-A3C5-51B4CA938D40}" srcOrd="1" destOrd="0" presId="urn:microsoft.com/office/officeart/2005/8/layout/orgChart1"/>
    <dgm:cxn modelId="{B3378E92-E420-44B1-BDFB-337688B6CE6A}" type="presParOf" srcId="{7C716B5E-12EC-1A48-9D77-2799141EE459}" destId="{0B6B6896-522D-3442-9C79-F40E5A5C8888}" srcOrd="1" destOrd="0" presId="urn:microsoft.com/office/officeart/2005/8/layout/orgChart1"/>
    <dgm:cxn modelId="{94D9CE6B-295B-472D-9D7C-4315EF926B9E}" type="presParOf" srcId="{7C716B5E-12EC-1A48-9D77-2799141EE459}" destId="{981F7659-BFA3-8A46-A501-40F8DE5F18C6}" srcOrd="2" destOrd="0" presId="urn:microsoft.com/office/officeart/2005/8/layout/orgChart1"/>
    <dgm:cxn modelId="{733A0828-4050-482A-91D1-B085CAB0267F}" type="presParOf" srcId="{B1C56B93-8496-1041-B9E8-E27E4F4BEE8B}" destId="{A4184F85-BF6C-A94F-99DB-C2DEC4ABAFE8}" srcOrd="2" destOrd="0" presId="urn:microsoft.com/office/officeart/2005/8/layout/orgChart1"/>
    <dgm:cxn modelId="{B2C835B3-02AF-49CD-AAC9-BC49E8EBF724}" type="presParOf" srcId="{49FA7BD1-8EBA-5945-A0F8-7B1454E62884}" destId="{01EB8061-89A8-3547-B39D-B2BD50F0DF10}" srcOrd="1" destOrd="0" presId="urn:microsoft.com/office/officeart/2005/8/layout/orgChart1"/>
    <dgm:cxn modelId="{83416113-7757-4063-A536-AA10CBEFC5E9}" type="presParOf" srcId="{01EB8061-89A8-3547-B39D-B2BD50F0DF10}" destId="{D7F38EA3-922B-454A-AF8F-D71C72B411AD}" srcOrd="0" destOrd="0" presId="urn:microsoft.com/office/officeart/2005/8/layout/orgChart1"/>
    <dgm:cxn modelId="{199C69E9-4E9C-477D-A26B-D03D316C1E36}" type="presParOf" srcId="{D7F38EA3-922B-454A-AF8F-D71C72B411AD}" destId="{C56CE6B7-4298-9C49-BC7A-FEDBCCF81350}" srcOrd="0" destOrd="0" presId="urn:microsoft.com/office/officeart/2005/8/layout/orgChart1"/>
    <dgm:cxn modelId="{44E2E816-C1E8-4B34-841B-F600084A4959}" type="presParOf" srcId="{D7F38EA3-922B-454A-AF8F-D71C72B411AD}" destId="{E6088557-431F-0E4E-B04D-D48C3021C8E8}" srcOrd="1" destOrd="0" presId="urn:microsoft.com/office/officeart/2005/8/layout/orgChart1"/>
    <dgm:cxn modelId="{F9DFF165-0F64-409C-AD03-DF869264A121}" type="presParOf" srcId="{01EB8061-89A8-3547-B39D-B2BD50F0DF10}" destId="{E7C3BBBA-7F78-6A4A-8423-1C6AFC7661B4}" srcOrd="1" destOrd="0" presId="urn:microsoft.com/office/officeart/2005/8/layout/orgChart1"/>
    <dgm:cxn modelId="{340B2CC6-5506-45BB-A261-989696B0B99F}" type="presParOf" srcId="{01EB8061-89A8-3547-B39D-B2BD50F0DF10}" destId="{A4062862-5455-484E-AC06-663E7C4602A5}" srcOrd="2" destOrd="0" presId="urn:microsoft.com/office/officeart/2005/8/layout/orgChart1"/>
    <dgm:cxn modelId="{0BB29E99-45F8-4A89-B0B2-B46946347100}" type="presParOf" srcId="{A4062862-5455-484E-AC06-663E7C4602A5}" destId="{1F946644-B88E-AC4C-BEF1-98CBFD2C2356}" srcOrd="0" destOrd="0" presId="urn:microsoft.com/office/officeart/2005/8/layout/orgChart1"/>
    <dgm:cxn modelId="{68944A10-4D55-4BC9-9B32-12F6FA6B68D1}" type="presParOf" srcId="{A4062862-5455-484E-AC06-663E7C4602A5}" destId="{38D34FFB-28BF-1941-8B1F-26DCA21F3FA5}" srcOrd="1" destOrd="0" presId="urn:microsoft.com/office/officeart/2005/8/layout/orgChart1"/>
    <dgm:cxn modelId="{60C0EBC0-CE2A-4F4F-9523-3132F4C4D7BA}" type="presParOf" srcId="{38D34FFB-28BF-1941-8B1F-26DCA21F3FA5}" destId="{1C8DDEA1-6316-7446-918C-D631DFFF3B70}" srcOrd="0" destOrd="0" presId="urn:microsoft.com/office/officeart/2005/8/layout/orgChart1"/>
    <dgm:cxn modelId="{9FB01739-DEFB-4B52-8CBF-C8EE163053DF}" type="presParOf" srcId="{1C8DDEA1-6316-7446-918C-D631DFFF3B70}" destId="{F7B4798A-0EEE-A344-BCB4-1F41B880506C}" srcOrd="0" destOrd="0" presId="urn:microsoft.com/office/officeart/2005/8/layout/orgChart1"/>
    <dgm:cxn modelId="{A3274F11-4BF8-47A0-91B0-2DA3CD91A007}" type="presParOf" srcId="{1C8DDEA1-6316-7446-918C-D631DFFF3B70}" destId="{844AC8FD-4730-9D4E-9BC8-C9FB1B5A8815}" srcOrd="1" destOrd="0" presId="urn:microsoft.com/office/officeart/2005/8/layout/orgChart1"/>
    <dgm:cxn modelId="{28F9F477-5F09-45F9-9BEE-9D053A2E7B81}" type="presParOf" srcId="{38D34FFB-28BF-1941-8B1F-26DCA21F3FA5}" destId="{FC6075CD-BE93-9540-AA11-D090F0837AC6}" srcOrd="1" destOrd="0" presId="urn:microsoft.com/office/officeart/2005/8/layout/orgChart1"/>
    <dgm:cxn modelId="{2DB95132-04B8-4043-B42A-AB90F23945AF}" type="presParOf" srcId="{38D34FFB-28BF-1941-8B1F-26DCA21F3FA5}" destId="{BEDEBE75-0CCB-3C47-9EF4-B2B4B7981566}" srcOrd="2" destOrd="0" presId="urn:microsoft.com/office/officeart/2005/8/layout/orgChart1"/>
    <dgm:cxn modelId="{129C0C0F-818A-4982-B98F-3B3928299FA8}" type="presParOf" srcId="{A4062862-5455-484E-AC06-663E7C4602A5}" destId="{E667886E-19D2-4140-86D1-08601A6615CE}" srcOrd="2" destOrd="0" presId="urn:microsoft.com/office/officeart/2005/8/layout/orgChart1"/>
    <dgm:cxn modelId="{8DCB8FB9-D3D3-4196-8012-FC2CF608E56D}" type="presParOf" srcId="{A4062862-5455-484E-AC06-663E7C4602A5}" destId="{51A24CBB-DF53-8545-B647-A3496A1BFFF0}" srcOrd="3" destOrd="0" presId="urn:microsoft.com/office/officeart/2005/8/layout/orgChart1"/>
    <dgm:cxn modelId="{44ED6695-2E73-4D73-A576-02E7AA1BB026}" type="presParOf" srcId="{51A24CBB-DF53-8545-B647-A3496A1BFFF0}" destId="{B6CE35A3-3D07-E246-96A8-052F496377B8}" srcOrd="0" destOrd="0" presId="urn:microsoft.com/office/officeart/2005/8/layout/orgChart1"/>
    <dgm:cxn modelId="{2A7267C5-63CE-45E2-BBDF-CAD241F75BF5}" type="presParOf" srcId="{B6CE35A3-3D07-E246-96A8-052F496377B8}" destId="{B397DB5A-D622-FA42-9B72-AAB832518D98}" srcOrd="0" destOrd="0" presId="urn:microsoft.com/office/officeart/2005/8/layout/orgChart1"/>
    <dgm:cxn modelId="{9DEF05CA-D73B-4C0C-AC55-EFB69DEF929C}" type="presParOf" srcId="{B6CE35A3-3D07-E246-96A8-052F496377B8}" destId="{55B32BD7-8DBB-BE42-A47B-E7E21549641F}" srcOrd="1" destOrd="0" presId="urn:microsoft.com/office/officeart/2005/8/layout/orgChart1"/>
    <dgm:cxn modelId="{FDCB2B95-DE32-4A2E-9B0E-4D45B135FA3C}" type="presParOf" srcId="{51A24CBB-DF53-8545-B647-A3496A1BFFF0}" destId="{74577AAF-8288-634D-AEA5-A6652C50D0A3}" srcOrd="1" destOrd="0" presId="urn:microsoft.com/office/officeart/2005/8/layout/orgChart1"/>
    <dgm:cxn modelId="{A1FD77B3-9B18-4EAE-920E-E9B70DBDABAC}" type="presParOf" srcId="{51A24CBB-DF53-8545-B647-A3496A1BFFF0}" destId="{43D95661-01C7-FB49-9BEE-0EE96BA51257}" srcOrd="2" destOrd="0" presId="urn:microsoft.com/office/officeart/2005/8/layout/orgChart1"/>
    <dgm:cxn modelId="{04956CC2-03F7-4F14-B5CD-FD0BF64896D2}" type="presParOf" srcId="{A4062862-5455-484E-AC06-663E7C4602A5}" destId="{BEA25F7B-7951-B943-B66E-14842166C104}" srcOrd="4" destOrd="0" presId="urn:microsoft.com/office/officeart/2005/8/layout/orgChart1"/>
    <dgm:cxn modelId="{B4141F6B-E131-4BD1-B4E1-DC8876A0FC6D}" type="presParOf" srcId="{A4062862-5455-484E-AC06-663E7C4602A5}" destId="{C0163AFE-EE82-5949-ADF4-D8D391DB2EEF}" srcOrd="5" destOrd="0" presId="urn:microsoft.com/office/officeart/2005/8/layout/orgChart1"/>
    <dgm:cxn modelId="{B619C0EA-5018-49B6-9316-9094DCCBCA0D}" type="presParOf" srcId="{C0163AFE-EE82-5949-ADF4-D8D391DB2EEF}" destId="{4A0C6718-8CF6-604B-95AC-98EEFDE25066}" srcOrd="0" destOrd="0" presId="urn:microsoft.com/office/officeart/2005/8/layout/orgChart1"/>
    <dgm:cxn modelId="{43167EE8-5DE7-4361-A645-6779062B1A6D}" type="presParOf" srcId="{4A0C6718-8CF6-604B-95AC-98EEFDE25066}" destId="{F14D61A5-1BFA-414D-A268-521457E34E28}" srcOrd="0" destOrd="0" presId="urn:microsoft.com/office/officeart/2005/8/layout/orgChart1"/>
    <dgm:cxn modelId="{6FAA7E85-F1D2-41A5-819D-58C2856F267A}" type="presParOf" srcId="{4A0C6718-8CF6-604B-95AC-98EEFDE25066}" destId="{813C080D-26DB-8A4F-BF88-3DFFDF6371BB}" srcOrd="1" destOrd="0" presId="urn:microsoft.com/office/officeart/2005/8/layout/orgChart1"/>
    <dgm:cxn modelId="{086EBECD-1BE6-459C-B3A9-75ACE002465A}" type="presParOf" srcId="{C0163AFE-EE82-5949-ADF4-D8D391DB2EEF}" destId="{3D96FDC4-CC8A-8748-86A6-34E6624F49D6}" srcOrd="1" destOrd="0" presId="urn:microsoft.com/office/officeart/2005/8/layout/orgChart1"/>
    <dgm:cxn modelId="{C45FBAAE-3805-4132-BB19-99059DB6C425}" type="presParOf" srcId="{C0163AFE-EE82-5949-ADF4-D8D391DB2EEF}" destId="{1E9D9762-6A49-154F-8B09-0A4988FFE580}" srcOrd="2" destOrd="0" presId="urn:microsoft.com/office/officeart/2005/8/layout/orgChart1"/>
    <dgm:cxn modelId="{40A261E2-1FC4-4B0F-AB8F-995B92F9C645}" type="presParOf" srcId="{A4062862-5455-484E-AC06-663E7C4602A5}" destId="{5C1FDE86-B911-9643-ADBD-2E7E7BBCE2B1}" srcOrd="6" destOrd="0" presId="urn:microsoft.com/office/officeart/2005/8/layout/orgChart1"/>
    <dgm:cxn modelId="{B2408755-7933-47CE-999E-B5B40655C022}" type="presParOf" srcId="{A4062862-5455-484E-AC06-663E7C4602A5}" destId="{9A1BD5BB-E060-124E-A336-6FF1F8389F8E}" srcOrd="7" destOrd="0" presId="urn:microsoft.com/office/officeart/2005/8/layout/orgChart1"/>
    <dgm:cxn modelId="{43D4A12C-6020-41B5-AD7C-81DA94317B4E}" type="presParOf" srcId="{9A1BD5BB-E060-124E-A336-6FF1F8389F8E}" destId="{33F8A3BE-E37F-3F4F-B8C2-5F45BCFB8EF2}" srcOrd="0" destOrd="0" presId="urn:microsoft.com/office/officeart/2005/8/layout/orgChart1"/>
    <dgm:cxn modelId="{57F84ABE-A640-4F3F-9AEF-CD2AA9A220A7}" type="presParOf" srcId="{33F8A3BE-E37F-3F4F-B8C2-5F45BCFB8EF2}" destId="{B7D33220-39E7-A947-9622-753DD34A4BF7}" srcOrd="0" destOrd="0" presId="urn:microsoft.com/office/officeart/2005/8/layout/orgChart1"/>
    <dgm:cxn modelId="{67DAE3C1-055F-4B0E-B05A-ABF974EC6A1F}" type="presParOf" srcId="{33F8A3BE-E37F-3F4F-B8C2-5F45BCFB8EF2}" destId="{46656EFD-F6F2-A744-AF59-DD15BF358091}" srcOrd="1" destOrd="0" presId="urn:microsoft.com/office/officeart/2005/8/layout/orgChart1"/>
    <dgm:cxn modelId="{45913DB5-3839-48CC-BE99-6CA1A18EC305}" type="presParOf" srcId="{9A1BD5BB-E060-124E-A336-6FF1F8389F8E}" destId="{BC9A15EB-D93F-AB4D-89B7-83750745CEF3}" srcOrd="1" destOrd="0" presId="urn:microsoft.com/office/officeart/2005/8/layout/orgChart1"/>
    <dgm:cxn modelId="{DBE6E578-EE93-485C-A61C-543573E2F4A9}" type="presParOf" srcId="{9A1BD5BB-E060-124E-A336-6FF1F8389F8E}" destId="{BC353A8F-8D42-B243-96BA-DADF556F254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839BC24-9174-4F92-9149-4998BC6BDF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6740E19-F12A-476A-AC6F-69466794333E}">
      <dgm:prSet phldrT="[Text]" custT="1"/>
      <dgm:spPr>
        <a:noFill/>
        <a:ln>
          <a:solidFill>
            <a:schemeClr val="bg1">
              <a:lumMod val="50000"/>
            </a:schemeClr>
          </a:solidFill>
        </a:ln>
      </dgm:spPr>
      <dgm:t>
        <a:bodyPr/>
        <a:lstStyle/>
        <a:p>
          <a:r>
            <a:rPr lang="en-US" sz="1800" noProof="0" dirty="0" smtClean="0">
              <a:solidFill>
                <a:srgbClr val="0070C0"/>
              </a:solidFill>
            </a:rPr>
            <a:t>Office of Origin</a:t>
          </a:r>
          <a:endParaRPr lang="en-US" sz="1800" noProof="0" dirty="0">
            <a:solidFill>
              <a:srgbClr val="0070C0"/>
            </a:solidFill>
          </a:endParaRPr>
        </a:p>
      </dgm:t>
    </dgm:pt>
    <dgm:pt modelId="{72B86010-C187-46B2-8D18-C4F81025B5B8}" type="parTrans" cxnId="{2F3C5FA7-C6E7-4CBB-BEE9-937369E49F7A}">
      <dgm:prSet/>
      <dgm:spPr/>
      <dgm:t>
        <a:bodyPr/>
        <a:lstStyle/>
        <a:p>
          <a:endParaRPr lang="en-US" noProof="0"/>
        </a:p>
      </dgm:t>
    </dgm:pt>
    <dgm:pt modelId="{862E9A3B-BD08-4A2D-9529-B36CB15BBDF9}" type="sibTrans" cxnId="{2F3C5FA7-C6E7-4CBB-BEE9-937369E49F7A}">
      <dgm:prSet/>
      <dgm:spPr/>
      <dgm:t>
        <a:bodyPr/>
        <a:lstStyle/>
        <a:p>
          <a:endParaRPr lang="en-US" noProof="0"/>
        </a:p>
      </dgm:t>
    </dgm:pt>
    <dgm:pt modelId="{23831BAE-DCC2-41A4-8791-270C17FCB007}">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2DB9F4D3-519F-4A80-8B7E-70E8BF8E3A75}" type="parTrans" cxnId="{F4810A07-4907-4D3F-BBE9-9C9E9E0E1725}">
      <dgm:prSet/>
      <dgm:spPr>
        <a:noFill/>
        <a:ln>
          <a:solidFill>
            <a:schemeClr val="bg1">
              <a:lumMod val="50000"/>
            </a:schemeClr>
          </a:solidFill>
          <a:tailEnd type="triangle"/>
        </a:ln>
      </dgm:spPr>
      <dgm:t>
        <a:bodyPr/>
        <a:lstStyle/>
        <a:p>
          <a:endParaRPr lang="en-US" noProof="0">
            <a:solidFill>
              <a:srgbClr val="C00000"/>
            </a:solidFill>
          </a:endParaRPr>
        </a:p>
      </dgm:t>
    </dgm:pt>
    <dgm:pt modelId="{7FA45169-A26B-4933-9F08-55F387967D28}" type="sibTrans" cxnId="{F4810A07-4907-4D3F-BBE9-9C9E9E0E1725}">
      <dgm:prSet/>
      <dgm:spPr/>
      <dgm:t>
        <a:bodyPr/>
        <a:lstStyle/>
        <a:p>
          <a:endParaRPr lang="en-US" noProof="0"/>
        </a:p>
      </dgm:t>
    </dgm:pt>
    <dgm:pt modelId="{61D3D763-E882-4FCC-A5A3-C649D002EABB}">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CE794817-8124-4428-B04E-2A991748D4D2}" type="sibTrans" cxnId="{E2AABECC-0895-48B3-A7C7-7BC4D083AB91}">
      <dgm:prSet/>
      <dgm:spPr/>
      <dgm:t>
        <a:bodyPr/>
        <a:lstStyle/>
        <a:p>
          <a:endParaRPr lang="en-US" noProof="0"/>
        </a:p>
      </dgm:t>
    </dgm:pt>
    <dgm:pt modelId="{AF120042-0BE5-40C1-BDFF-43D0846E1E54}" type="parTrans" cxnId="{E2AABECC-0895-48B3-A7C7-7BC4D083AB91}">
      <dgm:prSet/>
      <dgm:spPr>
        <a:noFill/>
        <a:ln>
          <a:solidFill>
            <a:schemeClr val="bg1">
              <a:lumMod val="50000"/>
            </a:schemeClr>
          </a:solidFill>
          <a:tailEnd type="triangle"/>
        </a:ln>
      </dgm:spPr>
      <dgm:t>
        <a:bodyPr/>
        <a:lstStyle/>
        <a:p>
          <a:endParaRPr lang="en-US" noProof="0">
            <a:solidFill>
              <a:srgbClr val="C00000"/>
            </a:solidFill>
          </a:endParaRPr>
        </a:p>
      </dgm:t>
    </dgm:pt>
    <dgm:pt modelId="{A30AC05D-B8D5-4A9C-A2E2-5BB7FEC22EB9}">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5A32990F-E044-4925-99C2-41EA9C9D97F2}" type="sibTrans" cxnId="{1C806FDD-027A-416F-8706-35F28D3A8500}">
      <dgm:prSet/>
      <dgm:spPr/>
      <dgm:t>
        <a:bodyPr/>
        <a:lstStyle/>
        <a:p>
          <a:endParaRPr lang="en-US" noProof="0"/>
        </a:p>
      </dgm:t>
    </dgm:pt>
    <dgm:pt modelId="{FB81DD96-1BD8-4C7F-95A6-F3F55DF4915F}" type="parTrans" cxnId="{1C806FDD-027A-416F-8706-35F28D3A8500}">
      <dgm:prSet/>
      <dgm:spPr>
        <a:noFill/>
        <a:ln>
          <a:solidFill>
            <a:schemeClr val="bg1">
              <a:lumMod val="50000"/>
            </a:schemeClr>
          </a:solidFill>
          <a:tailEnd type="triangle"/>
        </a:ln>
      </dgm:spPr>
      <dgm:t>
        <a:bodyPr/>
        <a:lstStyle/>
        <a:p>
          <a:endParaRPr lang="en-US" noProof="0">
            <a:solidFill>
              <a:srgbClr val="C00000"/>
            </a:solidFill>
          </a:endParaRPr>
        </a:p>
      </dgm:t>
    </dgm:pt>
    <dgm:pt modelId="{E1990B73-96C9-4D5F-AD9D-7F750CF995CD}">
      <dgm:prSet custT="1"/>
      <dgm:spPr>
        <a:solidFill>
          <a:schemeClr val="bg1"/>
        </a:solidFill>
        <a:ln>
          <a:solidFill>
            <a:schemeClr val="bg1">
              <a:lumMod val="50000"/>
            </a:schemeClr>
          </a:solidFill>
        </a:ln>
      </dgm:spPr>
      <dgm:t>
        <a:bodyPr/>
        <a:lstStyle/>
        <a:p>
          <a:r>
            <a:rPr lang="es-ES_tradnl" sz="2000" noProof="0" dirty="0" smtClean="0">
              <a:solidFill>
                <a:srgbClr val="0070C0"/>
              </a:solidFill>
            </a:rPr>
            <a:t>WIPO</a:t>
          </a:r>
          <a:endParaRPr lang="en-US" sz="2000" noProof="0" dirty="0">
            <a:solidFill>
              <a:srgbClr val="0070C0"/>
            </a:solidFill>
          </a:endParaRPr>
        </a:p>
      </dgm:t>
    </dgm:pt>
    <dgm:pt modelId="{4D887681-4708-47EA-8F42-DAD1C445E108}" type="sibTrans" cxnId="{6E243B9B-3A77-4AFF-BB3C-A62CD89EC28A}">
      <dgm:prSet/>
      <dgm:spPr/>
      <dgm:t>
        <a:bodyPr/>
        <a:lstStyle/>
        <a:p>
          <a:endParaRPr lang="en-US" noProof="0"/>
        </a:p>
      </dgm:t>
    </dgm:pt>
    <dgm:pt modelId="{48CE8052-47AA-47AA-A2BE-703BBC50A70B}" type="parTrans" cxnId="{6E243B9B-3A77-4AFF-BB3C-A62CD89EC28A}">
      <dgm:prSet/>
      <dgm:spPr/>
      <dgm:t>
        <a:bodyPr/>
        <a:lstStyle/>
        <a:p>
          <a:endParaRPr lang="en-US" noProof="0"/>
        </a:p>
      </dgm:t>
    </dgm:pt>
    <dgm:pt modelId="{953BCBF3-AD09-436A-8BA4-630D00358217}">
      <dgm:prSet custT="1"/>
      <dgm:spPr>
        <a:noFill/>
        <a:ln>
          <a:solidFill>
            <a:schemeClr val="bg1">
              <a:lumMod val="50000"/>
            </a:schemeClr>
          </a:solidFill>
        </a:ln>
      </dgm:spPr>
      <dgm:t>
        <a:bodyPr/>
        <a:lstStyle/>
        <a:p>
          <a:r>
            <a:rPr lang="en-US" sz="1800" noProof="0" dirty="0" smtClean="0">
              <a:solidFill>
                <a:srgbClr val="0070C0"/>
              </a:solidFill>
            </a:rPr>
            <a:t>Applicant</a:t>
          </a:r>
          <a:endParaRPr lang="en-US" sz="1800" noProof="0" dirty="0">
            <a:solidFill>
              <a:srgbClr val="0070C0"/>
            </a:solidFill>
          </a:endParaRPr>
        </a:p>
      </dgm:t>
    </dgm:pt>
    <dgm:pt modelId="{7202D7F6-EA28-4E36-88E3-D011B90770AD}" type="parTrans" cxnId="{DCDF6ED9-50AD-4CAC-90C4-2EFAD8FAFB9E}">
      <dgm:prSet/>
      <dgm:spPr/>
      <dgm:t>
        <a:bodyPr/>
        <a:lstStyle/>
        <a:p>
          <a:endParaRPr lang="en-US"/>
        </a:p>
      </dgm:t>
    </dgm:pt>
    <dgm:pt modelId="{4A524ED5-212C-4B93-9293-B4818994920A}" type="sibTrans" cxnId="{DCDF6ED9-50AD-4CAC-90C4-2EFAD8FAFB9E}">
      <dgm:prSet/>
      <dgm:spPr/>
      <dgm:t>
        <a:bodyPr/>
        <a:lstStyle/>
        <a:p>
          <a:endParaRPr lang="en-US"/>
        </a:p>
      </dgm:t>
    </dgm:pt>
    <dgm:pt modelId="{033785F4-5D52-4056-92FF-73D93264982A}" type="pres">
      <dgm:prSet presAssocID="{4839BC24-9174-4F92-9149-4998BC6BDF31}" presName="hierChild1" presStyleCnt="0">
        <dgm:presLayoutVars>
          <dgm:orgChart val="1"/>
          <dgm:chPref val="1"/>
          <dgm:dir/>
          <dgm:animOne val="branch"/>
          <dgm:animLvl val="lvl"/>
          <dgm:resizeHandles/>
        </dgm:presLayoutVars>
      </dgm:prSet>
      <dgm:spPr/>
      <dgm:t>
        <a:bodyPr/>
        <a:lstStyle/>
        <a:p>
          <a:endParaRPr lang="en-US"/>
        </a:p>
      </dgm:t>
    </dgm:pt>
    <dgm:pt modelId="{381379E3-B571-4A6B-859D-6FC673F3FE98}" type="pres">
      <dgm:prSet presAssocID="{E1990B73-96C9-4D5F-AD9D-7F750CF995CD}" presName="hierRoot1" presStyleCnt="0">
        <dgm:presLayoutVars>
          <dgm:hierBranch val="init"/>
        </dgm:presLayoutVars>
      </dgm:prSet>
      <dgm:spPr/>
    </dgm:pt>
    <dgm:pt modelId="{5038B227-B0DB-4D3A-AA9F-70B7E888089E}" type="pres">
      <dgm:prSet presAssocID="{E1990B73-96C9-4D5F-AD9D-7F750CF995CD}" presName="rootComposite1" presStyleCnt="0"/>
      <dgm:spPr/>
    </dgm:pt>
    <dgm:pt modelId="{8C6FCED2-91A0-4DEF-93FC-E21A96383287}" type="pres">
      <dgm:prSet presAssocID="{E1990B73-96C9-4D5F-AD9D-7F750CF995CD}" presName="rootText1" presStyleLbl="node0" presStyleIdx="0" presStyleCnt="3" custLinFactX="47938" custLinFactNeighborX="100000" custLinFactNeighborY="45480">
        <dgm:presLayoutVars>
          <dgm:chPref val="3"/>
        </dgm:presLayoutVars>
      </dgm:prSet>
      <dgm:spPr/>
      <dgm:t>
        <a:bodyPr/>
        <a:lstStyle/>
        <a:p>
          <a:endParaRPr lang="en-US"/>
        </a:p>
      </dgm:t>
    </dgm:pt>
    <dgm:pt modelId="{64B3DFA0-515F-42B8-AD0C-93C9F047BC7F}" type="pres">
      <dgm:prSet presAssocID="{E1990B73-96C9-4D5F-AD9D-7F750CF995CD}" presName="rootConnector1" presStyleLbl="node1" presStyleIdx="0" presStyleCnt="0"/>
      <dgm:spPr/>
      <dgm:t>
        <a:bodyPr/>
        <a:lstStyle/>
        <a:p>
          <a:endParaRPr lang="en-US"/>
        </a:p>
      </dgm:t>
    </dgm:pt>
    <dgm:pt modelId="{962C6D20-7714-4FFF-AE2E-8C5A2A2FFDC2}" type="pres">
      <dgm:prSet presAssocID="{E1990B73-96C9-4D5F-AD9D-7F750CF995CD}" presName="hierChild2" presStyleCnt="0"/>
      <dgm:spPr/>
    </dgm:pt>
    <dgm:pt modelId="{919ABBC9-FA9B-4070-9B5E-4DE4BC3D42ED}" type="pres">
      <dgm:prSet presAssocID="{E1990B73-96C9-4D5F-AD9D-7F750CF995CD}" presName="hierChild3" presStyleCnt="0"/>
      <dgm:spPr/>
    </dgm:pt>
    <dgm:pt modelId="{E0B74C87-91FB-460B-A94C-E4E398E73F51}" type="pres">
      <dgm:prSet presAssocID="{953BCBF3-AD09-436A-8BA4-630D00358217}" presName="hierRoot1" presStyleCnt="0">
        <dgm:presLayoutVars>
          <dgm:hierBranch val="init"/>
        </dgm:presLayoutVars>
      </dgm:prSet>
      <dgm:spPr/>
    </dgm:pt>
    <dgm:pt modelId="{22C77047-E04A-4460-AC23-737560891B17}" type="pres">
      <dgm:prSet presAssocID="{953BCBF3-AD09-436A-8BA4-630D00358217}" presName="rootComposite1" presStyleCnt="0"/>
      <dgm:spPr/>
    </dgm:pt>
    <dgm:pt modelId="{3C2D2E74-34A2-43FD-ADEE-8E5A1A8D6F78}" type="pres">
      <dgm:prSet presAssocID="{953BCBF3-AD09-436A-8BA4-630D00358217}" presName="rootText1" presStyleLbl="node0" presStyleIdx="1" presStyleCnt="3" custLinFactNeighborX="-94940" custLinFactNeighborY="-26869">
        <dgm:presLayoutVars>
          <dgm:chPref val="3"/>
        </dgm:presLayoutVars>
      </dgm:prSet>
      <dgm:spPr/>
      <dgm:t>
        <a:bodyPr/>
        <a:lstStyle/>
        <a:p>
          <a:endParaRPr lang="en-US"/>
        </a:p>
      </dgm:t>
    </dgm:pt>
    <dgm:pt modelId="{AABD5CE9-03CB-464B-9277-33B74BB89B58}" type="pres">
      <dgm:prSet presAssocID="{953BCBF3-AD09-436A-8BA4-630D00358217}" presName="rootConnector1" presStyleLbl="node1" presStyleIdx="0" presStyleCnt="0"/>
      <dgm:spPr/>
      <dgm:t>
        <a:bodyPr/>
        <a:lstStyle/>
        <a:p>
          <a:endParaRPr lang="en-US"/>
        </a:p>
      </dgm:t>
    </dgm:pt>
    <dgm:pt modelId="{1963B278-1363-489C-BE47-4F97B919969B}" type="pres">
      <dgm:prSet presAssocID="{953BCBF3-AD09-436A-8BA4-630D00358217}" presName="hierChild2" presStyleCnt="0"/>
      <dgm:spPr/>
    </dgm:pt>
    <dgm:pt modelId="{5690A289-F3B5-47B8-B39B-61B9B081A261}" type="pres">
      <dgm:prSet presAssocID="{953BCBF3-AD09-436A-8BA4-630D00358217}" presName="hierChild3" presStyleCnt="0"/>
      <dgm:spPr/>
    </dgm:pt>
    <dgm:pt modelId="{EF6D53E4-B332-47F7-B7D3-884ED4A4A524}" type="pres">
      <dgm:prSet presAssocID="{B6740E19-F12A-476A-AC6F-69466794333E}" presName="hierRoot1" presStyleCnt="0">
        <dgm:presLayoutVars>
          <dgm:hierBranch val="init"/>
        </dgm:presLayoutVars>
      </dgm:prSet>
      <dgm:spPr/>
    </dgm:pt>
    <dgm:pt modelId="{FCF056A1-031D-42DB-9AF7-7B2A6332DEF6}" type="pres">
      <dgm:prSet presAssocID="{B6740E19-F12A-476A-AC6F-69466794333E}" presName="rootComposite1" presStyleCnt="0"/>
      <dgm:spPr/>
    </dgm:pt>
    <dgm:pt modelId="{C5D4029E-4A28-431E-8763-ED4723E0DA6D}" type="pres">
      <dgm:prSet presAssocID="{B6740E19-F12A-476A-AC6F-69466794333E}" presName="rootText1" presStyleLbl="node0" presStyleIdx="2" presStyleCnt="3" custLinFactY="-16087" custLinFactNeighborX="-93595" custLinFactNeighborY="-100000">
        <dgm:presLayoutVars>
          <dgm:chPref val="3"/>
        </dgm:presLayoutVars>
      </dgm:prSet>
      <dgm:spPr/>
      <dgm:t>
        <a:bodyPr/>
        <a:lstStyle/>
        <a:p>
          <a:endParaRPr lang="en-US"/>
        </a:p>
      </dgm:t>
    </dgm:pt>
    <dgm:pt modelId="{03210126-3FE3-422F-9943-DCF04AC4AF31}" type="pres">
      <dgm:prSet presAssocID="{B6740E19-F12A-476A-AC6F-69466794333E}" presName="rootConnector1" presStyleLbl="node1" presStyleIdx="0" presStyleCnt="0"/>
      <dgm:spPr/>
      <dgm:t>
        <a:bodyPr/>
        <a:lstStyle/>
        <a:p>
          <a:endParaRPr lang="en-US"/>
        </a:p>
      </dgm:t>
    </dgm:pt>
    <dgm:pt modelId="{1B3BBE5F-DDE3-4036-A5C8-55D6E2CE5443}" type="pres">
      <dgm:prSet presAssocID="{B6740E19-F12A-476A-AC6F-69466794333E}" presName="hierChild2" presStyleCnt="0"/>
      <dgm:spPr/>
    </dgm:pt>
    <dgm:pt modelId="{3B75CA8A-AF57-4AD7-B10D-949E17A39939}" type="pres">
      <dgm:prSet presAssocID="{FB81DD96-1BD8-4C7F-95A6-F3F55DF4915F}" presName="Name37" presStyleLbl="parChTrans1D2" presStyleIdx="0" presStyleCnt="3"/>
      <dgm:spPr/>
      <dgm:t>
        <a:bodyPr/>
        <a:lstStyle/>
        <a:p>
          <a:endParaRPr lang="en-US"/>
        </a:p>
      </dgm:t>
    </dgm:pt>
    <dgm:pt modelId="{E9101B3F-59DD-4B8B-9865-69E2C7B09654}" type="pres">
      <dgm:prSet presAssocID="{A30AC05D-B8D5-4A9C-A2E2-5BB7FEC22EB9}" presName="hierRoot2" presStyleCnt="0">
        <dgm:presLayoutVars>
          <dgm:hierBranch val="init"/>
        </dgm:presLayoutVars>
      </dgm:prSet>
      <dgm:spPr/>
    </dgm:pt>
    <dgm:pt modelId="{78D10B7C-CD95-40EB-8D65-1AB7B7F86DDB}" type="pres">
      <dgm:prSet presAssocID="{A30AC05D-B8D5-4A9C-A2E2-5BB7FEC22EB9}" presName="rootComposite" presStyleCnt="0"/>
      <dgm:spPr/>
    </dgm:pt>
    <dgm:pt modelId="{5C8D78A4-12BE-496E-A652-80D56445F8F6}" type="pres">
      <dgm:prSet presAssocID="{A30AC05D-B8D5-4A9C-A2E2-5BB7FEC22EB9}" presName="rootText" presStyleLbl="node2" presStyleIdx="0" presStyleCnt="3" custLinFactNeighborX="-94199" custLinFactNeighborY="81107">
        <dgm:presLayoutVars>
          <dgm:chPref val="3"/>
        </dgm:presLayoutVars>
      </dgm:prSet>
      <dgm:spPr/>
      <dgm:t>
        <a:bodyPr/>
        <a:lstStyle/>
        <a:p>
          <a:endParaRPr lang="en-US"/>
        </a:p>
      </dgm:t>
    </dgm:pt>
    <dgm:pt modelId="{061AD1BE-56DE-4125-8C05-7E9B2EC2999B}" type="pres">
      <dgm:prSet presAssocID="{A30AC05D-B8D5-4A9C-A2E2-5BB7FEC22EB9}" presName="rootConnector" presStyleLbl="node2" presStyleIdx="0" presStyleCnt="3"/>
      <dgm:spPr/>
      <dgm:t>
        <a:bodyPr/>
        <a:lstStyle/>
        <a:p>
          <a:endParaRPr lang="en-US"/>
        </a:p>
      </dgm:t>
    </dgm:pt>
    <dgm:pt modelId="{99A53519-420B-48A3-9C36-001541C37378}" type="pres">
      <dgm:prSet presAssocID="{A30AC05D-B8D5-4A9C-A2E2-5BB7FEC22EB9}" presName="hierChild4" presStyleCnt="0"/>
      <dgm:spPr/>
    </dgm:pt>
    <dgm:pt modelId="{9A5BF194-4426-4682-9203-4B88321133C2}" type="pres">
      <dgm:prSet presAssocID="{A30AC05D-B8D5-4A9C-A2E2-5BB7FEC22EB9}" presName="hierChild5" presStyleCnt="0"/>
      <dgm:spPr/>
    </dgm:pt>
    <dgm:pt modelId="{2CE0D22C-8A3F-4D16-A3B6-158F4A28EED5}" type="pres">
      <dgm:prSet presAssocID="{2DB9F4D3-519F-4A80-8B7E-70E8BF8E3A75}" presName="Name37" presStyleLbl="parChTrans1D2" presStyleIdx="1" presStyleCnt="3"/>
      <dgm:spPr/>
      <dgm:t>
        <a:bodyPr/>
        <a:lstStyle/>
        <a:p>
          <a:endParaRPr lang="en-US"/>
        </a:p>
      </dgm:t>
    </dgm:pt>
    <dgm:pt modelId="{7DBD0AE4-15FA-4F43-A92B-AECCF5FFE7A8}" type="pres">
      <dgm:prSet presAssocID="{23831BAE-DCC2-41A4-8791-270C17FCB007}" presName="hierRoot2" presStyleCnt="0">
        <dgm:presLayoutVars>
          <dgm:hierBranch val="init"/>
        </dgm:presLayoutVars>
      </dgm:prSet>
      <dgm:spPr/>
    </dgm:pt>
    <dgm:pt modelId="{89A5BA34-3EC3-4B54-90ED-54B0739AB066}" type="pres">
      <dgm:prSet presAssocID="{23831BAE-DCC2-41A4-8791-270C17FCB007}" presName="rootComposite" presStyleCnt="0"/>
      <dgm:spPr/>
    </dgm:pt>
    <dgm:pt modelId="{7EEBEAA8-FBC6-4773-AE7E-AE90595FFC3D}" type="pres">
      <dgm:prSet presAssocID="{23831BAE-DCC2-41A4-8791-270C17FCB007}" presName="rootText" presStyleLbl="node2" presStyleIdx="1" presStyleCnt="3" custLinFactNeighborX="-94199" custLinFactNeighborY="81107">
        <dgm:presLayoutVars>
          <dgm:chPref val="3"/>
        </dgm:presLayoutVars>
      </dgm:prSet>
      <dgm:spPr/>
      <dgm:t>
        <a:bodyPr/>
        <a:lstStyle/>
        <a:p>
          <a:endParaRPr lang="en-US"/>
        </a:p>
      </dgm:t>
    </dgm:pt>
    <dgm:pt modelId="{9B98CFB5-55F7-45EA-94F1-14BCB57ABB14}" type="pres">
      <dgm:prSet presAssocID="{23831BAE-DCC2-41A4-8791-270C17FCB007}" presName="rootConnector" presStyleLbl="node2" presStyleIdx="1" presStyleCnt="3"/>
      <dgm:spPr/>
      <dgm:t>
        <a:bodyPr/>
        <a:lstStyle/>
        <a:p>
          <a:endParaRPr lang="en-US"/>
        </a:p>
      </dgm:t>
    </dgm:pt>
    <dgm:pt modelId="{88B8DC40-77B7-42FE-B5BD-58EB0F4762D7}" type="pres">
      <dgm:prSet presAssocID="{23831BAE-DCC2-41A4-8791-270C17FCB007}" presName="hierChild4" presStyleCnt="0"/>
      <dgm:spPr/>
    </dgm:pt>
    <dgm:pt modelId="{02E895AD-E2C6-49D8-B49F-5E49417877BD}" type="pres">
      <dgm:prSet presAssocID="{23831BAE-DCC2-41A4-8791-270C17FCB007}" presName="hierChild5" presStyleCnt="0"/>
      <dgm:spPr/>
    </dgm:pt>
    <dgm:pt modelId="{B05360C5-2375-4816-A673-2DF9B9B5D7D1}" type="pres">
      <dgm:prSet presAssocID="{AF120042-0BE5-40C1-BDFF-43D0846E1E54}" presName="Name37" presStyleLbl="parChTrans1D2" presStyleIdx="2" presStyleCnt="3"/>
      <dgm:spPr/>
      <dgm:t>
        <a:bodyPr/>
        <a:lstStyle/>
        <a:p>
          <a:endParaRPr lang="en-US"/>
        </a:p>
      </dgm:t>
    </dgm:pt>
    <dgm:pt modelId="{884E0B54-3315-4539-BB67-D450D0B2B952}" type="pres">
      <dgm:prSet presAssocID="{61D3D763-E882-4FCC-A5A3-C649D002EABB}" presName="hierRoot2" presStyleCnt="0">
        <dgm:presLayoutVars>
          <dgm:hierBranch val="init"/>
        </dgm:presLayoutVars>
      </dgm:prSet>
      <dgm:spPr/>
    </dgm:pt>
    <dgm:pt modelId="{A0A3FDDE-1A04-48ED-9C3A-43CB79EBED6D}" type="pres">
      <dgm:prSet presAssocID="{61D3D763-E882-4FCC-A5A3-C649D002EABB}" presName="rootComposite" presStyleCnt="0"/>
      <dgm:spPr/>
    </dgm:pt>
    <dgm:pt modelId="{6A5085D8-3F18-449A-959F-FA32CF0F5B1A}" type="pres">
      <dgm:prSet presAssocID="{61D3D763-E882-4FCC-A5A3-C649D002EABB}" presName="rootText" presStyleLbl="node2" presStyleIdx="2" presStyleCnt="3" custLinFactNeighborX="-94199" custLinFactNeighborY="81107">
        <dgm:presLayoutVars>
          <dgm:chPref val="3"/>
        </dgm:presLayoutVars>
      </dgm:prSet>
      <dgm:spPr/>
      <dgm:t>
        <a:bodyPr/>
        <a:lstStyle/>
        <a:p>
          <a:endParaRPr lang="en-US"/>
        </a:p>
      </dgm:t>
    </dgm:pt>
    <dgm:pt modelId="{01ADD7F9-B49F-46BB-B91C-902FF50D3731}" type="pres">
      <dgm:prSet presAssocID="{61D3D763-E882-4FCC-A5A3-C649D002EABB}" presName="rootConnector" presStyleLbl="node2" presStyleIdx="2" presStyleCnt="3"/>
      <dgm:spPr/>
      <dgm:t>
        <a:bodyPr/>
        <a:lstStyle/>
        <a:p>
          <a:endParaRPr lang="en-US"/>
        </a:p>
      </dgm:t>
    </dgm:pt>
    <dgm:pt modelId="{C3A8E753-E398-46CB-8054-AD0711C38F10}" type="pres">
      <dgm:prSet presAssocID="{61D3D763-E882-4FCC-A5A3-C649D002EABB}" presName="hierChild4" presStyleCnt="0"/>
      <dgm:spPr/>
    </dgm:pt>
    <dgm:pt modelId="{93056761-C221-4236-902E-C5EEDDB690A7}" type="pres">
      <dgm:prSet presAssocID="{61D3D763-E882-4FCC-A5A3-C649D002EABB}" presName="hierChild5" presStyleCnt="0"/>
      <dgm:spPr/>
    </dgm:pt>
    <dgm:pt modelId="{F9229BAC-4C61-45F5-AAF3-58B45FDCF7ED}" type="pres">
      <dgm:prSet presAssocID="{B6740E19-F12A-476A-AC6F-69466794333E}" presName="hierChild3" presStyleCnt="0"/>
      <dgm:spPr/>
    </dgm:pt>
  </dgm:ptLst>
  <dgm:cxnLst>
    <dgm:cxn modelId="{69F09508-18D2-4EDD-A013-CEE19DC84286}" type="presOf" srcId="{23831BAE-DCC2-41A4-8791-270C17FCB007}" destId="{9B98CFB5-55F7-45EA-94F1-14BCB57ABB14}" srcOrd="1" destOrd="0" presId="urn:microsoft.com/office/officeart/2005/8/layout/orgChart1"/>
    <dgm:cxn modelId="{1004C15F-D127-4A55-8A01-9014DF1D8AA9}" type="presOf" srcId="{23831BAE-DCC2-41A4-8791-270C17FCB007}" destId="{7EEBEAA8-FBC6-4773-AE7E-AE90595FFC3D}" srcOrd="0" destOrd="0" presId="urn:microsoft.com/office/officeart/2005/8/layout/orgChart1"/>
    <dgm:cxn modelId="{E2AABECC-0895-48B3-A7C7-7BC4D083AB91}" srcId="{B6740E19-F12A-476A-AC6F-69466794333E}" destId="{61D3D763-E882-4FCC-A5A3-C649D002EABB}" srcOrd="2" destOrd="0" parTransId="{AF120042-0BE5-40C1-BDFF-43D0846E1E54}" sibTransId="{CE794817-8124-4428-B04E-2A991748D4D2}"/>
    <dgm:cxn modelId="{DCCC8CB1-4A62-4B64-AC17-0E0DDBE93247}" type="presOf" srcId="{B6740E19-F12A-476A-AC6F-69466794333E}" destId="{C5D4029E-4A28-431E-8763-ED4723E0DA6D}" srcOrd="0" destOrd="0" presId="urn:microsoft.com/office/officeart/2005/8/layout/orgChart1"/>
    <dgm:cxn modelId="{6E243B9B-3A77-4AFF-BB3C-A62CD89EC28A}" srcId="{4839BC24-9174-4F92-9149-4998BC6BDF31}" destId="{E1990B73-96C9-4D5F-AD9D-7F750CF995CD}" srcOrd="0" destOrd="0" parTransId="{48CE8052-47AA-47AA-A2BE-703BBC50A70B}" sibTransId="{4D887681-4708-47EA-8F42-DAD1C445E108}"/>
    <dgm:cxn modelId="{DCDF6ED9-50AD-4CAC-90C4-2EFAD8FAFB9E}" srcId="{4839BC24-9174-4F92-9149-4998BC6BDF31}" destId="{953BCBF3-AD09-436A-8BA4-630D00358217}" srcOrd="1" destOrd="0" parTransId="{7202D7F6-EA28-4E36-88E3-D011B90770AD}" sibTransId="{4A524ED5-212C-4B93-9293-B4818994920A}"/>
    <dgm:cxn modelId="{2919A7F7-19E4-439C-A2D6-4E76816CFDB1}" type="presOf" srcId="{61D3D763-E882-4FCC-A5A3-C649D002EABB}" destId="{6A5085D8-3F18-449A-959F-FA32CF0F5B1A}" srcOrd="0" destOrd="0" presId="urn:microsoft.com/office/officeart/2005/8/layout/orgChart1"/>
    <dgm:cxn modelId="{1C806FDD-027A-416F-8706-35F28D3A8500}" srcId="{B6740E19-F12A-476A-AC6F-69466794333E}" destId="{A30AC05D-B8D5-4A9C-A2E2-5BB7FEC22EB9}" srcOrd="0" destOrd="0" parTransId="{FB81DD96-1BD8-4C7F-95A6-F3F55DF4915F}" sibTransId="{5A32990F-E044-4925-99C2-41EA9C9D97F2}"/>
    <dgm:cxn modelId="{C7E63A8B-06D3-4D9C-9839-93E4FF25C3AC}" type="presOf" srcId="{AF120042-0BE5-40C1-BDFF-43D0846E1E54}" destId="{B05360C5-2375-4816-A673-2DF9B9B5D7D1}" srcOrd="0" destOrd="0" presId="urn:microsoft.com/office/officeart/2005/8/layout/orgChart1"/>
    <dgm:cxn modelId="{646A885A-4CEF-4D8F-B4E7-33E24153246A}" type="presOf" srcId="{E1990B73-96C9-4D5F-AD9D-7F750CF995CD}" destId="{8C6FCED2-91A0-4DEF-93FC-E21A96383287}" srcOrd="0" destOrd="0" presId="urn:microsoft.com/office/officeart/2005/8/layout/orgChart1"/>
    <dgm:cxn modelId="{818F72CA-3E1A-4622-9E0E-D18817731A5E}" type="presOf" srcId="{A30AC05D-B8D5-4A9C-A2E2-5BB7FEC22EB9}" destId="{061AD1BE-56DE-4125-8C05-7E9B2EC2999B}" srcOrd="1" destOrd="0" presId="urn:microsoft.com/office/officeart/2005/8/layout/orgChart1"/>
    <dgm:cxn modelId="{5D2DCAE5-640A-4411-A17A-7F54531CAB4B}" type="presOf" srcId="{FB81DD96-1BD8-4C7F-95A6-F3F55DF4915F}" destId="{3B75CA8A-AF57-4AD7-B10D-949E17A39939}" srcOrd="0" destOrd="0" presId="urn:microsoft.com/office/officeart/2005/8/layout/orgChart1"/>
    <dgm:cxn modelId="{A257B8C9-9004-4DCC-AA7D-3401C44E7A60}" type="presOf" srcId="{E1990B73-96C9-4D5F-AD9D-7F750CF995CD}" destId="{64B3DFA0-515F-42B8-AD0C-93C9F047BC7F}" srcOrd="1" destOrd="0" presId="urn:microsoft.com/office/officeart/2005/8/layout/orgChart1"/>
    <dgm:cxn modelId="{57674FBD-9EE2-422F-AA16-B41F522B2741}" type="presOf" srcId="{953BCBF3-AD09-436A-8BA4-630D00358217}" destId="{AABD5CE9-03CB-464B-9277-33B74BB89B58}" srcOrd="1" destOrd="0" presId="urn:microsoft.com/office/officeart/2005/8/layout/orgChart1"/>
    <dgm:cxn modelId="{F382262A-4754-4DDE-AA75-439F81E504A4}" type="presOf" srcId="{A30AC05D-B8D5-4A9C-A2E2-5BB7FEC22EB9}" destId="{5C8D78A4-12BE-496E-A652-80D56445F8F6}" srcOrd="0" destOrd="0" presId="urn:microsoft.com/office/officeart/2005/8/layout/orgChart1"/>
    <dgm:cxn modelId="{F4810A07-4907-4D3F-BBE9-9C9E9E0E1725}" srcId="{B6740E19-F12A-476A-AC6F-69466794333E}" destId="{23831BAE-DCC2-41A4-8791-270C17FCB007}" srcOrd="1" destOrd="0" parTransId="{2DB9F4D3-519F-4A80-8B7E-70E8BF8E3A75}" sibTransId="{7FA45169-A26B-4933-9F08-55F387967D28}"/>
    <dgm:cxn modelId="{00816DA1-A4C6-4324-884B-0A9917B2C1D6}" type="presOf" srcId="{B6740E19-F12A-476A-AC6F-69466794333E}" destId="{03210126-3FE3-422F-9943-DCF04AC4AF31}" srcOrd="1" destOrd="0" presId="urn:microsoft.com/office/officeart/2005/8/layout/orgChart1"/>
    <dgm:cxn modelId="{B9F20752-968B-4B4F-9834-54CF40E01D97}" type="presOf" srcId="{953BCBF3-AD09-436A-8BA4-630D00358217}" destId="{3C2D2E74-34A2-43FD-ADEE-8E5A1A8D6F78}" srcOrd="0" destOrd="0" presId="urn:microsoft.com/office/officeart/2005/8/layout/orgChart1"/>
    <dgm:cxn modelId="{2F3C5FA7-C6E7-4CBB-BEE9-937369E49F7A}" srcId="{4839BC24-9174-4F92-9149-4998BC6BDF31}" destId="{B6740E19-F12A-476A-AC6F-69466794333E}" srcOrd="2" destOrd="0" parTransId="{72B86010-C187-46B2-8D18-C4F81025B5B8}" sibTransId="{862E9A3B-BD08-4A2D-9529-B36CB15BBDF9}"/>
    <dgm:cxn modelId="{8E6E98E1-645A-4C99-BD48-FA2F3C923204}" type="presOf" srcId="{61D3D763-E882-4FCC-A5A3-C649D002EABB}" destId="{01ADD7F9-B49F-46BB-B91C-902FF50D3731}" srcOrd="1" destOrd="0" presId="urn:microsoft.com/office/officeart/2005/8/layout/orgChart1"/>
    <dgm:cxn modelId="{957C04D9-4231-4B8D-9F26-98ECF2E3A06F}" type="presOf" srcId="{2DB9F4D3-519F-4A80-8B7E-70E8BF8E3A75}" destId="{2CE0D22C-8A3F-4D16-A3B6-158F4A28EED5}" srcOrd="0" destOrd="0" presId="urn:microsoft.com/office/officeart/2005/8/layout/orgChart1"/>
    <dgm:cxn modelId="{646FF08A-612F-4908-A157-7EBFB4D17020}" type="presOf" srcId="{4839BC24-9174-4F92-9149-4998BC6BDF31}" destId="{033785F4-5D52-4056-92FF-73D93264982A}" srcOrd="0" destOrd="0" presId="urn:microsoft.com/office/officeart/2005/8/layout/orgChart1"/>
    <dgm:cxn modelId="{25E3BDDA-AE39-495A-A48D-7E0F7636F310}" type="presParOf" srcId="{033785F4-5D52-4056-92FF-73D93264982A}" destId="{381379E3-B571-4A6B-859D-6FC673F3FE98}" srcOrd="0" destOrd="0" presId="urn:microsoft.com/office/officeart/2005/8/layout/orgChart1"/>
    <dgm:cxn modelId="{57D3982B-E757-49D3-9FE4-212D0778D401}" type="presParOf" srcId="{381379E3-B571-4A6B-859D-6FC673F3FE98}" destId="{5038B227-B0DB-4D3A-AA9F-70B7E888089E}" srcOrd="0" destOrd="0" presId="urn:microsoft.com/office/officeart/2005/8/layout/orgChart1"/>
    <dgm:cxn modelId="{8E6A3502-CC2D-4D06-8062-9A7F324641F3}" type="presParOf" srcId="{5038B227-B0DB-4D3A-AA9F-70B7E888089E}" destId="{8C6FCED2-91A0-4DEF-93FC-E21A96383287}" srcOrd="0" destOrd="0" presId="urn:microsoft.com/office/officeart/2005/8/layout/orgChart1"/>
    <dgm:cxn modelId="{231EB28C-6A36-4851-818C-1D862394A815}" type="presParOf" srcId="{5038B227-B0DB-4D3A-AA9F-70B7E888089E}" destId="{64B3DFA0-515F-42B8-AD0C-93C9F047BC7F}" srcOrd="1" destOrd="0" presId="urn:microsoft.com/office/officeart/2005/8/layout/orgChart1"/>
    <dgm:cxn modelId="{960271FA-6AE4-4D98-B1D7-79E5981D1AA3}" type="presParOf" srcId="{381379E3-B571-4A6B-859D-6FC673F3FE98}" destId="{962C6D20-7714-4FFF-AE2E-8C5A2A2FFDC2}" srcOrd="1" destOrd="0" presId="urn:microsoft.com/office/officeart/2005/8/layout/orgChart1"/>
    <dgm:cxn modelId="{01518B2D-AEF5-4779-AED7-4943EF839DE0}" type="presParOf" srcId="{381379E3-B571-4A6B-859D-6FC673F3FE98}" destId="{919ABBC9-FA9B-4070-9B5E-4DE4BC3D42ED}" srcOrd="2" destOrd="0" presId="urn:microsoft.com/office/officeart/2005/8/layout/orgChart1"/>
    <dgm:cxn modelId="{9585E913-82C7-4529-AC83-8E7FFF28B211}" type="presParOf" srcId="{033785F4-5D52-4056-92FF-73D93264982A}" destId="{E0B74C87-91FB-460B-A94C-E4E398E73F51}" srcOrd="1" destOrd="0" presId="urn:microsoft.com/office/officeart/2005/8/layout/orgChart1"/>
    <dgm:cxn modelId="{9B96F267-CC1E-46B0-8668-3FCEC3F06300}" type="presParOf" srcId="{E0B74C87-91FB-460B-A94C-E4E398E73F51}" destId="{22C77047-E04A-4460-AC23-737560891B17}" srcOrd="0" destOrd="0" presId="urn:microsoft.com/office/officeart/2005/8/layout/orgChart1"/>
    <dgm:cxn modelId="{3300938C-9263-4963-94DA-831266F67162}" type="presParOf" srcId="{22C77047-E04A-4460-AC23-737560891B17}" destId="{3C2D2E74-34A2-43FD-ADEE-8E5A1A8D6F78}" srcOrd="0" destOrd="0" presId="urn:microsoft.com/office/officeart/2005/8/layout/orgChart1"/>
    <dgm:cxn modelId="{CDED45EA-8D74-4379-BB48-47711FC2746C}" type="presParOf" srcId="{22C77047-E04A-4460-AC23-737560891B17}" destId="{AABD5CE9-03CB-464B-9277-33B74BB89B58}" srcOrd="1" destOrd="0" presId="urn:microsoft.com/office/officeart/2005/8/layout/orgChart1"/>
    <dgm:cxn modelId="{F696498A-897C-4802-810C-242406D1D5BD}" type="presParOf" srcId="{E0B74C87-91FB-460B-A94C-E4E398E73F51}" destId="{1963B278-1363-489C-BE47-4F97B919969B}" srcOrd="1" destOrd="0" presId="urn:microsoft.com/office/officeart/2005/8/layout/orgChart1"/>
    <dgm:cxn modelId="{02E0D702-4DB8-44A8-8AFC-1B5358E3244A}" type="presParOf" srcId="{E0B74C87-91FB-460B-A94C-E4E398E73F51}" destId="{5690A289-F3B5-47B8-B39B-61B9B081A261}" srcOrd="2" destOrd="0" presId="urn:microsoft.com/office/officeart/2005/8/layout/orgChart1"/>
    <dgm:cxn modelId="{F6F7BC42-7AE6-41EF-A091-1218A5661AB9}" type="presParOf" srcId="{033785F4-5D52-4056-92FF-73D93264982A}" destId="{EF6D53E4-B332-47F7-B7D3-884ED4A4A524}" srcOrd="2" destOrd="0" presId="urn:microsoft.com/office/officeart/2005/8/layout/orgChart1"/>
    <dgm:cxn modelId="{FC4C66AF-DA68-4D54-8286-89BB84777C07}" type="presParOf" srcId="{EF6D53E4-B332-47F7-B7D3-884ED4A4A524}" destId="{FCF056A1-031D-42DB-9AF7-7B2A6332DEF6}" srcOrd="0" destOrd="0" presId="urn:microsoft.com/office/officeart/2005/8/layout/orgChart1"/>
    <dgm:cxn modelId="{A679BE3B-EE85-4C10-8871-448EFF22121F}" type="presParOf" srcId="{FCF056A1-031D-42DB-9AF7-7B2A6332DEF6}" destId="{C5D4029E-4A28-431E-8763-ED4723E0DA6D}" srcOrd="0" destOrd="0" presId="urn:microsoft.com/office/officeart/2005/8/layout/orgChart1"/>
    <dgm:cxn modelId="{820B2DB9-679B-480C-BCC0-ABCB2F9FDFB9}" type="presParOf" srcId="{FCF056A1-031D-42DB-9AF7-7B2A6332DEF6}" destId="{03210126-3FE3-422F-9943-DCF04AC4AF31}" srcOrd="1" destOrd="0" presId="urn:microsoft.com/office/officeart/2005/8/layout/orgChart1"/>
    <dgm:cxn modelId="{27DBFA31-FC89-41AC-A183-7F89068AD0E3}" type="presParOf" srcId="{EF6D53E4-B332-47F7-B7D3-884ED4A4A524}" destId="{1B3BBE5F-DDE3-4036-A5C8-55D6E2CE5443}" srcOrd="1" destOrd="0" presId="urn:microsoft.com/office/officeart/2005/8/layout/orgChart1"/>
    <dgm:cxn modelId="{6DCD3DD1-A0CC-445B-8F4E-E9F3823F78C3}" type="presParOf" srcId="{1B3BBE5F-DDE3-4036-A5C8-55D6E2CE5443}" destId="{3B75CA8A-AF57-4AD7-B10D-949E17A39939}" srcOrd="0" destOrd="0" presId="urn:microsoft.com/office/officeart/2005/8/layout/orgChart1"/>
    <dgm:cxn modelId="{4F260E2B-8CF5-4933-8F17-DC353AC11ED9}" type="presParOf" srcId="{1B3BBE5F-DDE3-4036-A5C8-55D6E2CE5443}" destId="{E9101B3F-59DD-4B8B-9865-69E2C7B09654}" srcOrd="1" destOrd="0" presId="urn:microsoft.com/office/officeart/2005/8/layout/orgChart1"/>
    <dgm:cxn modelId="{CC60CB53-FEA4-46B2-8FA1-78FA8B68FA5B}" type="presParOf" srcId="{E9101B3F-59DD-4B8B-9865-69E2C7B09654}" destId="{78D10B7C-CD95-40EB-8D65-1AB7B7F86DDB}" srcOrd="0" destOrd="0" presId="urn:microsoft.com/office/officeart/2005/8/layout/orgChart1"/>
    <dgm:cxn modelId="{85D9186A-61B8-4873-A1EE-83A8BC9182CC}" type="presParOf" srcId="{78D10B7C-CD95-40EB-8D65-1AB7B7F86DDB}" destId="{5C8D78A4-12BE-496E-A652-80D56445F8F6}" srcOrd="0" destOrd="0" presId="urn:microsoft.com/office/officeart/2005/8/layout/orgChart1"/>
    <dgm:cxn modelId="{75724E2F-514A-4BC7-B07B-0C6004FE89E2}" type="presParOf" srcId="{78D10B7C-CD95-40EB-8D65-1AB7B7F86DDB}" destId="{061AD1BE-56DE-4125-8C05-7E9B2EC2999B}" srcOrd="1" destOrd="0" presId="urn:microsoft.com/office/officeart/2005/8/layout/orgChart1"/>
    <dgm:cxn modelId="{7AF4FF54-7EE5-4FC2-AB46-35F95799A514}" type="presParOf" srcId="{E9101B3F-59DD-4B8B-9865-69E2C7B09654}" destId="{99A53519-420B-48A3-9C36-001541C37378}" srcOrd="1" destOrd="0" presId="urn:microsoft.com/office/officeart/2005/8/layout/orgChart1"/>
    <dgm:cxn modelId="{CD311794-C418-44DE-BC61-52BAD87BF003}" type="presParOf" srcId="{E9101B3F-59DD-4B8B-9865-69E2C7B09654}" destId="{9A5BF194-4426-4682-9203-4B88321133C2}" srcOrd="2" destOrd="0" presId="urn:microsoft.com/office/officeart/2005/8/layout/orgChart1"/>
    <dgm:cxn modelId="{CE40B8AD-5E74-4787-82E3-5EA0BF4C1D29}" type="presParOf" srcId="{1B3BBE5F-DDE3-4036-A5C8-55D6E2CE5443}" destId="{2CE0D22C-8A3F-4D16-A3B6-158F4A28EED5}" srcOrd="2" destOrd="0" presId="urn:microsoft.com/office/officeart/2005/8/layout/orgChart1"/>
    <dgm:cxn modelId="{F9D02BC2-25C9-4631-8A94-06006E42F55D}" type="presParOf" srcId="{1B3BBE5F-DDE3-4036-A5C8-55D6E2CE5443}" destId="{7DBD0AE4-15FA-4F43-A92B-AECCF5FFE7A8}" srcOrd="3" destOrd="0" presId="urn:microsoft.com/office/officeart/2005/8/layout/orgChart1"/>
    <dgm:cxn modelId="{9E757C26-0581-4E80-975B-C9752A775C55}" type="presParOf" srcId="{7DBD0AE4-15FA-4F43-A92B-AECCF5FFE7A8}" destId="{89A5BA34-3EC3-4B54-90ED-54B0739AB066}" srcOrd="0" destOrd="0" presId="urn:microsoft.com/office/officeart/2005/8/layout/orgChart1"/>
    <dgm:cxn modelId="{E88CF8C5-5493-4475-B6E7-CFD650485A7D}" type="presParOf" srcId="{89A5BA34-3EC3-4B54-90ED-54B0739AB066}" destId="{7EEBEAA8-FBC6-4773-AE7E-AE90595FFC3D}" srcOrd="0" destOrd="0" presId="urn:microsoft.com/office/officeart/2005/8/layout/orgChart1"/>
    <dgm:cxn modelId="{E278436F-F2FF-4494-92B5-86EEDEC9568A}" type="presParOf" srcId="{89A5BA34-3EC3-4B54-90ED-54B0739AB066}" destId="{9B98CFB5-55F7-45EA-94F1-14BCB57ABB14}" srcOrd="1" destOrd="0" presId="urn:microsoft.com/office/officeart/2005/8/layout/orgChart1"/>
    <dgm:cxn modelId="{5815AE0F-B44D-4C71-BAB1-309EEC3C1806}" type="presParOf" srcId="{7DBD0AE4-15FA-4F43-A92B-AECCF5FFE7A8}" destId="{88B8DC40-77B7-42FE-B5BD-58EB0F4762D7}" srcOrd="1" destOrd="0" presId="urn:microsoft.com/office/officeart/2005/8/layout/orgChart1"/>
    <dgm:cxn modelId="{9BA1CF4E-CAC0-49BD-AA48-C6F17200AE26}" type="presParOf" srcId="{7DBD0AE4-15FA-4F43-A92B-AECCF5FFE7A8}" destId="{02E895AD-E2C6-49D8-B49F-5E49417877BD}" srcOrd="2" destOrd="0" presId="urn:microsoft.com/office/officeart/2005/8/layout/orgChart1"/>
    <dgm:cxn modelId="{2A9D8185-BA38-48D9-8421-B0C29ADE2DD1}" type="presParOf" srcId="{1B3BBE5F-DDE3-4036-A5C8-55D6E2CE5443}" destId="{B05360C5-2375-4816-A673-2DF9B9B5D7D1}" srcOrd="4" destOrd="0" presId="urn:microsoft.com/office/officeart/2005/8/layout/orgChart1"/>
    <dgm:cxn modelId="{9EA2CF21-B421-42FD-B0D2-AE5549C46595}" type="presParOf" srcId="{1B3BBE5F-DDE3-4036-A5C8-55D6E2CE5443}" destId="{884E0B54-3315-4539-BB67-D450D0B2B952}" srcOrd="5" destOrd="0" presId="urn:microsoft.com/office/officeart/2005/8/layout/orgChart1"/>
    <dgm:cxn modelId="{A55962E3-EFE5-4F66-A58D-FF48151C92F9}" type="presParOf" srcId="{884E0B54-3315-4539-BB67-D450D0B2B952}" destId="{A0A3FDDE-1A04-48ED-9C3A-43CB79EBED6D}" srcOrd="0" destOrd="0" presId="urn:microsoft.com/office/officeart/2005/8/layout/orgChart1"/>
    <dgm:cxn modelId="{D3DF496F-0599-4FFB-BC87-4E0C081ACE21}" type="presParOf" srcId="{A0A3FDDE-1A04-48ED-9C3A-43CB79EBED6D}" destId="{6A5085D8-3F18-449A-959F-FA32CF0F5B1A}" srcOrd="0" destOrd="0" presId="urn:microsoft.com/office/officeart/2005/8/layout/orgChart1"/>
    <dgm:cxn modelId="{5E54DFEF-C42E-408B-8C31-037142DD5E6C}" type="presParOf" srcId="{A0A3FDDE-1A04-48ED-9C3A-43CB79EBED6D}" destId="{01ADD7F9-B49F-46BB-B91C-902FF50D3731}" srcOrd="1" destOrd="0" presId="urn:microsoft.com/office/officeart/2005/8/layout/orgChart1"/>
    <dgm:cxn modelId="{3CB6386F-F6AB-4306-9335-0F838A5E30F3}" type="presParOf" srcId="{884E0B54-3315-4539-BB67-D450D0B2B952}" destId="{C3A8E753-E398-46CB-8054-AD0711C38F10}" srcOrd="1" destOrd="0" presId="urn:microsoft.com/office/officeart/2005/8/layout/orgChart1"/>
    <dgm:cxn modelId="{CF887A31-D3F6-4213-8745-FED260F82071}" type="presParOf" srcId="{884E0B54-3315-4539-BB67-D450D0B2B952}" destId="{93056761-C221-4236-902E-C5EEDDB690A7}" srcOrd="2" destOrd="0" presId="urn:microsoft.com/office/officeart/2005/8/layout/orgChart1"/>
    <dgm:cxn modelId="{08E51D59-5A24-4AB8-8438-637F6DB1D199}" type="presParOf" srcId="{EF6D53E4-B332-47F7-B7D3-884ED4A4A524}" destId="{F9229BAC-4C61-45F5-AAF3-58B45FDCF7ED}"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39BC24-9174-4F92-9149-4998BC6BDF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6740E19-F12A-476A-AC6F-69466794333E}">
      <dgm:prSet phldrT="[Text]" custT="1"/>
      <dgm:spPr>
        <a:noFill/>
        <a:ln>
          <a:solidFill>
            <a:schemeClr val="bg1">
              <a:lumMod val="50000"/>
            </a:schemeClr>
          </a:solidFill>
        </a:ln>
      </dgm:spPr>
      <dgm:t>
        <a:bodyPr/>
        <a:lstStyle/>
        <a:p>
          <a:r>
            <a:rPr lang="en-US" sz="1800" noProof="0" dirty="0" smtClean="0">
              <a:solidFill>
                <a:srgbClr val="0070C0"/>
              </a:solidFill>
            </a:rPr>
            <a:t>Office of Origin</a:t>
          </a:r>
          <a:endParaRPr lang="en-US" sz="1800" noProof="0" dirty="0">
            <a:solidFill>
              <a:srgbClr val="0070C0"/>
            </a:solidFill>
          </a:endParaRPr>
        </a:p>
      </dgm:t>
    </dgm:pt>
    <dgm:pt modelId="{72B86010-C187-46B2-8D18-C4F81025B5B8}" type="parTrans" cxnId="{2F3C5FA7-C6E7-4CBB-BEE9-937369E49F7A}">
      <dgm:prSet/>
      <dgm:spPr/>
      <dgm:t>
        <a:bodyPr/>
        <a:lstStyle/>
        <a:p>
          <a:endParaRPr lang="en-US" noProof="0"/>
        </a:p>
      </dgm:t>
    </dgm:pt>
    <dgm:pt modelId="{862E9A3B-BD08-4A2D-9529-B36CB15BBDF9}" type="sibTrans" cxnId="{2F3C5FA7-C6E7-4CBB-BEE9-937369E49F7A}">
      <dgm:prSet/>
      <dgm:spPr/>
      <dgm:t>
        <a:bodyPr/>
        <a:lstStyle/>
        <a:p>
          <a:endParaRPr lang="en-US" noProof="0"/>
        </a:p>
      </dgm:t>
    </dgm:pt>
    <dgm:pt modelId="{23831BAE-DCC2-41A4-8791-270C17FCB007}">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2DB9F4D3-519F-4A80-8B7E-70E8BF8E3A75}" type="parTrans" cxnId="{F4810A07-4907-4D3F-BBE9-9C9E9E0E1725}">
      <dgm:prSet/>
      <dgm:spPr>
        <a:noFill/>
        <a:ln>
          <a:solidFill>
            <a:schemeClr val="bg1">
              <a:lumMod val="50000"/>
            </a:schemeClr>
          </a:solidFill>
          <a:tailEnd type="triangle"/>
        </a:ln>
      </dgm:spPr>
      <dgm:t>
        <a:bodyPr/>
        <a:lstStyle/>
        <a:p>
          <a:endParaRPr lang="en-US" noProof="0">
            <a:solidFill>
              <a:srgbClr val="C00000"/>
            </a:solidFill>
          </a:endParaRPr>
        </a:p>
      </dgm:t>
    </dgm:pt>
    <dgm:pt modelId="{7FA45169-A26B-4933-9F08-55F387967D28}" type="sibTrans" cxnId="{F4810A07-4907-4D3F-BBE9-9C9E9E0E1725}">
      <dgm:prSet/>
      <dgm:spPr/>
      <dgm:t>
        <a:bodyPr/>
        <a:lstStyle/>
        <a:p>
          <a:endParaRPr lang="en-US" noProof="0"/>
        </a:p>
      </dgm:t>
    </dgm:pt>
    <dgm:pt modelId="{61D3D763-E882-4FCC-A5A3-C649D002EABB}">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CE794817-8124-4428-B04E-2A991748D4D2}" type="sibTrans" cxnId="{E2AABECC-0895-48B3-A7C7-7BC4D083AB91}">
      <dgm:prSet/>
      <dgm:spPr/>
      <dgm:t>
        <a:bodyPr/>
        <a:lstStyle/>
        <a:p>
          <a:endParaRPr lang="en-US" noProof="0"/>
        </a:p>
      </dgm:t>
    </dgm:pt>
    <dgm:pt modelId="{AF120042-0BE5-40C1-BDFF-43D0846E1E54}" type="parTrans" cxnId="{E2AABECC-0895-48B3-A7C7-7BC4D083AB91}">
      <dgm:prSet/>
      <dgm:spPr>
        <a:noFill/>
        <a:ln>
          <a:solidFill>
            <a:schemeClr val="bg1">
              <a:lumMod val="50000"/>
            </a:schemeClr>
          </a:solidFill>
          <a:tailEnd type="triangle"/>
        </a:ln>
      </dgm:spPr>
      <dgm:t>
        <a:bodyPr/>
        <a:lstStyle/>
        <a:p>
          <a:endParaRPr lang="en-US" noProof="0">
            <a:solidFill>
              <a:srgbClr val="C00000"/>
            </a:solidFill>
          </a:endParaRPr>
        </a:p>
      </dgm:t>
    </dgm:pt>
    <dgm:pt modelId="{A30AC05D-B8D5-4A9C-A2E2-5BB7FEC22EB9}">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5A32990F-E044-4925-99C2-41EA9C9D97F2}" type="sibTrans" cxnId="{1C806FDD-027A-416F-8706-35F28D3A8500}">
      <dgm:prSet/>
      <dgm:spPr/>
      <dgm:t>
        <a:bodyPr/>
        <a:lstStyle/>
        <a:p>
          <a:endParaRPr lang="en-US" noProof="0"/>
        </a:p>
      </dgm:t>
    </dgm:pt>
    <dgm:pt modelId="{FB81DD96-1BD8-4C7F-95A6-F3F55DF4915F}" type="parTrans" cxnId="{1C806FDD-027A-416F-8706-35F28D3A8500}">
      <dgm:prSet/>
      <dgm:spPr>
        <a:noFill/>
        <a:ln>
          <a:solidFill>
            <a:schemeClr val="bg1">
              <a:lumMod val="50000"/>
            </a:schemeClr>
          </a:solidFill>
          <a:tailEnd type="triangle"/>
        </a:ln>
      </dgm:spPr>
      <dgm:t>
        <a:bodyPr/>
        <a:lstStyle/>
        <a:p>
          <a:endParaRPr lang="en-US" noProof="0">
            <a:solidFill>
              <a:srgbClr val="C00000"/>
            </a:solidFill>
          </a:endParaRPr>
        </a:p>
      </dgm:t>
    </dgm:pt>
    <dgm:pt modelId="{E1990B73-96C9-4D5F-AD9D-7F750CF995CD}">
      <dgm:prSet custT="1"/>
      <dgm:spPr>
        <a:solidFill>
          <a:schemeClr val="bg1"/>
        </a:solidFill>
        <a:ln>
          <a:solidFill>
            <a:schemeClr val="bg1">
              <a:lumMod val="50000"/>
            </a:schemeClr>
          </a:solidFill>
        </a:ln>
      </dgm:spPr>
      <dgm:t>
        <a:bodyPr/>
        <a:lstStyle/>
        <a:p>
          <a:r>
            <a:rPr lang="es-ES_tradnl" sz="2000" noProof="0" dirty="0" smtClean="0">
              <a:solidFill>
                <a:srgbClr val="0070C0"/>
              </a:solidFill>
            </a:rPr>
            <a:t>WIPO</a:t>
          </a:r>
          <a:endParaRPr lang="en-US" sz="2000" noProof="0" dirty="0">
            <a:solidFill>
              <a:srgbClr val="0070C0"/>
            </a:solidFill>
          </a:endParaRPr>
        </a:p>
      </dgm:t>
    </dgm:pt>
    <dgm:pt modelId="{4D887681-4708-47EA-8F42-DAD1C445E108}" type="sibTrans" cxnId="{6E243B9B-3A77-4AFF-BB3C-A62CD89EC28A}">
      <dgm:prSet/>
      <dgm:spPr/>
      <dgm:t>
        <a:bodyPr/>
        <a:lstStyle/>
        <a:p>
          <a:endParaRPr lang="en-US" noProof="0"/>
        </a:p>
      </dgm:t>
    </dgm:pt>
    <dgm:pt modelId="{48CE8052-47AA-47AA-A2BE-703BBC50A70B}" type="parTrans" cxnId="{6E243B9B-3A77-4AFF-BB3C-A62CD89EC28A}">
      <dgm:prSet/>
      <dgm:spPr/>
      <dgm:t>
        <a:bodyPr/>
        <a:lstStyle/>
        <a:p>
          <a:endParaRPr lang="en-US" noProof="0"/>
        </a:p>
      </dgm:t>
    </dgm:pt>
    <dgm:pt modelId="{953BCBF3-AD09-436A-8BA4-630D00358217}">
      <dgm:prSet custT="1"/>
      <dgm:spPr>
        <a:noFill/>
        <a:ln>
          <a:solidFill>
            <a:schemeClr val="bg1">
              <a:lumMod val="50000"/>
            </a:schemeClr>
          </a:solidFill>
        </a:ln>
      </dgm:spPr>
      <dgm:t>
        <a:bodyPr/>
        <a:lstStyle/>
        <a:p>
          <a:r>
            <a:rPr lang="en-US" sz="1800" noProof="0" dirty="0" smtClean="0">
              <a:solidFill>
                <a:srgbClr val="0070C0"/>
              </a:solidFill>
            </a:rPr>
            <a:t>Applicant</a:t>
          </a:r>
          <a:endParaRPr lang="en-US" sz="1800" noProof="0" dirty="0">
            <a:solidFill>
              <a:srgbClr val="0070C0"/>
            </a:solidFill>
          </a:endParaRPr>
        </a:p>
      </dgm:t>
    </dgm:pt>
    <dgm:pt modelId="{7202D7F6-EA28-4E36-88E3-D011B90770AD}" type="parTrans" cxnId="{DCDF6ED9-50AD-4CAC-90C4-2EFAD8FAFB9E}">
      <dgm:prSet/>
      <dgm:spPr/>
      <dgm:t>
        <a:bodyPr/>
        <a:lstStyle/>
        <a:p>
          <a:endParaRPr lang="en-US"/>
        </a:p>
      </dgm:t>
    </dgm:pt>
    <dgm:pt modelId="{4A524ED5-212C-4B93-9293-B4818994920A}" type="sibTrans" cxnId="{DCDF6ED9-50AD-4CAC-90C4-2EFAD8FAFB9E}">
      <dgm:prSet/>
      <dgm:spPr/>
      <dgm:t>
        <a:bodyPr/>
        <a:lstStyle/>
        <a:p>
          <a:endParaRPr lang="en-US"/>
        </a:p>
      </dgm:t>
    </dgm:pt>
    <dgm:pt modelId="{033785F4-5D52-4056-92FF-73D93264982A}" type="pres">
      <dgm:prSet presAssocID="{4839BC24-9174-4F92-9149-4998BC6BDF31}" presName="hierChild1" presStyleCnt="0">
        <dgm:presLayoutVars>
          <dgm:orgChart val="1"/>
          <dgm:chPref val="1"/>
          <dgm:dir/>
          <dgm:animOne val="branch"/>
          <dgm:animLvl val="lvl"/>
          <dgm:resizeHandles/>
        </dgm:presLayoutVars>
      </dgm:prSet>
      <dgm:spPr/>
      <dgm:t>
        <a:bodyPr/>
        <a:lstStyle/>
        <a:p>
          <a:endParaRPr lang="en-US"/>
        </a:p>
      </dgm:t>
    </dgm:pt>
    <dgm:pt modelId="{381379E3-B571-4A6B-859D-6FC673F3FE98}" type="pres">
      <dgm:prSet presAssocID="{E1990B73-96C9-4D5F-AD9D-7F750CF995CD}" presName="hierRoot1" presStyleCnt="0">
        <dgm:presLayoutVars>
          <dgm:hierBranch val="init"/>
        </dgm:presLayoutVars>
      </dgm:prSet>
      <dgm:spPr/>
    </dgm:pt>
    <dgm:pt modelId="{5038B227-B0DB-4D3A-AA9F-70B7E888089E}" type="pres">
      <dgm:prSet presAssocID="{E1990B73-96C9-4D5F-AD9D-7F750CF995CD}" presName="rootComposite1" presStyleCnt="0"/>
      <dgm:spPr/>
    </dgm:pt>
    <dgm:pt modelId="{8C6FCED2-91A0-4DEF-93FC-E21A96383287}" type="pres">
      <dgm:prSet presAssocID="{E1990B73-96C9-4D5F-AD9D-7F750CF995CD}" presName="rootText1" presStyleLbl="node0" presStyleIdx="0" presStyleCnt="3" custLinFactX="47938" custLinFactNeighborX="100000" custLinFactNeighborY="45480">
        <dgm:presLayoutVars>
          <dgm:chPref val="3"/>
        </dgm:presLayoutVars>
      </dgm:prSet>
      <dgm:spPr/>
      <dgm:t>
        <a:bodyPr/>
        <a:lstStyle/>
        <a:p>
          <a:endParaRPr lang="en-US"/>
        </a:p>
      </dgm:t>
    </dgm:pt>
    <dgm:pt modelId="{64B3DFA0-515F-42B8-AD0C-93C9F047BC7F}" type="pres">
      <dgm:prSet presAssocID="{E1990B73-96C9-4D5F-AD9D-7F750CF995CD}" presName="rootConnector1" presStyleLbl="node1" presStyleIdx="0" presStyleCnt="0"/>
      <dgm:spPr/>
      <dgm:t>
        <a:bodyPr/>
        <a:lstStyle/>
        <a:p>
          <a:endParaRPr lang="en-US"/>
        </a:p>
      </dgm:t>
    </dgm:pt>
    <dgm:pt modelId="{962C6D20-7714-4FFF-AE2E-8C5A2A2FFDC2}" type="pres">
      <dgm:prSet presAssocID="{E1990B73-96C9-4D5F-AD9D-7F750CF995CD}" presName="hierChild2" presStyleCnt="0"/>
      <dgm:spPr/>
    </dgm:pt>
    <dgm:pt modelId="{919ABBC9-FA9B-4070-9B5E-4DE4BC3D42ED}" type="pres">
      <dgm:prSet presAssocID="{E1990B73-96C9-4D5F-AD9D-7F750CF995CD}" presName="hierChild3" presStyleCnt="0"/>
      <dgm:spPr/>
    </dgm:pt>
    <dgm:pt modelId="{E0B74C87-91FB-460B-A94C-E4E398E73F51}" type="pres">
      <dgm:prSet presAssocID="{953BCBF3-AD09-436A-8BA4-630D00358217}" presName="hierRoot1" presStyleCnt="0">
        <dgm:presLayoutVars>
          <dgm:hierBranch val="init"/>
        </dgm:presLayoutVars>
      </dgm:prSet>
      <dgm:spPr/>
    </dgm:pt>
    <dgm:pt modelId="{22C77047-E04A-4460-AC23-737560891B17}" type="pres">
      <dgm:prSet presAssocID="{953BCBF3-AD09-436A-8BA4-630D00358217}" presName="rootComposite1" presStyleCnt="0"/>
      <dgm:spPr/>
    </dgm:pt>
    <dgm:pt modelId="{3C2D2E74-34A2-43FD-ADEE-8E5A1A8D6F78}" type="pres">
      <dgm:prSet presAssocID="{953BCBF3-AD09-436A-8BA4-630D00358217}" presName="rootText1" presStyleLbl="node0" presStyleIdx="1" presStyleCnt="3" custLinFactNeighborX="-94940" custLinFactNeighborY="-26869">
        <dgm:presLayoutVars>
          <dgm:chPref val="3"/>
        </dgm:presLayoutVars>
      </dgm:prSet>
      <dgm:spPr/>
      <dgm:t>
        <a:bodyPr/>
        <a:lstStyle/>
        <a:p>
          <a:endParaRPr lang="en-US"/>
        </a:p>
      </dgm:t>
    </dgm:pt>
    <dgm:pt modelId="{AABD5CE9-03CB-464B-9277-33B74BB89B58}" type="pres">
      <dgm:prSet presAssocID="{953BCBF3-AD09-436A-8BA4-630D00358217}" presName="rootConnector1" presStyleLbl="node1" presStyleIdx="0" presStyleCnt="0"/>
      <dgm:spPr/>
      <dgm:t>
        <a:bodyPr/>
        <a:lstStyle/>
        <a:p>
          <a:endParaRPr lang="en-US"/>
        </a:p>
      </dgm:t>
    </dgm:pt>
    <dgm:pt modelId="{1963B278-1363-489C-BE47-4F97B919969B}" type="pres">
      <dgm:prSet presAssocID="{953BCBF3-AD09-436A-8BA4-630D00358217}" presName="hierChild2" presStyleCnt="0"/>
      <dgm:spPr/>
    </dgm:pt>
    <dgm:pt modelId="{5690A289-F3B5-47B8-B39B-61B9B081A261}" type="pres">
      <dgm:prSet presAssocID="{953BCBF3-AD09-436A-8BA4-630D00358217}" presName="hierChild3" presStyleCnt="0"/>
      <dgm:spPr/>
    </dgm:pt>
    <dgm:pt modelId="{EF6D53E4-B332-47F7-B7D3-884ED4A4A524}" type="pres">
      <dgm:prSet presAssocID="{B6740E19-F12A-476A-AC6F-69466794333E}" presName="hierRoot1" presStyleCnt="0">
        <dgm:presLayoutVars>
          <dgm:hierBranch val="init"/>
        </dgm:presLayoutVars>
      </dgm:prSet>
      <dgm:spPr/>
    </dgm:pt>
    <dgm:pt modelId="{FCF056A1-031D-42DB-9AF7-7B2A6332DEF6}" type="pres">
      <dgm:prSet presAssocID="{B6740E19-F12A-476A-AC6F-69466794333E}" presName="rootComposite1" presStyleCnt="0"/>
      <dgm:spPr/>
    </dgm:pt>
    <dgm:pt modelId="{C5D4029E-4A28-431E-8763-ED4723E0DA6D}" type="pres">
      <dgm:prSet presAssocID="{B6740E19-F12A-476A-AC6F-69466794333E}" presName="rootText1" presStyleLbl="node0" presStyleIdx="2" presStyleCnt="3" custLinFactY="-16087" custLinFactNeighborX="-93595" custLinFactNeighborY="-100000">
        <dgm:presLayoutVars>
          <dgm:chPref val="3"/>
        </dgm:presLayoutVars>
      </dgm:prSet>
      <dgm:spPr/>
      <dgm:t>
        <a:bodyPr/>
        <a:lstStyle/>
        <a:p>
          <a:endParaRPr lang="en-US"/>
        </a:p>
      </dgm:t>
    </dgm:pt>
    <dgm:pt modelId="{03210126-3FE3-422F-9943-DCF04AC4AF31}" type="pres">
      <dgm:prSet presAssocID="{B6740E19-F12A-476A-AC6F-69466794333E}" presName="rootConnector1" presStyleLbl="node1" presStyleIdx="0" presStyleCnt="0"/>
      <dgm:spPr/>
      <dgm:t>
        <a:bodyPr/>
        <a:lstStyle/>
        <a:p>
          <a:endParaRPr lang="en-US"/>
        </a:p>
      </dgm:t>
    </dgm:pt>
    <dgm:pt modelId="{1B3BBE5F-DDE3-4036-A5C8-55D6E2CE5443}" type="pres">
      <dgm:prSet presAssocID="{B6740E19-F12A-476A-AC6F-69466794333E}" presName="hierChild2" presStyleCnt="0"/>
      <dgm:spPr/>
    </dgm:pt>
    <dgm:pt modelId="{3B75CA8A-AF57-4AD7-B10D-949E17A39939}" type="pres">
      <dgm:prSet presAssocID="{FB81DD96-1BD8-4C7F-95A6-F3F55DF4915F}" presName="Name37" presStyleLbl="parChTrans1D2" presStyleIdx="0" presStyleCnt="3"/>
      <dgm:spPr/>
      <dgm:t>
        <a:bodyPr/>
        <a:lstStyle/>
        <a:p>
          <a:endParaRPr lang="en-US"/>
        </a:p>
      </dgm:t>
    </dgm:pt>
    <dgm:pt modelId="{E9101B3F-59DD-4B8B-9865-69E2C7B09654}" type="pres">
      <dgm:prSet presAssocID="{A30AC05D-B8D5-4A9C-A2E2-5BB7FEC22EB9}" presName="hierRoot2" presStyleCnt="0">
        <dgm:presLayoutVars>
          <dgm:hierBranch val="init"/>
        </dgm:presLayoutVars>
      </dgm:prSet>
      <dgm:spPr/>
    </dgm:pt>
    <dgm:pt modelId="{78D10B7C-CD95-40EB-8D65-1AB7B7F86DDB}" type="pres">
      <dgm:prSet presAssocID="{A30AC05D-B8D5-4A9C-A2E2-5BB7FEC22EB9}" presName="rootComposite" presStyleCnt="0"/>
      <dgm:spPr/>
    </dgm:pt>
    <dgm:pt modelId="{5C8D78A4-12BE-496E-A652-80D56445F8F6}" type="pres">
      <dgm:prSet presAssocID="{A30AC05D-B8D5-4A9C-A2E2-5BB7FEC22EB9}" presName="rootText" presStyleLbl="node2" presStyleIdx="0" presStyleCnt="3" custLinFactNeighborX="-94199" custLinFactNeighborY="81107">
        <dgm:presLayoutVars>
          <dgm:chPref val="3"/>
        </dgm:presLayoutVars>
      </dgm:prSet>
      <dgm:spPr/>
      <dgm:t>
        <a:bodyPr/>
        <a:lstStyle/>
        <a:p>
          <a:endParaRPr lang="en-US"/>
        </a:p>
      </dgm:t>
    </dgm:pt>
    <dgm:pt modelId="{061AD1BE-56DE-4125-8C05-7E9B2EC2999B}" type="pres">
      <dgm:prSet presAssocID="{A30AC05D-B8D5-4A9C-A2E2-5BB7FEC22EB9}" presName="rootConnector" presStyleLbl="node2" presStyleIdx="0" presStyleCnt="3"/>
      <dgm:spPr/>
      <dgm:t>
        <a:bodyPr/>
        <a:lstStyle/>
        <a:p>
          <a:endParaRPr lang="en-US"/>
        </a:p>
      </dgm:t>
    </dgm:pt>
    <dgm:pt modelId="{99A53519-420B-48A3-9C36-001541C37378}" type="pres">
      <dgm:prSet presAssocID="{A30AC05D-B8D5-4A9C-A2E2-5BB7FEC22EB9}" presName="hierChild4" presStyleCnt="0"/>
      <dgm:spPr/>
    </dgm:pt>
    <dgm:pt modelId="{9A5BF194-4426-4682-9203-4B88321133C2}" type="pres">
      <dgm:prSet presAssocID="{A30AC05D-B8D5-4A9C-A2E2-5BB7FEC22EB9}" presName="hierChild5" presStyleCnt="0"/>
      <dgm:spPr/>
    </dgm:pt>
    <dgm:pt modelId="{2CE0D22C-8A3F-4D16-A3B6-158F4A28EED5}" type="pres">
      <dgm:prSet presAssocID="{2DB9F4D3-519F-4A80-8B7E-70E8BF8E3A75}" presName="Name37" presStyleLbl="parChTrans1D2" presStyleIdx="1" presStyleCnt="3"/>
      <dgm:spPr/>
      <dgm:t>
        <a:bodyPr/>
        <a:lstStyle/>
        <a:p>
          <a:endParaRPr lang="en-US"/>
        </a:p>
      </dgm:t>
    </dgm:pt>
    <dgm:pt modelId="{7DBD0AE4-15FA-4F43-A92B-AECCF5FFE7A8}" type="pres">
      <dgm:prSet presAssocID="{23831BAE-DCC2-41A4-8791-270C17FCB007}" presName="hierRoot2" presStyleCnt="0">
        <dgm:presLayoutVars>
          <dgm:hierBranch val="init"/>
        </dgm:presLayoutVars>
      </dgm:prSet>
      <dgm:spPr/>
    </dgm:pt>
    <dgm:pt modelId="{89A5BA34-3EC3-4B54-90ED-54B0739AB066}" type="pres">
      <dgm:prSet presAssocID="{23831BAE-DCC2-41A4-8791-270C17FCB007}" presName="rootComposite" presStyleCnt="0"/>
      <dgm:spPr/>
    </dgm:pt>
    <dgm:pt modelId="{7EEBEAA8-FBC6-4773-AE7E-AE90595FFC3D}" type="pres">
      <dgm:prSet presAssocID="{23831BAE-DCC2-41A4-8791-270C17FCB007}" presName="rootText" presStyleLbl="node2" presStyleIdx="1" presStyleCnt="3" custLinFactNeighborX="-94199" custLinFactNeighborY="81107">
        <dgm:presLayoutVars>
          <dgm:chPref val="3"/>
        </dgm:presLayoutVars>
      </dgm:prSet>
      <dgm:spPr/>
      <dgm:t>
        <a:bodyPr/>
        <a:lstStyle/>
        <a:p>
          <a:endParaRPr lang="en-US"/>
        </a:p>
      </dgm:t>
    </dgm:pt>
    <dgm:pt modelId="{9B98CFB5-55F7-45EA-94F1-14BCB57ABB14}" type="pres">
      <dgm:prSet presAssocID="{23831BAE-DCC2-41A4-8791-270C17FCB007}" presName="rootConnector" presStyleLbl="node2" presStyleIdx="1" presStyleCnt="3"/>
      <dgm:spPr/>
      <dgm:t>
        <a:bodyPr/>
        <a:lstStyle/>
        <a:p>
          <a:endParaRPr lang="en-US"/>
        </a:p>
      </dgm:t>
    </dgm:pt>
    <dgm:pt modelId="{88B8DC40-77B7-42FE-B5BD-58EB0F4762D7}" type="pres">
      <dgm:prSet presAssocID="{23831BAE-DCC2-41A4-8791-270C17FCB007}" presName="hierChild4" presStyleCnt="0"/>
      <dgm:spPr/>
    </dgm:pt>
    <dgm:pt modelId="{02E895AD-E2C6-49D8-B49F-5E49417877BD}" type="pres">
      <dgm:prSet presAssocID="{23831BAE-DCC2-41A4-8791-270C17FCB007}" presName="hierChild5" presStyleCnt="0"/>
      <dgm:spPr/>
    </dgm:pt>
    <dgm:pt modelId="{B05360C5-2375-4816-A673-2DF9B9B5D7D1}" type="pres">
      <dgm:prSet presAssocID="{AF120042-0BE5-40C1-BDFF-43D0846E1E54}" presName="Name37" presStyleLbl="parChTrans1D2" presStyleIdx="2" presStyleCnt="3"/>
      <dgm:spPr/>
      <dgm:t>
        <a:bodyPr/>
        <a:lstStyle/>
        <a:p>
          <a:endParaRPr lang="en-US"/>
        </a:p>
      </dgm:t>
    </dgm:pt>
    <dgm:pt modelId="{884E0B54-3315-4539-BB67-D450D0B2B952}" type="pres">
      <dgm:prSet presAssocID="{61D3D763-E882-4FCC-A5A3-C649D002EABB}" presName="hierRoot2" presStyleCnt="0">
        <dgm:presLayoutVars>
          <dgm:hierBranch val="init"/>
        </dgm:presLayoutVars>
      </dgm:prSet>
      <dgm:spPr/>
    </dgm:pt>
    <dgm:pt modelId="{A0A3FDDE-1A04-48ED-9C3A-43CB79EBED6D}" type="pres">
      <dgm:prSet presAssocID="{61D3D763-E882-4FCC-A5A3-C649D002EABB}" presName="rootComposite" presStyleCnt="0"/>
      <dgm:spPr/>
    </dgm:pt>
    <dgm:pt modelId="{6A5085D8-3F18-449A-959F-FA32CF0F5B1A}" type="pres">
      <dgm:prSet presAssocID="{61D3D763-E882-4FCC-A5A3-C649D002EABB}" presName="rootText" presStyleLbl="node2" presStyleIdx="2" presStyleCnt="3" custLinFactNeighborX="-94199" custLinFactNeighborY="81107">
        <dgm:presLayoutVars>
          <dgm:chPref val="3"/>
        </dgm:presLayoutVars>
      </dgm:prSet>
      <dgm:spPr/>
      <dgm:t>
        <a:bodyPr/>
        <a:lstStyle/>
        <a:p>
          <a:endParaRPr lang="en-US"/>
        </a:p>
      </dgm:t>
    </dgm:pt>
    <dgm:pt modelId="{01ADD7F9-B49F-46BB-B91C-902FF50D3731}" type="pres">
      <dgm:prSet presAssocID="{61D3D763-E882-4FCC-A5A3-C649D002EABB}" presName="rootConnector" presStyleLbl="node2" presStyleIdx="2" presStyleCnt="3"/>
      <dgm:spPr/>
      <dgm:t>
        <a:bodyPr/>
        <a:lstStyle/>
        <a:p>
          <a:endParaRPr lang="en-US"/>
        </a:p>
      </dgm:t>
    </dgm:pt>
    <dgm:pt modelId="{C3A8E753-E398-46CB-8054-AD0711C38F10}" type="pres">
      <dgm:prSet presAssocID="{61D3D763-E882-4FCC-A5A3-C649D002EABB}" presName="hierChild4" presStyleCnt="0"/>
      <dgm:spPr/>
    </dgm:pt>
    <dgm:pt modelId="{93056761-C221-4236-902E-C5EEDDB690A7}" type="pres">
      <dgm:prSet presAssocID="{61D3D763-E882-4FCC-A5A3-C649D002EABB}" presName="hierChild5" presStyleCnt="0"/>
      <dgm:spPr/>
    </dgm:pt>
    <dgm:pt modelId="{F9229BAC-4C61-45F5-AAF3-58B45FDCF7ED}" type="pres">
      <dgm:prSet presAssocID="{B6740E19-F12A-476A-AC6F-69466794333E}" presName="hierChild3" presStyleCnt="0"/>
      <dgm:spPr/>
    </dgm:pt>
  </dgm:ptLst>
  <dgm:cxnLst>
    <dgm:cxn modelId="{33D063C1-0D91-4CD1-8D56-44587008DA8D}" type="presOf" srcId="{FB81DD96-1BD8-4C7F-95A6-F3F55DF4915F}" destId="{3B75CA8A-AF57-4AD7-B10D-949E17A39939}" srcOrd="0" destOrd="0" presId="urn:microsoft.com/office/officeart/2005/8/layout/orgChart1"/>
    <dgm:cxn modelId="{4243F6AB-002B-4118-8919-3EE5DC8ECCD6}" type="presOf" srcId="{23831BAE-DCC2-41A4-8791-270C17FCB007}" destId="{9B98CFB5-55F7-45EA-94F1-14BCB57ABB14}" srcOrd="1" destOrd="0" presId="urn:microsoft.com/office/officeart/2005/8/layout/orgChart1"/>
    <dgm:cxn modelId="{A1EABA07-558F-4B2D-97DD-51E2535583C2}" type="presOf" srcId="{A30AC05D-B8D5-4A9C-A2E2-5BB7FEC22EB9}" destId="{5C8D78A4-12BE-496E-A652-80D56445F8F6}" srcOrd="0" destOrd="0" presId="urn:microsoft.com/office/officeart/2005/8/layout/orgChart1"/>
    <dgm:cxn modelId="{E8C803F0-E20F-4657-84A7-9CEB20F6CA4B}" type="presOf" srcId="{953BCBF3-AD09-436A-8BA4-630D00358217}" destId="{3C2D2E74-34A2-43FD-ADEE-8E5A1A8D6F78}" srcOrd="0" destOrd="0" presId="urn:microsoft.com/office/officeart/2005/8/layout/orgChart1"/>
    <dgm:cxn modelId="{A327775D-E54C-4434-AE3E-6E319876A3EB}" type="presOf" srcId="{61D3D763-E882-4FCC-A5A3-C649D002EABB}" destId="{01ADD7F9-B49F-46BB-B91C-902FF50D3731}" srcOrd="1" destOrd="0" presId="urn:microsoft.com/office/officeart/2005/8/layout/orgChart1"/>
    <dgm:cxn modelId="{D0BC64C5-3079-455B-B97E-E636442440DC}" type="presOf" srcId="{2DB9F4D3-519F-4A80-8B7E-70E8BF8E3A75}" destId="{2CE0D22C-8A3F-4D16-A3B6-158F4A28EED5}" srcOrd="0" destOrd="0" presId="urn:microsoft.com/office/officeart/2005/8/layout/orgChart1"/>
    <dgm:cxn modelId="{3F0B5610-61C6-461F-B21E-29C3E129D653}" type="presOf" srcId="{23831BAE-DCC2-41A4-8791-270C17FCB007}" destId="{7EEBEAA8-FBC6-4773-AE7E-AE90595FFC3D}" srcOrd="0" destOrd="0" presId="urn:microsoft.com/office/officeart/2005/8/layout/orgChart1"/>
    <dgm:cxn modelId="{CCE2DD55-FBC3-44DB-AAE1-F287EEE477E8}" type="presOf" srcId="{4839BC24-9174-4F92-9149-4998BC6BDF31}" destId="{033785F4-5D52-4056-92FF-73D93264982A}" srcOrd="0" destOrd="0" presId="urn:microsoft.com/office/officeart/2005/8/layout/orgChart1"/>
    <dgm:cxn modelId="{2CB1178A-6C37-46B9-8F41-49E9BCB1DDA9}" type="presOf" srcId="{953BCBF3-AD09-436A-8BA4-630D00358217}" destId="{AABD5CE9-03CB-464B-9277-33B74BB89B58}" srcOrd="1" destOrd="0" presId="urn:microsoft.com/office/officeart/2005/8/layout/orgChart1"/>
    <dgm:cxn modelId="{6E243B9B-3A77-4AFF-BB3C-A62CD89EC28A}" srcId="{4839BC24-9174-4F92-9149-4998BC6BDF31}" destId="{E1990B73-96C9-4D5F-AD9D-7F750CF995CD}" srcOrd="0" destOrd="0" parTransId="{48CE8052-47AA-47AA-A2BE-703BBC50A70B}" sibTransId="{4D887681-4708-47EA-8F42-DAD1C445E108}"/>
    <dgm:cxn modelId="{20D6DE78-16E2-44A5-9C21-AFD6A39E7021}" type="presOf" srcId="{61D3D763-E882-4FCC-A5A3-C649D002EABB}" destId="{6A5085D8-3F18-449A-959F-FA32CF0F5B1A}" srcOrd="0" destOrd="0" presId="urn:microsoft.com/office/officeart/2005/8/layout/orgChart1"/>
    <dgm:cxn modelId="{4DF0721A-CF5A-4470-BC21-FCD3FA1ADA17}" type="presOf" srcId="{AF120042-0BE5-40C1-BDFF-43D0846E1E54}" destId="{B05360C5-2375-4816-A673-2DF9B9B5D7D1}" srcOrd="0" destOrd="0" presId="urn:microsoft.com/office/officeart/2005/8/layout/orgChart1"/>
    <dgm:cxn modelId="{1085C600-F41D-41AD-8A32-77C5D6ADC31C}" type="presOf" srcId="{E1990B73-96C9-4D5F-AD9D-7F750CF995CD}" destId="{8C6FCED2-91A0-4DEF-93FC-E21A96383287}" srcOrd="0" destOrd="0" presId="urn:microsoft.com/office/officeart/2005/8/layout/orgChart1"/>
    <dgm:cxn modelId="{1C806FDD-027A-416F-8706-35F28D3A8500}" srcId="{B6740E19-F12A-476A-AC6F-69466794333E}" destId="{A30AC05D-B8D5-4A9C-A2E2-5BB7FEC22EB9}" srcOrd="0" destOrd="0" parTransId="{FB81DD96-1BD8-4C7F-95A6-F3F55DF4915F}" sibTransId="{5A32990F-E044-4925-99C2-41EA9C9D97F2}"/>
    <dgm:cxn modelId="{E2AABECC-0895-48B3-A7C7-7BC4D083AB91}" srcId="{B6740E19-F12A-476A-AC6F-69466794333E}" destId="{61D3D763-E882-4FCC-A5A3-C649D002EABB}" srcOrd="2" destOrd="0" parTransId="{AF120042-0BE5-40C1-BDFF-43D0846E1E54}" sibTransId="{CE794817-8124-4428-B04E-2A991748D4D2}"/>
    <dgm:cxn modelId="{3BD465AD-25E5-41DB-BC96-4CE72119FF94}" type="presOf" srcId="{A30AC05D-B8D5-4A9C-A2E2-5BB7FEC22EB9}" destId="{061AD1BE-56DE-4125-8C05-7E9B2EC2999B}" srcOrd="1" destOrd="0" presId="urn:microsoft.com/office/officeart/2005/8/layout/orgChart1"/>
    <dgm:cxn modelId="{115063B5-A1AB-4B55-B8D1-BD66C78B4364}" type="presOf" srcId="{B6740E19-F12A-476A-AC6F-69466794333E}" destId="{03210126-3FE3-422F-9943-DCF04AC4AF31}" srcOrd="1" destOrd="0" presId="urn:microsoft.com/office/officeart/2005/8/layout/orgChart1"/>
    <dgm:cxn modelId="{2F3C5FA7-C6E7-4CBB-BEE9-937369E49F7A}" srcId="{4839BC24-9174-4F92-9149-4998BC6BDF31}" destId="{B6740E19-F12A-476A-AC6F-69466794333E}" srcOrd="2" destOrd="0" parTransId="{72B86010-C187-46B2-8D18-C4F81025B5B8}" sibTransId="{862E9A3B-BD08-4A2D-9529-B36CB15BBDF9}"/>
    <dgm:cxn modelId="{DCDF6ED9-50AD-4CAC-90C4-2EFAD8FAFB9E}" srcId="{4839BC24-9174-4F92-9149-4998BC6BDF31}" destId="{953BCBF3-AD09-436A-8BA4-630D00358217}" srcOrd="1" destOrd="0" parTransId="{7202D7F6-EA28-4E36-88E3-D011B90770AD}" sibTransId="{4A524ED5-212C-4B93-9293-B4818994920A}"/>
    <dgm:cxn modelId="{2A0A5F74-9988-4BEA-BDF6-C8B68D04682B}" type="presOf" srcId="{E1990B73-96C9-4D5F-AD9D-7F750CF995CD}" destId="{64B3DFA0-515F-42B8-AD0C-93C9F047BC7F}" srcOrd="1" destOrd="0" presId="urn:microsoft.com/office/officeart/2005/8/layout/orgChart1"/>
    <dgm:cxn modelId="{C2C12D01-A136-428D-AA47-35C8F906E9CE}" type="presOf" srcId="{B6740E19-F12A-476A-AC6F-69466794333E}" destId="{C5D4029E-4A28-431E-8763-ED4723E0DA6D}" srcOrd="0" destOrd="0" presId="urn:microsoft.com/office/officeart/2005/8/layout/orgChart1"/>
    <dgm:cxn modelId="{F4810A07-4907-4D3F-BBE9-9C9E9E0E1725}" srcId="{B6740E19-F12A-476A-AC6F-69466794333E}" destId="{23831BAE-DCC2-41A4-8791-270C17FCB007}" srcOrd="1" destOrd="0" parTransId="{2DB9F4D3-519F-4A80-8B7E-70E8BF8E3A75}" sibTransId="{7FA45169-A26B-4933-9F08-55F387967D28}"/>
    <dgm:cxn modelId="{EC4984AD-7D9A-4E9A-B99A-14888C13D135}" type="presParOf" srcId="{033785F4-5D52-4056-92FF-73D93264982A}" destId="{381379E3-B571-4A6B-859D-6FC673F3FE98}" srcOrd="0" destOrd="0" presId="urn:microsoft.com/office/officeart/2005/8/layout/orgChart1"/>
    <dgm:cxn modelId="{31325F7C-E0B6-45B8-94C9-FC02BA9779B6}" type="presParOf" srcId="{381379E3-B571-4A6B-859D-6FC673F3FE98}" destId="{5038B227-B0DB-4D3A-AA9F-70B7E888089E}" srcOrd="0" destOrd="0" presId="urn:microsoft.com/office/officeart/2005/8/layout/orgChart1"/>
    <dgm:cxn modelId="{12A35722-E1F8-4931-A516-861F362FECF2}" type="presParOf" srcId="{5038B227-B0DB-4D3A-AA9F-70B7E888089E}" destId="{8C6FCED2-91A0-4DEF-93FC-E21A96383287}" srcOrd="0" destOrd="0" presId="urn:microsoft.com/office/officeart/2005/8/layout/orgChart1"/>
    <dgm:cxn modelId="{21676F2A-5767-47C1-97BD-CAC8F33C11AB}" type="presParOf" srcId="{5038B227-B0DB-4D3A-AA9F-70B7E888089E}" destId="{64B3DFA0-515F-42B8-AD0C-93C9F047BC7F}" srcOrd="1" destOrd="0" presId="urn:microsoft.com/office/officeart/2005/8/layout/orgChart1"/>
    <dgm:cxn modelId="{8CBA66E1-2598-4BC7-95DA-3AE348F9C57E}" type="presParOf" srcId="{381379E3-B571-4A6B-859D-6FC673F3FE98}" destId="{962C6D20-7714-4FFF-AE2E-8C5A2A2FFDC2}" srcOrd="1" destOrd="0" presId="urn:microsoft.com/office/officeart/2005/8/layout/orgChart1"/>
    <dgm:cxn modelId="{E605F785-A932-4D98-A782-8F628B4E46AB}" type="presParOf" srcId="{381379E3-B571-4A6B-859D-6FC673F3FE98}" destId="{919ABBC9-FA9B-4070-9B5E-4DE4BC3D42ED}" srcOrd="2" destOrd="0" presId="urn:microsoft.com/office/officeart/2005/8/layout/orgChart1"/>
    <dgm:cxn modelId="{2271CE39-8FBC-48FA-A2B8-B9C62664E411}" type="presParOf" srcId="{033785F4-5D52-4056-92FF-73D93264982A}" destId="{E0B74C87-91FB-460B-A94C-E4E398E73F51}" srcOrd="1" destOrd="0" presId="urn:microsoft.com/office/officeart/2005/8/layout/orgChart1"/>
    <dgm:cxn modelId="{C7A82BCB-90C5-46DE-91A7-3B53AF0D26B4}" type="presParOf" srcId="{E0B74C87-91FB-460B-A94C-E4E398E73F51}" destId="{22C77047-E04A-4460-AC23-737560891B17}" srcOrd="0" destOrd="0" presId="urn:microsoft.com/office/officeart/2005/8/layout/orgChart1"/>
    <dgm:cxn modelId="{9BD24701-D101-4009-868F-DF1970DE1A60}" type="presParOf" srcId="{22C77047-E04A-4460-AC23-737560891B17}" destId="{3C2D2E74-34A2-43FD-ADEE-8E5A1A8D6F78}" srcOrd="0" destOrd="0" presId="urn:microsoft.com/office/officeart/2005/8/layout/orgChart1"/>
    <dgm:cxn modelId="{DB7383E6-2EB8-41BE-91B3-EE68FC8653C3}" type="presParOf" srcId="{22C77047-E04A-4460-AC23-737560891B17}" destId="{AABD5CE9-03CB-464B-9277-33B74BB89B58}" srcOrd="1" destOrd="0" presId="urn:microsoft.com/office/officeart/2005/8/layout/orgChart1"/>
    <dgm:cxn modelId="{8E8040C0-F156-425E-B6C3-2267755CC6D2}" type="presParOf" srcId="{E0B74C87-91FB-460B-A94C-E4E398E73F51}" destId="{1963B278-1363-489C-BE47-4F97B919969B}" srcOrd="1" destOrd="0" presId="urn:microsoft.com/office/officeart/2005/8/layout/orgChart1"/>
    <dgm:cxn modelId="{33C405DE-F0A9-473B-91E0-6968ADEACE91}" type="presParOf" srcId="{E0B74C87-91FB-460B-A94C-E4E398E73F51}" destId="{5690A289-F3B5-47B8-B39B-61B9B081A261}" srcOrd="2" destOrd="0" presId="urn:microsoft.com/office/officeart/2005/8/layout/orgChart1"/>
    <dgm:cxn modelId="{7E030DA3-2D1A-40E4-A6D8-347D08105F26}" type="presParOf" srcId="{033785F4-5D52-4056-92FF-73D93264982A}" destId="{EF6D53E4-B332-47F7-B7D3-884ED4A4A524}" srcOrd="2" destOrd="0" presId="urn:microsoft.com/office/officeart/2005/8/layout/orgChart1"/>
    <dgm:cxn modelId="{7B3D3006-93CB-468A-8232-882246F0F1C0}" type="presParOf" srcId="{EF6D53E4-B332-47F7-B7D3-884ED4A4A524}" destId="{FCF056A1-031D-42DB-9AF7-7B2A6332DEF6}" srcOrd="0" destOrd="0" presId="urn:microsoft.com/office/officeart/2005/8/layout/orgChart1"/>
    <dgm:cxn modelId="{C7D75B7D-0B41-4A92-A6EB-9FB60359D025}" type="presParOf" srcId="{FCF056A1-031D-42DB-9AF7-7B2A6332DEF6}" destId="{C5D4029E-4A28-431E-8763-ED4723E0DA6D}" srcOrd="0" destOrd="0" presId="urn:microsoft.com/office/officeart/2005/8/layout/orgChart1"/>
    <dgm:cxn modelId="{B89612D8-B262-4DB7-8E96-73BFDB209E8C}" type="presParOf" srcId="{FCF056A1-031D-42DB-9AF7-7B2A6332DEF6}" destId="{03210126-3FE3-422F-9943-DCF04AC4AF31}" srcOrd="1" destOrd="0" presId="urn:microsoft.com/office/officeart/2005/8/layout/orgChart1"/>
    <dgm:cxn modelId="{01335F6B-8907-4015-B095-E9A5E03D9977}" type="presParOf" srcId="{EF6D53E4-B332-47F7-B7D3-884ED4A4A524}" destId="{1B3BBE5F-DDE3-4036-A5C8-55D6E2CE5443}" srcOrd="1" destOrd="0" presId="urn:microsoft.com/office/officeart/2005/8/layout/orgChart1"/>
    <dgm:cxn modelId="{D779491D-7E5C-4B09-BF4A-869EA536077B}" type="presParOf" srcId="{1B3BBE5F-DDE3-4036-A5C8-55D6E2CE5443}" destId="{3B75CA8A-AF57-4AD7-B10D-949E17A39939}" srcOrd="0" destOrd="0" presId="urn:microsoft.com/office/officeart/2005/8/layout/orgChart1"/>
    <dgm:cxn modelId="{480A80C4-D259-40DA-A0BA-A8E1D284FF99}" type="presParOf" srcId="{1B3BBE5F-DDE3-4036-A5C8-55D6E2CE5443}" destId="{E9101B3F-59DD-4B8B-9865-69E2C7B09654}" srcOrd="1" destOrd="0" presId="urn:microsoft.com/office/officeart/2005/8/layout/orgChart1"/>
    <dgm:cxn modelId="{E6403605-96E0-4DCA-A595-795CA8EF236E}" type="presParOf" srcId="{E9101B3F-59DD-4B8B-9865-69E2C7B09654}" destId="{78D10B7C-CD95-40EB-8D65-1AB7B7F86DDB}" srcOrd="0" destOrd="0" presId="urn:microsoft.com/office/officeart/2005/8/layout/orgChart1"/>
    <dgm:cxn modelId="{7D256B83-9381-4D36-A666-155075A6DE9A}" type="presParOf" srcId="{78D10B7C-CD95-40EB-8D65-1AB7B7F86DDB}" destId="{5C8D78A4-12BE-496E-A652-80D56445F8F6}" srcOrd="0" destOrd="0" presId="urn:microsoft.com/office/officeart/2005/8/layout/orgChart1"/>
    <dgm:cxn modelId="{6CFE39FC-5E0D-4284-8465-0053E96513C6}" type="presParOf" srcId="{78D10B7C-CD95-40EB-8D65-1AB7B7F86DDB}" destId="{061AD1BE-56DE-4125-8C05-7E9B2EC2999B}" srcOrd="1" destOrd="0" presId="urn:microsoft.com/office/officeart/2005/8/layout/orgChart1"/>
    <dgm:cxn modelId="{5718139E-E535-4FF1-A486-09BA9626E67E}" type="presParOf" srcId="{E9101B3F-59DD-4B8B-9865-69E2C7B09654}" destId="{99A53519-420B-48A3-9C36-001541C37378}" srcOrd="1" destOrd="0" presId="urn:microsoft.com/office/officeart/2005/8/layout/orgChart1"/>
    <dgm:cxn modelId="{EF27590A-B6A6-468A-A63C-0BA23319BF86}" type="presParOf" srcId="{E9101B3F-59DD-4B8B-9865-69E2C7B09654}" destId="{9A5BF194-4426-4682-9203-4B88321133C2}" srcOrd="2" destOrd="0" presId="urn:microsoft.com/office/officeart/2005/8/layout/orgChart1"/>
    <dgm:cxn modelId="{5DBD2023-B8EE-45F8-8DFF-9E3B6C39D883}" type="presParOf" srcId="{1B3BBE5F-DDE3-4036-A5C8-55D6E2CE5443}" destId="{2CE0D22C-8A3F-4D16-A3B6-158F4A28EED5}" srcOrd="2" destOrd="0" presId="urn:microsoft.com/office/officeart/2005/8/layout/orgChart1"/>
    <dgm:cxn modelId="{6571B256-94F7-49AF-B390-F4577E09993F}" type="presParOf" srcId="{1B3BBE5F-DDE3-4036-A5C8-55D6E2CE5443}" destId="{7DBD0AE4-15FA-4F43-A92B-AECCF5FFE7A8}" srcOrd="3" destOrd="0" presId="urn:microsoft.com/office/officeart/2005/8/layout/orgChart1"/>
    <dgm:cxn modelId="{AC53069D-DAAB-42E9-8AE9-7B984E44AC9A}" type="presParOf" srcId="{7DBD0AE4-15FA-4F43-A92B-AECCF5FFE7A8}" destId="{89A5BA34-3EC3-4B54-90ED-54B0739AB066}" srcOrd="0" destOrd="0" presId="urn:microsoft.com/office/officeart/2005/8/layout/orgChart1"/>
    <dgm:cxn modelId="{4B5A0E48-F314-4F90-A9DC-E4D856691F55}" type="presParOf" srcId="{89A5BA34-3EC3-4B54-90ED-54B0739AB066}" destId="{7EEBEAA8-FBC6-4773-AE7E-AE90595FFC3D}" srcOrd="0" destOrd="0" presId="urn:microsoft.com/office/officeart/2005/8/layout/orgChart1"/>
    <dgm:cxn modelId="{6219094B-F367-4E53-90C9-B6589035437A}" type="presParOf" srcId="{89A5BA34-3EC3-4B54-90ED-54B0739AB066}" destId="{9B98CFB5-55F7-45EA-94F1-14BCB57ABB14}" srcOrd="1" destOrd="0" presId="urn:microsoft.com/office/officeart/2005/8/layout/orgChart1"/>
    <dgm:cxn modelId="{C4744B27-81A0-45A1-A827-B8E8A34A2746}" type="presParOf" srcId="{7DBD0AE4-15FA-4F43-A92B-AECCF5FFE7A8}" destId="{88B8DC40-77B7-42FE-B5BD-58EB0F4762D7}" srcOrd="1" destOrd="0" presId="urn:microsoft.com/office/officeart/2005/8/layout/orgChart1"/>
    <dgm:cxn modelId="{1D479290-E68B-4388-ABB7-863DE791E4E3}" type="presParOf" srcId="{7DBD0AE4-15FA-4F43-A92B-AECCF5FFE7A8}" destId="{02E895AD-E2C6-49D8-B49F-5E49417877BD}" srcOrd="2" destOrd="0" presId="urn:microsoft.com/office/officeart/2005/8/layout/orgChart1"/>
    <dgm:cxn modelId="{FF854773-65A5-42FC-9A44-3AA737556DC5}" type="presParOf" srcId="{1B3BBE5F-DDE3-4036-A5C8-55D6E2CE5443}" destId="{B05360C5-2375-4816-A673-2DF9B9B5D7D1}" srcOrd="4" destOrd="0" presId="urn:microsoft.com/office/officeart/2005/8/layout/orgChart1"/>
    <dgm:cxn modelId="{992B1672-78CD-409F-B316-6FE1E2481179}" type="presParOf" srcId="{1B3BBE5F-DDE3-4036-A5C8-55D6E2CE5443}" destId="{884E0B54-3315-4539-BB67-D450D0B2B952}" srcOrd="5" destOrd="0" presId="urn:microsoft.com/office/officeart/2005/8/layout/orgChart1"/>
    <dgm:cxn modelId="{39799F55-1F28-49FE-A872-B0B5C6E9F5FA}" type="presParOf" srcId="{884E0B54-3315-4539-BB67-D450D0B2B952}" destId="{A0A3FDDE-1A04-48ED-9C3A-43CB79EBED6D}" srcOrd="0" destOrd="0" presId="urn:microsoft.com/office/officeart/2005/8/layout/orgChart1"/>
    <dgm:cxn modelId="{300344B4-03CA-4086-850F-E7B7A21D58B8}" type="presParOf" srcId="{A0A3FDDE-1A04-48ED-9C3A-43CB79EBED6D}" destId="{6A5085D8-3F18-449A-959F-FA32CF0F5B1A}" srcOrd="0" destOrd="0" presId="urn:microsoft.com/office/officeart/2005/8/layout/orgChart1"/>
    <dgm:cxn modelId="{8D5C9846-B5D0-421D-849C-2E0CBB2D27AE}" type="presParOf" srcId="{A0A3FDDE-1A04-48ED-9C3A-43CB79EBED6D}" destId="{01ADD7F9-B49F-46BB-B91C-902FF50D3731}" srcOrd="1" destOrd="0" presId="urn:microsoft.com/office/officeart/2005/8/layout/orgChart1"/>
    <dgm:cxn modelId="{B68DC323-114F-49B8-9FDA-A2C103BAEA00}" type="presParOf" srcId="{884E0B54-3315-4539-BB67-D450D0B2B952}" destId="{C3A8E753-E398-46CB-8054-AD0711C38F10}" srcOrd="1" destOrd="0" presId="urn:microsoft.com/office/officeart/2005/8/layout/orgChart1"/>
    <dgm:cxn modelId="{AAC2AC39-5D59-4FD5-9E23-AE86280AF6CA}" type="presParOf" srcId="{884E0B54-3315-4539-BB67-D450D0B2B952}" destId="{93056761-C221-4236-902E-C5EEDDB690A7}" srcOrd="2" destOrd="0" presId="urn:microsoft.com/office/officeart/2005/8/layout/orgChart1"/>
    <dgm:cxn modelId="{6B657B8F-964B-4DA7-975B-105825949655}" type="presParOf" srcId="{EF6D53E4-B332-47F7-B7D3-884ED4A4A524}" destId="{F9229BAC-4C61-45F5-AAF3-58B45FDCF7ED}"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360C5-2375-4816-A673-2DF9B9B5D7D1}">
      <dsp:nvSpPr>
        <dsp:cNvPr id="0" name=""/>
        <dsp:cNvSpPr/>
      </dsp:nvSpPr>
      <dsp:spPr>
        <a:xfrm>
          <a:off x="3527161" y="959395"/>
          <a:ext cx="2137766" cy="2123579"/>
        </a:xfrm>
        <a:custGeom>
          <a:avLst/>
          <a:gdLst/>
          <a:ahLst/>
          <a:cxnLst/>
          <a:rect l="0" t="0" r="0" b="0"/>
          <a:pathLst>
            <a:path>
              <a:moveTo>
                <a:pt x="0" y="0"/>
              </a:moveTo>
              <a:lnTo>
                <a:pt x="0" y="1937140"/>
              </a:lnTo>
              <a:lnTo>
                <a:pt x="2137766" y="1937140"/>
              </a:lnTo>
              <a:lnTo>
                <a:pt x="2137766"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2CE0D22C-8A3F-4D16-A3B6-158F4A28EED5}">
      <dsp:nvSpPr>
        <dsp:cNvPr id="0" name=""/>
        <dsp:cNvSpPr/>
      </dsp:nvSpPr>
      <dsp:spPr>
        <a:xfrm>
          <a:off x="3470716" y="959395"/>
          <a:ext cx="91440" cy="2123579"/>
        </a:xfrm>
        <a:custGeom>
          <a:avLst/>
          <a:gdLst/>
          <a:ahLst/>
          <a:cxnLst/>
          <a:rect l="0" t="0" r="0" b="0"/>
          <a:pathLst>
            <a:path>
              <a:moveTo>
                <a:pt x="56444" y="0"/>
              </a:moveTo>
              <a:lnTo>
                <a:pt x="56444" y="1937140"/>
              </a:lnTo>
              <a:lnTo>
                <a:pt x="45720" y="1937140"/>
              </a:lnTo>
              <a:lnTo>
                <a:pt x="45720"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3B75CA8A-AF57-4AD7-B10D-949E17A39939}">
      <dsp:nvSpPr>
        <dsp:cNvPr id="0" name=""/>
        <dsp:cNvSpPr/>
      </dsp:nvSpPr>
      <dsp:spPr>
        <a:xfrm>
          <a:off x="1367945" y="959395"/>
          <a:ext cx="2159215" cy="2123579"/>
        </a:xfrm>
        <a:custGeom>
          <a:avLst/>
          <a:gdLst/>
          <a:ahLst/>
          <a:cxnLst/>
          <a:rect l="0" t="0" r="0" b="0"/>
          <a:pathLst>
            <a:path>
              <a:moveTo>
                <a:pt x="2159215" y="0"/>
              </a:moveTo>
              <a:lnTo>
                <a:pt x="2159215" y="1937140"/>
              </a:lnTo>
              <a:lnTo>
                <a:pt x="0" y="1937140"/>
              </a:lnTo>
              <a:lnTo>
                <a:pt x="0"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8C6FCED2-91A0-4DEF-93FC-E21A96383287}">
      <dsp:nvSpPr>
        <dsp:cNvPr id="0" name=""/>
        <dsp:cNvSpPr/>
      </dsp:nvSpPr>
      <dsp:spPr>
        <a:xfrm>
          <a:off x="2631062" y="1505991"/>
          <a:ext cx="1775612" cy="887806"/>
        </a:xfrm>
        <a:prstGeom prst="rect">
          <a:avLst/>
        </a:prstGeom>
        <a:solidFill>
          <a:schemeClr val="bg1"/>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_tradnl" sz="2000" kern="1200" noProof="0" dirty="0" smtClean="0">
              <a:solidFill>
                <a:srgbClr val="0070C0"/>
              </a:solidFill>
            </a:rPr>
            <a:t>WIPO</a:t>
          </a:r>
          <a:endParaRPr lang="en-US" sz="2000" kern="1200" noProof="0" dirty="0">
            <a:solidFill>
              <a:srgbClr val="0070C0"/>
            </a:solidFill>
          </a:endParaRPr>
        </a:p>
      </dsp:txBody>
      <dsp:txXfrm>
        <a:off x="2631062" y="1505991"/>
        <a:ext cx="1775612" cy="887806"/>
      </dsp:txXfrm>
    </dsp:sp>
    <dsp:sp modelId="{3C2D2E74-34A2-43FD-ADEE-8E5A1A8D6F78}">
      <dsp:nvSpPr>
        <dsp:cNvPr id="0" name=""/>
        <dsp:cNvSpPr/>
      </dsp:nvSpPr>
      <dsp:spPr>
        <a:xfrm>
          <a:off x="466981" y="863672"/>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Applicant</a:t>
          </a:r>
          <a:endParaRPr lang="en-US" sz="1800" kern="1200" noProof="0" dirty="0">
            <a:solidFill>
              <a:srgbClr val="0070C0"/>
            </a:solidFill>
          </a:endParaRPr>
        </a:p>
      </dsp:txBody>
      <dsp:txXfrm>
        <a:off x="466981" y="863672"/>
        <a:ext cx="1775612" cy="887806"/>
      </dsp:txXfrm>
    </dsp:sp>
    <dsp:sp modelId="{C5D4029E-4A28-431E-8763-ED4723E0DA6D}">
      <dsp:nvSpPr>
        <dsp:cNvPr id="0" name=""/>
        <dsp:cNvSpPr/>
      </dsp:nvSpPr>
      <dsp:spPr>
        <a:xfrm>
          <a:off x="2639354" y="71589"/>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Office of Origin</a:t>
          </a:r>
          <a:endParaRPr lang="en-US" sz="1800" kern="1200" noProof="0" dirty="0">
            <a:solidFill>
              <a:srgbClr val="0070C0"/>
            </a:solidFill>
          </a:endParaRPr>
        </a:p>
      </dsp:txBody>
      <dsp:txXfrm>
        <a:off x="2639354" y="71589"/>
        <a:ext cx="1775612" cy="887806"/>
      </dsp:txXfrm>
    </dsp:sp>
    <dsp:sp modelId="{5C8D78A4-12BE-496E-A652-80D56445F8F6}">
      <dsp:nvSpPr>
        <dsp:cNvPr id="0" name=""/>
        <dsp:cNvSpPr/>
      </dsp:nvSpPr>
      <dsp:spPr>
        <a:xfrm>
          <a:off x="480138"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480138" y="3082974"/>
        <a:ext cx="1775612" cy="887806"/>
      </dsp:txXfrm>
    </dsp:sp>
    <dsp:sp modelId="{7EEBEAA8-FBC6-4773-AE7E-AE90595FFC3D}">
      <dsp:nvSpPr>
        <dsp:cNvPr id="0" name=""/>
        <dsp:cNvSpPr/>
      </dsp:nvSpPr>
      <dsp:spPr>
        <a:xfrm>
          <a:off x="2628630"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2628630" y="3082974"/>
        <a:ext cx="1775612" cy="887806"/>
      </dsp:txXfrm>
    </dsp:sp>
    <dsp:sp modelId="{6A5085D8-3F18-449A-959F-FA32CF0F5B1A}">
      <dsp:nvSpPr>
        <dsp:cNvPr id="0" name=""/>
        <dsp:cNvSpPr/>
      </dsp:nvSpPr>
      <dsp:spPr>
        <a:xfrm>
          <a:off x="4777121"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4777121" y="3082974"/>
        <a:ext cx="1775612" cy="8878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360C5-2375-4816-A673-2DF9B9B5D7D1}">
      <dsp:nvSpPr>
        <dsp:cNvPr id="0" name=""/>
        <dsp:cNvSpPr/>
      </dsp:nvSpPr>
      <dsp:spPr>
        <a:xfrm>
          <a:off x="3527161" y="959395"/>
          <a:ext cx="2137766" cy="2123579"/>
        </a:xfrm>
        <a:custGeom>
          <a:avLst/>
          <a:gdLst/>
          <a:ahLst/>
          <a:cxnLst/>
          <a:rect l="0" t="0" r="0" b="0"/>
          <a:pathLst>
            <a:path>
              <a:moveTo>
                <a:pt x="0" y="0"/>
              </a:moveTo>
              <a:lnTo>
                <a:pt x="0" y="1937140"/>
              </a:lnTo>
              <a:lnTo>
                <a:pt x="2137766" y="1937140"/>
              </a:lnTo>
              <a:lnTo>
                <a:pt x="2137766"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2CE0D22C-8A3F-4D16-A3B6-158F4A28EED5}">
      <dsp:nvSpPr>
        <dsp:cNvPr id="0" name=""/>
        <dsp:cNvSpPr/>
      </dsp:nvSpPr>
      <dsp:spPr>
        <a:xfrm>
          <a:off x="3470716" y="959395"/>
          <a:ext cx="91440" cy="2123579"/>
        </a:xfrm>
        <a:custGeom>
          <a:avLst/>
          <a:gdLst/>
          <a:ahLst/>
          <a:cxnLst/>
          <a:rect l="0" t="0" r="0" b="0"/>
          <a:pathLst>
            <a:path>
              <a:moveTo>
                <a:pt x="56444" y="0"/>
              </a:moveTo>
              <a:lnTo>
                <a:pt x="56444" y="1937140"/>
              </a:lnTo>
              <a:lnTo>
                <a:pt x="45720" y="1937140"/>
              </a:lnTo>
              <a:lnTo>
                <a:pt x="45720"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3B75CA8A-AF57-4AD7-B10D-949E17A39939}">
      <dsp:nvSpPr>
        <dsp:cNvPr id="0" name=""/>
        <dsp:cNvSpPr/>
      </dsp:nvSpPr>
      <dsp:spPr>
        <a:xfrm>
          <a:off x="1367945" y="959395"/>
          <a:ext cx="2159215" cy="2123579"/>
        </a:xfrm>
        <a:custGeom>
          <a:avLst/>
          <a:gdLst/>
          <a:ahLst/>
          <a:cxnLst/>
          <a:rect l="0" t="0" r="0" b="0"/>
          <a:pathLst>
            <a:path>
              <a:moveTo>
                <a:pt x="2159215" y="0"/>
              </a:moveTo>
              <a:lnTo>
                <a:pt x="2159215" y="1937140"/>
              </a:lnTo>
              <a:lnTo>
                <a:pt x="0" y="1937140"/>
              </a:lnTo>
              <a:lnTo>
                <a:pt x="0" y="2123579"/>
              </a:lnTo>
            </a:path>
          </a:pathLst>
        </a:custGeom>
        <a:noFill/>
        <a:ln w="25400" cap="flat" cmpd="sng" algn="ctr">
          <a:solidFill>
            <a:schemeClr val="bg1">
              <a:lumMod val="50000"/>
            </a:schemeClr>
          </a:solidFill>
          <a:prstDash val="solid"/>
          <a:tailEnd type="triangle"/>
        </a:ln>
        <a:effectLst/>
      </dsp:spPr>
      <dsp:style>
        <a:lnRef idx="2">
          <a:scrgbClr r="0" g="0" b="0"/>
        </a:lnRef>
        <a:fillRef idx="0">
          <a:scrgbClr r="0" g="0" b="0"/>
        </a:fillRef>
        <a:effectRef idx="0">
          <a:scrgbClr r="0" g="0" b="0"/>
        </a:effectRef>
        <a:fontRef idx="minor"/>
      </dsp:style>
    </dsp:sp>
    <dsp:sp modelId="{8C6FCED2-91A0-4DEF-93FC-E21A96383287}">
      <dsp:nvSpPr>
        <dsp:cNvPr id="0" name=""/>
        <dsp:cNvSpPr/>
      </dsp:nvSpPr>
      <dsp:spPr>
        <a:xfrm>
          <a:off x="2631062" y="1505991"/>
          <a:ext cx="1775612" cy="887806"/>
        </a:xfrm>
        <a:prstGeom prst="rect">
          <a:avLst/>
        </a:prstGeom>
        <a:solidFill>
          <a:schemeClr val="bg1"/>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_tradnl" sz="2000" kern="1200" noProof="0" dirty="0" smtClean="0">
              <a:solidFill>
                <a:srgbClr val="0070C0"/>
              </a:solidFill>
            </a:rPr>
            <a:t>WIPO</a:t>
          </a:r>
          <a:endParaRPr lang="en-US" sz="2000" kern="1200" noProof="0" dirty="0">
            <a:solidFill>
              <a:srgbClr val="0070C0"/>
            </a:solidFill>
          </a:endParaRPr>
        </a:p>
      </dsp:txBody>
      <dsp:txXfrm>
        <a:off x="2631062" y="1505991"/>
        <a:ext cx="1775612" cy="887806"/>
      </dsp:txXfrm>
    </dsp:sp>
    <dsp:sp modelId="{3C2D2E74-34A2-43FD-ADEE-8E5A1A8D6F78}">
      <dsp:nvSpPr>
        <dsp:cNvPr id="0" name=""/>
        <dsp:cNvSpPr/>
      </dsp:nvSpPr>
      <dsp:spPr>
        <a:xfrm>
          <a:off x="466981" y="863672"/>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Applicant</a:t>
          </a:r>
          <a:endParaRPr lang="en-US" sz="1800" kern="1200" noProof="0" dirty="0">
            <a:solidFill>
              <a:srgbClr val="0070C0"/>
            </a:solidFill>
          </a:endParaRPr>
        </a:p>
      </dsp:txBody>
      <dsp:txXfrm>
        <a:off x="466981" y="863672"/>
        <a:ext cx="1775612" cy="887806"/>
      </dsp:txXfrm>
    </dsp:sp>
    <dsp:sp modelId="{C5D4029E-4A28-431E-8763-ED4723E0DA6D}">
      <dsp:nvSpPr>
        <dsp:cNvPr id="0" name=""/>
        <dsp:cNvSpPr/>
      </dsp:nvSpPr>
      <dsp:spPr>
        <a:xfrm>
          <a:off x="2639354" y="71589"/>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Office of Origin</a:t>
          </a:r>
          <a:endParaRPr lang="en-US" sz="1800" kern="1200" noProof="0" dirty="0">
            <a:solidFill>
              <a:srgbClr val="0070C0"/>
            </a:solidFill>
          </a:endParaRPr>
        </a:p>
      </dsp:txBody>
      <dsp:txXfrm>
        <a:off x="2639354" y="71589"/>
        <a:ext cx="1775612" cy="887806"/>
      </dsp:txXfrm>
    </dsp:sp>
    <dsp:sp modelId="{5C8D78A4-12BE-496E-A652-80D56445F8F6}">
      <dsp:nvSpPr>
        <dsp:cNvPr id="0" name=""/>
        <dsp:cNvSpPr/>
      </dsp:nvSpPr>
      <dsp:spPr>
        <a:xfrm>
          <a:off x="480138"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480138" y="3082974"/>
        <a:ext cx="1775612" cy="887806"/>
      </dsp:txXfrm>
    </dsp:sp>
    <dsp:sp modelId="{7EEBEAA8-FBC6-4773-AE7E-AE90595FFC3D}">
      <dsp:nvSpPr>
        <dsp:cNvPr id="0" name=""/>
        <dsp:cNvSpPr/>
      </dsp:nvSpPr>
      <dsp:spPr>
        <a:xfrm>
          <a:off x="2628630"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2628630" y="3082974"/>
        <a:ext cx="1775612" cy="887806"/>
      </dsp:txXfrm>
    </dsp:sp>
    <dsp:sp modelId="{6A5085D8-3F18-449A-959F-FA32CF0F5B1A}">
      <dsp:nvSpPr>
        <dsp:cNvPr id="0" name=""/>
        <dsp:cNvSpPr/>
      </dsp:nvSpPr>
      <dsp:spPr>
        <a:xfrm>
          <a:off x="4777121" y="3082974"/>
          <a:ext cx="1775612" cy="887806"/>
        </a:xfrm>
        <a:prstGeom prst="rect">
          <a:avLst/>
        </a:prstGeom>
        <a:no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solidFill>
                <a:srgbClr val="0070C0"/>
              </a:solidFill>
            </a:rPr>
            <a:t>Designated Contracting Party</a:t>
          </a:r>
          <a:endParaRPr lang="en-US" sz="1800" kern="1200" noProof="0" dirty="0">
            <a:solidFill>
              <a:srgbClr val="0070C0"/>
            </a:solidFill>
          </a:endParaRPr>
        </a:p>
      </dsp:txBody>
      <dsp:txXfrm>
        <a:off x="4777121" y="3082974"/>
        <a:ext cx="1775612" cy="8878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image" Target="../media/image2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126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1126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126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4E2D2A46-31D4-42C3-9BFC-281959225605}" type="slidenum">
              <a:rPr lang="en-US"/>
              <a:pPr>
                <a:defRPr/>
              </a:pPr>
              <a:t>‹#›</a:t>
            </a:fld>
            <a:endParaRPr lang="en-US"/>
          </a:p>
        </p:txBody>
      </p:sp>
    </p:spTree>
    <p:extLst>
      <p:ext uri="{BB962C8B-B14F-4D97-AF65-F5344CB8AC3E}">
        <p14:creationId xmlns:p14="http://schemas.microsoft.com/office/powerpoint/2010/main" val="2954750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CA84FE9B-D5D4-4B76-87EA-A08EA8B20C62}" type="slidenum">
              <a:rPr lang="en-US"/>
              <a:pPr>
                <a:defRPr/>
              </a:pPr>
              <a:t>‹#›</a:t>
            </a:fld>
            <a:endParaRPr lang="en-US"/>
          </a:p>
        </p:txBody>
      </p:sp>
    </p:spTree>
    <p:extLst>
      <p:ext uri="{BB962C8B-B14F-4D97-AF65-F5344CB8AC3E}">
        <p14:creationId xmlns:p14="http://schemas.microsoft.com/office/powerpoint/2010/main" val="2440272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2</a:t>
            </a:fld>
            <a:endParaRPr lang="en-US" dirty="0"/>
          </a:p>
        </p:txBody>
      </p:sp>
    </p:spTree>
    <p:extLst>
      <p:ext uri="{BB962C8B-B14F-4D97-AF65-F5344CB8AC3E}">
        <p14:creationId xmlns:p14="http://schemas.microsoft.com/office/powerpoint/2010/main" val="182086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5284390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6552A10-21BA-4194-A8FA-A6ADA9B08839}" type="slidenum">
              <a:rPr lang="fr-FR" altLang="en-US"/>
              <a:pPr/>
              <a:t>243</a:t>
            </a:fld>
            <a:endParaRPr lang="fr-FR" altLang="en-US"/>
          </a:p>
        </p:txBody>
      </p:sp>
      <p:sp>
        <p:nvSpPr>
          <p:cNvPr id="6451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3256DE2-BDEB-4205-9D51-AAFBD1D07119}" type="slidenum">
              <a:rPr lang="fr-FR" altLang="en-US"/>
              <a:pPr/>
              <a:t>244</a:t>
            </a:fld>
            <a:endParaRPr lang="fr-FR" altLang="en-US"/>
          </a:p>
        </p:txBody>
      </p:sp>
      <p:sp>
        <p:nvSpPr>
          <p:cNvPr id="6553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19E3615-947B-46F5-9CCA-66F68B982F5E}" type="slidenum">
              <a:rPr lang="fr-FR" altLang="en-US"/>
              <a:pPr/>
              <a:t>245</a:t>
            </a:fld>
            <a:endParaRPr lang="fr-FR" altLang="en-US"/>
          </a:p>
        </p:txBody>
      </p:sp>
      <p:sp>
        <p:nvSpPr>
          <p:cNvPr id="6656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9FBFCA8-EA39-46D1-93B0-4E8FD10F7CDF}" type="slidenum">
              <a:rPr lang="fr-FR" altLang="en-US"/>
              <a:pPr/>
              <a:t>246</a:t>
            </a:fld>
            <a:endParaRPr lang="fr-FR" altLang="en-US"/>
          </a:p>
        </p:txBody>
      </p:sp>
      <p:sp>
        <p:nvSpPr>
          <p:cNvPr id="6758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5F26786-5A10-44A0-9DE2-160DBCC56286}" type="slidenum">
              <a:rPr lang="fr-FR" altLang="en-US"/>
              <a:pPr/>
              <a:t>247</a:t>
            </a:fld>
            <a:endParaRPr lang="fr-FR" altLang="en-US"/>
          </a:p>
        </p:txBody>
      </p:sp>
      <p:sp>
        <p:nvSpPr>
          <p:cNvPr id="6860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3B579B9-A54B-495E-B3FD-3258F2753DCA}" type="slidenum">
              <a:rPr lang="fr-FR" altLang="en-US"/>
              <a:pPr/>
              <a:t>248</a:t>
            </a:fld>
            <a:endParaRPr lang="fr-FR" altLang="en-US"/>
          </a:p>
        </p:txBody>
      </p:sp>
      <p:sp>
        <p:nvSpPr>
          <p:cNvPr id="6963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844EF80-B0C4-429C-8FC4-F91204E5670B}" type="slidenum">
              <a:rPr lang="fr-FR" altLang="en-US"/>
              <a:pPr/>
              <a:t>249</a:t>
            </a:fld>
            <a:endParaRPr lang="fr-FR" altLang="en-US"/>
          </a:p>
        </p:txBody>
      </p:sp>
      <p:sp>
        <p:nvSpPr>
          <p:cNvPr id="7065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36C56E8-A94D-4A9F-95CB-AF7E98BF5BB5}" type="slidenum">
              <a:rPr lang="fr-FR" altLang="en-US"/>
              <a:pPr/>
              <a:t>250</a:t>
            </a:fld>
            <a:endParaRPr lang="fr-FR" altLang="en-US"/>
          </a:p>
        </p:txBody>
      </p:sp>
      <p:sp>
        <p:nvSpPr>
          <p:cNvPr id="7168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F22F818-DBFD-417C-8FCF-401072F84350}" type="slidenum">
              <a:rPr lang="en-US" altLang="en-US" smtClean="0"/>
              <a:pPr eaLnBrk="1" hangingPunct="1">
                <a:spcBef>
                  <a:spcPct val="0"/>
                </a:spcBef>
              </a:pPr>
              <a:t>252</a:t>
            </a:fld>
            <a:endParaRPr lang="en-US" alt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143000" y="685800"/>
            <a:ext cx="4572000" cy="3429000"/>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defRPr/>
            </a:pPr>
            <a:r>
              <a:rPr lang="en-US" dirty="0" smtClean="0"/>
              <a:t>Toolkit for management for the management of IP interests in the documentation of TK</a:t>
            </a:r>
          </a:p>
          <a:p>
            <a:pPr eaLnBrk="1" hangingPunct="1">
              <a:defRPr/>
            </a:pPr>
            <a:r>
              <a:rPr lang="en-US" dirty="0" smtClean="0"/>
              <a:t>A guide for the Protection of Expressions of Traditional Culture</a:t>
            </a:r>
          </a:p>
          <a:p>
            <a:pPr eaLnBrk="1" hangingPunct="1">
              <a:defRPr/>
            </a:pPr>
            <a:r>
              <a:rPr lang="en-US" dirty="0" smtClean="0"/>
              <a:t>Survey of practical experience in legal protection of TK.</a:t>
            </a:r>
          </a:p>
          <a:p>
            <a:pPr eaLnBrk="1" hangingPunct="1">
              <a:defRPr/>
            </a:pPr>
            <a:r>
              <a:rPr lang="en-US" dirty="0" smtClean="0"/>
              <a:t>Information materials</a:t>
            </a:r>
          </a:p>
          <a:p>
            <a:pPr eaLnBrk="1" hangingPunct="1">
              <a:defRPr/>
            </a:pPr>
            <a:r>
              <a:rPr lang="en-US" dirty="0" smtClean="0"/>
              <a:t>Best practices reflecting international consensus on IP issues concerning TK, TCEs and genetic resources</a:t>
            </a:r>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2667041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5B7014B-24F2-4F09-9560-F327FED5E5F2}" type="slidenum">
              <a:rPr lang="en-US" altLang="en-US" smtClean="0"/>
              <a:pPr eaLnBrk="1" hangingPunct="1">
                <a:spcBef>
                  <a:spcPct val="0"/>
                </a:spcBef>
              </a:pPr>
              <a:t>254</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800"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5CA993B-D331-43B3-988F-21688B05B9D6}" type="slidenum">
              <a:rPr lang="en-US" altLang="en-US" smtClean="0"/>
              <a:pPr eaLnBrk="1" hangingPunct="1">
                <a:spcBef>
                  <a:spcPct val="0"/>
                </a:spcBef>
              </a:pPr>
              <a:t>257</a:t>
            </a:fld>
            <a:endParaRPr lang="en-US" alt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909DDF4-3A01-4518-A9C8-51F537F814A2}" type="slidenum">
              <a:rPr lang="en-US" altLang="en-US" smtClean="0"/>
              <a:pPr eaLnBrk="1" hangingPunct="1">
                <a:spcBef>
                  <a:spcPct val="0"/>
                </a:spcBef>
              </a:pPr>
              <a:t>258</a:t>
            </a:fld>
            <a:endParaRPr lang="en-US" alt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charset="0"/>
                <a:cs typeface="Arial" charset="0"/>
              </a:defRPr>
            </a:lvl1pPr>
            <a:lvl2pPr marL="742950" indent="-285750" defTabSz="909638" eaLnBrk="0" hangingPunct="0">
              <a:spcBef>
                <a:spcPct val="30000"/>
              </a:spcBef>
              <a:defRPr sz="1200">
                <a:solidFill>
                  <a:schemeClr val="tx1"/>
                </a:solidFill>
                <a:latin typeface="Arial" charset="0"/>
                <a:cs typeface="Arial" charset="0"/>
              </a:defRPr>
            </a:lvl2pPr>
            <a:lvl3pPr marL="1143000" indent="-228600" defTabSz="909638" eaLnBrk="0" hangingPunct="0">
              <a:spcBef>
                <a:spcPct val="30000"/>
              </a:spcBef>
              <a:defRPr sz="1200">
                <a:solidFill>
                  <a:schemeClr val="tx1"/>
                </a:solidFill>
                <a:latin typeface="Arial" charset="0"/>
                <a:cs typeface="Arial" charset="0"/>
              </a:defRPr>
            </a:lvl3pPr>
            <a:lvl4pPr marL="1600200" indent="-228600" defTabSz="909638" eaLnBrk="0" hangingPunct="0">
              <a:spcBef>
                <a:spcPct val="30000"/>
              </a:spcBef>
              <a:defRPr sz="1200">
                <a:solidFill>
                  <a:schemeClr val="tx1"/>
                </a:solidFill>
                <a:latin typeface="Arial" charset="0"/>
                <a:cs typeface="Arial" charset="0"/>
              </a:defRPr>
            </a:lvl4pPr>
            <a:lvl5pPr marL="2057400" indent="-228600" defTabSz="909638" eaLnBrk="0" hangingPunct="0">
              <a:spcBef>
                <a:spcPct val="30000"/>
              </a:spcBef>
              <a:defRPr sz="1200">
                <a:solidFill>
                  <a:schemeClr val="tx1"/>
                </a:solidFill>
                <a:latin typeface="Arial" charset="0"/>
                <a:cs typeface="Arial" charset="0"/>
              </a:defRPr>
            </a:lvl5pPr>
            <a:lvl6pPr marL="2514600" indent="-228600" defTabSz="909638" eaLnBrk="0" fontAlgn="base" hangingPunct="0">
              <a:spcBef>
                <a:spcPct val="30000"/>
              </a:spcBef>
              <a:spcAft>
                <a:spcPct val="0"/>
              </a:spcAft>
              <a:defRPr sz="1200">
                <a:solidFill>
                  <a:schemeClr val="tx1"/>
                </a:solidFill>
                <a:latin typeface="Arial" charset="0"/>
                <a:cs typeface="Arial" charset="0"/>
              </a:defRPr>
            </a:lvl6pPr>
            <a:lvl7pPr marL="2971800" indent="-228600" defTabSz="909638" eaLnBrk="0" fontAlgn="base" hangingPunct="0">
              <a:spcBef>
                <a:spcPct val="30000"/>
              </a:spcBef>
              <a:spcAft>
                <a:spcPct val="0"/>
              </a:spcAft>
              <a:defRPr sz="1200">
                <a:solidFill>
                  <a:schemeClr val="tx1"/>
                </a:solidFill>
                <a:latin typeface="Arial" charset="0"/>
                <a:cs typeface="Arial" charset="0"/>
              </a:defRPr>
            </a:lvl7pPr>
            <a:lvl8pPr marL="3429000" indent="-228600" defTabSz="909638" eaLnBrk="0" fontAlgn="base" hangingPunct="0">
              <a:spcBef>
                <a:spcPct val="30000"/>
              </a:spcBef>
              <a:spcAft>
                <a:spcPct val="0"/>
              </a:spcAft>
              <a:defRPr sz="1200">
                <a:solidFill>
                  <a:schemeClr val="tx1"/>
                </a:solidFill>
                <a:latin typeface="Arial" charset="0"/>
                <a:cs typeface="Arial" charset="0"/>
              </a:defRPr>
            </a:lvl8pPr>
            <a:lvl9pPr marL="3886200" indent="-228600" defTabSz="909638"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E015FF6A-88C1-49A8-BFC5-D505354D051D}" type="slidenum">
              <a:rPr lang="en-US" altLang="en-US">
                <a:ea typeface="ヒラギノ角ゴ Pro W3" pitchFamily="1" charset="-128"/>
              </a:rPr>
              <a:pPr algn="r">
                <a:spcBef>
                  <a:spcPct val="0"/>
                </a:spcBef>
              </a:pPr>
              <a:t>259</a:t>
            </a:fld>
            <a:endParaRPr lang="en-US" altLang="en-US">
              <a:ea typeface="ヒラギノ角ゴ Pro W3" pitchFamily="1" charset="-128"/>
            </a:endParaRPr>
          </a:p>
        </p:txBody>
      </p:sp>
      <p:sp>
        <p:nvSpPr>
          <p:cNvPr id="32771" name="Rectangle 2"/>
          <p:cNvSpPr>
            <a:spLocks noGrp="1" noRot="1" noChangeAspect="1" noChangeArrowheads="1" noTextEdit="1"/>
          </p:cNvSpPr>
          <p:nvPr>
            <p:ph type="sldImg"/>
          </p:nvPr>
        </p:nvSpPr>
        <p:spPr>
          <a:xfrm>
            <a:off x="1144588" y="685800"/>
            <a:ext cx="4570412" cy="3427413"/>
          </a:xfrm>
          <a:ln/>
        </p:spPr>
      </p:sp>
      <p:sp>
        <p:nvSpPr>
          <p:cNvPr id="32772"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en-US" alt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63C3E7A-788F-4600-AC2F-F472ADC70055}" type="slidenum">
              <a:rPr lang="en-US" altLang="en-US" smtClean="0"/>
              <a:pPr eaLnBrk="1" hangingPunct="1">
                <a:spcBef>
                  <a:spcPct val="0"/>
                </a:spcBef>
              </a:pPr>
              <a:t>260</a:t>
            </a:fld>
            <a:endParaRPr lang="en-US" alt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924D668-61CC-4F7A-9125-D384BF3C453A}" type="slidenum">
              <a:rPr lang="en-US" altLang="en-US" smtClean="0"/>
              <a:pPr eaLnBrk="1" hangingPunct="1">
                <a:spcBef>
                  <a:spcPct val="0"/>
                </a:spcBef>
              </a:pPr>
              <a:t>261</a:t>
            </a:fld>
            <a:endParaRPr lang="en-US" alt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D2397CC-B06B-4367-9DEF-F99F99CE2195}" type="slidenum">
              <a:rPr lang="en-US" altLang="en-US" smtClean="0"/>
              <a:pPr eaLnBrk="1" hangingPunct="1">
                <a:spcBef>
                  <a:spcPct val="0"/>
                </a:spcBef>
              </a:pPr>
              <a:t>262</a:t>
            </a:fld>
            <a:endParaRPr lang="en-US" alt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8FBABB7-E187-439B-A301-94AF8AE60C72}" type="slidenum">
              <a:rPr lang="en-US" altLang="en-US" smtClean="0"/>
              <a:pPr eaLnBrk="1" hangingPunct="1">
                <a:spcBef>
                  <a:spcPct val="0"/>
                </a:spcBef>
              </a:pPr>
              <a:t>263</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36</a:t>
            </a:fld>
            <a:endParaRPr lang="en-US" dirty="0"/>
          </a:p>
        </p:txBody>
      </p:sp>
    </p:spTree>
    <p:extLst>
      <p:ext uri="{BB962C8B-B14F-4D97-AF65-F5344CB8AC3E}">
        <p14:creationId xmlns:p14="http://schemas.microsoft.com/office/powerpoint/2010/main" val="14242793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D127C4C-CDC1-44F8-9033-96339D1798B6}" type="slidenum">
              <a:rPr lang="en-US" altLang="en-US" smtClean="0"/>
              <a:pPr eaLnBrk="1" hangingPunct="1">
                <a:spcBef>
                  <a:spcPct val="0"/>
                </a:spcBef>
              </a:pPr>
              <a:t>264</a:t>
            </a:fld>
            <a:endParaRPr lang="en-US" alt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EE6A2BF-0142-4EC7-9DB2-94A09714F20B}" type="slidenum">
              <a:rPr lang="en-US" altLang="en-US" smtClean="0"/>
              <a:pPr eaLnBrk="1" hangingPunct="1">
                <a:spcBef>
                  <a:spcPct val="0"/>
                </a:spcBef>
              </a:pPr>
              <a:t>265</a:t>
            </a:fld>
            <a:endParaRPr lang="en-US" alt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746BDD8-FC6D-4380-8175-B073EDFCE2CA}" type="slidenum">
              <a:rPr lang="en-US" altLang="en-US" b="0"/>
              <a:pPr algn="r" eaLnBrk="1" hangingPunct="1">
                <a:spcBef>
                  <a:spcPct val="0"/>
                </a:spcBef>
              </a:pPr>
              <a:t>266</a:t>
            </a:fld>
            <a:endParaRPr lang="en-US" altLang="en-US" b="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44588" y="682625"/>
            <a:ext cx="4575175" cy="3430588"/>
          </a:xfrm>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fr-CH" altLang="en-US" sz="1000" smtClean="0"/>
          </a:p>
          <a:p>
            <a:endParaRPr lang="en-US" altLang="en-US" sz="10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39</a:t>
            </a:fld>
            <a:endParaRPr lang="en-US" dirty="0"/>
          </a:p>
        </p:txBody>
      </p:sp>
    </p:spTree>
    <p:extLst>
      <p:ext uri="{BB962C8B-B14F-4D97-AF65-F5344CB8AC3E}">
        <p14:creationId xmlns:p14="http://schemas.microsoft.com/office/powerpoint/2010/main" val="3156583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pPr eaLnBrk="1" hangingPunct="1"/>
              <a:t>42</a:t>
            </a:fld>
            <a:endParaRPr lang="en-US" sz="1200" dirty="0"/>
          </a:p>
        </p:txBody>
      </p:sp>
      <p:sp>
        <p:nvSpPr>
          <p:cNvPr id="52227" name="Rectangle 2"/>
          <p:cNvSpPr>
            <a:spLocks noGrp="1" noRot="1" noChangeAspect="1" noChangeArrowheads="1" noTextEdit="1"/>
          </p:cNvSpPr>
          <p:nvPr>
            <p:ph type="sldImg"/>
          </p:nvPr>
        </p:nvSpPr>
        <p:spPr>
          <a:xfrm>
            <a:off x="1141413" y="685800"/>
            <a:ext cx="4575175" cy="3430588"/>
          </a:xfrm>
          <a:ln/>
        </p:spPr>
      </p:sp>
      <p:sp>
        <p:nvSpPr>
          <p:cNvPr id="52228"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Welcome ….</a:t>
            </a:r>
          </a:p>
          <a:p>
            <a:pPr eaLnBrk="1" hangingPunct="1"/>
            <a:endParaRPr lang="en-US" dirty="0"/>
          </a:p>
          <a:p>
            <a:pPr eaLnBrk="1" hangingPunct="1"/>
            <a:r>
              <a:rPr lang="en-US" dirty="0"/>
              <a:t>Today, we are going to explain to you, in very general terms, </a:t>
            </a:r>
          </a:p>
          <a:p>
            <a:pPr eaLnBrk="1" hangingPunct="1"/>
            <a:r>
              <a:rPr lang="en-US" dirty="0"/>
              <a:t>what this Organization does and why?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E37687A7-CCCF-4758-8B0E-E23CB6AC99B8}" type="slidenum">
              <a:rPr lang="en-US" altLang="en-US" sz="1200">
                <a:ea typeface="ヒラギノ角ゴ Pro W3"/>
                <a:cs typeface="ヒラギノ角ゴ Pro W3"/>
              </a:rPr>
              <a:pPr algn="r" eaLnBrk="1" hangingPunct="1">
                <a:buFontTx/>
                <a:buNone/>
              </a:pPr>
              <a:t>48</a:t>
            </a:fld>
            <a:endParaRPr lang="en-US" altLang="en-US" sz="1200">
              <a:ea typeface="ヒラギノ角ゴ Pro W3"/>
              <a:cs typeface="ヒラギノ角ゴ Pro W3"/>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914508" y="4343144"/>
            <a:ext cx="5028986" cy="41150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fr-FR" dirty="0"/>
          </a:p>
        </p:txBody>
      </p:sp>
      <p:sp>
        <p:nvSpPr>
          <p:cNvPr id="4096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1776D1B-FA4D-1F4B-A677-8EBF135F1C19}" type="slidenum">
              <a:rPr lang="fr-FR" sz="1200"/>
              <a:pPr eaLnBrk="1" hangingPunct="1"/>
              <a:t>4</a:t>
            </a:fld>
            <a:endParaRPr lang="fr-FR"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C56861B9-90C9-4112-913E-7783A1D9D9F8}" type="slidenum">
              <a:rPr lang="en-US" altLang="en-US" sz="1200">
                <a:ea typeface="ヒラギノ角ゴ Pro W3"/>
                <a:cs typeface="ヒラギノ角ゴ Pro W3"/>
              </a:rPr>
              <a:pPr algn="r" eaLnBrk="1" hangingPunct="1">
                <a:buFontTx/>
                <a:buNone/>
              </a:pPr>
              <a:t>76</a:t>
            </a:fld>
            <a:endParaRPr lang="en-US" altLang="en-US" sz="1200">
              <a:ea typeface="ヒラギノ角ゴ Pro W3"/>
              <a:cs typeface="ヒラギノ角ゴ Pro W3"/>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24958812-A99D-4107-AFAD-B3C7CF89A466}" type="slidenum">
              <a:rPr lang="en-US" altLang="en-US" sz="1200">
                <a:ea typeface="ヒラギノ角ゴ Pro W3"/>
                <a:cs typeface="ヒラギノ角ゴ Pro W3"/>
              </a:rPr>
              <a:pPr algn="r" eaLnBrk="1" hangingPunct="1">
                <a:buFontTx/>
                <a:buNone/>
              </a:pPr>
              <a:t>77</a:t>
            </a:fld>
            <a:endParaRPr lang="en-US" altLang="en-US" sz="1200">
              <a:ea typeface="ヒラギノ角ゴ Pro W3"/>
              <a:cs typeface="ヒラギノ角ゴ Pro W3"/>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7</a:t>
            </a:fld>
            <a:endParaRPr lang="en-US" dirty="0"/>
          </a:p>
        </p:txBody>
      </p:sp>
    </p:spTree>
    <p:extLst>
      <p:ext uri="{BB962C8B-B14F-4D97-AF65-F5344CB8AC3E}">
        <p14:creationId xmlns:p14="http://schemas.microsoft.com/office/powerpoint/2010/main" val="285397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7422013-0089-4D12-8D19-F5F04AB7FDCF}" type="slidenum">
              <a:rPr lang="en-US" altLang="en-US" smtClean="0"/>
              <a:pPr eaLnBrk="1" hangingPunct="1">
                <a:spcBef>
                  <a:spcPct val="0"/>
                </a:spcBef>
              </a:pPr>
              <a:t>83</a:t>
            </a:fld>
            <a:endParaRPr lang="en-US" alt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C49A7C1-2054-4D7D-9634-03291E9BD37F}" type="slidenum">
              <a:rPr lang="en-US" altLang="en-US" smtClean="0"/>
              <a:pPr eaLnBrk="1" hangingPunct="1">
                <a:spcBef>
                  <a:spcPct val="0"/>
                </a:spcBef>
              </a:pPr>
              <a:t>85</a:t>
            </a:fld>
            <a:endParaRPr lang="en-US" alt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8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E0BD98C-44B4-4BFD-9561-64006AC99D34}" type="slidenum">
              <a:rPr lang="en-US" altLang="en-US" smtClean="0"/>
              <a:pPr eaLnBrk="1" hangingPunct="1">
                <a:spcBef>
                  <a:spcPct val="0"/>
                </a:spcBef>
              </a:pPr>
              <a:t>88</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15BF62E-D375-4E6E-9E37-16C0B0B9CD69}" type="slidenum">
              <a:rPr lang="en-US" altLang="en-US" smtClean="0"/>
              <a:pPr eaLnBrk="1" hangingPunct="1">
                <a:spcBef>
                  <a:spcPct val="0"/>
                </a:spcBef>
              </a:pPr>
              <a:t>89</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charset="0"/>
                <a:cs typeface="Arial" charset="0"/>
              </a:defRPr>
            </a:lvl1pPr>
            <a:lvl2pPr marL="742950" indent="-285750" defTabSz="909638" eaLnBrk="0" hangingPunct="0">
              <a:spcBef>
                <a:spcPct val="30000"/>
              </a:spcBef>
              <a:defRPr sz="1200">
                <a:solidFill>
                  <a:schemeClr val="tx1"/>
                </a:solidFill>
                <a:latin typeface="Arial" charset="0"/>
                <a:cs typeface="Arial" charset="0"/>
              </a:defRPr>
            </a:lvl2pPr>
            <a:lvl3pPr marL="1143000" indent="-228600" defTabSz="909638" eaLnBrk="0" hangingPunct="0">
              <a:spcBef>
                <a:spcPct val="30000"/>
              </a:spcBef>
              <a:defRPr sz="1200">
                <a:solidFill>
                  <a:schemeClr val="tx1"/>
                </a:solidFill>
                <a:latin typeface="Arial" charset="0"/>
                <a:cs typeface="Arial" charset="0"/>
              </a:defRPr>
            </a:lvl3pPr>
            <a:lvl4pPr marL="1600200" indent="-228600" defTabSz="909638" eaLnBrk="0" hangingPunct="0">
              <a:spcBef>
                <a:spcPct val="30000"/>
              </a:spcBef>
              <a:defRPr sz="1200">
                <a:solidFill>
                  <a:schemeClr val="tx1"/>
                </a:solidFill>
                <a:latin typeface="Arial" charset="0"/>
                <a:cs typeface="Arial" charset="0"/>
              </a:defRPr>
            </a:lvl4pPr>
            <a:lvl5pPr marL="2057400" indent="-228600" defTabSz="909638" eaLnBrk="0" hangingPunct="0">
              <a:spcBef>
                <a:spcPct val="30000"/>
              </a:spcBef>
              <a:defRPr sz="1200">
                <a:solidFill>
                  <a:schemeClr val="tx1"/>
                </a:solidFill>
                <a:latin typeface="Arial" charset="0"/>
                <a:cs typeface="Arial" charset="0"/>
              </a:defRPr>
            </a:lvl5pPr>
            <a:lvl6pPr marL="2514600" indent="-228600" defTabSz="909638" eaLnBrk="0" fontAlgn="base" hangingPunct="0">
              <a:spcBef>
                <a:spcPct val="30000"/>
              </a:spcBef>
              <a:spcAft>
                <a:spcPct val="0"/>
              </a:spcAft>
              <a:defRPr sz="1200">
                <a:solidFill>
                  <a:schemeClr val="tx1"/>
                </a:solidFill>
                <a:latin typeface="Arial" charset="0"/>
                <a:cs typeface="Arial" charset="0"/>
              </a:defRPr>
            </a:lvl6pPr>
            <a:lvl7pPr marL="2971800" indent="-228600" defTabSz="909638" eaLnBrk="0" fontAlgn="base" hangingPunct="0">
              <a:spcBef>
                <a:spcPct val="30000"/>
              </a:spcBef>
              <a:spcAft>
                <a:spcPct val="0"/>
              </a:spcAft>
              <a:defRPr sz="1200">
                <a:solidFill>
                  <a:schemeClr val="tx1"/>
                </a:solidFill>
                <a:latin typeface="Arial" charset="0"/>
                <a:cs typeface="Arial" charset="0"/>
              </a:defRPr>
            </a:lvl7pPr>
            <a:lvl8pPr marL="3429000" indent="-228600" defTabSz="909638" eaLnBrk="0" fontAlgn="base" hangingPunct="0">
              <a:spcBef>
                <a:spcPct val="30000"/>
              </a:spcBef>
              <a:spcAft>
                <a:spcPct val="0"/>
              </a:spcAft>
              <a:defRPr sz="1200">
                <a:solidFill>
                  <a:schemeClr val="tx1"/>
                </a:solidFill>
                <a:latin typeface="Arial" charset="0"/>
                <a:cs typeface="Arial" charset="0"/>
              </a:defRPr>
            </a:lvl8pPr>
            <a:lvl9pPr marL="3886200" indent="-228600" defTabSz="909638"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09B45BA5-DF0A-4F50-A4A8-BC16EAC19608}" type="slidenum">
              <a:rPr lang="en-US" altLang="en-US">
                <a:ea typeface="ヒラギノ角ゴ Pro W3" pitchFamily="1" charset="-128"/>
              </a:rPr>
              <a:pPr algn="r">
                <a:spcBef>
                  <a:spcPct val="0"/>
                </a:spcBef>
              </a:pPr>
              <a:t>90</a:t>
            </a:fld>
            <a:endParaRPr lang="en-US" altLang="en-US">
              <a:ea typeface="ヒラギノ角ゴ Pro W3" pitchFamily="1" charset="-128"/>
            </a:endParaRPr>
          </a:p>
        </p:txBody>
      </p:sp>
      <p:sp>
        <p:nvSpPr>
          <p:cNvPr id="55299" name="Rectangle 2"/>
          <p:cNvSpPr>
            <a:spLocks noGrp="1" noRot="1" noChangeAspect="1" noChangeArrowheads="1" noTextEdit="1"/>
          </p:cNvSpPr>
          <p:nvPr>
            <p:ph type="sldImg"/>
          </p:nvPr>
        </p:nvSpPr>
        <p:spPr>
          <a:xfrm>
            <a:off x="1144588" y="685800"/>
            <a:ext cx="4570412" cy="3427413"/>
          </a:xfrm>
          <a:ln/>
        </p:spPr>
      </p:sp>
      <p:sp>
        <p:nvSpPr>
          <p:cNvPr id="55300"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7C41822-5564-4415-8C24-46427D138AB2}" type="slidenum">
              <a:rPr lang="en-US" altLang="en-US" smtClean="0"/>
              <a:pPr eaLnBrk="1" hangingPunct="1">
                <a:spcBef>
                  <a:spcPct val="0"/>
                </a:spcBef>
              </a:pPr>
              <a:t>91</a:t>
            </a:fld>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3DFD65A-A135-4318-9658-D72268B0DF92}" type="slidenum">
              <a:rPr lang="en-US" altLang="en-US" smtClean="0"/>
              <a:pPr eaLnBrk="1" hangingPunct="1">
                <a:spcBef>
                  <a:spcPct val="0"/>
                </a:spcBef>
              </a:pPr>
              <a:t>92</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i="1" dirty="0" smtClean="0">
                <a:cs typeface="Arial" charset="0"/>
              </a:rPr>
              <a:t>“Just as participation in the physical economy requires access to roads, bridges, and vehicles to transport goods, similar infrastructure is needed in the virtual and knowledge economy.  However, here the highway is the Internet and other networks, bridges are interoperable data standards, and vehicles are computers and databases</a:t>
            </a:r>
            <a:r>
              <a:rPr lang="en-US" sz="1200" dirty="0" smtClean="0">
                <a:cs typeface="Arial" charset="0"/>
              </a:rPr>
              <a:t>.</a:t>
            </a:r>
            <a:r>
              <a:rPr lang="en-US" altLang="ja-JP" sz="1200" dirty="0" smtClean="0">
                <a:cs typeface="Arial" charset="0"/>
              </a:rPr>
              <a:t>”</a:t>
            </a:r>
          </a:p>
          <a:p>
            <a:pPr marL="0" indent="0" algn="just">
              <a:buNone/>
            </a:pPr>
            <a:r>
              <a:rPr lang="en-US" altLang="ja-JP" sz="1200" dirty="0" smtClean="0">
                <a:cs typeface="Arial" charset="0"/>
              </a:rPr>
              <a:t>				</a:t>
            </a:r>
            <a:r>
              <a:rPr lang="en-US" sz="1100" dirty="0" smtClean="0"/>
              <a:t>WIPO DIRECTOR GENERAL, FRANCIS GURRY </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9</a:t>
            </a:fld>
            <a:endParaRPr lang="en-US" dirty="0"/>
          </a:p>
        </p:txBody>
      </p:sp>
    </p:spTree>
    <p:extLst>
      <p:ext uri="{BB962C8B-B14F-4D97-AF65-F5344CB8AC3E}">
        <p14:creationId xmlns:p14="http://schemas.microsoft.com/office/powerpoint/2010/main" val="430681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D8B3088-AE4A-46B9-BE5C-5C5F49F97242}" type="slidenum">
              <a:rPr lang="en-US" altLang="en-US" smtClean="0"/>
              <a:pPr eaLnBrk="1" hangingPunct="1">
                <a:spcBef>
                  <a:spcPct val="0"/>
                </a:spcBef>
              </a:pPr>
              <a:t>93</a:t>
            </a:fld>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6594A32-4413-4F38-BB1B-9B98FB5E6505}" type="slidenum">
              <a:rPr lang="en-US" altLang="en-US" smtClean="0"/>
              <a:pPr eaLnBrk="1" hangingPunct="1">
                <a:spcBef>
                  <a:spcPct val="0"/>
                </a:spcBef>
              </a:pPr>
              <a:t>94</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6E492FF-637D-457B-B23B-59B560B7A4F6}" type="slidenum">
              <a:rPr lang="en-US" altLang="en-US" smtClean="0"/>
              <a:pPr eaLnBrk="1" hangingPunct="1">
                <a:spcBef>
                  <a:spcPct val="0"/>
                </a:spcBef>
              </a:pPr>
              <a:t>95</a:t>
            </a:fld>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A1F1C7A-77F7-44C4-81C0-AC88A32E38D2}" type="slidenum">
              <a:rPr lang="en-US" altLang="en-US" smtClean="0"/>
              <a:pPr eaLnBrk="1" hangingPunct="1">
                <a:spcBef>
                  <a:spcPct val="0"/>
                </a:spcBef>
              </a:pPr>
              <a:t>96</a:t>
            </a:fld>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B3C571F-46D2-4E00-97C8-B753CEF18A6C}" type="slidenum">
              <a:rPr lang="en-US" altLang="en-US" b="0"/>
              <a:pPr algn="r" eaLnBrk="1" hangingPunct="1">
                <a:spcBef>
                  <a:spcPct val="0"/>
                </a:spcBef>
              </a:pPr>
              <a:t>98</a:t>
            </a:fld>
            <a:endParaRPr lang="en-US" altLang="en-US" b="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164F512-4856-4861-920B-9CEF8AC9E57F}" type="slidenum">
              <a:rPr lang="en-US" altLang="en-US" b="0"/>
              <a:pPr algn="r" eaLnBrk="1" hangingPunct="1">
                <a:spcBef>
                  <a:spcPct val="0"/>
                </a:spcBef>
              </a:pPr>
              <a:t>101</a:t>
            </a:fld>
            <a:endParaRPr lang="en-US" altLang="en-US" b="0"/>
          </a:p>
        </p:txBody>
      </p:sp>
      <p:sp>
        <p:nvSpPr>
          <p:cNvPr id="66563"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charset="0"/>
                <a:cs typeface="Arial" charset="0"/>
              </a:defRPr>
            </a:lvl1pPr>
            <a:lvl2pPr marL="742950" indent="-285750" defTabSz="909638" eaLnBrk="0" hangingPunct="0">
              <a:spcBef>
                <a:spcPct val="30000"/>
              </a:spcBef>
              <a:defRPr sz="1200">
                <a:solidFill>
                  <a:schemeClr val="tx1"/>
                </a:solidFill>
                <a:latin typeface="Arial" charset="0"/>
                <a:cs typeface="Arial" charset="0"/>
              </a:defRPr>
            </a:lvl2pPr>
            <a:lvl3pPr marL="1143000" indent="-228600" defTabSz="909638" eaLnBrk="0" hangingPunct="0">
              <a:spcBef>
                <a:spcPct val="30000"/>
              </a:spcBef>
              <a:defRPr sz="1200">
                <a:solidFill>
                  <a:schemeClr val="tx1"/>
                </a:solidFill>
                <a:latin typeface="Arial" charset="0"/>
                <a:cs typeface="Arial" charset="0"/>
              </a:defRPr>
            </a:lvl3pPr>
            <a:lvl4pPr marL="1600200" indent="-228600" defTabSz="909638" eaLnBrk="0" hangingPunct="0">
              <a:spcBef>
                <a:spcPct val="30000"/>
              </a:spcBef>
              <a:defRPr sz="1200">
                <a:solidFill>
                  <a:schemeClr val="tx1"/>
                </a:solidFill>
                <a:latin typeface="Arial" charset="0"/>
                <a:cs typeface="Arial" charset="0"/>
              </a:defRPr>
            </a:lvl4pPr>
            <a:lvl5pPr marL="2057400" indent="-228600" defTabSz="909638" eaLnBrk="0" hangingPunct="0">
              <a:spcBef>
                <a:spcPct val="30000"/>
              </a:spcBef>
              <a:defRPr sz="1200">
                <a:solidFill>
                  <a:schemeClr val="tx1"/>
                </a:solidFill>
                <a:latin typeface="Arial" charset="0"/>
                <a:cs typeface="Arial" charset="0"/>
              </a:defRPr>
            </a:lvl5pPr>
            <a:lvl6pPr marL="2514600" indent="-228600" defTabSz="909638" eaLnBrk="0" fontAlgn="base" hangingPunct="0">
              <a:spcBef>
                <a:spcPct val="30000"/>
              </a:spcBef>
              <a:spcAft>
                <a:spcPct val="0"/>
              </a:spcAft>
              <a:defRPr sz="1200">
                <a:solidFill>
                  <a:schemeClr val="tx1"/>
                </a:solidFill>
                <a:latin typeface="Arial" charset="0"/>
                <a:cs typeface="Arial" charset="0"/>
              </a:defRPr>
            </a:lvl6pPr>
            <a:lvl7pPr marL="2971800" indent="-228600" defTabSz="909638" eaLnBrk="0" fontAlgn="base" hangingPunct="0">
              <a:spcBef>
                <a:spcPct val="30000"/>
              </a:spcBef>
              <a:spcAft>
                <a:spcPct val="0"/>
              </a:spcAft>
              <a:defRPr sz="1200">
                <a:solidFill>
                  <a:schemeClr val="tx1"/>
                </a:solidFill>
                <a:latin typeface="Arial" charset="0"/>
                <a:cs typeface="Arial" charset="0"/>
              </a:defRPr>
            </a:lvl7pPr>
            <a:lvl8pPr marL="3429000" indent="-228600" defTabSz="909638" eaLnBrk="0" fontAlgn="base" hangingPunct="0">
              <a:spcBef>
                <a:spcPct val="30000"/>
              </a:spcBef>
              <a:spcAft>
                <a:spcPct val="0"/>
              </a:spcAft>
              <a:defRPr sz="1200">
                <a:solidFill>
                  <a:schemeClr val="tx1"/>
                </a:solidFill>
                <a:latin typeface="Arial" charset="0"/>
                <a:cs typeface="Arial" charset="0"/>
              </a:defRPr>
            </a:lvl8pPr>
            <a:lvl9pPr marL="3886200" indent="-228600" defTabSz="909638"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015A369F-BD9E-40DB-BE45-F43389309C80}" type="slidenum">
              <a:rPr lang="en-US" altLang="en-US">
                <a:ea typeface="ヒラギノ角ゴ Pro W3" pitchFamily="1" charset="-128"/>
              </a:rPr>
              <a:pPr algn="r">
                <a:spcBef>
                  <a:spcPct val="0"/>
                </a:spcBef>
              </a:pPr>
              <a:t>101</a:t>
            </a:fld>
            <a:endParaRPr lang="en-US" altLang="en-US">
              <a:ea typeface="ヒラギノ角ゴ Pro W3" pitchFamily="1" charset="-128"/>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en-AU"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CCA14638-0D3F-8A42-8A71-E2FC465D12A4}" type="slidenum">
              <a:rPr lang="en-US" sz="1200"/>
              <a:pPr eaLnBrk="1" hangingPunct="1"/>
              <a:t>11</a:t>
            </a:fld>
            <a:endParaRPr lang="en-US" sz="1200" dirty="0"/>
          </a:p>
        </p:txBody>
      </p:sp>
      <p:sp>
        <p:nvSpPr>
          <p:cNvPr id="43011" name="Rectangle 2"/>
          <p:cNvSpPr>
            <a:spLocks noGrp="1" noRot="1" noChangeAspect="1" noChangeArrowheads="1" noTextEdit="1"/>
          </p:cNvSpPr>
          <p:nvPr>
            <p:ph type="sldImg"/>
          </p:nvPr>
        </p:nvSpPr>
        <p:spPr>
          <a:xfrm>
            <a:off x="924117" y="685837"/>
            <a:ext cx="5009767" cy="3430645"/>
          </a:xfrm>
          <a:ln/>
        </p:spPr>
      </p:sp>
      <p:sp>
        <p:nvSpPr>
          <p:cNvPr id="43012"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s-ES_tradnl"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1144588" y="685800"/>
            <a:ext cx="4573587" cy="3429000"/>
          </a:xfrm>
          <a:ln/>
        </p:spPr>
      </p:sp>
      <p:sp>
        <p:nvSpPr>
          <p:cNvPr id="68611"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0E02791-D6A3-4458-96A7-97A878EB0CB0}" type="slidenum">
              <a:rPr lang="en-US" altLang="en-US" smtClean="0"/>
              <a:pPr eaLnBrk="1" hangingPunct="1">
                <a:spcBef>
                  <a:spcPct val="0"/>
                </a:spcBef>
              </a:pPr>
              <a:t>104</a:t>
            </a:fld>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D199B1FF-440C-44C9-8C75-8D8A942BDDF1}" type="slidenum">
              <a:rPr lang="en-US" altLang="en-US" b="0"/>
              <a:pPr algn="r" eaLnBrk="1" hangingPunct="1">
                <a:spcBef>
                  <a:spcPct val="0"/>
                </a:spcBef>
              </a:pPr>
              <a:t>105</a:t>
            </a:fld>
            <a:endParaRPr lang="en-US" alt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nb-NO" altLang="en-US" sz="100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16B5646-642A-4811-8C58-E6BFA1BAE788}" type="slidenum">
              <a:rPr lang="en-US" altLang="en-US" smtClean="0"/>
              <a:pPr eaLnBrk="1" hangingPunct="1">
                <a:spcBef>
                  <a:spcPct val="0"/>
                </a:spcBef>
              </a:pPr>
              <a:t>106</a:t>
            </a:fld>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9AA3581-F979-4F8B-BCBD-6E5ECA1A14DC}" type="slidenum">
              <a:rPr lang="en-US" altLang="en-US" b="0"/>
              <a:pPr algn="r" eaLnBrk="1" hangingPunct="1">
                <a:spcBef>
                  <a:spcPct val="0"/>
                </a:spcBef>
              </a:pPr>
              <a:t>107</a:t>
            </a:fld>
            <a:endParaRPr lang="en-US" altLang="en-US" b="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solidFill>
                <a:schemeClr val="hlin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FE62804-EFD0-4FCF-A16C-0C5934A364AF}" type="slidenum">
              <a:rPr lang="en-US" altLang="en-US" b="0"/>
              <a:pPr algn="r" eaLnBrk="1" hangingPunct="1">
                <a:spcBef>
                  <a:spcPct val="0"/>
                </a:spcBef>
              </a:pPr>
              <a:t>110</a:t>
            </a:fld>
            <a:endParaRPr lang="en-US" altLang="en-US" b="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nSpc>
                <a:spcPct val="80000"/>
              </a:lnSpc>
            </a:pPr>
            <a:endParaRPr lang="en-US" altLang="en-US" sz="900" b="1"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7132151D-7AAE-49D0-8F2C-CCDAD125BBEE}" type="slidenum">
              <a:rPr lang="en-US" altLang="en-US"/>
              <a:pPr algn="r" eaLnBrk="1" hangingPunct="1">
                <a:spcBef>
                  <a:spcPct val="0"/>
                </a:spcBef>
              </a:pPr>
              <a:t>112</a:t>
            </a:fld>
            <a:endParaRPr lang="en-US" alt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92871551-8634-3A4A-8821-A7FE9CE1C000}" type="slidenum">
              <a:rPr lang="en-US" sz="1200"/>
              <a:pPr eaLnBrk="1" hangingPunct="1"/>
              <a:t>12</a:t>
            </a:fld>
            <a:endParaRPr lang="en-US" sz="1200" dirty="0"/>
          </a:p>
        </p:txBody>
      </p:sp>
      <p:sp>
        <p:nvSpPr>
          <p:cNvPr id="44035" name="Rectangle 2"/>
          <p:cNvSpPr>
            <a:spLocks noGrp="1" noRot="1" noChangeAspect="1" noChangeArrowheads="1" noTextEdit="1"/>
          </p:cNvSpPr>
          <p:nvPr>
            <p:ph type="sldImg"/>
          </p:nvPr>
        </p:nvSpPr>
        <p:spPr>
          <a:xfrm>
            <a:off x="924117" y="685837"/>
            <a:ext cx="5009767" cy="3430645"/>
          </a:xfrm>
          <a:ln/>
        </p:spPr>
      </p:sp>
      <p:sp>
        <p:nvSpPr>
          <p:cNvPr id="44036"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s-ES_tradnl"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charset="0"/>
                <a:cs typeface="Arial" charset="0"/>
              </a:defRPr>
            </a:lvl1pPr>
            <a:lvl2pPr marL="742950" indent="-285750" defTabSz="909638" eaLnBrk="0" hangingPunct="0">
              <a:spcBef>
                <a:spcPct val="30000"/>
              </a:spcBef>
              <a:defRPr sz="1200">
                <a:solidFill>
                  <a:schemeClr val="tx1"/>
                </a:solidFill>
                <a:latin typeface="Arial" charset="0"/>
                <a:cs typeface="Arial" charset="0"/>
              </a:defRPr>
            </a:lvl2pPr>
            <a:lvl3pPr marL="1143000" indent="-228600" defTabSz="909638" eaLnBrk="0" hangingPunct="0">
              <a:spcBef>
                <a:spcPct val="30000"/>
              </a:spcBef>
              <a:defRPr sz="1200">
                <a:solidFill>
                  <a:schemeClr val="tx1"/>
                </a:solidFill>
                <a:latin typeface="Arial" charset="0"/>
                <a:cs typeface="Arial" charset="0"/>
              </a:defRPr>
            </a:lvl3pPr>
            <a:lvl4pPr marL="1600200" indent="-228600" defTabSz="909638" eaLnBrk="0" hangingPunct="0">
              <a:spcBef>
                <a:spcPct val="30000"/>
              </a:spcBef>
              <a:defRPr sz="1200">
                <a:solidFill>
                  <a:schemeClr val="tx1"/>
                </a:solidFill>
                <a:latin typeface="Arial" charset="0"/>
                <a:cs typeface="Arial" charset="0"/>
              </a:defRPr>
            </a:lvl4pPr>
            <a:lvl5pPr marL="2057400" indent="-228600" defTabSz="909638" eaLnBrk="0" hangingPunct="0">
              <a:spcBef>
                <a:spcPct val="30000"/>
              </a:spcBef>
              <a:defRPr sz="1200">
                <a:solidFill>
                  <a:schemeClr val="tx1"/>
                </a:solidFill>
                <a:latin typeface="Arial" charset="0"/>
                <a:cs typeface="Arial" charset="0"/>
              </a:defRPr>
            </a:lvl5pPr>
            <a:lvl6pPr marL="2514600" indent="-228600" defTabSz="909638" eaLnBrk="0" fontAlgn="base" hangingPunct="0">
              <a:spcBef>
                <a:spcPct val="30000"/>
              </a:spcBef>
              <a:spcAft>
                <a:spcPct val="0"/>
              </a:spcAft>
              <a:defRPr sz="1200">
                <a:solidFill>
                  <a:schemeClr val="tx1"/>
                </a:solidFill>
                <a:latin typeface="Arial" charset="0"/>
                <a:cs typeface="Arial" charset="0"/>
              </a:defRPr>
            </a:lvl6pPr>
            <a:lvl7pPr marL="2971800" indent="-228600" defTabSz="909638" eaLnBrk="0" fontAlgn="base" hangingPunct="0">
              <a:spcBef>
                <a:spcPct val="30000"/>
              </a:spcBef>
              <a:spcAft>
                <a:spcPct val="0"/>
              </a:spcAft>
              <a:defRPr sz="1200">
                <a:solidFill>
                  <a:schemeClr val="tx1"/>
                </a:solidFill>
                <a:latin typeface="Arial" charset="0"/>
                <a:cs typeface="Arial" charset="0"/>
              </a:defRPr>
            </a:lvl7pPr>
            <a:lvl8pPr marL="3429000" indent="-228600" defTabSz="909638" eaLnBrk="0" fontAlgn="base" hangingPunct="0">
              <a:spcBef>
                <a:spcPct val="30000"/>
              </a:spcBef>
              <a:spcAft>
                <a:spcPct val="0"/>
              </a:spcAft>
              <a:defRPr sz="1200">
                <a:solidFill>
                  <a:schemeClr val="tx1"/>
                </a:solidFill>
                <a:latin typeface="Arial" charset="0"/>
                <a:cs typeface="Arial" charset="0"/>
              </a:defRPr>
            </a:lvl8pPr>
            <a:lvl9pPr marL="3886200" indent="-228600" defTabSz="909638"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77FDDE28-63E3-4737-9CFA-A767DA88C505}" type="slidenum">
              <a:rPr lang="en-US" altLang="en-US">
                <a:ea typeface="ヒラギノ角ゴ Pro W3" pitchFamily="1" charset="-128"/>
              </a:rPr>
              <a:pPr algn="r">
                <a:spcBef>
                  <a:spcPct val="0"/>
                </a:spcBef>
              </a:pPr>
              <a:t>113</a:t>
            </a:fld>
            <a:endParaRPr lang="en-US" altLang="en-US">
              <a:ea typeface="ヒラギノ角ゴ Pro W3" pitchFamily="1" charset="-128"/>
            </a:endParaRPr>
          </a:p>
        </p:txBody>
      </p:sp>
      <p:sp>
        <p:nvSpPr>
          <p:cNvPr id="78851" name="Rectangle 2"/>
          <p:cNvSpPr>
            <a:spLocks noGrp="1" noRot="1" noChangeAspect="1" noChangeArrowheads="1" noTextEdit="1"/>
          </p:cNvSpPr>
          <p:nvPr>
            <p:ph type="sldImg"/>
          </p:nvPr>
        </p:nvSpPr>
        <p:spPr>
          <a:xfrm>
            <a:off x="1144588" y="685800"/>
            <a:ext cx="4570412" cy="3427413"/>
          </a:xfrm>
          <a:ln/>
        </p:spPr>
      </p:sp>
      <p:sp>
        <p:nvSpPr>
          <p:cNvPr id="78852"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fr-CH"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117B833-EEAC-482F-8102-123F8ECBD3BB}" type="slidenum">
              <a:rPr lang="en-US" altLang="en-US" smtClean="0"/>
              <a:pPr eaLnBrk="1" hangingPunct="1">
                <a:spcBef>
                  <a:spcPct val="0"/>
                </a:spcBef>
              </a:pPr>
              <a:t>114</a:t>
            </a:fld>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7EC165B-ADEA-4EEE-8ED2-95DC0EDB89C4}" type="slidenum">
              <a:rPr lang="en-US" altLang="en-US" smtClean="0"/>
              <a:pPr eaLnBrk="1" hangingPunct="1">
                <a:spcBef>
                  <a:spcPct val="0"/>
                </a:spcBef>
              </a:pPr>
              <a:t>115</a:t>
            </a:fld>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563BB7F-09B8-443F-B37C-7238ACDF8F61}" type="slidenum">
              <a:rPr lang="en-US" altLang="en-US" smtClean="0"/>
              <a:pPr eaLnBrk="1" hangingPunct="1">
                <a:spcBef>
                  <a:spcPct val="0"/>
                </a:spcBef>
              </a:pPr>
              <a:t>116</a:t>
            </a:fld>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44588" y="685800"/>
            <a:ext cx="4573587" cy="3429000"/>
          </a:xfrm>
          <a:ln/>
        </p:spPr>
      </p:sp>
      <p:sp>
        <p:nvSpPr>
          <p:cNvPr id="82947"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B550889-FEA1-4FAA-8557-6A77CA4789A1}" type="slidenum">
              <a:rPr lang="en-US" altLang="en-US" smtClean="0"/>
              <a:pPr eaLnBrk="1" hangingPunct="1">
                <a:spcBef>
                  <a:spcPct val="0"/>
                </a:spcBef>
              </a:pPr>
              <a:t>118</a:t>
            </a:fld>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44588" y="682625"/>
            <a:ext cx="4575175" cy="3430588"/>
          </a:xfrm>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fr-CH" altLang="en-US" sz="1000" smtClean="0"/>
          </a:p>
          <a:p>
            <a:endParaRPr lang="en-US" altLang="en-US" sz="100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D23B73A-D0AD-4E57-9277-25A1109B11F0}" type="slidenum">
              <a:rPr lang="en-US" altLang="en-US" smtClean="0">
                <a:solidFill>
                  <a:prstClr val="black"/>
                </a:solidFill>
              </a:rPr>
              <a:pPr algn="r" eaLnBrk="1" hangingPunct="1">
                <a:spcBef>
                  <a:spcPct val="0"/>
                </a:spcBef>
              </a:pPr>
              <a:t>195</a:t>
            </a:fld>
            <a:endParaRPr lang="en-US" altLang="en-US" smtClean="0">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D3BBD71F-5EFF-4A8F-AF3D-1D5A7326A0A5}" type="slidenum">
              <a:rPr lang="en-US" altLang="en-US" smtClean="0">
                <a:solidFill>
                  <a:prstClr val="black"/>
                </a:solidFill>
              </a:rPr>
              <a:pPr algn="r" eaLnBrk="1" hangingPunct="1">
                <a:spcBef>
                  <a:spcPct val="0"/>
                </a:spcBef>
              </a:pPr>
              <a:t>197</a:t>
            </a:fld>
            <a:endParaRPr lang="en-US" altLang="en-US" smtClean="0">
              <a:solidFill>
                <a:prstClr val="black"/>
              </a:solidFill>
            </a:endParaRPr>
          </a:p>
        </p:txBody>
      </p:sp>
      <p:sp>
        <p:nvSpPr>
          <p:cNvPr id="33795" name="Rectangle 7"/>
          <p:cNvSpPr txBox="1">
            <a:spLocks noGrp="1" noChangeArrowheads="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767FFE0-C417-4ED3-9B8A-CA22D8FB54EA}" type="slidenum">
              <a:rPr lang="en-US" altLang="en-US">
                <a:solidFill>
                  <a:prstClr val="black"/>
                </a:solidFill>
              </a:rPr>
              <a:pPr algn="r" eaLnBrk="1" hangingPunct="1">
                <a:spcBef>
                  <a:spcPct val="0"/>
                </a:spcBef>
              </a:pPr>
              <a:t>197</a:t>
            </a:fld>
            <a:endParaRPr lang="en-US" altLang="en-US">
              <a:solidFill>
                <a:prstClr val="black"/>
              </a:solidFill>
            </a:endParaRPr>
          </a:p>
        </p:txBody>
      </p:sp>
      <p:sp>
        <p:nvSpPr>
          <p:cNvPr id="33796" name="Rectangle 2"/>
          <p:cNvSpPr>
            <a:spLocks noGrp="1" noRot="1" noChangeAspect="1" noChangeArrowheads="1" noTextEdit="1"/>
          </p:cNvSpPr>
          <p:nvPr>
            <p:ph type="sldImg"/>
          </p:nvPr>
        </p:nvSpPr>
        <p:spPr>
          <a:xfrm>
            <a:off x="1143000" y="685800"/>
            <a:ext cx="4573588" cy="3429000"/>
          </a:xfrm>
          <a:ln/>
        </p:spPr>
      </p:sp>
      <p:sp>
        <p:nvSpPr>
          <p:cNvPr id="33797" name="Rectangle 3"/>
          <p:cNvSpPr>
            <a:spLocks noGrp="1" noChangeArrowheads="1"/>
          </p:cNvSpPr>
          <p:nvPr>
            <p:ph type="body" idx="1"/>
          </p:nvPr>
        </p:nvSpPr>
        <p:spPr>
          <a:xfrm>
            <a:off x="914508" y="4343144"/>
            <a:ext cx="5028986" cy="4115019"/>
          </a:xfrm>
          <a:noFill/>
        </p:spPr>
        <p:txBody>
          <a:bodyPr/>
          <a:lstStyle/>
          <a:p>
            <a:pPr eaLnBrk="1" hangingPunct="1"/>
            <a:endParaRPr lang="es-E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4033278-4F0F-4863-A33D-F5F7363B4244}" type="slidenum">
              <a:rPr lang="en-US" altLang="en-US" smtClean="0">
                <a:solidFill>
                  <a:prstClr val="black"/>
                </a:solidFill>
              </a:rPr>
              <a:pPr algn="r" eaLnBrk="1" hangingPunct="1">
                <a:spcBef>
                  <a:spcPct val="0"/>
                </a:spcBef>
              </a:pPr>
              <a:t>198</a:t>
            </a:fld>
            <a:endParaRPr lang="en-US" altLang="en-US" smtClean="0">
              <a:solidFill>
                <a:prstClr val="black"/>
              </a:solidFill>
            </a:endParaRPr>
          </a:p>
        </p:txBody>
      </p:sp>
      <p:sp>
        <p:nvSpPr>
          <p:cNvPr id="34819" name="Rectangle 7"/>
          <p:cNvSpPr txBox="1">
            <a:spLocks noGrp="1" noChangeArrowheads="1"/>
          </p:cNvSpPr>
          <p:nvPr/>
        </p:nvSpPr>
        <p:spPr bwMode="auto">
          <a:xfrm>
            <a:off x="3885453" y="8686288"/>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30A52D8A-052B-4A9F-9816-2B8C2153C0A1}" type="slidenum">
              <a:rPr lang="en-US" altLang="en-US">
                <a:solidFill>
                  <a:prstClr val="black"/>
                </a:solidFill>
                <a:latin typeface="Times New Roman" pitchFamily="18" charset="0"/>
              </a:rPr>
              <a:pPr algn="r">
                <a:spcBef>
                  <a:spcPct val="0"/>
                </a:spcBef>
              </a:pPr>
              <a:t>198</a:t>
            </a:fld>
            <a:endParaRPr lang="en-US" altLang="en-US">
              <a:solidFill>
                <a:prstClr val="black"/>
              </a:solidFill>
              <a:latin typeface="Times New Roman" pitchFamily="18" charset="0"/>
            </a:endParaRPr>
          </a:p>
        </p:txBody>
      </p:sp>
      <p:sp>
        <p:nvSpPr>
          <p:cNvPr id="34820" name="Rectangle 2"/>
          <p:cNvSpPr>
            <a:spLocks noGrp="1" noRot="1" noChangeAspect="1" noChangeArrowheads="1" noTextEdit="1"/>
          </p:cNvSpPr>
          <p:nvPr>
            <p:ph type="sldImg"/>
          </p:nvPr>
        </p:nvSpPr>
        <p:spPr>
          <a:xfrm>
            <a:off x="1146175" y="685800"/>
            <a:ext cx="4572000" cy="3429000"/>
          </a:xfrm>
          <a:ln/>
        </p:spPr>
      </p:sp>
      <p:sp>
        <p:nvSpPr>
          <p:cNvPr id="34821" name="Rectangle 3"/>
          <p:cNvSpPr>
            <a:spLocks noGrp="1" noChangeArrowheads="1"/>
          </p:cNvSpPr>
          <p:nvPr>
            <p:ph type="body" idx="1"/>
          </p:nvPr>
        </p:nvSpPr>
        <p:spPr>
          <a:xfrm>
            <a:off x="914508" y="4343144"/>
            <a:ext cx="5028986" cy="4115019"/>
          </a:xfrm>
          <a:noFill/>
        </p:spPr>
        <p:txBody>
          <a:bodyPr lIns="91431" tIns="45715" rIns="91431" bIns="45715"/>
          <a:lstStyle/>
          <a:p>
            <a:pPr eaLnBrk="1" hangingPunct="1"/>
            <a:endParaRPr lang="en-SG"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WIPO</a:t>
            </a:r>
            <a:r>
              <a:rPr lang="ja-JP" altLang="en-US" dirty="0" smtClean="0"/>
              <a:t>’</a:t>
            </a:r>
            <a:r>
              <a:rPr lang="en-US" dirty="0" smtClean="0"/>
              <a:t>s work in this area is designed to reduce complexity, cost and time involved in obtaining patent protection in multiple countries and to address workload crisis facing many office because of rising number of patent applications, changing nature of applications (biotech) and duplication of work.  Various activities support this endeavor, namely:</a:t>
            </a:r>
          </a:p>
          <a:p>
            <a:pPr eaLnBrk="1" hangingPunct="1"/>
            <a:r>
              <a:rPr lang="en-US" dirty="0" smtClean="0"/>
              <a:t>- Substantive and procedural harmonization of patent law.</a:t>
            </a:r>
          </a:p>
          <a:p>
            <a:pPr eaLnBrk="1" hangingPunct="1"/>
            <a:r>
              <a:rPr lang="en-US" dirty="0" smtClean="0"/>
              <a:t>- Development and adoption of reforms of PCT System.</a:t>
            </a:r>
          </a:p>
          <a:p>
            <a:pPr eaLnBrk="1" hangingPunct="1"/>
            <a:r>
              <a:rPr lang="en-US" dirty="0" smtClean="0"/>
              <a:t>PCT Reform: began in Oct. 2000.  General objectives to simplify the system, streamline procedures, reduce costs for applicants, maintains quality of services to facilitate greater use, ensure system works to advantage of all offices irrespective of size.</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13</a:t>
            </a:fld>
            <a:endParaRPr lang="en-US" dirty="0"/>
          </a:p>
        </p:txBody>
      </p:sp>
    </p:spTree>
    <p:extLst>
      <p:ext uri="{BB962C8B-B14F-4D97-AF65-F5344CB8AC3E}">
        <p14:creationId xmlns:p14="http://schemas.microsoft.com/office/powerpoint/2010/main" val="38314486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FD13E3D-B741-4BF5-85B6-0BF59A16131F}" type="slidenum">
              <a:rPr lang="en-US" altLang="en-US" smtClean="0">
                <a:solidFill>
                  <a:prstClr val="black"/>
                </a:solidFill>
              </a:rPr>
              <a:pPr algn="r" eaLnBrk="1" hangingPunct="1">
                <a:spcBef>
                  <a:spcPct val="0"/>
                </a:spcBef>
              </a:pPr>
              <a:t>204</a:t>
            </a:fld>
            <a:endParaRPr lang="en-US" altLang="en-US" smtClean="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ADA464C-28E2-44F1-9FB7-2189B8353D7D}" type="slidenum">
              <a:rPr lang="en-US" altLang="en-US" smtClean="0">
                <a:solidFill>
                  <a:prstClr val="black"/>
                </a:solidFill>
              </a:rPr>
              <a:pPr algn="r" eaLnBrk="1" hangingPunct="1">
                <a:spcBef>
                  <a:spcPct val="0"/>
                </a:spcBef>
              </a:pPr>
              <a:t>205</a:t>
            </a:fld>
            <a:endParaRPr lang="en-US" altLang="en-US" smtClean="0">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622D1E9-0EA8-4077-996E-9D276FC0F54F}" type="slidenum">
              <a:rPr lang="en-US" altLang="en-US" smtClean="0">
                <a:solidFill>
                  <a:prstClr val="black"/>
                </a:solidFill>
              </a:rPr>
              <a:pPr algn="r" eaLnBrk="1" hangingPunct="1">
                <a:spcBef>
                  <a:spcPct val="0"/>
                </a:spcBef>
              </a:pPr>
              <a:t>207</a:t>
            </a:fld>
            <a:endParaRPr lang="en-US" altLang="en-US" smtClean="0">
              <a:solidFill>
                <a:prstClr val="black"/>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845CAE8B-BDC0-4C0E-A616-27B5CE33C55D}" type="slidenum">
              <a:rPr lang="en-US" altLang="en-US" smtClean="0">
                <a:solidFill>
                  <a:prstClr val="black"/>
                </a:solidFill>
              </a:rPr>
              <a:pPr algn="r" eaLnBrk="1" hangingPunct="1">
                <a:spcBef>
                  <a:spcPct val="0"/>
                </a:spcBef>
              </a:pPr>
              <a:t>208</a:t>
            </a:fld>
            <a:endParaRPr lang="en-US" altLang="en-US" smtClean="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600BD7E-F0DD-49A5-A505-A651BEF4B6B8}" type="slidenum">
              <a:rPr lang="en-US" altLang="en-US" smtClean="0">
                <a:solidFill>
                  <a:prstClr val="black"/>
                </a:solidFill>
              </a:rPr>
              <a:pPr algn="r" eaLnBrk="1" hangingPunct="1">
                <a:spcBef>
                  <a:spcPct val="0"/>
                </a:spcBef>
              </a:pPr>
              <a:t>210</a:t>
            </a:fld>
            <a:endParaRPr lang="en-US" altLang="en-US" smtClean="0">
              <a:solidFill>
                <a:prstClr val="black"/>
              </a:solidFill>
            </a:endParaRPr>
          </a:p>
        </p:txBody>
      </p:sp>
      <p:sp>
        <p:nvSpPr>
          <p:cNvPr id="39939" name="Rectangle 2"/>
          <p:cNvSpPr>
            <a:spLocks noGrp="1" noRot="1" noChangeAspect="1" noChangeArrowheads="1" noTextEdit="1"/>
          </p:cNvSpPr>
          <p:nvPr>
            <p:ph type="sldImg"/>
          </p:nvPr>
        </p:nvSpPr>
        <p:spPr>
          <a:xfrm>
            <a:off x="1144588" y="685800"/>
            <a:ext cx="4573587" cy="3429000"/>
          </a:xfrm>
          <a:ln/>
        </p:spPr>
      </p:sp>
      <p:sp>
        <p:nvSpPr>
          <p:cNvPr id="39940" name="Rectangle 3"/>
          <p:cNvSpPr>
            <a:spLocks noGrp="1" noChangeArrowheads="1"/>
          </p:cNvSpPr>
          <p:nvPr>
            <p:ph type="body" idx="1"/>
          </p:nvPr>
        </p:nvSpPr>
        <p:spPr>
          <a:noFill/>
        </p:spPr>
        <p:txBody>
          <a:bodyPr/>
          <a:lstStyle/>
          <a:p>
            <a:pPr eaLnBrk="1" hangingPunct="1"/>
            <a:r>
              <a:rPr lang="fr-CH" altLang="en-US" smtClean="0"/>
              <a:t>Question 7</a:t>
            </a:r>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E50BA90-9C7A-4465-9C80-D8D9B620D0FA}" type="slidenum">
              <a:rPr lang="fr-FR" altLang="en-US"/>
              <a:pPr/>
              <a:t>218</a:t>
            </a:fld>
            <a:endParaRPr lang="fr-FR" altLang="en-US"/>
          </a:p>
        </p:txBody>
      </p:sp>
      <p:sp>
        <p:nvSpPr>
          <p:cNvPr id="3891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2A2A9B2-897D-42D7-95C5-76C685247081}" type="slidenum">
              <a:rPr lang="fr-FR" altLang="en-US"/>
              <a:pPr/>
              <a:t>219</a:t>
            </a:fld>
            <a:endParaRPr lang="fr-FR" altLang="en-US"/>
          </a:p>
        </p:txBody>
      </p:sp>
      <p:sp>
        <p:nvSpPr>
          <p:cNvPr id="3993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31CC942-11B1-42D1-A145-0D88FBE35020}" type="slidenum">
              <a:rPr lang="fr-FR" altLang="en-US"/>
              <a:pPr/>
              <a:t>220</a:t>
            </a:fld>
            <a:endParaRPr lang="fr-FR" altLang="en-US"/>
          </a:p>
        </p:txBody>
      </p:sp>
      <p:sp>
        <p:nvSpPr>
          <p:cNvPr id="4096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6B96141-A525-4316-98B8-C67F0682C066}" type="slidenum">
              <a:rPr lang="fr-FR" altLang="en-US"/>
              <a:pPr/>
              <a:t>221</a:t>
            </a:fld>
            <a:endParaRPr lang="fr-FR" altLang="en-US"/>
          </a:p>
        </p:txBody>
      </p:sp>
      <p:sp>
        <p:nvSpPr>
          <p:cNvPr id="4198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0900DDF-0C36-415C-B25A-FD9FF5549774}" type="slidenum">
              <a:rPr lang="fr-FR" altLang="en-US"/>
              <a:pPr/>
              <a:t>222</a:t>
            </a:fld>
            <a:endParaRPr lang="fr-FR" altLang="en-US"/>
          </a:p>
        </p:txBody>
      </p:sp>
      <p:sp>
        <p:nvSpPr>
          <p:cNvPr id="4300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private and/or non-commercial use; experimental</a:t>
            </a:r>
          </a:p>
          <a:p>
            <a:r>
              <a:rPr lang="en-US" dirty="0"/>
              <a:t>use and/or scientific research; preparation of medicines; prior use; use of</a:t>
            </a:r>
          </a:p>
          <a:p>
            <a:r>
              <a:rPr lang="en-US" dirty="0"/>
              <a:t>articles on foreign vessels, aircrafts and land vehicles. The document should</a:t>
            </a:r>
          </a:p>
          <a:p>
            <a:r>
              <a:rPr lang="en-US" dirty="0"/>
              <a:t>also cover practical challenges encountered by Member States in</a:t>
            </a:r>
          </a:p>
          <a:p>
            <a:r>
              <a:rPr lang="en-US" dirty="0"/>
              <a:t>implementing them.</a:t>
            </a:r>
            <a:endParaRPr lang="es-ES_tradnl" dirty="0"/>
          </a:p>
        </p:txBody>
      </p:sp>
      <p:sp>
        <p:nvSpPr>
          <p:cNvPr id="471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6CD01A1-DED5-494C-80B1-82B50B83F516}" type="slidenum">
              <a:rPr lang="en-US" sz="1200"/>
              <a:pPr eaLnBrk="1" hangingPunct="1"/>
              <a:t>15</a:t>
            </a:fld>
            <a:endParaRPr lang="en-US" sz="1200"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6422D6F-2C51-4E5F-BB91-8B7E71F50C81}" type="slidenum">
              <a:rPr lang="fr-FR" altLang="en-US"/>
              <a:pPr/>
              <a:t>223</a:t>
            </a:fld>
            <a:endParaRPr lang="fr-FR" altLang="en-US"/>
          </a:p>
        </p:txBody>
      </p:sp>
      <p:sp>
        <p:nvSpPr>
          <p:cNvPr id="4403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C9029AA-B706-4BBF-AF8A-F9ABAB87A01D}" type="slidenum">
              <a:rPr lang="fr-FR" altLang="en-US"/>
              <a:pPr/>
              <a:t>224</a:t>
            </a:fld>
            <a:endParaRPr lang="fr-FR" altLang="en-US"/>
          </a:p>
        </p:txBody>
      </p:sp>
      <p:sp>
        <p:nvSpPr>
          <p:cNvPr id="4505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CEFBE59-D801-49DB-AE4D-24D26BBD7790}" type="slidenum">
              <a:rPr lang="fr-FR" altLang="en-US"/>
              <a:pPr/>
              <a:t>225</a:t>
            </a:fld>
            <a:endParaRPr lang="fr-FR" altLang="en-US"/>
          </a:p>
        </p:txBody>
      </p:sp>
      <p:sp>
        <p:nvSpPr>
          <p:cNvPr id="4608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AFBB54D-4A08-4902-8166-2DEB95501D7A}" type="slidenum">
              <a:rPr lang="fr-FR" altLang="en-US"/>
              <a:pPr/>
              <a:t>226</a:t>
            </a:fld>
            <a:endParaRPr lang="fr-FR" altLang="en-US"/>
          </a:p>
        </p:txBody>
      </p:sp>
      <p:sp>
        <p:nvSpPr>
          <p:cNvPr id="4710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3BC9870-2971-41A7-BA8D-23775B3596ED}" type="slidenum">
              <a:rPr lang="fr-FR" altLang="en-US"/>
              <a:pPr/>
              <a:t>227</a:t>
            </a:fld>
            <a:endParaRPr lang="fr-FR" altLang="en-US"/>
          </a:p>
        </p:txBody>
      </p:sp>
      <p:sp>
        <p:nvSpPr>
          <p:cNvPr id="4812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245FA24-0814-44B8-8BB7-4EA110F39A19}" type="slidenum">
              <a:rPr lang="fr-FR" altLang="en-US"/>
              <a:pPr/>
              <a:t>228</a:t>
            </a:fld>
            <a:endParaRPr lang="fr-FR" altLang="en-US"/>
          </a:p>
        </p:txBody>
      </p:sp>
      <p:sp>
        <p:nvSpPr>
          <p:cNvPr id="4915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6335925-0588-4C35-818C-F5C6C50C0A87}" type="slidenum">
              <a:rPr lang="fr-FR" altLang="en-US"/>
              <a:pPr/>
              <a:t>229</a:t>
            </a:fld>
            <a:endParaRPr lang="fr-FR" altLang="en-US"/>
          </a:p>
        </p:txBody>
      </p:sp>
      <p:sp>
        <p:nvSpPr>
          <p:cNvPr id="5017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C9998A9-1A4C-45F6-BF92-3E26AD33708B}" type="slidenum">
              <a:rPr lang="fr-FR" altLang="en-US"/>
              <a:pPr/>
              <a:t>230</a:t>
            </a:fld>
            <a:endParaRPr lang="fr-FR" altLang="en-US"/>
          </a:p>
        </p:txBody>
      </p:sp>
      <p:sp>
        <p:nvSpPr>
          <p:cNvPr id="51201"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CF48B6C-85FA-4C89-802E-6165CE5F0FD5}" type="slidenum">
              <a:rPr lang="fr-FR" altLang="en-US"/>
              <a:pPr/>
              <a:t>231</a:t>
            </a:fld>
            <a:endParaRPr lang="fr-FR" altLang="en-US"/>
          </a:p>
        </p:txBody>
      </p:sp>
      <p:sp>
        <p:nvSpPr>
          <p:cNvPr id="5222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C98D346-8229-4578-A28C-6E053649D7E4}" type="slidenum">
              <a:rPr lang="fr-FR" altLang="en-US"/>
              <a:pPr/>
              <a:t>232</a:t>
            </a:fld>
            <a:endParaRPr lang="fr-FR" altLang="en-US"/>
          </a:p>
        </p:txBody>
      </p:sp>
      <p:sp>
        <p:nvSpPr>
          <p:cNvPr id="5324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dirty="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28E15E-D7B5-4331-9408-58FEB9B59B6A}" type="slidenum">
              <a:rPr lang="en-US">
                <a:solidFill>
                  <a:srgbClr val="000000"/>
                </a:solidFill>
                <a:latin typeface="Arial" charset="0"/>
                <a:ea typeface="ＭＳ Ｐゴシック" pitchFamily="34" charset="-128"/>
                <a:cs typeface="Arial" charset="0"/>
              </a:rPr>
              <a:pPr fontAlgn="base">
                <a:spcBef>
                  <a:spcPct val="0"/>
                </a:spcBef>
                <a:spcAft>
                  <a:spcPct val="0"/>
                </a:spcAft>
              </a:pPr>
              <a:t>17</a:t>
            </a:fld>
            <a:endParaRPr lang="en-US" dirty="0">
              <a:solidFill>
                <a:srgbClr val="000000"/>
              </a:solidFill>
              <a:latin typeface="Arial" charset="0"/>
              <a:ea typeface="ＭＳ Ｐゴシック" pitchFamily="34" charset="-128"/>
              <a:cs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E7A9789-42E3-4C00-8600-C7C7E0484AD3}" type="slidenum">
              <a:rPr lang="fr-FR" altLang="en-US"/>
              <a:pPr/>
              <a:t>233</a:t>
            </a:fld>
            <a:endParaRPr lang="fr-FR" altLang="en-US"/>
          </a:p>
        </p:txBody>
      </p:sp>
      <p:sp>
        <p:nvSpPr>
          <p:cNvPr id="5427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16C3805-ED59-4C70-9054-83451C1E9B1D}" type="slidenum">
              <a:rPr lang="fr-FR" altLang="en-US"/>
              <a:pPr/>
              <a:t>234</a:t>
            </a:fld>
            <a:endParaRPr lang="fr-FR" altLang="en-US"/>
          </a:p>
        </p:txBody>
      </p:sp>
      <p:sp>
        <p:nvSpPr>
          <p:cNvPr id="5529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3AF106B-2849-4641-8887-24D457CDEE24}" type="slidenum">
              <a:rPr lang="fr-FR" altLang="en-US"/>
              <a:pPr/>
              <a:t>235</a:t>
            </a:fld>
            <a:endParaRPr lang="fr-FR" altLang="en-US"/>
          </a:p>
        </p:txBody>
      </p:sp>
      <p:sp>
        <p:nvSpPr>
          <p:cNvPr id="5632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5833614-5E00-438C-85B4-1F376E3CA596}" type="slidenum">
              <a:rPr lang="fr-FR" altLang="en-US"/>
              <a:pPr/>
              <a:t>236</a:t>
            </a:fld>
            <a:endParaRPr lang="fr-FR" altLang="en-US"/>
          </a:p>
        </p:txBody>
      </p:sp>
      <p:sp>
        <p:nvSpPr>
          <p:cNvPr id="5734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25FB91E-0A37-4786-A8D6-7B11F340FB83}" type="slidenum">
              <a:rPr lang="fr-FR" altLang="en-US"/>
              <a:pPr/>
              <a:t>237</a:t>
            </a:fld>
            <a:endParaRPr lang="fr-FR" altLang="en-US"/>
          </a:p>
        </p:txBody>
      </p:sp>
      <p:sp>
        <p:nvSpPr>
          <p:cNvPr id="5836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1FF85A1-BEA9-4991-BB04-4FB5477775DE}" type="slidenum">
              <a:rPr lang="fr-FR" altLang="en-US"/>
              <a:pPr/>
              <a:t>238</a:t>
            </a:fld>
            <a:endParaRPr lang="fr-FR" altLang="en-US"/>
          </a:p>
        </p:txBody>
      </p:sp>
      <p:sp>
        <p:nvSpPr>
          <p:cNvPr id="5939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12ADDC0-A198-4499-AD6D-9DD87D183C6B}" type="slidenum">
              <a:rPr lang="fr-FR" altLang="en-US"/>
              <a:pPr/>
              <a:t>239</a:t>
            </a:fld>
            <a:endParaRPr lang="fr-FR" altLang="en-US"/>
          </a:p>
        </p:txBody>
      </p:sp>
      <p:sp>
        <p:nvSpPr>
          <p:cNvPr id="6041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3CA37E7-77E9-4722-ADD8-903F3560FAAA}" type="slidenum">
              <a:rPr lang="fr-FR" altLang="en-US"/>
              <a:pPr/>
              <a:t>240</a:t>
            </a:fld>
            <a:endParaRPr lang="fr-FR" altLang="en-US"/>
          </a:p>
        </p:txBody>
      </p:sp>
      <p:sp>
        <p:nvSpPr>
          <p:cNvPr id="61441"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9658EF4-484E-4C59-8B52-612010A66410}" type="slidenum">
              <a:rPr lang="fr-FR" altLang="en-US"/>
              <a:pPr/>
              <a:t>241</a:t>
            </a:fld>
            <a:endParaRPr lang="fr-FR" altLang="en-US"/>
          </a:p>
        </p:txBody>
      </p:sp>
      <p:sp>
        <p:nvSpPr>
          <p:cNvPr id="6246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83CF9F6-CA0C-41ED-AA3A-27CAED26E6A3}" type="slidenum">
              <a:rPr lang="fr-FR" altLang="en-US"/>
              <a:pPr/>
              <a:t>242</a:t>
            </a:fld>
            <a:endParaRPr lang="fr-FR" altLang="en-US"/>
          </a:p>
        </p:txBody>
      </p:sp>
      <p:sp>
        <p:nvSpPr>
          <p:cNvPr id="6348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46673065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96156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859886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fld id="{82F8A96B-6E60-DE48-8729-B551449C55D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89944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6994231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015BBCA-A881-D149-9B7B-A3FFB750459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8256774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25900"/>
            <a:ext cx="4038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3EA4FA2A-E694-1940-8F74-104E2EAD7F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450890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3BF75D5A-584C-412C-9C53-4318B90F43B3}" type="slidenum">
              <a:rPr lang="en-US"/>
              <a:pPr>
                <a:defRPr/>
              </a:pPr>
              <a:t>‹#›</a:t>
            </a:fld>
            <a:endParaRPr lang="en-US"/>
          </a:p>
        </p:txBody>
      </p:sp>
    </p:spTree>
    <p:extLst>
      <p:ext uri="{BB962C8B-B14F-4D97-AF65-F5344CB8AC3E}">
        <p14:creationId xmlns:p14="http://schemas.microsoft.com/office/powerpoint/2010/main" val="3406833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7997571F-B5D7-4943-8A4E-2517D7AACD2D}" type="slidenum">
              <a:rPr lang="en-US"/>
              <a:pPr>
                <a:defRPr/>
              </a:pPr>
              <a:t>‹#›</a:t>
            </a:fld>
            <a:endParaRPr lang="en-US"/>
          </a:p>
        </p:txBody>
      </p:sp>
    </p:spTree>
    <p:extLst>
      <p:ext uri="{BB962C8B-B14F-4D97-AF65-F5344CB8AC3E}">
        <p14:creationId xmlns:p14="http://schemas.microsoft.com/office/powerpoint/2010/main" val="3794932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773238"/>
            <a:ext cx="4044462"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338" y="4025901"/>
            <a:ext cx="4044462"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1FBA7EF4-6CF2-4AF7-9E63-B87D02AEFF6E}" type="slidenum">
              <a:rPr lang="en-US"/>
              <a:pPr>
                <a:defRPr/>
              </a:pPr>
              <a:t>‹#›</a:t>
            </a:fld>
            <a:endParaRPr lang="en-US"/>
          </a:p>
        </p:txBody>
      </p:sp>
    </p:spTree>
    <p:extLst>
      <p:ext uri="{BB962C8B-B14F-4D97-AF65-F5344CB8AC3E}">
        <p14:creationId xmlns:p14="http://schemas.microsoft.com/office/powerpoint/2010/main" val="1546624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6354357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7855656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811013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305453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281626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4541478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568704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47095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E2EF27FD-0019-AC47-B185-1B8B6BB8DE5C}" type="slidenum">
              <a:rPr lang="en-US">
                <a:solidFill>
                  <a:srgbClr val="000000"/>
                </a:solidFill>
                <a:ea typeface="ＭＳ Ｐゴシック" charset="0"/>
              </a: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24168091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transition spd="slow">
    <p:wipe/>
  </p:transition>
  <p:txStyles>
    <p:titleStyle>
      <a:lvl1pPr algn="l" rtl="0" eaLnBrk="0" fontAlgn="base" hangingPunct="0">
        <a:spcBef>
          <a:spcPct val="0"/>
        </a:spcBef>
        <a:spcAft>
          <a:spcPct val="0"/>
        </a:spcAft>
        <a:defRPr sz="3600">
          <a:solidFill>
            <a:srgbClr val="00408C"/>
          </a:solidFill>
          <a:latin typeface="+mj-lt"/>
          <a:ea typeface="ＭＳ Ｐゴシック" charset="0"/>
          <a:cs typeface="+mj-cs"/>
        </a:defRPr>
      </a:lvl1pPr>
      <a:lvl2pPr algn="l" rtl="0" eaLnBrk="0" fontAlgn="base" hangingPunct="0">
        <a:spcBef>
          <a:spcPct val="0"/>
        </a:spcBef>
        <a:spcAft>
          <a:spcPct val="0"/>
        </a:spcAft>
        <a:defRPr sz="3600">
          <a:solidFill>
            <a:srgbClr val="00408C"/>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00408C"/>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00408C"/>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00408C"/>
          </a:solidFill>
          <a:latin typeface="Arial" charset="0"/>
          <a:ea typeface="ＭＳ Ｐゴシック" charset="0"/>
          <a:cs typeface="Arial" charset="0"/>
        </a:defRPr>
      </a:lvl5pPr>
      <a:lvl6pPr marL="457200" algn="l" rtl="0" fontAlgn="base">
        <a:spcBef>
          <a:spcPct val="0"/>
        </a:spcBef>
        <a:spcAft>
          <a:spcPct val="0"/>
        </a:spcAft>
        <a:defRPr sz="3600">
          <a:solidFill>
            <a:srgbClr val="00408C"/>
          </a:solidFill>
          <a:latin typeface="Arial" charset="0"/>
          <a:cs typeface="Arial" charset="0"/>
        </a:defRPr>
      </a:lvl6pPr>
      <a:lvl7pPr marL="914400" algn="l" rtl="0" fontAlgn="base">
        <a:spcBef>
          <a:spcPct val="0"/>
        </a:spcBef>
        <a:spcAft>
          <a:spcPct val="0"/>
        </a:spcAft>
        <a:defRPr sz="3600">
          <a:solidFill>
            <a:srgbClr val="00408C"/>
          </a:solidFill>
          <a:latin typeface="Arial" charset="0"/>
          <a:cs typeface="Arial" charset="0"/>
        </a:defRPr>
      </a:lvl7pPr>
      <a:lvl8pPr marL="1371600" algn="l" rtl="0" fontAlgn="base">
        <a:spcBef>
          <a:spcPct val="0"/>
        </a:spcBef>
        <a:spcAft>
          <a:spcPct val="0"/>
        </a:spcAft>
        <a:defRPr sz="3600">
          <a:solidFill>
            <a:srgbClr val="00408C"/>
          </a:solidFill>
          <a:latin typeface="Arial" charset="0"/>
          <a:cs typeface="Arial" charset="0"/>
        </a:defRPr>
      </a:lvl8pPr>
      <a:lvl9pPr marL="1828800" algn="l" rtl="0" fontAlgn="base">
        <a:spcBef>
          <a:spcPct val="0"/>
        </a:spcBef>
        <a:spcAft>
          <a:spcPct val="0"/>
        </a:spcAft>
        <a:defRPr sz="3600">
          <a:solidFill>
            <a:srgbClr val="00408C"/>
          </a:solidFill>
          <a:latin typeface="Arial" charset="0"/>
          <a:cs typeface="Arial" charset="0"/>
        </a:defRPr>
      </a:lvl9pPr>
    </p:titleStyle>
    <p:bodyStyle>
      <a:lvl1pPr marL="342900" indent="-342900" algn="l" rtl="0" eaLnBrk="0" fontAlgn="base" hangingPunct="0">
        <a:spcBef>
          <a:spcPct val="20000"/>
        </a:spcBef>
        <a:spcAft>
          <a:spcPct val="0"/>
        </a:spcAft>
        <a:buBlip>
          <a:blip r:embed="rId21"/>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1"/>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1"/>
        </a:buBlip>
        <a:defRPr sz="2400">
          <a:solidFill>
            <a:schemeClr val="tx1"/>
          </a:solidFill>
          <a:latin typeface="+mn-lt"/>
          <a:cs typeface="+mn-cs"/>
        </a:defRPr>
      </a:lvl6pPr>
      <a:lvl7pPr marL="2971800" indent="-228600" algn="l" rtl="0" fontAlgn="base">
        <a:spcBef>
          <a:spcPct val="20000"/>
        </a:spcBef>
        <a:spcAft>
          <a:spcPct val="0"/>
        </a:spcAft>
        <a:buBlip>
          <a:blip r:embed="rId21"/>
        </a:buBlip>
        <a:defRPr sz="2400">
          <a:solidFill>
            <a:schemeClr val="tx1"/>
          </a:solidFill>
          <a:latin typeface="+mn-lt"/>
          <a:cs typeface="+mn-cs"/>
        </a:defRPr>
      </a:lvl7pPr>
      <a:lvl8pPr marL="3429000" indent="-228600" algn="l" rtl="0" fontAlgn="base">
        <a:spcBef>
          <a:spcPct val="20000"/>
        </a:spcBef>
        <a:spcAft>
          <a:spcPct val="0"/>
        </a:spcAft>
        <a:buBlip>
          <a:blip r:embed="rId21"/>
        </a:buBlip>
        <a:defRPr sz="2400">
          <a:solidFill>
            <a:schemeClr val="tx1"/>
          </a:solidFill>
          <a:latin typeface="+mn-lt"/>
          <a:cs typeface="+mn-cs"/>
        </a:defRPr>
      </a:lvl8pPr>
      <a:lvl9pPr marL="3886200" indent="-228600" algn="l" rtl="0" fontAlgn="base">
        <a:spcBef>
          <a:spcPct val="20000"/>
        </a:spcBef>
        <a:spcAft>
          <a:spcPct val="0"/>
        </a:spcAft>
        <a:buBlip>
          <a:blip r:embed="rId21"/>
        </a:buBlip>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0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3" Type="http://schemas.openxmlformats.org/officeDocument/2006/relationships/hyperlink" Target="http://intranet.wipo.int/portal/en/"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w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14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5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15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13.png"/><Relationship Id="rId7" Type="http://schemas.openxmlformats.org/officeDocument/2006/relationships/image" Target="../media/image128.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14.png"/><Relationship Id="rId9" Type="http://schemas.openxmlformats.org/officeDocument/2006/relationships/image" Target="../media/image130.png"/></Relationships>
</file>

<file path=ppt/slides/_rels/slide15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wmf"/><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7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 Id="rId14" Type="http://schemas.openxmlformats.org/officeDocument/2006/relationships/image" Target="../media/image165.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png"/><Relationship Id="rId18" Type="http://schemas.openxmlformats.org/officeDocument/2006/relationships/image" Target="../media/image181.jpeg"/><Relationship Id="rId26" Type="http://schemas.openxmlformats.org/officeDocument/2006/relationships/image" Target="../media/image189.png"/><Relationship Id="rId39" Type="http://schemas.openxmlformats.org/officeDocument/2006/relationships/image" Target="../media/image201.emf"/><Relationship Id="rId3" Type="http://schemas.openxmlformats.org/officeDocument/2006/relationships/image" Target="cid:b9ccf605-b1d0-4a84-94a0-2843a2ba8075@ictsd.local" TargetMode="External"/><Relationship Id="rId21" Type="http://schemas.openxmlformats.org/officeDocument/2006/relationships/image" Target="../media/image184.png"/><Relationship Id="rId34" Type="http://schemas.openxmlformats.org/officeDocument/2006/relationships/image" Target="../media/image197.jpeg"/><Relationship Id="rId7" Type="http://schemas.openxmlformats.org/officeDocument/2006/relationships/image" Target="../media/image170.jpeg"/><Relationship Id="rId12" Type="http://schemas.openxmlformats.org/officeDocument/2006/relationships/image" Target="../media/image175.jpeg"/><Relationship Id="rId17" Type="http://schemas.openxmlformats.org/officeDocument/2006/relationships/image" Target="../media/image180.jpeg"/><Relationship Id="rId25" Type="http://schemas.openxmlformats.org/officeDocument/2006/relationships/image" Target="../media/image188.jpeg"/><Relationship Id="rId33" Type="http://schemas.openxmlformats.org/officeDocument/2006/relationships/image" Target="../media/image196.jpeg"/><Relationship Id="rId38" Type="http://schemas.openxmlformats.org/officeDocument/2006/relationships/image" Target="../media/image200.jpeg"/><Relationship Id="rId2" Type="http://schemas.openxmlformats.org/officeDocument/2006/relationships/image" Target="../media/image166.jpeg"/><Relationship Id="rId16" Type="http://schemas.openxmlformats.org/officeDocument/2006/relationships/image" Target="../media/image179.jpeg"/><Relationship Id="rId20" Type="http://schemas.openxmlformats.org/officeDocument/2006/relationships/image" Target="../media/image183.jpeg"/><Relationship Id="rId29" Type="http://schemas.openxmlformats.org/officeDocument/2006/relationships/image" Target="../media/image192.jpeg"/><Relationship Id="rId1" Type="http://schemas.openxmlformats.org/officeDocument/2006/relationships/slideLayout" Target="../slideLayouts/slideLayout7.xml"/><Relationship Id="rId6" Type="http://schemas.openxmlformats.org/officeDocument/2006/relationships/image" Target="../media/image169.jpeg"/><Relationship Id="rId11" Type="http://schemas.openxmlformats.org/officeDocument/2006/relationships/image" Target="../media/image174.jpeg"/><Relationship Id="rId24" Type="http://schemas.openxmlformats.org/officeDocument/2006/relationships/image" Target="../media/image187.jpeg"/><Relationship Id="rId32" Type="http://schemas.openxmlformats.org/officeDocument/2006/relationships/image" Target="../media/image195.emf"/><Relationship Id="rId37" Type="http://schemas.openxmlformats.org/officeDocument/2006/relationships/image" Target="../media/image199.jpeg"/><Relationship Id="rId5" Type="http://schemas.openxmlformats.org/officeDocument/2006/relationships/image" Target="../media/image168.jpeg"/><Relationship Id="rId15" Type="http://schemas.openxmlformats.org/officeDocument/2006/relationships/image" Target="../media/image178.jpeg"/><Relationship Id="rId23" Type="http://schemas.openxmlformats.org/officeDocument/2006/relationships/image" Target="../media/image186.png"/><Relationship Id="rId28" Type="http://schemas.openxmlformats.org/officeDocument/2006/relationships/image" Target="../media/image191.jpeg"/><Relationship Id="rId36" Type="http://schemas.openxmlformats.org/officeDocument/2006/relationships/image" Target="../media/image2.jpeg"/><Relationship Id="rId10" Type="http://schemas.openxmlformats.org/officeDocument/2006/relationships/image" Target="../media/image173.jpeg"/><Relationship Id="rId19" Type="http://schemas.openxmlformats.org/officeDocument/2006/relationships/image" Target="../media/image182.png"/><Relationship Id="rId31" Type="http://schemas.openxmlformats.org/officeDocument/2006/relationships/image" Target="../media/image194.emf"/><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7.png"/><Relationship Id="rId22" Type="http://schemas.openxmlformats.org/officeDocument/2006/relationships/image" Target="../media/image185.jpeg"/><Relationship Id="rId27" Type="http://schemas.openxmlformats.org/officeDocument/2006/relationships/image" Target="../media/image190.jpeg"/><Relationship Id="rId30" Type="http://schemas.openxmlformats.org/officeDocument/2006/relationships/image" Target="../media/image193.emf"/><Relationship Id="rId35" Type="http://schemas.openxmlformats.org/officeDocument/2006/relationships/image" Target="../media/image198.emf"/></Relationships>
</file>

<file path=ppt/slides/_rels/slide184.xml.rels><?xml version="1.0" encoding="UTF-8" standalone="yes"?>
<Relationships xmlns="http://schemas.openxmlformats.org/package/2006/relationships"><Relationship Id="rId3" Type="http://schemas.openxmlformats.org/officeDocument/2006/relationships/hyperlink" Target="http://www.wipo.int/green" TargetMode="External"/><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05.png"/><Relationship Id="rId4" Type="http://schemas.openxmlformats.org/officeDocument/2006/relationships/image" Target="../media/image204.emf"/></Relationships>
</file>

<file path=ppt/slides/_rels/slide18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8.png"/><Relationship Id="rId4" Type="http://schemas.openxmlformats.org/officeDocument/2006/relationships/image" Target="../media/image207.png"/></Relationships>
</file>

<file path=ppt/slides/_rels/slide1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19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20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hyperlink" Target="http://www.wipo.int/amc/en/center/specific-sector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213.emf"/><Relationship Id="rId4" Type="http://schemas.openxmlformats.org/officeDocument/2006/relationships/image" Target="../media/image212.emf"/></Relationships>
</file>

<file path=ppt/slides/_rels/slide21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215.emf"/><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214.emf"/><Relationship Id="rId4" Type="http://schemas.openxmlformats.org/officeDocument/2006/relationships/oleObject" Target="../embeddings/oleObject7.bin"/></Relationships>
</file>

<file path=ppt/slides/_rels/slide2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213.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216.xml.rels><?xml version="1.0" encoding="UTF-8" standalone="yes"?>
<Relationships xmlns="http://schemas.openxmlformats.org/package/2006/relationships"><Relationship Id="rId3" Type="http://schemas.openxmlformats.org/officeDocument/2006/relationships/hyperlink" Target="http://www.wipo.int/amc/en/" TargetMode="External"/><Relationship Id="rId2" Type="http://schemas.openxmlformats.org/officeDocument/2006/relationships/hyperlink" Target="http://www.wipo.int/amc/en/clauses/" TargetMode="External"/><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223.jpeg"/></Relationships>
</file>

<file path=ppt/slides/_rels/slide21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09.png"/><Relationship Id="rId5" Type="http://schemas.openxmlformats.org/officeDocument/2006/relationships/image" Target="../media/image224.emf"/><Relationship Id="rId4" Type="http://schemas.openxmlformats.org/officeDocument/2006/relationships/oleObject" Target="../embeddings/oleObject9.bin"/></Relationships>
</file>

<file path=ppt/slides/_rels/slide23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8" Type="http://schemas.openxmlformats.org/officeDocument/2006/relationships/image" Target="../media/image225.wmf"/><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147.png"/></Relationships>
</file>

<file path=ppt/slides/_rels/slide24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png"/><Relationship Id="rId18" Type="http://schemas.openxmlformats.org/officeDocument/2006/relationships/image" Target="../media/image181.jpeg"/><Relationship Id="rId26" Type="http://schemas.openxmlformats.org/officeDocument/2006/relationships/image" Target="../media/image189.png"/><Relationship Id="rId3" Type="http://schemas.openxmlformats.org/officeDocument/2006/relationships/image" Target="../media/image166.jpeg"/><Relationship Id="rId21" Type="http://schemas.openxmlformats.org/officeDocument/2006/relationships/image" Target="../media/image184.png"/><Relationship Id="rId34" Type="http://schemas.openxmlformats.org/officeDocument/2006/relationships/image" Target="../media/image197.jpeg"/><Relationship Id="rId7" Type="http://schemas.openxmlformats.org/officeDocument/2006/relationships/image" Target="../media/image170.jpeg"/><Relationship Id="rId12" Type="http://schemas.openxmlformats.org/officeDocument/2006/relationships/image" Target="../media/image175.jpeg"/><Relationship Id="rId17" Type="http://schemas.openxmlformats.org/officeDocument/2006/relationships/image" Target="../media/image180.jpeg"/><Relationship Id="rId25" Type="http://schemas.openxmlformats.org/officeDocument/2006/relationships/image" Target="../media/image188.jpeg"/><Relationship Id="rId33" Type="http://schemas.openxmlformats.org/officeDocument/2006/relationships/image" Target="../media/image196.jpeg"/><Relationship Id="rId38" Type="http://schemas.openxmlformats.org/officeDocument/2006/relationships/image" Target="../media/image201.emf"/><Relationship Id="rId2" Type="http://schemas.openxmlformats.org/officeDocument/2006/relationships/notesSlide" Target="../notesSlides/notesSlide101.xml"/><Relationship Id="rId16" Type="http://schemas.openxmlformats.org/officeDocument/2006/relationships/image" Target="../media/image179.jpeg"/><Relationship Id="rId20" Type="http://schemas.openxmlformats.org/officeDocument/2006/relationships/image" Target="../media/image183.jpeg"/><Relationship Id="rId29" Type="http://schemas.openxmlformats.org/officeDocument/2006/relationships/image" Target="../media/image192.jpeg"/><Relationship Id="rId1" Type="http://schemas.openxmlformats.org/officeDocument/2006/relationships/slideLayout" Target="../slideLayouts/slideLayout7.xml"/><Relationship Id="rId6" Type="http://schemas.openxmlformats.org/officeDocument/2006/relationships/image" Target="../media/image169.jpeg"/><Relationship Id="rId11" Type="http://schemas.openxmlformats.org/officeDocument/2006/relationships/image" Target="../media/image174.jpeg"/><Relationship Id="rId24" Type="http://schemas.openxmlformats.org/officeDocument/2006/relationships/image" Target="../media/image187.jpeg"/><Relationship Id="rId32" Type="http://schemas.openxmlformats.org/officeDocument/2006/relationships/image" Target="../media/image195.emf"/><Relationship Id="rId37" Type="http://schemas.openxmlformats.org/officeDocument/2006/relationships/image" Target="../media/image200.jpeg"/><Relationship Id="rId5" Type="http://schemas.openxmlformats.org/officeDocument/2006/relationships/image" Target="../media/image168.jpeg"/><Relationship Id="rId15" Type="http://schemas.openxmlformats.org/officeDocument/2006/relationships/image" Target="../media/image178.jpeg"/><Relationship Id="rId23" Type="http://schemas.openxmlformats.org/officeDocument/2006/relationships/image" Target="../media/image186.png"/><Relationship Id="rId28" Type="http://schemas.openxmlformats.org/officeDocument/2006/relationships/image" Target="../media/image191.jpeg"/><Relationship Id="rId36" Type="http://schemas.openxmlformats.org/officeDocument/2006/relationships/image" Target="../media/image199.jpeg"/><Relationship Id="rId10" Type="http://schemas.openxmlformats.org/officeDocument/2006/relationships/image" Target="../media/image173.jpeg"/><Relationship Id="rId19" Type="http://schemas.openxmlformats.org/officeDocument/2006/relationships/image" Target="../media/image182.png"/><Relationship Id="rId31" Type="http://schemas.openxmlformats.org/officeDocument/2006/relationships/image" Target="../media/image194.emf"/><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7.png"/><Relationship Id="rId22" Type="http://schemas.openxmlformats.org/officeDocument/2006/relationships/image" Target="../media/image185.jpeg"/><Relationship Id="rId27" Type="http://schemas.openxmlformats.org/officeDocument/2006/relationships/image" Target="../media/image190.jpeg"/><Relationship Id="rId30" Type="http://schemas.openxmlformats.org/officeDocument/2006/relationships/image" Target="../media/image193.emf"/><Relationship Id="rId35" Type="http://schemas.openxmlformats.org/officeDocument/2006/relationships/image" Target="../media/image198.emf"/></Relationships>
</file>

<file path=ppt/slides/_rels/slide24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www.wipo.int/green" TargetMode="External"/></Relationships>
</file>

<file path=ppt/slides/_rels/slide24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204.emf"/></Relationships>
</file>

<file path=ppt/slides/_rels/slide24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07.png"/></Relationships>
</file>

<file path=ppt/slides/_rels/slide24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hyperlink" Target="http://www.wipo.int/madrid/en/" TargetMode="External"/><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8.xml.rels><?xml version="1.0" encoding="UTF-8" standalone="yes"?>
<Relationships xmlns="http://schemas.openxmlformats.org/package/2006/relationships"><Relationship Id="rId3" Type="http://schemas.openxmlformats.org/officeDocument/2006/relationships/hyperlink" Target="http://www.wipo.int/madrid/en/services/"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wipo.int/econ_stat/en/economics/wipr"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www.wipo.int/econ_stat/en/economics/gii/index.html"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victor.vazquez-lopez@wipo.int"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www.wipo.int/dcea/en/roving_seminars.html"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5.jpeg"/><Relationship Id="rId5" Type="http://schemas.openxmlformats.org/officeDocument/2006/relationships/image" Target="../media/image48.png"/><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vmlDrawing" Target="../drawings/vmlDrawing4.vml"/><Relationship Id="rId5" Type="http://schemas.openxmlformats.org/officeDocument/2006/relationships/image" Target="../media/image45.jpeg"/><Relationship Id="rId4" Type="http://schemas.openxmlformats.org/officeDocument/2006/relationships/image" Target="../media/image49.emf"/></Relationships>
</file>

<file path=ppt/slides/_rels/slide5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45.jpeg"/><Relationship Id="rId4" Type="http://schemas.openxmlformats.org/officeDocument/2006/relationships/image" Target="../media/image51.emf"/></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hyperlink" Target="https://pct.wipo.int/ePCT"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www.wipo.int/pct/en/filing/pct_pph.html"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hyperlink" Target="http://www.youtube.com/watch?v=XnSShsUHXs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jpo.go.jp/cgi/cgi-bin/ppph-portal/statistics/statistics.cgi"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www.jpo.go.jp/ppph-portal/statistics.htm" TargetMode="External"/><Relationship Id="rId4" Type="http://schemas.openxmlformats.org/officeDocument/2006/relationships/image" Target="../media/image45.jpe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www.jpo.go.jp/ppph-portal/globalpph.htm" TargetMode="External"/><Relationship Id="rId4" Type="http://schemas.openxmlformats.org/officeDocument/2006/relationships/image" Target="../media/image4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wipo.int/pct/en/warning/pct_warning.html"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mailto:matthew.bryan@wipo.int"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9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98.xml.rels><?xml version="1.0" encoding="UTF-8" standalone="yes"?>
<Relationships xmlns="http://schemas.openxmlformats.org/package/2006/relationships"><Relationship Id="rId3" Type="http://schemas.openxmlformats.org/officeDocument/2006/relationships/hyperlink" Target="http://www.wipo.int/madrid/en/"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www.wipo.int/madrid/en/service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80430" y="2958901"/>
            <a:ext cx="7689686" cy="1694235"/>
          </a:xfrm>
          <a:noFill/>
        </p:spPr>
        <p:txBody>
          <a:bodyPr/>
          <a:lstStyle/>
          <a:p>
            <a:pPr eaLnBrk="1" hangingPunct="1"/>
            <a:r>
              <a:rPr lang="en-US" sz="2800" b="1" u="sng" dirty="0" smtClean="0">
                <a:solidFill>
                  <a:srgbClr val="000090"/>
                </a:solidFill>
                <a:latin typeface="Arial" charset="0"/>
                <a:ea typeface="ヒラギノ角ゴ Pro W3" charset="0"/>
                <a:cs typeface="ヒラギノ角ゴ Pro W3" charset="0"/>
              </a:rPr>
              <a:t>Seminar on WIPO Services and Initiatives </a:t>
            </a:r>
            <a:endParaRPr lang="en-US" sz="2800" b="1" u="sng" dirty="0">
              <a:solidFill>
                <a:srgbClr val="000090"/>
              </a:solidFill>
              <a:latin typeface="Arial" charset="0"/>
              <a:ea typeface="ヒラギノ角ゴ Pro W3" charset="0"/>
              <a:cs typeface="ヒラギノ角ゴ Pro W3" charset="0"/>
            </a:endParaRPr>
          </a:p>
          <a:p>
            <a:pPr eaLnBrk="1" hangingPunct="1"/>
            <a:endParaRPr lang="en-US" sz="3200" dirty="0"/>
          </a:p>
          <a:p>
            <a:pPr eaLnBrk="1" hangingPunct="1"/>
            <a:endParaRPr lang="en-US" sz="3000" b="1" dirty="0">
              <a:solidFill>
                <a:srgbClr val="00408C"/>
              </a:solidFill>
              <a:latin typeface="Arial" charset="0"/>
              <a:ea typeface="ヒラギノ角ゴ Pro W3" charset="0"/>
              <a:cs typeface="ヒラギノ角ゴ Pro W3" charset="0"/>
            </a:endParaRPr>
          </a:p>
        </p:txBody>
      </p:sp>
      <p:sp>
        <p:nvSpPr>
          <p:cNvPr id="3075" name="Text Box 5"/>
          <p:cNvSpPr txBox="1">
            <a:spLocks noChangeArrowheads="1"/>
          </p:cNvSpPr>
          <p:nvPr/>
        </p:nvSpPr>
        <p:spPr bwMode="auto">
          <a:xfrm>
            <a:off x="6466612" y="3789040"/>
            <a:ext cx="2352228"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800" dirty="0" smtClean="0">
                <a:solidFill>
                  <a:srgbClr val="00408C"/>
                </a:solidFill>
                <a:latin typeface="+mj-lt"/>
                <a:ea typeface="ヒラギノ角ゴ Pro W3" charset="0"/>
                <a:cs typeface="ヒラギノ角ゴ Pro W3" charset="0"/>
              </a:rPr>
              <a:t>Stockholm, Sweden  </a:t>
            </a:r>
            <a:endParaRPr lang="en-US" sz="1800" dirty="0">
              <a:solidFill>
                <a:srgbClr val="00408C"/>
              </a:solidFill>
              <a:latin typeface="+mj-lt"/>
              <a:ea typeface="ヒラギノ角ゴ Pro W3" charset="0"/>
              <a:cs typeface="ヒラギノ角ゴ Pro W3" charset="0"/>
            </a:endParaRPr>
          </a:p>
          <a:p>
            <a:pPr>
              <a:lnSpc>
                <a:spcPct val="40000"/>
              </a:lnSpc>
            </a:pPr>
            <a:r>
              <a:rPr lang="en-US" sz="1800" dirty="0" smtClean="0">
                <a:solidFill>
                  <a:srgbClr val="00408C"/>
                </a:solidFill>
                <a:latin typeface="+mj-lt"/>
                <a:ea typeface="ヒラギノ角ゴ Pro W3" charset="0"/>
                <a:cs typeface="ヒラギノ角ゴ Pro W3" charset="0"/>
              </a:rPr>
              <a:t>March 12, 2014</a:t>
            </a:r>
            <a:endParaRPr lang="en-US" sz="1800" dirty="0">
              <a:solidFill>
                <a:srgbClr val="00408C"/>
              </a:solidFill>
              <a:latin typeface="+mj-lt"/>
              <a:ea typeface="ヒラギノ角ゴ Pro W3" charset="0"/>
              <a:cs typeface="ヒラギノ角ゴ Pro W3" charset="0"/>
            </a:endParaRPr>
          </a:p>
        </p:txBody>
      </p:sp>
      <p:sp>
        <p:nvSpPr>
          <p:cNvPr id="3076" name="Rectangle 6"/>
          <p:cNvSpPr>
            <a:spLocks noChangeArrowheads="1"/>
          </p:cNvSpPr>
          <p:nvPr/>
        </p:nvSpPr>
        <p:spPr bwMode="auto">
          <a:xfrm>
            <a:off x="983499" y="2276872"/>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
        <p:nvSpPr>
          <p:cNvPr id="3077" name="Rectangle 7"/>
          <p:cNvSpPr>
            <a:spLocks noChangeArrowheads="1"/>
          </p:cNvSpPr>
          <p:nvPr/>
        </p:nvSpPr>
        <p:spPr bwMode="auto">
          <a:xfrm>
            <a:off x="539552" y="5524772"/>
            <a:ext cx="7680921"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lgn="just">
              <a:spcBef>
                <a:spcPct val="20000"/>
              </a:spcBef>
              <a:buFontTx/>
              <a:buChar char="-"/>
            </a:pPr>
            <a:endParaRPr lang="en-US" sz="1000" dirty="0">
              <a:solidFill>
                <a:srgbClr val="00408C"/>
              </a:solidFill>
              <a:ea typeface="ヒラギノ角ゴ Pro W3" charset="0"/>
              <a:cs typeface="ヒラギノ角ゴ Pro W3"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59" y="4189429"/>
            <a:ext cx="1299901" cy="333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descr="D:\Users\gesto\Desktop\00018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744" y="4189429"/>
            <a:ext cx="1208721" cy="1611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348" name="Picture 12" descr="D:\Users\gesto\Desktop\lope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479" y="4153975"/>
            <a:ext cx="1227638" cy="1647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3554" name="Picture 2" descr="Mazen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945" y="4183890"/>
            <a:ext cx="1179507" cy="1570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74889297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792088"/>
          </a:xfrm>
        </p:spPr>
        <p:txBody>
          <a:bodyPr/>
          <a:lstStyle/>
          <a:p>
            <a:r>
              <a:rPr lang="en-US" dirty="0" smtClean="0"/>
              <a:t>	GLOBAL IP INFRASTRUCTURE </a:t>
            </a:r>
            <a:endParaRPr lang="en-US" dirty="0"/>
          </a:p>
        </p:txBody>
      </p:sp>
      <p:sp>
        <p:nvSpPr>
          <p:cNvPr id="3" name="Espace réservé du contenu 2"/>
          <p:cNvSpPr>
            <a:spLocks noGrp="1"/>
          </p:cNvSpPr>
          <p:nvPr>
            <p:ph idx="1"/>
          </p:nvPr>
        </p:nvSpPr>
        <p:spPr>
          <a:xfrm>
            <a:off x="179512" y="1268760"/>
            <a:ext cx="8784976" cy="4680521"/>
          </a:xfrm>
        </p:spPr>
        <p:txBody>
          <a:bodyPr/>
          <a:lstStyle/>
          <a:p>
            <a:pPr marL="0" indent="0" eaLnBrk="1" hangingPunct="1">
              <a:lnSpc>
                <a:spcPct val="90000"/>
              </a:lnSpc>
              <a:buNone/>
            </a:pPr>
            <a:endParaRPr lang="en-US" sz="1800" b="1" u="sng" dirty="0" smtClean="0">
              <a:solidFill>
                <a:srgbClr val="000090"/>
              </a:solidFill>
              <a:latin typeface="Arial" charset="0"/>
              <a:cs typeface="Arial" charset="0"/>
            </a:endParaRPr>
          </a:p>
          <a:p>
            <a:pPr eaLnBrk="1" hangingPunct="1">
              <a:lnSpc>
                <a:spcPct val="90000"/>
              </a:lnSpc>
            </a:pPr>
            <a:r>
              <a:rPr lang="en-US" sz="1800" b="1" u="sng" dirty="0" smtClean="0">
                <a:solidFill>
                  <a:srgbClr val="000090"/>
                </a:solidFill>
                <a:latin typeface="Arial" charset="0"/>
                <a:cs typeface="Arial" charset="0"/>
              </a:rPr>
              <a:t>INFRASTRUCTURE INCLUDES : </a:t>
            </a:r>
            <a:r>
              <a:rPr lang="en-US" sz="1800" dirty="0" smtClean="0">
                <a:latin typeface="Arial" charset="0"/>
                <a:cs typeface="Arial" charset="0"/>
              </a:rPr>
              <a:t>	</a:t>
            </a:r>
          </a:p>
          <a:p>
            <a:pPr marL="0" indent="0" eaLnBrk="1" hangingPunct="1">
              <a:lnSpc>
                <a:spcPct val="90000"/>
              </a:lnSpc>
              <a:buNone/>
            </a:pPr>
            <a:endParaRPr lang="en-US" sz="1800" dirty="0" smtClean="0">
              <a:latin typeface="Arial" charset="0"/>
              <a:cs typeface="Arial" charset="0"/>
            </a:endParaRPr>
          </a:p>
          <a:p>
            <a:pPr lvl="1" algn="just" eaLnBrk="1" hangingPunct="1">
              <a:lnSpc>
                <a:spcPct val="120000"/>
              </a:lnSpc>
              <a:buFont typeface="Wingdings" charset="2"/>
              <a:buChar char="Ø"/>
            </a:pPr>
            <a:r>
              <a:rPr lang="en-US" sz="1700" dirty="0" smtClean="0">
                <a:latin typeface="Arial" charset="0"/>
                <a:cs typeface="Arial" charset="0"/>
              </a:rPr>
              <a:t> </a:t>
            </a:r>
            <a:r>
              <a:rPr lang="en-US" sz="1700" i="1" dirty="0" smtClean="0">
                <a:latin typeface="Arial" charset="0"/>
                <a:cs typeface="Arial" charset="0"/>
              </a:rPr>
              <a:t>Databases</a:t>
            </a:r>
            <a:r>
              <a:rPr lang="en-US" sz="1700" dirty="0" smtClean="0">
                <a:latin typeface="Arial" charset="0"/>
                <a:cs typeface="Arial" charset="0"/>
              </a:rPr>
              <a:t> (PATENTSCOPE, Global Brand DB &amp; access to </a:t>
            </a:r>
            <a:r>
              <a:rPr lang="en-US" sz="1700" dirty="0" err="1" smtClean="0">
                <a:latin typeface="Arial" charset="0"/>
                <a:cs typeface="Arial" charset="0"/>
              </a:rPr>
              <a:t>aRDI</a:t>
            </a:r>
            <a:r>
              <a:rPr lang="en-US" sz="1700" dirty="0" smtClean="0">
                <a:latin typeface="Arial" charset="0"/>
                <a:cs typeface="Arial" charset="0"/>
              </a:rPr>
              <a:t> and ASPI)</a:t>
            </a:r>
          </a:p>
          <a:p>
            <a:pPr lvl="1" algn="just" eaLnBrk="1" hangingPunct="1">
              <a:lnSpc>
                <a:spcPct val="120000"/>
              </a:lnSpc>
              <a:buFont typeface="Wingdings" charset="2"/>
              <a:buChar char="Ø"/>
            </a:pPr>
            <a:r>
              <a:rPr lang="en-US" sz="1700" dirty="0" smtClean="0">
                <a:latin typeface="Arial" charset="0"/>
                <a:cs typeface="Arial" charset="0"/>
              </a:rPr>
              <a:t> Common platform for e-data </a:t>
            </a:r>
            <a:r>
              <a:rPr lang="en-US" sz="1700" i="1" dirty="0" smtClean="0">
                <a:latin typeface="Arial" charset="0"/>
                <a:cs typeface="Arial" charset="0"/>
              </a:rPr>
              <a:t>exchange</a:t>
            </a:r>
            <a:r>
              <a:rPr lang="en-US" sz="1700" dirty="0" smtClean="0">
                <a:latin typeface="Arial" charset="0"/>
                <a:cs typeface="Arial" charset="0"/>
              </a:rPr>
              <a:t> among </a:t>
            </a:r>
            <a:r>
              <a:rPr lang="en-US" sz="1700" dirty="0">
                <a:latin typeface="Arial" charset="0"/>
                <a:cs typeface="Arial" charset="0"/>
              </a:rPr>
              <a:t>IPOs (WIPO Case for Global Dossier, the Digital Access </a:t>
            </a:r>
            <a:r>
              <a:rPr lang="en-US" sz="1700" dirty="0" smtClean="0">
                <a:latin typeface="Arial" charset="0"/>
                <a:cs typeface="Arial" charset="0"/>
              </a:rPr>
              <a:t>Service)</a:t>
            </a:r>
          </a:p>
          <a:p>
            <a:pPr lvl="1" algn="just" eaLnBrk="1" hangingPunct="1">
              <a:lnSpc>
                <a:spcPct val="120000"/>
              </a:lnSpc>
              <a:buFont typeface="Wingdings" charset="2"/>
              <a:buChar char="Ø"/>
            </a:pPr>
            <a:r>
              <a:rPr lang="en-US" sz="1700" dirty="0" smtClean="0">
                <a:latin typeface="Arial" charset="0"/>
                <a:cs typeface="Arial" charset="0"/>
              </a:rPr>
              <a:t> Other platforms: WIPO Green; WIPO Research. </a:t>
            </a:r>
          </a:p>
          <a:p>
            <a:pPr lvl="1" algn="just" eaLnBrk="1" hangingPunct="1">
              <a:lnSpc>
                <a:spcPct val="120000"/>
              </a:lnSpc>
              <a:buFont typeface="Wingdings" charset="2"/>
              <a:buChar char="Ø"/>
            </a:pPr>
            <a:r>
              <a:rPr lang="en-US" sz="1700" dirty="0" smtClean="0">
                <a:latin typeface="Arial" charset="0"/>
                <a:cs typeface="Arial" charset="0"/>
              </a:rPr>
              <a:t>Tools (international </a:t>
            </a:r>
            <a:r>
              <a:rPr lang="en-US" sz="1700" i="1" dirty="0" smtClean="0">
                <a:latin typeface="Arial" charset="0"/>
                <a:cs typeface="Arial" charset="0"/>
              </a:rPr>
              <a:t>classifications</a:t>
            </a:r>
            <a:r>
              <a:rPr lang="en-US" sz="1700" dirty="0" smtClean="0">
                <a:latin typeface="Arial" charset="0"/>
                <a:cs typeface="Arial" charset="0"/>
              </a:rPr>
              <a:t> in TMs/design; IPC, Green inventory, Nice classification)</a:t>
            </a:r>
          </a:p>
          <a:p>
            <a:pPr lvl="1" algn="just" eaLnBrk="1" hangingPunct="1">
              <a:lnSpc>
                <a:spcPct val="120000"/>
              </a:lnSpc>
              <a:buFont typeface="Wingdings" charset="2"/>
              <a:buChar char="Ø"/>
            </a:pPr>
            <a:r>
              <a:rPr lang="en-US" sz="1700" i="1" dirty="0" smtClean="0">
                <a:latin typeface="Arial" charset="0"/>
                <a:cs typeface="Arial" charset="0"/>
              </a:rPr>
              <a:t>Standards</a:t>
            </a:r>
            <a:r>
              <a:rPr lang="en-US" sz="1700" dirty="0" smtClean="0">
                <a:latin typeface="Arial" charset="0"/>
                <a:cs typeface="Arial" charset="0"/>
              </a:rPr>
              <a:t> &amp; technical agreements</a:t>
            </a:r>
          </a:p>
          <a:p>
            <a:pPr lvl="1" algn="just" eaLnBrk="1" hangingPunct="1">
              <a:lnSpc>
                <a:spcPct val="120000"/>
              </a:lnSpc>
              <a:buFont typeface="Wingdings" charset="2"/>
              <a:buChar char="Ø"/>
            </a:pPr>
            <a:r>
              <a:rPr lang="en-US" sz="1700" dirty="0" smtClean="0">
                <a:latin typeface="Arial" charset="0"/>
                <a:cs typeface="Arial" charset="0"/>
              </a:rPr>
              <a:t>Services (International Cooperation for Patent Examination (ICE), Patent Information Services, including Legal Status of Patents)</a:t>
            </a:r>
          </a:p>
          <a:p>
            <a:pPr marL="0" indent="0">
              <a:buNone/>
            </a:pPr>
            <a:endParaRPr lang="en-US" dirty="0"/>
          </a:p>
        </p:txBody>
      </p:sp>
    </p:spTree>
    <p:extLst>
      <p:ext uri="{BB962C8B-B14F-4D97-AF65-F5344CB8AC3E}">
        <p14:creationId xmlns:p14="http://schemas.microsoft.com/office/powerpoint/2010/main" val="1621255621"/>
      </p:ext>
    </p:extLst>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11560" y="404664"/>
            <a:ext cx="7776864" cy="1143000"/>
          </a:xfrm>
        </p:spPr>
        <p:txBody>
          <a:bodyPr/>
          <a:lstStyle/>
          <a:p>
            <a:pPr algn="ctr" eaLnBrk="1" hangingPunct="1"/>
            <a:r>
              <a:rPr lang="en-US" altLang="en-US" sz="2800" dirty="0" smtClean="0"/>
              <a:t>RECENT DEVELOPMENTS</a:t>
            </a:r>
          </a:p>
        </p:txBody>
      </p:sp>
      <p:sp>
        <p:nvSpPr>
          <p:cNvPr id="5123" name="Rectangle 3"/>
          <p:cNvSpPr>
            <a:spLocks noGrp="1" noChangeArrowheads="1"/>
          </p:cNvSpPr>
          <p:nvPr>
            <p:ph type="body" idx="1"/>
          </p:nvPr>
        </p:nvSpPr>
        <p:spPr>
          <a:xfrm>
            <a:off x="323528" y="2492896"/>
            <a:ext cx="9036496" cy="3416871"/>
          </a:xfrm>
        </p:spPr>
        <p:txBody>
          <a:bodyPr/>
          <a:lstStyle/>
          <a:p>
            <a:pPr eaLnBrk="1" hangingPunct="1">
              <a:lnSpc>
                <a:spcPct val="90000"/>
              </a:lnSpc>
              <a:defRPr/>
            </a:pPr>
            <a:r>
              <a:rPr lang="en-US" altLang="en-US" dirty="0" smtClean="0"/>
              <a:t>Webform: Online filing of subsequent designations</a:t>
            </a:r>
          </a:p>
          <a:p>
            <a:pPr marL="457200" lvl="1" indent="0" eaLnBrk="1" hangingPunct="1">
              <a:lnSpc>
                <a:spcPct val="90000"/>
              </a:lnSpc>
              <a:buFontTx/>
              <a:buNone/>
              <a:defRPr/>
            </a:pPr>
            <a:endParaRPr lang="en-US" altLang="en-US" dirty="0" smtClean="0"/>
          </a:p>
          <a:p>
            <a:pPr eaLnBrk="1" hangingPunct="1">
              <a:lnSpc>
                <a:spcPct val="90000"/>
              </a:lnSpc>
              <a:defRPr/>
            </a:pPr>
            <a:r>
              <a:rPr lang="en-US" altLang="en-US" dirty="0" smtClean="0"/>
              <a:t>Moving towards a one treaty system</a:t>
            </a:r>
          </a:p>
          <a:p>
            <a:pPr eaLnBrk="1" hangingPunct="1">
              <a:lnSpc>
                <a:spcPct val="90000"/>
              </a:lnSpc>
              <a:defRPr/>
            </a:pPr>
            <a:endParaRPr lang="en-US" altLang="en-US" dirty="0" smtClean="0"/>
          </a:p>
          <a:p>
            <a:pPr eaLnBrk="1" hangingPunct="1">
              <a:lnSpc>
                <a:spcPct val="90000"/>
              </a:lnSpc>
              <a:defRPr/>
            </a:pPr>
            <a:r>
              <a:rPr lang="en-US" altLang="en-US" dirty="0" smtClean="0"/>
              <a:t>Revision of official forms and new publication</a:t>
            </a:r>
          </a:p>
          <a:p>
            <a:pPr marL="0" indent="0" eaLnBrk="1" hangingPunct="1">
              <a:lnSpc>
                <a:spcPct val="90000"/>
              </a:lnSpc>
              <a:buFontTx/>
              <a:buNone/>
              <a:defRPr/>
            </a:pPr>
            <a:r>
              <a:rPr lang="fr-CH" altLang="en-US" dirty="0" smtClean="0"/>
              <a:t> </a:t>
            </a:r>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lvl="1" eaLnBrk="1" hangingPunct="1">
              <a:lnSpc>
                <a:spcPct val="90000"/>
              </a:lnSpc>
              <a:defRPr/>
            </a:pPr>
            <a:endParaRPr lang="en-US" altLang="en-US" dirty="0" smtClean="0"/>
          </a:p>
        </p:txBody>
      </p:sp>
    </p:spTree>
    <p:extLst>
      <p:ext uri="{BB962C8B-B14F-4D97-AF65-F5344CB8AC3E}">
        <p14:creationId xmlns:p14="http://schemas.microsoft.com/office/powerpoint/2010/main" val="859319655"/>
      </p:ext>
    </p:extLst>
  </p:cSld>
  <p:clrMapOvr>
    <a:masterClrMapping/>
  </p:clrMapOvr>
  <p:transition spd="slow">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1187624" y="332656"/>
            <a:ext cx="7344816" cy="685800"/>
          </a:xfrm>
        </p:spPr>
        <p:txBody>
          <a:bodyPr/>
          <a:lstStyle/>
          <a:p>
            <a:pPr eaLnBrk="1" hangingPunct="1"/>
            <a:r>
              <a:rPr lang="en-US" altLang="ja-JP" sz="2800" dirty="0" smtClean="0">
                <a:ea typeface="MS PGothic" pitchFamily="34" charset="-128"/>
              </a:rPr>
              <a:t> BENEFITS FOR TRADEMARK OWNERS</a:t>
            </a:r>
          </a:p>
        </p:txBody>
      </p:sp>
      <p:sp>
        <p:nvSpPr>
          <p:cNvPr id="24579" name="Rectangle 3"/>
          <p:cNvSpPr>
            <a:spLocks noGrp="1" noChangeArrowheads="1"/>
          </p:cNvSpPr>
          <p:nvPr>
            <p:ph type="body" idx="4294967295"/>
          </p:nvPr>
        </p:nvSpPr>
        <p:spPr>
          <a:xfrm>
            <a:off x="251520" y="1203325"/>
            <a:ext cx="8784976" cy="5105400"/>
          </a:xfrm>
        </p:spPr>
        <p:txBody>
          <a:bodyPr/>
          <a:lstStyle/>
          <a:p>
            <a:pPr eaLnBrk="1" hangingPunct="1"/>
            <a:r>
              <a:rPr lang="en-US" altLang="ja-JP" sz="2200" b="1" dirty="0" smtClean="0">
                <a:ea typeface="MS PGothic" pitchFamily="34" charset="-128"/>
              </a:rPr>
              <a:t>Simple and economical procedure</a:t>
            </a:r>
          </a:p>
          <a:p>
            <a:pPr marL="0" indent="0" eaLnBrk="1" hangingPunct="1">
              <a:buNone/>
            </a:pPr>
            <a:endParaRPr lang="en-US" altLang="ja-JP" sz="2200" dirty="0" smtClean="0">
              <a:ea typeface="MS PGothic" pitchFamily="34" charset="-128"/>
            </a:endParaRPr>
          </a:p>
          <a:p>
            <a:pPr lvl="1" eaLnBrk="1" hangingPunct="1">
              <a:buFont typeface="Wingdings" panose="05000000000000000000" pitchFamily="2" charset="2"/>
              <a:buChar char="Ø"/>
            </a:pPr>
            <a:r>
              <a:rPr lang="en-US" altLang="ja-JP" sz="2000" dirty="0" smtClean="0">
                <a:ea typeface="MS PGothic" pitchFamily="34" charset="-128"/>
              </a:rPr>
              <a:t>A single set of simple formalities</a:t>
            </a:r>
          </a:p>
          <a:p>
            <a:pPr lvl="1" eaLnBrk="1" hangingPunct="1">
              <a:buFont typeface="Wingdings" panose="05000000000000000000" pitchFamily="2" charset="2"/>
              <a:buChar char="Ø"/>
            </a:pPr>
            <a:r>
              <a:rPr lang="en-US" altLang="ja-JP" sz="2000" dirty="0" smtClean="0">
                <a:ea typeface="MS PGothic" pitchFamily="34" charset="-128"/>
              </a:rPr>
              <a:t>A single filing Office</a:t>
            </a:r>
          </a:p>
          <a:p>
            <a:pPr lvl="1" eaLnBrk="1" hangingPunct="1">
              <a:buFont typeface="Wingdings" panose="05000000000000000000" pitchFamily="2" charset="2"/>
              <a:buChar char="Ø"/>
            </a:pPr>
            <a:r>
              <a:rPr lang="en-US" altLang="ja-JP" sz="2000" dirty="0" smtClean="0">
                <a:ea typeface="MS PGothic" pitchFamily="34" charset="-128"/>
              </a:rPr>
              <a:t>Low registration fees </a:t>
            </a:r>
          </a:p>
          <a:p>
            <a:pPr lvl="1" eaLnBrk="1" hangingPunct="1">
              <a:buFont typeface="Wingdings" panose="05000000000000000000" pitchFamily="2" charset="2"/>
              <a:buChar char="Ø"/>
            </a:pPr>
            <a:r>
              <a:rPr lang="en-US" altLang="ja-JP" sz="2000" dirty="0" smtClean="0">
                <a:ea typeface="MS PGothic" pitchFamily="34" charset="-128"/>
              </a:rPr>
              <a:t>No need to pay foreign agents for filings</a:t>
            </a:r>
          </a:p>
          <a:p>
            <a:pPr lvl="1" eaLnBrk="1" hangingPunct="1">
              <a:buFont typeface="Wingdings" panose="05000000000000000000" pitchFamily="2" charset="2"/>
              <a:buChar char="Ø"/>
            </a:pPr>
            <a:r>
              <a:rPr lang="en-US" altLang="ja-JP" sz="2000" dirty="0" smtClean="0">
                <a:ea typeface="MS PGothic" pitchFamily="34" charset="-128"/>
              </a:rPr>
              <a:t>No need to pay translation of the paperwork into several languages</a:t>
            </a:r>
          </a:p>
          <a:p>
            <a:pPr marL="457200" lvl="1" indent="0" eaLnBrk="1" hangingPunct="1">
              <a:buNone/>
            </a:pPr>
            <a:endParaRPr lang="en-US" altLang="ja-JP" sz="2000" dirty="0" smtClean="0">
              <a:ea typeface="MS PGothic" pitchFamily="34" charset="-128"/>
            </a:endParaRPr>
          </a:p>
          <a:p>
            <a:pPr eaLnBrk="1" hangingPunct="1"/>
            <a:r>
              <a:rPr lang="en-US" altLang="ja-JP" sz="2200" b="1" dirty="0" smtClean="0">
                <a:ea typeface="MS PGothic" pitchFamily="34" charset="-128"/>
              </a:rPr>
              <a:t>Effective procedure</a:t>
            </a:r>
          </a:p>
          <a:p>
            <a:pPr marL="0" indent="0" eaLnBrk="1" hangingPunct="1">
              <a:buNone/>
            </a:pPr>
            <a:endParaRPr lang="en-US" altLang="ja-JP" sz="2200" dirty="0" smtClean="0">
              <a:ea typeface="MS PGothic" pitchFamily="34" charset="-128"/>
            </a:endParaRPr>
          </a:p>
          <a:p>
            <a:pPr lvl="1" eaLnBrk="1" hangingPunct="1">
              <a:buFont typeface="Wingdings" panose="05000000000000000000" pitchFamily="2" charset="2"/>
              <a:buChar char="Ø"/>
            </a:pPr>
            <a:r>
              <a:rPr lang="en-US" altLang="ja-JP" sz="2000" dirty="0" smtClean="0">
                <a:ea typeface="MS PGothic" pitchFamily="34" charset="-128"/>
              </a:rPr>
              <a:t>A single international application produces the same legal effect in various countries </a:t>
            </a:r>
          </a:p>
          <a:p>
            <a:pPr lvl="1" eaLnBrk="1" hangingPunct="1">
              <a:buFont typeface="Wingdings" panose="05000000000000000000" pitchFamily="2" charset="2"/>
              <a:buChar char="Ø"/>
            </a:pPr>
            <a:r>
              <a:rPr lang="en-US" altLang="ja-JP" sz="2000" dirty="0" smtClean="0">
                <a:ea typeface="MS PGothic" pitchFamily="34" charset="-128"/>
              </a:rPr>
              <a:t>A fixed deadline for the confirmation or refusal of the legal effects in each designated country</a:t>
            </a:r>
          </a:p>
        </p:txBody>
      </p:sp>
    </p:spTree>
    <p:extLst>
      <p:ext uri="{BB962C8B-B14F-4D97-AF65-F5344CB8AC3E}">
        <p14:creationId xmlns:p14="http://schemas.microsoft.com/office/powerpoint/2010/main" val="1743905532"/>
      </p:ext>
    </p:extLst>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251520" y="764704"/>
            <a:ext cx="8640960" cy="4352925"/>
          </a:xfrm>
        </p:spPr>
        <p:txBody>
          <a:bodyPr/>
          <a:lstStyle/>
          <a:p>
            <a:pPr>
              <a:buFontTx/>
              <a:buNone/>
            </a:pPr>
            <a:endParaRPr lang="fr-CH" altLang="en-US" dirty="0" smtClean="0"/>
          </a:p>
          <a:p>
            <a:pPr>
              <a:buFontTx/>
              <a:buNone/>
            </a:pPr>
            <a:r>
              <a:rPr lang="fr-CH" altLang="en-US" dirty="0" smtClean="0"/>
              <a:t>		</a:t>
            </a:r>
          </a:p>
          <a:p>
            <a:pPr>
              <a:buFontTx/>
              <a:buNone/>
            </a:pPr>
            <a:endParaRPr lang="fr-CH" altLang="en-US" dirty="0" smtClean="0"/>
          </a:p>
          <a:p>
            <a:pPr>
              <a:buFontTx/>
              <a:buNone/>
            </a:pPr>
            <a:r>
              <a:rPr lang="fr-CH" altLang="en-US" dirty="0" smtClean="0"/>
              <a:t>		</a:t>
            </a:r>
            <a:r>
              <a:rPr lang="fr-CH" altLang="en-US" sz="3200" dirty="0" smtClean="0">
                <a:solidFill>
                  <a:schemeClr val="hlink"/>
                </a:solidFill>
              </a:rPr>
              <a:t>	    </a:t>
            </a:r>
            <a:r>
              <a:rPr lang="fr-CH" altLang="en-US" sz="2800" dirty="0" smtClean="0">
                <a:solidFill>
                  <a:srgbClr val="00408C"/>
                </a:solidFill>
              </a:rPr>
              <a:t>THE HAGUE SYSTEM:</a:t>
            </a:r>
          </a:p>
          <a:p>
            <a:pPr algn="ctr">
              <a:buFontTx/>
              <a:buNone/>
            </a:pPr>
            <a:r>
              <a:rPr lang="fr-CH" altLang="en-US" sz="2800" dirty="0" smtClean="0">
                <a:solidFill>
                  <a:srgbClr val="00408C"/>
                </a:solidFill>
              </a:rPr>
              <a:t>THE INTERNATIONAL DESIGN SYSTEM</a:t>
            </a:r>
            <a:endParaRPr lang="en-US" altLang="en-US" sz="2800" dirty="0" smtClean="0">
              <a:solidFill>
                <a:srgbClr val="00408C"/>
              </a:solidFill>
            </a:endParaRPr>
          </a:p>
        </p:txBody>
      </p:sp>
    </p:spTree>
    <p:extLst>
      <p:ext uri="{BB962C8B-B14F-4D97-AF65-F5344CB8AC3E}">
        <p14:creationId xmlns:p14="http://schemas.microsoft.com/office/powerpoint/2010/main" val="2068336088"/>
      </p:ext>
    </p:extLst>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270" y="1844824"/>
            <a:ext cx="252028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Grp="1" noChangeArrowheads="1"/>
          </p:cNvSpPr>
          <p:nvPr>
            <p:ph type="title"/>
          </p:nvPr>
        </p:nvSpPr>
        <p:spPr/>
        <p:txBody>
          <a:bodyPr/>
          <a:lstStyle/>
          <a:p>
            <a:pPr algn="ctr"/>
            <a:r>
              <a:rPr lang="en-US" altLang="en-US" sz="2800" dirty="0" smtClean="0"/>
              <a:t>IN A NUTSHELL</a:t>
            </a:r>
          </a:p>
        </p:txBody>
      </p:sp>
      <p:sp>
        <p:nvSpPr>
          <p:cNvPr id="26628" name="Rectangle 4"/>
          <p:cNvSpPr>
            <a:spLocks noGrp="1" noChangeArrowheads="1"/>
          </p:cNvSpPr>
          <p:nvPr>
            <p:ph type="body" idx="1"/>
          </p:nvPr>
        </p:nvSpPr>
        <p:spPr/>
        <p:txBody>
          <a:bodyPr/>
          <a:lstStyle/>
          <a:p>
            <a:endParaRPr lang="fr-CH" altLang="en-US" dirty="0" smtClean="0"/>
          </a:p>
          <a:p>
            <a:endParaRPr lang="fr-CH" altLang="en-US" dirty="0" smtClean="0"/>
          </a:p>
          <a:p>
            <a:endParaRPr lang="fr-CH" altLang="en-US" dirty="0" smtClean="0"/>
          </a:p>
          <a:p>
            <a:endParaRPr lang="fr-CH" altLang="en-US" dirty="0" smtClean="0"/>
          </a:p>
          <a:p>
            <a:endParaRPr lang="fr-CH" altLang="en-US" dirty="0" smtClean="0"/>
          </a:p>
          <a:p>
            <a:pPr lvl="4"/>
            <a:endParaRPr lang="en-US" altLang="en-US" dirty="0" smtClean="0"/>
          </a:p>
        </p:txBody>
      </p:sp>
      <p:sp>
        <p:nvSpPr>
          <p:cNvPr id="26629" name="Rectangle 5"/>
          <p:cNvSpPr>
            <a:spLocks noChangeArrowheads="1"/>
          </p:cNvSpPr>
          <p:nvPr/>
        </p:nvSpPr>
        <p:spPr bwMode="auto">
          <a:xfrm>
            <a:off x="420825" y="4530646"/>
            <a:ext cx="85065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spcBef>
                <a:spcPct val="0"/>
              </a:spcBef>
              <a:buFontTx/>
              <a:buNone/>
            </a:pPr>
            <a:r>
              <a:rPr lang="en-US" altLang="en-US" sz="1800" b="0" dirty="0" smtClean="0"/>
              <a:t>“The Hague Agreement provides creators and holders of designs with a simple, rapid and economical procedure to secure and maintain the protection of industrial designs, through a single international registration"</a:t>
            </a:r>
            <a:endParaRPr lang="en-US" altLang="en-US" sz="1800" b="0" dirty="0"/>
          </a:p>
        </p:txBody>
      </p:sp>
    </p:spTree>
    <p:extLst>
      <p:ext uri="{BB962C8B-B14F-4D97-AF65-F5344CB8AC3E}">
        <p14:creationId xmlns:p14="http://schemas.microsoft.com/office/powerpoint/2010/main" val="3237499248"/>
      </p:ext>
    </p:extLst>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en-US" altLang="en-US" i="1" dirty="0" smtClean="0"/>
              <a:t/>
            </a:r>
            <a:br>
              <a:rPr lang="en-US" altLang="en-US" i="1" dirty="0" smtClean="0"/>
            </a:br>
            <a:r>
              <a:rPr lang="en-US" altLang="en-US" sz="2800" dirty="0" smtClean="0"/>
              <a:t>WIPO DIRECTOR GENERAL FRANCIS GURRY:</a:t>
            </a:r>
            <a:r>
              <a:rPr lang="en-US" altLang="en-US" i="1" dirty="0" smtClean="0"/>
              <a:t/>
            </a:r>
            <a:br>
              <a:rPr lang="en-US" altLang="en-US" i="1" dirty="0" smtClean="0"/>
            </a:br>
            <a:endParaRPr lang="en-US" altLang="en-US" i="1" dirty="0" smtClean="0"/>
          </a:p>
        </p:txBody>
      </p:sp>
      <p:sp>
        <p:nvSpPr>
          <p:cNvPr id="27651" name="Rectangle 3"/>
          <p:cNvSpPr>
            <a:spLocks noGrp="1" noChangeArrowheads="1"/>
          </p:cNvSpPr>
          <p:nvPr>
            <p:ph type="body" idx="1"/>
          </p:nvPr>
        </p:nvSpPr>
        <p:spPr>
          <a:xfrm>
            <a:off x="107504" y="1268413"/>
            <a:ext cx="9289032" cy="4352925"/>
          </a:xfrm>
        </p:spPr>
        <p:txBody>
          <a:bodyPr/>
          <a:lstStyle/>
          <a:p>
            <a:pPr>
              <a:buFontTx/>
              <a:buNone/>
            </a:pPr>
            <a:endParaRPr lang="en-US" altLang="en-US" i="1" dirty="0" smtClean="0"/>
          </a:p>
          <a:p>
            <a:pPr>
              <a:buFontTx/>
              <a:buNone/>
            </a:pPr>
            <a:r>
              <a:rPr lang="en-US" altLang="en-US" sz="2000" i="1" dirty="0" smtClean="0"/>
              <a:t>	“Design is one of the principal means of </a:t>
            </a:r>
            <a:r>
              <a:rPr lang="en-US" altLang="en-US" sz="2000" i="1" u="sng" dirty="0" smtClean="0"/>
              <a:t>differentiating a range of mass produced household and consumer items</a:t>
            </a:r>
            <a:r>
              <a:rPr lang="en-US" altLang="en-US" sz="2000" i="1" dirty="0" smtClean="0"/>
              <a:t>, such as chairs and tables, for which the technological possibilities for development have been exhausted.”</a:t>
            </a:r>
          </a:p>
          <a:p>
            <a:pPr>
              <a:buFontTx/>
              <a:buNone/>
            </a:pPr>
            <a:endParaRPr lang="en-US" altLang="en-US" i="1" dirty="0" smtClean="0"/>
          </a:p>
          <a:p>
            <a:pPr>
              <a:buNone/>
            </a:pPr>
            <a:r>
              <a:rPr lang="fr-CH" altLang="en-US" b="1" i="1" dirty="0" smtClean="0"/>
              <a:t>	DM/075065                      DM/076022</a:t>
            </a:r>
          </a:p>
          <a:p>
            <a:pPr>
              <a:buFontTx/>
              <a:buNone/>
            </a:pPr>
            <a:r>
              <a:rPr lang="fr-CH" altLang="en-US" b="1" i="1" dirty="0" smtClean="0"/>
              <a:t>    « Chair »		           « Chair »</a:t>
            </a:r>
          </a:p>
          <a:p>
            <a:pPr>
              <a:buFontTx/>
              <a:buNone/>
            </a:pPr>
            <a:endParaRPr lang="en-US" altLang="en-US" b="1" i="1" dirty="0" smtClean="0"/>
          </a:p>
          <a:p>
            <a:pPr>
              <a:buFontTx/>
              <a:buNone/>
            </a:pPr>
            <a:r>
              <a:rPr lang="fr-CH" altLang="en-US" dirty="0" smtClean="0"/>
              <a:t>	</a:t>
            </a:r>
            <a:endParaRPr lang="en-US" altLang="en-US" dirty="0" smtClean="0"/>
          </a:p>
        </p:txBody>
      </p:sp>
      <p:pic>
        <p:nvPicPr>
          <p:cNvPr id="27652" name="Picture 4" descr="s001_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23" y="4170057"/>
            <a:ext cx="1904075" cy="248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s001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766993"/>
            <a:ext cx="1329468" cy="291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47843"/>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188912"/>
            <a:ext cx="9144000" cy="935832"/>
          </a:xfrm>
        </p:spPr>
        <p:txBody>
          <a:bodyPr/>
          <a:lstStyle/>
          <a:p>
            <a:pPr algn="ctr" eaLnBrk="1" hangingPunct="1"/>
            <a:r>
              <a:rPr lang="en-US" altLang="en-US" sz="2800" dirty="0" smtClean="0"/>
              <a:t>THE HAGUE SYSTEM</a:t>
            </a:r>
            <a:endParaRPr lang="en-GB" altLang="en-US" sz="2800" dirty="0" smtClean="0"/>
          </a:p>
        </p:txBody>
      </p:sp>
      <p:sp>
        <p:nvSpPr>
          <p:cNvPr id="28675" name="Rectangle 3"/>
          <p:cNvSpPr>
            <a:spLocks noGrp="1" noChangeArrowheads="1"/>
          </p:cNvSpPr>
          <p:nvPr>
            <p:ph type="body" idx="4294967295"/>
          </p:nvPr>
        </p:nvSpPr>
        <p:spPr>
          <a:xfrm>
            <a:off x="251520" y="1268760"/>
            <a:ext cx="8784976" cy="4824065"/>
          </a:xfrm>
        </p:spPr>
        <p:txBody>
          <a:bodyPr/>
          <a:lstStyle/>
          <a:p>
            <a:pPr eaLnBrk="1" hangingPunct="1"/>
            <a:r>
              <a:rPr lang="en-US" altLang="ja-JP" sz="2000" dirty="0" smtClean="0">
                <a:ea typeface="MS PGothic" pitchFamily="34" charset="-128"/>
              </a:rPr>
              <a:t>A centralized filing mechanism </a:t>
            </a:r>
          </a:p>
          <a:p>
            <a:pPr marL="0" indent="0" eaLnBrk="1" hangingPunct="1">
              <a:buNone/>
            </a:pPr>
            <a:endParaRPr lang="en-US" altLang="ja-JP" sz="2000" dirty="0" smtClean="0">
              <a:ea typeface="MS PGothic" pitchFamily="34" charset="-128"/>
            </a:endParaRPr>
          </a:p>
          <a:p>
            <a:pPr eaLnBrk="1" hangingPunct="1"/>
            <a:r>
              <a:rPr lang="en-US" altLang="ja-JP" sz="2000" dirty="0" smtClean="0">
                <a:ea typeface="MS PGothic" pitchFamily="34" charset="-128"/>
              </a:rPr>
              <a:t>A closed system </a:t>
            </a:r>
          </a:p>
          <a:p>
            <a:pPr marL="0" indent="0" eaLnBrk="1" hangingPunct="1">
              <a:buNone/>
            </a:pPr>
            <a:endParaRPr lang="en-US" altLang="ja-JP" sz="2000" dirty="0" smtClean="0">
              <a:ea typeface="MS PGothic" pitchFamily="34" charset="-128"/>
            </a:endParaRPr>
          </a:p>
          <a:p>
            <a:pPr eaLnBrk="1" hangingPunct="1"/>
            <a:r>
              <a:rPr lang="en-US" altLang="ja-JP" sz="2000" dirty="0" smtClean="0">
                <a:ea typeface="MS PGothic" pitchFamily="34" charset="-128"/>
              </a:rPr>
              <a:t>A one-stop shop to obtain and maintain design protection in export markets</a:t>
            </a:r>
          </a:p>
          <a:p>
            <a:pPr marL="0" indent="0" eaLnBrk="1" hangingPunct="1">
              <a:buNone/>
            </a:pPr>
            <a:endParaRPr lang="en-US" altLang="ja-JP" sz="2000" dirty="0" smtClean="0">
              <a:ea typeface="MS PGothic" pitchFamily="34" charset="-128"/>
            </a:endParaRPr>
          </a:p>
          <a:p>
            <a:pPr eaLnBrk="1" hangingPunct="1"/>
            <a:r>
              <a:rPr lang="fr-CH" altLang="ja-JP" sz="2000" dirty="0" smtClean="0">
                <a:ea typeface="MS PGothic" pitchFamily="34" charset="-128"/>
              </a:rPr>
              <a:t>An option to the national route</a:t>
            </a:r>
          </a:p>
          <a:p>
            <a:pPr marL="0" indent="0" eaLnBrk="1" hangingPunct="1">
              <a:buNone/>
            </a:pPr>
            <a:endParaRPr lang="fr-CH" altLang="ja-JP" sz="2000" dirty="0" smtClean="0">
              <a:ea typeface="MS PGothic" pitchFamily="34" charset="-128"/>
            </a:endParaRPr>
          </a:p>
          <a:p>
            <a:pPr eaLnBrk="1" hangingPunct="1"/>
            <a:r>
              <a:rPr lang="nb-NO" altLang="en-US" sz="2000" dirty="0" smtClean="0"/>
              <a:t>A purely procedural treaty</a:t>
            </a:r>
          </a:p>
          <a:p>
            <a:pPr marL="0" indent="0" eaLnBrk="1" hangingPunct="1">
              <a:buNone/>
            </a:pPr>
            <a:endParaRPr lang="nb-NO" altLang="en-US" sz="2000" dirty="0" smtClean="0"/>
          </a:p>
          <a:p>
            <a:pPr eaLnBrk="1" hangingPunct="1"/>
            <a:r>
              <a:rPr lang="nb-NO" altLang="en-US" sz="2000" dirty="0" smtClean="0"/>
              <a:t>The domestic legislations of the designated Contracting Parties set the conditions for protecting the design and determine the rights which result from protection</a:t>
            </a:r>
          </a:p>
          <a:p>
            <a:pPr eaLnBrk="1" hangingPunct="1"/>
            <a:endParaRPr lang="en-GB" altLang="en-US" dirty="0" smtClean="0"/>
          </a:p>
        </p:txBody>
      </p:sp>
    </p:spTree>
    <p:extLst>
      <p:ext uri="{BB962C8B-B14F-4D97-AF65-F5344CB8AC3E}">
        <p14:creationId xmlns:p14="http://schemas.microsoft.com/office/powerpoint/2010/main" val="3631595868"/>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6028" y="404664"/>
            <a:ext cx="8101409" cy="571500"/>
          </a:xfrm>
          <a:prstGeom prst="rect">
            <a:avLst/>
          </a:prstGeom>
        </p:spPr>
        <p:txBody>
          <a:bodyPr/>
          <a:lstStyle>
            <a:lvl1pPr algn="l" rtl="0" fontAlgn="base">
              <a:spcBef>
                <a:spcPct val="0"/>
              </a:spcBef>
              <a:spcAft>
                <a:spcPct val="0"/>
              </a:spcAft>
              <a:defRPr sz="3600">
                <a:solidFill>
                  <a:srgbClr val="70899B"/>
                </a:solidFill>
                <a:latin typeface="+mj-lt"/>
                <a:ea typeface="+mj-ea"/>
                <a:cs typeface="+mj-cs"/>
              </a:defRPr>
            </a:lvl1pPr>
            <a:lvl2pPr algn="l" rtl="0" fontAlgn="base">
              <a:spcBef>
                <a:spcPct val="0"/>
              </a:spcBef>
              <a:spcAft>
                <a:spcPct val="0"/>
              </a:spcAft>
              <a:defRPr sz="3600">
                <a:solidFill>
                  <a:srgbClr val="70899B"/>
                </a:solidFill>
                <a:latin typeface="Arial" charset="0"/>
                <a:cs typeface="Arial" charset="0"/>
              </a:defRPr>
            </a:lvl2pPr>
            <a:lvl3pPr algn="l" rtl="0" fontAlgn="base">
              <a:spcBef>
                <a:spcPct val="0"/>
              </a:spcBef>
              <a:spcAft>
                <a:spcPct val="0"/>
              </a:spcAft>
              <a:defRPr sz="3600">
                <a:solidFill>
                  <a:srgbClr val="70899B"/>
                </a:solidFill>
                <a:latin typeface="Arial" charset="0"/>
                <a:cs typeface="Arial" charset="0"/>
              </a:defRPr>
            </a:lvl3pPr>
            <a:lvl4pPr algn="l" rtl="0" fontAlgn="base">
              <a:spcBef>
                <a:spcPct val="0"/>
              </a:spcBef>
              <a:spcAft>
                <a:spcPct val="0"/>
              </a:spcAft>
              <a:defRPr sz="3600">
                <a:solidFill>
                  <a:srgbClr val="70899B"/>
                </a:solidFill>
                <a:latin typeface="Arial" charset="0"/>
                <a:cs typeface="Arial" charset="0"/>
              </a:defRPr>
            </a:lvl4pPr>
            <a:lvl5pPr algn="l" rtl="0" fontAlgn="base">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algn="ctr">
              <a:defRPr/>
            </a:pPr>
            <a:r>
              <a:rPr lang="en-US" altLang="en-US" sz="2800" b="0" kern="0" dirty="0" smtClean="0">
                <a:solidFill>
                  <a:srgbClr val="00408C"/>
                </a:solidFill>
              </a:rPr>
              <a:t>MEMBERS OF THE HAGUE SYSTEM</a:t>
            </a:r>
          </a:p>
        </p:txBody>
      </p:sp>
      <p:sp>
        <p:nvSpPr>
          <p:cNvPr id="3" name="Rectangle 1971"/>
          <p:cNvSpPr txBox="1">
            <a:spLocks noChangeArrowheads="1"/>
          </p:cNvSpPr>
          <p:nvPr/>
        </p:nvSpPr>
        <p:spPr>
          <a:xfrm>
            <a:off x="2843213" y="5734050"/>
            <a:ext cx="4465637" cy="936625"/>
          </a:xfrm>
          <a:prstGeom prst="rect">
            <a:avLst/>
          </a:prstGeom>
          <a:noFill/>
          <a:extLst>
            <a:ext uri="{91240B29-F687-4F45-9708-019B960494DF}">
              <a14:hiddenLine xmlns:a14="http://schemas.microsoft.com/office/drawing/2010/main" w="12700">
                <a:solidFill>
                  <a:schemeClr val="tx1"/>
                </a:solidFill>
                <a:miter lim="800000"/>
                <a:headEnd/>
                <a:tailEnd/>
              </a14:hiddenLine>
            </a:ext>
          </a:extLst>
        </p:spPr>
        <p:txBody>
          <a:bodyPr/>
          <a:lstStyle>
            <a:lvl1pPr marL="342900" indent="-342900" algn="l" rtl="0" fontAlgn="base">
              <a:spcBef>
                <a:spcPct val="20000"/>
              </a:spcBef>
              <a:spcAft>
                <a:spcPct val="0"/>
              </a:spcAft>
              <a:buBlip>
                <a:blip r:embed="rId3"/>
              </a:buBlip>
              <a:defRPr sz="2400">
                <a:solidFill>
                  <a:schemeClr val="tx1"/>
                </a:solidFill>
                <a:latin typeface="+mn-lt"/>
                <a:ea typeface="+mn-ea"/>
                <a:cs typeface="+mn-cs"/>
              </a:defRPr>
            </a:lvl1pPr>
            <a:lvl2pPr marL="742950" indent="-285750" algn="l" rtl="0" fontAlgn="base">
              <a:spcBef>
                <a:spcPct val="20000"/>
              </a:spcBef>
              <a:spcAft>
                <a:spcPct val="0"/>
              </a:spcAft>
              <a:buBlip>
                <a:blip r:embed="rId3"/>
              </a:buBlip>
              <a:defRPr sz="2400">
                <a:solidFill>
                  <a:schemeClr val="tx1"/>
                </a:solidFill>
                <a:latin typeface="+mn-lt"/>
                <a:cs typeface="+mn-cs"/>
              </a:defRPr>
            </a:lvl2pPr>
            <a:lvl3pPr marL="1143000" indent="-228600" algn="l" rtl="0" fontAlgn="base">
              <a:spcBef>
                <a:spcPct val="20000"/>
              </a:spcBef>
              <a:spcAft>
                <a:spcPct val="0"/>
              </a:spcAft>
              <a:buBlip>
                <a:blip r:embed="rId3"/>
              </a:buBlip>
              <a:defRPr sz="2400">
                <a:solidFill>
                  <a:schemeClr val="tx1"/>
                </a:solidFill>
                <a:latin typeface="+mn-lt"/>
                <a:cs typeface="+mn-cs"/>
              </a:defRPr>
            </a:lvl3pPr>
            <a:lvl4pPr marL="1600200" indent="-228600" algn="l" rtl="0" fontAlgn="base">
              <a:spcBef>
                <a:spcPct val="20000"/>
              </a:spcBef>
              <a:spcAft>
                <a:spcPct val="0"/>
              </a:spcAft>
              <a:buBlip>
                <a:blip r:embed="rId3"/>
              </a:buBlip>
              <a:defRPr sz="2400">
                <a:solidFill>
                  <a:schemeClr val="tx1"/>
                </a:solidFill>
                <a:latin typeface="+mn-lt"/>
                <a:cs typeface="+mn-cs"/>
              </a:defRPr>
            </a:lvl4pPr>
            <a:lvl5pPr marL="2057400" indent="-228600" algn="l" rtl="0" fontAlgn="base">
              <a:spcBef>
                <a:spcPct val="20000"/>
              </a:spcBef>
              <a:spcAft>
                <a:spcPct val="0"/>
              </a:spcAft>
              <a:buBlip>
                <a:blip r:embed="rId3"/>
              </a:buBlip>
              <a:defRPr sz="2400">
                <a:solidFill>
                  <a:schemeClr val="tx1"/>
                </a:solidFill>
                <a:latin typeface="+mn-lt"/>
                <a:cs typeface="+mn-cs"/>
              </a:defRPr>
            </a:lvl5pPr>
            <a:lvl6pPr marL="2514600" indent="-228600" algn="l" rtl="0" fontAlgn="base">
              <a:spcBef>
                <a:spcPct val="20000"/>
              </a:spcBef>
              <a:spcAft>
                <a:spcPct val="0"/>
              </a:spcAft>
              <a:buBlip>
                <a:blip r:embed="rId3"/>
              </a:buBlip>
              <a:defRPr sz="2400">
                <a:solidFill>
                  <a:schemeClr val="tx1"/>
                </a:solidFill>
                <a:latin typeface="+mn-lt"/>
                <a:cs typeface="+mn-cs"/>
              </a:defRPr>
            </a:lvl6pPr>
            <a:lvl7pPr marL="2971800" indent="-228600" algn="l" rtl="0" fontAlgn="base">
              <a:spcBef>
                <a:spcPct val="20000"/>
              </a:spcBef>
              <a:spcAft>
                <a:spcPct val="0"/>
              </a:spcAft>
              <a:buBlip>
                <a:blip r:embed="rId3"/>
              </a:buBlip>
              <a:defRPr sz="2400">
                <a:solidFill>
                  <a:schemeClr val="tx1"/>
                </a:solidFill>
                <a:latin typeface="+mn-lt"/>
                <a:cs typeface="+mn-cs"/>
              </a:defRPr>
            </a:lvl7pPr>
            <a:lvl8pPr marL="3429000" indent="-228600" algn="l" rtl="0" fontAlgn="base">
              <a:spcBef>
                <a:spcPct val="20000"/>
              </a:spcBef>
              <a:spcAft>
                <a:spcPct val="0"/>
              </a:spcAft>
              <a:buBlip>
                <a:blip r:embed="rId3"/>
              </a:buBlip>
              <a:defRPr sz="2400">
                <a:solidFill>
                  <a:schemeClr val="tx1"/>
                </a:solidFill>
                <a:latin typeface="+mn-lt"/>
                <a:cs typeface="+mn-cs"/>
              </a:defRPr>
            </a:lvl8pPr>
            <a:lvl9pPr marL="3886200" indent="-228600" algn="l" rtl="0" fontAlgn="base">
              <a:spcBef>
                <a:spcPct val="20000"/>
              </a:spcBef>
              <a:spcAft>
                <a:spcPct val="0"/>
              </a:spcAft>
              <a:buBlip>
                <a:blip r:embed="rId3"/>
              </a:buBlip>
              <a:defRPr sz="2400">
                <a:solidFill>
                  <a:schemeClr val="tx1"/>
                </a:solidFill>
                <a:latin typeface="+mn-lt"/>
                <a:cs typeface="+mn-cs"/>
              </a:defRPr>
            </a:lvl9pPr>
          </a:lstStyle>
          <a:p>
            <a:pPr marL="0" indent="0">
              <a:spcBef>
                <a:spcPct val="0"/>
              </a:spcBef>
              <a:buFontTx/>
              <a:buNone/>
              <a:tabLst>
                <a:tab pos="2857500" algn="l"/>
              </a:tabLst>
              <a:defRPr/>
            </a:pPr>
            <a:r>
              <a:rPr lang="en-US" altLang="en-US" sz="1500" kern="0" smtClean="0">
                <a:solidFill>
                  <a:srgbClr val="0033CC"/>
                </a:solidFill>
              </a:rPr>
              <a:t>46 Geneva Act (1999) </a:t>
            </a:r>
            <a:r>
              <a:rPr lang="en-US" altLang="en-US" sz="1200" kern="0" smtClean="0">
                <a:solidFill>
                  <a:srgbClr val="0033CC"/>
                </a:solidFill>
              </a:rPr>
              <a:t>(including EU and OAPI)</a:t>
            </a:r>
            <a:r>
              <a:rPr lang="en-US" altLang="en-US" sz="1500" kern="0" smtClean="0">
                <a:solidFill>
                  <a:srgbClr val="0033CC"/>
                </a:solidFill>
              </a:rPr>
              <a:t> </a:t>
            </a:r>
          </a:p>
          <a:p>
            <a:pPr marL="0" indent="0">
              <a:spcBef>
                <a:spcPct val="0"/>
              </a:spcBef>
              <a:buFontTx/>
              <a:buNone/>
              <a:tabLst>
                <a:tab pos="2857500" algn="l"/>
              </a:tabLst>
              <a:defRPr/>
            </a:pPr>
            <a:r>
              <a:rPr lang="en-US" altLang="en-US" sz="1500" kern="0" smtClean="0">
                <a:solidFill>
                  <a:srgbClr val="CC0000"/>
                </a:solidFill>
              </a:rPr>
              <a:t>15 Hague Act (1960)</a:t>
            </a:r>
            <a:br>
              <a:rPr lang="en-US" altLang="en-US" sz="1500" kern="0" smtClean="0">
                <a:solidFill>
                  <a:srgbClr val="CC0000"/>
                </a:solidFill>
              </a:rPr>
            </a:br>
            <a:endParaRPr lang="en-US" altLang="en-US" sz="800" kern="0" smtClean="0">
              <a:solidFill>
                <a:srgbClr val="CC0000"/>
              </a:solidFill>
            </a:endParaRPr>
          </a:p>
          <a:p>
            <a:pPr marL="0" indent="0">
              <a:spcBef>
                <a:spcPct val="0"/>
              </a:spcBef>
              <a:buFontTx/>
              <a:buNone/>
              <a:tabLst>
                <a:tab pos="2857500" algn="l"/>
              </a:tabLst>
              <a:defRPr/>
            </a:pPr>
            <a:r>
              <a:rPr lang="fr-CH" altLang="en-US" sz="1500" kern="0" smtClean="0"/>
              <a:t>61 Contracting Parties</a:t>
            </a:r>
            <a:endParaRPr lang="en-US" altLang="en-US" sz="1500" kern="0" smtClean="0"/>
          </a:p>
        </p:txBody>
      </p:sp>
      <p:sp>
        <p:nvSpPr>
          <p:cNvPr id="29700" name="Line 1972"/>
          <p:cNvSpPr>
            <a:spLocks noChangeShapeType="1"/>
          </p:cNvSpPr>
          <p:nvPr/>
        </p:nvSpPr>
        <p:spPr bwMode="auto">
          <a:xfrm>
            <a:off x="2914650" y="6308725"/>
            <a:ext cx="3744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29701" name="Group 4290"/>
          <p:cNvGrpSpPr>
            <a:grpSpLocks/>
          </p:cNvGrpSpPr>
          <p:nvPr/>
        </p:nvGrpSpPr>
        <p:grpSpPr bwMode="auto">
          <a:xfrm>
            <a:off x="179388" y="1458913"/>
            <a:ext cx="8785225" cy="4654550"/>
            <a:chOff x="113" y="919"/>
            <a:chExt cx="5534" cy="2932"/>
          </a:xfrm>
        </p:grpSpPr>
        <p:sp>
          <p:nvSpPr>
            <p:cNvPr id="29702" name="Freeform 3860"/>
            <p:cNvSpPr>
              <a:spLocks/>
            </p:cNvSpPr>
            <p:nvPr/>
          </p:nvSpPr>
          <p:spPr bwMode="auto">
            <a:xfrm>
              <a:off x="4447" y="2495"/>
              <a:ext cx="167" cy="133"/>
            </a:xfrm>
            <a:custGeom>
              <a:avLst/>
              <a:gdLst>
                <a:gd name="T0" fmla="*/ 499 w 149"/>
                <a:gd name="T1" fmla="*/ 0 h 107"/>
                <a:gd name="T2" fmla="*/ 545 w 149"/>
                <a:gd name="T3" fmla="*/ 119 h 107"/>
                <a:gd name="T4" fmla="*/ 532 w 149"/>
                <a:gd name="T5" fmla="*/ 323 h 107"/>
                <a:gd name="T6" fmla="*/ 559 w 149"/>
                <a:gd name="T7" fmla="*/ 229 h 107"/>
                <a:gd name="T8" fmla="*/ 559 w 149"/>
                <a:gd name="T9" fmla="*/ 323 h 107"/>
                <a:gd name="T10" fmla="*/ 574 w 149"/>
                <a:gd name="T11" fmla="*/ 354 h 107"/>
                <a:gd name="T12" fmla="*/ 656 w 149"/>
                <a:gd name="T13" fmla="*/ 497 h 107"/>
                <a:gd name="T14" fmla="*/ 592 w 149"/>
                <a:gd name="T15" fmla="*/ 618 h 107"/>
                <a:gd name="T16" fmla="*/ 604 w 149"/>
                <a:gd name="T17" fmla="*/ 725 h 107"/>
                <a:gd name="T18" fmla="*/ 553 w 149"/>
                <a:gd name="T19" fmla="*/ 789 h 107"/>
                <a:gd name="T20" fmla="*/ 545 w 149"/>
                <a:gd name="T21" fmla="*/ 845 h 107"/>
                <a:gd name="T22" fmla="*/ 489 w 149"/>
                <a:gd name="T23" fmla="*/ 789 h 107"/>
                <a:gd name="T24" fmla="*/ 429 w 149"/>
                <a:gd name="T25" fmla="*/ 768 h 107"/>
                <a:gd name="T26" fmla="*/ 409 w 149"/>
                <a:gd name="T27" fmla="*/ 989 h 107"/>
                <a:gd name="T28" fmla="*/ 396 w 149"/>
                <a:gd name="T29" fmla="*/ 1188 h 107"/>
                <a:gd name="T30" fmla="*/ 371 w 149"/>
                <a:gd name="T31" fmla="*/ 1318 h 107"/>
                <a:gd name="T32" fmla="*/ 345 w 149"/>
                <a:gd name="T33" fmla="*/ 1610 h 107"/>
                <a:gd name="T34" fmla="*/ 293 w 149"/>
                <a:gd name="T35" fmla="*/ 1668 h 107"/>
                <a:gd name="T36" fmla="*/ 200 w 149"/>
                <a:gd name="T37" fmla="*/ 1610 h 107"/>
                <a:gd name="T38" fmla="*/ 178 w 149"/>
                <a:gd name="T39" fmla="*/ 1730 h 107"/>
                <a:gd name="T40" fmla="*/ 85 w 149"/>
                <a:gd name="T41" fmla="*/ 1807 h 107"/>
                <a:gd name="T42" fmla="*/ 24 w 149"/>
                <a:gd name="T43" fmla="*/ 1638 h 107"/>
                <a:gd name="T44" fmla="*/ 0 w 149"/>
                <a:gd name="T45" fmla="*/ 1448 h 107"/>
                <a:gd name="T46" fmla="*/ 0 w 149"/>
                <a:gd name="T47" fmla="*/ 1477 h 107"/>
                <a:gd name="T48" fmla="*/ 54 w 149"/>
                <a:gd name="T49" fmla="*/ 1610 h 107"/>
                <a:gd name="T50" fmla="*/ 115 w 149"/>
                <a:gd name="T51" fmla="*/ 1638 h 107"/>
                <a:gd name="T52" fmla="*/ 106 w 149"/>
                <a:gd name="T53" fmla="*/ 1638 h 107"/>
                <a:gd name="T54" fmla="*/ 106 w 149"/>
                <a:gd name="T55" fmla="*/ 1610 h 107"/>
                <a:gd name="T56" fmla="*/ 115 w 149"/>
                <a:gd name="T57" fmla="*/ 1448 h 107"/>
                <a:gd name="T58" fmla="*/ 115 w 149"/>
                <a:gd name="T59" fmla="*/ 1401 h 107"/>
                <a:gd name="T60" fmla="*/ 129 w 149"/>
                <a:gd name="T61" fmla="*/ 1274 h 107"/>
                <a:gd name="T62" fmla="*/ 178 w 149"/>
                <a:gd name="T63" fmla="*/ 1188 h 107"/>
                <a:gd name="T64" fmla="*/ 224 w 149"/>
                <a:gd name="T65" fmla="*/ 1170 h 107"/>
                <a:gd name="T66" fmla="*/ 260 w 149"/>
                <a:gd name="T67" fmla="*/ 937 h 107"/>
                <a:gd name="T68" fmla="*/ 301 w 149"/>
                <a:gd name="T69" fmla="*/ 725 h 107"/>
                <a:gd name="T70" fmla="*/ 331 w 149"/>
                <a:gd name="T71" fmla="*/ 845 h 107"/>
                <a:gd name="T72" fmla="*/ 354 w 149"/>
                <a:gd name="T73" fmla="*/ 725 h 107"/>
                <a:gd name="T74" fmla="*/ 365 w 149"/>
                <a:gd name="T75" fmla="*/ 618 h 107"/>
                <a:gd name="T76" fmla="*/ 389 w 149"/>
                <a:gd name="T77" fmla="*/ 768 h 107"/>
                <a:gd name="T78" fmla="*/ 389 w 149"/>
                <a:gd name="T79" fmla="*/ 635 h 107"/>
                <a:gd name="T80" fmla="*/ 396 w 149"/>
                <a:gd name="T81" fmla="*/ 552 h 107"/>
                <a:gd name="T82" fmla="*/ 389 w 149"/>
                <a:gd name="T83" fmla="*/ 497 h 107"/>
                <a:gd name="T84" fmla="*/ 409 w 149"/>
                <a:gd name="T85" fmla="*/ 401 h 107"/>
                <a:gd name="T86" fmla="*/ 440 w 149"/>
                <a:gd name="T87" fmla="*/ 209 h 107"/>
                <a:gd name="T88" fmla="*/ 468 w 149"/>
                <a:gd name="T89" fmla="*/ 0 h 107"/>
                <a:gd name="T90" fmla="*/ 481 w 149"/>
                <a:gd name="T91" fmla="*/ 77 h 107"/>
                <a:gd name="T92" fmla="*/ 499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prstDash val="solid"/>
              <a:round/>
              <a:headEnd/>
              <a:tailEnd/>
            </a:ln>
          </p:spPr>
          <p:txBody>
            <a:bodyPr/>
            <a:lstStyle/>
            <a:p>
              <a:endParaRPr lang="en-US"/>
            </a:p>
          </p:txBody>
        </p:sp>
        <p:sp>
          <p:nvSpPr>
            <p:cNvPr id="29703" name="Freeform 3828"/>
            <p:cNvSpPr>
              <a:spLocks/>
            </p:cNvSpPr>
            <p:nvPr/>
          </p:nvSpPr>
          <p:spPr bwMode="auto">
            <a:xfrm>
              <a:off x="1488" y="3804"/>
              <a:ext cx="65" cy="47"/>
            </a:xfrm>
            <a:custGeom>
              <a:avLst/>
              <a:gdLst>
                <a:gd name="T0" fmla="*/ 21 w 59"/>
                <a:gd name="T1" fmla="*/ 115 h 38"/>
                <a:gd name="T2" fmla="*/ 0 w 59"/>
                <a:gd name="T3" fmla="*/ 0 h 38"/>
                <a:gd name="T4" fmla="*/ 25 w 59"/>
                <a:gd name="T5" fmla="*/ 317 h 38"/>
                <a:gd name="T6" fmla="*/ 57 w 59"/>
                <a:gd name="T7" fmla="*/ 601 h 38"/>
                <a:gd name="T8" fmla="*/ 133 w 59"/>
                <a:gd name="T9" fmla="*/ 601 h 38"/>
                <a:gd name="T10" fmla="*/ 208 w 59"/>
                <a:gd name="T11" fmla="*/ 601 h 38"/>
                <a:gd name="T12" fmla="*/ 201 w 59"/>
                <a:gd name="T13" fmla="*/ 526 h 38"/>
                <a:gd name="T14" fmla="*/ 93 w 59"/>
                <a:gd name="T15" fmla="*/ 392 h 38"/>
                <a:gd name="T16" fmla="*/ 21 w 59"/>
                <a:gd name="T17" fmla="*/ 115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9704" name="Freeform 3829"/>
            <p:cNvSpPr>
              <a:spLocks/>
            </p:cNvSpPr>
            <p:nvPr/>
          </p:nvSpPr>
          <p:spPr bwMode="auto">
            <a:xfrm>
              <a:off x="1452" y="3802"/>
              <a:ext cx="53" cy="49"/>
            </a:xfrm>
            <a:custGeom>
              <a:avLst/>
              <a:gdLst>
                <a:gd name="T0" fmla="*/ 145 w 47"/>
                <a:gd name="T1" fmla="*/ 2 h 40"/>
                <a:gd name="T2" fmla="*/ 180 w 47"/>
                <a:gd name="T3" fmla="*/ 298 h 40"/>
                <a:gd name="T4" fmla="*/ 228 w 47"/>
                <a:gd name="T5" fmla="*/ 565 h 40"/>
                <a:gd name="T6" fmla="*/ 203 w 47"/>
                <a:gd name="T7" fmla="*/ 565 h 40"/>
                <a:gd name="T8" fmla="*/ 177 w 47"/>
                <a:gd name="T9" fmla="*/ 565 h 40"/>
                <a:gd name="T10" fmla="*/ 88 w 47"/>
                <a:gd name="T11" fmla="*/ 512 h 40"/>
                <a:gd name="T12" fmla="*/ 68 w 47"/>
                <a:gd name="T13" fmla="*/ 512 h 40"/>
                <a:gd name="T14" fmla="*/ 0 w 47"/>
                <a:gd name="T15" fmla="*/ 499 h 40"/>
                <a:gd name="T16" fmla="*/ 3 w 47"/>
                <a:gd name="T17" fmla="*/ 499 h 40"/>
                <a:gd name="T18" fmla="*/ 60 w 47"/>
                <a:gd name="T19" fmla="*/ 461 h 40"/>
                <a:gd name="T20" fmla="*/ 78 w 47"/>
                <a:gd name="T21" fmla="*/ 499 h 40"/>
                <a:gd name="T22" fmla="*/ 99 w 47"/>
                <a:gd name="T23" fmla="*/ 499 h 40"/>
                <a:gd name="T24" fmla="*/ 60 w 47"/>
                <a:gd name="T25" fmla="*/ 418 h 40"/>
                <a:gd name="T26" fmla="*/ 112 w 47"/>
                <a:gd name="T27" fmla="*/ 461 h 40"/>
                <a:gd name="T28" fmla="*/ 125 w 47"/>
                <a:gd name="T29" fmla="*/ 461 h 40"/>
                <a:gd name="T30" fmla="*/ 177 w 47"/>
                <a:gd name="T31" fmla="*/ 499 h 40"/>
                <a:gd name="T32" fmla="*/ 180 w 47"/>
                <a:gd name="T33" fmla="*/ 499 h 40"/>
                <a:gd name="T34" fmla="*/ 88 w 47"/>
                <a:gd name="T35" fmla="*/ 316 h 40"/>
                <a:gd name="T36" fmla="*/ 125 w 47"/>
                <a:gd name="T37" fmla="*/ 240 h 40"/>
                <a:gd name="T38" fmla="*/ 68 w 47"/>
                <a:gd name="T39" fmla="*/ 240 h 40"/>
                <a:gd name="T40" fmla="*/ 60 w 47"/>
                <a:gd name="T41" fmla="*/ 58 h 40"/>
                <a:gd name="T42" fmla="*/ 78 w 47"/>
                <a:gd name="T43" fmla="*/ 0 h 40"/>
                <a:gd name="T44" fmla="*/ 145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29705" name="Freeform 3830"/>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9706" name="Freeform 3831"/>
            <p:cNvSpPr>
              <a:spLocks/>
            </p:cNvSpPr>
            <p:nvPr/>
          </p:nvSpPr>
          <p:spPr bwMode="auto">
            <a:xfrm>
              <a:off x="4433" y="2551"/>
              <a:ext cx="179" cy="187"/>
            </a:xfrm>
            <a:custGeom>
              <a:avLst/>
              <a:gdLst>
                <a:gd name="T0" fmla="*/ 744 w 159"/>
                <a:gd name="T1" fmla="*/ 998 h 151"/>
                <a:gd name="T2" fmla="*/ 677 w 159"/>
                <a:gd name="T3" fmla="*/ 998 h 151"/>
                <a:gd name="T4" fmla="*/ 663 w 159"/>
                <a:gd name="T5" fmla="*/ 998 h 151"/>
                <a:gd name="T6" fmla="*/ 632 w 159"/>
                <a:gd name="T7" fmla="*/ 1363 h 151"/>
                <a:gd name="T8" fmla="*/ 643 w 159"/>
                <a:gd name="T9" fmla="*/ 1363 h 151"/>
                <a:gd name="T10" fmla="*/ 632 w 159"/>
                <a:gd name="T11" fmla="*/ 1531 h 151"/>
                <a:gd name="T12" fmla="*/ 589 w 159"/>
                <a:gd name="T13" fmla="*/ 1600 h 151"/>
                <a:gd name="T14" fmla="*/ 553 w 159"/>
                <a:gd name="T15" fmla="*/ 1786 h 151"/>
                <a:gd name="T16" fmla="*/ 553 w 159"/>
                <a:gd name="T17" fmla="*/ 1896 h 151"/>
                <a:gd name="T18" fmla="*/ 563 w 159"/>
                <a:gd name="T19" fmla="*/ 1896 h 151"/>
                <a:gd name="T20" fmla="*/ 553 w 159"/>
                <a:gd name="T21" fmla="*/ 1981 h 151"/>
                <a:gd name="T22" fmla="*/ 531 w 159"/>
                <a:gd name="T23" fmla="*/ 2090 h 151"/>
                <a:gd name="T24" fmla="*/ 523 w 159"/>
                <a:gd name="T25" fmla="*/ 2305 h 151"/>
                <a:gd name="T26" fmla="*/ 419 w 159"/>
                <a:gd name="T27" fmla="*/ 2436 h 151"/>
                <a:gd name="T28" fmla="*/ 411 w 159"/>
                <a:gd name="T29" fmla="*/ 2249 h 151"/>
                <a:gd name="T30" fmla="*/ 386 w 159"/>
                <a:gd name="T31" fmla="*/ 2212 h 151"/>
                <a:gd name="T32" fmla="*/ 343 w 159"/>
                <a:gd name="T33" fmla="*/ 2212 h 151"/>
                <a:gd name="T34" fmla="*/ 295 w 159"/>
                <a:gd name="T35" fmla="*/ 2124 h 151"/>
                <a:gd name="T36" fmla="*/ 259 w 159"/>
                <a:gd name="T37" fmla="*/ 2212 h 151"/>
                <a:gd name="T38" fmla="*/ 207 w 159"/>
                <a:gd name="T39" fmla="*/ 2249 h 151"/>
                <a:gd name="T40" fmla="*/ 202 w 159"/>
                <a:gd name="T41" fmla="*/ 2090 h 151"/>
                <a:gd name="T42" fmla="*/ 140 w 159"/>
                <a:gd name="T43" fmla="*/ 2124 h 151"/>
                <a:gd name="T44" fmla="*/ 144 w 159"/>
                <a:gd name="T45" fmla="*/ 2090 h 151"/>
                <a:gd name="T46" fmla="*/ 140 w 159"/>
                <a:gd name="T47" fmla="*/ 2124 h 151"/>
                <a:gd name="T48" fmla="*/ 88 w 159"/>
                <a:gd name="T49" fmla="*/ 2090 h 151"/>
                <a:gd name="T50" fmla="*/ 78 w 159"/>
                <a:gd name="T51" fmla="*/ 1786 h 151"/>
                <a:gd name="T52" fmla="*/ 78 w 159"/>
                <a:gd name="T53" fmla="*/ 1572 h 151"/>
                <a:gd name="T54" fmla="*/ 37 w 159"/>
                <a:gd name="T55" fmla="*/ 1442 h 151"/>
                <a:gd name="T56" fmla="*/ 37 w 159"/>
                <a:gd name="T57" fmla="*/ 1442 h 151"/>
                <a:gd name="T58" fmla="*/ 26 w 159"/>
                <a:gd name="T59" fmla="*/ 1292 h 151"/>
                <a:gd name="T60" fmla="*/ 26 w 159"/>
                <a:gd name="T61" fmla="*/ 1214 h 151"/>
                <a:gd name="T62" fmla="*/ 0 w 159"/>
                <a:gd name="T63" fmla="*/ 1028 h 151"/>
                <a:gd name="T64" fmla="*/ 26 w 159"/>
                <a:gd name="T65" fmla="*/ 830 h 151"/>
                <a:gd name="T66" fmla="*/ 3 w 159"/>
                <a:gd name="T67" fmla="*/ 830 h 151"/>
                <a:gd name="T68" fmla="*/ 60 w 159"/>
                <a:gd name="T69" fmla="*/ 651 h 151"/>
                <a:gd name="T70" fmla="*/ 78 w 159"/>
                <a:gd name="T71" fmla="*/ 830 h 151"/>
                <a:gd name="T72" fmla="*/ 144 w 159"/>
                <a:gd name="T73" fmla="*/ 998 h 151"/>
                <a:gd name="T74" fmla="*/ 241 w 159"/>
                <a:gd name="T75" fmla="*/ 925 h 151"/>
                <a:gd name="T76" fmla="*/ 262 w 159"/>
                <a:gd name="T77" fmla="*/ 806 h 151"/>
                <a:gd name="T78" fmla="*/ 370 w 159"/>
                <a:gd name="T79" fmla="*/ 879 h 151"/>
                <a:gd name="T80" fmla="*/ 419 w 159"/>
                <a:gd name="T81" fmla="*/ 806 h 151"/>
                <a:gd name="T82" fmla="*/ 450 w 159"/>
                <a:gd name="T83" fmla="*/ 540 h 151"/>
                <a:gd name="T84" fmla="*/ 474 w 159"/>
                <a:gd name="T85" fmla="*/ 425 h 151"/>
                <a:gd name="T86" fmla="*/ 490 w 159"/>
                <a:gd name="T87" fmla="*/ 224 h 151"/>
                <a:gd name="T88" fmla="*/ 507 w 159"/>
                <a:gd name="T89" fmla="*/ 0 h 151"/>
                <a:gd name="T90" fmla="*/ 571 w 159"/>
                <a:gd name="T91" fmla="*/ 2 h 151"/>
                <a:gd name="T92" fmla="*/ 632 w 159"/>
                <a:gd name="T93" fmla="*/ 77 h 151"/>
                <a:gd name="T94" fmla="*/ 632 w 159"/>
                <a:gd name="T95" fmla="*/ 77 h 151"/>
                <a:gd name="T96" fmla="*/ 632 w 159"/>
                <a:gd name="T97" fmla="*/ 118 h 151"/>
                <a:gd name="T98" fmla="*/ 643 w 159"/>
                <a:gd name="T99" fmla="*/ 224 h 151"/>
                <a:gd name="T100" fmla="*/ 632 w 159"/>
                <a:gd name="T101" fmla="*/ 224 h 151"/>
                <a:gd name="T102" fmla="*/ 605 w 159"/>
                <a:gd name="T103" fmla="*/ 224 h 151"/>
                <a:gd name="T104" fmla="*/ 621 w 159"/>
                <a:gd name="T105" fmla="*/ 343 h 151"/>
                <a:gd name="T106" fmla="*/ 677 w 159"/>
                <a:gd name="T107" fmla="*/ 607 h 151"/>
                <a:gd name="T108" fmla="*/ 663 w 159"/>
                <a:gd name="T109" fmla="*/ 718 h 151"/>
                <a:gd name="T110" fmla="*/ 695 w 159"/>
                <a:gd name="T111" fmla="*/ 830 h 151"/>
                <a:gd name="T112" fmla="*/ 744 w 159"/>
                <a:gd name="T113" fmla="*/ 998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prstDash val="solid"/>
              <a:round/>
              <a:headEnd/>
              <a:tailEnd/>
            </a:ln>
          </p:spPr>
          <p:txBody>
            <a:bodyPr/>
            <a:lstStyle/>
            <a:p>
              <a:endParaRPr lang="en-US"/>
            </a:p>
          </p:txBody>
        </p:sp>
        <p:sp>
          <p:nvSpPr>
            <p:cNvPr id="29707" name="Freeform 3832"/>
            <p:cNvSpPr>
              <a:spLocks/>
            </p:cNvSpPr>
            <p:nvPr/>
          </p:nvSpPr>
          <p:spPr bwMode="auto">
            <a:xfrm>
              <a:off x="4191" y="2525"/>
              <a:ext cx="193" cy="251"/>
            </a:xfrm>
            <a:custGeom>
              <a:avLst/>
              <a:gdLst>
                <a:gd name="T0" fmla="*/ 768 w 172"/>
                <a:gd name="T1" fmla="*/ 2472 h 203"/>
                <a:gd name="T2" fmla="*/ 756 w 172"/>
                <a:gd name="T3" fmla="*/ 2489 h 203"/>
                <a:gd name="T4" fmla="*/ 754 w 172"/>
                <a:gd name="T5" fmla="*/ 2824 h 203"/>
                <a:gd name="T6" fmla="*/ 738 w 172"/>
                <a:gd name="T7" fmla="*/ 3202 h 203"/>
                <a:gd name="T8" fmla="*/ 704 w 172"/>
                <a:gd name="T9" fmla="*/ 3086 h 203"/>
                <a:gd name="T10" fmla="*/ 698 w 172"/>
                <a:gd name="T11" fmla="*/ 3180 h 203"/>
                <a:gd name="T12" fmla="*/ 667 w 172"/>
                <a:gd name="T13" fmla="*/ 3141 h 203"/>
                <a:gd name="T14" fmla="*/ 667 w 172"/>
                <a:gd name="T15" fmla="*/ 3202 h 203"/>
                <a:gd name="T16" fmla="*/ 600 w 172"/>
                <a:gd name="T17" fmla="*/ 2976 h 203"/>
                <a:gd name="T18" fmla="*/ 555 w 172"/>
                <a:gd name="T19" fmla="*/ 2824 h 203"/>
                <a:gd name="T20" fmla="*/ 518 w 172"/>
                <a:gd name="T21" fmla="*/ 2686 h 203"/>
                <a:gd name="T22" fmla="*/ 476 w 172"/>
                <a:gd name="T23" fmla="*/ 2541 h 203"/>
                <a:gd name="T24" fmla="*/ 441 w 172"/>
                <a:gd name="T25" fmla="*/ 2407 h 203"/>
                <a:gd name="T26" fmla="*/ 412 w 172"/>
                <a:gd name="T27" fmla="*/ 2197 h 203"/>
                <a:gd name="T28" fmla="*/ 390 w 172"/>
                <a:gd name="T29" fmla="*/ 1980 h 203"/>
                <a:gd name="T30" fmla="*/ 369 w 172"/>
                <a:gd name="T31" fmla="*/ 1887 h 203"/>
                <a:gd name="T32" fmla="*/ 338 w 172"/>
                <a:gd name="T33" fmla="*/ 1720 h 203"/>
                <a:gd name="T34" fmla="*/ 301 w 172"/>
                <a:gd name="T35" fmla="*/ 1480 h 203"/>
                <a:gd name="T36" fmla="*/ 268 w 172"/>
                <a:gd name="T37" fmla="*/ 1312 h 203"/>
                <a:gd name="T38" fmla="*/ 257 w 172"/>
                <a:gd name="T39" fmla="*/ 1125 h 203"/>
                <a:gd name="T40" fmla="*/ 202 w 172"/>
                <a:gd name="T41" fmla="*/ 920 h 203"/>
                <a:gd name="T42" fmla="*/ 158 w 172"/>
                <a:gd name="T43" fmla="*/ 711 h 203"/>
                <a:gd name="T44" fmla="*/ 95 w 172"/>
                <a:gd name="T45" fmla="*/ 525 h 203"/>
                <a:gd name="T46" fmla="*/ 38 w 172"/>
                <a:gd name="T47" fmla="*/ 334 h 203"/>
                <a:gd name="T48" fmla="*/ 0 w 172"/>
                <a:gd name="T49" fmla="*/ 0 h 203"/>
                <a:gd name="T50" fmla="*/ 54 w 172"/>
                <a:gd name="T51" fmla="*/ 2 h 203"/>
                <a:gd name="T52" fmla="*/ 104 w 172"/>
                <a:gd name="T53" fmla="*/ 75 h 203"/>
                <a:gd name="T54" fmla="*/ 158 w 172"/>
                <a:gd name="T55" fmla="*/ 115 h 203"/>
                <a:gd name="T56" fmla="*/ 208 w 172"/>
                <a:gd name="T57" fmla="*/ 362 h 203"/>
                <a:gd name="T58" fmla="*/ 231 w 172"/>
                <a:gd name="T59" fmla="*/ 413 h 203"/>
                <a:gd name="T60" fmla="*/ 288 w 172"/>
                <a:gd name="T61" fmla="*/ 601 h 203"/>
                <a:gd name="T62" fmla="*/ 350 w 172"/>
                <a:gd name="T63" fmla="*/ 819 h 203"/>
                <a:gd name="T64" fmla="*/ 412 w 172"/>
                <a:gd name="T65" fmla="*/ 1013 h 203"/>
                <a:gd name="T66" fmla="*/ 404 w 172"/>
                <a:gd name="T67" fmla="*/ 920 h 203"/>
                <a:gd name="T68" fmla="*/ 465 w 172"/>
                <a:gd name="T69" fmla="*/ 1125 h 203"/>
                <a:gd name="T70" fmla="*/ 495 w 172"/>
                <a:gd name="T71" fmla="*/ 1266 h 203"/>
                <a:gd name="T72" fmla="*/ 575 w 172"/>
                <a:gd name="T73" fmla="*/ 1407 h 203"/>
                <a:gd name="T74" fmla="*/ 575 w 172"/>
                <a:gd name="T75" fmla="*/ 1407 h 203"/>
                <a:gd name="T76" fmla="*/ 622 w 172"/>
                <a:gd name="T77" fmla="*/ 1565 h 203"/>
                <a:gd name="T78" fmla="*/ 581 w 172"/>
                <a:gd name="T79" fmla="*/ 1661 h 203"/>
                <a:gd name="T80" fmla="*/ 591 w 172"/>
                <a:gd name="T81" fmla="*/ 1663 h 203"/>
                <a:gd name="T82" fmla="*/ 581 w 172"/>
                <a:gd name="T83" fmla="*/ 1720 h 203"/>
                <a:gd name="T84" fmla="*/ 600 w 172"/>
                <a:gd name="T85" fmla="*/ 1797 h 203"/>
                <a:gd name="T86" fmla="*/ 652 w 172"/>
                <a:gd name="T87" fmla="*/ 1870 h 203"/>
                <a:gd name="T88" fmla="*/ 667 w 172"/>
                <a:gd name="T89" fmla="*/ 2055 h 203"/>
                <a:gd name="T90" fmla="*/ 673 w 172"/>
                <a:gd name="T91" fmla="*/ 2127 h 203"/>
                <a:gd name="T92" fmla="*/ 673 w 172"/>
                <a:gd name="T93" fmla="*/ 2257 h 203"/>
                <a:gd name="T94" fmla="*/ 738 w 172"/>
                <a:gd name="T95" fmla="*/ 2257 h 203"/>
                <a:gd name="T96" fmla="*/ 768 w 172"/>
                <a:gd name="T97" fmla="*/ 2472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prstDash val="solid"/>
              <a:round/>
              <a:headEnd/>
              <a:tailEnd/>
            </a:ln>
          </p:spPr>
          <p:txBody>
            <a:bodyPr/>
            <a:lstStyle/>
            <a:p>
              <a:endParaRPr lang="en-US"/>
            </a:p>
          </p:txBody>
        </p:sp>
        <p:sp>
          <p:nvSpPr>
            <p:cNvPr id="29708" name="Freeform 3833"/>
            <p:cNvSpPr>
              <a:spLocks/>
            </p:cNvSpPr>
            <p:nvPr/>
          </p:nvSpPr>
          <p:spPr bwMode="auto">
            <a:xfrm>
              <a:off x="4826" y="2656"/>
              <a:ext cx="170" cy="194"/>
            </a:xfrm>
            <a:custGeom>
              <a:avLst/>
              <a:gdLst>
                <a:gd name="T0" fmla="*/ 464 w 153"/>
                <a:gd name="T1" fmla="*/ 2250 h 156"/>
                <a:gd name="T2" fmla="*/ 486 w 153"/>
                <a:gd name="T3" fmla="*/ 2319 h 156"/>
                <a:gd name="T4" fmla="*/ 544 w 153"/>
                <a:gd name="T5" fmla="*/ 2446 h 156"/>
                <a:gd name="T6" fmla="*/ 586 w 153"/>
                <a:gd name="T7" fmla="*/ 2425 h 156"/>
                <a:gd name="T8" fmla="*/ 598 w 153"/>
                <a:gd name="T9" fmla="*/ 1950 h 156"/>
                <a:gd name="T10" fmla="*/ 603 w 153"/>
                <a:gd name="T11" fmla="*/ 1408 h 156"/>
                <a:gd name="T12" fmla="*/ 603 w 153"/>
                <a:gd name="T13" fmla="*/ 940 h 156"/>
                <a:gd name="T14" fmla="*/ 566 w 153"/>
                <a:gd name="T15" fmla="*/ 639 h 156"/>
                <a:gd name="T16" fmla="*/ 418 w 153"/>
                <a:gd name="T17" fmla="*/ 325 h 156"/>
                <a:gd name="T18" fmla="*/ 318 w 153"/>
                <a:gd name="T19" fmla="*/ 618 h 156"/>
                <a:gd name="T20" fmla="*/ 232 w 153"/>
                <a:gd name="T21" fmla="*/ 795 h 156"/>
                <a:gd name="T22" fmla="*/ 204 w 153"/>
                <a:gd name="T23" fmla="*/ 725 h 156"/>
                <a:gd name="T24" fmla="*/ 184 w 153"/>
                <a:gd name="T25" fmla="*/ 229 h 156"/>
                <a:gd name="T26" fmla="*/ 133 w 153"/>
                <a:gd name="T27" fmla="*/ 50 h 156"/>
                <a:gd name="T28" fmla="*/ 2 w 153"/>
                <a:gd name="T29" fmla="*/ 210 h 156"/>
                <a:gd name="T30" fmla="*/ 41 w 153"/>
                <a:gd name="T31" fmla="*/ 404 h 156"/>
                <a:gd name="T32" fmla="*/ 133 w 153"/>
                <a:gd name="T33" fmla="*/ 558 h 156"/>
                <a:gd name="T34" fmla="*/ 166 w 153"/>
                <a:gd name="T35" fmla="*/ 618 h 156"/>
                <a:gd name="T36" fmla="*/ 153 w 153"/>
                <a:gd name="T37" fmla="*/ 639 h 156"/>
                <a:gd name="T38" fmla="*/ 82 w 153"/>
                <a:gd name="T39" fmla="*/ 725 h 156"/>
                <a:gd name="T40" fmla="*/ 109 w 153"/>
                <a:gd name="T41" fmla="*/ 965 h 156"/>
                <a:gd name="T42" fmla="*/ 133 w 153"/>
                <a:gd name="T43" fmla="*/ 1122 h 156"/>
                <a:gd name="T44" fmla="*/ 153 w 153"/>
                <a:gd name="T45" fmla="*/ 1002 h 156"/>
                <a:gd name="T46" fmla="*/ 223 w 153"/>
                <a:gd name="T47" fmla="*/ 1083 h 156"/>
                <a:gd name="T48" fmla="*/ 264 w 153"/>
                <a:gd name="T49" fmla="*/ 1246 h 156"/>
                <a:gd name="T50" fmla="*/ 360 w 153"/>
                <a:gd name="T51" fmla="*/ 1408 h 156"/>
                <a:gd name="T52" fmla="*/ 422 w 153"/>
                <a:gd name="T53" fmla="*/ 1624 h 156"/>
                <a:gd name="T54" fmla="*/ 469 w 153"/>
                <a:gd name="T55" fmla="*/ 2020 h 156"/>
                <a:gd name="T56" fmla="*/ 486 w 153"/>
                <a:gd name="T57" fmla="*/ 2063 h 156"/>
                <a:gd name="T58" fmla="*/ 464 w 153"/>
                <a:gd name="T59" fmla="*/ 2178 h 156"/>
                <a:gd name="T60" fmla="*/ 380 w 153"/>
                <a:gd name="T61" fmla="*/ 2425 h 156"/>
                <a:gd name="T62" fmla="*/ 464 w 153"/>
                <a:gd name="T63" fmla="*/ 2211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prstDash val="solid"/>
              <a:round/>
              <a:headEnd/>
              <a:tailEnd/>
            </a:ln>
          </p:spPr>
          <p:txBody>
            <a:bodyPr/>
            <a:lstStyle/>
            <a:p>
              <a:endParaRPr lang="en-US"/>
            </a:p>
          </p:txBody>
        </p:sp>
        <p:sp>
          <p:nvSpPr>
            <p:cNvPr id="29709" name="Freeform 3834"/>
            <p:cNvSpPr>
              <a:spLocks/>
            </p:cNvSpPr>
            <p:nvPr/>
          </p:nvSpPr>
          <p:spPr bwMode="auto">
            <a:xfrm>
              <a:off x="4610" y="2613"/>
              <a:ext cx="113" cy="161"/>
            </a:xfrm>
            <a:custGeom>
              <a:avLst/>
              <a:gdLst>
                <a:gd name="T0" fmla="*/ 434 w 101"/>
                <a:gd name="T1" fmla="*/ 2 h 130"/>
                <a:gd name="T2" fmla="*/ 417 w 101"/>
                <a:gd name="T3" fmla="*/ 0 h 130"/>
                <a:gd name="T4" fmla="*/ 347 w 101"/>
                <a:gd name="T5" fmla="*/ 224 h 130"/>
                <a:gd name="T6" fmla="*/ 262 w 101"/>
                <a:gd name="T7" fmla="*/ 207 h 130"/>
                <a:gd name="T8" fmla="*/ 170 w 101"/>
                <a:gd name="T9" fmla="*/ 118 h 130"/>
                <a:gd name="T10" fmla="*/ 143 w 101"/>
                <a:gd name="T11" fmla="*/ 118 h 130"/>
                <a:gd name="T12" fmla="*/ 109 w 101"/>
                <a:gd name="T13" fmla="*/ 224 h 130"/>
                <a:gd name="T14" fmla="*/ 97 w 101"/>
                <a:gd name="T15" fmla="*/ 224 h 130"/>
                <a:gd name="T16" fmla="*/ 62 w 101"/>
                <a:gd name="T17" fmla="*/ 455 h 130"/>
                <a:gd name="T18" fmla="*/ 69 w 101"/>
                <a:gd name="T19" fmla="*/ 670 h 130"/>
                <a:gd name="T20" fmla="*/ 62 w 101"/>
                <a:gd name="T21" fmla="*/ 670 h 130"/>
                <a:gd name="T22" fmla="*/ 29 w 101"/>
                <a:gd name="T23" fmla="*/ 940 h 130"/>
                <a:gd name="T24" fmla="*/ 0 w 101"/>
                <a:gd name="T25" fmla="*/ 1205 h 130"/>
                <a:gd name="T26" fmla="*/ 2 w 101"/>
                <a:gd name="T27" fmla="*/ 1487 h 130"/>
                <a:gd name="T28" fmla="*/ 36 w 101"/>
                <a:gd name="T29" fmla="*/ 1503 h 130"/>
                <a:gd name="T30" fmla="*/ 36 w 101"/>
                <a:gd name="T31" fmla="*/ 1705 h 130"/>
                <a:gd name="T32" fmla="*/ 36 w 101"/>
                <a:gd name="T33" fmla="*/ 1896 h 130"/>
                <a:gd name="T34" fmla="*/ 36 w 101"/>
                <a:gd name="T35" fmla="*/ 2092 h 130"/>
                <a:gd name="T36" fmla="*/ 97 w 101"/>
                <a:gd name="T37" fmla="*/ 2021 h 130"/>
                <a:gd name="T38" fmla="*/ 97 w 101"/>
                <a:gd name="T39" fmla="*/ 1705 h 130"/>
                <a:gd name="T40" fmla="*/ 87 w 101"/>
                <a:gd name="T41" fmla="*/ 1325 h 130"/>
                <a:gd name="T42" fmla="*/ 143 w 101"/>
                <a:gd name="T43" fmla="*/ 1205 h 130"/>
                <a:gd name="T44" fmla="*/ 143 w 101"/>
                <a:gd name="T45" fmla="*/ 1364 h 130"/>
                <a:gd name="T46" fmla="*/ 150 w 101"/>
                <a:gd name="T47" fmla="*/ 1503 h 130"/>
                <a:gd name="T48" fmla="*/ 170 w 101"/>
                <a:gd name="T49" fmla="*/ 1674 h 130"/>
                <a:gd name="T50" fmla="*/ 190 w 101"/>
                <a:gd name="T51" fmla="*/ 1816 h 130"/>
                <a:gd name="T52" fmla="*/ 210 w 101"/>
                <a:gd name="T53" fmla="*/ 1816 h 130"/>
                <a:gd name="T54" fmla="*/ 254 w 101"/>
                <a:gd name="T55" fmla="*/ 1705 h 130"/>
                <a:gd name="T56" fmla="*/ 266 w 101"/>
                <a:gd name="T57" fmla="*/ 1674 h 130"/>
                <a:gd name="T58" fmla="*/ 225 w 101"/>
                <a:gd name="T59" fmla="*/ 1442 h 130"/>
                <a:gd name="T60" fmla="*/ 238 w 101"/>
                <a:gd name="T61" fmla="*/ 1364 h 130"/>
                <a:gd name="T62" fmla="*/ 210 w 101"/>
                <a:gd name="T63" fmla="*/ 1164 h 130"/>
                <a:gd name="T64" fmla="*/ 170 w 101"/>
                <a:gd name="T65" fmla="*/ 980 h 130"/>
                <a:gd name="T66" fmla="*/ 190 w 101"/>
                <a:gd name="T67" fmla="*/ 980 h 130"/>
                <a:gd name="T68" fmla="*/ 238 w 101"/>
                <a:gd name="T69" fmla="*/ 879 h 130"/>
                <a:gd name="T70" fmla="*/ 293 w 101"/>
                <a:gd name="T71" fmla="*/ 718 h 130"/>
                <a:gd name="T72" fmla="*/ 316 w 101"/>
                <a:gd name="T73" fmla="*/ 718 h 130"/>
                <a:gd name="T74" fmla="*/ 302 w 101"/>
                <a:gd name="T75" fmla="*/ 607 h 130"/>
                <a:gd name="T76" fmla="*/ 266 w 101"/>
                <a:gd name="T77" fmla="*/ 651 h 130"/>
                <a:gd name="T78" fmla="*/ 190 w 101"/>
                <a:gd name="T79" fmla="*/ 718 h 130"/>
                <a:gd name="T80" fmla="*/ 143 w 101"/>
                <a:gd name="T81" fmla="*/ 879 h 130"/>
                <a:gd name="T82" fmla="*/ 77 w 101"/>
                <a:gd name="T83" fmla="*/ 564 h 130"/>
                <a:gd name="T84" fmla="*/ 109 w 101"/>
                <a:gd name="T85" fmla="*/ 317 h 130"/>
                <a:gd name="T86" fmla="*/ 203 w 101"/>
                <a:gd name="T87" fmla="*/ 343 h 130"/>
                <a:gd name="T88" fmla="*/ 293 w 101"/>
                <a:gd name="T89" fmla="*/ 367 h 130"/>
                <a:gd name="T90" fmla="*/ 396 w 101"/>
                <a:gd name="T91" fmla="*/ 317 h 130"/>
                <a:gd name="T92" fmla="*/ 434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prstDash val="solid"/>
              <a:round/>
              <a:headEnd/>
              <a:tailEnd/>
            </a:ln>
          </p:spPr>
          <p:txBody>
            <a:bodyPr/>
            <a:lstStyle/>
            <a:p>
              <a:endParaRPr lang="en-US"/>
            </a:p>
          </p:txBody>
        </p:sp>
        <p:sp>
          <p:nvSpPr>
            <p:cNvPr id="29710" name="Freeform 3835"/>
            <p:cNvSpPr>
              <a:spLocks/>
            </p:cNvSpPr>
            <p:nvPr/>
          </p:nvSpPr>
          <p:spPr bwMode="auto">
            <a:xfrm>
              <a:off x="4367" y="2779"/>
              <a:ext cx="160" cy="62"/>
            </a:xfrm>
            <a:custGeom>
              <a:avLst/>
              <a:gdLst>
                <a:gd name="T0" fmla="*/ 673 w 142"/>
                <a:gd name="T1" fmla="*/ 816 h 50"/>
                <a:gd name="T2" fmla="*/ 673 w 142"/>
                <a:gd name="T3" fmla="*/ 789 h 50"/>
                <a:gd name="T4" fmla="*/ 673 w 142"/>
                <a:gd name="T5" fmla="*/ 549 h 50"/>
                <a:gd name="T6" fmla="*/ 615 w 142"/>
                <a:gd name="T7" fmla="*/ 549 h 50"/>
                <a:gd name="T8" fmla="*/ 561 w 142"/>
                <a:gd name="T9" fmla="*/ 495 h 50"/>
                <a:gd name="T10" fmla="*/ 533 w 142"/>
                <a:gd name="T11" fmla="*/ 319 h 50"/>
                <a:gd name="T12" fmla="*/ 448 w 142"/>
                <a:gd name="T13" fmla="*/ 257 h 50"/>
                <a:gd name="T14" fmla="*/ 417 w 142"/>
                <a:gd name="T15" fmla="*/ 167 h 50"/>
                <a:gd name="T16" fmla="*/ 392 w 142"/>
                <a:gd name="T17" fmla="*/ 278 h 50"/>
                <a:gd name="T18" fmla="*/ 328 w 142"/>
                <a:gd name="T19" fmla="*/ 278 h 50"/>
                <a:gd name="T20" fmla="*/ 269 w 142"/>
                <a:gd name="T21" fmla="*/ 278 h 50"/>
                <a:gd name="T22" fmla="*/ 243 w 142"/>
                <a:gd name="T23" fmla="*/ 167 h 50"/>
                <a:gd name="T24" fmla="*/ 144 w 142"/>
                <a:gd name="T25" fmla="*/ 50 h 50"/>
                <a:gd name="T26" fmla="*/ 60 w 142"/>
                <a:gd name="T27" fmla="*/ 0 h 50"/>
                <a:gd name="T28" fmla="*/ 26 w 142"/>
                <a:gd name="T29" fmla="*/ 207 h 50"/>
                <a:gd name="T30" fmla="*/ 0 w 142"/>
                <a:gd name="T31" fmla="*/ 257 h 50"/>
                <a:gd name="T32" fmla="*/ 78 w 142"/>
                <a:gd name="T33" fmla="*/ 319 h 50"/>
                <a:gd name="T34" fmla="*/ 78 w 142"/>
                <a:gd name="T35" fmla="*/ 352 h 50"/>
                <a:gd name="T36" fmla="*/ 144 w 142"/>
                <a:gd name="T37" fmla="*/ 428 h 50"/>
                <a:gd name="T38" fmla="*/ 229 w 142"/>
                <a:gd name="T39" fmla="*/ 495 h 50"/>
                <a:gd name="T40" fmla="*/ 303 w 142"/>
                <a:gd name="T41" fmla="*/ 549 h 50"/>
                <a:gd name="T42" fmla="*/ 370 w 142"/>
                <a:gd name="T43" fmla="*/ 614 h 50"/>
                <a:gd name="T44" fmla="*/ 459 w 142"/>
                <a:gd name="T45" fmla="*/ 671 h 50"/>
                <a:gd name="T46" fmla="*/ 561 w 142"/>
                <a:gd name="T47" fmla="*/ 699 h 50"/>
                <a:gd name="T48" fmla="*/ 615 w 142"/>
                <a:gd name="T49" fmla="*/ 745 h 50"/>
                <a:gd name="T50" fmla="*/ 673 w 142"/>
                <a:gd name="T51" fmla="*/ 816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prstDash val="solid"/>
              <a:round/>
              <a:headEnd/>
              <a:tailEnd/>
            </a:ln>
          </p:spPr>
          <p:txBody>
            <a:bodyPr/>
            <a:lstStyle/>
            <a:p>
              <a:endParaRPr lang="en-US"/>
            </a:p>
          </p:txBody>
        </p:sp>
        <p:sp>
          <p:nvSpPr>
            <p:cNvPr id="29711" name="Freeform 3836"/>
            <p:cNvSpPr>
              <a:spLocks/>
            </p:cNvSpPr>
            <p:nvPr/>
          </p:nvSpPr>
          <p:spPr bwMode="auto">
            <a:xfrm>
              <a:off x="4684" y="2835"/>
              <a:ext cx="67" cy="40"/>
            </a:xfrm>
            <a:custGeom>
              <a:avLst/>
              <a:gdLst>
                <a:gd name="T0" fmla="*/ 210 w 61"/>
                <a:gd name="T1" fmla="*/ 0 h 33"/>
                <a:gd name="T2" fmla="*/ 132 w 61"/>
                <a:gd name="T3" fmla="*/ 0 h 33"/>
                <a:gd name="T4" fmla="*/ 77 w 61"/>
                <a:gd name="T5" fmla="*/ 125 h 33"/>
                <a:gd name="T6" fmla="*/ 24 w 61"/>
                <a:gd name="T7" fmla="*/ 204 h 33"/>
                <a:gd name="T8" fmla="*/ 2 w 61"/>
                <a:gd name="T9" fmla="*/ 347 h 33"/>
                <a:gd name="T10" fmla="*/ 0 w 61"/>
                <a:gd name="T11" fmla="*/ 379 h 33"/>
                <a:gd name="T12" fmla="*/ 2 w 61"/>
                <a:gd name="T13" fmla="*/ 396 h 33"/>
                <a:gd name="T14" fmla="*/ 70 w 61"/>
                <a:gd name="T15" fmla="*/ 286 h 33"/>
                <a:gd name="T16" fmla="*/ 145 w 61"/>
                <a:gd name="T17" fmla="*/ 152 h 33"/>
                <a:gd name="T18" fmla="*/ 210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prstDash val="solid"/>
              <a:round/>
              <a:headEnd/>
              <a:tailEnd/>
            </a:ln>
          </p:spPr>
          <p:txBody>
            <a:bodyPr/>
            <a:lstStyle/>
            <a:p>
              <a:endParaRPr lang="en-US"/>
            </a:p>
          </p:txBody>
        </p:sp>
        <p:sp>
          <p:nvSpPr>
            <p:cNvPr id="29712" name="Freeform 3837"/>
            <p:cNvSpPr>
              <a:spLocks/>
            </p:cNvSpPr>
            <p:nvPr/>
          </p:nvSpPr>
          <p:spPr bwMode="auto">
            <a:xfrm>
              <a:off x="4762" y="2600"/>
              <a:ext cx="24" cy="69"/>
            </a:xfrm>
            <a:custGeom>
              <a:avLst/>
              <a:gdLst>
                <a:gd name="T0" fmla="*/ 119 w 21"/>
                <a:gd name="T1" fmla="*/ 674 h 55"/>
                <a:gd name="T2" fmla="*/ 80 w 21"/>
                <a:gd name="T3" fmla="*/ 427 h 55"/>
                <a:gd name="T4" fmla="*/ 109 w 21"/>
                <a:gd name="T5" fmla="*/ 272 h 55"/>
                <a:gd name="T6" fmla="*/ 80 w 21"/>
                <a:gd name="T7" fmla="*/ 192 h 55"/>
                <a:gd name="T8" fmla="*/ 49 w 21"/>
                <a:gd name="T9" fmla="*/ 310 h 55"/>
                <a:gd name="T10" fmla="*/ 25 w 21"/>
                <a:gd name="T11" fmla="*/ 459 h 55"/>
                <a:gd name="T12" fmla="*/ 25 w 21"/>
                <a:gd name="T13" fmla="*/ 366 h 55"/>
                <a:gd name="T14" fmla="*/ 38 w 21"/>
                <a:gd name="T15" fmla="*/ 138 h 55"/>
                <a:gd name="T16" fmla="*/ 38 w 21"/>
                <a:gd name="T17" fmla="*/ 0 h 55"/>
                <a:gd name="T18" fmla="*/ 0 w 21"/>
                <a:gd name="T19" fmla="*/ 233 h 55"/>
                <a:gd name="T20" fmla="*/ 2 w 21"/>
                <a:gd name="T21" fmla="*/ 459 h 55"/>
                <a:gd name="T22" fmla="*/ 2 w 21"/>
                <a:gd name="T23" fmla="*/ 723 h 55"/>
                <a:gd name="T24" fmla="*/ 80 w 21"/>
                <a:gd name="T25" fmla="*/ 1058 h 55"/>
                <a:gd name="T26" fmla="*/ 38 w 21"/>
                <a:gd name="T27" fmla="*/ 612 h 55"/>
                <a:gd name="T28" fmla="*/ 119 w 21"/>
                <a:gd name="T29" fmla="*/ 674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prstDash val="solid"/>
              <a:round/>
              <a:headEnd/>
              <a:tailEnd/>
            </a:ln>
          </p:spPr>
          <p:txBody>
            <a:bodyPr/>
            <a:lstStyle/>
            <a:p>
              <a:endParaRPr lang="en-US"/>
            </a:p>
          </p:txBody>
        </p:sp>
        <p:sp>
          <p:nvSpPr>
            <p:cNvPr id="29713" name="Freeform 3838"/>
            <p:cNvSpPr>
              <a:spLocks/>
            </p:cNvSpPr>
            <p:nvPr/>
          </p:nvSpPr>
          <p:spPr bwMode="auto">
            <a:xfrm>
              <a:off x="4770" y="2709"/>
              <a:ext cx="49" cy="24"/>
            </a:xfrm>
            <a:custGeom>
              <a:avLst/>
              <a:gdLst>
                <a:gd name="T0" fmla="*/ 136 w 45"/>
                <a:gd name="T1" fmla="*/ 328 h 19"/>
                <a:gd name="T2" fmla="*/ 127 w 45"/>
                <a:gd name="T3" fmla="*/ 395 h 19"/>
                <a:gd name="T4" fmla="*/ 70 w 45"/>
                <a:gd name="T5" fmla="*/ 192 h 19"/>
                <a:gd name="T6" fmla="*/ 35 w 45"/>
                <a:gd name="T7" fmla="*/ 248 h 19"/>
                <a:gd name="T8" fmla="*/ 0 w 45"/>
                <a:gd name="T9" fmla="*/ 152 h 19"/>
                <a:gd name="T10" fmla="*/ 0 w 45"/>
                <a:gd name="T11" fmla="*/ 248 h 19"/>
                <a:gd name="T12" fmla="*/ 0 w 45"/>
                <a:gd name="T13" fmla="*/ 81 h 19"/>
                <a:gd name="T14" fmla="*/ 27 w 45"/>
                <a:gd name="T15" fmla="*/ 0 h 19"/>
                <a:gd name="T16" fmla="*/ 70 w 45"/>
                <a:gd name="T17" fmla="*/ 51 h 19"/>
                <a:gd name="T18" fmla="*/ 115 w 45"/>
                <a:gd name="T19" fmla="*/ 81 h 19"/>
                <a:gd name="T20" fmla="*/ 136 w 45"/>
                <a:gd name="T21" fmla="*/ 328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prstDash val="solid"/>
              <a:round/>
              <a:headEnd/>
              <a:tailEnd/>
            </a:ln>
          </p:spPr>
          <p:txBody>
            <a:bodyPr/>
            <a:lstStyle/>
            <a:p>
              <a:endParaRPr lang="en-US"/>
            </a:p>
          </p:txBody>
        </p:sp>
        <p:sp>
          <p:nvSpPr>
            <p:cNvPr id="29714" name="Freeform 3839"/>
            <p:cNvSpPr>
              <a:spLocks/>
            </p:cNvSpPr>
            <p:nvPr/>
          </p:nvSpPr>
          <p:spPr bwMode="auto">
            <a:xfrm>
              <a:off x="4620" y="2830"/>
              <a:ext cx="57" cy="14"/>
            </a:xfrm>
            <a:custGeom>
              <a:avLst/>
              <a:gdLst>
                <a:gd name="T0" fmla="*/ 172 w 52"/>
                <a:gd name="T1" fmla="*/ 59 h 11"/>
                <a:gd name="T2" fmla="*/ 157 w 52"/>
                <a:gd name="T3" fmla="*/ 0 h 11"/>
                <a:gd name="T4" fmla="*/ 143 w 52"/>
                <a:gd name="T5" fmla="*/ 95 h 11"/>
                <a:gd name="T6" fmla="*/ 109 w 52"/>
                <a:gd name="T7" fmla="*/ 95 h 11"/>
                <a:gd name="T8" fmla="*/ 68 w 52"/>
                <a:gd name="T9" fmla="*/ 59 h 11"/>
                <a:gd name="T10" fmla="*/ 24 w 52"/>
                <a:gd name="T11" fmla="*/ 59 h 11"/>
                <a:gd name="T12" fmla="*/ 0 w 52"/>
                <a:gd name="T13" fmla="*/ 200 h 11"/>
                <a:gd name="T14" fmla="*/ 24 w 52"/>
                <a:gd name="T15" fmla="*/ 255 h 11"/>
                <a:gd name="T16" fmla="*/ 79 w 52"/>
                <a:gd name="T17" fmla="*/ 200 h 11"/>
                <a:gd name="T18" fmla="*/ 125 w 52"/>
                <a:gd name="T19" fmla="*/ 200 h 11"/>
                <a:gd name="T20" fmla="*/ 172 w 52"/>
                <a:gd name="T21" fmla="*/ 59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prstDash val="solid"/>
              <a:round/>
              <a:headEnd/>
              <a:tailEnd/>
            </a:ln>
          </p:spPr>
          <p:txBody>
            <a:bodyPr/>
            <a:lstStyle/>
            <a:p>
              <a:endParaRPr lang="en-US"/>
            </a:p>
          </p:txBody>
        </p:sp>
        <p:sp>
          <p:nvSpPr>
            <p:cNvPr id="29715" name="Freeform 3840"/>
            <p:cNvSpPr>
              <a:spLocks/>
            </p:cNvSpPr>
            <p:nvPr/>
          </p:nvSpPr>
          <p:spPr bwMode="auto">
            <a:xfrm>
              <a:off x="4367" y="2683"/>
              <a:ext cx="29" cy="31"/>
            </a:xfrm>
            <a:custGeom>
              <a:avLst/>
              <a:gdLst>
                <a:gd name="T0" fmla="*/ 107 w 26"/>
                <a:gd name="T1" fmla="*/ 175 h 26"/>
                <a:gd name="T2" fmla="*/ 98 w 26"/>
                <a:gd name="T3" fmla="*/ 253 h 26"/>
                <a:gd name="T4" fmla="*/ 50 w 26"/>
                <a:gd name="T5" fmla="*/ 175 h 26"/>
                <a:gd name="T6" fmla="*/ 29 w 26"/>
                <a:gd name="T7" fmla="*/ 103 h 26"/>
                <a:gd name="T8" fmla="*/ 0 w 26"/>
                <a:gd name="T9" fmla="*/ 50 h 26"/>
                <a:gd name="T10" fmla="*/ 29 w 26"/>
                <a:gd name="T11" fmla="*/ 35 h 26"/>
                <a:gd name="T12" fmla="*/ 50 w 26"/>
                <a:gd name="T13" fmla="*/ 0 h 26"/>
                <a:gd name="T14" fmla="*/ 69 w 26"/>
                <a:gd name="T15" fmla="*/ 148 h 26"/>
                <a:gd name="T16" fmla="*/ 107 w 26"/>
                <a:gd name="T17" fmla="*/ 175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prstDash val="solid"/>
              <a:round/>
              <a:headEnd/>
              <a:tailEnd/>
            </a:ln>
          </p:spPr>
          <p:txBody>
            <a:bodyPr/>
            <a:lstStyle/>
            <a:p>
              <a:endParaRPr lang="en-US"/>
            </a:p>
          </p:txBody>
        </p:sp>
        <p:sp>
          <p:nvSpPr>
            <p:cNvPr id="29716" name="Freeform 3841"/>
            <p:cNvSpPr>
              <a:spLocks/>
            </p:cNvSpPr>
            <p:nvPr/>
          </p:nvSpPr>
          <p:spPr bwMode="auto">
            <a:xfrm>
              <a:off x="4567" y="2826"/>
              <a:ext cx="43" cy="21"/>
            </a:xfrm>
            <a:custGeom>
              <a:avLst/>
              <a:gdLst>
                <a:gd name="T0" fmla="*/ 187 w 38"/>
                <a:gd name="T1" fmla="*/ 151 h 17"/>
                <a:gd name="T2" fmla="*/ 178 w 38"/>
                <a:gd name="T3" fmla="*/ 75 h 17"/>
                <a:gd name="T4" fmla="*/ 146 w 38"/>
                <a:gd name="T5" fmla="*/ 115 h 17"/>
                <a:gd name="T6" fmla="*/ 78 w 38"/>
                <a:gd name="T7" fmla="*/ 0 h 17"/>
                <a:gd name="T8" fmla="*/ 113 w 38"/>
                <a:gd name="T9" fmla="*/ 151 h 17"/>
                <a:gd name="T10" fmla="*/ 78 w 38"/>
                <a:gd name="T11" fmla="*/ 151 h 17"/>
                <a:gd name="T12" fmla="*/ 2 w 38"/>
                <a:gd name="T13" fmla="*/ 115 h 17"/>
                <a:gd name="T14" fmla="*/ 0 w 38"/>
                <a:gd name="T15" fmla="*/ 267 h 17"/>
                <a:gd name="T16" fmla="*/ 61 w 38"/>
                <a:gd name="T17" fmla="*/ 216 h 17"/>
                <a:gd name="T18" fmla="*/ 128 w 38"/>
                <a:gd name="T19" fmla="*/ 187 h 17"/>
                <a:gd name="T20" fmla="*/ 146 w 38"/>
                <a:gd name="T21" fmla="*/ 187 h 17"/>
                <a:gd name="T22" fmla="*/ 146 w 38"/>
                <a:gd name="T23" fmla="*/ 187 h 17"/>
                <a:gd name="T24" fmla="*/ 187 w 38"/>
                <a:gd name="T25" fmla="*/ 151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prstDash val="solid"/>
              <a:round/>
              <a:headEnd/>
              <a:tailEnd/>
            </a:ln>
          </p:spPr>
          <p:txBody>
            <a:bodyPr/>
            <a:lstStyle/>
            <a:p>
              <a:endParaRPr lang="en-US"/>
            </a:p>
          </p:txBody>
        </p:sp>
        <p:sp>
          <p:nvSpPr>
            <p:cNvPr id="29717" name="Freeform 3842"/>
            <p:cNvSpPr>
              <a:spLocks/>
            </p:cNvSpPr>
            <p:nvPr/>
          </p:nvSpPr>
          <p:spPr bwMode="auto">
            <a:xfrm>
              <a:off x="4605" y="2855"/>
              <a:ext cx="29" cy="20"/>
            </a:xfrm>
            <a:custGeom>
              <a:avLst/>
              <a:gdLst>
                <a:gd name="T0" fmla="*/ 107 w 26"/>
                <a:gd name="T1" fmla="*/ 231 h 16"/>
                <a:gd name="T2" fmla="*/ 69 w 26"/>
                <a:gd name="T3" fmla="*/ 291 h 16"/>
                <a:gd name="T4" fmla="*/ 3 w 26"/>
                <a:gd name="T5" fmla="*/ 138 h 16"/>
                <a:gd name="T6" fmla="*/ 0 w 26"/>
                <a:gd name="T7" fmla="*/ 0 h 16"/>
                <a:gd name="T8" fmla="*/ 69 w 26"/>
                <a:gd name="T9" fmla="*/ 0 h 16"/>
                <a:gd name="T10" fmla="*/ 107 w 26"/>
                <a:gd name="T11" fmla="*/ 231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prstDash val="solid"/>
              <a:round/>
              <a:headEnd/>
              <a:tailEnd/>
            </a:ln>
          </p:spPr>
          <p:txBody>
            <a:bodyPr/>
            <a:lstStyle/>
            <a:p>
              <a:endParaRPr lang="en-US"/>
            </a:p>
          </p:txBody>
        </p:sp>
        <p:sp>
          <p:nvSpPr>
            <p:cNvPr id="29718" name="Freeform 3843"/>
            <p:cNvSpPr>
              <a:spLocks/>
            </p:cNvSpPr>
            <p:nvPr/>
          </p:nvSpPr>
          <p:spPr bwMode="auto">
            <a:xfrm>
              <a:off x="4734" y="2714"/>
              <a:ext cx="22" cy="19"/>
            </a:xfrm>
            <a:custGeom>
              <a:avLst/>
              <a:gdLst>
                <a:gd name="T0" fmla="*/ 36 w 21"/>
                <a:gd name="T1" fmla="*/ 170 h 15"/>
                <a:gd name="T2" fmla="*/ 27 w 21"/>
                <a:gd name="T3" fmla="*/ 319 h 15"/>
                <a:gd name="T4" fmla="*/ 0 w 21"/>
                <a:gd name="T5" fmla="*/ 106 h 15"/>
                <a:gd name="T6" fmla="*/ 9 w 21"/>
                <a:gd name="T7" fmla="*/ 0 h 15"/>
                <a:gd name="T8" fmla="*/ 36 w 21"/>
                <a:gd name="T9" fmla="*/ 17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29719" name="Freeform 3844"/>
            <p:cNvSpPr>
              <a:spLocks/>
            </p:cNvSpPr>
            <p:nvPr/>
          </p:nvSpPr>
          <p:spPr bwMode="auto">
            <a:xfrm>
              <a:off x="4527" y="2826"/>
              <a:ext cx="21" cy="15"/>
            </a:xfrm>
            <a:custGeom>
              <a:avLst/>
              <a:gdLst>
                <a:gd name="T0" fmla="*/ 69 w 19"/>
                <a:gd name="T1" fmla="*/ 95 h 12"/>
                <a:gd name="T2" fmla="*/ 62 w 19"/>
                <a:gd name="T3" fmla="*/ 61 h 12"/>
                <a:gd name="T4" fmla="*/ 0 w 19"/>
                <a:gd name="T5" fmla="*/ 0 h 12"/>
                <a:gd name="T6" fmla="*/ 34 w 19"/>
                <a:gd name="T7" fmla="*/ 231 h 12"/>
                <a:gd name="T8" fmla="*/ 69 w 19"/>
                <a:gd name="T9" fmla="*/ 9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29720" name="Freeform 3845"/>
            <p:cNvSpPr>
              <a:spLocks/>
            </p:cNvSpPr>
            <p:nvPr/>
          </p:nvSpPr>
          <p:spPr bwMode="auto">
            <a:xfrm>
              <a:off x="4228" y="2616"/>
              <a:ext cx="13" cy="20"/>
            </a:xfrm>
            <a:custGeom>
              <a:avLst/>
              <a:gdLst>
                <a:gd name="T0" fmla="*/ 33 w 12"/>
                <a:gd name="T1" fmla="*/ 80 h 17"/>
                <a:gd name="T2" fmla="*/ 33 w 12"/>
                <a:gd name="T3" fmla="*/ 144 h 17"/>
                <a:gd name="T4" fmla="*/ 0 w 12"/>
                <a:gd name="T5" fmla="*/ 0 h 17"/>
                <a:gd name="T6" fmla="*/ 2 w 12"/>
                <a:gd name="T7" fmla="*/ 0 h 17"/>
                <a:gd name="T8" fmla="*/ 33 w 12"/>
                <a:gd name="T9" fmla="*/ 8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solidFill>
              <a:srgbClr val="E1E1E1"/>
            </a:solidFill>
            <a:ln w="3175">
              <a:solidFill>
                <a:srgbClr val="000000"/>
              </a:solidFill>
              <a:prstDash val="solid"/>
              <a:round/>
              <a:headEnd/>
              <a:tailEnd/>
            </a:ln>
          </p:spPr>
          <p:txBody>
            <a:bodyPr/>
            <a:lstStyle/>
            <a:p>
              <a:endParaRPr lang="en-US"/>
            </a:p>
          </p:txBody>
        </p:sp>
        <p:sp>
          <p:nvSpPr>
            <p:cNvPr id="29721" name="Freeform 3846"/>
            <p:cNvSpPr>
              <a:spLocks/>
            </p:cNvSpPr>
            <p:nvPr/>
          </p:nvSpPr>
          <p:spPr bwMode="auto">
            <a:xfrm>
              <a:off x="4552" y="2830"/>
              <a:ext cx="15" cy="17"/>
            </a:xfrm>
            <a:custGeom>
              <a:avLst/>
              <a:gdLst>
                <a:gd name="T0" fmla="*/ 231 w 12"/>
                <a:gd name="T1" fmla="*/ 2 h 14"/>
                <a:gd name="T2" fmla="*/ 138 w 12"/>
                <a:gd name="T3" fmla="*/ 0 h 14"/>
                <a:gd name="T4" fmla="*/ 0 w 12"/>
                <a:gd name="T5" fmla="*/ 109 h 14"/>
                <a:gd name="T6" fmla="*/ 95 w 12"/>
                <a:gd name="T7" fmla="*/ 183 h 14"/>
                <a:gd name="T8" fmla="*/ 231 w 12"/>
                <a:gd name="T9" fmla="*/ 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29722" name="Freeform 3847"/>
            <p:cNvSpPr>
              <a:spLocks/>
            </p:cNvSpPr>
            <p:nvPr/>
          </p:nvSpPr>
          <p:spPr bwMode="auto">
            <a:xfrm>
              <a:off x="4413" y="2706"/>
              <a:ext cx="11" cy="12"/>
            </a:xfrm>
            <a:custGeom>
              <a:avLst/>
              <a:gdLst>
                <a:gd name="T0" fmla="*/ 119 w 9"/>
                <a:gd name="T1" fmla="*/ 35 h 10"/>
                <a:gd name="T2" fmla="*/ 2 w 9"/>
                <a:gd name="T3" fmla="*/ 103 h 10"/>
                <a:gd name="T4" fmla="*/ 0 w 9"/>
                <a:gd name="T5" fmla="*/ 103 h 10"/>
                <a:gd name="T6" fmla="*/ 0 w 9"/>
                <a:gd name="T7" fmla="*/ 0 h 10"/>
                <a:gd name="T8" fmla="*/ 119 w 9"/>
                <a:gd name="T9" fmla="*/ 3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solidFill>
              <a:srgbClr val="E1E1E1"/>
            </a:solidFill>
            <a:ln w="3175">
              <a:solidFill>
                <a:srgbClr val="000000"/>
              </a:solidFill>
              <a:prstDash val="solid"/>
              <a:round/>
              <a:headEnd/>
              <a:tailEnd/>
            </a:ln>
          </p:spPr>
          <p:txBody>
            <a:bodyPr/>
            <a:lstStyle/>
            <a:p>
              <a:endParaRPr lang="en-US"/>
            </a:p>
          </p:txBody>
        </p:sp>
        <p:sp>
          <p:nvSpPr>
            <p:cNvPr id="29723" name="Freeform 3848"/>
            <p:cNvSpPr>
              <a:spLocks/>
            </p:cNvSpPr>
            <p:nvPr/>
          </p:nvSpPr>
          <p:spPr bwMode="auto">
            <a:xfrm>
              <a:off x="4671" y="2746"/>
              <a:ext cx="14" cy="28"/>
            </a:xfrm>
            <a:custGeom>
              <a:avLst/>
              <a:gdLst>
                <a:gd name="T0" fmla="*/ 89 w 12"/>
                <a:gd name="T1" fmla="*/ 345 h 22"/>
                <a:gd name="T2" fmla="*/ 55 w 12"/>
                <a:gd name="T3" fmla="*/ 271 h 22"/>
                <a:gd name="T4" fmla="*/ 76 w 12"/>
                <a:gd name="T5" fmla="*/ 121 h 22"/>
                <a:gd name="T6" fmla="*/ 76 w 12"/>
                <a:gd name="T7" fmla="*/ 0 h 22"/>
                <a:gd name="T8" fmla="*/ 0 w 12"/>
                <a:gd name="T9" fmla="*/ 513 h 22"/>
                <a:gd name="T10" fmla="*/ 89 w 12"/>
                <a:gd name="T11" fmla="*/ 345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prstDash val="solid"/>
              <a:round/>
              <a:headEnd/>
              <a:tailEnd/>
            </a:ln>
          </p:spPr>
          <p:txBody>
            <a:bodyPr/>
            <a:lstStyle/>
            <a:p>
              <a:endParaRPr lang="en-US"/>
            </a:p>
          </p:txBody>
        </p:sp>
        <p:sp>
          <p:nvSpPr>
            <p:cNvPr id="29724" name="Freeform 3849"/>
            <p:cNvSpPr>
              <a:spLocks/>
            </p:cNvSpPr>
            <p:nvPr/>
          </p:nvSpPr>
          <p:spPr bwMode="auto">
            <a:xfrm>
              <a:off x="4879" y="2770"/>
              <a:ext cx="6" cy="19"/>
            </a:xfrm>
            <a:custGeom>
              <a:avLst/>
              <a:gdLst>
                <a:gd name="T0" fmla="*/ 3 w 7"/>
                <a:gd name="T1" fmla="*/ 215 h 15"/>
                <a:gd name="T2" fmla="*/ 3 w 7"/>
                <a:gd name="T3" fmla="*/ 0 h 15"/>
                <a:gd name="T4" fmla="*/ 0 w 7"/>
                <a:gd name="T5" fmla="*/ 66 h 15"/>
                <a:gd name="T6" fmla="*/ 0 w 7"/>
                <a:gd name="T7" fmla="*/ 319 h 15"/>
                <a:gd name="T8" fmla="*/ 3 w 7"/>
                <a:gd name="T9" fmla="*/ 2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29725" name="Freeform 3850"/>
            <p:cNvSpPr>
              <a:spLocks/>
            </p:cNvSpPr>
            <p:nvPr/>
          </p:nvSpPr>
          <p:spPr bwMode="auto">
            <a:xfrm>
              <a:off x="4254" y="2669"/>
              <a:ext cx="11" cy="17"/>
            </a:xfrm>
            <a:custGeom>
              <a:avLst/>
              <a:gdLst>
                <a:gd name="T0" fmla="*/ 119 w 9"/>
                <a:gd name="T1" fmla="*/ 183 h 14"/>
                <a:gd name="T2" fmla="*/ 2 w 9"/>
                <a:gd name="T3" fmla="*/ 183 h 14"/>
                <a:gd name="T4" fmla="*/ 0 w 9"/>
                <a:gd name="T5" fmla="*/ 0 h 14"/>
                <a:gd name="T6" fmla="*/ 119 w 9"/>
                <a:gd name="T7" fmla="*/ 183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solidFill>
              <a:srgbClr val="E1E1E1"/>
            </a:solidFill>
            <a:ln w="3175">
              <a:solidFill>
                <a:srgbClr val="000000"/>
              </a:solidFill>
              <a:prstDash val="solid"/>
              <a:round/>
              <a:headEnd/>
              <a:tailEnd/>
            </a:ln>
          </p:spPr>
          <p:txBody>
            <a:bodyPr/>
            <a:lstStyle/>
            <a:p>
              <a:endParaRPr lang="en-US"/>
            </a:p>
          </p:txBody>
        </p:sp>
        <p:sp>
          <p:nvSpPr>
            <p:cNvPr id="29726" name="Freeform 3851"/>
            <p:cNvSpPr>
              <a:spLocks/>
            </p:cNvSpPr>
            <p:nvPr/>
          </p:nvSpPr>
          <p:spPr bwMode="auto">
            <a:xfrm>
              <a:off x="4670" y="2750"/>
              <a:ext cx="7" cy="18"/>
            </a:xfrm>
            <a:custGeom>
              <a:avLst/>
              <a:gdLst>
                <a:gd name="T0" fmla="*/ 7 w 7"/>
                <a:gd name="T1" fmla="*/ 180 h 14"/>
                <a:gd name="T2" fmla="*/ 7 w 7"/>
                <a:gd name="T3" fmla="*/ 0 h 14"/>
                <a:gd name="T4" fmla="*/ 2 w 7"/>
                <a:gd name="T5" fmla="*/ 59 h 14"/>
                <a:gd name="T6" fmla="*/ 0 w 7"/>
                <a:gd name="T7" fmla="*/ 370 h 14"/>
                <a:gd name="T8" fmla="*/ 7 w 7"/>
                <a:gd name="T9" fmla="*/ 18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29727" name="Freeform 3852"/>
            <p:cNvSpPr>
              <a:spLocks/>
            </p:cNvSpPr>
            <p:nvPr/>
          </p:nvSpPr>
          <p:spPr bwMode="auto">
            <a:xfrm>
              <a:off x="4706" y="2686"/>
              <a:ext cx="17" cy="2"/>
            </a:xfrm>
            <a:custGeom>
              <a:avLst/>
              <a:gdLst>
                <a:gd name="T0" fmla="*/ 183 w 14"/>
                <a:gd name="T1" fmla="*/ 2 h 2"/>
                <a:gd name="T2" fmla="*/ 90 w 14"/>
                <a:gd name="T3" fmla="*/ 0 h 2"/>
                <a:gd name="T4" fmla="*/ 0 w 14"/>
                <a:gd name="T5" fmla="*/ 2 h 2"/>
                <a:gd name="T6" fmla="*/ 183 w 1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solidFill>
              <a:srgbClr val="E1E1E1"/>
            </a:solidFill>
            <a:ln w="3175">
              <a:solidFill>
                <a:srgbClr val="000000"/>
              </a:solidFill>
              <a:prstDash val="solid"/>
              <a:round/>
              <a:headEnd/>
              <a:tailEnd/>
            </a:ln>
          </p:spPr>
          <p:txBody>
            <a:bodyPr/>
            <a:lstStyle/>
            <a:p>
              <a:endParaRPr lang="en-US"/>
            </a:p>
          </p:txBody>
        </p:sp>
        <p:sp>
          <p:nvSpPr>
            <p:cNvPr id="29728" name="Freeform 3853"/>
            <p:cNvSpPr>
              <a:spLocks/>
            </p:cNvSpPr>
            <p:nvPr/>
          </p:nvSpPr>
          <p:spPr bwMode="auto">
            <a:xfrm>
              <a:off x="4874" y="2789"/>
              <a:ext cx="7" cy="10"/>
            </a:xfrm>
            <a:custGeom>
              <a:avLst/>
              <a:gdLst>
                <a:gd name="T0" fmla="*/ 413 w 5"/>
                <a:gd name="T1" fmla="*/ 4 h 9"/>
                <a:gd name="T2" fmla="*/ 0 w 5"/>
                <a:gd name="T3" fmla="*/ 33 h 9"/>
                <a:gd name="T4" fmla="*/ 0 w 5"/>
                <a:gd name="T5" fmla="*/ 0 h 9"/>
                <a:gd name="T6" fmla="*/ 413 w 5"/>
                <a:gd name="T7" fmla="*/ 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29729" name="Freeform 3854"/>
            <p:cNvSpPr>
              <a:spLocks/>
            </p:cNvSpPr>
            <p:nvPr/>
          </p:nvSpPr>
          <p:spPr bwMode="auto">
            <a:xfrm>
              <a:off x="4497" y="2802"/>
              <a:ext cx="25" cy="4"/>
            </a:xfrm>
            <a:custGeom>
              <a:avLst/>
              <a:gdLst>
                <a:gd name="T0" fmla="*/ 114 w 22"/>
                <a:gd name="T1" fmla="*/ 0 h 3"/>
                <a:gd name="T2" fmla="*/ 36 w 22"/>
                <a:gd name="T3" fmla="*/ 116 h 3"/>
                <a:gd name="T4" fmla="*/ 0 w 22"/>
                <a:gd name="T5" fmla="*/ 0 h 3"/>
                <a:gd name="T6" fmla="*/ 114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solidFill>
              <a:srgbClr val="E1E1E1"/>
            </a:solidFill>
            <a:ln w="3175">
              <a:solidFill>
                <a:srgbClr val="000000"/>
              </a:solidFill>
              <a:prstDash val="solid"/>
              <a:round/>
              <a:headEnd/>
              <a:tailEnd/>
            </a:ln>
          </p:spPr>
          <p:txBody>
            <a:bodyPr/>
            <a:lstStyle/>
            <a:p>
              <a:endParaRPr lang="en-US"/>
            </a:p>
          </p:txBody>
        </p:sp>
        <p:sp>
          <p:nvSpPr>
            <p:cNvPr id="29730" name="Freeform 3855"/>
            <p:cNvSpPr>
              <a:spLocks/>
            </p:cNvSpPr>
            <p:nvPr/>
          </p:nvSpPr>
          <p:spPr bwMode="auto">
            <a:xfrm>
              <a:off x="4523" y="2540"/>
              <a:ext cx="17" cy="17"/>
            </a:xfrm>
            <a:custGeom>
              <a:avLst/>
              <a:gdLst>
                <a:gd name="T0" fmla="*/ 90 w 14"/>
                <a:gd name="T1" fmla="*/ 183 h 14"/>
                <a:gd name="T2" fmla="*/ 0 w 14"/>
                <a:gd name="T3" fmla="*/ 90 h 14"/>
                <a:gd name="T4" fmla="*/ 183 w 14"/>
                <a:gd name="T5" fmla="*/ 0 h 14"/>
                <a:gd name="T6" fmla="*/ 183 w 14"/>
                <a:gd name="T7" fmla="*/ 0 h 14"/>
                <a:gd name="T8" fmla="*/ 159 w 14"/>
                <a:gd name="T9" fmla="*/ 90 h 14"/>
                <a:gd name="T10" fmla="*/ 90 w 14"/>
                <a:gd name="T11" fmla="*/ 183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29731" name="Freeform 3856"/>
            <p:cNvSpPr>
              <a:spLocks/>
            </p:cNvSpPr>
            <p:nvPr/>
          </p:nvSpPr>
          <p:spPr bwMode="auto">
            <a:xfrm>
              <a:off x="5296" y="2495"/>
              <a:ext cx="2" cy="4"/>
            </a:xfrm>
            <a:custGeom>
              <a:avLst/>
              <a:gdLst>
                <a:gd name="T0" fmla="*/ 0 w 2"/>
                <a:gd name="T1" fmla="*/ 0 h 3"/>
                <a:gd name="T2" fmla="*/ 0 w 2"/>
                <a:gd name="T3" fmla="*/ 0 h 3"/>
                <a:gd name="T4" fmla="*/ 0 w 2"/>
                <a:gd name="T5" fmla="*/ 116 h 3"/>
                <a:gd name="T6" fmla="*/ 2 w 2"/>
                <a:gd name="T7" fmla="*/ 116 h 3"/>
                <a:gd name="T8" fmla="*/ 2 w 2"/>
                <a:gd name="T9" fmla="*/ 116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32" name="Freeform 3857"/>
            <p:cNvSpPr>
              <a:spLocks/>
            </p:cNvSpPr>
            <p:nvPr/>
          </p:nvSpPr>
          <p:spPr bwMode="auto">
            <a:xfrm>
              <a:off x="5385" y="2527"/>
              <a:ext cx="1" cy="4"/>
            </a:xfrm>
            <a:custGeom>
              <a:avLst/>
              <a:gdLst>
                <a:gd name="T0" fmla="*/ 1 w 2"/>
                <a:gd name="T1" fmla="*/ 116 h 3"/>
                <a:gd name="T2" fmla="*/ 0 w 2"/>
                <a:gd name="T3" fmla="*/ 116 h 3"/>
                <a:gd name="T4" fmla="*/ 0 w 2"/>
                <a:gd name="T5" fmla="*/ 0 h 3"/>
                <a:gd name="T6" fmla="*/ 1 w 2"/>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9733" name="Freeform 3858"/>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734" name="Freeform 3859"/>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35" name="Freeform 3861"/>
            <p:cNvSpPr>
              <a:spLocks/>
            </p:cNvSpPr>
            <p:nvPr/>
          </p:nvSpPr>
          <p:spPr bwMode="auto">
            <a:xfrm>
              <a:off x="4275" y="2504"/>
              <a:ext cx="77" cy="112"/>
            </a:xfrm>
            <a:custGeom>
              <a:avLst/>
              <a:gdLst>
                <a:gd name="T0" fmla="*/ 299 w 68"/>
                <a:gd name="T1" fmla="*/ 1547 h 90"/>
                <a:gd name="T2" fmla="*/ 202 w 68"/>
                <a:gd name="T3" fmla="*/ 1343 h 90"/>
                <a:gd name="T4" fmla="*/ 109 w 68"/>
                <a:gd name="T5" fmla="*/ 1103 h 90"/>
                <a:gd name="T6" fmla="*/ 54 w 68"/>
                <a:gd name="T7" fmla="*/ 734 h 90"/>
                <a:gd name="T8" fmla="*/ 33 w 68"/>
                <a:gd name="T9" fmla="*/ 409 h 90"/>
                <a:gd name="T10" fmla="*/ 0 w 68"/>
                <a:gd name="T11" fmla="*/ 50 h 90"/>
                <a:gd name="T12" fmla="*/ 2 w 68"/>
                <a:gd name="T13" fmla="*/ 0 h 90"/>
                <a:gd name="T14" fmla="*/ 69 w 68"/>
                <a:gd name="T15" fmla="*/ 77 h 90"/>
                <a:gd name="T16" fmla="*/ 69 w 68"/>
                <a:gd name="T17" fmla="*/ 212 h 90"/>
                <a:gd name="T18" fmla="*/ 128 w 68"/>
                <a:gd name="T19" fmla="*/ 212 h 90"/>
                <a:gd name="T20" fmla="*/ 156 w 68"/>
                <a:gd name="T21" fmla="*/ 77 h 90"/>
                <a:gd name="T22" fmla="*/ 211 w 68"/>
                <a:gd name="T23" fmla="*/ 285 h 90"/>
                <a:gd name="T24" fmla="*/ 264 w 68"/>
                <a:gd name="T25" fmla="*/ 442 h 90"/>
                <a:gd name="T26" fmla="*/ 271 w 68"/>
                <a:gd name="T27" fmla="*/ 734 h 90"/>
                <a:gd name="T28" fmla="*/ 271 w 68"/>
                <a:gd name="T29" fmla="*/ 1003 h 90"/>
                <a:gd name="T30" fmla="*/ 314 w 68"/>
                <a:gd name="T31" fmla="*/ 1309 h 90"/>
                <a:gd name="T32" fmla="*/ 343 w 68"/>
                <a:gd name="T33" fmla="*/ 1547 h 90"/>
                <a:gd name="T34" fmla="*/ 314 w 68"/>
                <a:gd name="T35" fmla="*/ 1519 h 90"/>
                <a:gd name="T36" fmla="*/ 299 w 68"/>
                <a:gd name="T37" fmla="*/ 15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prstDash val="solid"/>
              <a:round/>
              <a:headEnd/>
              <a:tailEnd/>
            </a:ln>
          </p:spPr>
          <p:txBody>
            <a:bodyPr/>
            <a:lstStyle/>
            <a:p>
              <a:endParaRPr lang="en-US"/>
            </a:p>
          </p:txBody>
        </p:sp>
        <p:sp>
          <p:nvSpPr>
            <p:cNvPr id="29736" name="Freeform 3862"/>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29737" name="Freeform 3863"/>
            <p:cNvSpPr>
              <a:spLocks/>
            </p:cNvSpPr>
            <p:nvPr/>
          </p:nvSpPr>
          <p:spPr bwMode="auto">
            <a:xfrm>
              <a:off x="5536" y="2489"/>
              <a:ext cx="3" cy="1"/>
            </a:xfrm>
            <a:custGeom>
              <a:avLst/>
              <a:gdLst>
                <a:gd name="T0" fmla="*/ 0 w 2"/>
                <a:gd name="T1" fmla="*/ 0 h 1"/>
                <a:gd name="T2" fmla="*/ 473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38" name="Freeform 3864"/>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739" name="Freeform 3865"/>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40" name="Freeform 3866"/>
            <p:cNvSpPr>
              <a:spLocks/>
            </p:cNvSpPr>
            <p:nvPr/>
          </p:nvSpPr>
          <p:spPr bwMode="auto">
            <a:xfrm>
              <a:off x="4879" y="2478"/>
              <a:ext cx="2" cy="6"/>
            </a:xfrm>
            <a:custGeom>
              <a:avLst/>
              <a:gdLst>
                <a:gd name="T0" fmla="*/ 0 w 2"/>
                <a:gd name="T1" fmla="*/ 50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50 h 5"/>
                <a:gd name="T16" fmla="*/ 2 w 2"/>
                <a:gd name="T17" fmla="*/ 50 h 5"/>
                <a:gd name="T18" fmla="*/ 0 w 2"/>
                <a:gd name="T19" fmla="*/ 50 h 5"/>
                <a:gd name="T20" fmla="*/ 0 w 2"/>
                <a:gd name="T21" fmla="*/ 5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9741" name="Freeform 3867"/>
            <p:cNvSpPr>
              <a:spLocks/>
            </p:cNvSpPr>
            <p:nvPr/>
          </p:nvSpPr>
          <p:spPr bwMode="auto">
            <a:xfrm>
              <a:off x="4879" y="2486"/>
              <a:ext cx="1" cy="3"/>
            </a:xfrm>
            <a:custGeom>
              <a:avLst/>
              <a:gdLst>
                <a:gd name="T0" fmla="*/ 0 w 1"/>
                <a:gd name="T1" fmla="*/ 473 h 2"/>
                <a:gd name="T2" fmla="*/ 0 w 1"/>
                <a:gd name="T3" fmla="*/ 0 h 2"/>
                <a:gd name="T4" fmla="*/ 0 w 1"/>
                <a:gd name="T5" fmla="*/ 473 h 2"/>
                <a:gd name="T6" fmla="*/ 0 w 1"/>
                <a:gd name="T7" fmla="*/ 0 h 2"/>
                <a:gd name="T8" fmla="*/ 0 w 1"/>
                <a:gd name="T9" fmla="*/ 0 h 2"/>
                <a:gd name="T10" fmla="*/ 0 w 1"/>
                <a:gd name="T11" fmla="*/ 473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9742" name="Freeform 3868"/>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9743" name="Freeform 3869"/>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744" name="Freeform 3870"/>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45" name="Freeform 3871"/>
            <p:cNvSpPr>
              <a:spLocks/>
            </p:cNvSpPr>
            <p:nvPr/>
          </p:nvSpPr>
          <p:spPr bwMode="auto">
            <a:xfrm>
              <a:off x="4989" y="2703"/>
              <a:ext cx="172" cy="179"/>
            </a:xfrm>
            <a:custGeom>
              <a:avLst/>
              <a:gdLst>
                <a:gd name="T0" fmla="*/ 647 w 154"/>
                <a:gd name="T1" fmla="*/ 2354 h 144"/>
                <a:gd name="T2" fmla="*/ 625 w 154"/>
                <a:gd name="T3" fmla="*/ 2397 h 144"/>
                <a:gd name="T4" fmla="*/ 625 w 154"/>
                <a:gd name="T5" fmla="*/ 2440 h 144"/>
                <a:gd name="T6" fmla="*/ 585 w 154"/>
                <a:gd name="T7" fmla="*/ 2397 h 144"/>
                <a:gd name="T8" fmla="*/ 526 w 154"/>
                <a:gd name="T9" fmla="*/ 2354 h 144"/>
                <a:gd name="T10" fmla="*/ 464 w 154"/>
                <a:gd name="T11" fmla="*/ 2295 h 144"/>
                <a:gd name="T12" fmla="*/ 430 w 154"/>
                <a:gd name="T13" fmla="*/ 2165 h 144"/>
                <a:gd name="T14" fmla="*/ 396 w 154"/>
                <a:gd name="T15" fmla="*/ 2001 h 144"/>
                <a:gd name="T16" fmla="*/ 355 w 154"/>
                <a:gd name="T17" fmla="*/ 1805 h 144"/>
                <a:gd name="T18" fmla="*/ 329 w 154"/>
                <a:gd name="T19" fmla="*/ 1638 h 144"/>
                <a:gd name="T20" fmla="*/ 237 w 154"/>
                <a:gd name="T21" fmla="*/ 1524 h 144"/>
                <a:gd name="T22" fmla="*/ 237 w 154"/>
                <a:gd name="T23" fmla="*/ 1610 h 144"/>
                <a:gd name="T24" fmla="*/ 203 w 154"/>
                <a:gd name="T25" fmla="*/ 1524 h 144"/>
                <a:gd name="T26" fmla="*/ 203 w 154"/>
                <a:gd name="T27" fmla="*/ 1669 h 144"/>
                <a:gd name="T28" fmla="*/ 182 w 154"/>
                <a:gd name="T29" fmla="*/ 1669 h 144"/>
                <a:gd name="T30" fmla="*/ 182 w 154"/>
                <a:gd name="T31" fmla="*/ 1749 h 144"/>
                <a:gd name="T32" fmla="*/ 87 w 154"/>
                <a:gd name="T33" fmla="*/ 1730 h 144"/>
                <a:gd name="T34" fmla="*/ 169 w 154"/>
                <a:gd name="T35" fmla="*/ 1883 h 144"/>
                <a:gd name="T36" fmla="*/ 132 w 154"/>
                <a:gd name="T37" fmla="*/ 2001 h 144"/>
                <a:gd name="T38" fmla="*/ 70 w 154"/>
                <a:gd name="T39" fmla="*/ 2001 h 144"/>
                <a:gd name="T40" fmla="*/ 0 w 154"/>
                <a:gd name="T41" fmla="*/ 2001 h 144"/>
                <a:gd name="T42" fmla="*/ 3 w 154"/>
                <a:gd name="T43" fmla="*/ 1749 h 144"/>
                <a:gd name="T44" fmla="*/ 23 w 154"/>
                <a:gd name="T45" fmla="*/ 1524 h 144"/>
                <a:gd name="T46" fmla="*/ 23 w 154"/>
                <a:gd name="T47" fmla="*/ 1278 h 144"/>
                <a:gd name="T48" fmla="*/ 29 w 154"/>
                <a:gd name="T49" fmla="*/ 991 h 144"/>
                <a:gd name="T50" fmla="*/ 29 w 154"/>
                <a:gd name="T51" fmla="*/ 768 h 144"/>
                <a:gd name="T52" fmla="*/ 29 w 154"/>
                <a:gd name="T53" fmla="*/ 532 h 144"/>
                <a:gd name="T54" fmla="*/ 29 w 154"/>
                <a:gd name="T55" fmla="*/ 285 h 144"/>
                <a:gd name="T56" fmla="*/ 29 w 154"/>
                <a:gd name="T57" fmla="*/ 0 h 144"/>
                <a:gd name="T58" fmla="*/ 103 w 154"/>
                <a:gd name="T59" fmla="*/ 148 h 144"/>
                <a:gd name="T60" fmla="*/ 169 w 154"/>
                <a:gd name="T61" fmla="*/ 285 h 144"/>
                <a:gd name="T62" fmla="*/ 228 w 154"/>
                <a:gd name="T63" fmla="*/ 354 h 144"/>
                <a:gd name="T64" fmla="*/ 293 w 154"/>
                <a:gd name="T65" fmla="*/ 489 h 144"/>
                <a:gd name="T66" fmla="*/ 351 w 154"/>
                <a:gd name="T67" fmla="*/ 768 h 144"/>
                <a:gd name="T68" fmla="*/ 351 w 154"/>
                <a:gd name="T69" fmla="*/ 907 h 144"/>
                <a:gd name="T70" fmla="*/ 410 w 154"/>
                <a:gd name="T71" fmla="*/ 991 h 144"/>
                <a:gd name="T72" fmla="*/ 464 w 154"/>
                <a:gd name="T73" fmla="*/ 1120 h 144"/>
                <a:gd name="T74" fmla="*/ 464 w 154"/>
                <a:gd name="T75" fmla="*/ 1278 h 144"/>
                <a:gd name="T76" fmla="*/ 420 w 154"/>
                <a:gd name="T77" fmla="*/ 1318 h 144"/>
                <a:gd name="T78" fmla="*/ 456 w 154"/>
                <a:gd name="T79" fmla="*/ 1551 h 144"/>
                <a:gd name="T80" fmla="*/ 489 w 154"/>
                <a:gd name="T81" fmla="*/ 1749 h 144"/>
                <a:gd name="T82" fmla="*/ 516 w 154"/>
                <a:gd name="T83" fmla="*/ 2001 h 144"/>
                <a:gd name="T84" fmla="*/ 560 w 154"/>
                <a:gd name="T85" fmla="*/ 2001 h 144"/>
                <a:gd name="T86" fmla="*/ 560 w 154"/>
                <a:gd name="T87" fmla="*/ 2111 h 144"/>
                <a:gd name="T88" fmla="*/ 599 w 154"/>
                <a:gd name="T89" fmla="*/ 2206 h 144"/>
                <a:gd name="T90" fmla="*/ 576 w 154"/>
                <a:gd name="T91" fmla="*/ 2244 h 144"/>
                <a:gd name="T92" fmla="*/ 647 w 154"/>
                <a:gd name="T93" fmla="*/ 2354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29746" name="Freeform 3872"/>
            <p:cNvSpPr>
              <a:spLocks/>
            </p:cNvSpPr>
            <p:nvPr/>
          </p:nvSpPr>
          <p:spPr bwMode="auto">
            <a:xfrm>
              <a:off x="5127" y="2744"/>
              <a:ext cx="71" cy="45"/>
            </a:xfrm>
            <a:custGeom>
              <a:avLst/>
              <a:gdLst>
                <a:gd name="T0" fmla="*/ 250 w 64"/>
                <a:gd name="T1" fmla="*/ 0 h 36"/>
                <a:gd name="T2" fmla="*/ 226 w 64"/>
                <a:gd name="T3" fmla="*/ 231 h 36"/>
                <a:gd name="T4" fmla="*/ 224 w 64"/>
                <a:gd name="T5" fmla="*/ 270 h 36"/>
                <a:gd name="T6" fmla="*/ 226 w 64"/>
                <a:gd name="T7" fmla="*/ 361 h 36"/>
                <a:gd name="T8" fmla="*/ 184 w 64"/>
                <a:gd name="T9" fmla="*/ 451 h 36"/>
                <a:gd name="T10" fmla="*/ 101 w 64"/>
                <a:gd name="T11" fmla="*/ 661 h 36"/>
                <a:gd name="T12" fmla="*/ 45 w 64"/>
                <a:gd name="T13" fmla="*/ 569 h 36"/>
                <a:gd name="T14" fmla="*/ 3 w 64"/>
                <a:gd name="T15" fmla="*/ 476 h 36"/>
                <a:gd name="T16" fmla="*/ 0 w 64"/>
                <a:gd name="T17" fmla="*/ 361 h 36"/>
                <a:gd name="T18" fmla="*/ 82 w 64"/>
                <a:gd name="T19" fmla="*/ 381 h 36"/>
                <a:gd name="T20" fmla="*/ 101 w 64"/>
                <a:gd name="T21" fmla="*/ 231 h 36"/>
                <a:gd name="T22" fmla="*/ 101 w 64"/>
                <a:gd name="T23" fmla="*/ 305 h 36"/>
                <a:gd name="T24" fmla="*/ 138 w 64"/>
                <a:gd name="T25" fmla="*/ 381 h 36"/>
                <a:gd name="T26" fmla="*/ 190 w 64"/>
                <a:gd name="T27" fmla="*/ 186 h 36"/>
                <a:gd name="T28" fmla="*/ 190 w 64"/>
                <a:gd name="T29" fmla="*/ 0 h 36"/>
                <a:gd name="T30" fmla="*/ 226 w 64"/>
                <a:gd name="T31" fmla="*/ 0 h 36"/>
                <a:gd name="T32" fmla="*/ 250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29747" name="Freeform 3873"/>
            <p:cNvSpPr>
              <a:spLocks/>
            </p:cNvSpPr>
            <p:nvPr/>
          </p:nvSpPr>
          <p:spPr bwMode="auto">
            <a:xfrm>
              <a:off x="5238" y="2768"/>
              <a:ext cx="20" cy="31"/>
            </a:xfrm>
            <a:custGeom>
              <a:avLst/>
              <a:gdLst>
                <a:gd name="T0" fmla="*/ 70 w 18"/>
                <a:gd name="T1" fmla="*/ 249 h 26"/>
                <a:gd name="T2" fmla="*/ 57 w 18"/>
                <a:gd name="T3" fmla="*/ 253 h 26"/>
                <a:gd name="T4" fmla="*/ 2 w 18"/>
                <a:gd name="T5" fmla="*/ 147 h 26"/>
                <a:gd name="T6" fmla="*/ 0 w 18"/>
                <a:gd name="T7" fmla="*/ 0 h 26"/>
                <a:gd name="T8" fmla="*/ 33 w 18"/>
                <a:gd name="T9" fmla="*/ 123 h 26"/>
                <a:gd name="T10" fmla="*/ 70 w 18"/>
                <a:gd name="T11" fmla="*/ 249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29748" name="Freeform 3874"/>
            <p:cNvSpPr>
              <a:spLocks/>
            </p:cNvSpPr>
            <p:nvPr/>
          </p:nvSpPr>
          <p:spPr bwMode="auto">
            <a:xfrm>
              <a:off x="5174" y="2709"/>
              <a:ext cx="37" cy="43"/>
            </a:xfrm>
            <a:custGeom>
              <a:avLst/>
              <a:gdLst>
                <a:gd name="T0" fmla="*/ 145 w 33"/>
                <a:gd name="T1" fmla="*/ 408 h 35"/>
                <a:gd name="T2" fmla="*/ 123 w 33"/>
                <a:gd name="T3" fmla="*/ 506 h 35"/>
                <a:gd name="T4" fmla="*/ 70 w 33"/>
                <a:gd name="T5" fmla="*/ 200 h 35"/>
                <a:gd name="T6" fmla="*/ 30 w 33"/>
                <a:gd name="T7" fmla="*/ 108 h 35"/>
                <a:gd name="T8" fmla="*/ 0 w 33"/>
                <a:gd name="T9" fmla="*/ 0 h 35"/>
                <a:gd name="T10" fmla="*/ 54 w 33"/>
                <a:gd name="T11" fmla="*/ 108 h 35"/>
                <a:gd name="T12" fmla="*/ 103 w 33"/>
                <a:gd name="T13" fmla="*/ 243 h 35"/>
                <a:gd name="T14" fmla="*/ 145 w 33"/>
                <a:gd name="T15" fmla="*/ 408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29749" name="Freeform 3875"/>
            <p:cNvSpPr>
              <a:spLocks/>
            </p:cNvSpPr>
            <p:nvPr/>
          </p:nvSpPr>
          <p:spPr bwMode="auto">
            <a:xfrm>
              <a:off x="5164" y="2864"/>
              <a:ext cx="4" cy="6"/>
            </a:xfrm>
            <a:custGeom>
              <a:avLst/>
              <a:gdLst>
                <a:gd name="T0" fmla="*/ 2 w 5"/>
                <a:gd name="T1" fmla="*/ 2 h 5"/>
                <a:gd name="T2" fmla="*/ 2 w 5"/>
                <a:gd name="T3" fmla="*/ 50 h 5"/>
                <a:gd name="T4" fmla="*/ 0 w 5"/>
                <a:gd name="T5" fmla="*/ 0 h 5"/>
                <a:gd name="T6" fmla="*/ 2 w 5"/>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9750" name="Freeform 3876"/>
            <p:cNvSpPr>
              <a:spLocks/>
            </p:cNvSpPr>
            <p:nvPr/>
          </p:nvSpPr>
          <p:spPr bwMode="auto">
            <a:xfrm>
              <a:off x="5058" y="2310"/>
              <a:ext cx="2" cy="4"/>
            </a:xfrm>
            <a:custGeom>
              <a:avLst/>
              <a:gdLst>
                <a:gd name="T0" fmla="*/ 2 w 2"/>
                <a:gd name="T1" fmla="*/ 0 h 3"/>
                <a:gd name="T2" fmla="*/ 0 w 2"/>
                <a:gd name="T3" fmla="*/ 0 h 3"/>
                <a:gd name="T4" fmla="*/ 0 w 2"/>
                <a:gd name="T5" fmla="*/ 116 h 3"/>
                <a:gd name="T6" fmla="*/ 0 w 2"/>
                <a:gd name="T7" fmla="*/ 116 h 3"/>
                <a:gd name="T8" fmla="*/ 2 w 2"/>
                <a:gd name="T9" fmla="*/ 116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751" name="Freeform 3877"/>
            <p:cNvSpPr>
              <a:spLocks/>
            </p:cNvSpPr>
            <p:nvPr/>
          </p:nvSpPr>
          <p:spPr bwMode="auto">
            <a:xfrm>
              <a:off x="5055" y="2314"/>
              <a:ext cx="3" cy="5"/>
            </a:xfrm>
            <a:custGeom>
              <a:avLst/>
              <a:gdLst>
                <a:gd name="T0" fmla="*/ 0 w 3"/>
                <a:gd name="T1" fmla="*/ 0 h 4"/>
                <a:gd name="T2" fmla="*/ 0 w 3"/>
                <a:gd name="T3" fmla="*/ 49 h 4"/>
                <a:gd name="T4" fmla="*/ 0 w 3"/>
                <a:gd name="T5" fmla="*/ 76 h 4"/>
                <a:gd name="T6" fmla="*/ 3 w 3"/>
                <a:gd name="T7" fmla="*/ 49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52" name="Freeform 3878"/>
            <p:cNvSpPr>
              <a:spLocks/>
            </p:cNvSpPr>
            <p:nvPr/>
          </p:nvSpPr>
          <p:spPr bwMode="auto">
            <a:xfrm>
              <a:off x="5049" y="2334"/>
              <a:ext cx="4" cy="4"/>
            </a:xfrm>
            <a:custGeom>
              <a:avLst/>
              <a:gdLst>
                <a:gd name="T0" fmla="*/ 0 w 2"/>
                <a:gd name="T1" fmla="*/ 116 h 3"/>
                <a:gd name="T2" fmla="*/ 0 w 2"/>
                <a:gd name="T3" fmla="*/ 0 h 3"/>
                <a:gd name="T4" fmla="*/ 0 w 2"/>
                <a:gd name="T5" fmla="*/ 0 h 3"/>
                <a:gd name="T6" fmla="*/ 16384 w 2"/>
                <a:gd name="T7" fmla="*/ 0 h 3"/>
                <a:gd name="T8" fmla="*/ 0 w 2"/>
                <a:gd name="T9" fmla="*/ 11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9753" name="Freeform 3879"/>
            <p:cNvSpPr>
              <a:spLocks/>
            </p:cNvSpPr>
            <p:nvPr/>
          </p:nvSpPr>
          <p:spPr bwMode="auto">
            <a:xfrm>
              <a:off x="5047" y="2247"/>
              <a:ext cx="0" cy="4"/>
            </a:xfrm>
            <a:custGeom>
              <a:avLst/>
              <a:gdLst>
                <a:gd name="T0" fmla="*/ 0 h 3"/>
                <a:gd name="T1" fmla="*/ 116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54" name="Rectangle 3880"/>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9755" name="Freeform 3881"/>
            <p:cNvSpPr>
              <a:spLocks/>
            </p:cNvSpPr>
            <p:nvPr/>
          </p:nvSpPr>
          <p:spPr bwMode="auto">
            <a:xfrm>
              <a:off x="5049" y="2285"/>
              <a:ext cx="4" cy="2"/>
            </a:xfrm>
            <a:custGeom>
              <a:avLst/>
              <a:gdLst>
                <a:gd name="T0" fmla="*/ 16384 w 2"/>
                <a:gd name="T1" fmla="*/ 0 h 2"/>
                <a:gd name="T2" fmla="*/ 0 w 2"/>
                <a:gd name="T3" fmla="*/ 2 h 2"/>
                <a:gd name="T4" fmla="*/ 0 w 2"/>
                <a:gd name="T5" fmla="*/ 0 h 2"/>
                <a:gd name="T6" fmla="*/ 16384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756" name="Freeform 3882"/>
            <p:cNvSpPr>
              <a:spLocks/>
            </p:cNvSpPr>
            <p:nvPr/>
          </p:nvSpPr>
          <p:spPr bwMode="auto">
            <a:xfrm>
              <a:off x="4024" y="2059"/>
              <a:ext cx="89" cy="129"/>
            </a:xfrm>
            <a:custGeom>
              <a:avLst/>
              <a:gdLst>
                <a:gd name="T0" fmla="*/ 159 w 78"/>
                <a:gd name="T1" fmla="*/ 1390 h 104"/>
                <a:gd name="T2" fmla="*/ 159 w 78"/>
                <a:gd name="T3" fmla="*/ 1438 h 104"/>
                <a:gd name="T4" fmla="*/ 128 w 78"/>
                <a:gd name="T5" fmla="*/ 1368 h 104"/>
                <a:gd name="T6" fmla="*/ 128 w 78"/>
                <a:gd name="T7" fmla="*/ 1368 h 104"/>
                <a:gd name="T8" fmla="*/ 108 w 78"/>
                <a:gd name="T9" fmla="*/ 1161 h 104"/>
                <a:gd name="T10" fmla="*/ 87 w 78"/>
                <a:gd name="T11" fmla="*/ 936 h 104"/>
                <a:gd name="T12" fmla="*/ 76 w 78"/>
                <a:gd name="T13" fmla="*/ 764 h 104"/>
                <a:gd name="T14" fmla="*/ 2 w 78"/>
                <a:gd name="T15" fmla="*/ 574 h 104"/>
                <a:gd name="T16" fmla="*/ 38 w 78"/>
                <a:gd name="T17" fmla="*/ 463 h 104"/>
                <a:gd name="T18" fmla="*/ 67 w 78"/>
                <a:gd name="T19" fmla="*/ 435 h 104"/>
                <a:gd name="T20" fmla="*/ 0 w 78"/>
                <a:gd name="T21" fmla="*/ 228 h 104"/>
                <a:gd name="T22" fmla="*/ 0 w 78"/>
                <a:gd name="T23" fmla="*/ 0 h 104"/>
                <a:gd name="T24" fmla="*/ 67 w 78"/>
                <a:gd name="T25" fmla="*/ 77 h 104"/>
                <a:gd name="T26" fmla="*/ 87 w 78"/>
                <a:gd name="T27" fmla="*/ 207 h 104"/>
                <a:gd name="T28" fmla="*/ 108 w 78"/>
                <a:gd name="T29" fmla="*/ 148 h 104"/>
                <a:gd name="T30" fmla="*/ 159 w 78"/>
                <a:gd name="T31" fmla="*/ 396 h 104"/>
                <a:gd name="T32" fmla="*/ 236 w 78"/>
                <a:gd name="T33" fmla="*/ 396 h 104"/>
                <a:gd name="T34" fmla="*/ 325 w 78"/>
                <a:gd name="T35" fmla="*/ 435 h 104"/>
                <a:gd name="T36" fmla="*/ 370 w 78"/>
                <a:gd name="T37" fmla="*/ 542 h 104"/>
                <a:gd name="T38" fmla="*/ 370 w 78"/>
                <a:gd name="T39" fmla="*/ 670 h 104"/>
                <a:gd name="T40" fmla="*/ 302 w 78"/>
                <a:gd name="T41" fmla="*/ 764 h 104"/>
                <a:gd name="T42" fmla="*/ 316 w 78"/>
                <a:gd name="T43" fmla="*/ 1011 h 104"/>
                <a:gd name="T44" fmla="*/ 325 w 78"/>
                <a:gd name="T45" fmla="*/ 1048 h 104"/>
                <a:gd name="T46" fmla="*/ 370 w 78"/>
                <a:gd name="T47" fmla="*/ 865 h 104"/>
                <a:gd name="T48" fmla="*/ 404 w 78"/>
                <a:gd name="T49" fmla="*/ 1111 h 104"/>
                <a:gd name="T50" fmla="*/ 434 w 78"/>
                <a:gd name="T51" fmla="*/ 1368 h 104"/>
                <a:gd name="T52" fmla="*/ 434 w 78"/>
                <a:gd name="T53" fmla="*/ 1555 h 104"/>
                <a:gd name="T54" fmla="*/ 422 w 78"/>
                <a:gd name="T55" fmla="*/ 1591 h 104"/>
                <a:gd name="T56" fmla="*/ 434 w 78"/>
                <a:gd name="T57" fmla="*/ 1709 h 104"/>
                <a:gd name="T58" fmla="*/ 380 w 78"/>
                <a:gd name="T59" fmla="*/ 1390 h 104"/>
                <a:gd name="T60" fmla="*/ 325 w 78"/>
                <a:gd name="T61" fmla="*/ 1111 h 104"/>
                <a:gd name="T62" fmla="*/ 272 w 78"/>
                <a:gd name="T63" fmla="*/ 1111 h 104"/>
                <a:gd name="T64" fmla="*/ 236 w 78"/>
                <a:gd name="T65" fmla="*/ 936 h 104"/>
                <a:gd name="T66" fmla="*/ 159 w 78"/>
                <a:gd name="T67" fmla="*/ 764 h 104"/>
                <a:gd name="T68" fmla="*/ 128 w 78"/>
                <a:gd name="T69" fmla="*/ 764 h 104"/>
                <a:gd name="T70" fmla="*/ 219 w 78"/>
                <a:gd name="T71" fmla="*/ 975 h 104"/>
                <a:gd name="T72" fmla="*/ 249 w 78"/>
                <a:gd name="T73" fmla="*/ 1111 h 104"/>
                <a:gd name="T74" fmla="*/ 265 w 78"/>
                <a:gd name="T75" fmla="*/ 1209 h 104"/>
                <a:gd name="T76" fmla="*/ 236 w 78"/>
                <a:gd name="T77" fmla="*/ 1438 h 104"/>
                <a:gd name="T78" fmla="*/ 219 w 78"/>
                <a:gd name="T79" fmla="*/ 1320 h 104"/>
                <a:gd name="T80" fmla="*/ 192 w 78"/>
                <a:gd name="T81" fmla="*/ 1368 h 104"/>
                <a:gd name="T82" fmla="*/ 183 w 78"/>
                <a:gd name="T83" fmla="*/ 1390 h 104"/>
                <a:gd name="T84" fmla="*/ 159 w 78"/>
                <a:gd name="T85" fmla="*/ 1390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29757" name="Freeform 3883"/>
            <p:cNvSpPr>
              <a:spLocks/>
            </p:cNvSpPr>
            <p:nvPr/>
          </p:nvSpPr>
          <p:spPr bwMode="auto">
            <a:xfrm>
              <a:off x="4031" y="2025"/>
              <a:ext cx="54" cy="32"/>
            </a:xfrm>
            <a:custGeom>
              <a:avLst/>
              <a:gdLst>
                <a:gd name="T0" fmla="*/ 116 w 49"/>
                <a:gd name="T1" fmla="*/ 2 h 26"/>
                <a:gd name="T2" fmla="*/ 37 w 49"/>
                <a:gd name="T3" fmla="*/ 0 h 26"/>
                <a:gd name="T4" fmla="*/ 0 w 49"/>
                <a:gd name="T5" fmla="*/ 245 h 26"/>
                <a:gd name="T6" fmla="*/ 2 w 49"/>
                <a:gd name="T7" fmla="*/ 336 h 26"/>
                <a:gd name="T8" fmla="*/ 82 w 49"/>
                <a:gd name="T9" fmla="*/ 388 h 26"/>
                <a:gd name="T10" fmla="*/ 132 w 49"/>
                <a:gd name="T11" fmla="*/ 336 h 26"/>
                <a:gd name="T12" fmla="*/ 174 w 49"/>
                <a:gd name="T13" fmla="*/ 336 h 26"/>
                <a:gd name="T14" fmla="*/ 165 w 49"/>
                <a:gd name="T15" fmla="*/ 208 h 26"/>
                <a:gd name="T16" fmla="*/ 147 w 49"/>
                <a:gd name="T17" fmla="*/ 137 h 26"/>
                <a:gd name="T18" fmla="*/ 116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29758" name="Freeform 3884"/>
            <p:cNvSpPr>
              <a:spLocks/>
            </p:cNvSpPr>
            <p:nvPr/>
          </p:nvSpPr>
          <p:spPr bwMode="auto">
            <a:xfrm>
              <a:off x="4306" y="2323"/>
              <a:ext cx="88" cy="93"/>
            </a:xfrm>
            <a:custGeom>
              <a:avLst/>
              <a:gdLst>
                <a:gd name="T0" fmla="*/ 208 w 80"/>
                <a:gd name="T1" fmla="*/ 924 h 75"/>
                <a:gd name="T2" fmla="*/ 216 w 80"/>
                <a:gd name="T3" fmla="*/ 1161 h 75"/>
                <a:gd name="T4" fmla="*/ 178 w 80"/>
                <a:gd name="T5" fmla="*/ 1110 h 75"/>
                <a:gd name="T6" fmla="*/ 162 w 80"/>
                <a:gd name="T7" fmla="*/ 1161 h 75"/>
                <a:gd name="T8" fmla="*/ 131 w 80"/>
                <a:gd name="T9" fmla="*/ 1224 h 75"/>
                <a:gd name="T10" fmla="*/ 98 w 80"/>
                <a:gd name="T11" fmla="*/ 1224 h 75"/>
                <a:gd name="T12" fmla="*/ 81 w 80"/>
                <a:gd name="T13" fmla="*/ 1161 h 75"/>
                <a:gd name="T14" fmla="*/ 74 w 80"/>
                <a:gd name="T15" fmla="*/ 1047 h 75"/>
                <a:gd name="T16" fmla="*/ 57 w 80"/>
                <a:gd name="T17" fmla="*/ 1110 h 75"/>
                <a:gd name="T18" fmla="*/ 50 w 80"/>
                <a:gd name="T19" fmla="*/ 924 h 75"/>
                <a:gd name="T20" fmla="*/ 37 w 80"/>
                <a:gd name="T21" fmla="*/ 889 h 75"/>
                <a:gd name="T22" fmla="*/ 4 w 80"/>
                <a:gd name="T23" fmla="*/ 658 h 75"/>
                <a:gd name="T24" fmla="*/ 0 w 80"/>
                <a:gd name="T25" fmla="*/ 428 h 75"/>
                <a:gd name="T26" fmla="*/ 31 w 80"/>
                <a:gd name="T27" fmla="*/ 118 h 75"/>
                <a:gd name="T28" fmla="*/ 92 w 80"/>
                <a:gd name="T29" fmla="*/ 118 h 75"/>
                <a:gd name="T30" fmla="*/ 146 w 80"/>
                <a:gd name="T31" fmla="*/ 118 h 75"/>
                <a:gd name="T32" fmla="*/ 195 w 80"/>
                <a:gd name="T33" fmla="*/ 224 h 75"/>
                <a:gd name="T34" fmla="*/ 195 w 80"/>
                <a:gd name="T35" fmla="*/ 146 h 75"/>
                <a:gd name="T36" fmla="*/ 210 w 80"/>
                <a:gd name="T37" fmla="*/ 62 h 75"/>
                <a:gd name="T38" fmla="*/ 237 w 80"/>
                <a:gd name="T39" fmla="*/ 118 h 75"/>
                <a:gd name="T40" fmla="*/ 276 w 80"/>
                <a:gd name="T41" fmla="*/ 0 h 75"/>
                <a:gd name="T42" fmla="*/ 278 w 80"/>
                <a:gd name="T43" fmla="*/ 260 h 75"/>
                <a:gd name="T44" fmla="*/ 278 w 80"/>
                <a:gd name="T45" fmla="*/ 491 h 75"/>
                <a:gd name="T46" fmla="*/ 278 w 80"/>
                <a:gd name="T47" fmla="*/ 745 h 75"/>
                <a:gd name="T48" fmla="*/ 230 w 80"/>
                <a:gd name="T49" fmla="*/ 844 h 75"/>
                <a:gd name="T50" fmla="*/ 208 w 80"/>
                <a:gd name="T51" fmla="*/ 924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prstDash val="solid"/>
              <a:round/>
              <a:headEnd/>
              <a:tailEnd/>
            </a:ln>
          </p:spPr>
          <p:txBody>
            <a:bodyPr/>
            <a:lstStyle/>
            <a:p>
              <a:endParaRPr lang="en-US"/>
            </a:p>
          </p:txBody>
        </p:sp>
        <p:sp>
          <p:nvSpPr>
            <p:cNvPr id="29759" name="Freeform 3885"/>
            <p:cNvSpPr>
              <a:spLocks/>
            </p:cNvSpPr>
            <p:nvPr/>
          </p:nvSpPr>
          <p:spPr bwMode="auto">
            <a:xfrm>
              <a:off x="5046" y="2349"/>
              <a:ext cx="3" cy="7"/>
            </a:xfrm>
            <a:custGeom>
              <a:avLst/>
              <a:gdLst>
                <a:gd name="T0" fmla="*/ 0 w 5"/>
                <a:gd name="T1" fmla="*/ 413 h 5"/>
                <a:gd name="T2" fmla="*/ 0 w 5"/>
                <a:gd name="T3" fmla="*/ 157 h 5"/>
                <a:gd name="T4" fmla="*/ 1 w 5"/>
                <a:gd name="T5" fmla="*/ 0 h 5"/>
                <a:gd name="T6" fmla="*/ 1 w 5"/>
                <a:gd name="T7" fmla="*/ 0 h 5"/>
                <a:gd name="T8" fmla="*/ 0 w 5"/>
                <a:gd name="T9" fmla="*/ 41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9760" name="Freeform 3886"/>
            <p:cNvSpPr>
              <a:spLocks/>
            </p:cNvSpPr>
            <p:nvPr/>
          </p:nvSpPr>
          <p:spPr bwMode="auto">
            <a:xfrm>
              <a:off x="4479" y="2153"/>
              <a:ext cx="3" cy="5"/>
            </a:xfrm>
            <a:custGeom>
              <a:avLst/>
              <a:gdLst>
                <a:gd name="T0" fmla="*/ 473 w 2"/>
                <a:gd name="T1" fmla="*/ 0 h 4"/>
                <a:gd name="T2" fmla="*/ 0 w 2"/>
                <a:gd name="T3" fmla="*/ 76 h 4"/>
                <a:gd name="T4" fmla="*/ 0 w 2"/>
                <a:gd name="T5" fmla="*/ 49 h 4"/>
                <a:gd name="T6" fmla="*/ 473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9761" name="Freeform 3887"/>
            <p:cNvSpPr>
              <a:spLocks/>
            </p:cNvSpPr>
            <p:nvPr/>
          </p:nvSpPr>
          <p:spPr bwMode="auto">
            <a:xfrm>
              <a:off x="4246" y="2153"/>
              <a:ext cx="146" cy="188"/>
            </a:xfrm>
            <a:custGeom>
              <a:avLst/>
              <a:gdLst>
                <a:gd name="T0" fmla="*/ 300 w 131"/>
                <a:gd name="T1" fmla="*/ 695 h 151"/>
                <a:gd name="T2" fmla="*/ 283 w 131"/>
                <a:gd name="T3" fmla="*/ 562 h 151"/>
                <a:gd name="T4" fmla="*/ 254 w 131"/>
                <a:gd name="T5" fmla="*/ 448 h 151"/>
                <a:gd name="T6" fmla="*/ 216 w 131"/>
                <a:gd name="T7" fmla="*/ 489 h 151"/>
                <a:gd name="T8" fmla="*/ 174 w 131"/>
                <a:gd name="T9" fmla="*/ 303 h 151"/>
                <a:gd name="T10" fmla="*/ 153 w 131"/>
                <a:gd name="T11" fmla="*/ 186 h 151"/>
                <a:gd name="T12" fmla="*/ 109 w 131"/>
                <a:gd name="T13" fmla="*/ 0 h 151"/>
                <a:gd name="T14" fmla="*/ 77 w 131"/>
                <a:gd name="T15" fmla="*/ 0 h 151"/>
                <a:gd name="T16" fmla="*/ 91 w 131"/>
                <a:gd name="T17" fmla="*/ 360 h 151"/>
                <a:gd name="T18" fmla="*/ 69 w 131"/>
                <a:gd name="T19" fmla="*/ 303 h 151"/>
                <a:gd name="T20" fmla="*/ 62 w 131"/>
                <a:gd name="T21" fmla="*/ 284 h 151"/>
                <a:gd name="T22" fmla="*/ 31 w 131"/>
                <a:gd name="T23" fmla="*/ 489 h 151"/>
                <a:gd name="T24" fmla="*/ 0 w 131"/>
                <a:gd name="T25" fmla="*/ 609 h 151"/>
                <a:gd name="T26" fmla="*/ 31 w 131"/>
                <a:gd name="T27" fmla="*/ 695 h 151"/>
                <a:gd name="T28" fmla="*/ 31 w 131"/>
                <a:gd name="T29" fmla="*/ 852 h 151"/>
                <a:gd name="T30" fmla="*/ 77 w 131"/>
                <a:gd name="T31" fmla="*/ 852 h 151"/>
                <a:gd name="T32" fmla="*/ 91 w 131"/>
                <a:gd name="T33" fmla="*/ 1175 h 151"/>
                <a:gd name="T34" fmla="*/ 91 w 131"/>
                <a:gd name="T35" fmla="*/ 1492 h 151"/>
                <a:gd name="T36" fmla="*/ 148 w 131"/>
                <a:gd name="T37" fmla="*/ 1291 h 151"/>
                <a:gd name="T38" fmla="*/ 184 w 131"/>
                <a:gd name="T39" fmla="*/ 1352 h 151"/>
                <a:gd name="T40" fmla="*/ 216 w 131"/>
                <a:gd name="T41" fmla="*/ 1291 h 151"/>
                <a:gd name="T42" fmla="*/ 254 w 131"/>
                <a:gd name="T43" fmla="*/ 1198 h 151"/>
                <a:gd name="T44" fmla="*/ 319 w 131"/>
                <a:gd name="T45" fmla="*/ 1492 h 151"/>
                <a:gd name="T46" fmla="*/ 330 w 131"/>
                <a:gd name="T47" fmla="*/ 1701 h 151"/>
                <a:gd name="T48" fmla="*/ 395 w 131"/>
                <a:gd name="T49" fmla="*/ 2048 h 151"/>
                <a:gd name="T50" fmla="*/ 410 w 131"/>
                <a:gd name="T51" fmla="*/ 2313 h 151"/>
                <a:gd name="T52" fmla="*/ 390 w 131"/>
                <a:gd name="T53" fmla="*/ 2491 h 151"/>
                <a:gd name="T54" fmla="*/ 442 w 131"/>
                <a:gd name="T55" fmla="*/ 2608 h 151"/>
                <a:gd name="T56" fmla="*/ 442 w 131"/>
                <a:gd name="T57" fmla="*/ 2529 h 151"/>
                <a:gd name="T58" fmla="*/ 467 w 131"/>
                <a:gd name="T59" fmla="*/ 2443 h 151"/>
                <a:gd name="T60" fmla="*/ 493 w 131"/>
                <a:gd name="T61" fmla="*/ 2491 h 151"/>
                <a:gd name="T62" fmla="*/ 539 w 131"/>
                <a:gd name="T63" fmla="*/ 2372 h 151"/>
                <a:gd name="T64" fmla="*/ 523 w 131"/>
                <a:gd name="T65" fmla="*/ 2102 h 151"/>
                <a:gd name="T66" fmla="*/ 516 w 131"/>
                <a:gd name="T67" fmla="*/ 2048 h 151"/>
                <a:gd name="T68" fmla="*/ 516 w 131"/>
                <a:gd name="T69" fmla="*/ 1962 h 151"/>
                <a:gd name="T70" fmla="*/ 459 w 131"/>
                <a:gd name="T71" fmla="*/ 1747 h 151"/>
                <a:gd name="T72" fmla="*/ 432 w 131"/>
                <a:gd name="T73" fmla="*/ 1536 h 151"/>
                <a:gd name="T74" fmla="*/ 379 w 131"/>
                <a:gd name="T75" fmla="*/ 1352 h 151"/>
                <a:gd name="T76" fmla="*/ 351 w 131"/>
                <a:gd name="T77" fmla="*/ 1137 h 151"/>
                <a:gd name="T78" fmla="*/ 257 w 131"/>
                <a:gd name="T79" fmla="*/ 905 h 151"/>
                <a:gd name="T80" fmla="*/ 280 w 131"/>
                <a:gd name="T81" fmla="*/ 817 h 151"/>
                <a:gd name="T82" fmla="*/ 314 w 131"/>
                <a:gd name="T83" fmla="*/ 758 h 151"/>
                <a:gd name="T84" fmla="*/ 300 w 131"/>
                <a:gd name="T85" fmla="*/ 695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29762" name="Freeform 3888"/>
            <p:cNvSpPr>
              <a:spLocks/>
            </p:cNvSpPr>
            <p:nvPr/>
          </p:nvSpPr>
          <p:spPr bwMode="auto">
            <a:xfrm>
              <a:off x="4108" y="2015"/>
              <a:ext cx="155" cy="407"/>
            </a:xfrm>
            <a:custGeom>
              <a:avLst/>
              <a:gdLst>
                <a:gd name="T0" fmla="*/ 331 w 138"/>
                <a:gd name="T1" fmla="*/ 1316 h 329"/>
                <a:gd name="T2" fmla="*/ 331 w 138"/>
                <a:gd name="T3" fmla="*/ 1089 h 329"/>
                <a:gd name="T4" fmla="*/ 372 w 138"/>
                <a:gd name="T5" fmla="*/ 750 h 329"/>
                <a:gd name="T6" fmla="*/ 359 w 138"/>
                <a:gd name="T7" fmla="*/ 317 h 329"/>
                <a:gd name="T8" fmla="*/ 259 w 138"/>
                <a:gd name="T9" fmla="*/ 0 h 329"/>
                <a:gd name="T10" fmla="*/ 254 w 138"/>
                <a:gd name="T11" fmla="*/ 270 h 329"/>
                <a:gd name="T12" fmla="*/ 254 w 138"/>
                <a:gd name="T13" fmla="*/ 413 h 329"/>
                <a:gd name="T14" fmla="*/ 134 w 138"/>
                <a:gd name="T15" fmla="*/ 652 h 329"/>
                <a:gd name="T16" fmla="*/ 125 w 138"/>
                <a:gd name="T17" fmla="*/ 993 h 329"/>
                <a:gd name="T18" fmla="*/ 54 w 138"/>
                <a:gd name="T19" fmla="*/ 1316 h 329"/>
                <a:gd name="T20" fmla="*/ 43 w 138"/>
                <a:gd name="T21" fmla="*/ 1890 h 329"/>
                <a:gd name="T22" fmla="*/ 3 w 138"/>
                <a:gd name="T23" fmla="*/ 2061 h 329"/>
                <a:gd name="T24" fmla="*/ 43 w 138"/>
                <a:gd name="T25" fmla="*/ 2370 h 329"/>
                <a:gd name="T26" fmla="*/ 69 w 138"/>
                <a:gd name="T27" fmla="*/ 2338 h 329"/>
                <a:gd name="T28" fmla="*/ 88 w 138"/>
                <a:gd name="T29" fmla="*/ 2483 h 329"/>
                <a:gd name="T30" fmla="*/ 142 w 138"/>
                <a:gd name="T31" fmla="*/ 2614 h 329"/>
                <a:gd name="T32" fmla="*/ 142 w 138"/>
                <a:gd name="T33" fmla="*/ 2754 h 329"/>
                <a:gd name="T34" fmla="*/ 176 w 138"/>
                <a:gd name="T35" fmla="*/ 2861 h 329"/>
                <a:gd name="T36" fmla="*/ 198 w 138"/>
                <a:gd name="T37" fmla="*/ 3356 h 329"/>
                <a:gd name="T38" fmla="*/ 228 w 138"/>
                <a:gd name="T39" fmla="*/ 3427 h 329"/>
                <a:gd name="T40" fmla="*/ 254 w 138"/>
                <a:gd name="T41" fmla="*/ 3672 h 329"/>
                <a:gd name="T42" fmla="*/ 285 w 138"/>
                <a:gd name="T43" fmla="*/ 3578 h 329"/>
                <a:gd name="T44" fmla="*/ 323 w 138"/>
                <a:gd name="T45" fmla="*/ 3495 h 329"/>
                <a:gd name="T46" fmla="*/ 359 w 138"/>
                <a:gd name="T47" fmla="*/ 3466 h 329"/>
                <a:gd name="T48" fmla="*/ 396 w 138"/>
                <a:gd name="T49" fmla="*/ 3356 h 329"/>
                <a:gd name="T50" fmla="*/ 463 w 138"/>
                <a:gd name="T51" fmla="*/ 3846 h 329"/>
                <a:gd name="T52" fmla="*/ 492 w 138"/>
                <a:gd name="T53" fmla="*/ 4170 h 329"/>
                <a:gd name="T54" fmla="*/ 543 w 138"/>
                <a:gd name="T55" fmla="*/ 4601 h 329"/>
                <a:gd name="T56" fmla="*/ 551 w 138"/>
                <a:gd name="T57" fmla="*/ 5036 h 329"/>
                <a:gd name="T58" fmla="*/ 554 w 138"/>
                <a:gd name="T59" fmla="*/ 5204 h 329"/>
                <a:gd name="T60" fmla="*/ 618 w 138"/>
                <a:gd name="T61" fmla="*/ 4813 h 329"/>
                <a:gd name="T62" fmla="*/ 572 w 138"/>
                <a:gd name="T63" fmla="*/ 4288 h 329"/>
                <a:gd name="T64" fmla="*/ 492 w 138"/>
                <a:gd name="T65" fmla="*/ 3955 h 329"/>
                <a:gd name="T66" fmla="*/ 509 w 138"/>
                <a:gd name="T67" fmla="*/ 3672 h 329"/>
                <a:gd name="T68" fmla="*/ 509 w 138"/>
                <a:gd name="T69" fmla="*/ 3466 h 329"/>
                <a:gd name="T70" fmla="*/ 390 w 138"/>
                <a:gd name="T71" fmla="*/ 2861 h 329"/>
                <a:gd name="T72" fmla="*/ 436 w 138"/>
                <a:gd name="T73" fmla="*/ 2550 h 329"/>
                <a:gd name="T74" fmla="*/ 518 w 138"/>
                <a:gd name="T75" fmla="*/ 2370 h 329"/>
                <a:gd name="T76" fmla="*/ 592 w 138"/>
                <a:gd name="T77" fmla="*/ 2226 h 329"/>
                <a:gd name="T78" fmla="*/ 600 w 138"/>
                <a:gd name="T79" fmla="*/ 1950 h 329"/>
                <a:gd name="T80" fmla="*/ 518 w 138"/>
                <a:gd name="T81" fmla="*/ 1846 h 329"/>
                <a:gd name="T82" fmla="*/ 490 w 138"/>
                <a:gd name="T83" fmla="*/ 1588 h 329"/>
                <a:gd name="T84" fmla="*/ 418 w 138"/>
                <a:gd name="T85" fmla="*/ 1316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prstDash val="solid"/>
              <a:round/>
              <a:headEnd/>
              <a:tailEnd/>
            </a:ln>
          </p:spPr>
          <p:txBody>
            <a:bodyPr/>
            <a:lstStyle/>
            <a:p>
              <a:endParaRPr lang="en-US"/>
            </a:p>
          </p:txBody>
        </p:sp>
        <p:sp>
          <p:nvSpPr>
            <p:cNvPr id="29763" name="Freeform 3889"/>
            <p:cNvSpPr>
              <a:spLocks/>
            </p:cNvSpPr>
            <p:nvPr/>
          </p:nvSpPr>
          <p:spPr bwMode="auto">
            <a:xfrm>
              <a:off x="4603" y="2235"/>
              <a:ext cx="85" cy="135"/>
            </a:xfrm>
            <a:custGeom>
              <a:avLst/>
              <a:gdLst>
                <a:gd name="T0" fmla="*/ 62 w 76"/>
                <a:gd name="T1" fmla="*/ 1092 h 109"/>
                <a:gd name="T2" fmla="*/ 62 w 76"/>
                <a:gd name="T3" fmla="*/ 1205 h 109"/>
                <a:gd name="T4" fmla="*/ 2 w 76"/>
                <a:gd name="T5" fmla="*/ 889 h 109"/>
                <a:gd name="T6" fmla="*/ 0 w 76"/>
                <a:gd name="T7" fmla="*/ 718 h 109"/>
                <a:gd name="T8" fmla="*/ 36 w 76"/>
                <a:gd name="T9" fmla="*/ 718 h 109"/>
                <a:gd name="T10" fmla="*/ 29 w 76"/>
                <a:gd name="T11" fmla="*/ 425 h 109"/>
                <a:gd name="T12" fmla="*/ 23 w 76"/>
                <a:gd name="T13" fmla="*/ 146 h 109"/>
                <a:gd name="T14" fmla="*/ 29 w 76"/>
                <a:gd name="T15" fmla="*/ 0 h 109"/>
                <a:gd name="T16" fmla="*/ 120 w 76"/>
                <a:gd name="T17" fmla="*/ 62 h 109"/>
                <a:gd name="T18" fmla="*/ 134 w 76"/>
                <a:gd name="T19" fmla="*/ 146 h 109"/>
                <a:gd name="T20" fmla="*/ 150 w 76"/>
                <a:gd name="T21" fmla="*/ 367 h 109"/>
                <a:gd name="T22" fmla="*/ 164 w 76"/>
                <a:gd name="T23" fmla="*/ 540 h 109"/>
                <a:gd name="T24" fmla="*/ 143 w 76"/>
                <a:gd name="T25" fmla="*/ 718 h 109"/>
                <a:gd name="T26" fmla="*/ 120 w 76"/>
                <a:gd name="T27" fmla="*/ 830 h 109"/>
                <a:gd name="T28" fmla="*/ 120 w 76"/>
                <a:gd name="T29" fmla="*/ 1028 h 109"/>
                <a:gd name="T30" fmla="*/ 164 w 76"/>
                <a:gd name="T31" fmla="*/ 1349 h 109"/>
                <a:gd name="T32" fmla="*/ 181 w 76"/>
                <a:gd name="T33" fmla="*/ 1349 h 109"/>
                <a:gd name="T34" fmla="*/ 181 w 76"/>
                <a:gd name="T35" fmla="*/ 1292 h 109"/>
                <a:gd name="T36" fmla="*/ 225 w 76"/>
                <a:gd name="T37" fmla="*/ 1292 h 109"/>
                <a:gd name="T38" fmla="*/ 253 w 76"/>
                <a:gd name="T39" fmla="*/ 1409 h 109"/>
                <a:gd name="T40" fmla="*/ 262 w 76"/>
                <a:gd name="T41" fmla="*/ 1349 h 109"/>
                <a:gd name="T42" fmla="*/ 293 w 76"/>
                <a:gd name="T43" fmla="*/ 1442 h 109"/>
                <a:gd name="T44" fmla="*/ 281 w 76"/>
                <a:gd name="T45" fmla="*/ 1487 h 109"/>
                <a:gd name="T46" fmla="*/ 300 w 76"/>
                <a:gd name="T47" fmla="*/ 1600 h 109"/>
                <a:gd name="T48" fmla="*/ 328 w 76"/>
                <a:gd name="T49" fmla="*/ 1634 h 109"/>
                <a:gd name="T50" fmla="*/ 300 w 76"/>
                <a:gd name="T51" fmla="*/ 1757 h 109"/>
                <a:gd name="T52" fmla="*/ 300 w 76"/>
                <a:gd name="T53" fmla="*/ 1674 h 109"/>
                <a:gd name="T54" fmla="*/ 262 w 76"/>
                <a:gd name="T55" fmla="*/ 1600 h 109"/>
                <a:gd name="T56" fmla="*/ 229 w 76"/>
                <a:gd name="T57" fmla="*/ 1442 h 109"/>
                <a:gd name="T58" fmla="*/ 202 w 76"/>
                <a:gd name="T59" fmla="*/ 1409 h 109"/>
                <a:gd name="T60" fmla="*/ 211 w 76"/>
                <a:gd name="T61" fmla="*/ 1600 h 109"/>
                <a:gd name="T62" fmla="*/ 143 w 76"/>
                <a:gd name="T63" fmla="*/ 1364 h 109"/>
                <a:gd name="T64" fmla="*/ 97 w 76"/>
                <a:gd name="T65" fmla="*/ 1442 h 109"/>
                <a:gd name="T66" fmla="*/ 78 w 76"/>
                <a:gd name="T67" fmla="*/ 1409 h 109"/>
                <a:gd name="T68" fmla="*/ 78 w 76"/>
                <a:gd name="T69" fmla="*/ 1272 h 109"/>
                <a:gd name="T70" fmla="*/ 87 w 76"/>
                <a:gd name="T71" fmla="*/ 1146 h 109"/>
                <a:gd name="T72" fmla="*/ 62 w 76"/>
                <a:gd name="T73" fmla="*/ 1092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29764" name="Freeform 3890"/>
            <p:cNvSpPr>
              <a:spLocks/>
            </p:cNvSpPr>
            <p:nvPr/>
          </p:nvSpPr>
          <p:spPr bwMode="auto">
            <a:xfrm>
              <a:off x="4660" y="2434"/>
              <a:ext cx="80" cy="91"/>
            </a:xfrm>
            <a:custGeom>
              <a:avLst/>
              <a:gdLst>
                <a:gd name="T0" fmla="*/ 181 w 73"/>
                <a:gd name="T1" fmla="*/ 1275 h 73"/>
                <a:gd name="T2" fmla="*/ 178 w 73"/>
                <a:gd name="T3" fmla="*/ 1153 h 73"/>
                <a:gd name="T4" fmla="*/ 170 w 73"/>
                <a:gd name="T5" fmla="*/ 1202 h 73"/>
                <a:gd name="T6" fmla="*/ 108 w 73"/>
                <a:gd name="T7" fmla="*/ 979 h 73"/>
                <a:gd name="T8" fmla="*/ 114 w 73"/>
                <a:gd name="T9" fmla="*/ 733 h 73"/>
                <a:gd name="T10" fmla="*/ 93 w 73"/>
                <a:gd name="T11" fmla="*/ 585 h 73"/>
                <a:gd name="T12" fmla="*/ 75 w 73"/>
                <a:gd name="T13" fmla="*/ 644 h 73"/>
                <a:gd name="T14" fmla="*/ 59 w 73"/>
                <a:gd name="T15" fmla="*/ 644 h 73"/>
                <a:gd name="T16" fmla="*/ 54 w 73"/>
                <a:gd name="T17" fmla="*/ 701 h 73"/>
                <a:gd name="T18" fmla="*/ 34 w 73"/>
                <a:gd name="T19" fmla="*/ 585 h 73"/>
                <a:gd name="T20" fmla="*/ 4 w 73"/>
                <a:gd name="T21" fmla="*/ 777 h 73"/>
                <a:gd name="T22" fmla="*/ 0 w 73"/>
                <a:gd name="T23" fmla="*/ 855 h 73"/>
                <a:gd name="T24" fmla="*/ 2 w 73"/>
                <a:gd name="T25" fmla="*/ 623 h 73"/>
                <a:gd name="T26" fmla="*/ 54 w 73"/>
                <a:gd name="T27" fmla="*/ 451 h 73"/>
                <a:gd name="T28" fmla="*/ 75 w 73"/>
                <a:gd name="T29" fmla="*/ 304 h 73"/>
                <a:gd name="T30" fmla="*/ 93 w 73"/>
                <a:gd name="T31" fmla="*/ 500 h 73"/>
                <a:gd name="T32" fmla="*/ 114 w 73"/>
                <a:gd name="T33" fmla="*/ 451 h 73"/>
                <a:gd name="T34" fmla="*/ 134 w 73"/>
                <a:gd name="T35" fmla="*/ 362 h 73"/>
                <a:gd name="T36" fmla="*/ 137 w 73"/>
                <a:gd name="T37" fmla="*/ 233 h 73"/>
                <a:gd name="T38" fmla="*/ 162 w 73"/>
                <a:gd name="T39" fmla="*/ 233 h 73"/>
                <a:gd name="T40" fmla="*/ 170 w 73"/>
                <a:gd name="T41" fmla="*/ 233 h 73"/>
                <a:gd name="T42" fmla="*/ 170 w 73"/>
                <a:gd name="T43" fmla="*/ 0 h 73"/>
                <a:gd name="T44" fmla="*/ 210 w 73"/>
                <a:gd name="T45" fmla="*/ 120 h 73"/>
                <a:gd name="T46" fmla="*/ 216 w 73"/>
                <a:gd name="T47" fmla="*/ 362 h 73"/>
                <a:gd name="T48" fmla="*/ 238 w 73"/>
                <a:gd name="T49" fmla="*/ 733 h 73"/>
                <a:gd name="T50" fmla="*/ 224 w 73"/>
                <a:gd name="T51" fmla="*/ 914 h 73"/>
                <a:gd name="T52" fmla="*/ 224 w 73"/>
                <a:gd name="T53" fmla="*/ 1038 h 73"/>
                <a:gd name="T54" fmla="*/ 198 w 73"/>
                <a:gd name="T55" fmla="*/ 777 h 73"/>
                <a:gd name="T56" fmla="*/ 178 w 73"/>
                <a:gd name="T57" fmla="*/ 855 h 73"/>
                <a:gd name="T58" fmla="*/ 195 w 73"/>
                <a:gd name="T59" fmla="*/ 1038 h 73"/>
                <a:gd name="T60" fmla="*/ 181 w 73"/>
                <a:gd name="T61" fmla="*/ 1275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prstDash val="solid"/>
              <a:round/>
              <a:headEnd/>
              <a:tailEnd/>
            </a:ln>
          </p:spPr>
          <p:txBody>
            <a:bodyPr/>
            <a:lstStyle/>
            <a:p>
              <a:endParaRPr lang="en-US"/>
            </a:p>
          </p:txBody>
        </p:sp>
        <p:sp>
          <p:nvSpPr>
            <p:cNvPr id="29765" name="Freeform 3891"/>
            <p:cNvSpPr>
              <a:spLocks/>
            </p:cNvSpPr>
            <p:nvPr/>
          </p:nvSpPr>
          <p:spPr bwMode="auto">
            <a:xfrm>
              <a:off x="4663" y="2408"/>
              <a:ext cx="16" cy="38"/>
            </a:xfrm>
            <a:custGeom>
              <a:avLst/>
              <a:gdLst>
                <a:gd name="T0" fmla="*/ 80 w 14"/>
                <a:gd name="T1" fmla="*/ 0 h 31"/>
                <a:gd name="T2" fmla="*/ 70 w 14"/>
                <a:gd name="T3" fmla="*/ 333 h 31"/>
                <a:gd name="T4" fmla="*/ 70 w 14"/>
                <a:gd name="T5" fmla="*/ 444 h 31"/>
                <a:gd name="T6" fmla="*/ 0 w 14"/>
                <a:gd name="T7" fmla="*/ 310 h 31"/>
                <a:gd name="T8" fmla="*/ 3 w 14"/>
                <a:gd name="T9" fmla="*/ 244 h 31"/>
                <a:gd name="T10" fmla="*/ 38 w 14"/>
                <a:gd name="T11" fmla="*/ 0 h 31"/>
                <a:gd name="T12" fmla="*/ 80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9766" name="Freeform 3892"/>
            <p:cNvSpPr>
              <a:spLocks/>
            </p:cNvSpPr>
            <p:nvPr/>
          </p:nvSpPr>
          <p:spPr bwMode="auto">
            <a:xfrm>
              <a:off x="4691" y="2370"/>
              <a:ext cx="28" cy="35"/>
            </a:xfrm>
            <a:custGeom>
              <a:avLst/>
              <a:gdLst>
                <a:gd name="T0" fmla="*/ 50 w 26"/>
                <a:gd name="T1" fmla="*/ 476 h 28"/>
                <a:gd name="T2" fmla="*/ 30 w 26"/>
                <a:gd name="T3" fmla="*/ 338 h 28"/>
                <a:gd name="T4" fmla="*/ 0 w 26"/>
                <a:gd name="T5" fmla="*/ 49 h 28"/>
                <a:gd name="T6" fmla="*/ 34 w 26"/>
                <a:gd name="T7" fmla="*/ 0 h 28"/>
                <a:gd name="T8" fmla="*/ 50 w 26"/>
                <a:gd name="T9" fmla="*/ 216 h 28"/>
                <a:gd name="T10" fmla="*/ 67 w 26"/>
                <a:gd name="T11" fmla="*/ 516 h 28"/>
                <a:gd name="T12" fmla="*/ 50 w 26"/>
                <a:gd name="T13" fmla="*/ 476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prstDash val="solid"/>
              <a:round/>
              <a:headEnd/>
              <a:tailEnd/>
            </a:ln>
          </p:spPr>
          <p:txBody>
            <a:bodyPr/>
            <a:lstStyle/>
            <a:p>
              <a:endParaRPr lang="en-US"/>
            </a:p>
          </p:txBody>
        </p:sp>
        <p:sp>
          <p:nvSpPr>
            <p:cNvPr id="29767" name="Freeform 3893"/>
            <p:cNvSpPr>
              <a:spLocks/>
            </p:cNvSpPr>
            <p:nvPr/>
          </p:nvSpPr>
          <p:spPr bwMode="auto">
            <a:xfrm>
              <a:off x="4651" y="2387"/>
              <a:ext cx="20" cy="29"/>
            </a:xfrm>
            <a:custGeom>
              <a:avLst/>
              <a:gdLst>
                <a:gd name="T0" fmla="*/ 35 w 19"/>
                <a:gd name="T1" fmla="*/ 79 h 23"/>
                <a:gd name="T2" fmla="*/ 3 w 19"/>
                <a:gd name="T3" fmla="*/ 0 h 23"/>
                <a:gd name="T4" fmla="*/ 0 w 19"/>
                <a:gd name="T5" fmla="*/ 0 h 23"/>
                <a:gd name="T6" fmla="*/ 5 w 19"/>
                <a:gd name="T7" fmla="*/ 474 h 23"/>
                <a:gd name="T8" fmla="*/ 35 w 19"/>
                <a:gd name="T9" fmla="*/ 148 h 23"/>
                <a:gd name="T10" fmla="*/ 35 w 19"/>
                <a:gd name="T11" fmla="*/ 79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prstDash val="solid"/>
              <a:round/>
              <a:headEnd/>
              <a:tailEnd/>
            </a:ln>
          </p:spPr>
          <p:txBody>
            <a:bodyPr/>
            <a:lstStyle/>
            <a:p>
              <a:endParaRPr lang="en-US"/>
            </a:p>
          </p:txBody>
        </p:sp>
        <p:sp>
          <p:nvSpPr>
            <p:cNvPr id="29768" name="Freeform 3894"/>
            <p:cNvSpPr>
              <a:spLocks/>
            </p:cNvSpPr>
            <p:nvPr/>
          </p:nvSpPr>
          <p:spPr bwMode="auto">
            <a:xfrm>
              <a:off x="4575" y="2399"/>
              <a:ext cx="39" cy="62"/>
            </a:xfrm>
            <a:custGeom>
              <a:avLst/>
              <a:gdLst>
                <a:gd name="T0" fmla="*/ 140 w 35"/>
                <a:gd name="T1" fmla="*/ 224 h 50"/>
                <a:gd name="T2" fmla="*/ 86 w 35"/>
                <a:gd name="T3" fmla="*/ 485 h 50"/>
                <a:gd name="T4" fmla="*/ 48 w 35"/>
                <a:gd name="T5" fmla="*/ 614 h 50"/>
                <a:gd name="T6" fmla="*/ 0 w 35"/>
                <a:gd name="T7" fmla="*/ 816 h 50"/>
                <a:gd name="T8" fmla="*/ 0 w 35"/>
                <a:gd name="T9" fmla="*/ 761 h 50"/>
                <a:gd name="T10" fmla="*/ 48 w 35"/>
                <a:gd name="T11" fmla="*/ 541 h 50"/>
                <a:gd name="T12" fmla="*/ 96 w 35"/>
                <a:gd name="T13" fmla="*/ 319 h 50"/>
                <a:gd name="T14" fmla="*/ 113 w 35"/>
                <a:gd name="T15" fmla="*/ 118 h 50"/>
                <a:gd name="T16" fmla="*/ 126 w 35"/>
                <a:gd name="T17" fmla="*/ 0 h 50"/>
                <a:gd name="T18" fmla="*/ 140 w 35"/>
                <a:gd name="T19" fmla="*/ 224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prstDash val="solid"/>
              <a:round/>
              <a:headEnd/>
              <a:tailEnd/>
            </a:ln>
          </p:spPr>
          <p:txBody>
            <a:bodyPr/>
            <a:lstStyle/>
            <a:p>
              <a:endParaRPr lang="en-US"/>
            </a:p>
          </p:txBody>
        </p:sp>
        <p:sp>
          <p:nvSpPr>
            <p:cNvPr id="29769" name="Freeform 3895"/>
            <p:cNvSpPr>
              <a:spLocks/>
            </p:cNvSpPr>
            <p:nvPr/>
          </p:nvSpPr>
          <p:spPr bwMode="auto">
            <a:xfrm>
              <a:off x="4620" y="2352"/>
              <a:ext cx="21" cy="27"/>
            </a:xfrm>
            <a:custGeom>
              <a:avLst/>
              <a:gdLst>
                <a:gd name="T0" fmla="*/ 69 w 19"/>
                <a:gd name="T1" fmla="*/ 210 h 22"/>
                <a:gd name="T2" fmla="*/ 62 w 19"/>
                <a:gd name="T3" fmla="*/ 317 h 22"/>
                <a:gd name="T4" fmla="*/ 25 w 19"/>
                <a:gd name="T5" fmla="*/ 139 h 22"/>
                <a:gd name="T6" fmla="*/ 0 w 19"/>
                <a:gd name="T7" fmla="*/ 0 h 22"/>
                <a:gd name="T8" fmla="*/ 62 w 19"/>
                <a:gd name="T9" fmla="*/ 0 h 22"/>
                <a:gd name="T10" fmla="*/ 69 w 19"/>
                <a:gd name="T11" fmla="*/ 21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prstDash val="solid"/>
              <a:round/>
              <a:headEnd/>
              <a:tailEnd/>
            </a:ln>
          </p:spPr>
          <p:txBody>
            <a:bodyPr/>
            <a:lstStyle/>
            <a:p>
              <a:endParaRPr lang="en-US"/>
            </a:p>
          </p:txBody>
        </p:sp>
        <p:sp>
          <p:nvSpPr>
            <p:cNvPr id="29770" name="Freeform 3896"/>
            <p:cNvSpPr>
              <a:spLocks/>
            </p:cNvSpPr>
            <p:nvPr/>
          </p:nvSpPr>
          <p:spPr bwMode="auto">
            <a:xfrm>
              <a:off x="4694" y="2396"/>
              <a:ext cx="18" cy="28"/>
            </a:xfrm>
            <a:custGeom>
              <a:avLst/>
              <a:gdLst>
                <a:gd name="T0" fmla="*/ 25 w 17"/>
                <a:gd name="T1" fmla="*/ 2 h 23"/>
                <a:gd name="T2" fmla="*/ 34 w 17"/>
                <a:gd name="T3" fmla="*/ 273 h 23"/>
                <a:gd name="T4" fmla="*/ 25 w 17"/>
                <a:gd name="T5" fmla="*/ 273 h 23"/>
                <a:gd name="T6" fmla="*/ 25 w 17"/>
                <a:gd name="T7" fmla="*/ 293 h 23"/>
                <a:gd name="T8" fmla="*/ 5 w 17"/>
                <a:gd name="T9" fmla="*/ 110 h 23"/>
                <a:gd name="T10" fmla="*/ 0 w 17"/>
                <a:gd name="T11" fmla="*/ 0 h 23"/>
                <a:gd name="T12" fmla="*/ 25 w 17"/>
                <a:gd name="T13" fmla="*/ 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29771" name="Freeform 3897"/>
            <p:cNvSpPr>
              <a:spLocks/>
            </p:cNvSpPr>
            <p:nvPr/>
          </p:nvSpPr>
          <p:spPr bwMode="auto">
            <a:xfrm>
              <a:off x="4671" y="2372"/>
              <a:ext cx="17" cy="15"/>
            </a:xfrm>
            <a:custGeom>
              <a:avLst/>
              <a:gdLst>
                <a:gd name="T0" fmla="*/ 76 w 15"/>
                <a:gd name="T1" fmla="*/ 231 h 12"/>
                <a:gd name="T2" fmla="*/ 3 w 15"/>
                <a:gd name="T3" fmla="*/ 138 h 12"/>
                <a:gd name="T4" fmla="*/ 0 w 15"/>
                <a:gd name="T5" fmla="*/ 138 h 12"/>
                <a:gd name="T6" fmla="*/ 0 w 15"/>
                <a:gd name="T7" fmla="*/ 0 h 12"/>
                <a:gd name="T8" fmla="*/ 76 w 15"/>
                <a:gd name="T9" fmla="*/ 231 h 12"/>
                <a:gd name="T10" fmla="*/ 76 w 15"/>
                <a:gd name="T11" fmla="*/ 231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solidFill>
              <a:srgbClr val="E1E1E1"/>
            </a:solidFill>
            <a:ln w="3175">
              <a:solidFill>
                <a:srgbClr val="000000"/>
              </a:solidFill>
              <a:prstDash val="solid"/>
              <a:round/>
              <a:headEnd/>
              <a:tailEnd/>
            </a:ln>
          </p:spPr>
          <p:txBody>
            <a:bodyPr/>
            <a:lstStyle/>
            <a:p>
              <a:endParaRPr lang="en-US"/>
            </a:p>
          </p:txBody>
        </p:sp>
        <p:sp>
          <p:nvSpPr>
            <p:cNvPr id="29772" name="Freeform 3898"/>
            <p:cNvSpPr>
              <a:spLocks/>
            </p:cNvSpPr>
            <p:nvPr/>
          </p:nvSpPr>
          <p:spPr bwMode="auto">
            <a:xfrm>
              <a:off x="4688" y="2424"/>
              <a:ext cx="16" cy="7"/>
            </a:xfrm>
            <a:custGeom>
              <a:avLst/>
              <a:gdLst>
                <a:gd name="T0" fmla="*/ 80 w 14"/>
                <a:gd name="T1" fmla="*/ 413 h 5"/>
                <a:gd name="T2" fmla="*/ 49 w 14"/>
                <a:gd name="T3" fmla="*/ 0 h 5"/>
                <a:gd name="T4" fmla="*/ 0 w 14"/>
                <a:gd name="T5" fmla="*/ 413 h 5"/>
                <a:gd name="T6" fmla="*/ 80 w 14"/>
                <a:gd name="T7" fmla="*/ 413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solidFill>
              <a:srgbClr val="E1E1E1"/>
            </a:solidFill>
            <a:ln w="3175">
              <a:solidFill>
                <a:srgbClr val="000000"/>
              </a:solidFill>
              <a:prstDash val="solid"/>
              <a:round/>
              <a:headEnd/>
              <a:tailEnd/>
            </a:ln>
          </p:spPr>
          <p:txBody>
            <a:bodyPr/>
            <a:lstStyle/>
            <a:p>
              <a:endParaRPr lang="en-US"/>
            </a:p>
          </p:txBody>
        </p:sp>
        <p:sp>
          <p:nvSpPr>
            <p:cNvPr id="29773" name="Freeform 3899"/>
            <p:cNvSpPr>
              <a:spLocks/>
            </p:cNvSpPr>
            <p:nvPr/>
          </p:nvSpPr>
          <p:spPr bwMode="auto">
            <a:xfrm>
              <a:off x="4679" y="2399"/>
              <a:ext cx="12" cy="40"/>
            </a:xfrm>
            <a:custGeom>
              <a:avLst/>
              <a:gdLst>
                <a:gd name="T0" fmla="*/ 103 w 10"/>
                <a:gd name="T1" fmla="*/ 0 h 33"/>
                <a:gd name="T2" fmla="*/ 103 w 10"/>
                <a:gd name="T3" fmla="*/ 125 h 33"/>
                <a:gd name="T4" fmla="*/ 50 w 10"/>
                <a:gd name="T5" fmla="*/ 247 h 33"/>
                <a:gd name="T6" fmla="*/ 0 w 10"/>
                <a:gd name="T7" fmla="*/ 396 h 33"/>
                <a:gd name="T8" fmla="*/ 50 w 10"/>
                <a:gd name="T9" fmla="*/ 204 h 33"/>
                <a:gd name="T10" fmla="*/ 103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9774" name="Freeform 3900"/>
            <p:cNvSpPr>
              <a:spLocks/>
            </p:cNvSpPr>
            <p:nvPr/>
          </p:nvSpPr>
          <p:spPr bwMode="auto">
            <a:xfrm>
              <a:off x="4205" y="2197"/>
              <a:ext cx="152" cy="322"/>
            </a:xfrm>
            <a:custGeom>
              <a:avLst/>
              <a:gdLst>
                <a:gd name="T0" fmla="*/ 171 w 137"/>
                <a:gd name="T1" fmla="*/ 2964 h 260"/>
                <a:gd name="T2" fmla="*/ 203 w 137"/>
                <a:gd name="T3" fmla="*/ 2496 h 260"/>
                <a:gd name="T4" fmla="*/ 203 w 137"/>
                <a:gd name="T5" fmla="*/ 2021 h 260"/>
                <a:gd name="T6" fmla="*/ 260 w 137"/>
                <a:gd name="T7" fmla="*/ 2212 h 260"/>
                <a:gd name="T8" fmla="*/ 362 w 137"/>
                <a:gd name="T9" fmla="*/ 2416 h 260"/>
                <a:gd name="T10" fmla="*/ 362 w 137"/>
                <a:gd name="T11" fmla="*/ 2289 h 260"/>
                <a:gd name="T12" fmla="*/ 379 w 137"/>
                <a:gd name="T13" fmla="*/ 1757 h 260"/>
                <a:gd name="T14" fmla="*/ 509 w 137"/>
                <a:gd name="T15" fmla="*/ 1757 h 260"/>
                <a:gd name="T16" fmla="*/ 516 w 137"/>
                <a:gd name="T17" fmla="*/ 1349 h 260"/>
                <a:gd name="T18" fmla="*/ 447 w 137"/>
                <a:gd name="T19" fmla="*/ 830 h 260"/>
                <a:gd name="T20" fmla="*/ 347 w 137"/>
                <a:gd name="T21" fmla="*/ 651 h 260"/>
                <a:gd name="T22" fmla="*/ 282 w 137"/>
                <a:gd name="T23" fmla="*/ 651 h 260"/>
                <a:gd name="T24" fmla="*/ 226 w 137"/>
                <a:gd name="T25" fmla="*/ 540 h 260"/>
                <a:gd name="T26" fmla="*/ 171 w 137"/>
                <a:gd name="T27" fmla="*/ 224 h 260"/>
                <a:gd name="T28" fmla="*/ 139 w 137"/>
                <a:gd name="T29" fmla="*/ 0 h 260"/>
                <a:gd name="T30" fmla="*/ 91 w 137"/>
                <a:gd name="T31" fmla="*/ 207 h 260"/>
                <a:gd name="T32" fmla="*/ 4 w 137"/>
                <a:gd name="T33" fmla="*/ 540 h 260"/>
                <a:gd name="T34" fmla="*/ 41 w 137"/>
                <a:gd name="T35" fmla="*/ 830 h 260"/>
                <a:gd name="T36" fmla="*/ 113 w 137"/>
                <a:gd name="T37" fmla="*/ 1164 h 260"/>
                <a:gd name="T38" fmla="*/ 91 w 137"/>
                <a:gd name="T39" fmla="*/ 1442 h 260"/>
                <a:gd name="T40" fmla="*/ 125 w 137"/>
                <a:gd name="T41" fmla="*/ 1842 h 260"/>
                <a:gd name="T42" fmla="*/ 171 w 137"/>
                <a:gd name="T43" fmla="*/ 2249 h 260"/>
                <a:gd name="T44" fmla="*/ 171 w 137"/>
                <a:gd name="T45" fmla="*/ 2713 h 260"/>
                <a:gd name="T46" fmla="*/ 139 w 137"/>
                <a:gd name="T47" fmla="*/ 2940 h 260"/>
                <a:gd name="T48" fmla="*/ 125 w 137"/>
                <a:gd name="T49" fmla="*/ 3511 h 260"/>
                <a:gd name="T50" fmla="*/ 171 w 137"/>
                <a:gd name="T51" fmla="*/ 3641 h 260"/>
                <a:gd name="T52" fmla="*/ 215 w 137"/>
                <a:gd name="T53" fmla="*/ 3860 h 260"/>
                <a:gd name="T54" fmla="*/ 254 w 137"/>
                <a:gd name="T55" fmla="*/ 3994 h 260"/>
                <a:gd name="T56" fmla="*/ 306 w 137"/>
                <a:gd name="T57" fmla="*/ 4195 h 260"/>
                <a:gd name="T58" fmla="*/ 362 w 137"/>
                <a:gd name="T59" fmla="*/ 4084 h 260"/>
                <a:gd name="T60" fmla="*/ 288 w 137"/>
                <a:gd name="T61" fmla="*/ 3878 h 260"/>
                <a:gd name="T62" fmla="*/ 250 w 137"/>
                <a:gd name="T63" fmla="*/ 3511 h 260"/>
                <a:gd name="T64" fmla="*/ 189 w 137"/>
                <a:gd name="T65" fmla="*/ 3240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prstDash val="solid"/>
              <a:round/>
              <a:headEnd/>
              <a:tailEnd/>
            </a:ln>
          </p:spPr>
          <p:txBody>
            <a:bodyPr/>
            <a:lstStyle/>
            <a:p>
              <a:endParaRPr lang="en-US"/>
            </a:p>
          </p:txBody>
        </p:sp>
        <p:sp>
          <p:nvSpPr>
            <p:cNvPr id="29775" name="Freeform 3901"/>
            <p:cNvSpPr>
              <a:spLocks/>
            </p:cNvSpPr>
            <p:nvPr/>
          </p:nvSpPr>
          <p:spPr bwMode="auto">
            <a:xfrm>
              <a:off x="4275" y="2133"/>
              <a:ext cx="154" cy="322"/>
            </a:xfrm>
            <a:custGeom>
              <a:avLst/>
              <a:gdLst>
                <a:gd name="T0" fmla="*/ 191 w 137"/>
                <a:gd name="T1" fmla="*/ 806 h 260"/>
                <a:gd name="T2" fmla="*/ 119 w 137"/>
                <a:gd name="T3" fmla="*/ 718 h 260"/>
                <a:gd name="T4" fmla="*/ 48 w 137"/>
                <a:gd name="T5" fmla="*/ 455 h 260"/>
                <a:gd name="T6" fmla="*/ 4 w 137"/>
                <a:gd name="T7" fmla="*/ 207 h 260"/>
                <a:gd name="T8" fmla="*/ 70 w 137"/>
                <a:gd name="T9" fmla="*/ 207 h 260"/>
                <a:gd name="T10" fmla="*/ 119 w 137"/>
                <a:gd name="T11" fmla="*/ 207 h 260"/>
                <a:gd name="T12" fmla="*/ 151 w 137"/>
                <a:gd name="T13" fmla="*/ 207 h 260"/>
                <a:gd name="T14" fmla="*/ 227 w 137"/>
                <a:gd name="T15" fmla="*/ 2 h 260"/>
                <a:gd name="T16" fmla="*/ 323 w 137"/>
                <a:gd name="T17" fmla="*/ 343 h 260"/>
                <a:gd name="T18" fmla="*/ 419 w 137"/>
                <a:gd name="T19" fmla="*/ 540 h 260"/>
                <a:gd name="T20" fmla="*/ 344 w 137"/>
                <a:gd name="T21" fmla="*/ 698 h 260"/>
                <a:gd name="T22" fmla="*/ 323 w 137"/>
                <a:gd name="T23" fmla="*/ 940 h 260"/>
                <a:gd name="T24" fmla="*/ 344 w 137"/>
                <a:gd name="T25" fmla="*/ 1487 h 260"/>
                <a:gd name="T26" fmla="*/ 408 w 137"/>
                <a:gd name="T27" fmla="*/ 1757 h 260"/>
                <a:gd name="T28" fmla="*/ 510 w 137"/>
                <a:gd name="T29" fmla="*/ 2092 h 260"/>
                <a:gd name="T30" fmla="*/ 595 w 137"/>
                <a:gd name="T31" fmla="*/ 2676 h 260"/>
                <a:gd name="T32" fmla="*/ 622 w 137"/>
                <a:gd name="T33" fmla="*/ 3164 h 260"/>
                <a:gd name="T34" fmla="*/ 618 w 137"/>
                <a:gd name="T35" fmla="*/ 3387 h 260"/>
                <a:gd name="T36" fmla="*/ 510 w 137"/>
                <a:gd name="T37" fmla="*/ 3705 h 260"/>
                <a:gd name="T38" fmla="*/ 465 w 137"/>
                <a:gd name="T39" fmla="*/ 3736 h 260"/>
                <a:gd name="T40" fmla="*/ 454 w 137"/>
                <a:gd name="T41" fmla="*/ 3860 h 260"/>
                <a:gd name="T42" fmla="*/ 419 w 137"/>
                <a:gd name="T43" fmla="*/ 3974 h 260"/>
                <a:gd name="T44" fmla="*/ 332 w 137"/>
                <a:gd name="T45" fmla="*/ 4195 h 260"/>
                <a:gd name="T46" fmla="*/ 291 w 137"/>
                <a:gd name="T47" fmla="*/ 3705 h 260"/>
                <a:gd name="T48" fmla="*/ 359 w 137"/>
                <a:gd name="T49" fmla="*/ 3588 h 260"/>
                <a:gd name="T50" fmla="*/ 389 w 137"/>
                <a:gd name="T51" fmla="*/ 3387 h 260"/>
                <a:gd name="T52" fmla="*/ 489 w 137"/>
                <a:gd name="T53" fmla="*/ 3209 h 260"/>
                <a:gd name="T54" fmla="*/ 489 w 137"/>
                <a:gd name="T55" fmla="*/ 2739 h 260"/>
                <a:gd name="T56" fmla="*/ 465 w 137"/>
                <a:gd name="T57" fmla="*/ 2244 h 260"/>
                <a:gd name="T58" fmla="*/ 454 w 137"/>
                <a:gd name="T59" fmla="*/ 2092 h 260"/>
                <a:gd name="T60" fmla="*/ 359 w 137"/>
                <a:gd name="T61" fmla="*/ 1705 h 260"/>
                <a:gd name="T62" fmla="*/ 271 w 137"/>
                <a:gd name="T63" fmla="*/ 1349 h 260"/>
                <a:gd name="T64" fmla="*/ 183 w 137"/>
                <a:gd name="T65" fmla="*/ 1028 h 260"/>
                <a:gd name="T66" fmla="*/ 215 w 137"/>
                <a:gd name="T67" fmla="*/ 925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prstDash val="solid"/>
              <a:round/>
              <a:headEnd/>
              <a:tailEnd/>
            </a:ln>
          </p:spPr>
          <p:txBody>
            <a:bodyPr/>
            <a:lstStyle/>
            <a:p>
              <a:endParaRPr lang="en-US"/>
            </a:p>
          </p:txBody>
        </p:sp>
        <p:sp>
          <p:nvSpPr>
            <p:cNvPr id="29776" name="Freeform 3902"/>
            <p:cNvSpPr>
              <a:spLocks/>
            </p:cNvSpPr>
            <p:nvPr/>
          </p:nvSpPr>
          <p:spPr bwMode="auto">
            <a:xfrm>
              <a:off x="3388" y="2071"/>
              <a:ext cx="10" cy="31"/>
            </a:xfrm>
            <a:custGeom>
              <a:avLst/>
              <a:gdLst>
                <a:gd name="T0" fmla="*/ 27 w 9"/>
                <a:gd name="T1" fmla="*/ 253 h 26"/>
                <a:gd name="T2" fmla="*/ 4 w 9"/>
                <a:gd name="T3" fmla="*/ 253 h 26"/>
                <a:gd name="T4" fmla="*/ 0 w 9"/>
                <a:gd name="T5" fmla="*/ 249 h 26"/>
                <a:gd name="T6" fmla="*/ 0 w 9"/>
                <a:gd name="T7" fmla="*/ 72 h 26"/>
                <a:gd name="T8" fmla="*/ 4 w 9"/>
                <a:gd name="T9" fmla="*/ 0 h 26"/>
                <a:gd name="T10" fmla="*/ 33 w 9"/>
                <a:gd name="T11" fmla="*/ 148 h 26"/>
                <a:gd name="T12" fmla="*/ 27 w 9"/>
                <a:gd name="T13" fmla="*/ 25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29777" name="Freeform 3903"/>
            <p:cNvSpPr>
              <a:spLocks/>
            </p:cNvSpPr>
            <p:nvPr/>
          </p:nvSpPr>
          <p:spPr bwMode="auto">
            <a:xfrm>
              <a:off x="3237" y="1772"/>
              <a:ext cx="356" cy="320"/>
            </a:xfrm>
            <a:custGeom>
              <a:avLst/>
              <a:gdLst>
                <a:gd name="T0" fmla="*/ 147 w 319"/>
                <a:gd name="T1" fmla="*/ 1709 h 258"/>
                <a:gd name="T2" fmla="*/ 155 w 319"/>
                <a:gd name="T3" fmla="*/ 1281 h 258"/>
                <a:gd name="T4" fmla="*/ 118 w 319"/>
                <a:gd name="T5" fmla="*/ 1048 h 258"/>
                <a:gd name="T6" fmla="*/ 23 w 319"/>
                <a:gd name="T7" fmla="*/ 495 h 258"/>
                <a:gd name="T8" fmla="*/ 0 w 319"/>
                <a:gd name="T9" fmla="*/ 77 h 258"/>
                <a:gd name="T10" fmla="*/ 29 w 319"/>
                <a:gd name="T11" fmla="*/ 0 h 258"/>
                <a:gd name="T12" fmla="*/ 107 w 319"/>
                <a:gd name="T13" fmla="*/ 228 h 258"/>
                <a:gd name="T14" fmla="*/ 227 w 319"/>
                <a:gd name="T15" fmla="*/ 0 h 258"/>
                <a:gd name="T16" fmla="*/ 237 w 319"/>
                <a:gd name="T17" fmla="*/ 207 h 258"/>
                <a:gd name="T18" fmla="*/ 326 w 319"/>
                <a:gd name="T19" fmla="*/ 614 h 258"/>
                <a:gd name="T20" fmla="*/ 458 w 319"/>
                <a:gd name="T21" fmla="*/ 831 h 258"/>
                <a:gd name="T22" fmla="*/ 573 w 319"/>
                <a:gd name="T23" fmla="*/ 845 h 258"/>
                <a:gd name="T24" fmla="*/ 616 w 319"/>
                <a:gd name="T25" fmla="*/ 789 h 258"/>
                <a:gd name="T26" fmla="*/ 644 w 319"/>
                <a:gd name="T27" fmla="*/ 670 h 258"/>
                <a:gd name="T28" fmla="*/ 748 w 319"/>
                <a:gd name="T29" fmla="*/ 485 h 258"/>
                <a:gd name="T30" fmla="*/ 899 w 319"/>
                <a:gd name="T31" fmla="*/ 602 h 258"/>
                <a:gd name="T32" fmla="*/ 1017 w 319"/>
                <a:gd name="T33" fmla="*/ 845 h 258"/>
                <a:gd name="T34" fmla="*/ 1093 w 319"/>
                <a:gd name="T35" fmla="*/ 1161 h 258"/>
                <a:gd name="T36" fmla="*/ 1084 w 319"/>
                <a:gd name="T37" fmla="*/ 1558 h 258"/>
                <a:gd name="T38" fmla="*/ 1103 w 319"/>
                <a:gd name="T39" fmla="*/ 1786 h 258"/>
                <a:gd name="T40" fmla="*/ 1115 w 319"/>
                <a:gd name="T41" fmla="*/ 2055 h 258"/>
                <a:gd name="T42" fmla="*/ 1183 w 319"/>
                <a:gd name="T43" fmla="*/ 2406 h 258"/>
                <a:gd name="T44" fmla="*/ 1153 w 319"/>
                <a:gd name="T45" fmla="*/ 2858 h 258"/>
                <a:gd name="T46" fmla="*/ 1244 w 319"/>
                <a:gd name="T47" fmla="*/ 3271 h 258"/>
                <a:gd name="T48" fmla="*/ 1306 w 319"/>
                <a:gd name="T49" fmla="*/ 3616 h 258"/>
                <a:gd name="T50" fmla="*/ 1327 w 319"/>
                <a:gd name="T51" fmla="*/ 3814 h 258"/>
                <a:gd name="T52" fmla="*/ 1248 w 319"/>
                <a:gd name="T53" fmla="*/ 4016 h 258"/>
                <a:gd name="T54" fmla="*/ 1183 w 319"/>
                <a:gd name="T55" fmla="*/ 4215 h 258"/>
                <a:gd name="T56" fmla="*/ 1033 w 319"/>
                <a:gd name="T57" fmla="*/ 4079 h 258"/>
                <a:gd name="T58" fmla="*/ 946 w 319"/>
                <a:gd name="T59" fmla="*/ 3849 h 258"/>
                <a:gd name="T60" fmla="*/ 867 w 319"/>
                <a:gd name="T61" fmla="*/ 3772 h 258"/>
                <a:gd name="T62" fmla="*/ 710 w 319"/>
                <a:gd name="T63" fmla="*/ 3737 h 258"/>
                <a:gd name="T64" fmla="*/ 600 w 319"/>
                <a:gd name="T65" fmla="*/ 3472 h 258"/>
                <a:gd name="T66" fmla="*/ 513 w 319"/>
                <a:gd name="T67" fmla="*/ 3075 h 258"/>
                <a:gd name="T68" fmla="*/ 432 w 319"/>
                <a:gd name="T69" fmla="*/ 2799 h 258"/>
                <a:gd name="T70" fmla="*/ 406 w 319"/>
                <a:gd name="T71" fmla="*/ 2684 h 258"/>
                <a:gd name="T72" fmla="*/ 373 w 319"/>
                <a:gd name="T73" fmla="*/ 2858 h 258"/>
                <a:gd name="T74" fmla="*/ 326 w 319"/>
                <a:gd name="T75" fmla="*/ 2539 h 258"/>
                <a:gd name="T76" fmla="*/ 299 w 319"/>
                <a:gd name="T77" fmla="*/ 2307 h 258"/>
                <a:gd name="T78" fmla="*/ 237 w 319"/>
                <a:gd name="T79" fmla="*/ 2030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29778" name="Freeform 3904"/>
            <p:cNvSpPr>
              <a:spLocks/>
            </p:cNvSpPr>
            <p:nvPr/>
          </p:nvSpPr>
          <p:spPr bwMode="auto">
            <a:xfrm>
              <a:off x="3165" y="1825"/>
              <a:ext cx="173" cy="181"/>
            </a:xfrm>
            <a:custGeom>
              <a:avLst/>
              <a:gdLst>
                <a:gd name="T0" fmla="*/ 447 w 154"/>
                <a:gd name="T1" fmla="*/ 1002 h 146"/>
                <a:gd name="T2" fmla="*/ 447 w 154"/>
                <a:gd name="T3" fmla="*/ 838 h 146"/>
                <a:gd name="T4" fmla="*/ 464 w 154"/>
                <a:gd name="T5" fmla="*/ 564 h 146"/>
                <a:gd name="T6" fmla="*/ 464 w 154"/>
                <a:gd name="T7" fmla="*/ 455 h 146"/>
                <a:gd name="T8" fmla="*/ 417 w 154"/>
                <a:gd name="T9" fmla="*/ 345 h 146"/>
                <a:gd name="T10" fmla="*/ 354 w 154"/>
                <a:gd name="T11" fmla="*/ 0 h 146"/>
                <a:gd name="T12" fmla="*/ 315 w 154"/>
                <a:gd name="T13" fmla="*/ 2 h 146"/>
                <a:gd name="T14" fmla="*/ 295 w 154"/>
                <a:gd name="T15" fmla="*/ 0 h 146"/>
                <a:gd name="T16" fmla="*/ 215 w 154"/>
                <a:gd name="T17" fmla="*/ 0 h 146"/>
                <a:gd name="T18" fmla="*/ 198 w 154"/>
                <a:gd name="T19" fmla="*/ 2 h 146"/>
                <a:gd name="T20" fmla="*/ 126 w 154"/>
                <a:gd name="T21" fmla="*/ 260 h 146"/>
                <a:gd name="T22" fmla="*/ 126 w 154"/>
                <a:gd name="T23" fmla="*/ 541 h 146"/>
                <a:gd name="T24" fmla="*/ 126 w 154"/>
                <a:gd name="T25" fmla="*/ 808 h 146"/>
                <a:gd name="T26" fmla="*/ 62 w 154"/>
                <a:gd name="T27" fmla="*/ 974 h 146"/>
                <a:gd name="T28" fmla="*/ 0 w 154"/>
                <a:gd name="T29" fmla="*/ 1103 h 146"/>
                <a:gd name="T30" fmla="*/ 30 w 154"/>
                <a:gd name="T31" fmla="*/ 1469 h 146"/>
                <a:gd name="T32" fmla="*/ 111 w 154"/>
                <a:gd name="T33" fmla="*/ 1540 h 146"/>
                <a:gd name="T34" fmla="*/ 176 w 154"/>
                <a:gd name="T35" fmla="*/ 1695 h 146"/>
                <a:gd name="T36" fmla="*/ 233 w 154"/>
                <a:gd name="T37" fmla="*/ 1780 h 146"/>
                <a:gd name="T38" fmla="*/ 295 w 154"/>
                <a:gd name="T39" fmla="*/ 1903 h 146"/>
                <a:gd name="T40" fmla="*/ 364 w 154"/>
                <a:gd name="T41" fmla="*/ 2124 h 146"/>
                <a:gd name="T42" fmla="*/ 438 w 154"/>
                <a:gd name="T43" fmla="*/ 2313 h 146"/>
                <a:gd name="T44" fmla="*/ 564 w 154"/>
                <a:gd name="T45" fmla="*/ 2391 h 146"/>
                <a:gd name="T46" fmla="*/ 597 w 154"/>
                <a:gd name="T47" fmla="*/ 2124 h 146"/>
                <a:gd name="T48" fmla="*/ 654 w 154"/>
                <a:gd name="T49" fmla="*/ 2077 h 146"/>
                <a:gd name="T50" fmla="*/ 698 w 154"/>
                <a:gd name="T51" fmla="*/ 2124 h 146"/>
                <a:gd name="T52" fmla="*/ 675 w 154"/>
                <a:gd name="T53" fmla="*/ 1996 h 146"/>
                <a:gd name="T54" fmla="*/ 646 w 154"/>
                <a:gd name="T55" fmla="*/ 1820 h 146"/>
                <a:gd name="T56" fmla="*/ 621 w 154"/>
                <a:gd name="T57" fmla="*/ 1820 h 146"/>
                <a:gd name="T58" fmla="*/ 621 w 154"/>
                <a:gd name="T59" fmla="*/ 1584 h 146"/>
                <a:gd name="T60" fmla="*/ 597 w 154"/>
                <a:gd name="T61" fmla="*/ 1469 h 146"/>
                <a:gd name="T62" fmla="*/ 552 w 154"/>
                <a:gd name="T63" fmla="*/ 1299 h 146"/>
                <a:gd name="T64" fmla="*/ 488 w 154"/>
                <a:gd name="T65" fmla="*/ 1207 h 146"/>
                <a:gd name="T66" fmla="*/ 447 w 154"/>
                <a:gd name="T67" fmla="*/ 1002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29779" name="Freeform 3905"/>
            <p:cNvSpPr>
              <a:spLocks/>
            </p:cNvSpPr>
            <p:nvPr/>
          </p:nvSpPr>
          <p:spPr bwMode="auto">
            <a:xfrm>
              <a:off x="3306" y="1983"/>
              <a:ext cx="32" cy="32"/>
            </a:xfrm>
            <a:custGeom>
              <a:avLst/>
              <a:gdLst>
                <a:gd name="T0" fmla="*/ 85 w 29"/>
                <a:gd name="T1" fmla="*/ 143 h 26"/>
                <a:gd name="T2" fmla="*/ 68 w 29"/>
                <a:gd name="T3" fmla="*/ 143 h 26"/>
                <a:gd name="T4" fmla="*/ 68 w 29"/>
                <a:gd name="T5" fmla="*/ 217 h 26"/>
                <a:gd name="T6" fmla="*/ 104 w 29"/>
                <a:gd name="T7" fmla="*/ 388 h 26"/>
                <a:gd name="T8" fmla="*/ 62 w 29"/>
                <a:gd name="T9" fmla="*/ 367 h 26"/>
                <a:gd name="T10" fmla="*/ 56 w 29"/>
                <a:gd name="T11" fmla="*/ 273 h 26"/>
                <a:gd name="T12" fmla="*/ 0 w 29"/>
                <a:gd name="T13" fmla="*/ 273 h 26"/>
                <a:gd name="T14" fmla="*/ 25 w 29"/>
                <a:gd name="T15" fmla="*/ 48 h 26"/>
                <a:gd name="T16" fmla="*/ 68 w 29"/>
                <a:gd name="T17" fmla="*/ 0 h 26"/>
                <a:gd name="T18" fmla="*/ 85 w 29"/>
                <a:gd name="T19" fmla="*/ 14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29780" name="Freeform 3906"/>
            <p:cNvSpPr>
              <a:spLocks/>
            </p:cNvSpPr>
            <p:nvPr/>
          </p:nvSpPr>
          <p:spPr bwMode="auto">
            <a:xfrm>
              <a:off x="3876" y="1974"/>
              <a:ext cx="144" cy="88"/>
            </a:xfrm>
            <a:custGeom>
              <a:avLst/>
              <a:gdLst>
                <a:gd name="T0" fmla="*/ 343 w 128"/>
                <a:gd name="T1" fmla="*/ 932 h 71"/>
                <a:gd name="T2" fmla="*/ 259 w 128"/>
                <a:gd name="T3" fmla="*/ 890 h 71"/>
                <a:gd name="T4" fmla="*/ 179 w 128"/>
                <a:gd name="T5" fmla="*/ 814 h 71"/>
                <a:gd name="T6" fmla="*/ 88 w 128"/>
                <a:gd name="T7" fmla="*/ 669 h 71"/>
                <a:gd name="T8" fmla="*/ 0 w 128"/>
                <a:gd name="T9" fmla="*/ 493 h 71"/>
                <a:gd name="T10" fmla="*/ 0 w 128"/>
                <a:gd name="T11" fmla="*/ 319 h 71"/>
                <a:gd name="T12" fmla="*/ 33 w 128"/>
                <a:gd name="T13" fmla="*/ 77 h 71"/>
                <a:gd name="T14" fmla="*/ 47 w 128"/>
                <a:gd name="T15" fmla="*/ 118 h 71"/>
                <a:gd name="T16" fmla="*/ 78 w 128"/>
                <a:gd name="T17" fmla="*/ 0 h 71"/>
                <a:gd name="T18" fmla="*/ 140 w 128"/>
                <a:gd name="T19" fmla="*/ 118 h 71"/>
                <a:gd name="T20" fmla="*/ 231 w 128"/>
                <a:gd name="T21" fmla="*/ 395 h 71"/>
                <a:gd name="T22" fmla="*/ 259 w 128"/>
                <a:gd name="T23" fmla="*/ 352 h 71"/>
                <a:gd name="T24" fmla="*/ 271 w 128"/>
                <a:gd name="T25" fmla="*/ 428 h 71"/>
                <a:gd name="T26" fmla="*/ 343 w 128"/>
                <a:gd name="T27" fmla="*/ 540 h 71"/>
                <a:gd name="T28" fmla="*/ 354 w 128"/>
                <a:gd name="T29" fmla="*/ 611 h 71"/>
                <a:gd name="T30" fmla="*/ 434 w 128"/>
                <a:gd name="T31" fmla="*/ 699 h 71"/>
                <a:gd name="T32" fmla="*/ 487 w 128"/>
                <a:gd name="T33" fmla="*/ 742 h 71"/>
                <a:gd name="T34" fmla="*/ 587 w 128"/>
                <a:gd name="T35" fmla="*/ 742 h 71"/>
                <a:gd name="T36" fmla="*/ 594 w 128"/>
                <a:gd name="T37" fmla="*/ 1155 h 71"/>
                <a:gd name="T38" fmla="*/ 528 w 128"/>
                <a:gd name="T39" fmla="*/ 1155 h 71"/>
                <a:gd name="T40" fmla="*/ 434 w 128"/>
                <a:gd name="T41" fmla="*/ 1140 h 71"/>
                <a:gd name="T42" fmla="*/ 372 w 128"/>
                <a:gd name="T43" fmla="*/ 1096 h 71"/>
                <a:gd name="T44" fmla="*/ 343 w 128"/>
                <a:gd name="T45" fmla="*/ 932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29781" name="Freeform 3907"/>
            <p:cNvSpPr>
              <a:spLocks/>
            </p:cNvSpPr>
            <p:nvPr/>
          </p:nvSpPr>
          <p:spPr bwMode="auto">
            <a:xfrm>
              <a:off x="3546" y="1831"/>
              <a:ext cx="259" cy="293"/>
            </a:xfrm>
            <a:custGeom>
              <a:avLst/>
              <a:gdLst>
                <a:gd name="T0" fmla="*/ 444 w 231"/>
                <a:gd name="T1" fmla="*/ 3574 h 236"/>
                <a:gd name="T2" fmla="*/ 512 w 231"/>
                <a:gd name="T3" fmla="*/ 3852 h 236"/>
                <a:gd name="T4" fmla="*/ 591 w 231"/>
                <a:gd name="T5" fmla="*/ 3852 h 236"/>
                <a:gd name="T6" fmla="*/ 656 w 231"/>
                <a:gd name="T7" fmla="*/ 3771 h 236"/>
                <a:gd name="T8" fmla="*/ 743 w 231"/>
                <a:gd name="T9" fmla="*/ 3721 h 236"/>
                <a:gd name="T10" fmla="*/ 676 w 231"/>
                <a:gd name="T11" fmla="*/ 3319 h 236"/>
                <a:gd name="T12" fmla="*/ 618 w 231"/>
                <a:gd name="T13" fmla="*/ 3037 h 236"/>
                <a:gd name="T14" fmla="*/ 676 w 231"/>
                <a:gd name="T15" fmla="*/ 2669 h 236"/>
                <a:gd name="T16" fmla="*/ 790 w 231"/>
                <a:gd name="T17" fmla="*/ 2427 h 236"/>
                <a:gd name="T18" fmla="*/ 871 w 231"/>
                <a:gd name="T19" fmla="*/ 1977 h 236"/>
                <a:gd name="T20" fmla="*/ 879 w 231"/>
                <a:gd name="T21" fmla="*/ 1563 h 236"/>
                <a:gd name="T22" fmla="*/ 903 w 231"/>
                <a:gd name="T23" fmla="*/ 1332 h 236"/>
                <a:gd name="T24" fmla="*/ 838 w 231"/>
                <a:gd name="T25" fmla="*/ 1163 h 236"/>
                <a:gd name="T26" fmla="*/ 825 w 231"/>
                <a:gd name="T27" fmla="*/ 895 h 236"/>
                <a:gd name="T28" fmla="*/ 790 w 231"/>
                <a:gd name="T29" fmla="*/ 672 h 236"/>
                <a:gd name="T30" fmla="*/ 954 w 231"/>
                <a:gd name="T31" fmla="*/ 672 h 236"/>
                <a:gd name="T32" fmla="*/ 925 w 231"/>
                <a:gd name="T33" fmla="*/ 295 h 236"/>
                <a:gd name="T34" fmla="*/ 860 w 231"/>
                <a:gd name="T35" fmla="*/ 62 h 236"/>
                <a:gd name="T36" fmla="*/ 699 w 231"/>
                <a:gd name="T37" fmla="*/ 62 h 236"/>
                <a:gd name="T38" fmla="*/ 584 w 231"/>
                <a:gd name="T39" fmla="*/ 295 h 236"/>
                <a:gd name="T40" fmla="*/ 610 w 231"/>
                <a:gd name="T41" fmla="*/ 771 h 236"/>
                <a:gd name="T42" fmla="*/ 530 w 231"/>
                <a:gd name="T43" fmla="*/ 895 h 236"/>
                <a:gd name="T44" fmla="*/ 521 w 231"/>
                <a:gd name="T45" fmla="*/ 1245 h 236"/>
                <a:gd name="T46" fmla="*/ 444 w 231"/>
                <a:gd name="T47" fmla="*/ 1563 h 236"/>
                <a:gd name="T48" fmla="*/ 363 w 231"/>
                <a:gd name="T49" fmla="*/ 1773 h 236"/>
                <a:gd name="T50" fmla="*/ 353 w 231"/>
                <a:gd name="T51" fmla="*/ 2066 h 236"/>
                <a:gd name="T52" fmla="*/ 219 w 231"/>
                <a:gd name="T53" fmla="*/ 2226 h 236"/>
                <a:gd name="T54" fmla="*/ 48 w 231"/>
                <a:gd name="T55" fmla="*/ 2153 h 236"/>
                <a:gd name="T56" fmla="*/ 38 w 231"/>
                <a:gd name="T57" fmla="*/ 2273 h 236"/>
                <a:gd name="T58" fmla="*/ 145 w 231"/>
                <a:gd name="T59" fmla="*/ 2599 h 236"/>
                <a:gd name="T60" fmla="*/ 185 w 231"/>
                <a:gd name="T61" fmla="*/ 2954 h 236"/>
                <a:gd name="T62" fmla="*/ 135 w 231"/>
                <a:gd name="T63" fmla="*/ 3160 h 236"/>
                <a:gd name="T64" fmla="*/ 95 w 231"/>
                <a:gd name="T65" fmla="*/ 3502 h 236"/>
                <a:gd name="T66" fmla="*/ 230 w 231"/>
                <a:gd name="T67" fmla="*/ 3456 h 236"/>
                <a:gd name="T68" fmla="*/ 353 w 231"/>
                <a:gd name="T69" fmla="*/ 3456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29782" name="Freeform 3908"/>
            <p:cNvSpPr>
              <a:spLocks/>
            </p:cNvSpPr>
            <p:nvPr/>
          </p:nvSpPr>
          <p:spPr bwMode="auto">
            <a:xfrm>
              <a:off x="2935" y="1948"/>
              <a:ext cx="196" cy="219"/>
            </a:xfrm>
            <a:custGeom>
              <a:avLst/>
              <a:gdLst>
                <a:gd name="T0" fmla="*/ 614 w 175"/>
                <a:gd name="T1" fmla="*/ 1054 h 177"/>
                <a:gd name="T2" fmla="*/ 554 w 175"/>
                <a:gd name="T3" fmla="*/ 744 h 177"/>
                <a:gd name="T4" fmla="*/ 514 w 175"/>
                <a:gd name="T5" fmla="*/ 486 h 177"/>
                <a:gd name="T6" fmla="*/ 512 w 175"/>
                <a:gd name="T7" fmla="*/ 530 h 177"/>
                <a:gd name="T8" fmla="*/ 540 w 175"/>
                <a:gd name="T9" fmla="*/ 744 h 177"/>
                <a:gd name="T10" fmla="*/ 554 w 175"/>
                <a:gd name="T11" fmla="*/ 995 h 177"/>
                <a:gd name="T12" fmla="*/ 587 w 175"/>
                <a:gd name="T13" fmla="*/ 1154 h 177"/>
                <a:gd name="T14" fmla="*/ 619 w 175"/>
                <a:gd name="T15" fmla="*/ 1406 h 177"/>
                <a:gd name="T16" fmla="*/ 646 w 175"/>
                <a:gd name="T17" fmla="*/ 1573 h 177"/>
                <a:gd name="T18" fmla="*/ 683 w 175"/>
                <a:gd name="T19" fmla="*/ 1767 h 177"/>
                <a:gd name="T20" fmla="*/ 722 w 175"/>
                <a:gd name="T21" fmla="*/ 1996 h 177"/>
                <a:gd name="T22" fmla="*/ 765 w 175"/>
                <a:gd name="T23" fmla="*/ 2186 h 177"/>
                <a:gd name="T24" fmla="*/ 756 w 175"/>
                <a:gd name="T25" fmla="*/ 2186 h 177"/>
                <a:gd name="T26" fmla="*/ 756 w 175"/>
                <a:gd name="T27" fmla="*/ 2452 h 177"/>
                <a:gd name="T28" fmla="*/ 722 w 175"/>
                <a:gd name="T29" fmla="*/ 2508 h 177"/>
                <a:gd name="T30" fmla="*/ 718 w 175"/>
                <a:gd name="T31" fmla="*/ 2508 h 177"/>
                <a:gd name="T32" fmla="*/ 693 w 175"/>
                <a:gd name="T33" fmla="*/ 2673 h 177"/>
                <a:gd name="T34" fmla="*/ 663 w 175"/>
                <a:gd name="T35" fmla="*/ 2705 h 177"/>
                <a:gd name="T36" fmla="*/ 644 w 175"/>
                <a:gd name="T37" fmla="*/ 2811 h 177"/>
                <a:gd name="T38" fmla="*/ 554 w 175"/>
                <a:gd name="T39" fmla="*/ 2795 h 177"/>
                <a:gd name="T40" fmla="*/ 475 w 175"/>
                <a:gd name="T41" fmla="*/ 2754 h 177"/>
                <a:gd name="T42" fmla="*/ 475 w 175"/>
                <a:gd name="T43" fmla="*/ 2705 h 177"/>
                <a:gd name="T44" fmla="*/ 467 w 175"/>
                <a:gd name="T45" fmla="*/ 2754 h 177"/>
                <a:gd name="T46" fmla="*/ 411 w 175"/>
                <a:gd name="T47" fmla="*/ 2754 h 177"/>
                <a:gd name="T48" fmla="*/ 364 w 175"/>
                <a:gd name="T49" fmla="*/ 2754 h 177"/>
                <a:gd name="T50" fmla="*/ 314 w 175"/>
                <a:gd name="T51" fmla="*/ 2754 h 177"/>
                <a:gd name="T52" fmla="*/ 259 w 175"/>
                <a:gd name="T53" fmla="*/ 2754 h 177"/>
                <a:gd name="T54" fmla="*/ 208 w 175"/>
                <a:gd name="T55" fmla="*/ 2754 h 177"/>
                <a:gd name="T56" fmla="*/ 144 w 175"/>
                <a:gd name="T57" fmla="*/ 2754 h 177"/>
                <a:gd name="T58" fmla="*/ 94 w 175"/>
                <a:gd name="T59" fmla="*/ 2754 h 177"/>
                <a:gd name="T60" fmla="*/ 43 w 175"/>
                <a:gd name="T61" fmla="*/ 2754 h 177"/>
                <a:gd name="T62" fmla="*/ 43 w 175"/>
                <a:gd name="T63" fmla="*/ 2484 h 177"/>
                <a:gd name="T64" fmla="*/ 43 w 175"/>
                <a:gd name="T65" fmla="*/ 2226 h 177"/>
                <a:gd name="T66" fmla="*/ 30 w 175"/>
                <a:gd name="T67" fmla="*/ 1954 h 177"/>
                <a:gd name="T68" fmla="*/ 24 w 175"/>
                <a:gd name="T69" fmla="*/ 1683 h 177"/>
                <a:gd name="T70" fmla="*/ 24 w 175"/>
                <a:gd name="T71" fmla="*/ 1428 h 177"/>
                <a:gd name="T72" fmla="*/ 24 w 175"/>
                <a:gd name="T73" fmla="*/ 1136 h 177"/>
                <a:gd name="T74" fmla="*/ 3 w 175"/>
                <a:gd name="T75" fmla="*/ 860 h 177"/>
                <a:gd name="T76" fmla="*/ 0 w 175"/>
                <a:gd name="T77" fmla="*/ 632 h 177"/>
                <a:gd name="T78" fmla="*/ 0 w 175"/>
                <a:gd name="T79" fmla="*/ 413 h 177"/>
                <a:gd name="T80" fmla="*/ 0 w 175"/>
                <a:gd name="T81" fmla="*/ 207 h 177"/>
                <a:gd name="T82" fmla="*/ 3 w 175"/>
                <a:gd name="T83" fmla="*/ 0 h 177"/>
                <a:gd name="T84" fmla="*/ 54 w 175"/>
                <a:gd name="T85" fmla="*/ 0 h 177"/>
                <a:gd name="T86" fmla="*/ 159 w 175"/>
                <a:gd name="T87" fmla="*/ 115 h 177"/>
                <a:gd name="T88" fmla="*/ 259 w 175"/>
                <a:gd name="T89" fmla="*/ 218 h 177"/>
                <a:gd name="T90" fmla="*/ 353 w 175"/>
                <a:gd name="T91" fmla="*/ 115 h 177"/>
                <a:gd name="T92" fmla="*/ 394 w 175"/>
                <a:gd name="T93" fmla="*/ 2 h 177"/>
                <a:gd name="T94" fmla="*/ 367 w 175"/>
                <a:gd name="T95" fmla="*/ 75 h 177"/>
                <a:gd name="T96" fmla="*/ 398 w 175"/>
                <a:gd name="T97" fmla="*/ 2 h 177"/>
                <a:gd name="T98" fmla="*/ 467 w 175"/>
                <a:gd name="T99" fmla="*/ 115 h 177"/>
                <a:gd name="T100" fmla="*/ 487 w 175"/>
                <a:gd name="T101" fmla="*/ 167 h 177"/>
                <a:gd name="T102" fmla="*/ 514 w 175"/>
                <a:gd name="T103" fmla="*/ 207 h 177"/>
                <a:gd name="T104" fmla="*/ 614 w 175"/>
                <a:gd name="T105" fmla="*/ 115 h 177"/>
                <a:gd name="T106" fmla="*/ 644 w 175"/>
                <a:gd name="T107" fmla="*/ 392 h 177"/>
                <a:gd name="T108" fmla="*/ 671 w 175"/>
                <a:gd name="T109" fmla="*/ 632 h 177"/>
                <a:gd name="T110" fmla="*/ 663 w 175"/>
                <a:gd name="T111" fmla="*/ 860 h 177"/>
                <a:gd name="T112" fmla="*/ 644 w 175"/>
                <a:gd name="T113" fmla="*/ 1089 h 177"/>
                <a:gd name="T114" fmla="*/ 614 w 175"/>
                <a:gd name="T115" fmla="*/ 1054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29783" name="Freeform 3909"/>
            <p:cNvSpPr>
              <a:spLocks/>
            </p:cNvSpPr>
            <p:nvPr/>
          </p:nvSpPr>
          <p:spPr bwMode="auto">
            <a:xfrm>
              <a:off x="3689" y="1864"/>
              <a:ext cx="481" cy="606"/>
            </a:xfrm>
            <a:custGeom>
              <a:avLst/>
              <a:gdLst>
                <a:gd name="T0" fmla="*/ 311 w 431"/>
                <a:gd name="T1" fmla="*/ 259 h 489"/>
                <a:gd name="T2" fmla="*/ 253 w 431"/>
                <a:gd name="T3" fmla="*/ 455 h 489"/>
                <a:gd name="T4" fmla="*/ 286 w 431"/>
                <a:gd name="T5" fmla="*/ 802 h 489"/>
                <a:gd name="T6" fmla="*/ 295 w 431"/>
                <a:gd name="T7" fmla="*/ 1103 h 489"/>
                <a:gd name="T8" fmla="*/ 253 w 431"/>
                <a:gd name="T9" fmla="*/ 1723 h 489"/>
                <a:gd name="T10" fmla="*/ 107 w 431"/>
                <a:gd name="T11" fmla="*/ 2180 h 489"/>
                <a:gd name="T12" fmla="*/ 98 w 431"/>
                <a:gd name="T13" fmla="*/ 2650 h 489"/>
                <a:gd name="T14" fmla="*/ 170 w 431"/>
                <a:gd name="T15" fmla="*/ 3223 h 489"/>
                <a:gd name="T16" fmla="*/ 29 w 431"/>
                <a:gd name="T17" fmla="*/ 3223 h 489"/>
                <a:gd name="T18" fmla="*/ 0 w 431"/>
                <a:gd name="T19" fmla="*/ 3403 h 489"/>
                <a:gd name="T20" fmla="*/ 69 w 431"/>
                <a:gd name="T21" fmla="*/ 3677 h 489"/>
                <a:gd name="T22" fmla="*/ 95 w 431"/>
                <a:gd name="T23" fmla="*/ 3796 h 489"/>
                <a:gd name="T24" fmla="*/ 182 w 431"/>
                <a:gd name="T25" fmla="*/ 4258 h 489"/>
                <a:gd name="T26" fmla="*/ 282 w 431"/>
                <a:gd name="T27" fmla="*/ 3833 h 489"/>
                <a:gd name="T28" fmla="*/ 295 w 431"/>
                <a:gd name="T29" fmla="*/ 3994 h 489"/>
                <a:gd name="T30" fmla="*/ 316 w 431"/>
                <a:gd name="T31" fmla="*/ 4168 h 489"/>
                <a:gd name="T32" fmla="*/ 336 w 431"/>
                <a:gd name="T33" fmla="*/ 4770 h 489"/>
                <a:gd name="T34" fmla="*/ 394 w 431"/>
                <a:gd name="T35" fmla="*/ 5495 h 489"/>
                <a:gd name="T36" fmla="*/ 468 w 431"/>
                <a:gd name="T37" fmla="*/ 6189 h 489"/>
                <a:gd name="T38" fmla="*/ 565 w 431"/>
                <a:gd name="T39" fmla="*/ 6998 h 489"/>
                <a:gd name="T40" fmla="*/ 644 w 431"/>
                <a:gd name="T41" fmla="*/ 7639 h 489"/>
                <a:gd name="T42" fmla="*/ 744 w 431"/>
                <a:gd name="T43" fmla="*/ 7786 h 489"/>
                <a:gd name="T44" fmla="*/ 792 w 431"/>
                <a:gd name="T45" fmla="*/ 7525 h 489"/>
                <a:gd name="T46" fmla="*/ 835 w 431"/>
                <a:gd name="T47" fmla="*/ 7071 h 489"/>
                <a:gd name="T48" fmla="*/ 859 w 431"/>
                <a:gd name="T49" fmla="*/ 6401 h 489"/>
                <a:gd name="T50" fmla="*/ 877 w 431"/>
                <a:gd name="T51" fmla="*/ 5718 h 489"/>
                <a:gd name="T52" fmla="*/ 922 w 431"/>
                <a:gd name="T53" fmla="*/ 5559 h 489"/>
                <a:gd name="T54" fmla="*/ 1035 w 431"/>
                <a:gd name="T55" fmla="*/ 5036 h 489"/>
                <a:gd name="T56" fmla="*/ 1194 w 431"/>
                <a:gd name="T57" fmla="*/ 4486 h 489"/>
                <a:gd name="T58" fmla="*/ 1289 w 431"/>
                <a:gd name="T59" fmla="*/ 3924 h 489"/>
                <a:gd name="T60" fmla="*/ 1343 w 431"/>
                <a:gd name="T61" fmla="*/ 3994 h 489"/>
                <a:gd name="T62" fmla="*/ 1333 w 431"/>
                <a:gd name="T63" fmla="*/ 3723 h 489"/>
                <a:gd name="T64" fmla="*/ 1266 w 431"/>
                <a:gd name="T65" fmla="*/ 3137 h 489"/>
                <a:gd name="T66" fmla="*/ 1258 w 431"/>
                <a:gd name="T67" fmla="*/ 2791 h 489"/>
                <a:gd name="T68" fmla="*/ 1321 w 431"/>
                <a:gd name="T69" fmla="*/ 2760 h 489"/>
                <a:gd name="T70" fmla="*/ 1430 w 431"/>
                <a:gd name="T71" fmla="*/ 2967 h 489"/>
                <a:gd name="T72" fmla="*/ 1532 w 431"/>
                <a:gd name="T73" fmla="*/ 3223 h 489"/>
                <a:gd name="T74" fmla="*/ 1501 w 431"/>
                <a:gd name="T75" fmla="*/ 3606 h 489"/>
                <a:gd name="T76" fmla="*/ 1579 w 431"/>
                <a:gd name="T77" fmla="*/ 3924 h 489"/>
                <a:gd name="T78" fmla="*/ 1617 w 431"/>
                <a:gd name="T79" fmla="*/ 3332 h 489"/>
                <a:gd name="T80" fmla="*/ 1680 w 431"/>
                <a:gd name="T81" fmla="*/ 2869 h 489"/>
                <a:gd name="T82" fmla="*/ 1792 w 431"/>
                <a:gd name="T83" fmla="*/ 2395 h 489"/>
                <a:gd name="T84" fmla="*/ 1792 w 431"/>
                <a:gd name="T85" fmla="*/ 2117 h 489"/>
                <a:gd name="T86" fmla="*/ 1710 w 431"/>
                <a:gd name="T87" fmla="*/ 1868 h 489"/>
                <a:gd name="T88" fmla="*/ 1645 w 431"/>
                <a:gd name="T89" fmla="*/ 1868 h 489"/>
                <a:gd name="T90" fmla="*/ 1501 w 431"/>
                <a:gd name="T91" fmla="*/ 2153 h 489"/>
                <a:gd name="T92" fmla="*/ 1475 w 431"/>
                <a:gd name="T93" fmla="*/ 2488 h 489"/>
                <a:gd name="T94" fmla="*/ 1286 w 431"/>
                <a:gd name="T95" fmla="*/ 2488 h 489"/>
                <a:gd name="T96" fmla="*/ 1222 w 431"/>
                <a:gd name="T97" fmla="*/ 2180 h 489"/>
                <a:gd name="T98" fmla="*/ 1086 w 431"/>
                <a:gd name="T99" fmla="*/ 2573 h 489"/>
                <a:gd name="T100" fmla="*/ 927 w 431"/>
                <a:gd name="T101" fmla="*/ 2345 h 489"/>
                <a:gd name="T102" fmla="*/ 699 w 431"/>
                <a:gd name="T103" fmla="*/ 1956 h 489"/>
                <a:gd name="T104" fmla="*/ 670 w 431"/>
                <a:gd name="T105" fmla="*/ 1378 h 489"/>
                <a:gd name="T106" fmla="*/ 537 w 431"/>
                <a:gd name="T107" fmla="*/ 835 h 489"/>
                <a:gd name="T108" fmla="*/ 539 w 431"/>
                <a:gd name="T109" fmla="*/ 540 h 489"/>
                <a:gd name="T110" fmla="*/ 539 w 431"/>
                <a:gd name="T111" fmla="*/ 345 h 489"/>
                <a:gd name="T112" fmla="*/ 513 w 431"/>
                <a:gd name="T113" fmla="*/ 181 h 489"/>
                <a:gd name="T114" fmla="*/ 458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29784" name="Freeform 3910"/>
            <p:cNvSpPr>
              <a:spLocks/>
            </p:cNvSpPr>
            <p:nvPr/>
          </p:nvSpPr>
          <p:spPr bwMode="auto">
            <a:xfrm>
              <a:off x="3092" y="1914"/>
              <a:ext cx="21" cy="83"/>
            </a:xfrm>
            <a:custGeom>
              <a:avLst/>
              <a:gdLst>
                <a:gd name="T0" fmla="*/ 51 w 19"/>
                <a:gd name="T1" fmla="*/ 898 h 68"/>
                <a:gd name="T2" fmla="*/ 25 w 19"/>
                <a:gd name="T3" fmla="*/ 691 h 68"/>
                <a:gd name="T4" fmla="*/ 0 w 19"/>
                <a:gd name="T5" fmla="*/ 464 h 68"/>
                <a:gd name="T6" fmla="*/ 4 w 19"/>
                <a:gd name="T7" fmla="*/ 254 h 68"/>
                <a:gd name="T8" fmla="*/ 42 w 19"/>
                <a:gd name="T9" fmla="*/ 2 h 68"/>
                <a:gd name="T10" fmla="*/ 69 w 19"/>
                <a:gd name="T11" fmla="*/ 0 h 68"/>
                <a:gd name="T12" fmla="*/ 69 w 19"/>
                <a:gd name="T13" fmla="*/ 115 h 68"/>
                <a:gd name="T14" fmla="*/ 69 w 19"/>
                <a:gd name="T15" fmla="*/ 310 h 68"/>
                <a:gd name="T16" fmla="*/ 60 w 19"/>
                <a:gd name="T17" fmla="*/ 494 h 68"/>
                <a:gd name="T18" fmla="*/ 51 w 19"/>
                <a:gd name="T19" fmla="*/ 691 h 68"/>
                <a:gd name="T20" fmla="*/ 51 w 19"/>
                <a:gd name="T21" fmla="*/ 896 h 68"/>
                <a:gd name="T22" fmla="*/ 51 w 19"/>
                <a:gd name="T23" fmla="*/ 898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29785" name="Freeform 3911"/>
            <p:cNvSpPr>
              <a:spLocks/>
            </p:cNvSpPr>
            <p:nvPr/>
          </p:nvSpPr>
          <p:spPr bwMode="auto">
            <a:xfrm>
              <a:off x="3108" y="1910"/>
              <a:ext cx="66" cy="94"/>
            </a:xfrm>
            <a:custGeom>
              <a:avLst/>
              <a:gdLst>
                <a:gd name="T0" fmla="*/ 105 w 59"/>
                <a:gd name="T1" fmla="*/ 317 h 76"/>
                <a:gd name="T2" fmla="*/ 23 w 59"/>
                <a:gd name="T3" fmla="*/ 207 h 76"/>
                <a:gd name="T4" fmla="*/ 23 w 59"/>
                <a:gd name="T5" fmla="*/ 413 h 76"/>
                <a:gd name="T6" fmla="*/ 2 w 59"/>
                <a:gd name="T7" fmla="*/ 651 h 76"/>
                <a:gd name="T8" fmla="*/ 0 w 59"/>
                <a:gd name="T9" fmla="*/ 878 h 76"/>
                <a:gd name="T10" fmla="*/ 0 w 59"/>
                <a:gd name="T11" fmla="*/ 1087 h 76"/>
                <a:gd name="T12" fmla="*/ 0 w 59"/>
                <a:gd name="T13" fmla="*/ 1135 h 76"/>
                <a:gd name="T14" fmla="*/ 70 w 59"/>
                <a:gd name="T15" fmla="*/ 1197 h 76"/>
                <a:gd name="T16" fmla="*/ 120 w 59"/>
                <a:gd name="T17" fmla="*/ 991 h 76"/>
                <a:gd name="T18" fmla="*/ 164 w 59"/>
                <a:gd name="T19" fmla="*/ 991 h 76"/>
                <a:gd name="T20" fmla="*/ 190 w 59"/>
                <a:gd name="T21" fmla="*/ 821 h 76"/>
                <a:gd name="T22" fmla="*/ 120 w 59"/>
                <a:gd name="T23" fmla="*/ 575 h 76"/>
                <a:gd name="T24" fmla="*/ 190 w 59"/>
                <a:gd name="T25" fmla="*/ 413 h 76"/>
                <a:gd name="T26" fmla="*/ 253 w 59"/>
                <a:gd name="T27" fmla="*/ 344 h 76"/>
                <a:gd name="T28" fmla="*/ 225 w 59"/>
                <a:gd name="T29" fmla="*/ 0 h 76"/>
                <a:gd name="T30" fmla="*/ 150 w 59"/>
                <a:gd name="T31" fmla="*/ 167 h 76"/>
                <a:gd name="T32" fmla="*/ 105 w 59"/>
                <a:gd name="T33" fmla="*/ 317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29786" name="Freeform 3912"/>
            <p:cNvSpPr>
              <a:spLocks/>
            </p:cNvSpPr>
            <p:nvPr/>
          </p:nvSpPr>
          <p:spPr bwMode="auto">
            <a:xfrm>
              <a:off x="3416" y="2094"/>
              <a:ext cx="130" cy="185"/>
            </a:xfrm>
            <a:custGeom>
              <a:avLst/>
              <a:gdLst>
                <a:gd name="T0" fmla="*/ 512 w 116"/>
                <a:gd name="T1" fmla="*/ 803 h 149"/>
                <a:gd name="T2" fmla="*/ 458 w 116"/>
                <a:gd name="T3" fmla="*/ 608 h 149"/>
                <a:gd name="T4" fmla="*/ 407 w 116"/>
                <a:gd name="T5" fmla="*/ 436 h 149"/>
                <a:gd name="T6" fmla="*/ 352 w 116"/>
                <a:gd name="T7" fmla="*/ 322 h 149"/>
                <a:gd name="T8" fmla="*/ 291 w 116"/>
                <a:gd name="T9" fmla="*/ 228 h 149"/>
                <a:gd name="T10" fmla="*/ 260 w 116"/>
                <a:gd name="T11" fmla="*/ 0 h 149"/>
                <a:gd name="T12" fmla="*/ 235 w 116"/>
                <a:gd name="T13" fmla="*/ 77 h 149"/>
                <a:gd name="T14" fmla="*/ 230 w 116"/>
                <a:gd name="T15" fmla="*/ 0 h 149"/>
                <a:gd name="T16" fmla="*/ 235 w 116"/>
                <a:gd name="T17" fmla="*/ 283 h 149"/>
                <a:gd name="T18" fmla="*/ 207 w 116"/>
                <a:gd name="T19" fmla="*/ 322 h 149"/>
                <a:gd name="T20" fmla="*/ 199 w 116"/>
                <a:gd name="T21" fmla="*/ 719 h 149"/>
                <a:gd name="T22" fmla="*/ 230 w 116"/>
                <a:gd name="T23" fmla="*/ 905 h 149"/>
                <a:gd name="T24" fmla="*/ 214 w 116"/>
                <a:gd name="T25" fmla="*/ 1181 h 149"/>
                <a:gd name="T26" fmla="*/ 199 w 116"/>
                <a:gd name="T27" fmla="*/ 1512 h 149"/>
                <a:gd name="T28" fmla="*/ 152 w 116"/>
                <a:gd name="T29" fmla="*/ 1593 h 149"/>
                <a:gd name="T30" fmla="*/ 103 w 116"/>
                <a:gd name="T31" fmla="*/ 1659 h 149"/>
                <a:gd name="T32" fmla="*/ 54 w 116"/>
                <a:gd name="T33" fmla="*/ 1733 h 149"/>
                <a:gd name="T34" fmla="*/ 0 w 116"/>
                <a:gd name="T35" fmla="*/ 1820 h 149"/>
                <a:gd name="T36" fmla="*/ 0 w 116"/>
                <a:gd name="T37" fmla="*/ 1939 h 149"/>
                <a:gd name="T38" fmla="*/ 38 w 116"/>
                <a:gd name="T39" fmla="*/ 2225 h 149"/>
                <a:gd name="T40" fmla="*/ 85 w 116"/>
                <a:gd name="T41" fmla="*/ 2489 h 149"/>
                <a:gd name="T42" fmla="*/ 145 w 116"/>
                <a:gd name="T43" fmla="*/ 2456 h 149"/>
                <a:gd name="T44" fmla="*/ 199 w 116"/>
                <a:gd name="T45" fmla="*/ 2407 h 149"/>
                <a:gd name="T46" fmla="*/ 235 w 116"/>
                <a:gd name="T47" fmla="*/ 2283 h 149"/>
                <a:gd name="T48" fmla="*/ 260 w 116"/>
                <a:gd name="T49" fmla="*/ 2126 h 149"/>
                <a:gd name="T50" fmla="*/ 324 w 116"/>
                <a:gd name="T51" fmla="*/ 2055 h 149"/>
                <a:gd name="T52" fmla="*/ 345 w 116"/>
                <a:gd name="T53" fmla="*/ 1846 h 149"/>
                <a:gd name="T54" fmla="*/ 394 w 116"/>
                <a:gd name="T55" fmla="*/ 1792 h 149"/>
                <a:gd name="T56" fmla="*/ 394 w 116"/>
                <a:gd name="T57" fmla="*/ 1428 h 149"/>
                <a:gd name="T58" fmla="*/ 412 w 116"/>
                <a:gd name="T59" fmla="*/ 1379 h 149"/>
                <a:gd name="T60" fmla="*/ 436 w 116"/>
                <a:gd name="T61" fmla="*/ 1347 h 149"/>
                <a:gd name="T62" fmla="*/ 481 w 116"/>
                <a:gd name="T63" fmla="*/ 1054 h 149"/>
                <a:gd name="T64" fmla="*/ 512 w 116"/>
                <a:gd name="T65" fmla="*/ 803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29787" name="Freeform 3913"/>
            <p:cNvSpPr>
              <a:spLocks/>
            </p:cNvSpPr>
            <p:nvPr/>
          </p:nvSpPr>
          <p:spPr bwMode="auto">
            <a:xfrm>
              <a:off x="3474" y="2068"/>
              <a:ext cx="6" cy="11"/>
            </a:xfrm>
            <a:custGeom>
              <a:avLst/>
              <a:gdLst>
                <a:gd name="T0" fmla="*/ 822 w 4"/>
                <a:gd name="T1" fmla="*/ 0 h 9"/>
                <a:gd name="T2" fmla="*/ 0 w 4"/>
                <a:gd name="T3" fmla="*/ 65 h 9"/>
                <a:gd name="T4" fmla="*/ 473 w 4"/>
                <a:gd name="T5" fmla="*/ 119 h 9"/>
                <a:gd name="T6" fmla="*/ 822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9788" name="Freeform 3914"/>
            <p:cNvSpPr>
              <a:spLocks/>
            </p:cNvSpPr>
            <p:nvPr/>
          </p:nvSpPr>
          <p:spPr bwMode="auto">
            <a:xfrm>
              <a:off x="3105" y="1936"/>
              <a:ext cx="369" cy="366"/>
            </a:xfrm>
            <a:custGeom>
              <a:avLst/>
              <a:gdLst>
                <a:gd name="T0" fmla="*/ 297 w 331"/>
                <a:gd name="T1" fmla="*/ 2944 h 295"/>
                <a:gd name="T2" fmla="*/ 256 w 331"/>
                <a:gd name="T3" fmla="*/ 2489 h 295"/>
                <a:gd name="T4" fmla="*/ 171 w 331"/>
                <a:gd name="T5" fmla="*/ 2176 h 295"/>
                <a:gd name="T6" fmla="*/ 77 w 331"/>
                <a:gd name="T7" fmla="*/ 1558 h 295"/>
                <a:gd name="T8" fmla="*/ 0 w 331"/>
                <a:gd name="T9" fmla="*/ 1213 h 295"/>
                <a:gd name="T10" fmla="*/ 77 w 331"/>
                <a:gd name="T11" fmla="*/ 890 h 295"/>
                <a:gd name="T12" fmla="*/ 165 w 331"/>
                <a:gd name="T13" fmla="*/ 670 h 295"/>
                <a:gd name="T14" fmla="*/ 122 w 331"/>
                <a:gd name="T15" fmla="*/ 228 h 295"/>
                <a:gd name="T16" fmla="*/ 253 w 331"/>
                <a:gd name="T17" fmla="*/ 0 h 295"/>
                <a:gd name="T18" fmla="*/ 378 w 331"/>
                <a:gd name="T19" fmla="*/ 228 h 295"/>
                <a:gd name="T20" fmla="*/ 492 w 331"/>
                <a:gd name="T21" fmla="*/ 435 h 295"/>
                <a:gd name="T22" fmla="*/ 618 w 331"/>
                <a:gd name="T23" fmla="*/ 865 h 295"/>
                <a:gd name="T24" fmla="*/ 797 w 331"/>
                <a:gd name="T25" fmla="*/ 927 h 295"/>
                <a:gd name="T26" fmla="*/ 856 w 331"/>
                <a:gd name="T27" fmla="*/ 1041 h 295"/>
                <a:gd name="T28" fmla="*/ 920 w 331"/>
                <a:gd name="T29" fmla="*/ 1395 h 295"/>
                <a:gd name="T30" fmla="*/ 981 w 331"/>
                <a:gd name="T31" fmla="*/ 1785 h 295"/>
                <a:gd name="T32" fmla="*/ 1038 w 331"/>
                <a:gd name="T33" fmla="*/ 2176 h 295"/>
                <a:gd name="T34" fmla="*/ 1065 w 331"/>
                <a:gd name="T35" fmla="*/ 2215 h 295"/>
                <a:gd name="T36" fmla="*/ 1076 w 331"/>
                <a:gd name="T37" fmla="*/ 2285 h 295"/>
                <a:gd name="T38" fmla="*/ 1076 w 331"/>
                <a:gd name="T39" fmla="*/ 2373 h 295"/>
                <a:gd name="T40" fmla="*/ 1125 w 331"/>
                <a:gd name="T41" fmla="*/ 2687 h 295"/>
                <a:gd name="T42" fmla="*/ 1319 w 331"/>
                <a:gd name="T43" fmla="*/ 2835 h 295"/>
                <a:gd name="T44" fmla="*/ 1360 w 331"/>
                <a:gd name="T45" fmla="*/ 3005 h 295"/>
                <a:gd name="T46" fmla="*/ 1326 w 331"/>
                <a:gd name="T47" fmla="*/ 3587 h 295"/>
                <a:gd name="T48" fmla="*/ 1243 w 331"/>
                <a:gd name="T49" fmla="*/ 3747 h 295"/>
                <a:gd name="T50" fmla="*/ 1144 w 331"/>
                <a:gd name="T51" fmla="*/ 3909 h 295"/>
                <a:gd name="T52" fmla="*/ 1048 w 331"/>
                <a:gd name="T53" fmla="*/ 3970 h 295"/>
                <a:gd name="T54" fmla="*/ 952 w 331"/>
                <a:gd name="T55" fmla="*/ 4102 h 295"/>
                <a:gd name="T56" fmla="*/ 871 w 331"/>
                <a:gd name="T57" fmla="*/ 4459 h 295"/>
                <a:gd name="T58" fmla="*/ 807 w 331"/>
                <a:gd name="T59" fmla="*/ 4871 h 295"/>
                <a:gd name="T60" fmla="*/ 739 w 331"/>
                <a:gd name="T61" fmla="*/ 4450 h 295"/>
                <a:gd name="T62" fmla="*/ 602 w 331"/>
                <a:gd name="T63" fmla="*/ 4319 h 295"/>
                <a:gd name="T64" fmla="*/ 574 w 331"/>
                <a:gd name="T65" fmla="*/ 4639 h 295"/>
                <a:gd name="T66" fmla="*/ 507 w 331"/>
                <a:gd name="T67" fmla="*/ 4246 h 295"/>
                <a:gd name="T68" fmla="*/ 396 w 331"/>
                <a:gd name="T69" fmla="*/ 3587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29789" name="Freeform 3915"/>
            <p:cNvSpPr>
              <a:spLocks/>
            </p:cNvSpPr>
            <p:nvPr/>
          </p:nvSpPr>
          <p:spPr bwMode="auto">
            <a:xfrm>
              <a:off x="3398" y="2074"/>
              <a:ext cx="85" cy="75"/>
            </a:xfrm>
            <a:custGeom>
              <a:avLst/>
              <a:gdLst>
                <a:gd name="T0" fmla="*/ 0 w 76"/>
                <a:gd name="T1" fmla="*/ 480 h 61"/>
                <a:gd name="T2" fmla="*/ 23 w 76"/>
                <a:gd name="T3" fmla="*/ 559 h 61"/>
                <a:gd name="T4" fmla="*/ 50 w 76"/>
                <a:gd name="T5" fmla="*/ 764 h 61"/>
                <a:gd name="T6" fmla="*/ 151 w 76"/>
                <a:gd name="T7" fmla="*/ 829 h 61"/>
                <a:gd name="T8" fmla="*/ 253 w 76"/>
                <a:gd name="T9" fmla="*/ 891 h 61"/>
                <a:gd name="T10" fmla="*/ 263 w 76"/>
                <a:gd name="T11" fmla="*/ 869 h 61"/>
                <a:gd name="T12" fmla="*/ 281 w 76"/>
                <a:gd name="T13" fmla="*/ 511 h 61"/>
                <a:gd name="T14" fmla="*/ 300 w 76"/>
                <a:gd name="T15" fmla="*/ 480 h 61"/>
                <a:gd name="T16" fmla="*/ 294 w 76"/>
                <a:gd name="T17" fmla="*/ 245 h 61"/>
                <a:gd name="T18" fmla="*/ 300 w 76"/>
                <a:gd name="T19" fmla="*/ 310 h 61"/>
                <a:gd name="T20" fmla="*/ 328 w 76"/>
                <a:gd name="T21" fmla="*/ 245 h 61"/>
                <a:gd name="T22" fmla="*/ 300 w 76"/>
                <a:gd name="T23" fmla="*/ 59 h 61"/>
                <a:gd name="T24" fmla="*/ 294 w 76"/>
                <a:gd name="T25" fmla="*/ 0 h 61"/>
                <a:gd name="T26" fmla="*/ 235 w 76"/>
                <a:gd name="T27" fmla="*/ 245 h 61"/>
                <a:gd name="T28" fmla="*/ 169 w 76"/>
                <a:gd name="T29" fmla="*/ 480 h 61"/>
                <a:gd name="T30" fmla="*/ 70 w 76"/>
                <a:gd name="T31" fmla="*/ 511 h 61"/>
                <a:gd name="T32" fmla="*/ 23 w 76"/>
                <a:gd name="T33" fmla="*/ 480 h 61"/>
                <a:gd name="T34" fmla="*/ 0 w 76"/>
                <a:gd name="T35" fmla="*/ 439 h 61"/>
                <a:gd name="T36" fmla="*/ 0 w 76"/>
                <a:gd name="T37" fmla="*/ 48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29790" name="Freeform 3916"/>
            <p:cNvSpPr>
              <a:spLocks/>
            </p:cNvSpPr>
            <p:nvPr/>
          </p:nvSpPr>
          <p:spPr bwMode="auto">
            <a:xfrm>
              <a:off x="3260" y="2229"/>
              <a:ext cx="179" cy="137"/>
            </a:xfrm>
            <a:custGeom>
              <a:avLst/>
              <a:gdLst>
                <a:gd name="T0" fmla="*/ 26 w 159"/>
                <a:gd name="T1" fmla="*/ 602 h 111"/>
                <a:gd name="T2" fmla="*/ 0 w 159"/>
                <a:gd name="T3" fmla="*/ 696 h 111"/>
                <a:gd name="T4" fmla="*/ 0 w 159"/>
                <a:gd name="T5" fmla="*/ 1012 h 111"/>
                <a:gd name="T6" fmla="*/ 33 w 159"/>
                <a:gd name="T7" fmla="*/ 1386 h 111"/>
                <a:gd name="T8" fmla="*/ 68 w 159"/>
                <a:gd name="T9" fmla="*/ 1711 h 111"/>
                <a:gd name="T10" fmla="*/ 158 w 159"/>
                <a:gd name="T11" fmla="*/ 1711 h 111"/>
                <a:gd name="T12" fmla="*/ 241 w 159"/>
                <a:gd name="T13" fmla="*/ 1528 h 111"/>
                <a:gd name="T14" fmla="*/ 324 w 159"/>
                <a:gd name="T15" fmla="*/ 1429 h 111"/>
                <a:gd name="T16" fmla="*/ 397 w 159"/>
                <a:gd name="T17" fmla="*/ 1361 h 111"/>
                <a:gd name="T18" fmla="*/ 450 w 159"/>
                <a:gd name="T19" fmla="*/ 1284 h 111"/>
                <a:gd name="T20" fmla="*/ 521 w 159"/>
                <a:gd name="T21" fmla="*/ 1171 h 111"/>
                <a:gd name="T22" fmla="*/ 571 w 159"/>
                <a:gd name="T23" fmla="*/ 1123 h 111"/>
                <a:gd name="T24" fmla="*/ 632 w 159"/>
                <a:gd name="T25" fmla="*/ 1012 h 111"/>
                <a:gd name="T26" fmla="*/ 681 w 159"/>
                <a:gd name="T27" fmla="*/ 944 h 111"/>
                <a:gd name="T28" fmla="*/ 681 w 159"/>
                <a:gd name="T29" fmla="*/ 802 h 111"/>
                <a:gd name="T30" fmla="*/ 744 w 159"/>
                <a:gd name="T31" fmla="*/ 602 h 111"/>
                <a:gd name="T32" fmla="*/ 695 w 159"/>
                <a:gd name="T33" fmla="*/ 376 h 111"/>
                <a:gd name="T34" fmla="*/ 652 w 159"/>
                <a:gd name="T35" fmla="*/ 111 h 111"/>
                <a:gd name="T36" fmla="*/ 652 w 159"/>
                <a:gd name="T37" fmla="*/ 0 h 111"/>
                <a:gd name="T38" fmla="*/ 598 w 159"/>
                <a:gd name="T39" fmla="*/ 2 h 111"/>
                <a:gd name="T40" fmla="*/ 537 w 159"/>
                <a:gd name="T41" fmla="*/ 73 h 111"/>
                <a:gd name="T42" fmla="*/ 487 w 159"/>
                <a:gd name="T43" fmla="*/ 137 h 111"/>
                <a:gd name="T44" fmla="*/ 433 w 159"/>
                <a:gd name="T45" fmla="*/ 186 h 111"/>
                <a:gd name="T46" fmla="*/ 386 w 159"/>
                <a:gd name="T47" fmla="*/ 376 h 111"/>
                <a:gd name="T48" fmla="*/ 342 w 159"/>
                <a:gd name="T49" fmla="*/ 534 h 111"/>
                <a:gd name="T50" fmla="*/ 295 w 159"/>
                <a:gd name="T51" fmla="*/ 731 h 111"/>
                <a:gd name="T52" fmla="*/ 262 w 159"/>
                <a:gd name="T53" fmla="*/ 910 h 111"/>
                <a:gd name="T54" fmla="*/ 259 w 159"/>
                <a:gd name="T55" fmla="*/ 602 h 111"/>
                <a:gd name="T56" fmla="*/ 184 w 159"/>
                <a:gd name="T57" fmla="*/ 515 h 111"/>
                <a:gd name="T58" fmla="*/ 124 w 159"/>
                <a:gd name="T59" fmla="*/ 433 h 111"/>
                <a:gd name="T60" fmla="*/ 33 w 159"/>
                <a:gd name="T61" fmla="*/ 392 h 111"/>
                <a:gd name="T62" fmla="*/ 26 w 159"/>
                <a:gd name="T63" fmla="*/ 602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29791" name="Freeform 3917"/>
            <p:cNvSpPr>
              <a:spLocks/>
            </p:cNvSpPr>
            <p:nvPr/>
          </p:nvSpPr>
          <p:spPr bwMode="auto">
            <a:xfrm>
              <a:off x="3916" y="2431"/>
              <a:ext cx="37" cy="86"/>
            </a:xfrm>
            <a:custGeom>
              <a:avLst/>
              <a:gdLst>
                <a:gd name="T0" fmla="*/ 30 w 33"/>
                <a:gd name="T1" fmla="*/ 50 h 69"/>
                <a:gd name="T2" fmla="*/ 62 w 33"/>
                <a:gd name="T3" fmla="*/ 213 h 69"/>
                <a:gd name="T4" fmla="*/ 95 w 33"/>
                <a:gd name="T5" fmla="*/ 411 h 69"/>
                <a:gd name="T6" fmla="*/ 123 w 33"/>
                <a:gd name="T7" fmla="*/ 628 h 69"/>
                <a:gd name="T8" fmla="*/ 145 w 33"/>
                <a:gd name="T9" fmla="*/ 871 h 69"/>
                <a:gd name="T10" fmla="*/ 115 w 33"/>
                <a:gd name="T11" fmla="*/ 1133 h 69"/>
                <a:gd name="T12" fmla="*/ 38 w 33"/>
                <a:gd name="T13" fmla="*/ 1205 h 69"/>
                <a:gd name="T14" fmla="*/ 2 w 33"/>
                <a:gd name="T15" fmla="*/ 783 h 69"/>
                <a:gd name="T16" fmla="*/ 0 w 33"/>
                <a:gd name="T17" fmla="*/ 504 h 69"/>
                <a:gd name="T18" fmla="*/ 2 w 33"/>
                <a:gd name="T19" fmla="*/ 550 h 69"/>
                <a:gd name="T20" fmla="*/ 2 w 33"/>
                <a:gd name="T21" fmla="*/ 290 h 69"/>
                <a:gd name="T22" fmla="*/ 30 w 33"/>
                <a:gd name="T23" fmla="*/ 77 h 69"/>
                <a:gd name="T24" fmla="*/ 30 w 33"/>
                <a:gd name="T25" fmla="*/ 77 h 69"/>
                <a:gd name="T26" fmla="*/ 2 w 33"/>
                <a:gd name="T27" fmla="*/ 0 h 69"/>
                <a:gd name="T28" fmla="*/ 30 w 33"/>
                <a:gd name="T29" fmla="*/ 5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29792" name="Freeform 3918"/>
            <p:cNvSpPr>
              <a:spLocks/>
            </p:cNvSpPr>
            <p:nvPr/>
          </p:nvSpPr>
          <p:spPr bwMode="auto">
            <a:xfrm>
              <a:off x="3026" y="2671"/>
              <a:ext cx="33" cy="38"/>
            </a:xfrm>
            <a:custGeom>
              <a:avLst/>
              <a:gdLst>
                <a:gd name="T0" fmla="*/ 37 w 30"/>
                <a:gd name="T1" fmla="*/ 107 h 31"/>
                <a:gd name="T2" fmla="*/ 2 w 30"/>
                <a:gd name="T3" fmla="*/ 260 h 31"/>
                <a:gd name="T4" fmla="*/ 0 w 30"/>
                <a:gd name="T5" fmla="*/ 391 h 31"/>
                <a:gd name="T6" fmla="*/ 0 w 30"/>
                <a:gd name="T7" fmla="*/ 444 h 31"/>
                <a:gd name="T8" fmla="*/ 2 w 30"/>
                <a:gd name="T9" fmla="*/ 444 h 31"/>
                <a:gd name="T10" fmla="*/ 50 w 30"/>
                <a:gd name="T11" fmla="*/ 391 h 31"/>
                <a:gd name="T12" fmla="*/ 57 w 30"/>
                <a:gd name="T13" fmla="*/ 333 h 31"/>
                <a:gd name="T14" fmla="*/ 92 w 30"/>
                <a:gd name="T15" fmla="*/ 333 h 31"/>
                <a:gd name="T16" fmla="*/ 103 w 30"/>
                <a:gd name="T17" fmla="*/ 333 h 31"/>
                <a:gd name="T18" fmla="*/ 81 w 30"/>
                <a:gd name="T19" fmla="*/ 0 h 31"/>
                <a:gd name="T20" fmla="*/ 50 w 30"/>
                <a:gd name="T21" fmla="*/ 107 h 31"/>
                <a:gd name="T22" fmla="*/ 37 w 30"/>
                <a:gd name="T23" fmla="*/ 10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29793" name="Rectangle 3919"/>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9794" name="Freeform 3920"/>
            <p:cNvSpPr>
              <a:spLocks/>
            </p:cNvSpPr>
            <p:nvPr/>
          </p:nvSpPr>
          <p:spPr bwMode="auto">
            <a:xfrm>
              <a:off x="3815" y="2656"/>
              <a:ext cx="3" cy="1"/>
            </a:xfrm>
            <a:custGeom>
              <a:avLst/>
              <a:gdLst>
                <a:gd name="T0" fmla="*/ 0 w 2"/>
                <a:gd name="T1" fmla="*/ 0 h 1"/>
                <a:gd name="T2" fmla="*/ 473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95" name="Freeform 3921"/>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96" name="Freeform 3922"/>
            <p:cNvSpPr>
              <a:spLocks/>
            </p:cNvSpPr>
            <p:nvPr/>
          </p:nvSpPr>
          <p:spPr bwMode="auto">
            <a:xfrm>
              <a:off x="3805" y="2662"/>
              <a:ext cx="3" cy="3"/>
            </a:xfrm>
            <a:custGeom>
              <a:avLst/>
              <a:gdLst>
                <a:gd name="T0" fmla="*/ 3 w 3"/>
                <a:gd name="T1" fmla="*/ 0 h 2"/>
                <a:gd name="T2" fmla="*/ 0 w 3"/>
                <a:gd name="T3" fmla="*/ 473 h 2"/>
                <a:gd name="T4" fmla="*/ 0 w 3"/>
                <a:gd name="T5" fmla="*/ 0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797" name="Freeform 3923"/>
            <p:cNvSpPr>
              <a:spLocks/>
            </p:cNvSpPr>
            <p:nvPr/>
          </p:nvSpPr>
          <p:spPr bwMode="auto">
            <a:xfrm>
              <a:off x="3808" y="2665"/>
              <a:ext cx="1" cy="4"/>
            </a:xfrm>
            <a:custGeom>
              <a:avLst/>
              <a:gdLst>
                <a:gd name="T0" fmla="*/ 0 w 1"/>
                <a:gd name="T1" fmla="*/ 116 h 3"/>
                <a:gd name="T2" fmla="*/ 0 w 1"/>
                <a:gd name="T3" fmla="*/ 0 h 3"/>
                <a:gd name="T4" fmla="*/ 0 w 1"/>
                <a:gd name="T5" fmla="*/ 116 h 3"/>
                <a:gd name="T6" fmla="*/ 0 w 1"/>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9798" name="Freeform 3924"/>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9799" name="Freeform 3925"/>
            <p:cNvSpPr>
              <a:spLocks/>
            </p:cNvSpPr>
            <p:nvPr/>
          </p:nvSpPr>
          <p:spPr bwMode="auto">
            <a:xfrm>
              <a:off x="3810" y="2662"/>
              <a:ext cx="3" cy="3"/>
            </a:xfrm>
            <a:custGeom>
              <a:avLst/>
              <a:gdLst>
                <a:gd name="T0" fmla="*/ 0 w 3"/>
                <a:gd name="T1" fmla="*/ 473 h 2"/>
                <a:gd name="T2" fmla="*/ 3 w 3"/>
                <a:gd name="T3" fmla="*/ 0 h 2"/>
                <a:gd name="T4" fmla="*/ 0 w 3"/>
                <a:gd name="T5" fmla="*/ 0 h 2"/>
                <a:gd name="T6" fmla="*/ 0 w 3"/>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9800" name="Freeform 3926"/>
            <p:cNvSpPr>
              <a:spLocks/>
            </p:cNvSpPr>
            <p:nvPr/>
          </p:nvSpPr>
          <p:spPr bwMode="auto">
            <a:xfrm>
              <a:off x="3815" y="2600"/>
              <a:ext cx="3" cy="2"/>
            </a:xfrm>
            <a:custGeom>
              <a:avLst/>
              <a:gdLst>
                <a:gd name="T0" fmla="*/ 473 w 2"/>
                <a:gd name="T1" fmla="*/ 0 h 2"/>
                <a:gd name="T2" fmla="*/ 473 w 2"/>
                <a:gd name="T3" fmla="*/ 0 h 2"/>
                <a:gd name="T4" fmla="*/ 0 w 2"/>
                <a:gd name="T5" fmla="*/ 0 h 2"/>
                <a:gd name="T6" fmla="*/ 473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801" name="Freeform 3927"/>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9802" name="Freeform 3928"/>
            <p:cNvSpPr>
              <a:spLocks/>
            </p:cNvSpPr>
            <p:nvPr/>
          </p:nvSpPr>
          <p:spPr bwMode="auto">
            <a:xfrm>
              <a:off x="3808" y="2607"/>
              <a:ext cx="2" cy="6"/>
            </a:xfrm>
            <a:custGeom>
              <a:avLst/>
              <a:gdLst>
                <a:gd name="T0" fmla="*/ 2 w 2"/>
                <a:gd name="T1" fmla="*/ 2 h 5"/>
                <a:gd name="T2" fmla="*/ 2 w 2"/>
                <a:gd name="T3" fmla="*/ 0 h 5"/>
                <a:gd name="T4" fmla="*/ 0 w 2"/>
                <a:gd name="T5" fmla="*/ 50 h 5"/>
                <a:gd name="T6" fmla="*/ 2 w 2"/>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9803" name="Freeform 3929"/>
            <p:cNvSpPr>
              <a:spLocks/>
            </p:cNvSpPr>
            <p:nvPr/>
          </p:nvSpPr>
          <p:spPr bwMode="auto">
            <a:xfrm>
              <a:off x="3813" y="2595"/>
              <a:ext cx="1" cy="3"/>
            </a:xfrm>
            <a:custGeom>
              <a:avLst/>
              <a:gdLst>
                <a:gd name="T0" fmla="*/ 0 w 1"/>
                <a:gd name="T1" fmla="*/ 473 h 2"/>
                <a:gd name="T2" fmla="*/ 0 w 1"/>
                <a:gd name="T3" fmla="*/ 0 h 2"/>
                <a:gd name="T4" fmla="*/ 0 w 1"/>
                <a:gd name="T5" fmla="*/ 473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9804" name="Freeform 3930"/>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05" name="Freeform 3931"/>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9806" name="Freeform 3932"/>
            <p:cNvSpPr>
              <a:spLocks/>
            </p:cNvSpPr>
            <p:nvPr/>
          </p:nvSpPr>
          <p:spPr bwMode="auto">
            <a:xfrm>
              <a:off x="3796" y="2585"/>
              <a:ext cx="4" cy="2"/>
            </a:xfrm>
            <a:custGeom>
              <a:avLst/>
              <a:gdLst>
                <a:gd name="T0" fmla="*/ 116 w 3"/>
                <a:gd name="T1" fmla="*/ 0 h 2"/>
                <a:gd name="T2" fmla="*/ 0 w 3"/>
                <a:gd name="T3" fmla="*/ 0 h 2"/>
                <a:gd name="T4" fmla="*/ 116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07" name="Freeform 3933"/>
            <p:cNvSpPr>
              <a:spLocks/>
            </p:cNvSpPr>
            <p:nvPr/>
          </p:nvSpPr>
          <p:spPr bwMode="auto">
            <a:xfrm>
              <a:off x="3800" y="2489"/>
              <a:ext cx="3" cy="4"/>
            </a:xfrm>
            <a:custGeom>
              <a:avLst/>
              <a:gdLst>
                <a:gd name="T0" fmla="*/ 473 w 2"/>
                <a:gd name="T1" fmla="*/ 116 h 3"/>
                <a:gd name="T2" fmla="*/ 473 w 2"/>
                <a:gd name="T3" fmla="*/ 0 h 3"/>
                <a:gd name="T4" fmla="*/ 0 w 2"/>
                <a:gd name="T5" fmla="*/ 116 h 3"/>
                <a:gd name="T6" fmla="*/ 473 w 2"/>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9808" name="Freeform 3934"/>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09" name="Rectangle 3935"/>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9810" name="Freeform 3936"/>
            <p:cNvSpPr>
              <a:spLocks/>
            </p:cNvSpPr>
            <p:nvPr/>
          </p:nvSpPr>
          <p:spPr bwMode="auto">
            <a:xfrm>
              <a:off x="3800" y="2495"/>
              <a:ext cx="3" cy="1"/>
            </a:xfrm>
            <a:custGeom>
              <a:avLst/>
              <a:gdLst>
                <a:gd name="T0" fmla="*/ 0 w 2"/>
                <a:gd name="T1" fmla="*/ 0 h 1"/>
                <a:gd name="T2" fmla="*/ 473 w 2"/>
                <a:gd name="T3" fmla="*/ 0 h 1"/>
                <a:gd name="T4" fmla="*/ 0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11" name="Freeform 3937"/>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12" name="Freeform 3938"/>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13" name="Freeform 3939"/>
            <p:cNvSpPr>
              <a:spLocks/>
            </p:cNvSpPr>
            <p:nvPr/>
          </p:nvSpPr>
          <p:spPr bwMode="auto">
            <a:xfrm>
              <a:off x="3491" y="2746"/>
              <a:ext cx="3" cy="6"/>
            </a:xfrm>
            <a:custGeom>
              <a:avLst/>
              <a:gdLst>
                <a:gd name="T0" fmla="*/ 473 w 2"/>
                <a:gd name="T1" fmla="*/ 50 h 5"/>
                <a:gd name="T2" fmla="*/ 0 w 2"/>
                <a:gd name="T3" fmla="*/ 0 h 5"/>
                <a:gd name="T4" fmla="*/ 0 w 2"/>
                <a:gd name="T5" fmla="*/ 35 h 5"/>
                <a:gd name="T6" fmla="*/ 473 w 2"/>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9814" name="Freeform 3940"/>
            <p:cNvSpPr>
              <a:spLocks/>
            </p:cNvSpPr>
            <p:nvPr/>
          </p:nvSpPr>
          <p:spPr bwMode="auto">
            <a:xfrm>
              <a:off x="3326" y="2855"/>
              <a:ext cx="6" cy="1"/>
            </a:xfrm>
            <a:custGeom>
              <a:avLst/>
              <a:gdLst>
                <a:gd name="T0" fmla="*/ 50 w 5"/>
                <a:gd name="T1" fmla="*/ 0 h 1"/>
                <a:gd name="T2" fmla="*/ 0 w 5"/>
                <a:gd name="T3" fmla="*/ 0 h 1"/>
                <a:gd name="T4" fmla="*/ 50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9815" name="Freeform 3941"/>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816" name="Freeform 3942"/>
            <p:cNvSpPr>
              <a:spLocks/>
            </p:cNvSpPr>
            <p:nvPr/>
          </p:nvSpPr>
          <p:spPr bwMode="auto">
            <a:xfrm>
              <a:off x="2753" y="2130"/>
              <a:ext cx="180" cy="350"/>
            </a:xfrm>
            <a:custGeom>
              <a:avLst/>
              <a:gdLst>
                <a:gd name="T0" fmla="*/ 688 w 161"/>
                <a:gd name="T1" fmla="*/ 1135 h 283"/>
                <a:gd name="T2" fmla="*/ 615 w 161"/>
                <a:gd name="T3" fmla="*/ 967 h 283"/>
                <a:gd name="T4" fmla="*/ 547 w 161"/>
                <a:gd name="T5" fmla="*/ 821 h 283"/>
                <a:gd name="T6" fmla="*/ 485 w 161"/>
                <a:gd name="T7" fmla="*/ 664 h 283"/>
                <a:gd name="T8" fmla="*/ 413 w 161"/>
                <a:gd name="T9" fmla="*/ 554 h 283"/>
                <a:gd name="T10" fmla="*/ 343 w 161"/>
                <a:gd name="T11" fmla="*/ 413 h 283"/>
                <a:gd name="T12" fmla="*/ 283 w 161"/>
                <a:gd name="T13" fmla="*/ 257 h 283"/>
                <a:gd name="T14" fmla="*/ 211 w 161"/>
                <a:gd name="T15" fmla="*/ 115 h 283"/>
                <a:gd name="T16" fmla="*/ 140 w 161"/>
                <a:gd name="T17" fmla="*/ 0 h 283"/>
                <a:gd name="T18" fmla="*/ 78 w 161"/>
                <a:gd name="T19" fmla="*/ 115 h 283"/>
                <a:gd name="T20" fmla="*/ 87 w 161"/>
                <a:gd name="T21" fmla="*/ 334 h 283"/>
                <a:gd name="T22" fmla="*/ 87 w 161"/>
                <a:gd name="T23" fmla="*/ 554 h 283"/>
                <a:gd name="T24" fmla="*/ 149 w 161"/>
                <a:gd name="T25" fmla="*/ 858 h 283"/>
                <a:gd name="T26" fmla="*/ 133 w 161"/>
                <a:gd name="T27" fmla="*/ 967 h 283"/>
                <a:gd name="T28" fmla="*/ 133 w 161"/>
                <a:gd name="T29" fmla="*/ 1196 h 283"/>
                <a:gd name="T30" fmla="*/ 133 w 161"/>
                <a:gd name="T31" fmla="*/ 1406 h 283"/>
                <a:gd name="T32" fmla="*/ 133 w 161"/>
                <a:gd name="T33" fmla="*/ 1661 h 283"/>
                <a:gd name="T34" fmla="*/ 119 w 161"/>
                <a:gd name="T35" fmla="*/ 1875 h 283"/>
                <a:gd name="T36" fmla="*/ 87 w 161"/>
                <a:gd name="T37" fmla="*/ 2007 h 283"/>
                <a:gd name="T38" fmla="*/ 61 w 161"/>
                <a:gd name="T39" fmla="*/ 2164 h 283"/>
                <a:gd name="T40" fmla="*/ 29 w 161"/>
                <a:gd name="T41" fmla="*/ 2360 h 283"/>
                <a:gd name="T42" fmla="*/ 0 w 161"/>
                <a:gd name="T43" fmla="*/ 2540 h 283"/>
                <a:gd name="T44" fmla="*/ 0 w 161"/>
                <a:gd name="T45" fmla="*/ 2725 h 283"/>
                <a:gd name="T46" fmla="*/ 29 w 161"/>
                <a:gd name="T47" fmla="*/ 2919 h 283"/>
                <a:gd name="T48" fmla="*/ 61 w 161"/>
                <a:gd name="T49" fmla="*/ 2919 h 283"/>
                <a:gd name="T50" fmla="*/ 87 w 161"/>
                <a:gd name="T51" fmla="*/ 3211 h 283"/>
                <a:gd name="T52" fmla="*/ 104 w 161"/>
                <a:gd name="T53" fmla="*/ 3510 h 283"/>
                <a:gd name="T54" fmla="*/ 140 w 161"/>
                <a:gd name="T55" fmla="*/ 3773 h 283"/>
                <a:gd name="T56" fmla="*/ 61 w 161"/>
                <a:gd name="T57" fmla="*/ 3773 h 283"/>
                <a:gd name="T58" fmla="*/ 29 w 161"/>
                <a:gd name="T59" fmla="*/ 3852 h 283"/>
                <a:gd name="T60" fmla="*/ 87 w 161"/>
                <a:gd name="T61" fmla="*/ 4147 h 283"/>
                <a:gd name="T62" fmla="*/ 133 w 161"/>
                <a:gd name="T63" fmla="*/ 4488 h 283"/>
                <a:gd name="T64" fmla="*/ 189 w 161"/>
                <a:gd name="T65" fmla="*/ 4425 h 283"/>
                <a:gd name="T66" fmla="*/ 211 w 161"/>
                <a:gd name="T67" fmla="*/ 4457 h 283"/>
                <a:gd name="T68" fmla="*/ 246 w 161"/>
                <a:gd name="T69" fmla="*/ 4425 h 283"/>
                <a:gd name="T70" fmla="*/ 343 w 161"/>
                <a:gd name="T71" fmla="*/ 4340 h 283"/>
                <a:gd name="T72" fmla="*/ 375 w 161"/>
                <a:gd name="T73" fmla="*/ 4230 h 283"/>
                <a:gd name="T74" fmla="*/ 367 w 161"/>
                <a:gd name="T75" fmla="*/ 4115 h 283"/>
                <a:gd name="T76" fmla="*/ 458 w 161"/>
                <a:gd name="T77" fmla="*/ 4033 h 283"/>
                <a:gd name="T78" fmla="*/ 501 w 161"/>
                <a:gd name="T79" fmla="*/ 3820 h 283"/>
                <a:gd name="T80" fmla="*/ 552 w 161"/>
                <a:gd name="T81" fmla="*/ 3604 h 283"/>
                <a:gd name="T82" fmla="*/ 625 w 161"/>
                <a:gd name="T83" fmla="*/ 3547 h 283"/>
                <a:gd name="T84" fmla="*/ 615 w 161"/>
                <a:gd name="T85" fmla="*/ 3402 h 283"/>
                <a:gd name="T86" fmla="*/ 606 w 161"/>
                <a:gd name="T87" fmla="*/ 3211 h 283"/>
                <a:gd name="T88" fmla="*/ 578 w 161"/>
                <a:gd name="T89" fmla="*/ 3023 h 283"/>
                <a:gd name="T90" fmla="*/ 547 w 161"/>
                <a:gd name="T91" fmla="*/ 2995 h 283"/>
                <a:gd name="T92" fmla="*/ 578 w 161"/>
                <a:gd name="T93" fmla="*/ 2799 h 283"/>
                <a:gd name="T94" fmla="*/ 582 w 161"/>
                <a:gd name="T95" fmla="*/ 2660 h 283"/>
                <a:gd name="T96" fmla="*/ 582 w 161"/>
                <a:gd name="T97" fmla="*/ 2582 h 283"/>
                <a:gd name="T98" fmla="*/ 582 w 161"/>
                <a:gd name="T99" fmla="*/ 2480 h 283"/>
                <a:gd name="T100" fmla="*/ 625 w 161"/>
                <a:gd name="T101" fmla="*/ 2276 h 283"/>
                <a:gd name="T102" fmla="*/ 646 w 161"/>
                <a:gd name="T103" fmla="*/ 2203 h 283"/>
                <a:gd name="T104" fmla="*/ 688 w 161"/>
                <a:gd name="T105" fmla="*/ 2164 h 283"/>
                <a:gd name="T106" fmla="*/ 688 w 161"/>
                <a:gd name="T107" fmla="*/ 1893 h 283"/>
                <a:gd name="T108" fmla="*/ 688 w 161"/>
                <a:gd name="T109" fmla="*/ 1661 h 283"/>
                <a:gd name="T110" fmla="*/ 688 w 161"/>
                <a:gd name="T111" fmla="*/ 1390 h 283"/>
                <a:gd name="T112" fmla="*/ 688 w 161"/>
                <a:gd name="T113" fmla="*/ 1135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29817" name="Freeform 3943"/>
            <p:cNvSpPr>
              <a:spLocks/>
            </p:cNvSpPr>
            <p:nvPr/>
          </p:nvSpPr>
          <p:spPr bwMode="auto">
            <a:xfrm>
              <a:off x="3247" y="2370"/>
              <a:ext cx="27" cy="35"/>
            </a:xfrm>
            <a:custGeom>
              <a:avLst/>
              <a:gdLst>
                <a:gd name="T0" fmla="*/ 0 w 24"/>
                <a:gd name="T1" fmla="*/ 516 h 28"/>
                <a:gd name="T2" fmla="*/ 88 w 24"/>
                <a:gd name="T3" fmla="*/ 516 h 28"/>
                <a:gd name="T4" fmla="*/ 111 w 24"/>
                <a:gd name="T5" fmla="*/ 338 h 28"/>
                <a:gd name="T6" fmla="*/ 78 w 24"/>
                <a:gd name="T7" fmla="*/ 0 h 28"/>
                <a:gd name="T8" fmla="*/ 60 w 24"/>
                <a:gd name="T9" fmla="*/ 49 h 28"/>
                <a:gd name="T10" fmla="*/ 0 w 24"/>
                <a:gd name="T11" fmla="*/ 516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29818" name="Freeform 3944"/>
            <p:cNvSpPr>
              <a:spLocks/>
            </p:cNvSpPr>
            <p:nvPr/>
          </p:nvSpPr>
          <p:spPr bwMode="auto">
            <a:xfrm>
              <a:off x="3150" y="2251"/>
              <a:ext cx="117" cy="128"/>
            </a:xfrm>
            <a:custGeom>
              <a:avLst/>
              <a:gdLst>
                <a:gd name="T0" fmla="*/ 0 w 104"/>
                <a:gd name="T1" fmla="*/ 1186 h 104"/>
                <a:gd name="T2" fmla="*/ 2 w 104"/>
                <a:gd name="T3" fmla="*/ 938 h 104"/>
                <a:gd name="T4" fmla="*/ 26 w 104"/>
                <a:gd name="T5" fmla="*/ 590 h 104"/>
                <a:gd name="T6" fmla="*/ 42 w 104"/>
                <a:gd name="T7" fmla="*/ 245 h 104"/>
                <a:gd name="T8" fmla="*/ 99 w 104"/>
                <a:gd name="T9" fmla="*/ 137 h 104"/>
                <a:gd name="T10" fmla="*/ 144 w 104"/>
                <a:gd name="T11" fmla="*/ 2 h 104"/>
                <a:gd name="T12" fmla="*/ 158 w 104"/>
                <a:gd name="T13" fmla="*/ 0 h 104"/>
                <a:gd name="T14" fmla="*/ 179 w 104"/>
                <a:gd name="T15" fmla="*/ 169 h 104"/>
                <a:gd name="T16" fmla="*/ 200 w 104"/>
                <a:gd name="T17" fmla="*/ 388 h 104"/>
                <a:gd name="T18" fmla="*/ 225 w 104"/>
                <a:gd name="T19" fmla="*/ 590 h 104"/>
                <a:gd name="T20" fmla="*/ 241 w 104"/>
                <a:gd name="T21" fmla="*/ 773 h 104"/>
                <a:gd name="T22" fmla="*/ 254 w 104"/>
                <a:gd name="T23" fmla="*/ 694 h 104"/>
                <a:gd name="T24" fmla="*/ 261 w 104"/>
                <a:gd name="T25" fmla="*/ 726 h 104"/>
                <a:gd name="T26" fmla="*/ 321 w 104"/>
                <a:gd name="T27" fmla="*/ 891 h 104"/>
                <a:gd name="T28" fmla="*/ 406 w 104"/>
                <a:gd name="T29" fmla="*/ 1104 h 104"/>
                <a:gd name="T30" fmla="*/ 487 w 104"/>
                <a:gd name="T31" fmla="*/ 1359 h 104"/>
                <a:gd name="T32" fmla="*/ 487 w 104"/>
                <a:gd name="T33" fmla="*/ 1406 h 104"/>
                <a:gd name="T34" fmla="*/ 487 w 104"/>
                <a:gd name="T35" fmla="*/ 1440 h 104"/>
                <a:gd name="T36" fmla="*/ 458 w 104"/>
                <a:gd name="T37" fmla="*/ 1479 h 104"/>
                <a:gd name="T38" fmla="*/ 417 w 104"/>
                <a:gd name="T39" fmla="*/ 1551 h 104"/>
                <a:gd name="T40" fmla="*/ 417 w 104"/>
                <a:gd name="T41" fmla="*/ 1479 h 104"/>
                <a:gd name="T42" fmla="*/ 354 w 104"/>
                <a:gd name="T43" fmla="*/ 1406 h 104"/>
                <a:gd name="T44" fmla="*/ 305 w 104"/>
                <a:gd name="T45" fmla="*/ 1215 h 104"/>
                <a:gd name="T46" fmla="*/ 286 w 104"/>
                <a:gd name="T47" fmla="*/ 1104 h 104"/>
                <a:gd name="T48" fmla="*/ 241 w 104"/>
                <a:gd name="T49" fmla="*/ 1051 h 104"/>
                <a:gd name="T50" fmla="*/ 200 w 104"/>
                <a:gd name="T51" fmla="*/ 1051 h 104"/>
                <a:gd name="T52" fmla="*/ 158 w 104"/>
                <a:gd name="T53" fmla="*/ 1051 h 104"/>
                <a:gd name="T54" fmla="*/ 124 w 104"/>
                <a:gd name="T55" fmla="*/ 938 h 104"/>
                <a:gd name="T56" fmla="*/ 99 w 104"/>
                <a:gd name="T57" fmla="*/ 1154 h 104"/>
                <a:gd name="T58" fmla="*/ 68 w 104"/>
                <a:gd name="T59" fmla="*/ 1051 h 104"/>
                <a:gd name="T60" fmla="*/ 42 w 104"/>
                <a:gd name="T61" fmla="*/ 1186 h 104"/>
                <a:gd name="T62" fmla="*/ 0 w 104"/>
                <a:gd name="T63" fmla="*/ 1186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29819" name="Freeform 3945"/>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29820" name="Freeform 3946"/>
            <p:cNvSpPr>
              <a:spLocks/>
            </p:cNvSpPr>
            <p:nvPr/>
          </p:nvSpPr>
          <p:spPr bwMode="auto">
            <a:xfrm>
              <a:off x="3237" y="2384"/>
              <a:ext cx="177" cy="302"/>
            </a:xfrm>
            <a:custGeom>
              <a:avLst/>
              <a:gdLst>
                <a:gd name="T0" fmla="*/ 677 w 158"/>
                <a:gd name="T1" fmla="*/ 535 h 244"/>
                <a:gd name="T2" fmla="*/ 651 w 158"/>
                <a:gd name="T3" fmla="*/ 879 h 244"/>
                <a:gd name="T4" fmla="*/ 597 w 158"/>
                <a:gd name="T5" fmla="*/ 1197 h 244"/>
                <a:gd name="T6" fmla="*/ 559 w 158"/>
                <a:gd name="T7" fmla="*/ 1529 h 244"/>
                <a:gd name="T8" fmla="*/ 514 w 158"/>
                <a:gd name="T9" fmla="*/ 1857 h 244"/>
                <a:gd name="T10" fmla="*/ 463 w 158"/>
                <a:gd name="T11" fmla="*/ 2196 h 244"/>
                <a:gd name="T12" fmla="*/ 425 w 158"/>
                <a:gd name="T13" fmla="*/ 2379 h 244"/>
                <a:gd name="T14" fmla="*/ 379 w 158"/>
                <a:gd name="T15" fmla="*/ 2551 h 244"/>
                <a:gd name="T16" fmla="*/ 338 w 158"/>
                <a:gd name="T17" fmla="*/ 2688 h 244"/>
                <a:gd name="T18" fmla="*/ 294 w 158"/>
                <a:gd name="T19" fmla="*/ 2844 h 244"/>
                <a:gd name="T20" fmla="*/ 252 w 158"/>
                <a:gd name="T21" fmla="*/ 2990 h 244"/>
                <a:gd name="T22" fmla="*/ 207 w 158"/>
                <a:gd name="T23" fmla="*/ 3172 h 244"/>
                <a:gd name="T24" fmla="*/ 152 w 158"/>
                <a:gd name="T25" fmla="*/ 3375 h 244"/>
                <a:gd name="T26" fmla="*/ 105 w 158"/>
                <a:gd name="T27" fmla="*/ 3520 h 244"/>
                <a:gd name="T28" fmla="*/ 69 w 158"/>
                <a:gd name="T29" fmla="*/ 3703 h 244"/>
                <a:gd name="T30" fmla="*/ 38 w 158"/>
                <a:gd name="T31" fmla="*/ 3907 h 244"/>
                <a:gd name="T32" fmla="*/ 0 w 158"/>
                <a:gd name="T33" fmla="*/ 3633 h 244"/>
                <a:gd name="T34" fmla="*/ 0 w 158"/>
                <a:gd name="T35" fmla="*/ 3375 h 244"/>
                <a:gd name="T36" fmla="*/ 0 w 158"/>
                <a:gd name="T37" fmla="*/ 3157 h 244"/>
                <a:gd name="T38" fmla="*/ 0 w 158"/>
                <a:gd name="T39" fmla="*/ 2886 h 244"/>
                <a:gd name="T40" fmla="*/ 0 w 158"/>
                <a:gd name="T41" fmla="*/ 2603 h 244"/>
                <a:gd name="T42" fmla="*/ 30 w 158"/>
                <a:gd name="T43" fmla="*/ 2431 h 244"/>
                <a:gd name="T44" fmla="*/ 62 w 158"/>
                <a:gd name="T45" fmla="*/ 2272 h 244"/>
                <a:gd name="T46" fmla="*/ 105 w 158"/>
                <a:gd name="T47" fmla="*/ 2196 h 244"/>
                <a:gd name="T48" fmla="*/ 166 w 158"/>
                <a:gd name="T49" fmla="*/ 2056 h 244"/>
                <a:gd name="T50" fmla="*/ 223 w 158"/>
                <a:gd name="T51" fmla="*/ 2056 h 244"/>
                <a:gd name="T52" fmla="*/ 262 w 158"/>
                <a:gd name="T53" fmla="*/ 2016 h 244"/>
                <a:gd name="T54" fmla="*/ 319 w 158"/>
                <a:gd name="T55" fmla="*/ 1774 h 244"/>
                <a:gd name="T56" fmla="*/ 369 w 158"/>
                <a:gd name="T57" fmla="*/ 1553 h 244"/>
                <a:gd name="T58" fmla="*/ 425 w 158"/>
                <a:gd name="T59" fmla="*/ 1352 h 244"/>
                <a:gd name="T60" fmla="*/ 476 w 158"/>
                <a:gd name="T61" fmla="*/ 1092 h 244"/>
                <a:gd name="T62" fmla="*/ 410 w 158"/>
                <a:gd name="T63" fmla="*/ 1092 h 244"/>
                <a:gd name="T64" fmla="*/ 365 w 158"/>
                <a:gd name="T65" fmla="*/ 1068 h 244"/>
                <a:gd name="T66" fmla="*/ 314 w 158"/>
                <a:gd name="T67" fmla="*/ 998 h 244"/>
                <a:gd name="T68" fmla="*/ 260 w 158"/>
                <a:gd name="T69" fmla="*/ 920 h 244"/>
                <a:gd name="T70" fmla="*/ 207 w 158"/>
                <a:gd name="T71" fmla="*/ 829 h 244"/>
                <a:gd name="T72" fmla="*/ 152 w 158"/>
                <a:gd name="T73" fmla="*/ 662 h 244"/>
                <a:gd name="T74" fmla="*/ 113 w 158"/>
                <a:gd name="T75" fmla="*/ 425 h 244"/>
                <a:gd name="T76" fmla="*/ 121 w 158"/>
                <a:gd name="T77" fmla="*/ 277 h 244"/>
                <a:gd name="T78" fmla="*/ 145 w 158"/>
                <a:gd name="T79" fmla="*/ 118 h 244"/>
                <a:gd name="T80" fmla="*/ 185 w 158"/>
                <a:gd name="T81" fmla="*/ 317 h 244"/>
                <a:gd name="T82" fmla="*/ 227 w 158"/>
                <a:gd name="T83" fmla="*/ 425 h 244"/>
                <a:gd name="T84" fmla="*/ 314 w 158"/>
                <a:gd name="T85" fmla="*/ 317 h 244"/>
                <a:gd name="T86" fmla="*/ 369 w 158"/>
                <a:gd name="T87" fmla="*/ 349 h 244"/>
                <a:gd name="T88" fmla="*/ 445 w 158"/>
                <a:gd name="T89" fmla="*/ 256 h 244"/>
                <a:gd name="T90" fmla="*/ 540 w 158"/>
                <a:gd name="T91" fmla="*/ 167 h 244"/>
                <a:gd name="T92" fmla="*/ 627 w 158"/>
                <a:gd name="T93" fmla="*/ 77 h 244"/>
                <a:gd name="T94" fmla="*/ 677 w 158"/>
                <a:gd name="T95" fmla="*/ 0 h 244"/>
                <a:gd name="T96" fmla="*/ 686 w 158"/>
                <a:gd name="T97" fmla="*/ 77 h 244"/>
                <a:gd name="T98" fmla="*/ 686 w 158"/>
                <a:gd name="T99" fmla="*/ 425 h 244"/>
                <a:gd name="T100" fmla="*/ 692 w 158"/>
                <a:gd name="T101" fmla="*/ 425 h 244"/>
                <a:gd name="T102" fmla="*/ 677 w 158"/>
                <a:gd name="T103" fmla="*/ 535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29821" name="Freeform 3947"/>
            <p:cNvSpPr>
              <a:spLocks/>
            </p:cNvSpPr>
            <p:nvPr/>
          </p:nvSpPr>
          <p:spPr bwMode="auto">
            <a:xfrm>
              <a:off x="3026" y="2701"/>
              <a:ext cx="33" cy="45"/>
            </a:xfrm>
            <a:custGeom>
              <a:avLst/>
              <a:gdLst>
                <a:gd name="T0" fmla="*/ 92 w 30"/>
                <a:gd name="T1" fmla="*/ 109 h 37"/>
                <a:gd name="T2" fmla="*/ 92 w 30"/>
                <a:gd name="T3" fmla="*/ 0 h 37"/>
                <a:gd name="T4" fmla="*/ 57 w 30"/>
                <a:gd name="T5" fmla="*/ 0 h 37"/>
                <a:gd name="T6" fmla="*/ 50 w 30"/>
                <a:gd name="T7" fmla="*/ 50 h 37"/>
                <a:gd name="T8" fmla="*/ 2 w 30"/>
                <a:gd name="T9" fmla="*/ 90 h 37"/>
                <a:gd name="T10" fmla="*/ 0 w 30"/>
                <a:gd name="T11" fmla="*/ 90 h 37"/>
                <a:gd name="T12" fmla="*/ 2 w 30"/>
                <a:gd name="T13" fmla="*/ 90 h 37"/>
                <a:gd name="T14" fmla="*/ 4 w 30"/>
                <a:gd name="T15" fmla="*/ 292 h 37"/>
                <a:gd name="T16" fmla="*/ 25 w 30"/>
                <a:gd name="T17" fmla="*/ 473 h 37"/>
                <a:gd name="T18" fmla="*/ 37 w 30"/>
                <a:gd name="T19" fmla="*/ 473 h 37"/>
                <a:gd name="T20" fmla="*/ 67 w 30"/>
                <a:gd name="T21" fmla="*/ 331 h 37"/>
                <a:gd name="T22" fmla="*/ 103 w 30"/>
                <a:gd name="T23" fmla="*/ 184 h 37"/>
                <a:gd name="T24" fmla="*/ 92 w 30"/>
                <a:gd name="T25" fmla="*/ 109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29822" name="Freeform 3948"/>
            <p:cNvSpPr>
              <a:spLocks/>
            </p:cNvSpPr>
            <p:nvPr/>
          </p:nvSpPr>
          <p:spPr bwMode="auto">
            <a:xfrm>
              <a:off x="2711" y="2569"/>
              <a:ext cx="132" cy="190"/>
            </a:xfrm>
            <a:custGeom>
              <a:avLst/>
              <a:gdLst>
                <a:gd name="T0" fmla="*/ 87 w 118"/>
                <a:gd name="T1" fmla="*/ 1643 h 154"/>
                <a:gd name="T2" fmla="*/ 40 w 118"/>
                <a:gd name="T3" fmla="*/ 1673 h 154"/>
                <a:gd name="T4" fmla="*/ 40 w 118"/>
                <a:gd name="T5" fmla="*/ 1752 h 154"/>
                <a:gd name="T6" fmla="*/ 40 w 118"/>
                <a:gd name="T7" fmla="*/ 1812 h 154"/>
                <a:gd name="T8" fmla="*/ 50 w 118"/>
                <a:gd name="T9" fmla="*/ 1930 h 154"/>
                <a:gd name="T10" fmla="*/ 40 w 118"/>
                <a:gd name="T11" fmla="*/ 1985 h 154"/>
                <a:gd name="T12" fmla="*/ 23 w 118"/>
                <a:gd name="T13" fmla="*/ 1930 h 154"/>
                <a:gd name="T14" fmla="*/ 0 w 118"/>
                <a:gd name="T15" fmla="*/ 2070 h 154"/>
                <a:gd name="T16" fmla="*/ 62 w 118"/>
                <a:gd name="T17" fmla="*/ 2363 h 154"/>
                <a:gd name="T18" fmla="*/ 105 w 118"/>
                <a:gd name="T19" fmla="*/ 2212 h 154"/>
                <a:gd name="T20" fmla="*/ 134 w 118"/>
                <a:gd name="T21" fmla="*/ 2248 h 154"/>
                <a:gd name="T22" fmla="*/ 170 w 118"/>
                <a:gd name="T23" fmla="*/ 2290 h 154"/>
                <a:gd name="T24" fmla="*/ 190 w 118"/>
                <a:gd name="T25" fmla="*/ 2212 h 154"/>
                <a:gd name="T26" fmla="*/ 225 w 118"/>
                <a:gd name="T27" fmla="*/ 2212 h 154"/>
                <a:gd name="T28" fmla="*/ 235 w 118"/>
                <a:gd name="T29" fmla="*/ 2339 h 154"/>
                <a:gd name="T30" fmla="*/ 294 w 118"/>
                <a:gd name="T31" fmla="*/ 2148 h 154"/>
                <a:gd name="T32" fmla="*/ 351 w 118"/>
                <a:gd name="T33" fmla="*/ 1967 h 154"/>
                <a:gd name="T34" fmla="*/ 351 w 118"/>
                <a:gd name="T35" fmla="*/ 1752 h 154"/>
                <a:gd name="T36" fmla="*/ 355 w 118"/>
                <a:gd name="T37" fmla="*/ 1537 h 154"/>
                <a:gd name="T38" fmla="*/ 411 w 118"/>
                <a:gd name="T39" fmla="*/ 1304 h 154"/>
                <a:gd name="T40" fmla="*/ 444 w 118"/>
                <a:gd name="T41" fmla="*/ 1099 h 154"/>
                <a:gd name="T42" fmla="*/ 461 w 118"/>
                <a:gd name="T43" fmla="*/ 909 h 154"/>
                <a:gd name="T44" fmla="*/ 475 w 118"/>
                <a:gd name="T45" fmla="*/ 695 h 154"/>
                <a:gd name="T46" fmla="*/ 475 w 118"/>
                <a:gd name="T47" fmla="*/ 480 h 154"/>
                <a:gd name="T48" fmla="*/ 497 w 118"/>
                <a:gd name="T49" fmla="*/ 258 h 154"/>
                <a:gd name="T50" fmla="*/ 512 w 118"/>
                <a:gd name="T51" fmla="*/ 48 h 154"/>
                <a:gd name="T52" fmla="*/ 461 w 118"/>
                <a:gd name="T53" fmla="*/ 0 h 154"/>
                <a:gd name="T54" fmla="*/ 411 w 118"/>
                <a:gd name="T55" fmla="*/ 0 h 154"/>
                <a:gd name="T56" fmla="*/ 367 w 118"/>
                <a:gd name="T57" fmla="*/ 73 h 154"/>
                <a:gd name="T58" fmla="*/ 351 w 118"/>
                <a:gd name="T59" fmla="*/ 376 h 154"/>
                <a:gd name="T60" fmla="*/ 333 w 118"/>
                <a:gd name="T61" fmla="*/ 514 h 154"/>
                <a:gd name="T62" fmla="*/ 281 w 118"/>
                <a:gd name="T63" fmla="*/ 443 h 154"/>
                <a:gd name="T64" fmla="*/ 213 w 118"/>
                <a:gd name="T65" fmla="*/ 392 h 154"/>
                <a:gd name="T66" fmla="*/ 152 w 118"/>
                <a:gd name="T67" fmla="*/ 392 h 154"/>
                <a:gd name="T68" fmla="*/ 143 w 118"/>
                <a:gd name="T69" fmla="*/ 656 h 154"/>
                <a:gd name="T70" fmla="*/ 225 w 118"/>
                <a:gd name="T71" fmla="*/ 601 h 154"/>
                <a:gd name="T72" fmla="*/ 225 w 118"/>
                <a:gd name="T73" fmla="*/ 796 h 154"/>
                <a:gd name="T74" fmla="*/ 190 w 118"/>
                <a:gd name="T75" fmla="*/ 945 h 154"/>
                <a:gd name="T76" fmla="*/ 235 w 118"/>
                <a:gd name="T77" fmla="*/ 1191 h 154"/>
                <a:gd name="T78" fmla="*/ 213 w 118"/>
                <a:gd name="T79" fmla="*/ 1594 h 154"/>
                <a:gd name="T80" fmla="*/ 190 w 118"/>
                <a:gd name="T81" fmla="*/ 1673 h 154"/>
                <a:gd name="T82" fmla="*/ 170 w 118"/>
                <a:gd name="T83" fmla="*/ 1564 h 154"/>
                <a:gd name="T84" fmla="*/ 143 w 118"/>
                <a:gd name="T85" fmla="*/ 1643 h 154"/>
                <a:gd name="T86" fmla="*/ 105 w 118"/>
                <a:gd name="T87" fmla="*/ 1495 h 154"/>
                <a:gd name="T88" fmla="*/ 87 w 118"/>
                <a:gd name="T89" fmla="*/ 1643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29823" name="Freeform 3949"/>
            <p:cNvSpPr>
              <a:spLocks/>
            </p:cNvSpPr>
            <p:nvPr/>
          </p:nvSpPr>
          <p:spPr bwMode="auto">
            <a:xfrm>
              <a:off x="3113" y="2545"/>
              <a:ext cx="140" cy="205"/>
            </a:xfrm>
            <a:custGeom>
              <a:avLst/>
              <a:gdLst>
                <a:gd name="T0" fmla="*/ 259 w 125"/>
                <a:gd name="T1" fmla="*/ 2130 h 166"/>
                <a:gd name="T2" fmla="*/ 184 w 125"/>
                <a:gd name="T3" fmla="*/ 1991 h 166"/>
                <a:gd name="T4" fmla="*/ 121 w 125"/>
                <a:gd name="T5" fmla="*/ 1859 h 166"/>
                <a:gd name="T6" fmla="*/ 69 w 125"/>
                <a:gd name="T7" fmla="*/ 1701 h 166"/>
                <a:gd name="T8" fmla="*/ 0 w 125"/>
                <a:gd name="T9" fmla="*/ 1588 h 166"/>
                <a:gd name="T10" fmla="*/ 0 w 125"/>
                <a:gd name="T11" fmla="*/ 1257 h 166"/>
                <a:gd name="T12" fmla="*/ 54 w 125"/>
                <a:gd name="T13" fmla="*/ 993 h 166"/>
                <a:gd name="T14" fmla="*/ 69 w 125"/>
                <a:gd name="T15" fmla="*/ 783 h 166"/>
                <a:gd name="T16" fmla="*/ 54 w 125"/>
                <a:gd name="T17" fmla="*/ 558 h 166"/>
                <a:gd name="T18" fmla="*/ 30 w 125"/>
                <a:gd name="T19" fmla="*/ 343 h 166"/>
                <a:gd name="T20" fmla="*/ 0 w 125"/>
                <a:gd name="T21" fmla="*/ 115 h 166"/>
                <a:gd name="T22" fmla="*/ 30 w 125"/>
                <a:gd name="T23" fmla="*/ 0 h 166"/>
                <a:gd name="T24" fmla="*/ 84 w 125"/>
                <a:gd name="T25" fmla="*/ 0 h 166"/>
                <a:gd name="T26" fmla="*/ 132 w 125"/>
                <a:gd name="T27" fmla="*/ 0 h 166"/>
                <a:gd name="T28" fmla="*/ 199 w 125"/>
                <a:gd name="T29" fmla="*/ 49 h 166"/>
                <a:gd name="T30" fmla="*/ 281 w 125"/>
                <a:gd name="T31" fmla="*/ 267 h 166"/>
                <a:gd name="T32" fmla="*/ 379 w 125"/>
                <a:gd name="T33" fmla="*/ 343 h 166"/>
                <a:gd name="T34" fmla="*/ 410 w 125"/>
                <a:gd name="T35" fmla="*/ 230 h 166"/>
                <a:gd name="T36" fmla="*/ 487 w 125"/>
                <a:gd name="T37" fmla="*/ 151 h 166"/>
                <a:gd name="T38" fmla="*/ 548 w 125"/>
                <a:gd name="T39" fmla="*/ 186 h 166"/>
                <a:gd name="T40" fmla="*/ 514 w 125"/>
                <a:gd name="T41" fmla="*/ 343 h 166"/>
                <a:gd name="T42" fmla="*/ 487 w 125"/>
                <a:gd name="T43" fmla="*/ 524 h 166"/>
                <a:gd name="T44" fmla="*/ 487 w 125"/>
                <a:gd name="T45" fmla="*/ 783 h 166"/>
                <a:gd name="T46" fmla="*/ 487 w 125"/>
                <a:gd name="T47" fmla="*/ 1051 h 166"/>
                <a:gd name="T48" fmla="*/ 487 w 125"/>
                <a:gd name="T49" fmla="*/ 1257 h 166"/>
                <a:gd name="T50" fmla="*/ 487 w 125"/>
                <a:gd name="T51" fmla="*/ 1513 h 166"/>
                <a:gd name="T52" fmla="*/ 523 w 125"/>
                <a:gd name="T53" fmla="*/ 1772 h 166"/>
                <a:gd name="T54" fmla="*/ 487 w 125"/>
                <a:gd name="T55" fmla="*/ 1801 h 166"/>
                <a:gd name="T56" fmla="*/ 460 w 125"/>
                <a:gd name="T57" fmla="*/ 1991 h 166"/>
                <a:gd name="T58" fmla="*/ 435 w 125"/>
                <a:gd name="T59" fmla="*/ 2101 h 166"/>
                <a:gd name="T60" fmla="*/ 394 w 125"/>
                <a:gd name="T61" fmla="*/ 2309 h 166"/>
                <a:gd name="T62" fmla="*/ 367 w 125"/>
                <a:gd name="T63" fmla="*/ 2571 h 166"/>
                <a:gd name="T64" fmla="*/ 355 w 125"/>
                <a:gd name="T65" fmla="*/ 2571 h 166"/>
                <a:gd name="T66" fmla="*/ 314 w 125"/>
                <a:gd name="T67" fmla="*/ 2388 h 166"/>
                <a:gd name="T68" fmla="*/ 259 w 125"/>
                <a:gd name="T69" fmla="*/ 2206 h 166"/>
                <a:gd name="T70" fmla="*/ 259 w 125"/>
                <a:gd name="T71" fmla="*/ 2130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29824" name="Freeform 3950"/>
            <p:cNvSpPr>
              <a:spLocks/>
            </p:cNvSpPr>
            <p:nvPr/>
          </p:nvSpPr>
          <p:spPr bwMode="auto">
            <a:xfrm>
              <a:off x="5557" y="2580"/>
              <a:ext cx="3" cy="3"/>
            </a:xfrm>
            <a:custGeom>
              <a:avLst/>
              <a:gdLst>
                <a:gd name="T0" fmla="*/ 473 w 2"/>
                <a:gd name="T1" fmla="*/ 0 h 2"/>
                <a:gd name="T2" fmla="*/ 0 w 2"/>
                <a:gd name="T3" fmla="*/ 473 h 2"/>
                <a:gd name="T4" fmla="*/ 0 w 2"/>
                <a:gd name="T5" fmla="*/ 0 h 2"/>
                <a:gd name="T6" fmla="*/ 473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825" name="Freeform 3951"/>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9826" name="Rectangle 3952"/>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9827" name="Freeform 3953"/>
            <p:cNvSpPr>
              <a:spLocks/>
            </p:cNvSpPr>
            <p:nvPr/>
          </p:nvSpPr>
          <p:spPr bwMode="auto">
            <a:xfrm>
              <a:off x="5567" y="2604"/>
              <a:ext cx="5" cy="3"/>
            </a:xfrm>
            <a:custGeom>
              <a:avLst/>
              <a:gdLst>
                <a:gd name="T0" fmla="*/ 0 w 3"/>
                <a:gd name="T1" fmla="*/ 473 h 2"/>
                <a:gd name="T2" fmla="*/ 2213 w 3"/>
                <a:gd name="T3" fmla="*/ 0 h 2"/>
                <a:gd name="T4" fmla="*/ 0 w 3"/>
                <a:gd name="T5" fmla="*/ 0 h 2"/>
                <a:gd name="T6" fmla="*/ 0 w 3"/>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9828" name="Freeform 3954"/>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29" name="Freeform 3955"/>
            <p:cNvSpPr>
              <a:spLocks/>
            </p:cNvSpPr>
            <p:nvPr/>
          </p:nvSpPr>
          <p:spPr bwMode="auto">
            <a:xfrm>
              <a:off x="2564" y="2343"/>
              <a:ext cx="207" cy="208"/>
            </a:xfrm>
            <a:custGeom>
              <a:avLst/>
              <a:gdLst>
                <a:gd name="T0" fmla="*/ 462 w 187"/>
                <a:gd name="T1" fmla="*/ 1951 h 168"/>
                <a:gd name="T2" fmla="*/ 417 w 187"/>
                <a:gd name="T3" fmla="*/ 2022 h 168"/>
                <a:gd name="T4" fmla="*/ 397 w 187"/>
                <a:gd name="T5" fmla="*/ 2162 h 168"/>
                <a:gd name="T6" fmla="*/ 363 w 187"/>
                <a:gd name="T7" fmla="*/ 2359 h 168"/>
                <a:gd name="T8" fmla="*/ 354 w 187"/>
                <a:gd name="T9" fmla="*/ 2583 h 168"/>
                <a:gd name="T10" fmla="*/ 324 w 187"/>
                <a:gd name="T11" fmla="*/ 2554 h 168"/>
                <a:gd name="T12" fmla="*/ 324 w 187"/>
                <a:gd name="T13" fmla="*/ 2673 h 168"/>
                <a:gd name="T14" fmla="*/ 278 w 187"/>
                <a:gd name="T15" fmla="*/ 2673 h 168"/>
                <a:gd name="T16" fmla="*/ 265 w 187"/>
                <a:gd name="T17" fmla="*/ 2622 h 168"/>
                <a:gd name="T18" fmla="*/ 253 w 187"/>
                <a:gd name="T19" fmla="*/ 2673 h 168"/>
                <a:gd name="T20" fmla="*/ 251 w 187"/>
                <a:gd name="T21" fmla="*/ 2673 h 168"/>
                <a:gd name="T22" fmla="*/ 239 w 187"/>
                <a:gd name="T23" fmla="*/ 2583 h 168"/>
                <a:gd name="T24" fmla="*/ 239 w 187"/>
                <a:gd name="T25" fmla="*/ 2697 h 168"/>
                <a:gd name="T26" fmla="*/ 229 w 187"/>
                <a:gd name="T27" fmla="*/ 2673 h 168"/>
                <a:gd name="T28" fmla="*/ 229 w 187"/>
                <a:gd name="T29" fmla="*/ 2673 h 168"/>
                <a:gd name="T30" fmla="*/ 208 w 187"/>
                <a:gd name="T31" fmla="*/ 2673 h 168"/>
                <a:gd name="T32" fmla="*/ 185 w 187"/>
                <a:gd name="T33" fmla="*/ 2697 h 168"/>
                <a:gd name="T34" fmla="*/ 154 w 187"/>
                <a:gd name="T35" fmla="*/ 2385 h 168"/>
                <a:gd name="T36" fmla="*/ 169 w 187"/>
                <a:gd name="T37" fmla="*/ 2385 h 168"/>
                <a:gd name="T38" fmla="*/ 151 w 187"/>
                <a:gd name="T39" fmla="*/ 2359 h 168"/>
                <a:gd name="T40" fmla="*/ 154 w 187"/>
                <a:gd name="T41" fmla="*/ 2359 h 168"/>
                <a:gd name="T42" fmla="*/ 139 w 187"/>
                <a:gd name="T43" fmla="*/ 2287 h 168"/>
                <a:gd name="T44" fmla="*/ 76 w 187"/>
                <a:gd name="T45" fmla="*/ 2138 h 168"/>
                <a:gd name="T46" fmla="*/ 51 w 187"/>
                <a:gd name="T47" fmla="*/ 2086 h 168"/>
                <a:gd name="T48" fmla="*/ 61 w 187"/>
                <a:gd name="T49" fmla="*/ 2061 h 168"/>
                <a:gd name="T50" fmla="*/ 0 w 187"/>
                <a:gd name="T51" fmla="*/ 2138 h 168"/>
                <a:gd name="T52" fmla="*/ 2 w 187"/>
                <a:gd name="T53" fmla="*/ 1746 h 168"/>
                <a:gd name="T54" fmla="*/ 2 w 187"/>
                <a:gd name="T55" fmla="*/ 1345 h 168"/>
                <a:gd name="T56" fmla="*/ 51 w 187"/>
                <a:gd name="T57" fmla="*/ 1028 h 168"/>
                <a:gd name="T58" fmla="*/ 61 w 187"/>
                <a:gd name="T59" fmla="*/ 758 h 168"/>
                <a:gd name="T60" fmla="*/ 51 w 187"/>
                <a:gd name="T61" fmla="*/ 605 h 168"/>
                <a:gd name="T62" fmla="*/ 51 w 187"/>
                <a:gd name="T63" fmla="*/ 489 h 168"/>
                <a:gd name="T64" fmla="*/ 69 w 187"/>
                <a:gd name="T65" fmla="*/ 317 h 168"/>
                <a:gd name="T66" fmla="*/ 84 w 187"/>
                <a:gd name="T67" fmla="*/ 77 h 168"/>
                <a:gd name="T68" fmla="*/ 139 w 187"/>
                <a:gd name="T69" fmla="*/ 0 h 168"/>
                <a:gd name="T70" fmla="*/ 205 w 187"/>
                <a:gd name="T71" fmla="*/ 50 h 168"/>
                <a:gd name="T72" fmla="*/ 239 w 187"/>
                <a:gd name="T73" fmla="*/ 207 h 168"/>
                <a:gd name="T74" fmla="*/ 306 w 187"/>
                <a:gd name="T75" fmla="*/ 118 h 168"/>
                <a:gd name="T76" fmla="*/ 343 w 187"/>
                <a:gd name="T77" fmla="*/ 207 h 168"/>
                <a:gd name="T78" fmla="*/ 392 w 187"/>
                <a:gd name="T79" fmla="*/ 277 h 168"/>
                <a:gd name="T80" fmla="*/ 448 w 187"/>
                <a:gd name="T81" fmla="*/ 118 h 168"/>
                <a:gd name="T82" fmla="*/ 515 w 187"/>
                <a:gd name="T83" fmla="*/ 167 h 168"/>
                <a:gd name="T84" fmla="*/ 571 w 187"/>
                <a:gd name="T85" fmla="*/ 207 h 168"/>
                <a:gd name="T86" fmla="*/ 634 w 187"/>
                <a:gd name="T87" fmla="*/ 0 h 168"/>
                <a:gd name="T88" fmla="*/ 663 w 187"/>
                <a:gd name="T89" fmla="*/ 207 h 168"/>
                <a:gd name="T90" fmla="*/ 671 w 187"/>
                <a:gd name="T91" fmla="*/ 425 h 168"/>
                <a:gd name="T92" fmla="*/ 700 w 187"/>
                <a:gd name="T93" fmla="*/ 489 h 168"/>
                <a:gd name="T94" fmla="*/ 690 w 187"/>
                <a:gd name="T95" fmla="*/ 695 h 168"/>
                <a:gd name="T96" fmla="*/ 640 w 187"/>
                <a:gd name="T97" fmla="*/ 830 h 168"/>
                <a:gd name="T98" fmla="*/ 631 w 187"/>
                <a:gd name="T99" fmla="*/ 1065 h 168"/>
                <a:gd name="T100" fmla="*/ 604 w 187"/>
                <a:gd name="T101" fmla="*/ 1257 h 168"/>
                <a:gd name="T102" fmla="*/ 588 w 187"/>
                <a:gd name="T103" fmla="*/ 1482 h 168"/>
                <a:gd name="T104" fmla="*/ 562 w 187"/>
                <a:gd name="T105" fmla="*/ 1633 h 168"/>
                <a:gd name="T106" fmla="*/ 538 w 187"/>
                <a:gd name="T107" fmla="*/ 1894 h 168"/>
                <a:gd name="T108" fmla="*/ 494 w 187"/>
                <a:gd name="T109" fmla="*/ 2086 h 168"/>
                <a:gd name="T110" fmla="*/ 462 w 187"/>
                <a:gd name="T111" fmla="*/ 1951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29830" name="Freeform 3956"/>
            <p:cNvSpPr>
              <a:spLocks/>
            </p:cNvSpPr>
            <p:nvPr/>
          </p:nvSpPr>
          <p:spPr bwMode="auto">
            <a:xfrm>
              <a:off x="2529" y="2375"/>
              <a:ext cx="52" cy="135"/>
            </a:xfrm>
            <a:custGeom>
              <a:avLst/>
              <a:gdLst>
                <a:gd name="T0" fmla="*/ 2 w 47"/>
                <a:gd name="T1" fmla="*/ 393 h 109"/>
                <a:gd name="T2" fmla="*/ 0 w 47"/>
                <a:gd name="T3" fmla="*/ 490 h 109"/>
                <a:gd name="T4" fmla="*/ 31 w 47"/>
                <a:gd name="T5" fmla="*/ 651 h 109"/>
                <a:gd name="T6" fmla="*/ 42 w 47"/>
                <a:gd name="T7" fmla="*/ 925 h 109"/>
                <a:gd name="T8" fmla="*/ 42 w 47"/>
                <a:gd name="T9" fmla="*/ 1101 h 109"/>
                <a:gd name="T10" fmla="*/ 51 w 47"/>
                <a:gd name="T11" fmla="*/ 1349 h 109"/>
                <a:gd name="T12" fmla="*/ 51 w 47"/>
                <a:gd name="T13" fmla="*/ 1575 h 109"/>
                <a:gd name="T14" fmla="*/ 51 w 47"/>
                <a:gd name="T15" fmla="*/ 1757 h 109"/>
                <a:gd name="T16" fmla="*/ 114 w 47"/>
                <a:gd name="T17" fmla="*/ 1736 h 109"/>
                <a:gd name="T18" fmla="*/ 124 w 47"/>
                <a:gd name="T19" fmla="*/ 1349 h 109"/>
                <a:gd name="T20" fmla="*/ 124 w 47"/>
                <a:gd name="T21" fmla="*/ 925 h 109"/>
                <a:gd name="T22" fmla="*/ 168 w 47"/>
                <a:gd name="T23" fmla="*/ 607 h 109"/>
                <a:gd name="T24" fmla="*/ 175 w 47"/>
                <a:gd name="T25" fmla="*/ 352 h 109"/>
                <a:gd name="T26" fmla="*/ 168 w 47"/>
                <a:gd name="T27" fmla="*/ 207 h 109"/>
                <a:gd name="T28" fmla="*/ 114 w 47"/>
                <a:gd name="T29" fmla="*/ 0 h 109"/>
                <a:gd name="T30" fmla="*/ 98 w 47"/>
                <a:gd name="T31" fmla="*/ 77 h 109"/>
                <a:gd name="T32" fmla="*/ 98 w 47"/>
                <a:gd name="T33" fmla="*/ 118 h 109"/>
                <a:gd name="T34" fmla="*/ 98 w 47"/>
                <a:gd name="T35" fmla="*/ 167 h 109"/>
                <a:gd name="T36" fmla="*/ 98 w 47"/>
                <a:gd name="T37" fmla="*/ 167 h 109"/>
                <a:gd name="T38" fmla="*/ 51 w 47"/>
                <a:gd name="T39" fmla="*/ 277 h 109"/>
                <a:gd name="T40" fmla="*/ 2 w 47"/>
                <a:gd name="T41" fmla="*/ 393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29831" name="Freeform 3957"/>
            <p:cNvSpPr>
              <a:spLocks/>
            </p:cNvSpPr>
            <p:nvPr/>
          </p:nvSpPr>
          <p:spPr bwMode="auto">
            <a:xfrm>
              <a:off x="2419" y="2314"/>
              <a:ext cx="138" cy="123"/>
            </a:xfrm>
            <a:custGeom>
              <a:avLst/>
              <a:gdLst>
                <a:gd name="T0" fmla="*/ 367 w 125"/>
                <a:gd name="T1" fmla="*/ 1225 h 99"/>
                <a:gd name="T2" fmla="*/ 351 w 125"/>
                <a:gd name="T3" fmla="*/ 1225 h 99"/>
                <a:gd name="T4" fmla="*/ 311 w 125"/>
                <a:gd name="T5" fmla="*/ 1187 h 99"/>
                <a:gd name="T6" fmla="*/ 288 w 125"/>
                <a:gd name="T7" fmla="*/ 1187 h 99"/>
                <a:gd name="T8" fmla="*/ 220 w 125"/>
                <a:gd name="T9" fmla="*/ 1225 h 99"/>
                <a:gd name="T10" fmla="*/ 152 w 125"/>
                <a:gd name="T11" fmla="*/ 1225 h 99"/>
                <a:gd name="T12" fmla="*/ 163 w 125"/>
                <a:gd name="T13" fmla="*/ 1454 h 99"/>
                <a:gd name="T14" fmla="*/ 163 w 125"/>
                <a:gd name="T15" fmla="*/ 1662 h 99"/>
                <a:gd name="T16" fmla="*/ 108 w 125"/>
                <a:gd name="T17" fmla="*/ 1546 h 99"/>
                <a:gd name="T18" fmla="*/ 57 w 125"/>
                <a:gd name="T19" fmla="*/ 1635 h 99"/>
                <a:gd name="T20" fmla="*/ 25 w 125"/>
                <a:gd name="T21" fmla="*/ 1454 h 99"/>
                <a:gd name="T22" fmla="*/ 0 w 125"/>
                <a:gd name="T23" fmla="*/ 1383 h 99"/>
                <a:gd name="T24" fmla="*/ 4 w 125"/>
                <a:gd name="T25" fmla="*/ 986 h 99"/>
                <a:gd name="T26" fmla="*/ 31 w 125"/>
                <a:gd name="T27" fmla="*/ 904 h 99"/>
                <a:gd name="T28" fmla="*/ 63 w 125"/>
                <a:gd name="T29" fmla="*/ 778 h 99"/>
                <a:gd name="T30" fmla="*/ 75 w 125"/>
                <a:gd name="T31" fmla="*/ 680 h 99"/>
                <a:gd name="T32" fmla="*/ 83 w 125"/>
                <a:gd name="T33" fmla="*/ 498 h 99"/>
                <a:gd name="T34" fmla="*/ 127 w 125"/>
                <a:gd name="T35" fmla="*/ 580 h 99"/>
                <a:gd name="T36" fmla="*/ 127 w 125"/>
                <a:gd name="T37" fmla="*/ 467 h 99"/>
                <a:gd name="T38" fmla="*/ 145 w 125"/>
                <a:gd name="T39" fmla="*/ 440 h 99"/>
                <a:gd name="T40" fmla="*/ 171 w 125"/>
                <a:gd name="T41" fmla="*/ 276 h 99"/>
                <a:gd name="T42" fmla="*/ 195 w 125"/>
                <a:gd name="T43" fmla="*/ 276 h 99"/>
                <a:gd name="T44" fmla="*/ 204 w 125"/>
                <a:gd name="T45" fmla="*/ 148 h 99"/>
                <a:gd name="T46" fmla="*/ 274 w 125"/>
                <a:gd name="T47" fmla="*/ 0 h 99"/>
                <a:gd name="T48" fmla="*/ 319 w 125"/>
                <a:gd name="T49" fmla="*/ 2 h 99"/>
                <a:gd name="T50" fmla="*/ 343 w 125"/>
                <a:gd name="T51" fmla="*/ 276 h 99"/>
                <a:gd name="T52" fmla="*/ 383 w 125"/>
                <a:gd name="T53" fmla="*/ 498 h 99"/>
                <a:gd name="T54" fmla="*/ 379 w 125"/>
                <a:gd name="T55" fmla="*/ 498 h 99"/>
                <a:gd name="T56" fmla="*/ 367 w 125"/>
                <a:gd name="T57" fmla="*/ 580 h 99"/>
                <a:gd name="T58" fmla="*/ 406 w 125"/>
                <a:gd name="T59" fmla="*/ 711 h 99"/>
                <a:gd name="T60" fmla="*/ 428 w 125"/>
                <a:gd name="T61" fmla="*/ 711 h 99"/>
                <a:gd name="T62" fmla="*/ 435 w 125"/>
                <a:gd name="T63" fmla="*/ 778 h 99"/>
                <a:gd name="T64" fmla="*/ 448 w 125"/>
                <a:gd name="T65" fmla="*/ 942 h 99"/>
                <a:gd name="T66" fmla="*/ 448 w 125"/>
                <a:gd name="T67" fmla="*/ 986 h 99"/>
                <a:gd name="T68" fmla="*/ 448 w 125"/>
                <a:gd name="T69" fmla="*/ 986 h 99"/>
                <a:gd name="T70" fmla="*/ 406 w 125"/>
                <a:gd name="T71" fmla="*/ 1113 h 99"/>
                <a:gd name="T72" fmla="*/ 367 w 125"/>
                <a:gd name="T73" fmla="*/ 1225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29832" name="Freeform 3958"/>
            <p:cNvSpPr>
              <a:spLocks/>
            </p:cNvSpPr>
            <p:nvPr/>
          </p:nvSpPr>
          <p:spPr bwMode="auto">
            <a:xfrm>
              <a:off x="2666" y="2358"/>
              <a:ext cx="135" cy="251"/>
            </a:xfrm>
            <a:custGeom>
              <a:avLst/>
              <a:gdLst>
                <a:gd name="T0" fmla="*/ 461 w 121"/>
                <a:gd name="T1" fmla="*/ 858 h 203"/>
                <a:gd name="T2" fmla="*/ 386 w 121"/>
                <a:gd name="T3" fmla="*/ 858 h 203"/>
                <a:gd name="T4" fmla="*/ 353 w 121"/>
                <a:gd name="T5" fmla="*/ 920 h 203"/>
                <a:gd name="T6" fmla="*/ 412 w 121"/>
                <a:gd name="T7" fmla="*/ 1227 h 203"/>
                <a:gd name="T8" fmla="*/ 456 w 121"/>
                <a:gd name="T9" fmla="*/ 1565 h 203"/>
                <a:gd name="T10" fmla="*/ 421 w 121"/>
                <a:gd name="T11" fmla="*/ 1798 h 203"/>
                <a:gd name="T12" fmla="*/ 386 w 121"/>
                <a:gd name="T13" fmla="*/ 2055 h 203"/>
                <a:gd name="T14" fmla="*/ 412 w 121"/>
                <a:gd name="T15" fmla="*/ 2431 h 203"/>
                <a:gd name="T16" fmla="*/ 456 w 121"/>
                <a:gd name="T17" fmla="*/ 2616 h 203"/>
                <a:gd name="T18" fmla="*/ 482 w 121"/>
                <a:gd name="T19" fmla="*/ 2798 h 203"/>
                <a:gd name="T20" fmla="*/ 502 w 121"/>
                <a:gd name="T21" fmla="*/ 3066 h 203"/>
                <a:gd name="T22" fmla="*/ 491 w 121"/>
                <a:gd name="T23" fmla="*/ 3202 h 203"/>
                <a:gd name="T24" fmla="*/ 432 w 121"/>
                <a:gd name="T25" fmla="*/ 3142 h 203"/>
                <a:gd name="T26" fmla="*/ 373 w 121"/>
                <a:gd name="T27" fmla="*/ 3086 h 203"/>
                <a:gd name="T28" fmla="*/ 316 w 121"/>
                <a:gd name="T29" fmla="*/ 3086 h 203"/>
                <a:gd name="T30" fmla="*/ 250 w 121"/>
                <a:gd name="T31" fmla="*/ 3086 h 203"/>
                <a:gd name="T32" fmla="*/ 184 w 121"/>
                <a:gd name="T33" fmla="*/ 3086 h 203"/>
                <a:gd name="T34" fmla="*/ 136 w 121"/>
                <a:gd name="T35" fmla="*/ 3066 h 203"/>
                <a:gd name="T36" fmla="*/ 86 w 121"/>
                <a:gd name="T37" fmla="*/ 3066 h 203"/>
                <a:gd name="T38" fmla="*/ 86 w 121"/>
                <a:gd name="T39" fmla="*/ 2747 h 203"/>
                <a:gd name="T40" fmla="*/ 68 w 121"/>
                <a:gd name="T41" fmla="*/ 2616 h 203"/>
                <a:gd name="T42" fmla="*/ 68 w 121"/>
                <a:gd name="T43" fmla="*/ 2541 h 203"/>
                <a:gd name="T44" fmla="*/ 29 w 121"/>
                <a:gd name="T45" fmla="*/ 2541 h 203"/>
                <a:gd name="T46" fmla="*/ 2 w 121"/>
                <a:gd name="T47" fmla="*/ 2393 h 203"/>
                <a:gd name="T48" fmla="*/ 0 w 121"/>
                <a:gd name="T49" fmla="*/ 2393 h 203"/>
                <a:gd name="T50" fmla="*/ 2 w 121"/>
                <a:gd name="T51" fmla="*/ 2359 h 203"/>
                <a:gd name="T52" fmla="*/ 23 w 121"/>
                <a:gd name="T53" fmla="*/ 2127 h 203"/>
                <a:gd name="T54" fmla="*/ 61 w 121"/>
                <a:gd name="T55" fmla="*/ 1940 h 203"/>
                <a:gd name="T56" fmla="*/ 77 w 121"/>
                <a:gd name="T57" fmla="*/ 1798 h 203"/>
                <a:gd name="T58" fmla="*/ 132 w 121"/>
                <a:gd name="T59" fmla="*/ 1720 h 203"/>
                <a:gd name="T60" fmla="*/ 165 w 121"/>
                <a:gd name="T61" fmla="*/ 1870 h 203"/>
                <a:gd name="T62" fmla="*/ 215 w 121"/>
                <a:gd name="T63" fmla="*/ 1663 h 203"/>
                <a:gd name="T64" fmla="*/ 237 w 121"/>
                <a:gd name="T65" fmla="*/ 1407 h 203"/>
                <a:gd name="T66" fmla="*/ 264 w 121"/>
                <a:gd name="T67" fmla="*/ 1266 h 203"/>
                <a:gd name="T68" fmla="*/ 285 w 121"/>
                <a:gd name="T69" fmla="*/ 1047 h 203"/>
                <a:gd name="T70" fmla="*/ 316 w 121"/>
                <a:gd name="T71" fmla="*/ 858 h 203"/>
                <a:gd name="T72" fmla="*/ 331 w 121"/>
                <a:gd name="T73" fmla="*/ 632 h 203"/>
                <a:gd name="T74" fmla="*/ 386 w 121"/>
                <a:gd name="T75" fmla="*/ 486 h 203"/>
                <a:gd name="T76" fmla="*/ 394 w 121"/>
                <a:gd name="T77" fmla="*/ 293 h 203"/>
                <a:gd name="T78" fmla="*/ 359 w 121"/>
                <a:gd name="T79" fmla="*/ 218 h 203"/>
                <a:gd name="T80" fmla="*/ 353 w 121"/>
                <a:gd name="T81" fmla="*/ 0 h 203"/>
                <a:gd name="T82" fmla="*/ 386 w 121"/>
                <a:gd name="T83" fmla="*/ 0 h 203"/>
                <a:gd name="T84" fmla="*/ 412 w 121"/>
                <a:gd name="T85" fmla="*/ 293 h 203"/>
                <a:gd name="T86" fmla="*/ 421 w 121"/>
                <a:gd name="T87" fmla="*/ 601 h 203"/>
                <a:gd name="T88" fmla="*/ 461 w 121"/>
                <a:gd name="T89" fmla="*/ 858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29833" name="Freeform 3959"/>
            <p:cNvSpPr>
              <a:spLocks/>
            </p:cNvSpPr>
            <p:nvPr/>
          </p:nvSpPr>
          <p:spPr bwMode="auto">
            <a:xfrm>
              <a:off x="2769" y="2408"/>
              <a:ext cx="230" cy="190"/>
            </a:xfrm>
            <a:custGeom>
              <a:avLst/>
              <a:gdLst>
                <a:gd name="T0" fmla="*/ 314 w 206"/>
                <a:gd name="T1" fmla="*/ 656 h 154"/>
                <a:gd name="T2" fmla="*/ 296 w 206"/>
                <a:gd name="T3" fmla="*/ 547 h 154"/>
                <a:gd name="T4" fmla="*/ 386 w 206"/>
                <a:gd name="T5" fmla="*/ 480 h 154"/>
                <a:gd name="T6" fmla="*/ 438 w 206"/>
                <a:gd name="T7" fmla="*/ 258 h 154"/>
                <a:gd name="T8" fmla="*/ 489 w 206"/>
                <a:gd name="T9" fmla="*/ 48 h 154"/>
                <a:gd name="T10" fmla="*/ 553 w 206"/>
                <a:gd name="T11" fmla="*/ 0 h 154"/>
                <a:gd name="T12" fmla="*/ 576 w 206"/>
                <a:gd name="T13" fmla="*/ 186 h 154"/>
                <a:gd name="T14" fmla="*/ 614 w 206"/>
                <a:gd name="T15" fmla="*/ 338 h 154"/>
                <a:gd name="T16" fmla="*/ 598 w 206"/>
                <a:gd name="T17" fmla="*/ 592 h 154"/>
                <a:gd name="T18" fmla="*/ 644 w 206"/>
                <a:gd name="T19" fmla="*/ 656 h 154"/>
                <a:gd name="T20" fmla="*/ 652 w 206"/>
                <a:gd name="T21" fmla="*/ 737 h 154"/>
                <a:gd name="T22" fmla="*/ 713 w 206"/>
                <a:gd name="T23" fmla="*/ 871 h 154"/>
                <a:gd name="T24" fmla="*/ 720 w 206"/>
                <a:gd name="T25" fmla="*/ 982 h 154"/>
                <a:gd name="T26" fmla="*/ 792 w 206"/>
                <a:gd name="T27" fmla="*/ 1191 h 154"/>
                <a:gd name="T28" fmla="*/ 813 w 206"/>
                <a:gd name="T29" fmla="*/ 1356 h 154"/>
                <a:gd name="T30" fmla="*/ 855 w 206"/>
                <a:gd name="T31" fmla="*/ 1537 h 154"/>
                <a:gd name="T32" fmla="*/ 863 w 206"/>
                <a:gd name="T33" fmla="*/ 1594 h 154"/>
                <a:gd name="T34" fmla="*/ 828 w 206"/>
                <a:gd name="T35" fmla="*/ 1564 h 154"/>
                <a:gd name="T36" fmla="*/ 778 w 206"/>
                <a:gd name="T37" fmla="*/ 1564 h 154"/>
                <a:gd name="T38" fmla="*/ 720 w 206"/>
                <a:gd name="T39" fmla="*/ 1537 h 154"/>
                <a:gd name="T40" fmla="*/ 697 w 206"/>
                <a:gd name="T41" fmla="*/ 1643 h 154"/>
                <a:gd name="T42" fmla="*/ 652 w 206"/>
                <a:gd name="T43" fmla="*/ 1643 h 154"/>
                <a:gd name="T44" fmla="*/ 584 w 206"/>
                <a:gd name="T45" fmla="*/ 1706 h 154"/>
                <a:gd name="T46" fmla="*/ 553 w 206"/>
                <a:gd name="T47" fmla="*/ 1673 h 154"/>
                <a:gd name="T48" fmla="*/ 525 w 206"/>
                <a:gd name="T49" fmla="*/ 1856 h 154"/>
                <a:gd name="T50" fmla="*/ 463 w 206"/>
                <a:gd name="T51" fmla="*/ 1775 h 154"/>
                <a:gd name="T52" fmla="*/ 396 w 206"/>
                <a:gd name="T53" fmla="*/ 1706 h 154"/>
                <a:gd name="T54" fmla="*/ 328 w 206"/>
                <a:gd name="T55" fmla="*/ 1564 h 154"/>
                <a:gd name="T56" fmla="*/ 281 w 206"/>
                <a:gd name="T57" fmla="*/ 1812 h 154"/>
                <a:gd name="T58" fmla="*/ 281 w 206"/>
                <a:gd name="T59" fmla="*/ 2033 h 154"/>
                <a:gd name="T60" fmla="*/ 228 w 206"/>
                <a:gd name="T61" fmla="*/ 1985 h 154"/>
                <a:gd name="T62" fmla="*/ 182 w 206"/>
                <a:gd name="T63" fmla="*/ 1985 h 154"/>
                <a:gd name="T64" fmla="*/ 136 w 206"/>
                <a:gd name="T65" fmla="*/ 2070 h 154"/>
                <a:gd name="T66" fmla="*/ 121 w 206"/>
                <a:gd name="T67" fmla="*/ 2363 h 154"/>
                <a:gd name="T68" fmla="*/ 98 w 206"/>
                <a:gd name="T69" fmla="*/ 2105 h 154"/>
                <a:gd name="T70" fmla="*/ 70 w 206"/>
                <a:gd name="T71" fmla="*/ 1930 h 154"/>
                <a:gd name="T72" fmla="*/ 29 w 206"/>
                <a:gd name="T73" fmla="*/ 1752 h 154"/>
                <a:gd name="T74" fmla="*/ 0 w 206"/>
                <a:gd name="T75" fmla="*/ 1383 h 154"/>
                <a:gd name="T76" fmla="*/ 40 w 206"/>
                <a:gd name="T77" fmla="*/ 1128 h 154"/>
                <a:gd name="T78" fmla="*/ 70 w 206"/>
                <a:gd name="T79" fmla="*/ 909 h 154"/>
                <a:gd name="T80" fmla="*/ 132 w 206"/>
                <a:gd name="T81" fmla="*/ 849 h 154"/>
                <a:gd name="T82" fmla="*/ 151 w 206"/>
                <a:gd name="T83" fmla="*/ 871 h 154"/>
                <a:gd name="T84" fmla="*/ 182 w 206"/>
                <a:gd name="T85" fmla="*/ 849 h 154"/>
                <a:gd name="T86" fmla="*/ 281 w 206"/>
                <a:gd name="T87" fmla="*/ 766 h 154"/>
                <a:gd name="T88" fmla="*/ 314 w 206"/>
                <a:gd name="T89" fmla="*/ 65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29834" name="Freeform 3960"/>
            <p:cNvSpPr>
              <a:spLocks/>
            </p:cNvSpPr>
            <p:nvPr/>
          </p:nvSpPr>
          <p:spPr bwMode="auto">
            <a:xfrm>
              <a:off x="2223" y="2343"/>
              <a:ext cx="48" cy="15"/>
            </a:xfrm>
            <a:custGeom>
              <a:avLst/>
              <a:gdLst>
                <a:gd name="T0" fmla="*/ 2 w 44"/>
                <a:gd name="T1" fmla="*/ 95 h 12"/>
                <a:gd name="T2" fmla="*/ 0 w 44"/>
                <a:gd name="T3" fmla="*/ 231 h 12"/>
                <a:gd name="T4" fmla="*/ 32 w 44"/>
                <a:gd name="T5" fmla="*/ 138 h 12"/>
                <a:gd name="T6" fmla="*/ 69 w 44"/>
                <a:gd name="T7" fmla="*/ 95 h 12"/>
                <a:gd name="T8" fmla="*/ 136 w 44"/>
                <a:gd name="T9" fmla="*/ 138 h 12"/>
                <a:gd name="T10" fmla="*/ 130 w 44"/>
                <a:gd name="T11" fmla="*/ 95 h 12"/>
                <a:gd name="T12" fmla="*/ 63 w 44"/>
                <a:gd name="T13" fmla="*/ 0 h 12"/>
                <a:gd name="T14" fmla="*/ 63 w 44"/>
                <a:gd name="T15" fmla="*/ 95 h 12"/>
                <a:gd name="T16" fmla="*/ 4 w 44"/>
                <a:gd name="T17" fmla="*/ 95 h 12"/>
                <a:gd name="T18" fmla="*/ 4 w 44"/>
                <a:gd name="T19" fmla="*/ 95 h 12"/>
                <a:gd name="T20" fmla="*/ 57 w 44"/>
                <a:gd name="T21" fmla="*/ 95 h 12"/>
                <a:gd name="T22" fmla="*/ 27 w 44"/>
                <a:gd name="T23" fmla="*/ 186 h 12"/>
                <a:gd name="T24" fmla="*/ 2 w 44"/>
                <a:gd name="T25" fmla="*/ 95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9835" name="Freeform 3961"/>
            <p:cNvSpPr>
              <a:spLocks/>
            </p:cNvSpPr>
            <p:nvPr/>
          </p:nvSpPr>
          <p:spPr bwMode="auto">
            <a:xfrm>
              <a:off x="2459" y="2403"/>
              <a:ext cx="77" cy="139"/>
            </a:xfrm>
            <a:custGeom>
              <a:avLst/>
              <a:gdLst>
                <a:gd name="T0" fmla="*/ 253 w 69"/>
                <a:gd name="T1" fmla="*/ 1410 h 113"/>
                <a:gd name="T2" fmla="*/ 205 w 69"/>
                <a:gd name="T3" fmla="*/ 1465 h 113"/>
                <a:gd name="T4" fmla="*/ 155 w 69"/>
                <a:gd name="T5" fmla="*/ 1531 h 113"/>
                <a:gd name="T6" fmla="*/ 107 w 69"/>
                <a:gd name="T7" fmla="*/ 1595 h 113"/>
                <a:gd name="T8" fmla="*/ 69 w 69"/>
                <a:gd name="T9" fmla="*/ 1662 h 113"/>
                <a:gd name="T10" fmla="*/ 0 w 69"/>
                <a:gd name="T11" fmla="*/ 1595 h 113"/>
                <a:gd name="T12" fmla="*/ 23 w 69"/>
                <a:gd name="T13" fmla="*/ 1531 h 113"/>
                <a:gd name="T14" fmla="*/ 3 w 69"/>
                <a:gd name="T15" fmla="*/ 1311 h 113"/>
                <a:gd name="T16" fmla="*/ 0 w 69"/>
                <a:gd name="T17" fmla="*/ 1146 h 113"/>
                <a:gd name="T18" fmla="*/ 23 w 69"/>
                <a:gd name="T19" fmla="*/ 929 h 113"/>
                <a:gd name="T20" fmla="*/ 50 w 69"/>
                <a:gd name="T21" fmla="*/ 768 h 113"/>
                <a:gd name="T22" fmla="*/ 32 w 69"/>
                <a:gd name="T23" fmla="*/ 412 h 113"/>
                <a:gd name="T24" fmla="*/ 32 w 69"/>
                <a:gd name="T25" fmla="*/ 245 h 113"/>
                <a:gd name="T26" fmla="*/ 23 w 69"/>
                <a:gd name="T27" fmla="*/ 2 h 113"/>
                <a:gd name="T28" fmla="*/ 98 w 69"/>
                <a:gd name="T29" fmla="*/ 2 h 113"/>
                <a:gd name="T30" fmla="*/ 182 w 69"/>
                <a:gd name="T31" fmla="*/ 0 h 113"/>
                <a:gd name="T32" fmla="*/ 203 w 69"/>
                <a:gd name="T33" fmla="*/ 0 h 113"/>
                <a:gd name="T34" fmla="*/ 205 w 69"/>
                <a:gd name="T35" fmla="*/ 59 h 113"/>
                <a:gd name="T36" fmla="*/ 237 w 69"/>
                <a:gd name="T37" fmla="*/ 315 h 113"/>
                <a:gd name="T38" fmla="*/ 237 w 69"/>
                <a:gd name="T39" fmla="*/ 412 h 113"/>
                <a:gd name="T40" fmla="*/ 237 w 69"/>
                <a:gd name="T41" fmla="*/ 624 h 113"/>
                <a:gd name="T42" fmla="*/ 253 w 69"/>
                <a:gd name="T43" fmla="*/ 795 h 113"/>
                <a:gd name="T44" fmla="*/ 253 w 69"/>
                <a:gd name="T45" fmla="*/ 978 h 113"/>
                <a:gd name="T46" fmla="*/ 253 w 69"/>
                <a:gd name="T47" fmla="*/ 1178 h 113"/>
                <a:gd name="T48" fmla="*/ 286 w 69"/>
                <a:gd name="T49" fmla="*/ 1311 h 113"/>
                <a:gd name="T50" fmla="*/ 253 w 69"/>
                <a:gd name="T51" fmla="*/ 1392 h 113"/>
                <a:gd name="T52" fmla="*/ 228 w 69"/>
                <a:gd name="T53" fmla="*/ 1311 h 113"/>
                <a:gd name="T54" fmla="*/ 253 w 69"/>
                <a:gd name="T55" fmla="*/ 1410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29836" name="Freeform 3962"/>
            <p:cNvSpPr>
              <a:spLocks/>
            </p:cNvSpPr>
            <p:nvPr/>
          </p:nvSpPr>
          <p:spPr bwMode="auto">
            <a:xfrm>
              <a:off x="2252" y="2366"/>
              <a:ext cx="128" cy="120"/>
            </a:xfrm>
            <a:custGeom>
              <a:avLst/>
              <a:gdLst>
                <a:gd name="T0" fmla="*/ 419 w 115"/>
                <a:gd name="T1" fmla="*/ 392 h 97"/>
                <a:gd name="T2" fmla="*/ 407 w 115"/>
                <a:gd name="T3" fmla="*/ 465 h 97"/>
                <a:gd name="T4" fmla="*/ 419 w 115"/>
                <a:gd name="T5" fmla="*/ 465 h 97"/>
                <a:gd name="T6" fmla="*/ 449 w 115"/>
                <a:gd name="T7" fmla="*/ 711 h 97"/>
                <a:gd name="T8" fmla="*/ 436 w 115"/>
                <a:gd name="T9" fmla="*/ 928 h 97"/>
                <a:gd name="T10" fmla="*/ 456 w 115"/>
                <a:gd name="T11" fmla="*/ 993 h 97"/>
                <a:gd name="T12" fmla="*/ 456 w 115"/>
                <a:gd name="T13" fmla="*/ 1054 h 97"/>
                <a:gd name="T14" fmla="*/ 462 w 115"/>
                <a:gd name="T15" fmla="*/ 1136 h 97"/>
                <a:gd name="T16" fmla="*/ 456 w 115"/>
                <a:gd name="T17" fmla="*/ 1206 h 97"/>
                <a:gd name="T18" fmla="*/ 436 w 115"/>
                <a:gd name="T19" fmla="*/ 1235 h 97"/>
                <a:gd name="T20" fmla="*/ 436 w 115"/>
                <a:gd name="T21" fmla="*/ 1347 h 97"/>
                <a:gd name="T22" fmla="*/ 419 w 115"/>
                <a:gd name="T23" fmla="*/ 1461 h 97"/>
                <a:gd name="T24" fmla="*/ 419 w 115"/>
                <a:gd name="T25" fmla="*/ 1461 h 97"/>
                <a:gd name="T26" fmla="*/ 395 w 115"/>
                <a:gd name="T27" fmla="*/ 1461 h 97"/>
                <a:gd name="T28" fmla="*/ 371 w 115"/>
                <a:gd name="T29" fmla="*/ 1532 h 97"/>
                <a:gd name="T30" fmla="*/ 355 w 115"/>
                <a:gd name="T31" fmla="*/ 1519 h 97"/>
                <a:gd name="T32" fmla="*/ 343 w 115"/>
                <a:gd name="T33" fmla="*/ 1206 h 97"/>
                <a:gd name="T34" fmla="*/ 299 w 115"/>
                <a:gd name="T35" fmla="*/ 1206 h 97"/>
                <a:gd name="T36" fmla="*/ 277 w 115"/>
                <a:gd name="T37" fmla="*/ 1235 h 97"/>
                <a:gd name="T38" fmla="*/ 285 w 115"/>
                <a:gd name="T39" fmla="*/ 1024 h 97"/>
                <a:gd name="T40" fmla="*/ 249 w 115"/>
                <a:gd name="T41" fmla="*/ 744 h 97"/>
                <a:gd name="T42" fmla="*/ 164 w 115"/>
                <a:gd name="T43" fmla="*/ 878 h 97"/>
                <a:gd name="T44" fmla="*/ 111 w 115"/>
                <a:gd name="T45" fmla="*/ 1054 h 97"/>
                <a:gd name="T46" fmla="*/ 107 w 115"/>
                <a:gd name="T47" fmla="*/ 928 h 97"/>
                <a:gd name="T48" fmla="*/ 86 w 115"/>
                <a:gd name="T49" fmla="*/ 918 h 97"/>
                <a:gd name="T50" fmla="*/ 86 w 115"/>
                <a:gd name="T51" fmla="*/ 828 h 97"/>
                <a:gd name="T52" fmla="*/ 57 w 115"/>
                <a:gd name="T53" fmla="*/ 744 h 97"/>
                <a:gd name="T54" fmla="*/ 27 w 115"/>
                <a:gd name="T55" fmla="*/ 601 h 97"/>
                <a:gd name="T56" fmla="*/ 27 w 115"/>
                <a:gd name="T57" fmla="*/ 575 h 97"/>
                <a:gd name="T58" fmla="*/ 27 w 115"/>
                <a:gd name="T59" fmla="*/ 575 h 97"/>
                <a:gd name="T60" fmla="*/ 4 w 115"/>
                <a:gd name="T61" fmla="*/ 486 h 97"/>
                <a:gd name="T62" fmla="*/ 0 w 115"/>
                <a:gd name="T63" fmla="*/ 527 h 97"/>
                <a:gd name="T64" fmla="*/ 2 w 115"/>
                <a:gd name="T65" fmla="*/ 527 h 97"/>
                <a:gd name="T66" fmla="*/ 4 w 115"/>
                <a:gd name="T67" fmla="*/ 392 h 97"/>
                <a:gd name="T68" fmla="*/ 70 w 115"/>
                <a:gd name="T69" fmla="*/ 317 h 97"/>
                <a:gd name="T70" fmla="*/ 70 w 115"/>
                <a:gd name="T71" fmla="*/ 167 h 97"/>
                <a:gd name="T72" fmla="*/ 86 w 115"/>
                <a:gd name="T73" fmla="*/ 0 h 97"/>
                <a:gd name="T74" fmla="*/ 138 w 115"/>
                <a:gd name="T75" fmla="*/ 75 h 97"/>
                <a:gd name="T76" fmla="*/ 227 w 115"/>
                <a:gd name="T77" fmla="*/ 75 h 97"/>
                <a:gd name="T78" fmla="*/ 227 w 115"/>
                <a:gd name="T79" fmla="*/ 167 h 97"/>
                <a:gd name="T80" fmla="*/ 262 w 115"/>
                <a:gd name="T81" fmla="*/ 167 h 97"/>
                <a:gd name="T82" fmla="*/ 285 w 115"/>
                <a:gd name="T83" fmla="*/ 207 h 97"/>
                <a:gd name="T84" fmla="*/ 319 w 115"/>
                <a:gd name="T85" fmla="*/ 207 h 97"/>
                <a:gd name="T86" fmla="*/ 355 w 115"/>
                <a:gd name="T87" fmla="*/ 115 h 97"/>
                <a:gd name="T88" fmla="*/ 371 w 115"/>
                <a:gd name="T89" fmla="*/ 75 h 97"/>
                <a:gd name="T90" fmla="*/ 392 w 115"/>
                <a:gd name="T91" fmla="*/ 317 h 97"/>
                <a:gd name="T92" fmla="*/ 419 w 115"/>
                <a:gd name="T93" fmla="*/ 392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29837" name="Freeform 3963"/>
            <p:cNvSpPr>
              <a:spLocks/>
            </p:cNvSpPr>
            <p:nvPr/>
          </p:nvSpPr>
          <p:spPr bwMode="auto">
            <a:xfrm>
              <a:off x="2223" y="2366"/>
              <a:ext cx="51" cy="42"/>
            </a:xfrm>
            <a:custGeom>
              <a:avLst/>
              <a:gdLst>
                <a:gd name="T0" fmla="*/ 65 w 47"/>
                <a:gd name="T1" fmla="*/ 439 h 33"/>
                <a:gd name="T2" fmla="*/ 60 w 47"/>
                <a:gd name="T3" fmla="*/ 559 h 33"/>
                <a:gd name="T4" fmla="*/ 75 w 47"/>
                <a:gd name="T5" fmla="*/ 671 h 33"/>
                <a:gd name="T6" fmla="*/ 81 w 47"/>
                <a:gd name="T7" fmla="*/ 738 h 33"/>
                <a:gd name="T8" fmla="*/ 88 w 47"/>
                <a:gd name="T9" fmla="*/ 559 h 33"/>
                <a:gd name="T10" fmla="*/ 128 w 47"/>
                <a:gd name="T11" fmla="*/ 439 h 33"/>
                <a:gd name="T12" fmla="*/ 128 w 47"/>
                <a:gd name="T13" fmla="*/ 249 h 33"/>
                <a:gd name="T14" fmla="*/ 137 w 47"/>
                <a:gd name="T15" fmla="*/ 0 h 33"/>
                <a:gd name="T16" fmla="*/ 100 w 47"/>
                <a:gd name="T17" fmla="*/ 75 h 33"/>
                <a:gd name="T18" fmla="*/ 60 w 47"/>
                <a:gd name="T19" fmla="*/ 75 h 33"/>
                <a:gd name="T20" fmla="*/ 0 w 47"/>
                <a:gd name="T21" fmla="*/ 157 h 33"/>
                <a:gd name="T22" fmla="*/ 26 w 47"/>
                <a:gd name="T23" fmla="*/ 249 h 33"/>
                <a:gd name="T24" fmla="*/ 22 w 47"/>
                <a:gd name="T25" fmla="*/ 271 h 33"/>
                <a:gd name="T26" fmla="*/ 39 w 47"/>
                <a:gd name="T27" fmla="*/ 271 h 33"/>
                <a:gd name="T28" fmla="*/ 30 w 47"/>
                <a:gd name="T29" fmla="*/ 325 h 33"/>
                <a:gd name="T30" fmla="*/ 65 w 47"/>
                <a:gd name="T31" fmla="*/ 325 h 33"/>
                <a:gd name="T32" fmla="*/ 81 w 47"/>
                <a:gd name="T33" fmla="*/ 403 h 33"/>
                <a:gd name="T34" fmla="*/ 54 w 47"/>
                <a:gd name="T35" fmla="*/ 403 h 33"/>
                <a:gd name="T36" fmla="*/ 65 w 47"/>
                <a:gd name="T37" fmla="*/ 439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29838" name="Freeform 3964"/>
            <p:cNvSpPr>
              <a:spLocks/>
            </p:cNvSpPr>
            <p:nvPr/>
          </p:nvSpPr>
          <p:spPr bwMode="auto">
            <a:xfrm>
              <a:off x="2367" y="2411"/>
              <a:ext cx="106" cy="140"/>
            </a:xfrm>
            <a:custGeom>
              <a:avLst/>
              <a:gdLst>
                <a:gd name="T0" fmla="*/ 255 w 94"/>
                <a:gd name="T1" fmla="*/ 146 h 113"/>
                <a:gd name="T2" fmla="*/ 213 w 94"/>
                <a:gd name="T3" fmla="*/ 62 h 113"/>
                <a:gd name="T4" fmla="*/ 164 w 94"/>
                <a:gd name="T5" fmla="*/ 118 h 113"/>
                <a:gd name="T6" fmla="*/ 159 w 94"/>
                <a:gd name="T7" fmla="*/ 0 h 113"/>
                <a:gd name="T8" fmla="*/ 139 w 94"/>
                <a:gd name="T9" fmla="*/ 62 h 113"/>
                <a:gd name="T10" fmla="*/ 99 w 94"/>
                <a:gd name="T11" fmla="*/ 146 h 113"/>
                <a:gd name="T12" fmla="*/ 53 w 94"/>
                <a:gd name="T13" fmla="*/ 118 h 113"/>
                <a:gd name="T14" fmla="*/ 33 w 94"/>
                <a:gd name="T15" fmla="*/ 146 h 113"/>
                <a:gd name="T16" fmla="*/ 23 w 94"/>
                <a:gd name="T17" fmla="*/ 367 h 113"/>
                <a:gd name="T18" fmla="*/ 42 w 94"/>
                <a:gd name="T19" fmla="*/ 426 h 113"/>
                <a:gd name="T20" fmla="*/ 42 w 94"/>
                <a:gd name="T21" fmla="*/ 487 h 113"/>
                <a:gd name="T22" fmla="*/ 53 w 94"/>
                <a:gd name="T23" fmla="*/ 564 h 113"/>
                <a:gd name="T24" fmla="*/ 42 w 94"/>
                <a:gd name="T25" fmla="*/ 654 h 113"/>
                <a:gd name="T26" fmla="*/ 23 w 94"/>
                <a:gd name="T27" fmla="*/ 670 h 113"/>
                <a:gd name="T28" fmla="*/ 23 w 94"/>
                <a:gd name="T29" fmla="*/ 798 h 113"/>
                <a:gd name="T30" fmla="*/ 0 w 94"/>
                <a:gd name="T31" fmla="*/ 893 h 113"/>
                <a:gd name="T32" fmla="*/ 0 w 94"/>
                <a:gd name="T33" fmla="*/ 893 h 113"/>
                <a:gd name="T34" fmla="*/ 0 w 94"/>
                <a:gd name="T35" fmla="*/ 1183 h 113"/>
                <a:gd name="T36" fmla="*/ 0 w 94"/>
                <a:gd name="T37" fmla="*/ 1212 h 113"/>
                <a:gd name="T38" fmla="*/ 42 w 94"/>
                <a:gd name="T39" fmla="*/ 1370 h 113"/>
                <a:gd name="T40" fmla="*/ 77 w 94"/>
                <a:gd name="T41" fmla="*/ 1493 h 113"/>
                <a:gd name="T42" fmla="*/ 68 w 94"/>
                <a:gd name="T43" fmla="*/ 1818 h 113"/>
                <a:gd name="T44" fmla="*/ 159 w 94"/>
                <a:gd name="T45" fmla="*/ 1710 h 113"/>
                <a:gd name="T46" fmla="*/ 258 w 94"/>
                <a:gd name="T47" fmla="*/ 1606 h 113"/>
                <a:gd name="T48" fmla="*/ 231 w 94"/>
                <a:gd name="T49" fmla="*/ 1606 h 113"/>
                <a:gd name="T50" fmla="*/ 327 w 94"/>
                <a:gd name="T51" fmla="*/ 1606 h 113"/>
                <a:gd name="T52" fmla="*/ 288 w 94"/>
                <a:gd name="T53" fmla="*/ 1606 h 113"/>
                <a:gd name="T54" fmla="*/ 338 w 94"/>
                <a:gd name="T55" fmla="*/ 1576 h 113"/>
                <a:gd name="T56" fmla="*/ 381 w 94"/>
                <a:gd name="T57" fmla="*/ 1606 h 113"/>
                <a:gd name="T58" fmla="*/ 389 w 94"/>
                <a:gd name="T59" fmla="*/ 1634 h 113"/>
                <a:gd name="T60" fmla="*/ 416 w 94"/>
                <a:gd name="T61" fmla="*/ 1576 h 113"/>
                <a:gd name="T62" fmla="*/ 406 w 94"/>
                <a:gd name="T63" fmla="*/ 1329 h 113"/>
                <a:gd name="T64" fmla="*/ 389 w 94"/>
                <a:gd name="T65" fmla="*/ 1146 h 113"/>
                <a:gd name="T66" fmla="*/ 416 w 94"/>
                <a:gd name="T67" fmla="*/ 893 h 113"/>
                <a:gd name="T68" fmla="*/ 448 w 94"/>
                <a:gd name="T69" fmla="*/ 721 h 113"/>
                <a:gd name="T70" fmla="*/ 430 w 94"/>
                <a:gd name="T71" fmla="*/ 344 h 113"/>
                <a:gd name="T72" fmla="*/ 360 w 94"/>
                <a:gd name="T73" fmla="*/ 224 h 113"/>
                <a:gd name="T74" fmla="*/ 291 w 94"/>
                <a:gd name="T75" fmla="*/ 317 h 113"/>
                <a:gd name="T76" fmla="*/ 255 w 94"/>
                <a:gd name="T77" fmla="*/ 146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29839" name="Freeform 3965"/>
            <p:cNvSpPr>
              <a:spLocks/>
            </p:cNvSpPr>
            <p:nvPr/>
          </p:nvSpPr>
          <p:spPr bwMode="auto">
            <a:xfrm>
              <a:off x="2283" y="2424"/>
              <a:ext cx="53" cy="71"/>
            </a:xfrm>
            <a:custGeom>
              <a:avLst/>
              <a:gdLst>
                <a:gd name="T0" fmla="*/ 228 w 47"/>
                <a:gd name="T1" fmla="*/ 503 h 57"/>
                <a:gd name="T2" fmla="*/ 189 w 47"/>
                <a:gd name="T3" fmla="*/ 725 h 57"/>
                <a:gd name="T4" fmla="*/ 159 w 47"/>
                <a:gd name="T5" fmla="*/ 866 h 57"/>
                <a:gd name="T6" fmla="*/ 139 w 47"/>
                <a:gd name="T7" fmla="*/ 990 h 57"/>
                <a:gd name="T8" fmla="*/ 60 w 47"/>
                <a:gd name="T9" fmla="*/ 833 h 57"/>
                <a:gd name="T10" fmla="*/ 68 w 47"/>
                <a:gd name="T11" fmla="*/ 781 h 57"/>
                <a:gd name="T12" fmla="*/ 60 w 47"/>
                <a:gd name="T13" fmla="*/ 741 h 57"/>
                <a:gd name="T14" fmla="*/ 0 w 47"/>
                <a:gd name="T15" fmla="*/ 549 h 57"/>
                <a:gd name="T16" fmla="*/ 26 w 47"/>
                <a:gd name="T17" fmla="*/ 503 h 57"/>
                <a:gd name="T18" fmla="*/ 0 w 47"/>
                <a:gd name="T19" fmla="*/ 411 h 57"/>
                <a:gd name="T20" fmla="*/ 26 w 47"/>
                <a:gd name="T21" fmla="*/ 379 h 57"/>
                <a:gd name="T22" fmla="*/ 0 w 47"/>
                <a:gd name="T23" fmla="*/ 330 h 57"/>
                <a:gd name="T24" fmla="*/ 60 w 47"/>
                <a:gd name="T25" fmla="*/ 137 h 57"/>
                <a:gd name="T26" fmla="*/ 159 w 47"/>
                <a:gd name="T27" fmla="*/ 0 h 57"/>
                <a:gd name="T28" fmla="*/ 203 w 47"/>
                <a:gd name="T29" fmla="*/ 289 h 57"/>
                <a:gd name="T30" fmla="*/ 189 w 47"/>
                <a:gd name="T31" fmla="*/ 549 h 57"/>
                <a:gd name="T32" fmla="*/ 228 w 47"/>
                <a:gd name="T33" fmla="*/ 503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29840" name="Freeform 3966"/>
            <p:cNvSpPr>
              <a:spLocks/>
            </p:cNvSpPr>
            <p:nvPr/>
          </p:nvSpPr>
          <p:spPr bwMode="auto">
            <a:xfrm>
              <a:off x="2513" y="2403"/>
              <a:ext cx="31" cy="110"/>
            </a:xfrm>
            <a:custGeom>
              <a:avLst/>
              <a:gdLst>
                <a:gd name="T0" fmla="*/ 45 w 28"/>
                <a:gd name="T1" fmla="*/ 2 h 89"/>
                <a:gd name="T2" fmla="*/ 0 w 28"/>
                <a:gd name="T3" fmla="*/ 0 h 89"/>
                <a:gd name="T4" fmla="*/ 2 w 28"/>
                <a:gd name="T5" fmla="*/ 61 h 89"/>
                <a:gd name="T6" fmla="*/ 33 w 28"/>
                <a:gd name="T7" fmla="*/ 332 h 89"/>
                <a:gd name="T8" fmla="*/ 33 w 28"/>
                <a:gd name="T9" fmla="*/ 442 h 89"/>
                <a:gd name="T10" fmla="*/ 33 w 28"/>
                <a:gd name="T11" fmla="*/ 661 h 89"/>
                <a:gd name="T12" fmla="*/ 45 w 28"/>
                <a:gd name="T13" fmla="*/ 857 h 89"/>
                <a:gd name="T14" fmla="*/ 45 w 28"/>
                <a:gd name="T15" fmla="*/ 1031 h 89"/>
                <a:gd name="T16" fmla="*/ 45 w 28"/>
                <a:gd name="T17" fmla="*/ 1257 h 89"/>
                <a:gd name="T18" fmla="*/ 79 w 28"/>
                <a:gd name="T19" fmla="*/ 1403 h 89"/>
                <a:gd name="T20" fmla="*/ 106 w 28"/>
                <a:gd name="T21" fmla="*/ 1366 h 89"/>
                <a:gd name="T22" fmla="*/ 106 w 28"/>
                <a:gd name="T23" fmla="*/ 1184 h 89"/>
                <a:gd name="T24" fmla="*/ 106 w 28"/>
                <a:gd name="T25" fmla="*/ 958 h 89"/>
                <a:gd name="T26" fmla="*/ 99 w 28"/>
                <a:gd name="T27" fmla="*/ 743 h 89"/>
                <a:gd name="T28" fmla="*/ 99 w 28"/>
                <a:gd name="T29" fmla="*/ 546 h 89"/>
                <a:gd name="T30" fmla="*/ 87 w 28"/>
                <a:gd name="T31" fmla="*/ 278 h 89"/>
                <a:gd name="T32" fmla="*/ 55 w 28"/>
                <a:gd name="T33" fmla="*/ 142 h 89"/>
                <a:gd name="T34" fmla="*/ 61 w 28"/>
                <a:gd name="T35" fmla="*/ 2 h 89"/>
                <a:gd name="T36" fmla="*/ 45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29841" name="Freeform 3967"/>
            <p:cNvSpPr>
              <a:spLocks/>
            </p:cNvSpPr>
            <p:nvPr/>
          </p:nvSpPr>
          <p:spPr bwMode="auto">
            <a:xfrm>
              <a:off x="2367" y="1831"/>
              <a:ext cx="355" cy="396"/>
            </a:xfrm>
            <a:custGeom>
              <a:avLst/>
              <a:gdLst>
                <a:gd name="T0" fmla="*/ 0 w 317"/>
                <a:gd name="T1" fmla="*/ 2734 h 319"/>
                <a:gd name="T2" fmla="*/ 62 w 317"/>
                <a:gd name="T3" fmla="*/ 3033 h 319"/>
                <a:gd name="T4" fmla="*/ 199 w 317"/>
                <a:gd name="T5" fmla="*/ 3384 h 319"/>
                <a:gd name="T6" fmla="*/ 314 w 317"/>
                <a:gd name="T7" fmla="*/ 3709 h 319"/>
                <a:gd name="T8" fmla="*/ 398 w 317"/>
                <a:gd name="T9" fmla="*/ 4003 h 319"/>
                <a:gd name="T10" fmla="*/ 512 w 317"/>
                <a:gd name="T11" fmla="*/ 4250 h 319"/>
                <a:gd name="T12" fmla="*/ 606 w 317"/>
                <a:gd name="T13" fmla="*/ 4552 h 319"/>
                <a:gd name="T14" fmla="*/ 657 w 317"/>
                <a:gd name="T15" fmla="*/ 4788 h 319"/>
                <a:gd name="T16" fmla="*/ 777 w 317"/>
                <a:gd name="T17" fmla="*/ 5047 h 319"/>
                <a:gd name="T18" fmla="*/ 866 w 317"/>
                <a:gd name="T19" fmla="*/ 5304 h 319"/>
                <a:gd name="T20" fmla="*/ 970 w 317"/>
                <a:gd name="T21" fmla="*/ 5183 h 319"/>
                <a:gd name="T22" fmla="*/ 1081 w 317"/>
                <a:gd name="T23" fmla="*/ 4788 h 319"/>
                <a:gd name="T24" fmla="*/ 1222 w 317"/>
                <a:gd name="T25" fmla="*/ 4386 h 319"/>
                <a:gd name="T26" fmla="*/ 1382 w 317"/>
                <a:gd name="T27" fmla="*/ 4003 h 319"/>
                <a:gd name="T28" fmla="*/ 1274 w 317"/>
                <a:gd name="T29" fmla="*/ 3709 h 319"/>
                <a:gd name="T30" fmla="*/ 1199 w 317"/>
                <a:gd name="T31" fmla="*/ 3216 h 319"/>
                <a:gd name="T32" fmla="*/ 1234 w 317"/>
                <a:gd name="T33" fmla="*/ 2734 h 319"/>
                <a:gd name="T34" fmla="*/ 1199 w 317"/>
                <a:gd name="T35" fmla="*/ 2063 h 319"/>
                <a:gd name="T36" fmla="*/ 1188 w 317"/>
                <a:gd name="T37" fmla="*/ 1730 h 319"/>
                <a:gd name="T38" fmla="*/ 1121 w 317"/>
                <a:gd name="T39" fmla="*/ 1219 h 319"/>
                <a:gd name="T40" fmla="*/ 1090 w 317"/>
                <a:gd name="T41" fmla="*/ 700 h 319"/>
                <a:gd name="T42" fmla="*/ 1121 w 317"/>
                <a:gd name="T43" fmla="*/ 119 h 319"/>
                <a:gd name="T44" fmla="*/ 1027 w 317"/>
                <a:gd name="T45" fmla="*/ 0 h 319"/>
                <a:gd name="T46" fmla="*/ 906 w 317"/>
                <a:gd name="T47" fmla="*/ 62 h 319"/>
                <a:gd name="T48" fmla="*/ 760 w 317"/>
                <a:gd name="T49" fmla="*/ 62 h 319"/>
                <a:gd name="T50" fmla="*/ 583 w 317"/>
                <a:gd name="T51" fmla="*/ 262 h 319"/>
                <a:gd name="T52" fmla="*/ 494 w 317"/>
                <a:gd name="T53" fmla="*/ 466 h 319"/>
                <a:gd name="T54" fmla="*/ 457 w 317"/>
                <a:gd name="T55" fmla="*/ 617 h 319"/>
                <a:gd name="T56" fmla="*/ 460 w 317"/>
                <a:gd name="T57" fmla="*/ 1046 h 319"/>
                <a:gd name="T58" fmla="*/ 494 w 317"/>
                <a:gd name="T59" fmla="*/ 1428 h 319"/>
                <a:gd name="T60" fmla="*/ 337 w 317"/>
                <a:gd name="T61" fmla="*/ 1563 h 319"/>
                <a:gd name="T62" fmla="*/ 290 w 317"/>
                <a:gd name="T63" fmla="*/ 1840 h 319"/>
                <a:gd name="T64" fmla="*/ 184 w 317"/>
                <a:gd name="T65" fmla="*/ 2063 h 319"/>
                <a:gd name="T66" fmla="*/ 69 w 317"/>
                <a:gd name="T67" fmla="*/ 2273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29842" name="Freeform 3968"/>
            <p:cNvSpPr>
              <a:spLocks/>
            </p:cNvSpPr>
            <p:nvPr/>
          </p:nvSpPr>
          <p:spPr bwMode="auto">
            <a:xfrm>
              <a:off x="2271" y="2010"/>
              <a:ext cx="12" cy="11"/>
            </a:xfrm>
            <a:custGeom>
              <a:avLst/>
              <a:gdLst>
                <a:gd name="T0" fmla="*/ 103 w 10"/>
                <a:gd name="T1" fmla="*/ 0 h 9"/>
                <a:gd name="T2" fmla="*/ 103 w 10"/>
                <a:gd name="T3" fmla="*/ 97 h 9"/>
                <a:gd name="T4" fmla="*/ 0 w 10"/>
                <a:gd name="T5" fmla="*/ 119 h 9"/>
                <a:gd name="T6" fmla="*/ 103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9843" name="Freeform 3969"/>
            <p:cNvSpPr>
              <a:spLocks/>
            </p:cNvSpPr>
            <p:nvPr/>
          </p:nvSpPr>
          <p:spPr bwMode="auto">
            <a:xfrm>
              <a:off x="2232" y="2019"/>
              <a:ext cx="9" cy="9"/>
            </a:xfrm>
            <a:custGeom>
              <a:avLst/>
              <a:gdLst>
                <a:gd name="T0" fmla="*/ 180 w 7"/>
                <a:gd name="T1" fmla="*/ 0 h 7"/>
                <a:gd name="T2" fmla="*/ 0 w 7"/>
                <a:gd name="T3" fmla="*/ 180 h 7"/>
                <a:gd name="T4" fmla="*/ 0 w 7"/>
                <a:gd name="T5" fmla="*/ 59 h 7"/>
                <a:gd name="T6" fmla="*/ 180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9844" name="Freeform 3970"/>
            <p:cNvSpPr>
              <a:spLocks/>
            </p:cNvSpPr>
            <p:nvPr/>
          </p:nvSpPr>
          <p:spPr bwMode="auto">
            <a:xfrm>
              <a:off x="2245" y="2030"/>
              <a:ext cx="9" cy="4"/>
            </a:xfrm>
            <a:custGeom>
              <a:avLst/>
              <a:gdLst>
                <a:gd name="T0" fmla="*/ 180 w 7"/>
                <a:gd name="T1" fmla="*/ 0 h 3"/>
                <a:gd name="T2" fmla="*/ 180 w 7"/>
                <a:gd name="T3" fmla="*/ 116 h 3"/>
                <a:gd name="T4" fmla="*/ 0 w 7"/>
                <a:gd name="T5" fmla="*/ 0 h 3"/>
                <a:gd name="T6" fmla="*/ 180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9845" name="Freeform 3971"/>
            <p:cNvSpPr>
              <a:spLocks/>
            </p:cNvSpPr>
            <p:nvPr/>
          </p:nvSpPr>
          <p:spPr bwMode="auto">
            <a:xfrm>
              <a:off x="2283" y="2001"/>
              <a:ext cx="5" cy="3"/>
            </a:xfrm>
            <a:custGeom>
              <a:avLst/>
              <a:gdLst>
                <a:gd name="T0" fmla="*/ 5 w 5"/>
                <a:gd name="T1" fmla="*/ 473 h 2"/>
                <a:gd name="T2" fmla="*/ 5 w 5"/>
                <a:gd name="T3" fmla="*/ 0 h 2"/>
                <a:gd name="T4" fmla="*/ 0 w 5"/>
                <a:gd name="T5" fmla="*/ 473 h 2"/>
                <a:gd name="T6" fmla="*/ 5 w 5"/>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9846" name="Freeform 3972"/>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9847" name="Freeform 3973"/>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29848" name="Freeform 3974"/>
            <p:cNvSpPr>
              <a:spLocks/>
            </p:cNvSpPr>
            <p:nvPr/>
          </p:nvSpPr>
          <p:spPr bwMode="auto">
            <a:xfrm>
              <a:off x="2676" y="1914"/>
              <a:ext cx="272" cy="304"/>
            </a:xfrm>
            <a:custGeom>
              <a:avLst/>
              <a:gdLst>
                <a:gd name="T0" fmla="*/ 941 w 244"/>
                <a:gd name="T1" fmla="*/ 3867 h 246"/>
                <a:gd name="T2" fmla="*/ 941 w 244"/>
                <a:gd name="T3" fmla="*/ 3706 h 246"/>
                <a:gd name="T4" fmla="*/ 1001 w 244"/>
                <a:gd name="T5" fmla="*/ 3706 h 246"/>
                <a:gd name="T6" fmla="*/ 1001 w 244"/>
                <a:gd name="T7" fmla="*/ 3395 h 246"/>
                <a:gd name="T8" fmla="*/ 997 w 244"/>
                <a:gd name="T9" fmla="*/ 3139 h 246"/>
                <a:gd name="T10" fmla="*/ 997 w 244"/>
                <a:gd name="T11" fmla="*/ 2882 h 246"/>
                <a:gd name="T12" fmla="*/ 997 w 244"/>
                <a:gd name="T13" fmla="*/ 2643 h 246"/>
                <a:gd name="T14" fmla="*/ 981 w 244"/>
                <a:gd name="T15" fmla="*/ 2370 h 246"/>
                <a:gd name="T16" fmla="*/ 973 w 244"/>
                <a:gd name="T17" fmla="*/ 2105 h 246"/>
                <a:gd name="T18" fmla="*/ 973 w 244"/>
                <a:gd name="T19" fmla="*/ 1844 h 246"/>
                <a:gd name="T20" fmla="*/ 973 w 244"/>
                <a:gd name="T21" fmla="*/ 1552 h 246"/>
                <a:gd name="T22" fmla="*/ 965 w 244"/>
                <a:gd name="T23" fmla="*/ 1274 h 246"/>
                <a:gd name="T24" fmla="*/ 954 w 244"/>
                <a:gd name="T25" fmla="*/ 1064 h 246"/>
                <a:gd name="T26" fmla="*/ 954 w 244"/>
                <a:gd name="T27" fmla="*/ 856 h 246"/>
                <a:gd name="T28" fmla="*/ 954 w 244"/>
                <a:gd name="T29" fmla="*/ 623 h 246"/>
                <a:gd name="T30" fmla="*/ 965 w 244"/>
                <a:gd name="T31" fmla="*/ 435 h 246"/>
                <a:gd name="T32" fmla="*/ 927 w 244"/>
                <a:gd name="T33" fmla="*/ 352 h 246"/>
                <a:gd name="T34" fmla="*/ 825 w 244"/>
                <a:gd name="T35" fmla="*/ 257 h 246"/>
                <a:gd name="T36" fmla="*/ 816 w 244"/>
                <a:gd name="T37" fmla="*/ 142 h 246"/>
                <a:gd name="T38" fmla="*/ 740 w 244"/>
                <a:gd name="T39" fmla="*/ 61 h 246"/>
                <a:gd name="T40" fmla="*/ 702 w 244"/>
                <a:gd name="T41" fmla="*/ 187 h 246"/>
                <a:gd name="T42" fmla="*/ 650 w 244"/>
                <a:gd name="T43" fmla="*/ 330 h 246"/>
                <a:gd name="T44" fmla="*/ 650 w 244"/>
                <a:gd name="T45" fmla="*/ 711 h 246"/>
                <a:gd name="T46" fmla="*/ 581 w 244"/>
                <a:gd name="T47" fmla="*/ 817 h 246"/>
                <a:gd name="T48" fmla="*/ 516 w 244"/>
                <a:gd name="T49" fmla="*/ 711 h 246"/>
                <a:gd name="T50" fmla="*/ 448 w 244"/>
                <a:gd name="T51" fmla="*/ 538 h 246"/>
                <a:gd name="T52" fmla="*/ 369 w 244"/>
                <a:gd name="T53" fmla="*/ 525 h 246"/>
                <a:gd name="T54" fmla="*/ 346 w 244"/>
                <a:gd name="T55" fmla="*/ 257 h 246"/>
                <a:gd name="T56" fmla="*/ 280 w 244"/>
                <a:gd name="T57" fmla="*/ 187 h 246"/>
                <a:gd name="T58" fmla="*/ 213 w 244"/>
                <a:gd name="T59" fmla="*/ 115 h 246"/>
                <a:gd name="T60" fmla="*/ 119 w 244"/>
                <a:gd name="T61" fmla="*/ 0 h 246"/>
                <a:gd name="T62" fmla="*/ 119 w 244"/>
                <a:gd name="T63" fmla="*/ 257 h 246"/>
                <a:gd name="T64" fmla="*/ 77 w 244"/>
                <a:gd name="T65" fmla="*/ 352 h 246"/>
                <a:gd name="T66" fmla="*/ 28 w 244"/>
                <a:gd name="T67" fmla="*/ 525 h 246"/>
                <a:gd name="T68" fmla="*/ 28 w 244"/>
                <a:gd name="T69" fmla="*/ 743 h 246"/>
                <a:gd name="T70" fmla="*/ 0 w 244"/>
                <a:gd name="T71" fmla="*/ 856 h 246"/>
                <a:gd name="T72" fmla="*/ 0 w 244"/>
                <a:gd name="T73" fmla="*/ 919 h 246"/>
                <a:gd name="T74" fmla="*/ 22 w 244"/>
                <a:gd name="T75" fmla="*/ 1256 h 246"/>
                <a:gd name="T76" fmla="*/ 28 w 244"/>
                <a:gd name="T77" fmla="*/ 1552 h 246"/>
                <a:gd name="T78" fmla="*/ 28 w 244"/>
                <a:gd name="T79" fmla="*/ 1872 h 246"/>
                <a:gd name="T80" fmla="*/ 0 w 244"/>
                <a:gd name="T81" fmla="*/ 1996 h 246"/>
                <a:gd name="T82" fmla="*/ 39 w 244"/>
                <a:gd name="T83" fmla="*/ 2219 h 246"/>
                <a:gd name="T84" fmla="*/ 69 w 244"/>
                <a:gd name="T85" fmla="*/ 2449 h 246"/>
                <a:gd name="T86" fmla="*/ 136 w 244"/>
                <a:gd name="T87" fmla="*/ 2514 h 246"/>
                <a:gd name="T88" fmla="*/ 169 w 244"/>
                <a:gd name="T89" fmla="*/ 2742 h 246"/>
                <a:gd name="T90" fmla="*/ 261 w 244"/>
                <a:gd name="T91" fmla="*/ 2797 h 246"/>
                <a:gd name="T92" fmla="*/ 314 w 244"/>
                <a:gd name="T93" fmla="*/ 2961 h 246"/>
                <a:gd name="T94" fmla="*/ 361 w 244"/>
                <a:gd name="T95" fmla="*/ 2857 h 246"/>
                <a:gd name="T96" fmla="*/ 419 w 244"/>
                <a:gd name="T97" fmla="*/ 2742 h 246"/>
                <a:gd name="T98" fmla="*/ 489 w 244"/>
                <a:gd name="T99" fmla="*/ 2857 h 246"/>
                <a:gd name="T100" fmla="*/ 553 w 244"/>
                <a:gd name="T101" fmla="*/ 2999 h 246"/>
                <a:gd name="T102" fmla="*/ 609 w 244"/>
                <a:gd name="T103" fmla="*/ 3139 h 246"/>
                <a:gd name="T104" fmla="*/ 679 w 244"/>
                <a:gd name="T105" fmla="*/ 3303 h 246"/>
                <a:gd name="T106" fmla="*/ 749 w 244"/>
                <a:gd name="T107" fmla="*/ 3395 h 246"/>
                <a:gd name="T108" fmla="*/ 808 w 244"/>
                <a:gd name="T109" fmla="*/ 3561 h 246"/>
                <a:gd name="T110" fmla="*/ 873 w 244"/>
                <a:gd name="T111" fmla="*/ 3706 h 246"/>
                <a:gd name="T112" fmla="*/ 941 w 244"/>
                <a:gd name="T113" fmla="*/ 3867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29849" name="Freeform 3975"/>
            <p:cNvSpPr>
              <a:spLocks/>
            </p:cNvSpPr>
            <p:nvPr/>
          </p:nvSpPr>
          <p:spPr bwMode="auto">
            <a:xfrm>
              <a:off x="2301" y="2094"/>
              <a:ext cx="287" cy="328"/>
            </a:xfrm>
            <a:custGeom>
              <a:avLst/>
              <a:gdLst>
                <a:gd name="T0" fmla="*/ 228 w 258"/>
                <a:gd name="T1" fmla="*/ 3982 h 265"/>
                <a:gd name="T2" fmla="*/ 267 w 258"/>
                <a:gd name="T3" fmla="*/ 4248 h 265"/>
                <a:gd name="T4" fmla="*/ 319 w 258"/>
                <a:gd name="T5" fmla="*/ 4248 h 265"/>
                <a:gd name="T6" fmla="*/ 372 w 258"/>
                <a:gd name="T7" fmla="*/ 4097 h 265"/>
                <a:gd name="T8" fmla="*/ 419 w 258"/>
                <a:gd name="T9" fmla="*/ 4169 h 265"/>
                <a:gd name="T10" fmla="*/ 455 w 258"/>
                <a:gd name="T11" fmla="*/ 3703 h 265"/>
                <a:gd name="T12" fmla="*/ 505 w 258"/>
                <a:gd name="T13" fmla="*/ 3481 h 265"/>
                <a:gd name="T14" fmla="*/ 562 w 258"/>
                <a:gd name="T15" fmla="*/ 3414 h 265"/>
                <a:gd name="T16" fmla="*/ 576 w 258"/>
                <a:gd name="T17" fmla="*/ 3261 h 265"/>
                <a:gd name="T18" fmla="*/ 636 w 258"/>
                <a:gd name="T19" fmla="*/ 3102 h 265"/>
                <a:gd name="T20" fmla="*/ 714 w 258"/>
                <a:gd name="T21" fmla="*/ 2844 h 265"/>
                <a:gd name="T22" fmla="*/ 793 w 258"/>
                <a:gd name="T23" fmla="*/ 2886 h 265"/>
                <a:gd name="T24" fmla="*/ 922 w 258"/>
                <a:gd name="T25" fmla="*/ 2773 h 265"/>
                <a:gd name="T26" fmla="*/ 1026 w 258"/>
                <a:gd name="T27" fmla="*/ 2551 h 265"/>
                <a:gd name="T28" fmla="*/ 1030 w 258"/>
                <a:gd name="T29" fmla="*/ 2073 h 265"/>
                <a:gd name="T30" fmla="*/ 1030 w 258"/>
                <a:gd name="T31" fmla="*/ 1699 h 265"/>
                <a:gd name="T32" fmla="*/ 956 w 258"/>
                <a:gd name="T33" fmla="*/ 1482 h 265"/>
                <a:gd name="T34" fmla="*/ 843 w 258"/>
                <a:gd name="T35" fmla="*/ 1212 h 265"/>
                <a:gd name="T36" fmla="*/ 793 w 258"/>
                <a:gd name="T37" fmla="*/ 998 h 265"/>
                <a:gd name="T38" fmla="*/ 706 w 258"/>
                <a:gd name="T39" fmla="*/ 692 h 265"/>
                <a:gd name="T40" fmla="*/ 604 w 258"/>
                <a:gd name="T41" fmla="*/ 465 h 265"/>
                <a:gd name="T42" fmla="*/ 519 w 258"/>
                <a:gd name="T43" fmla="*/ 167 h 265"/>
                <a:gd name="T44" fmla="*/ 419 w 258"/>
                <a:gd name="T45" fmla="*/ 0 h 265"/>
                <a:gd name="T46" fmla="*/ 372 w 258"/>
                <a:gd name="T47" fmla="*/ 317 h 265"/>
                <a:gd name="T48" fmla="*/ 378 w 258"/>
                <a:gd name="T49" fmla="*/ 936 h 265"/>
                <a:gd name="T50" fmla="*/ 395 w 258"/>
                <a:gd name="T51" fmla="*/ 1529 h 265"/>
                <a:gd name="T52" fmla="*/ 419 w 258"/>
                <a:gd name="T53" fmla="*/ 2160 h 265"/>
                <a:gd name="T54" fmla="*/ 437 w 258"/>
                <a:gd name="T55" fmla="*/ 2495 h 265"/>
                <a:gd name="T56" fmla="*/ 372 w 258"/>
                <a:gd name="T57" fmla="*/ 2721 h 265"/>
                <a:gd name="T58" fmla="*/ 250 w 258"/>
                <a:gd name="T59" fmla="*/ 2721 h 265"/>
                <a:gd name="T60" fmla="*/ 182 w 258"/>
                <a:gd name="T61" fmla="*/ 2721 h 265"/>
                <a:gd name="T62" fmla="*/ 87 w 258"/>
                <a:gd name="T63" fmla="*/ 2810 h 265"/>
                <a:gd name="T64" fmla="*/ 22 w 258"/>
                <a:gd name="T65" fmla="*/ 2952 h 265"/>
                <a:gd name="T66" fmla="*/ 22 w 258"/>
                <a:gd name="T67" fmla="*/ 3217 h 265"/>
                <a:gd name="T68" fmla="*/ 46 w 258"/>
                <a:gd name="T69" fmla="*/ 3591 h 265"/>
                <a:gd name="T70" fmla="*/ 87 w 258"/>
                <a:gd name="T71" fmla="*/ 3691 h 265"/>
                <a:gd name="T72" fmla="*/ 146 w 258"/>
                <a:gd name="T73" fmla="*/ 3703 h 265"/>
                <a:gd name="T74" fmla="*/ 188 w 258"/>
                <a:gd name="T75" fmla="*/ 3591 h 265"/>
                <a:gd name="T76" fmla="*/ 240 w 258"/>
                <a:gd name="T77" fmla="*/ 3908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29850" name="Freeform 3976"/>
            <p:cNvSpPr>
              <a:spLocks/>
            </p:cNvSpPr>
            <p:nvPr/>
          </p:nvSpPr>
          <p:spPr bwMode="auto">
            <a:xfrm>
              <a:off x="2753" y="1854"/>
              <a:ext cx="3" cy="1"/>
            </a:xfrm>
            <a:custGeom>
              <a:avLst/>
              <a:gdLst>
                <a:gd name="T0" fmla="*/ 473 w 2"/>
                <a:gd name="T1" fmla="*/ 0 h 1"/>
                <a:gd name="T2" fmla="*/ 473 w 2"/>
                <a:gd name="T3" fmla="*/ 0 h 1"/>
                <a:gd name="T4" fmla="*/ 0 w 2"/>
                <a:gd name="T5" fmla="*/ 0 h 1"/>
                <a:gd name="T6" fmla="*/ 473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29851" name="Freeform 3977"/>
            <p:cNvSpPr>
              <a:spLocks/>
            </p:cNvSpPr>
            <p:nvPr/>
          </p:nvSpPr>
          <p:spPr bwMode="auto">
            <a:xfrm>
              <a:off x="2223" y="2044"/>
              <a:ext cx="209" cy="279"/>
            </a:xfrm>
            <a:custGeom>
              <a:avLst/>
              <a:gdLst>
                <a:gd name="T0" fmla="*/ 31 w 189"/>
                <a:gd name="T1" fmla="*/ 3188 h 225"/>
                <a:gd name="T2" fmla="*/ 4 w 189"/>
                <a:gd name="T3" fmla="*/ 3288 h 225"/>
                <a:gd name="T4" fmla="*/ 31 w 189"/>
                <a:gd name="T5" fmla="*/ 2945 h 225"/>
                <a:gd name="T6" fmla="*/ 38 w 189"/>
                <a:gd name="T7" fmla="*/ 2589 h 225"/>
                <a:gd name="T8" fmla="*/ 31 w 189"/>
                <a:gd name="T9" fmla="*/ 2321 h 225"/>
                <a:gd name="T10" fmla="*/ 31 w 189"/>
                <a:gd name="T11" fmla="*/ 2029 h 225"/>
                <a:gd name="T12" fmla="*/ 0 w 189"/>
                <a:gd name="T13" fmla="*/ 1820 h 225"/>
                <a:gd name="T14" fmla="*/ 0 w 189"/>
                <a:gd name="T15" fmla="*/ 1908 h 225"/>
                <a:gd name="T16" fmla="*/ 0 w 189"/>
                <a:gd name="T17" fmla="*/ 1725 h 225"/>
                <a:gd name="T18" fmla="*/ 60 w 189"/>
                <a:gd name="T19" fmla="*/ 1725 h 225"/>
                <a:gd name="T20" fmla="*/ 111 w 189"/>
                <a:gd name="T21" fmla="*/ 1725 h 225"/>
                <a:gd name="T22" fmla="*/ 175 w 189"/>
                <a:gd name="T23" fmla="*/ 1725 h 225"/>
                <a:gd name="T24" fmla="*/ 227 w 189"/>
                <a:gd name="T25" fmla="*/ 1725 h 225"/>
                <a:gd name="T26" fmla="*/ 227 w 189"/>
                <a:gd name="T27" fmla="*/ 1504 h 225"/>
                <a:gd name="T28" fmla="*/ 231 w 189"/>
                <a:gd name="T29" fmla="*/ 1245 h 225"/>
                <a:gd name="T30" fmla="*/ 286 w 189"/>
                <a:gd name="T31" fmla="*/ 1146 h 225"/>
                <a:gd name="T32" fmla="*/ 286 w 189"/>
                <a:gd name="T33" fmla="*/ 745 h 225"/>
                <a:gd name="T34" fmla="*/ 292 w 189"/>
                <a:gd name="T35" fmla="*/ 396 h 225"/>
                <a:gd name="T36" fmla="*/ 343 w 189"/>
                <a:gd name="T37" fmla="*/ 396 h 225"/>
                <a:gd name="T38" fmla="*/ 382 w 189"/>
                <a:gd name="T39" fmla="*/ 396 h 225"/>
                <a:gd name="T40" fmla="*/ 437 w 189"/>
                <a:gd name="T41" fmla="*/ 396 h 225"/>
                <a:gd name="T42" fmla="*/ 483 w 189"/>
                <a:gd name="T43" fmla="*/ 396 h 225"/>
                <a:gd name="T44" fmla="*/ 483 w 189"/>
                <a:gd name="T45" fmla="*/ 0 h 225"/>
                <a:gd name="T46" fmla="*/ 534 w 189"/>
                <a:gd name="T47" fmla="*/ 167 h 225"/>
                <a:gd name="T48" fmla="*/ 589 w 189"/>
                <a:gd name="T49" fmla="*/ 345 h 225"/>
                <a:gd name="T50" fmla="*/ 651 w 189"/>
                <a:gd name="T51" fmla="*/ 495 h 225"/>
                <a:gd name="T52" fmla="*/ 698 w 189"/>
                <a:gd name="T53" fmla="*/ 658 h 225"/>
                <a:gd name="T54" fmla="*/ 651 w 189"/>
                <a:gd name="T55" fmla="*/ 658 h 225"/>
                <a:gd name="T56" fmla="*/ 599 w 189"/>
                <a:gd name="T57" fmla="*/ 658 h 225"/>
                <a:gd name="T58" fmla="*/ 599 w 189"/>
                <a:gd name="T59" fmla="*/ 975 h 225"/>
                <a:gd name="T60" fmla="*/ 608 w 189"/>
                <a:gd name="T61" fmla="*/ 1319 h 225"/>
                <a:gd name="T62" fmla="*/ 608 w 189"/>
                <a:gd name="T63" fmla="*/ 1636 h 225"/>
                <a:gd name="T64" fmla="*/ 621 w 189"/>
                <a:gd name="T65" fmla="*/ 1908 h 225"/>
                <a:gd name="T66" fmla="*/ 627 w 189"/>
                <a:gd name="T67" fmla="*/ 2215 h 225"/>
                <a:gd name="T68" fmla="*/ 636 w 189"/>
                <a:gd name="T69" fmla="*/ 2532 h 225"/>
                <a:gd name="T70" fmla="*/ 651 w 189"/>
                <a:gd name="T71" fmla="*/ 2868 h 225"/>
                <a:gd name="T72" fmla="*/ 651 w 189"/>
                <a:gd name="T73" fmla="*/ 3188 h 225"/>
                <a:gd name="T74" fmla="*/ 661 w 189"/>
                <a:gd name="T75" fmla="*/ 3210 h 225"/>
                <a:gd name="T76" fmla="*/ 655 w 189"/>
                <a:gd name="T77" fmla="*/ 3432 h 225"/>
                <a:gd name="T78" fmla="*/ 599 w 189"/>
                <a:gd name="T79" fmla="*/ 3432 h 225"/>
                <a:gd name="T80" fmla="*/ 539 w 189"/>
                <a:gd name="T81" fmla="*/ 3432 h 225"/>
                <a:gd name="T82" fmla="*/ 487 w 189"/>
                <a:gd name="T83" fmla="*/ 3432 h 225"/>
                <a:gd name="T84" fmla="*/ 422 w 189"/>
                <a:gd name="T85" fmla="*/ 3432 h 225"/>
                <a:gd name="T86" fmla="*/ 422 w 189"/>
                <a:gd name="T87" fmla="*/ 3432 h 225"/>
                <a:gd name="T88" fmla="*/ 345 w 189"/>
                <a:gd name="T89" fmla="*/ 3473 h 225"/>
                <a:gd name="T90" fmla="*/ 343 w 189"/>
                <a:gd name="T91" fmla="*/ 3518 h 225"/>
                <a:gd name="T92" fmla="*/ 307 w 189"/>
                <a:gd name="T93" fmla="*/ 3432 h 225"/>
                <a:gd name="T94" fmla="*/ 280 w 189"/>
                <a:gd name="T95" fmla="*/ 3685 h 225"/>
                <a:gd name="T96" fmla="*/ 255 w 189"/>
                <a:gd name="T97" fmla="*/ 3685 h 225"/>
                <a:gd name="T98" fmla="*/ 216 w 189"/>
                <a:gd name="T99" fmla="*/ 3432 h 225"/>
                <a:gd name="T100" fmla="*/ 175 w 189"/>
                <a:gd name="T101" fmla="*/ 3260 h 225"/>
                <a:gd name="T102" fmla="*/ 123 w 189"/>
                <a:gd name="T103" fmla="*/ 3093 h 225"/>
                <a:gd name="T104" fmla="*/ 76 w 189"/>
                <a:gd name="T105" fmla="*/ 3150 h 225"/>
                <a:gd name="T106" fmla="*/ 31 w 189"/>
                <a:gd name="T107" fmla="*/ 3188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29852" name="Freeform 3978"/>
            <p:cNvSpPr>
              <a:spLocks/>
            </p:cNvSpPr>
            <p:nvPr/>
          </p:nvSpPr>
          <p:spPr bwMode="auto">
            <a:xfrm>
              <a:off x="2291" y="1854"/>
              <a:ext cx="209" cy="182"/>
            </a:xfrm>
            <a:custGeom>
              <a:avLst/>
              <a:gdLst>
                <a:gd name="T0" fmla="*/ 412 w 187"/>
                <a:gd name="T1" fmla="*/ 579 h 147"/>
                <a:gd name="T2" fmla="*/ 336 w 187"/>
                <a:gd name="T3" fmla="*/ 717 h 147"/>
                <a:gd name="T4" fmla="*/ 294 w 187"/>
                <a:gd name="T5" fmla="*/ 880 h 147"/>
                <a:gd name="T6" fmla="*/ 263 w 187"/>
                <a:gd name="T7" fmla="*/ 1099 h 147"/>
                <a:gd name="T8" fmla="*/ 227 w 187"/>
                <a:gd name="T9" fmla="*/ 1345 h 147"/>
                <a:gd name="T10" fmla="*/ 227 w 187"/>
                <a:gd name="T11" fmla="*/ 1556 h 147"/>
                <a:gd name="T12" fmla="*/ 202 w 187"/>
                <a:gd name="T13" fmla="*/ 1804 h 147"/>
                <a:gd name="T14" fmla="*/ 169 w 187"/>
                <a:gd name="T15" fmla="*/ 1970 h 147"/>
                <a:gd name="T16" fmla="*/ 132 w 187"/>
                <a:gd name="T17" fmla="*/ 2086 h 147"/>
                <a:gd name="T18" fmla="*/ 78 w 187"/>
                <a:gd name="T19" fmla="*/ 2242 h 147"/>
                <a:gd name="T20" fmla="*/ 0 w 187"/>
                <a:gd name="T21" fmla="*/ 2359 h 147"/>
                <a:gd name="T22" fmla="*/ 78 w 187"/>
                <a:gd name="T23" fmla="*/ 2359 h 147"/>
                <a:gd name="T24" fmla="*/ 139 w 187"/>
                <a:gd name="T25" fmla="*/ 2359 h 147"/>
                <a:gd name="T26" fmla="*/ 225 w 187"/>
                <a:gd name="T27" fmla="*/ 2359 h 147"/>
                <a:gd name="T28" fmla="*/ 294 w 187"/>
                <a:gd name="T29" fmla="*/ 2359 h 147"/>
                <a:gd name="T30" fmla="*/ 314 w 187"/>
                <a:gd name="T31" fmla="*/ 2061 h 147"/>
                <a:gd name="T32" fmla="*/ 359 w 187"/>
                <a:gd name="T33" fmla="*/ 1905 h 147"/>
                <a:gd name="T34" fmla="*/ 412 w 187"/>
                <a:gd name="T35" fmla="*/ 1804 h 147"/>
                <a:gd name="T36" fmla="*/ 469 w 187"/>
                <a:gd name="T37" fmla="*/ 1711 h 147"/>
                <a:gd name="T38" fmla="*/ 531 w 187"/>
                <a:gd name="T39" fmla="*/ 1633 h 147"/>
                <a:gd name="T40" fmla="*/ 574 w 187"/>
                <a:gd name="T41" fmla="*/ 1492 h 147"/>
                <a:gd name="T42" fmla="*/ 625 w 187"/>
                <a:gd name="T43" fmla="*/ 1372 h 147"/>
                <a:gd name="T44" fmla="*/ 625 w 187"/>
                <a:gd name="T45" fmla="*/ 1212 h 147"/>
                <a:gd name="T46" fmla="*/ 702 w 187"/>
                <a:gd name="T47" fmla="*/ 1099 h 147"/>
                <a:gd name="T48" fmla="*/ 772 w 187"/>
                <a:gd name="T49" fmla="*/ 1086 h 147"/>
                <a:gd name="T50" fmla="*/ 796 w 187"/>
                <a:gd name="T51" fmla="*/ 967 h 147"/>
                <a:gd name="T52" fmla="*/ 744 w 187"/>
                <a:gd name="T53" fmla="*/ 717 h 147"/>
                <a:gd name="T54" fmla="*/ 744 w 187"/>
                <a:gd name="T55" fmla="*/ 541 h 147"/>
                <a:gd name="T56" fmla="*/ 732 w 187"/>
                <a:gd name="T57" fmla="*/ 317 h 147"/>
                <a:gd name="T58" fmla="*/ 715 w 187"/>
                <a:gd name="T59" fmla="*/ 256 h 147"/>
                <a:gd name="T60" fmla="*/ 676 w 187"/>
                <a:gd name="T61" fmla="*/ 207 h 147"/>
                <a:gd name="T62" fmla="*/ 652 w 187"/>
                <a:gd name="T63" fmla="*/ 207 h 147"/>
                <a:gd name="T64" fmla="*/ 544 w 187"/>
                <a:gd name="T65" fmla="*/ 167 h 147"/>
                <a:gd name="T66" fmla="*/ 514 w 187"/>
                <a:gd name="T67" fmla="*/ 0 h 147"/>
                <a:gd name="T68" fmla="*/ 469 w 187"/>
                <a:gd name="T69" fmla="*/ 135 h 147"/>
                <a:gd name="T70" fmla="*/ 441 w 187"/>
                <a:gd name="T71" fmla="*/ 349 h 147"/>
                <a:gd name="T72" fmla="*/ 412 w 187"/>
                <a:gd name="T73" fmla="*/ 579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29853" name="Freeform 3979"/>
            <p:cNvSpPr>
              <a:spLocks/>
            </p:cNvSpPr>
            <p:nvPr/>
          </p:nvSpPr>
          <p:spPr bwMode="auto">
            <a:xfrm>
              <a:off x="2518" y="2130"/>
              <a:ext cx="275" cy="260"/>
            </a:xfrm>
            <a:custGeom>
              <a:avLst/>
              <a:gdLst>
                <a:gd name="T0" fmla="*/ 121 w 246"/>
                <a:gd name="T1" fmla="*/ 3067 h 210"/>
                <a:gd name="T2" fmla="*/ 104 w 246"/>
                <a:gd name="T3" fmla="*/ 3067 h 210"/>
                <a:gd name="T4" fmla="*/ 50 w 246"/>
                <a:gd name="T5" fmla="*/ 2953 h 210"/>
                <a:gd name="T6" fmla="*/ 63 w 246"/>
                <a:gd name="T7" fmla="*/ 2876 h 210"/>
                <a:gd name="T8" fmla="*/ 70 w 246"/>
                <a:gd name="T9" fmla="*/ 2876 h 210"/>
                <a:gd name="T10" fmla="*/ 23 w 246"/>
                <a:gd name="T11" fmla="*/ 2647 h 210"/>
                <a:gd name="T12" fmla="*/ 0 w 246"/>
                <a:gd name="T13" fmla="*/ 2432 h 210"/>
                <a:gd name="T14" fmla="*/ 23 w 246"/>
                <a:gd name="T15" fmla="*/ 2432 h 210"/>
                <a:gd name="T16" fmla="*/ 78 w 246"/>
                <a:gd name="T17" fmla="*/ 2300 h 210"/>
                <a:gd name="T18" fmla="*/ 151 w 246"/>
                <a:gd name="T19" fmla="*/ 2300 h 210"/>
                <a:gd name="T20" fmla="*/ 225 w 246"/>
                <a:gd name="T21" fmla="*/ 2300 h 210"/>
                <a:gd name="T22" fmla="*/ 263 w 246"/>
                <a:gd name="T23" fmla="*/ 2086 h 210"/>
                <a:gd name="T24" fmla="*/ 263 w 246"/>
                <a:gd name="T25" fmla="*/ 1847 h 210"/>
                <a:gd name="T26" fmla="*/ 269 w 246"/>
                <a:gd name="T27" fmla="*/ 1628 h 210"/>
                <a:gd name="T28" fmla="*/ 269 w 246"/>
                <a:gd name="T29" fmla="*/ 1421 h 210"/>
                <a:gd name="T30" fmla="*/ 269 w 246"/>
                <a:gd name="T31" fmla="*/ 1257 h 210"/>
                <a:gd name="T32" fmla="*/ 321 w 246"/>
                <a:gd name="T33" fmla="*/ 1161 h 210"/>
                <a:gd name="T34" fmla="*/ 374 w 246"/>
                <a:gd name="T35" fmla="*/ 1139 h 210"/>
                <a:gd name="T36" fmla="*/ 434 w 246"/>
                <a:gd name="T37" fmla="*/ 938 h 210"/>
                <a:gd name="T38" fmla="*/ 485 w 246"/>
                <a:gd name="T39" fmla="*/ 749 h 210"/>
                <a:gd name="T40" fmla="*/ 553 w 246"/>
                <a:gd name="T41" fmla="*/ 561 h 210"/>
                <a:gd name="T42" fmla="*/ 625 w 246"/>
                <a:gd name="T43" fmla="*/ 366 h 210"/>
                <a:gd name="T44" fmla="*/ 710 w 246"/>
                <a:gd name="T45" fmla="*/ 181 h 210"/>
                <a:gd name="T46" fmla="*/ 781 w 246"/>
                <a:gd name="T47" fmla="*/ 0 h 210"/>
                <a:gd name="T48" fmla="*/ 875 w 246"/>
                <a:gd name="T49" fmla="*/ 62 h 210"/>
                <a:gd name="T50" fmla="*/ 929 w 246"/>
                <a:gd name="T51" fmla="*/ 224 h 210"/>
                <a:gd name="T52" fmla="*/ 978 w 246"/>
                <a:gd name="T53" fmla="*/ 118 h 210"/>
                <a:gd name="T54" fmla="*/ 988 w 246"/>
                <a:gd name="T55" fmla="*/ 343 h 210"/>
                <a:gd name="T56" fmla="*/ 988 w 246"/>
                <a:gd name="T57" fmla="*/ 561 h 210"/>
                <a:gd name="T58" fmla="*/ 1042 w 246"/>
                <a:gd name="T59" fmla="*/ 877 h 210"/>
                <a:gd name="T60" fmla="*/ 1033 w 246"/>
                <a:gd name="T61" fmla="*/ 979 h 210"/>
                <a:gd name="T62" fmla="*/ 1033 w 246"/>
                <a:gd name="T63" fmla="*/ 1205 h 210"/>
                <a:gd name="T64" fmla="*/ 1033 w 246"/>
                <a:gd name="T65" fmla="*/ 1421 h 210"/>
                <a:gd name="T66" fmla="*/ 1033 w 246"/>
                <a:gd name="T67" fmla="*/ 1671 h 210"/>
                <a:gd name="T68" fmla="*/ 1015 w 246"/>
                <a:gd name="T69" fmla="*/ 1894 h 210"/>
                <a:gd name="T70" fmla="*/ 988 w 246"/>
                <a:gd name="T71" fmla="*/ 2035 h 210"/>
                <a:gd name="T72" fmla="*/ 958 w 246"/>
                <a:gd name="T73" fmla="*/ 2203 h 210"/>
                <a:gd name="T74" fmla="*/ 929 w 246"/>
                <a:gd name="T75" fmla="*/ 2385 h 210"/>
                <a:gd name="T76" fmla="*/ 901 w 246"/>
                <a:gd name="T77" fmla="*/ 2562 h 210"/>
                <a:gd name="T78" fmla="*/ 901 w 246"/>
                <a:gd name="T79" fmla="*/ 2766 h 210"/>
                <a:gd name="T80" fmla="*/ 829 w 246"/>
                <a:gd name="T81" fmla="*/ 2953 h 210"/>
                <a:gd name="T82" fmla="*/ 757 w 246"/>
                <a:gd name="T83" fmla="*/ 2921 h 210"/>
                <a:gd name="T84" fmla="*/ 686 w 246"/>
                <a:gd name="T85" fmla="*/ 2876 h 210"/>
                <a:gd name="T86" fmla="*/ 617 w 246"/>
                <a:gd name="T87" fmla="*/ 3038 h 210"/>
                <a:gd name="T88" fmla="*/ 572 w 246"/>
                <a:gd name="T89" fmla="*/ 2953 h 210"/>
                <a:gd name="T90" fmla="*/ 516 w 246"/>
                <a:gd name="T91" fmla="*/ 2876 h 210"/>
                <a:gd name="T92" fmla="*/ 443 w 246"/>
                <a:gd name="T93" fmla="*/ 2953 h 210"/>
                <a:gd name="T94" fmla="*/ 401 w 246"/>
                <a:gd name="T95" fmla="*/ 2813 h 210"/>
                <a:gd name="T96" fmla="*/ 335 w 246"/>
                <a:gd name="T97" fmla="*/ 2766 h 210"/>
                <a:gd name="T98" fmla="*/ 269 w 246"/>
                <a:gd name="T99" fmla="*/ 2845 h 210"/>
                <a:gd name="T100" fmla="*/ 254 w 246"/>
                <a:gd name="T101" fmla="*/ 3067 h 210"/>
                <a:gd name="T102" fmla="*/ 230 w 246"/>
                <a:gd name="T103" fmla="*/ 3265 h 210"/>
                <a:gd name="T104" fmla="*/ 230 w 246"/>
                <a:gd name="T105" fmla="*/ 3378 h 210"/>
                <a:gd name="T106" fmla="*/ 173 w 246"/>
                <a:gd name="T107" fmla="*/ 3172 h 210"/>
                <a:gd name="T108" fmla="*/ 151 w 246"/>
                <a:gd name="T109" fmla="*/ 3265 h 210"/>
                <a:gd name="T110" fmla="*/ 151 w 246"/>
                <a:gd name="T111" fmla="*/ 3297 h 210"/>
                <a:gd name="T112" fmla="*/ 132 w 246"/>
                <a:gd name="T113" fmla="*/ 3160 h 210"/>
                <a:gd name="T114" fmla="*/ 121 w 246"/>
                <a:gd name="T115" fmla="*/ 3067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29854" name="Freeform 3980"/>
            <p:cNvSpPr>
              <a:spLocks/>
            </p:cNvSpPr>
            <p:nvPr/>
          </p:nvSpPr>
          <p:spPr bwMode="auto">
            <a:xfrm>
              <a:off x="2212" y="2279"/>
              <a:ext cx="102" cy="96"/>
            </a:xfrm>
            <a:custGeom>
              <a:avLst/>
              <a:gdLst>
                <a:gd name="T0" fmla="*/ 72 w 92"/>
                <a:gd name="T1" fmla="*/ 73 h 78"/>
                <a:gd name="T2" fmla="*/ 55 w 92"/>
                <a:gd name="T3" fmla="*/ 176 h 78"/>
                <a:gd name="T4" fmla="*/ 27 w 92"/>
                <a:gd name="T5" fmla="*/ 367 h 78"/>
                <a:gd name="T6" fmla="*/ 0 w 92"/>
                <a:gd name="T7" fmla="*/ 526 h 78"/>
                <a:gd name="T8" fmla="*/ 37 w 92"/>
                <a:gd name="T9" fmla="*/ 754 h 78"/>
                <a:gd name="T10" fmla="*/ 55 w 92"/>
                <a:gd name="T11" fmla="*/ 665 h 78"/>
                <a:gd name="T12" fmla="*/ 37 w 92"/>
                <a:gd name="T13" fmla="*/ 724 h 78"/>
                <a:gd name="T14" fmla="*/ 55 w 92"/>
                <a:gd name="T15" fmla="*/ 773 h 78"/>
                <a:gd name="T16" fmla="*/ 55 w 92"/>
                <a:gd name="T17" fmla="*/ 842 h 78"/>
                <a:gd name="T18" fmla="*/ 121 w 92"/>
                <a:gd name="T19" fmla="*/ 842 h 78"/>
                <a:gd name="T20" fmla="*/ 121 w 92"/>
                <a:gd name="T21" fmla="*/ 773 h 78"/>
                <a:gd name="T22" fmla="*/ 203 w 92"/>
                <a:gd name="T23" fmla="*/ 842 h 78"/>
                <a:gd name="T24" fmla="*/ 207 w 92"/>
                <a:gd name="T25" fmla="*/ 891 h 78"/>
                <a:gd name="T26" fmla="*/ 125 w 92"/>
                <a:gd name="T27" fmla="*/ 842 h 78"/>
                <a:gd name="T28" fmla="*/ 80 w 92"/>
                <a:gd name="T29" fmla="*/ 891 h 78"/>
                <a:gd name="T30" fmla="*/ 37 w 92"/>
                <a:gd name="T31" fmla="*/ 951 h 78"/>
                <a:gd name="T32" fmla="*/ 45 w 92"/>
                <a:gd name="T33" fmla="*/ 1051 h 78"/>
                <a:gd name="T34" fmla="*/ 80 w 92"/>
                <a:gd name="T35" fmla="*/ 1051 h 78"/>
                <a:gd name="T36" fmla="*/ 121 w 92"/>
                <a:gd name="T37" fmla="*/ 1033 h 78"/>
                <a:gd name="T38" fmla="*/ 121 w 92"/>
                <a:gd name="T39" fmla="*/ 1051 h 78"/>
                <a:gd name="T40" fmla="*/ 55 w 92"/>
                <a:gd name="T41" fmla="*/ 1100 h 78"/>
                <a:gd name="T42" fmla="*/ 37 w 92"/>
                <a:gd name="T43" fmla="*/ 1154 h 78"/>
                <a:gd name="T44" fmla="*/ 121 w 92"/>
                <a:gd name="T45" fmla="*/ 1100 h 78"/>
                <a:gd name="T46" fmla="*/ 171 w 92"/>
                <a:gd name="T47" fmla="*/ 1100 h 78"/>
                <a:gd name="T48" fmla="*/ 216 w 92"/>
                <a:gd name="T49" fmla="*/ 1051 h 78"/>
                <a:gd name="T50" fmla="*/ 276 w 92"/>
                <a:gd name="T51" fmla="*/ 1142 h 78"/>
                <a:gd name="T52" fmla="*/ 353 w 92"/>
                <a:gd name="T53" fmla="*/ 1142 h 78"/>
                <a:gd name="T54" fmla="*/ 343 w 92"/>
                <a:gd name="T55" fmla="*/ 891 h 78"/>
                <a:gd name="T56" fmla="*/ 324 w 92"/>
                <a:gd name="T57" fmla="*/ 773 h 78"/>
                <a:gd name="T58" fmla="*/ 308 w 92"/>
                <a:gd name="T59" fmla="*/ 526 h 78"/>
                <a:gd name="T60" fmla="*/ 263 w 92"/>
                <a:gd name="T61" fmla="*/ 315 h 78"/>
                <a:gd name="T62" fmla="*/ 216 w 92"/>
                <a:gd name="T63" fmla="*/ 143 h 78"/>
                <a:gd name="T64" fmla="*/ 166 w 92"/>
                <a:gd name="T65" fmla="*/ 0 h 78"/>
                <a:gd name="T66" fmla="*/ 121 w 92"/>
                <a:gd name="T67" fmla="*/ 48 h 78"/>
                <a:gd name="T68" fmla="*/ 72 w 92"/>
                <a:gd name="T69" fmla="*/ 73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29855" name="Freeform 3981"/>
            <p:cNvSpPr>
              <a:spLocks/>
            </p:cNvSpPr>
            <p:nvPr/>
          </p:nvSpPr>
          <p:spPr bwMode="auto">
            <a:xfrm>
              <a:off x="2643" y="1825"/>
              <a:ext cx="65" cy="156"/>
            </a:xfrm>
            <a:custGeom>
              <a:avLst/>
              <a:gdLst>
                <a:gd name="T0" fmla="*/ 132 w 59"/>
                <a:gd name="T1" fmla="*/ 2092 h 125"/>
                <a:gd name="T2" fmla="*/ 105 w 59"/>
                <a:gd name="T3" fmla="*/ 2224 h 125"/>
                <a:gd name="T4" fmla="*/ 93 w 59"/>
                <a:gd name="T5" fmla="*/ 1946 h 125"/>
                <a:gd name="T6" fmla="*/ 82 w 59"/>
                <a:gd name="T7" fmla="*/ 1656 h 125"/>
                <a:gd name="T8" fmla="*/ 37 w 59"/>
                <a:gd name="T9" fmla="*/ 1382 h 125"/>
                <a:gd name="T10" fmla="*/ 0 w 59"/>
                <a:gd name="T11" fmla="*/ 1097 h 125"/>
                <a:gd name="T12" fmla="*/ 4 w 59"/>
                <a:gd name="T13" fmla="*/ 852 h 125"/>
                <a:gd name="T14" fmla="*/ 37 w 59"/>
                <a:gd name="T15" fmla="*/ 629 h 125"/>
                <a:gd name="T16" fmla="*/ 37 w 59"/>
                <a:gd name="T17" fmla="*/ 216 h 125"/>
                <a:gd name="T18" fmla="*/ 50 w 59"/>
                <a:gd name="T19" fmla="*/ 77 h 125"/>
                <a:gd name="T20" fmla="*/ 105 w 59"/>
                <a:gd name="T21" fmla="*/ 0 h 125"/>
                <a:gd name="T22" fmla="*/ 123 w 59"/>
                <a:gd name="T23" fmla="*/ 77 h 125"/>
                <a:gd name="T24" fmla="*/ 141 w 59"/>
                <a:gd name="T25" fmla="*/ 150 h 125"/>
                <a:gd name="T26" fmla="*/ 172 w 59"/>
                <a:gd name="T27" fmla="*/ 77 h 125"/>
                <a:gd name="T28" fmla="*/ 147 w 59"/>
                <a:gd name="T29" fmla="*/ 413 h 125"/>
                <a:gd name="T30" fmla="*/ 182 w 59"/>
                <a:gd name="T31" fmla="*/ 629 h 125"/>
                <a:gd name="T32" fmla="*/ 160 w 59"/>
                <a:gd name="T33" fmla="*/ 852 h 125"/>
                <a:gd name="T34" fmla="*/ 123 w 59"/>
                <a:gd name="T35" fmla="*/ 1020 h 125"/>
                <a:gd name="T36" fmla="*/ 172 w 59"/>
                <a:gd name="T37" fmla="*/ 1161 h 125"/>
                <a:gd name="T38" fmla="*/ 208 w 59"/>
                <a:gd name="T39" fmla="*/ 1273 h 125"/>
                <a:gd name="T40" fmla="*/ 208 w 59"/>
                <a:gd name="T41" fmla="*/ 1559 h 125"/>
                <a:gd name="T42" fmla="*/ 172 w 59"/>
                <a:gd name="T43" fmla="*/ 1664 h 125"/>
                <a:gd name="T44" fmla="*/ 132 w 59"/>
                <a:gd name="T45" fmla="*/ 1847 h 125"/>
                <a:gd name="T46" fmla="*/ 132 w 59"/>
                <a:gd name="T47" fmla="*/ 2092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29856" name="Freeform 3982"/>
            <p:cNvSpPr>
              <a:spLocks/>
            </p:cNvSpPr>
            <p:nvPr/>
          </p:nvSpPr>
          <p:spPr bwMode="auto">
            <a:xfrm>
              <a:off x="2314" y="2461"/>
              <a:ext cx="71" cy="90"/>
            </a:xfrm>
            <a:custGeom>
              <a:avLst/>
              <a:gdLst>
                <a:gd name="T0" fmla="*/ 239 w 64"/>
                <a:gd name="T1" fmla="*/ 1111 h 73"/>
                <a:gd name="T2" fmla="*/ 171 w 64"/>
                <a:gd name="T3" fmla="*/ 968 h 73"/>
                <a:gd name="T4" fmla="*/ 112 w 64"/>
                <a:gd name="T5" fmla="*/ 827 h 73"/>
                <a:gd name="T6" fmla="*/ 60 w 64"/>
                <a:gd name="T7" fmla="*/ 598 h 73"/>
                <a:gd name="T8" fmla="*/ 0 w 64"/>
                <a:gd name="T9" fmla="*/ 427 h 73"/>
                <a:gd name="T10" fmla="*/ 22 w 64"/>
                <a:gd name="T11" fmla="*/ 316 h 73"/>
                <a:gd name="T12" fmla="*/ 45 w 64"/>
                <a:gd name="T13" fmla="*/ 179 h 73"/>
                <a:gd name="T14" fmla="*/ 74 w 64"/>
                <a:gd name="T15" fmla="*/ 0 h 73"/>
                <a:gd name="T16" fmla="*/ 112 w 64"/>
                <a:gd name="T17" fmla="*/ 0 h 73"/>
                <a:gd name="T18" fmla="*/ 125 w 64"/>
                <a:gd name="T19" fmla="*/ 281 h 73"/>
                <a:gd name="T20" fmla="*/ 138 w 64"/>
                <a:gd name="T21" fmla="*/ 316 h 73"/>
                <a:gd name="T22" fmla="*/ 166 w 64"/>
                <a:gd name="T23" fmla="*/ 255 h 73"/>
                <a:gd name="T24" fmla="*/ 184 w 64"/>
                <a:gd name="T25" fmla="*/ 255 h 73"/>
                <a:gd name="T26" fmla="*/ 184 w 64"/>
                <a:gd name="T27" fmla="*/ 509 h 73"/>
                <a:gd name="T28" fmla="*/ 184 w 64"/>
                <a:gd name="T29" fmla="*/ 526 h 73"/>
                <a:gd name="T30" fmla="*/ 224 w 64"/>
                <a:gd name="T31" fmla="*/ 684 h 73"/>
                <a:gd name="T32" fmla="*/ 250 w 64"/>
                <a:gd name="T33" fmla="*/ 785 h 73"/>
                <a:gd name="T34" fmla="*/ 239 w 64"/>
                <a:gd name="T35" fmla="*/ 111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29857" name="Freeform 3983"/>
            <p:cNvSpPr>
              <a:spLocks/>
            </p:cNvSpPr>
            <p:nvPr/>
          </p:nvSpPr>
          <p:spPr bwMode="auto">
            <a:xfrm>
              <a:off x="1060" y="2437"/>
              <a:ext cx="53" cy="52"/>
            </a:xfrm>
            <a:custGeom>
              <a:avLst/>
              <a:gdLst>
                <a:gd name="T0" fmla="*/ 0 w 49"/>
                <a:gd name="T1" fmla="*/ 425 h 42"/>
                <a:gd name="T2" fmla="*/ 0 w 49"/>
                <a:gd name="T3" fmla="*/ 224 h 42"/>
                <a:gd name="T4" fmla="*/ 0 w 49"/>
                <a:gd name="T5" fmla="*/ 2 h 42"/>
                <a:gd name="T6" fmla="*/ 21 w 49"/>
                <a:gd name="T7" fmla="*/ 0 h 42"/>
                <a:gd name="T8" fmla="*/ 31 w 49"/>
                <a:gd name="T9" fmla="*/ 118 h 42"/>
                <a:gd name="T10" fmla="*/ 43 w 49"/>
                <a:gd name="T11" fmla="*/ 146 h 42"/>
                <a:gd name="T12" fmla="*/ 64 w 49"/>
                <a:gd name="T13" fmla="*/ 224 h 42"/>
                <a:gd name="T14" fmla="*/ 124 w 49"/>
                <a:gd name="T15" fmla="*/ 118 h 42"/>
                <a:gd name="T16" fmla="*/ 130 w 49"/>
                <a:gd name="T17" fmla="*/ 118 h 42"/>
                <a:gd name="T18" fmla="*/ 134 w 49"/>
                <a:gd name="T19" fmla="*/ 224 h 42"/>
                <a:gd name="T20" fmla="*/ 105 w 49"/>
                <a:gd name="T21" fmla="*/ 392 h 42"/>
                <a:gd name="T22" fmla="*/ 124 w 49"/>
                <a:gd name="T23" fmla="*/ 561 h 42"/>
                <a:gd name="T24" fmla="*/ 91 w 49"/>
                <a:gd name="T25" fmla="*/ 670 h 42"/>
                <a:gd name="T26" fmla="*/ 77 w 49"/>
                <a:gd name="T27" fmla="*/ 489 h 42"/>
                <a:gd name="T28" fmla="*/ 71 w 49"/>
                <a:gd name="T29" fmla="*/ 561 h 42"/>
                <a:gd name="T30" fmla="*/ 55 w 49"/>
                <a:gd name="T31" fmla="*/ 425 h 42"/>
                <a:gd name="T32" fmla="*/ 4 w 49"/>
                <a:gd name="T33" fmla="*/ 392 h 42"/>
                <a:gd name="T34" fmla="*/ 0 w 49"/>
                <a:gd name="T35" fmla="*/ 425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29858" name="Freeform 3984"/>
            <p:cNvSpPr>
              <a:spLocks/>
            </p:cNvSpPr>
            <p:nvPr/>
          </p:nvSpPr>
          <p:spPr bwMode="auto">
            <a:xfrm>
              <a:off x="1117" y="2439"/>
              <a:ext cx="39" cy="50"/>
            </a:xfrm>
            <a:custGeom>
              <a:avLst/>
              <a:gdLst>
                <a:gd name="T0" fmla="*/ 77 w 35"/>
                <a:gd name="T1" fmla="*/ 413 h 40"/>
                <a:gd name="T2" fmla="*/ 107 w 35"/>
                <a:gd name="T3" fmla="*/ 413 h 40"/>
                <a:gd name="T4" fmla="*/ 96 w 35"/>
                <a:gd name="T5" fmla="*/ 361 h 40"/>
                <a:gd name="T6" fmla="*/ 77 w 35"/>
                <a:gd name="T7" fmla="*/ 305 h 40"/>
                <a:gd name="T8" fmla="*/ 66 w 35"/>
                <a:gd name="T9" fmla="*/ 231 h 40"/>
                <a:gd name="T10" fmla="*/ 4 w 35"/>
                <a:gd name="T11" fmla="*/ 138 h 40"/>
                <a:gd name="T12" fmla="*/ 0 w 35"/>
                <a:gd name="T13" fmla="*/ 95 h 40"/>
                <a:gd name="T14" fmla="*/ 0 w 35"/>
                <a:gd name="T15" fmla="*/ 0 h 40"/>
                <a:gd name="T16" fmla="*/ 59 w 35"/>
                <a:gd name="T17" fmla="*/ 0 h 40"/>
                <a:gd name="T18" fmla="*/ 96 w 35"/>
                <a:gd name="T19" fmla="*/ 138 h 40"/>
                <a:gd name="T20" fmla="*/ 140 w 35"/>
                <a:gd name="T21" fmla="*/ 231 h 40"/>
                <a:gd name="T22" fmla="*/ 140 w 35"/>
                <a:gd name="T23" fmla="*/ 529 h 40"/>
                <a:gd name="T24" fmla="*/ 121 w 35"/>
                <a:gd name="T25" fmla="*/ 595 h 40"/>
                <a:gd name="T26" fmla="*/ 107 w 35"/>
                <a:gd name="T27" fmla="*/ 743 h 40"/>
                <a:gd name="T28" fmla="*/ 96 w 35"/>
                <a:gd name="T29" fmla="*/ 595 h 40"/>
                <a:gd name="T30" fmla="*/ 77 w 35"/>
                <a:gd name="T31" fmla="*/ 413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29859" name="Freeform 3985"/>
            <p:cNvSpPr>
              <a:spLocks/>
            </p:cNvSpPr>
            <p:nvPr/>
          </p:nvSpPr>
          <p:spPr bwMode="auto">
            <a:xfrm>
              <a:off x="1553" y="2522"/>
              <a:ext cx="53" cy="78"/>
            </a:xfrm>
            <a:custGeom>
              <a:avLst/>
              <a:gdLst>
                <a:gd name="T0" fmla="*/ 180 w 47"/>
                <a:gd name="T1" fmla="*/ 235 h 64"/>
                <a:gd name="T2" fmla="*/ 112 w 47"/>
                <a:gd name="T3" fmla="*/ 43 h 64"/>
                <a:gd name="T4" fmla="*/ 60 w 47"/>
                <a:gd name="T5" fmla="*/ 0 h 64"/>
                <a:gd name="T6" fmla="*/ 33 w 47"/>
                <a:gd name="T7" fmla="*/ 63 h 64"/>
                <a:gd name="T8" fmla="*/ 26 w 47"/>
                <a:gd name="T9" fmla="*/ 291 h 64"/>
                <a:gd name="T10" fmla="*/ 47 w 47"/>
                <a:gd name="T11" fmla="*/ 562 h 64"/>
                <a:gd name="T12" fmla="*/ 0 w 47"/>
                <a:gd name="T13" fmla="*/ 820 h 64"/>
                <a:gd name="T14" fmla="*/ 60 w 47"/>
                <a:gd name="T15" fmla="*/ 820 h 64"/>
                <a:gd name="T16" fmla="*/ 125 w 47"/>
                <a:gd name="T17" fmla="*/ 837 h 64"/>
                <a:gd name="T18" fmla="*/ 177 w 47"/>
                <a:gd name="T19" fmla="*/ 631 h 64"/>
                <a:gd name="T20" fmla="*/ 228 w 47"/>
                <a:gd name="T21" fmla="*/ 378 h 64"/>
                <a:gd name="T22" fmla="*/ 203 w 47"/>
                <a:gd name="T23" fmla="*/ 243 h 64"/>
                <a:gd name="T24" fmla="*/ 203 w 47"/>
                <a:gd name="T25" fmla="*/ 310 h 64"/>
                <a:gd name="T26" fmla="*/ 180 w 47"/>
                <a:gd name="T27" fmla="*/ 235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29860" name="Freeform 3986"/>
            <p:cNvSpPr>
              <a:spLocks/>
            </p:cNvSpPr>
            <p:nvPr/>
          </p:nvSpPr>
          <p:spPr bwMode="auto">
            <a:xfrm>
              <a:off x="1125" y="2375"/>
              <a:ext cx="212" cy="367"/>
            </a:xfrm>
            <a:custGeom>
              <a:avLst/>
              <a:gdLst>
                <a:gd name="T0" fmla="*/ 338 w 189"/>
                <a:gd name="T1" fmla="*/ 485 h 296"/>
                <a:gd name="T2" fmla="*/ 301 w 189"/>
                <a:gd name="T3" fmla="*/ 428 h 296"/>
                <a:gd name="T4" fmla="*/ 239 w 189"/>
                <a:gd name="T5" fmla="*/ 844 h 296"/>
                <a:gd name="T6" fmla="*/ 158 w 189"/>
                <a:gd name="T7" fmla="*/ 1280 h 296"/>
                <a:gd name="T8" fmla="*/ 126 w 189"/>
                <a:gd name="T9" fmla="*/ 1046 h 296"/>
                <a:gd name="T10" fmla="*/ 104 w 189"/>
                <a:gd name="T11" fmla="*/ 1382 h 296"/>
                <a:gd name="T12" fmla="*/ 104 w 189"/>
                <a:gd name="T13" fmla="*/ 1647 h 296"/>
                <a:gd name="T14" fmla="*/ 104 w 189"/>
                <a:gd name="T15" fmla="*/ 2027 h 296"/>
                <a:gd name="T16" fmla="*/ 117 w 189"/>
                <a:gd name="T17" fmla="*/ 2440 h 296"/>
                <a:gd name="T18" fmla="*/ 70 w 189"/>
                <a:gd name="T19" fmla="*/ 2795 h 296"/>
                <a:gd name="T20" fmla="*/ 24 w 189"/>
                <a:gd name="T21" fmla="*/ 3025 h 296"/>
                <a:gd name="T22" fmla="*/ 0 w 189"/>
                <a:gd name="T23" fmla="*/ 3185 h 296"/>
                <a:gd name="T24" fmla="*/ 104 w 189"/>
                <a:gd name="T25" fmla="*/ 3472 h 296"/>
                <a:gd name="T26" fmla="*/ 257 w 189"/>
                <a:gd name="T27" fmla="*/ 3629 h 296"/>
                <a:gd name="T28" fmla="*/ 293 w 189"/>
                <a:gd name="T29" fmla="*/ 3757 h 296"/>
                <a:gd name="T30" fmla="*/ 390 w 189"/>
                <a:gd name="T31" fmla="*/ 4139 h 296"/>
                <a:gd name="T32" fmla="*/ 495 w 189"/>
                <a:gd name="T33" fmla="*/ 4301 h 296"/>
                <a:gd name="T34" fmla="*/ 619 w 189"/>
                <a:gd name="T35" fmla="*/ 4361 h 296"/>
                <a:gd name="T36" fmla="*/ 628 w 189"/>
                <a:gd name="T37" fmla="*/ 4840 h 296"/>
                <a:gd name="T38" fmla="*/ 664 w 189"/>
                <a:gd name="T39" fmla="*/ 4021 h 296"/>
                <a:gd name="T40" fmla="*/ 619 w 189"/>
                <a:gd name="T41" fmla="*/ 3465 h 296"/>
                <a:gd name="T42" fmla="*/ 686 w 189"/>
                <a:gd name="T43" fmla="*/ 3369 h 296"/>
                <a:gd name="T44" fmla="*/ 628 w 189"/>
                <a:gd name="T45" fmla="*/ 3091 h 296"/>
                <a:gd name="T46" fmla="*/ 756 w 189"/>
                <a:gd name="T47" fmla="*/ 3091 h 296"/>
                <a:gd name="T48" fmla="*/ 769 w 189"/>
                <a:gd name="T49" fmla="*/ 3091 h 296"/>
                <a:gd name="T50" fmla="*/ 836 w 189"/>
                <a:gd name="T51" fmla="*/ 3253 h 296"/>
                <a:gd name="T52" fmla="*/ 836 w 189"/>
                <a:gd name="T53" fmla="*/ 2979 h 296"/>
                <a:gd name="T54" fmla="*/ 808 w 189"/>
                <a:gd name="T55" fmla="*/ 2661 h 296"/>
                <a:gd name="T56" fmla="*/ 786 w 189"/>
                <a:gd name="T57" fmla="*/ 2027 h 296"/>
                <a:gd name="T58" fmla="*/ 756 w 189"/>
                <a:gd name="T59" fmla="*/ 1820 h 296"/>
                <a:gd name="T60" fmla="*/ 628 w 189"/>
                <a:gd name="T61" fmla="*/ 1587 h 296"/>
                <a:gd name="T62" fmla="*/ 517 w 189"/>
                <a:gd name="T63" fmla="*/ 1556 h 296"/>
                <a:gd name="T64" fmla="*/ 471 w 189"/>
                <a:gd name="T65" fmla="*/ 1242 h 296"/>
                <a:gd name="T66" fmla="*/ 411 w 189"/>
                <a:gd name="T67" fmla="*/ 936 h 296"/>
                <a:gd name="T68" fmla="*/ 471 w 189"/>
                <a:gd name="T69" fmla="*/ 428 h 296"/>
                <a:gd name="T70" fmla="*/ 572 w 189"/>
                <a:gd name="T71" fmla="*/ 167 h 296"/>
                <a:gd name="T72" fmla="*/ 523 w 189"/>
                <a:gd name="T73" fmla="*/ 50 h 296"/>
                <a:gd name="T74" fmla="*/ 397 w 189"/>
                <a:gd name="T75" fmla="*/ 319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endParaRPr lang="en-US"/>
            </a:p>
          </p:txBody>
        </p:sp>
        <p:sp>
          <p:nvSpPr>
            <p:cNvPr id="29861" name="Freeform 3987"/>
            <p:cNvSpPr>
              <a:spLocks/>
            </p:cNvSpPr>
            <p:nvPr/>
          </p:nvSpPr>
          <p:spPr bwMode="auto">
            <a:xfrm>
              <a:off x="1436" y="2461"/>
              <a:ext cx="86" cy="157"/>
            </a:xfrm>
            <a:custGeom>
              <a:avLst/>
              <a:gdLst>
                <a:gd name="T0" fmla="*/ 304 w 76"/>
                <a:gd name="T1" fmla="*/ 1454 h 127"/>
                <a:gd name="T2" fmla="*/ 260 w 76"/>
                <a:gd name="T3" fmla="*/ 1312 h 127"/>
                <a:gd name="T4" fmla="*/ 260 w 76"/>
                <a:gd name="T5" fmla="*/ 1047 h 127"/>
                <a:gd name="T6" fmla="*/ 304 w 76"/>
                <a:gd name="T7" fmla="*/ 1010 h 127"/>
                <a:gd name="T8" fmla="*/ 320 w 76"/>
                <a:gd name="T9" fmla="*/ 858 h 127"/>
                <a:gd name="T10" fmla="*/ 320 w 76"/>
                <a:gd name="T11" fmla="*/ 629 h 127"/>
                <a:gd name="T12" fmla="*/ 227 w 76"/>
                <a:gd name="T13" fmla="*/ 448 h 127"/>
                <a:gd name="T14" fmla="*/ 212 w 76"/>
                <a:gd name="T15" fmla="*/ 554 h 127"/>
                <a:gd name="T16" fmla="*/ 227 w 76"/>
                <a:gd name="T17" fmla="*/ 293 h 127"/>
                <a:gd name="T18" fmla="*/ 178 w 76"/>
                <a:gd name="T19" fmla="*/ 142 h 127"/>
                <a:gd name="T20" fmla="*/ 128 w 76"/>
                <a:gd name="T21" fmla="*/ 2 h 127"/>
                <a:gd name="T22" fmla="*/ 140 w 76"/>
                <a:gd name="T23" fmla="*/ 75 h 127"/>
                <a:gd name="T24" fmla="*/ 109 w 76"/>
                <a:gd name="T25" fmla="*/ 0 h 127"/>
                <a:gd name="T26" fmla="*/ 128 w 76"/>
                <a:gd name="T27" fmla="*/ 75 h 127"/>
                <a:gd name="T28" fmla="*/ 42 w 76"/>
                <a:gd name="T29" fmla="*/ 257 h 127"/>
                <a:gd name="T30" fmla="*/ 86 w 76"/>
                <a:gd name="T31" fmla="*/ 362 h 127"/>
                <a:gd name="T32" fmla="*/ 26 w 76"/>
                <a:gd name="T33" fmla="*/ 486 h 127"/>
                <a:gd name="T34" fmla="*/ 0 w 76"/>
                <a:gd name="T35" fmla="*/ 711 h 127"/>
                <a:gd name="T36" fmla="*/ 42 w 76"/>
                <a:gd name="T37" fmla="*/ 920 h 127"/>
                <a:gd name="T38" fmla="*/ 86 w 76"/>
                <a:gd name="T39" fmla="*/ 920 h 127"/>
                <a:gd name="T40" fmla="*/ 97 w 76"/>
                <a:gd name="T41" fmla="*/ 1078 h 127"/>
                <a:gd name="T42" fmla="*/ 128 w 76"/>
                <a:gd name="T43" fmla="*/ 1225 h 127"/>
                <a:gd name="T44" fmla="*/ 109 w 76"/>
                <a:gd name="T45" fmla="*/ 1480 h 127"/>
                <a:gd name="T46" fmla="*/ 123 w 76"/>
                <a:gd name="T47" fmla="*/ 1786 h 127"/>
                <a:gd name="T48" fmla="*/ 164 w 76"/>
                <a:gd name="T49" fmla="*/ 2005 h 127"/>
                <a:gd name="T50" fmla="*/ 212 w 76"/>
                <a:gd name="T51" fmla="*/ 2005 h 127"/>
                <a:gd name="T52" fmla="*/ 294 w 76"/>
                <a:gd name="T53" fmla="*/ 1862 h 127"/>
                <a:gd name="T54" fmla="*/ 377 w 76"/>
                <a:gd name="T55" fmla="*/ 1830 h 127"/>
                <a:gd name="T56" fmla="*/ 344 w 76"/>
                <a:gd name="T57" fmla="*/ 1648 h 127"/>
                <a:gd name="T58" fmla="*/ 304 w 76"/>
                <a:gd name="T59" fmla="*/ 1454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29862" name="Freeform 3988"/>
            <p:cNvSpPr>
              <a:spLocks/>
            </p:cNvSpPr>
            <p:nvPr/>
          </p:nvSpPr>
          <p:spPr bwMode="auto">
            <a:xfrm>
              <a:off x="1495" y="2519"/>
              <a:ext cx="69" cy="88"/>
            </a:xfrm>
            <a:custGeom>
              <a:avLst/>
              <a:gdLst>
                <a:gd name="T0" fmla="*/ 33 w 62"/>
                <a:gd name="T1" fmla="*/ 742 h 71"/>
                <a:gd name="T2" fmla="*/ 0 w 62"/>
                <a:gd name="T3" fmla="*/ 599 h 71"/>
                <a:gd name="T4" fmla="*/ 0 w 62"/>
                <a:gd name="T5" fmla="*/ 319 h 71"/>
                <a:gd name="T6" fmla="*/ 33 w 62"/>
                <a:gd name="T7" fmla="*/ 278 h 71"/>
                <a:gd name="T8" fmla="*/ 46 w 62"/>
                <a:gd name="T9" fmla="*/ 118 h 71"/>
                <a:gd name="T10" fmla="*/ 57 w 62"/>
                <a:gd name="T11" fmla="*/ 0 h 71"/>
                <a:gd name="T12" fmla="*/ 134 w 62"/>
                <a:gd name="T13" fmla="*/ 0 h 71"/>
                <a:gd name="T14" fmla="*/ 187 w 62"/>
                <a:gd name="T15" fmla="*/ 0 h 71"/>
                <a:gd name="T16" fmla="*/ 253 w 62"/>
                <a:gd name="T17" fmla="*/ 0 h 71"/>
                <a:gd name="T18" fmla="*/ 235 w 62"/>
                <a:gd name="T19" fmla="*/ 118 h 71"/>
                <a:gd name="T20" fmla="*/ 229 w 62"/>
                <a:gd name="T21" fmla="*/ 395 h 71"/>
                <a:gd name="T22" fmla="*/ 253 w 62"/>
                <a:gd name="T23" fmla="*/ 742 h 71"/>
                <a:gd name="T24" fmla="*/ 208 w 62"/>
                <a:gd name="T25" fmla="*/ 1035 h 71"/>
                <a:gd name="T26" fmla="*/ 171 w 62"/>
                <a:gd name="T27" fmla="*/ 956 h 71"/>
                <a:gd name="T28" fmla="*/ 111 w 62"/>
                <a:gd name="T29" fmla="*/ 1035 h 71"/>
                <a:gd name="T30" fmla="*/ 124 w 62"/>
                <a:gd name="T31" fmla="*/ 1155 h 71"/>
                <a:gd name="T32" fmla="*/ 97 w 62"/>
                <a:gd name="T33" fmla="*/ 1140 h 71"/>
                <a:gd name="T34" fmla="*/ 69 w 62"/>
                <a:gd name="T35" fmla="*/ 932 h 71"/>
                <a:gd name="T36" fmla="*/ 33 w 62"/>
                <a:gd name="T37" fmla="*/ 742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29863" name="Freeform 3989"/>
            <p:cNvSpPr>
              <a:spLocks/>
            </p:cNvSpPr>
            <p:nvPr/>
          </p:nvSpPr>
          <p:spPr bwMode="auto">
            <a:xfrm>
              <a:off x="1432" y="2411"/>
              <a:ext cx="16" cy="13"/>
            </a:xfrm>
            <a:custGeom>
              <a:avLst/>
              <a:gdLst>
                <a:gd name="T0" fmla="*/ 3 w 14"/>
                <a:gd name="T1" fmla="*/ 0 h 11"/>
                <a:gd name="T2" fmla="*/ 80 w 14"/>
                <a:gd name="T3" fmla="*/ 0 h 11"/>
                <a:gd name="T4" fmla="*/ 56 w 14"/>
                <a:gd name="T5" fmla="*/ 93 h 11"/>
                <a:gd name="T6" fmla="*/ 0 w 14"/>
                <a:gd name="T7" fmla="*/ 93 h 11"/>
                <a:gd name="T8" fmla="*/ 38 w 14"/>
                <a:gd name="T9" fmla="*/ 35 h 11"/>
                <a:gd name="T10" fmla="*/ 3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64" name="Freeform 3990"/>
            <p:cNvSpPr>
              <a:spLocks/>
            </p:cNvSpPr>
            <p:nvPr/>
          </p:nvSpPr>
          <p:spPr bwMode="auto">
            <a:xfrm>
              <a:off x="1228" y="2379"/>
              <a:ext cx="238" cy="252"/>
            </a:xfrm>
            <a:custGeom>
              <a:avLst/>
              <a:gdLst>
                <a:gd name="T0" fmla="*/ 744 w 213"/>
                <a:gd name="T1" fmla="*/ 700 h 203"/>
                <a:gd name="T2" fmla="*/ 701 w 213"/>
                <a:gd name="T3" fmla="*/ 617 h 203"/>
                <a:gd name="T4" fmla="*/ 701 w 213"/>
                <a:gd name="T5" fmla="*/ 547 h 203"/>
                <a:gd name="T6" fmla="*/ 689 w 213"/>
                <a:gd name="T7" fmla="*/ 466 h 203"/>
                <a:gd name="T8" fmla="*/ 641 w 213"/>
                <a:gd name="T9" fmla="*/ 497 h 203"/>
                <a:gd name="T10" fmla="*/ 483 w 213"/>
                <a:gd name="T11" fmla="*/ 497 h 203"/>
                <a:gd name="T12" fmla="*/ 355 w 213"/>
                <a:gd name="T13" fmla="*/ 497 h 203"/>
                <a:gd name="T14" fmla="*/ 263 w 213"/>
                <a:gd name="T15" fmla="*/ 184 h 203"/>
                <a:gd name="T16" fmla="*/ 211 w 213"/>
                <a:gd name="T17" fmla="*/ 119 h 203"/>
                <a:gd name="T18" fmla="*/ 227 w 213"/>
                <a:gd name="T19" fmla="*/ 184 h 203"/>
                <a:gd name="T20" fmla="*/ 132 w 213"/>
                <a:gd name="T21" fmla="*/ 436 h 203"/>
                <a:gd name="T22" fmla="*/ 118 w 213"/>
                <a:gd name="T23" fmla="*/ 937 h 203"/>
                <a:gd name="T24" fmla="*/ 118 w 213"/>
                <a:gd name="T25" fmla="*/ 466 h 203"/>
                <a:gd name="T26" fmla="*/ 151 w 213"/>
                <a:gd name="T27" fmla="*/ 119 h 203"/>
                <a:gd name="T28" fmla="*/ 61 w 213"/>
                <a:gd name="T29" fmla="*/ 395 h 203"/>
                <a:gd name="T30" fmla="*/ 0 w 213"/>
                <a:gd name="T31" fmla="*/ 895 h 203"/>
                <a:gd name="T32" fmla="*/ 61 w 213"/>
                <a:gd name="T33" fmla="*/ 1219 h 203"/>
                <a:gd name="T34" fmla="*/ 104 w 213"/>
                <a:gd name="T35" fmla="*/ 1527 h 203"/>
                <a:gd name="T36" fmla="*/ 211 w 213"/>
                <a:gd name="T37" fmla="*/ 1563 h 203"/>
                <a:gd name="T38" fmla="*/ 330 w 213"/>
                <a:gd name="T39" fmla="*/ 1793 h 203"/>
                <a:gd name="T40" fmla="*/ 355 w 213"/>
                <a:gd name="T41" fmla="*/ 2000 h 203"/>
                <a:gd name="T42" fmla="*/ 384 w 213"/>
                <a:gd name="T43" fmla="*/ 2666 h 203"/>
                <a:gd name="T44" fmla="*/ 397 w 213"/>
                <a:gd name="T45" fmla="*/ 2988 h 203"/>
                <a:gd name="T46" fmla="*/ 461 w 213"/>
                <a:gd name="T47" fmla="*/ 3384 h 203"/>
                <a:gd name="T48" fmla="*/ 514 w 213"/>
                <a:gd name="T49" fmla="*/ 3384 h 203"/>
                <a:gd name="T50" fmla="*/ 627 w 213"/>
                <a:gd name="T51" fmla="*/ 2988 h 203"/>
                <a:gd name="T52" fmla="*/ 609 w 213"/>
                <a:gd name="T53" fmla="*/ 2822 h 203"/>
                <a:gd name="T54" fmla="*/ 561 w 213"/>
                <a:gd name="T55" fmla="*/ 2338 h 203"/>
                <a:gd name="T56" fmla="*/ 689 w 213"/>
                <a:gd name="T57" fmla="*/ 2549 h 203"/>
                <a:gd name="T58" fmla="*/ 760 w 213"/>
                <a:gd name="T59" fmla="*/ 2338 h 203"/>
                <a:gd name="T60" fmla="*/ 831 w 213"/>
                <a:gd name="T61" fmla="*/ 2063 h 203"/>
                <a:gd name="T62" fmla="*/ 793 w 213"/>
                <a:gd name="T63" fmla="*/ 1840 h 203"/>
                <a:gd name="T64" fmla="*/ 864 w 213"/>
                <a:gd name="T65" fmla="*/ 1475 h 203"/>
                <a:gd name="T66" fmla="*/ 903 w 213"/>
                <a:gd name="T67" fmla="*/ 1181 h 203"/>
                <a:gd name="T68" fmla="*/ 819 w 213"/>
                <a:gd name="T69" fmla="*/ 1106 h 203"/>
                <a:gd name="T70" fmla="*/ 793 w 213"/>
                <a:gd name="T71" fmla="*/ 1046 h 203"/>
                <a:gd name="T72" fmla="*/ 831 w 213"/>
                <a:gd name="T73" fmla="*/ 869 h 203"/>
                <a:gd name="T74" fmla="*/ 760 w 213"/>
                <a:gd name="T75" fmla="*/ 700 h 203"/>
                <a:gd name="T76" fmla="*/ 746 w 213"/>
                <a:gd name="T77" fmla="*/ 755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29865" name="Freeform 3991"/>
            <p:cNvSpPr>
              <a:spLocks/>
            </p:cNvSpPr>
            <p:nvPr/>
          </p:nvSpPr>
          <p:spPr bwMode="auto">
            <a:xfrm>
              <a:off x="1388" y="2403"/>
              <a:ext cx="8" cy="2"/>
            </a:xfrm>
            <a:custGeom>
              <a:avLst/>
              <a:gdLst>
                <a:gd name="T0" fmla="*/ 38 w 7"/>
                <a:gd name="T1" fmla="*/ 2 h 2"/>
                <a:gd name="T2" fmla="*/ 0 w 7"/>
                <a:gd name="T3" fmla="*/ 0 h 2"/>
                <a:gd name="T4" fmla="*/ 38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9866" name="Freeform 3992"/>
            <p:cNvSpPr>
              <a:spLocks/>
            </p:cNvSpPr>
            <p:nvPr/>
          </p:nvSpPr>
          <p:spPr bwMode="auto">
            <a:xfrm>
              <a:off x="1052" y="2135"/>
              <a:ext cx="178" cy="70"/>
            </a:xfrm>
            <a:custGeom>
              <a:avLst/>
              <a:gdLst>
                <a:gd name="T0" fmla="*/ 454 w 160"/>
                <a:gd name="T1" fmla="*/ 341 h 57"/>
                <a:gd name="T2" fmla="*/ 454 w 160"/>
                <a:gd name="T3" fmla="*/ 371 h 57"/>
                <a:gd name="T4" fmla="*/ 394 w 160"/>
                <a:gd name="T5" fmla="*/ 270 h 57"/>
                <a:gd name="T6" fmla="*/ 326 w 160"/>
                <a:gd name="T7" fmla="*/ 139 h 57"/>
                <a:gd name="T8" fmla="*/ 285 w 160"/>
                <a:gd name="T9" fmla="*/ 72 h 57"/>
                <a:gd name="T10" fmla="*/ 233 w 160"/>
                <a:gd name="T11" fmla="*/ 48 h 57"/>
                <a:gd name="T12" fmla="*/ 216 w 160"/>
                <a:gd name="T13" fmla="*/ 0 h 57"/>
                <a:gd name="T14" fmla="*/ 137 w 160"/>
                <a:gd name="T15" fmla="*/ 72 h 57"/>
                <a:gd name="T16" fmla="*/ 63 w 160"/>
                <a:gd name="T17" fmla="*/ 108 h 57"/>
                <a:gd name="T18" fmla="*/ 33 w 160"/>
                <a:gd name="T19" fmla="*/ 270 h 57"/>
                <a:gd name="T20" fmla="*/ 0 w 160"/>
                <a:gd name="T21" fmla="*/ 371 h 57"/>
                <a:gd name="T22" fmla="*/ 27 w 160"/>
                <a:gd name="T23" fmla="*/ 317 h 57"/>
                <a:gd name="T24" fmla="*/ 77 w 160"/>
                <a:gd name="T25" fmla="*/ 246 h 57"/>
                <a:gd name="T26" fmla="*/ 120 w 160"/>
                <a:gd name="T27" fmla="*/ 171 h 57"/>
                <a:gd name="T28" fmla="*/ 208 w 160"/>
                <a:gd name="T29" fmla="*/ 139 h 57"/>
                <a:gd name="T30" fmla="*/ 168 w 160"/>
                <a:gd name="T31" fmla="*/ 210 h 57"/>
                <a:gd name="T32" fmla="*/ 225 w 160"/>
                <a:gd name="T33" fmla="*/ 270 h 57"/>
                <a:gd name="T34" fmla="*/ 259 w 160"/>
                <a:gd name="T35" fmla="*/ 317 h 57"/>
                <a:gd name="T36" fmla="*/ 285 w 160"/>
                <a:gd name="T37" fmla="*/ 341 h 57"/>
                <a:gd name="T38" fmla="*/ 367 w 160"/>
                <a:gd name="T39" fmla="*/ 419 h 57"/>
                <a:gd name="T40" fmla="*/ 392 w 160"/>
                <a:gd name="T41" fmla="*/ 551 h 57"/>
                <a:gd name="T42" fmla="*/ 465 w 160"/>
                <a:gd name="T43" fmla="*/ 688 h 57"/>
                <a:gd name="T44" fmla="*/ 423 w 160"/>
                <a:gd name="T45" fmla="*/ 828 h 57"/>
                <a:gd name="T46" fmla="*/ 491 w 160"/>
                <a:gd name="T47" fmla="*/ 828 h 57"/>
                <a:gd name="T48" fmla="*/ 546 w 160"/>
                <a:gd name="T49" fmla="*/ 828 h 57"/>
                <a:gd name="T50" fmla="*/ 601 w 160"/>
                <a:gd name="T51" fmla="*/ 828 h 57"/>
                <a:gd name="T52" fmla="*/ 640 w 160"/>
                <a:gd name="T53" fmla="*/ 798 h 57"/>
                <a:gd name="T54" fmla="*/ 603 w 160"/>
                <a:gd name="T55" fmla="*/ 688 h 57"/>
                <a:gd name="T56" fmla="*/ 556 w 160"/>
                <a:gd name="T57" fmla="*/ 620 h 57"/>
                <a:gd name="T58" fmla="*/ 546 w 160"/>
                <a:gd name="T59" fmla="*/ 551 h 57"/>
                <a:gd name="T60" fmla="*/ 508 w 160"/>
                <a:gd name="T61" fmla="*/ 478 h 57"/>
                <a:gd name="T62" fmla="*/ 465 w 160"/>
                <a:gd name="T63" fmla="*/ 419 h 57"/>
                <a:gd name="T64" fmla="*/ 454 w 160"/>
                <a:gd name="T65" fmla="*/ 341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29867" name="Freeform 3993"/>
            <p:cNvSpPr>
              <a:spLocks/>
            </p:cNvSpPr>
            <p:nvPr/>
          </p:nvSpPr>
          <p:spPr bwMode="auto">
            <a:xfrm>
              <a:off x="1083" y="2162"/>
              <a:ext cx="8" cy="11"/>
            </a:xfrm>
            <a:custGeom>
              <a:avLst/>
              <a:gdLst>
                <a:gd name="T0" fmla="*/ 0 w 7"/>
                <a:gd name="T1" fmla="*/ 119 h 9"/>
                <a:gd name="T2" fmla="*/ 38 w 7"/>
                <a:gd name="T3" fmla="*/ 119 h 9"/>
                <a:gd name="T4" fmla="*/ 0 w 7"/>
                <a:gd name="T5" fmla="*/ 0 h 9"/>
                <a:gd name="T6" fmla="*/ 0 w 7"/>
                <a:gd name="T7" fmla="*/ 11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29868" name="Freeform 3994"/>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9869" name="Freeform 3995"/>
            <p:cNvSpPr>
              <a:spLocks/>
            </p:cNvSpPr>
            <p:nvPr/>
          </p:nvSpPr>
          <p:spPr bwMode="auto">
            <a:xfrm>
              <a:off x="1131" y="2211"/>
              <a:ext cx="5" cy="2"/>
            </a:xfrm>
            <a:custGeom>
              <a:avLst/>
              <a:gdLst>
                <a:gd name="T0" fmla="*/ 76 w 4"/>
                <a:gd name="T1" fmla="*/ 0 h 2"/>
                <a:gd name="T2" fmla="*/ 76 w 4"/>
                <a:gd name="T3" fmla="*/ 0 h 2"/>
                <a:gd name="T4" fmla="*/ 49 w 4"/>
                <a:gd name="T5" fmla="*/ 0 h 2"/>
                <a:gd name="T6" fmla="*/ 49 w 4"/>
                <a:gd name="T7" fmla="*/ 0 h 2"/>
                <a:gd name="T8" fmla="*/ 0 w 4"/>
                <a:gd name="T9" fmla="*/ 0 h 2"/>
                <a:gd name="T10" fmla="*/ 49 w 4"/>
                <a:gd name="T11" fmla="*/ 0 h 2"/>
                <a:gd name="T12" fmla="*/ 76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9870" name="Freeform 3996"/>
            <p:cNvSpPr>
              <a:spLocks/>
            </p:cNvSpPr>
            <p:nvPr/>
          </p:nvSpPr>
          <p:spPr bwMode="auto">
            <a:xfrm>
              <a:off x="1127" y="2211"/>
              <a:ext cx="4" cy="3"/>
            </a:xfrm>
            <a:custGeom>
              <a:avLst/>
              <a:gdLst>
                <a:gd name="T0" fmla="*/ 116 w 3"/>
                <a:gd name="T1" fmla="*/ 0 h 2"/>
                <a:gd name="T2" fmla="*/ 116 w 3"/>
                <a:gd name="T3" fmla="*/ 0 h 2"/>
                <a:gd name="T4" fmla="*/ 0 w 3"/>
                <a:gd name="T5" fmla="*/ 0 h 2"/>
                <a:gd name="T6" fmla="*/ 0 w 3"/>
                <a:gd name="T7" fmla="*/ 473 h 2"/>
                <a:gd name="T8" fmla="*/ 0 w 3"/>
                <a:gd name="T9" fmla="*/ 0 h 2"/>
                <a:gd name="T10" fmla="*/ 116 w 3"/>
                <a:gd name="T11" fmla="*/ 0 h 2"/>
                <a:gd name="T12" fmla="*/ 116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71" name="Freeform 3997"/>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872" name="Freeform 3998"/>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73" name="Freeform 3999"/>
            <p:cNvSpPr>
              <a:spLocks/>
            </p:cNvSpPr>
            <p:nvPr/>
          </p:nvSpPr>
          <p:spPr bwMode="auto">
            <a:xfrm>
              <a:off x="1396" y="2238"/>
              <a:ext cx="5" cy="2"/>
            </a:xfrm>
            <a:custGeom>
              <a:avLst/>
              <a:gdLst>
                <a:gd name="T0" fmla="*/ 2213 w 3"/>
                <a:gd name="T1" fmla="*/ 0 h 2"/>
                <a:gd name="T2" fmla="*/ 2213 w 3"/>
                <a:gd name="T3" fmla="*/ 2 h 2"/>
                <a:gd name="T4" fmla="*/ 0 w 3"/>
                <a:gd name="T5" fmla="*/ 2 h 2"/>
                <a:gd name="T6" fmla="*/ 0 w 3"/>
                <a:gd name="T7" fmla="*/ 0 h 2"/>
                <a:gd name="T8" fmla="*/ 0 w 3"/>
                <a:gd name="T9" fmla="*/ 2 h 2"/>
                <a:gd name="T10" fmla="*/ 2213 w 3"/>
                <a:gd name="T11" fmla="*/ 2 h 2"/>
                <a:gd name="T12" fmla="*/ 2213 w 3"/>
                <a:gd name="T13" fmla="*/ 0 h 2"/>
                <a:gd name="T14" fmla="*/ 2213 w 3"/>
                <a:gd name="T15" fmla="*/ 2 h 2"/>
                <a:gd name="T16" fmla="*/ 221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74" name="Freeform 4000"/>
            <p:cNvSpPr>
              <a:spLocks/>
            </p:cNvSpPr>
            <p:nvPr/>
          </p:nvSpPr>
          <p:spPr bwMode="auto">
            <a:xfrm>
              <a:off x="1388" y="2240"/>
              <a:ext cx="5" cy="2"/>
            </a:xfrm>
            <a:custGeom>
              <a:avLst/>
              <a:gdLst>
                <a:gd name="T0" fmla="*/ 2213 w 3"/>
                <a:gd name="T1" fmla="*/ 0 h 2"/>
                <a:gd name="T2" fmla="*/ 0 w 3"/>
                <a:gd name="T3" fmla="*/ 0 h 2"/>
                <a:gd name="T4" fmla="*/ 2213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75" name="Rectangle 4001"/>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9876" name="Freeform 4002"/>
            <p:cNvSpPr>
              <a:spLocks/>
            </p:cNvSpPr>
            <p:nvPr/>
          </p:nvSpPr>
          <p:spPr bwMode="auto">
            <a:xfrm>
              <a:off x="1268" y="2208"/>
              <a:ext cx="61" cy="50"/>
            </a:xfrm>
            <a:custGeom>
              <a:avLst/>
              <a:gdLst>
                <a:gd name="T0" fmla="*/ 23 w 54"/>
                <a:gd name="T1" fmla="*/ 43 h 41"/>
                <a:gd name="T2" fmla="*/ 2 w 54"/>
                <a:gd name="T3" fmla="*/ 237 h 41"/>
                <a:gd name="T4" fmla="*/ 0 w 54"/>
                <a:gd name="T5" fmla="*/ 294 h 41"/>
                <a:gd name="T6" fmla="*/ 0 w 54"/>
                <a:gd name="T7" fmla="*/ 440 h 41"/>
                <a:gd name="T8" fmla="*/ 33 w 54"/>
                <a:gd name="T9" fmla="*/ 537 h 41"/>
                <a:gd name="T10" fmla="*/ 53 w 54"/>
                <a:gd name="T11" fmla="*/ 405 h 41"/>
                <a:gd name="T12" fmla="*/ 108 w 54"/>
                <a:gd name="T13" fmla="*/ 352 h 41"/>
                <a:gd name="T14" fmla="*/ 140 w 54"/>
                <a:gd name="T15" fmla="*/ 379 h 41"/>
                <a:gd name="T16" fmla="*/ 229 w 54"/>
                <a:gd name="T17" fmla="*/ 379 h 41"/>
                <a:gd name="T18" fmla="*/ 264 w 54"/>
                <a:gd name="T19" fmla="*/ 294 h 41"/>
                <a:gd name="T20" fmla="*/ 180 w 54"/>
                <a:gd name="T21" fmla="*/ 198 h 41"/>
                <a:gd name="T22" fmla="*/ 203 w 54"/>
                <a:gd name="T23" fmla="*/ 133 h 41"/>
                <a:gd name="T24" fmla="*/ 159 w 54"/>
                <a:gd name="T25" fmla="*/ 109 h 41"/>
                <a:gd name="T26" fmla="*/ 53 w 54"/>
                <a:gd name="T27" fmla="*/ 0 h 41"/>
                <a:gd name="T28" fmla="*/ 23 w 54"/>
                <a:gd name="T29" fmla="*/ 43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9877" name="Freeform 4003"/>
            <p:cNvSpPr>
              <a:spLocks/>
            </p:cNvSpPr>
            <p:nvPr/>
          </p:nvSpPr>
          <p:spPr bwMode="auto">
            <a:xfrm>
              <a:off x="1221" y="2208"/>
              <a:ext cx="52" cy="43"/>
            </a:xfrm>
            <a:custGeom>
              <a:avLst/>
              <a:gdLst>
                <a:gd name="T0" fmla="*/ 290 w 45"/>
                <a:gd name="T1" fmla="*/ 65 h 34"/>
                <a:gd name="T2" fmla="*/ 284 w 45"/>
                <a:gd name="T3" fmla="*/ 368 h 34"/>
                <a:gd name="T4" fmla="*/ 265 w 45"/>
                <a:gd name="T5" fmla="*/ 465 h 34"/>
                <a:gd name="T6" fmla="*/ 265 w 45"/>
                <a:gd name="T7" fmla="*/ 717 h 34"/>
                <a:gd name="T8" fmla="*/ 169 w 45"/>
                <a:gd name="T9" fmla="*/ 648 h 34"/>
                <a:gd name="T10" fmla="*/ 67 w 45"/>
                <a:gd name="T11" fmla="*/ 648 h 34"/>
                <a:gd name="T12" fmla="*/ 0 w 45"/>
                <a:gd name="T13" fmla="*/ 560 h 34"/>
                <a:gd name="T14" fmla="*/ 43 w 45"/>
                <a:gd name="T15" fmla="*/ 465 h 34"/>
                <a:gd name="T16" fmla="*/ 141 w 45"/>
                <a:gd name="T17" fmla="*/ 503 h 34"/>
                <a:gd name="T18" fmla="*/ 216 w 45"/>
                <a:gd name="T19" fmla="*/ 503 h 34"/>
                <a:gd name="T20" fmla="*/ 188 w 45"/>
                <a:gd name="T21" fmla="*/ 211 h 34"/>
                <a:gd name="T22" fmla="*/ 141 w 45"/>
                <a:gd name="T23" fmla="*/ 104 h 34"/>
                <a:gd name="T24" fmla="*/ 122 w 45"/>
                <a:gd name="T25" fmla="*/ 0 h 34"/>
                <a:gd name="T26" fmla="*/ 242 w 45"/>
                <a:gd name="T27" fmla="*/ 65 h 34"/>
                <a:gd name="T28" fmla="*/ 290 w 45"/>
                <a:gd name="T29" fmla="*/ 65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29878" name="Freeform 4004"/>
            <p:cNvSpPr>
              <a:spLocks/>
            </p:cNvSpPr>
            <p:nvPr/>
          </p:nvSpPr>
          <p:spPr bwMode="auto">
            <a:xfrm>
              <a:off x="1268" y="2164"/>
              <a:ext cx="2" cy="3"/>
            </a:xfrm>
            <a:custGeom>
              <a:avLst/>
              <a:gdLst>
                <a:gd name="T0" fmla="*/ 2 w 2"/>
                <a:gd name="T1" fmla="*/ 473 h 2"/>
                <a:gd name="T2" fmla="*/ 0 w 2"/>
                <a:gd name="T3" fmla="*/ 473 h 2"/>
                <a:gd name="T4" fmla="*/ 0 w 2"/>
                <a:gd name="T5" fmla="*/ 0 h 2"/>
                <a:gd name="T6" fmla="*/ 2 w 2"/>
                <a:gd name="T7" fmla="*/ 473 h 2"/>
                <a:gd name="T8" fmla="*/ 2 w 2"/>
                <a:gd name="T9" fmla="*/ 473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9879" name="Freeform 4005"/>
            <p:cNvSpPr>
              <a:spLocks/>
            </p:cNvSpPr>
            <p:nvPr/>
          </p:nvSpPr>
          <p:spPr bwMode="auto">
            <a:xfrm>
              <a:off x="1276" y="2164"/>
              <a:ext cx="5" cy="3"/>
            </a:xfrm>
            <a:custGeom>
              <a:avLst/>
              <a:gdLst>
                <a:gd name="T0" fmla="*/ 76 w 4"/>
                <a:gd name="T1" fmla="*/ 473 h 2"/>
                <a:gd name="T2" fmla="*/ 0 w 4"/>
                <a:gd name="T3" fmla="*/ 0 h 2"/>
                <a:gd name="T4" fmla="*/ 49 w 4"/>
                <a:gd name="T5" fmla="*/ 473 h 2"/>
                <a:gd name="T6" fmla="*/ 76 w 4"/>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29880" name="Freeform 4006"/>
            <p:cNvSpPr>
              <a:spLocks/>
            </p:cNvSpPr>
            <p:nvPr/>
          </p:nvSpPr>
          <p:spPr bwMode="auto">
            <a:xfrm>
              <a:off x="1448" y="2338"/>
              <a:ext cx="4" cy="5"/>
            </a:xfrm>
            <a:custGeom>
              <a:avLst/>
              <a:gdLst>
                <a:gd name="T0" fmla="*/ 2 w 5"/>
                <a:gd name="T1" fmla="*/ 76 h 4"/>
                <a:gd name="T2" fmla="*/ 0 w 5"/>
                <a:gd name="T3" fmla="*/ 49 h 4"/>
                <a:gd name="T4" fmla="*/ 2 w 5"/>
                <a:gd name="T5" fmla="*/ 0 h 4"/>
                <a:gd name="T6" fmla="*/ 2 w 5"/>
                <a:gd name="T7" fmla="*/ 76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29881" name="Freeform 4007"/>
            <p:cNvSpPr>
              <a:spLocks/>
            </p:cNvSpPr>
            <p:nvPr/>
          </p:nvSpPr>
          <p:spPr bwMode="auto">
            <a:xfrm>
              <a:off x="1009" y="2403"/>
              <a:ext cx="57" cy="67"/>
            </a:xfrm>
            <a:custGeom>
              <a:avLst/>
              <a:gdLst>
                <a:gd name="T0" fmla="*/ 38 w 52"/>
                <a:gd name="T1" fmla="*/ 465 h 54"/>
                <a:gd name="T2" fmla="*/ 0 w 52"/>
                <a:gd name="T3" fmla="*/ 228 h 54"/>
                <a:gd name="T4" fmla="*/ 2 w 52"/>
                <a:gd name="T5" fmla="*/ 119 h 54"/>
                <a:gd name="T6" fmla="*/ 2 w 52"/>
                <a:gd name="T7" fmla="*/ 62 h 54"/>
                <a:gd name="T8" fmla="*/ 4 w 52"/>
                <a:gd name="T9" fmla="*/ 0 h 54"/>
                <a:gd name="T10" fmla="*/ 87 w 52"/>
                <a:gd name="T11" fmla="*/ 62 h 54"/>
                <a:gd name="T12" fmla="*/ 114 w 52"/>
                <a:gd name="T13" fmla="*/ 62 h 54"/>
                <a:gd name="T14" fmla="*/ 149 w 52"/>
                <a:gd name="T15" fmla="*/ 261 h 54"/>
                <a:gd name="T16" fmla="*/ 172 w 52"/>
                <a:gd name="T17" fmla="*/ 465 h 54"/>
                <a:gd name="T18" fmla="*/ 149 w 52"/>
                <a:gd name="T19" fmla="*/ 493 h 54"/>
                <a:gd name="T20" fmla="*/ 149 w 52"/>
                <a:gd name="T21" fmla="*/ 699 h 54"/>
                <a:gd name="T22" fmla="*/ 149 w 52"/>
                <a:gd name="T23" fmla="*/ 891 h 54"/>
                <a:gd name="T24" fmla="*/ 125 w 52"/>
                <a:gd name="T25" fmla="*/ 699 h 54"/>
                <a:gd name="T26" fmla="*/ 125 w 52"/>
                <a:gd name="T27" fmla="*/ 768 h 54"/>
                <a:gd name="T28" fmla="*/ 109 w 52"/>
                <a:gd name="T29" fmla="*/ 699 h 54"/>
                <a:gd name="T30" fmla="*/ 103 w 52"/>
                <a:gd name="T31" fmla="*/ 545 h 54"/>
                <a:gd name="T32" fmla="*/ 62 w 52"/>
                <a:gd name="T33" fmla="*/ 391 h 54"/>
                <a:gd name="T34" fmla="*/ 29 w 52"/>
                <a:gd name="T35" fmla="*/ 261 h 54"/>
                <a:gd name="T36" fmla="*/ 46 w 52"/>
                <a:gd name="T37" fmla="*/ 391 h 54"/>
                <a:gd name="T38" fmla="*/ 38 w 52"/>
                <a:gd name="T39" fmla="*/ 465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29882" name="Freeform 4008"/>
            <p:cNvSpPr>
              <a:spLocks/>
            </p:cNvSpPr>
            <p:nvPr/>
          </p:nvSpPr>
          <p:spPr bwMode="auto">
            <a:xfrm>
              <a:off x="1288" y="2370"/>
              <a:ext cx="6" cy="2"/>
            </a:xfrm>
            <a:custGeom>
              <a:avLst/>
              <a:gdLst>
                <a:gd name="T0" fmla="*/ 0 w 5"/>
                <a:gd name="T1" fmla="*/ 0 h 2"/>
                <a:gd name="T2" fmla="*/ 50 w 5"/>
                <a:gd name="T3" fmla="*/ 2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83" name="Freeform 4009"/>
            <p:cNvSpPr>
              <a:spLocks/>
            </p:cNvSpPr>
            <p:nvPr/>
          </p:nvSpPr>
          <p:spPr bwMode="auto">
            <a:xfrm>
              <a:off x="1475" y="2352"/>
              <a:ext cx="1" cy="6"/>
            </a:xfrm>
            <a:custGeom>
              <a:avLst/>
              <a:gdLst>
                <a:gd name="T0" fmla="*/ 1 w 2"/>
                <a:gd name="T1" fmla="*/ 50 h 5"/>
                <a:gd name="T2" fmla="*/ 0 w 2"/>
                <a:gd name="T3" fmla="*/ 50 h 5"/>
                <a:gd name="T4" fmla="*/ 0 w 2"/>
                <a:gd name="T5" fmla="*/ 0 h 5"/>
                <a:gd name="T6" fmla="*/ 1 w 2"/>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9884" name="Freeform 4010"/>
            <p:cNvSpPr>
              <a:spLocks/>
            </p:cNvSpPr>
            <p:nvPr/>
          </p:nvSpPr>
          <p:spPr bwMode="auto">
            <a:xfrm>
              <a:off x="1443" y="2305"/>
              <a:ext cx="5" cy="5"/>
            </a:xfrm>
            <a:custGeom>
              <a:avLst/>
              <a:gdLst>
                <a:gd name="T0" fmla="*/ 76 w 4"/>
                <a:gd name="T1" fmla="*/ 3 h 5"/>
                <a:gd name="T2" fmla="*/ 49 w 4"/>
                <a:gd name="T3" fmla="*/ 5 h 5"/>
                <a:gd name="T4" fmla="*/ 0 w 4"/>
                <a:gd name="T5" fmla="*/ 0 h 5"/>
                <a:gd name="T6" fmla="*/ 76 w 4"/>
                <a:gd name="T7" fmla="*/ 0 h 5"/>
                <a:gd name="T8" fmla="*/ 76 w 4"/>
                <a:gd name="T9" fmla="*/ 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9885" name="Freeform 4011"/>
            <p:cNvSpPr>
              <a:spLocks/>
            </p:cNvSpPr>
            <p:nvPr/>
          </p:nvSpPr>
          <p:spPr bwMode="auto">
            <a:xfrm>
              <a:off x="940" y="2328"/>
              <a:ext cx="40" cy="30"/>
            </a:xfrm>
            <a:custGeom>
              <a:avLst/>
              <a:gdLst>
                <a:gd name="T0" fmla="*/ 138 w 36"/>
                <a:gd name="T1" fmla="*/ 361 h 24"/>
                <a:gd name="T2" fmla="*/ 133 w 36"/>
                <a:gd name="T3" fmla="*/ 451 h 24"/>
                <a:gd name="T4" fmla="*/ 97 w 36"/>
                <a:gd name="T5" fmla="*/ 413 h 24"/>
                <a:gd name="T6" fmla="*/ 46 w 36"/>
                <a:gd name="T7" fmla="*/ 305 h 24"/>
                <a:gd name="T8" fmla="*/ 0 w 36"/>
                <a:gd name="T9" fmla="*/ 231 h 24"/>
                <a:gd name="T10" fmla="*/ 57 w 36"/>
                <a:gd name="T11" fmla="*/ 0 h 24"/>
                <a:gd name="T12" fmla="*/ 97 w 36"/>
                <a:gd name="T13" fmla="*/ 149 h 24"/>
                <a:gd name="T14" fmla="*/ 138 w 36"/>
                <a:gd name="T15" fmla="*/ 186 h 24"/>
                <a:gd name="T16" fmla="*/ 138 w 36"/>
                <a:gd name="T17" fmla="*/ 361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29886" name="Freeform 4012"/>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9887" name="Freeform 4013"/>
            <p:cNvSpPr>
              <a:spLocks/>
            </p:cNvSpPr>
            <p:nvPr/>
          </p:nvSpPr>
          <p:spPr bwMode="auto">
            <a:xfrm>
              <a:off x="1436" y="2375"/>
              <a:ext cx="3" cy="4"/>
            </a:xfrm>
            <a:custGeom>
              <a:avLst/>
              <a:gdLst>
                <a:gd name="T0" fmla="*/ 473 w 2"/>
                <a:gd name="T1" fmla="*/ 0 h 3"/>
                <a:gd name="T2" fmla="*/ 473 w 2"/>
                <a:gd name="T3" fmla="*/ 116 h 3"/>
                <a:gd name="T4" fmla="*/ 0 w 2"/>
                <a:gd name="T5" fmla="*/ 0 h 3"/>
                <a:gd name="T6" fmla="*/ 473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888" name="Freeform 4014"/>
            <p:cNvSpPr>
              <a:spLocks/>
            </p:cNvSpPr>
            <p:nvPr/>
          </p:nvSpPr>
          <p:spPr bwMode="auto">
            <a:xfrm>
              <a:off x="955" y="2296"/>
              <a:ext cx="109" cy="65"/>
            </a:xfrm>
            <a:custGeom>
              <a:avLst/>
              <a:gdLst>
                <a:gd name="T0" fmla="*/ 233 w 97"/>
                <a:gd name="T1" fmla="*/ 661 h 52"/>
                <a:gd name="T2" fmla="*/ 206 w 97"/>
                <a:gd name="T3" fmla="*/ 705 h 52"/>
                <a:gd name="T4" fmla="*/ 176 w 97"/>
                <a:gd name="T5" fmla="*/ 794 h 52"/>
                <a:gd name="T6" fmla="*/ 157 w 97"/>
                <a:gd name="T7" fmla="*/ 948 h 52"/>
                <a:gd name="T8" fmla="*/ 142 w 97"/>
                <a:gd name="T9" fmla="*/ 948 h 52"/>
                <a:gd name="T10" fmla="*/ 134 w 97"/>
                <a:gd name="T11" fmla="*/ 826 h 52"/>
                <a:gd name="T12" fmla="*/ 100 w 97"/>
                <a:gd name="T13" fmla="*/ 826 h 52"/>
                <a:gd name="T14" fmla="*/ 100 w 97"/>
                <a:gd name="T15" fmla="*/ 661 h 52"/>
                <a:gd name="T16" fmla="*/ 43 w 97"/>
                <a:gd name="T17" fmla="*/ 635 h 52"/>
                <a:gd name="T18" fmla="*/ 0 w 97"/>
                <a:gd name="T19" fmla="*/ 476 h 52"/>
                <a:gd name="T20" fmla="*/ 43 w 97"/>
                <a:gd name="T21" fmla="*/ 231 h 52"/>
                <a:gd name="T22" fmla="*/ 88 w 97"/>
                <a:gd name="T23" fmla="*/ 61 h 52"/>
                <a:gd name="T24" fmla="*/ 100 w 97"/>
                <a:gd name="T25" fmla="*/ 61 h 52"/>
                <a:gd name="T26" fmla="*/ 176 w 97"/>
                <a:gd name="T27" fmla="*/ 61 h 52"/>
                <a:gd name="T28" fmla="*/ 233 w 97"/>
                <a:gd name="T29" fmla="*/ 0 h 52"/>
                <a:gd name="T30" fmla="*/ 292 w 97"/>
                <a:gd name="T31" fmla="*/ 0 h 52"/>
                <a:gd name="T32" fmla="*/ 363 w 97"/>
                <a:gd name="T33" fmla="*/ 61 h 52"/>
                <a:gd name="T34" fmla="*/ 398 w 97"/>
                <a:gd name="T35" fmla="*/ 138 h 52"/>
                <a:gd name="T36" fmla="*/ 390 w 97"/>
                <a:gd name="T37" fmla="*/ 138 h 52"/>
                <a:gd name="T38" fmla="*/ 390 w 97"/>
                <a:gd name="T39" fmla="*/ 186 h 52"/>
                <a:gd name="T40" fmla="*/ 409 w 97"/>
                <a:gd name="T41" fmla="*/ 186 h 52"/>
                <a:gd name="T42" fmla="*/ 438 w 97"/>
                <a:gd name="T43" fmla="*/ 305 h 52"/>
                <a:gd name="T44" fmla="*/ 390 w 97"/>
                <a:gd name="T45" fmla="*/ 361 h 52"/>
                <a:gd name="T46" fmla="*/ 324 w 97"/>
                <a:gd name="T47" fmla="*/ 413 h 52"/>
                <a:gd name="T48" fmla="*/ 233 w 97"/>
                <a:gd name="T49" fmla="*/ 661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29889" name="Freeform 4015"/>
            <p:cNvSpPr>
              <a:spLocks/>
            </p:cNvSpPr>
            <p:nvPr/>
          </p:nvSpPr>
          <p:spPr bwMode="auto">
            <a:xfrm>
              <a:off x="1448" y="2319"/>
              <a:ext cx="4" cy="9"/>
            </a:xfrm>
            <a:custGeom>
              <a:avLst/>
              <a:gdLst>
                <a:gd name="T0" fmla="*/ 2 w 5"/>
                <a:gd name="T1" fmla="*/ 180 h 7"/>
                <a:gd name="T2" fmla="*/ 0 w 5"/>
                <a:gd name="T3" fmla="*/ 0 h 7"/>
                <a:gd name="T4" fmla="*/ 2 w 5"/>
                <a:gd name="T5" fmla="*/ 180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9890" name="Freeform 4016"/>
            <p:cNvSpPr>
              <a:spLocks/>
            </p:cNvSpPr>
            <p:nvPr/>
          </p:nvSpPr>
          <p:spPr bwMode="auto">
            <a:xfrm>
              <a:off x="982" y="2317"/>
              <a:ext cx="82" cy="91"/>
            </a:xfrm>
            <a:custGeom>
              <a:avLst/>
              <a:gdLst>
                <a:gd name="T0" fmla="*/ 126 w 73"/>
                <a:gd name="T1" fmla="*/ 333 h 73"/>
                <a:gd name="T2" fmla="*/ 99 w 73"/>
                <a:gd name="T3" fmla="*/ 362 h 73"/>
                <a:gd name="T4" fmla="*/ 62 w 73"/>
                <a:gd name="T5" fmla="*/ 451 h 73"/>
                <a:gd name="T6" fmla="*/ 43 w 73"/>
                <a:gd name="T7" fmla="*/ 623 h 73"/>
                <a:gd name="T8" fmla="*/ 30 w 73"/>
                <a:gd name="T9" fmla="*/ 623 h 73"/>
                <a:gd name="T10" fmla="*/ 0 w 73"/>
                <a:gd name="T11" fmla="*/ 668 h 73"/>
                <a:gd name="T12" fmla="*/ 62 w 73"/>
                <a:gd name="T13" fmla="*/ 914 h 73"/>
                <a:gd name="T14" fmla="*/ 126 w 73"/>
                <a:gd name="T15" fmla="*/ 1208 h 73"/>
                <a:gd name="T16" fmla="*/ 228 w 73"/>
                <a:gd name="T17" fmla="*/ 1275 h 73"/>
                <a:gd name="T18" fmla="*/ 263 w 73"/>
                <a:gd name="T19" fmla="*/ 1275 h 73"/>
                <a:gd name="T20" fmla="*/ 263 w 73"/>
                <a:gd name="T21" fmla="*/ 1066 h 73"/>
                <a:gd name="T22" fmla="*/ 286 w 73"/>
                <a:gd name="T23" fmla="*/ 914 h 73"/>
                <a:gd name="T24" fmla="*/ 291 w 73"/>
                <a:gd name="T25" fmla="*/ 701 h 73"/>
                <a:gd name="T26" fmla="*/ 295 w 73"/>
                <a:gd name="T27" fmla="*/ 785 h 73"/>
                <a:gd name="T28" fmla="*/ 295 w 73"/>
                <a:gd name="T29" fmla="*/ 550 h 73"/>
                <a:gd name="T30" fmla="*/ 315 w 73"/>
                <a:gd name="T31" fmla="*/ 290 h 73"/>
                <a:gd name="T32" fmla="*/ 315 w 73"/>
                <a:gd name="T33" fmla="*/ 2 h 73"/>
                <a:gd name="T34" fmla="*/ 330 w 73"/>
                <a:gd name="T35" fmla="*/ 0 h 73"/>
                <a:gd name="T36" fmla="*/ 286 w 73"/>
                <a:gd name="T37" fmla="*/ 2 h 73"/>
                <a:gd name="T38" fmla="*/ 215 w 73"/>
                <a:gd name="T39" fmla="*/ 77 h 73"/>
                <a:gd name="T40" fmla="*/ 126 w 73"/>
                <a:gd name="T41" fmla="*/ 333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29891" name="Freeform 4017"/>
            <p:cNvSpPr>
              <a:spLocks/>
            </p:cNvSpPr>
            <p:nvPr/>
          </p:nvSpPr>
          <p:spPr bwMode="auto">
            <a:xfrm>
              <a:off x="1445" y="2352"/>
              <a:ext cx="3" cy="6"/>
            </a:xfrm>
            <a:custGeom>
              <a:avLst/>
              <a:gdLst>
                <a:gd name="T0" fmla="*/ 473 w 2"/>
                <a:gd name="T1" fmla="*/ 50 h 5"/>
                <a:gd name="T2" fmla="*/ 473 w 2"/>
                <a:gd name="T3" fmla="*/ 0 h 5"/>
                <a:gd name="T4" fmla="*/ 0 w 2"/>
                <a:gd name="T5" fmla="*/ 35 h 5"/>
                <a:gd name="T6" fmla="*/ 473 w 2"/>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9892" name="Freeform 4018"/>
            <p:cNvSpPr>
              <a:spLocks/>
            </p:cNvSpPr>
            <p:nvPr/>
          </p:nvSpPr>
          <p:spPr bwMode="auto">
            <a:xfrm>
              <a:off x="1425" y="2270"/>
              <a:ext cx="4" cy="1"/>
            </a:xfrm>
            <a:custGeom>
              <a:avLst/>
              <a:gdLst>
                <a:gd name="T0" fmla="*/ 0 w 3"/>
                <a:gd name="T1" fmla="*/ 0 h 1"/>
                <a:gd name="T2" fmla="*/ 0 w 3"/>
                <a:gd name="T3" fmla="*/ 0 h 1"/>
                <a:gd name="T4" fmla="*/ 116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93" name="Freeform 4019"/>
            <p:cNvSpPr>
              <a:spLocks/>
            </p:cNvSpPr>
            <p:nvPr/>
          </p:nvSpPr>
          <p:spPr bwMode="auto">
            <a:xfrm>
              <a:off x="1423" y="2263"/>
              <a:ext cx="2" cy="4"/>
            </a:xfrm>
            <a:custGeom>
              <a:avLst/>
              <a:gdLst>
                <a:gd name="T0" fmla="*/ 2 w 2"/>
                <a:gd name="T1" fmla="*/ 116 h 3"/>
                <a:gd name="T2" fmla="*/ 0 w 2"/>
                <a:gd name="T3" fmla="*/ 0 h 3"/>
                <a:gd name="T4" fmla="*/ 2 w 2"/>
                <a:gd name="T5" fmla="*/ 0 h 3"/>
                <a:gd name="T6" fmla="*/ 2 w 2"/>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9894" name="Freeform 4020"/>
            <p:cNvSpPr>
              <a:spLocks/>
            </p:cNvSpPr>
            <p:nvPr/>
          </p:nvSpPr>
          <p:spPr bwMode="auto">
            <a:xfrm>
              <a:off x="1439" y="2287"/>
              <a:ext cx="4" cy="7"/>
            </a:xfrm>
            <a:custGeom>
              <a:avLst/>
              <a:gdLst>
                <a:gd name="T0" fmla="*/ 116 w 3"/>
                <a:gd name="T1" fmla="*/ 0 h 5"/>
                <a:gd name="T2" fmla="*/ 116 w 3"/>
                <a:gd name="T3" fmla="*/ 220 h 5"/>
                <a:gd name="T4" fmla="*/ 0 w 3"/>
                <a:gd name="T5" fmla="*/ 413 h 5"/>
                <a:gd name="T6" fmla="*/ 116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95" name="Freeform 4021"/>
            <p:cNvSpPr>
              <a:spLocks/>
            </p:cNvSpPr>
            <p:nvPr/>
          </p:nvSpPr>
          <p:spPr bwMode="auto">
            <a:xfrm>
              <a:off x="1417" y="2244"/>
              <a:ext cx="5" cy="3"/>
            </a:xfrm>
            <a:custGeom>
              <a:avLst/>
              <a:gdLst>
                <a:gd name="T0" fmla="*/ 2213 w 3"/>
                <a:gd name="T1" fmla="*/ 0 h 2"/>
                <a:gd name="T2" fmla="*/ 2213 w 3"/>
                <a:gd name="T3" fmla="*/ 0 h 2"/>
                <a:gd name="T4" fmla="*/ 2213 w 3"/>
                <a:gd name="T5" fmla="*/ 473 h 2"/>
                <a:gd name="T6" fmla="*/ 0 w 3"/>
                <a:gd name="T7" fmla="*/ 473 h 2"/>
                <a:gd name="T8" fmla="*/ 0 w 3"/>
                <a:gd name="T9" fmla="*/ 473 h 2"/>
                <a:gd name="T10" fmla="*/ 0 w 3"/>
                <a:gd name="T11" fmla="*/ 473 h 2"/>
                <a:gd name="T12" fmla="*/ 2213 w 3"/>
                <a:gd name="T13" fmla="*/ 473 h 2"/>
                <a:gd name="T14" fmla="*/ 2213 w 3"/>
                <a:gd name="T15" fmla="*/ 473 h 2"/>
                <a:gd name="T16" fmla="*/ 221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96" name="Freeform 4022"/>
            <p:cNvSpPr>
              <a:spLocks/>
            </p:cNvSpPr>
            <p:nvPr/>
          </p:nvSpPr>
          <p:spPr bwMode="auto">
            <a:xfrm>
              <a:off x="1439" y="2270"/>
              <a:ext cx="4" cy="2"/>
            </a:xfrm>
            <a:custGeom>
              <a:avLst/>
              <a:gdLst>
                <a:gd name="T0" fmla="*/ 116 w 3"/>
                <a:gd name="T1" fmla="*/ 0 h 2"/>
                <a:gd name="T2" fmla="*/ 0 w 3"/>
                <a:gd name="T3" fmla="*/ 0 h 2"/>
                <a:gd name="T4" fmla="*/ 0 w 3"/>
                <a:gd name="T5" fmla="*/ 2 h 2"/>
                <a:gd name="T6" fmla="*/ 116 w 3"/>
                <a:gd name="T7" fmla="*/ 0 h 2"/>
                <a:gd name="T8" fmla="*/ 116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97" name="Freeform 4023"/>
            <p:cNvSpPr>
              <a:spLocks/>
            </p:cNvSpPr>
            <p:nvPr/>
          </p:nvSpPr>
          <p:spPr bwMode="auto">
            <a:xfrm>
              <a:off x="1439" y="2255"/>
              <a:ext cx="4" cy="6"/>
            </a:xfrm>
            <a:custGeom>
              <a:avLst/>
              <a:gdLst>
                <a:gd name="T0" fmla="*/ 116 w 3"/>
                <a:gd name="T1" fmla="*/ 50 h 5"/>
                <a:gd name="T2" fmla="*/ 116 w 3"/>
                <a:gd name="T3" fmla="*/ 50 h 5"/>
                <a:gd name="T4" fmla="*/ 0 w 3"/>
                <a:gd name="T5" fmla="*/ 35 h 5"/>
                <a:gd name="T6" fmla="*/ 0 w 3"/>
                <a:gd name="T7" fmla="*/ 0 h 5"/>
                <a:gd name="T8" fmla="*/ 116 w 3"/>
                <a:gd name="T9" fmla="*/ 35 h 5"/>
                <a:gd name="T10" fmla="*/ 116 w 3"/>
                <a:gd name="T11" fmla="*/ 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29898" name="Freeform 4024"/>
            <p:cNvSpPr>
              <a:spLocks/>
            </p:cNvSpPr>
            <p:nvPr/>
          </p:nvSpPr>
          <p:spPr bwMode="auto">
            <a:xfrm>
              <a:off x="961" y="2240"/>
              <a:ext cx="23" cy="56"/>
            </a:xfrm>
            <a:custGeom>
              <a:avLst/>
              <a:gdLst>
                <a:gd name="T0" fmla="*/ 45 w 21"/>
                <a:gd name="T1" fmla="*/ 621 h 45"/>
                <a:gd name="T2" fmla="*/ 5 w 21"/>
                <a:gd name="T3" fmla="*/ 773 h 45"/>
                <a:gd name="T4" fmla="*/ 0 w 21"/>
                <a:gd name="T5" fmla="*/ 773 h 45"/>
                <a:gd name="T6" fmla="*/ 3 w 21"/>
                <a:gd name="T7" fmla="*/ 499 h 45"/>
                <a:gd name="T8" fmla="*/ 5 w 21"/>
                <a:gd name="T9" fmla="*/ 212 h 45"/>
                <a:gd name="T10" fmla="*/ 61 w 21"/>
                <a:gd name="T11" fmla="*/ 0 h 45"/>
                <a:gd name="T12" fmla="*/ 67 w 21"/>
                <a:gd name="T13" fmla="*/ 50 h 45"/>
                <a:gd name="T14" fmla="*/ 56 w 21"/>
                <a:gd name="T15" fmla="*/ 329 h 45"/>
                <a:gd name="T16" fmla="*/ 45 w 21"/>
                <a:gd name="T17" fmla="*/ 62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29899" name="Freeform 4025"/>
            <p:cNvSpPr>
              <a:spLocks/>
            </p:cNvSpPr>
            <p:nvPr/>
          </p:nvSpPr>
          <p:spPr bwMode="auto">
            <a:xfrm>
              <a:off x="906" y="2255"/>
              <a:ext cx="71" cy="88"/>
            </a:xfrm>
            <a:custGeom>
              <a:avLst/>
              <a:gdLst>
                <a:gd name="T0" fmla="*/ 22 w 64"/>
                <a:gd name="T1" fmla="*/ 1035 h 71"/>
                <a:gd name="T2" fmla="*/ 0 w 64"/>
                <a:gd name="T3" fmla="*/ 932 h 71"/>
                <a:gd name="T4" fmla="*/ 0 w 64"/>
                <a:gd name="T5" fmla="*/ 742 h 71"/>
                <a:gd name="T6" fmla="*/ 45 w 64"/>
                <a:gd name="T7" fmla="*/ 493 h 71"/>
                <a:gd name="T8" fmla="*/ 121 w 64"/>
                <a:gd name="T9" fmla="*/ 483 h 71"/>
                <a:gd name="T10" fmla="*/ 74 w 64"/>
                <a:gd name="T11" fmla="*/ 167 h 71"/>
                <a:gd name="T12" fmla="*/ 92 w 64"/>
                <a:gd name="T13" fmla="*/ 167 h 71"/>
                <a:gd name="T14" fmla="*/ 102 w 64"/>
                <a:gd name="T15" fmla="*/ 0 h 71"/>
                <a:gd name="T16" fmla="*/ 154 w 64"/>
                <a:gd name="T17" fmla="*/ 0 h 71"/>
                <a:gd name="T18" fmla="*/ 211 w 64"/>
                <a:gd name="T19" fmla="*/ 0 h 71"/>
                <a:gd name="T20" fmla="*/ 204 w 64"/>
                <a:gd name="T21" fmla="*/ 278 h 71"/>
                <a:gd name="T22" fmla="*/ 190 w 64"/>
                <a:gd name="T23" fmla="*/ 540 h 71"/>
                <a:gd name="T24" fmla="*/ 211 w 64"/>
                <a:gd name="T25" fmla="*/ 540 h 71"/>
                <a:gd name="T26" fmla="*/ 233 w 64"/>
                <a:gd name="T27" fmla="*/ 599 h 71"/>
                <a:gd name="T28" fmla="*/ 250 w 64"/>
                <a:gd name="T29" fmla="*/ 599 h 71"/>
                <a:gd name="T30" fmla="*/ 211 w 64"/>
                <a:gd name="T31" fmla="*/ 742 h 71"/>
                <a:gd name="T32" fmla="*/ 171 w 64"/>
                <a:gd name="T33" fmla="*/ 956 h 71"/>
                <a:gd name="T34" fmla="*/ 121 w 64"/>
                <a:gd name="T35" fmla="*/ 1155 h 71"/>
                <a:gd name="T36" fmla="*/ 74 w 64"/>
                <a:gd name="T37" fmla="*/ 1096 h 71"/>
                <a:gd name="T38" fmla="*/ 22 w 64"/>
                <a:gd name="T39" fmla="*/ 1035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29900" name="Freeform 4026"/>
            <p:cNvSpPr>
              <a:spLocks/>
            </p:cNvSpPr>
            <p:nvPr/>
          </p:nvSpPr>
          <p:spPr bwMode="auto">
            <a:xfrm>
              <a:off x="1154" y="2240"/>
              <a:ext cx="37" cy="15"/>
            </a:xfrm>
            <a:custGeom>
              <a:avLst/>
              <a:gdLst>
                <a:gd name="T0" fmla="*/ 62 w 33"/>
                <a:gd name="T1" fmla="*/ 0 h 12"/>
                <a:gd name="T2" fmla="*/ 0 w 33"/>
                <a:gd name="T3" fmla="*/ 95 h 12"/>
                <a:gd name="T4" fmla="*/ 85 w 33"/>
                <a:gd name="T5" fmla="*/ 231 h 12"/>
                <a:gd name="T6" fmla="*/ 145 w 33"/>
                <a:gd name="T7" fmla="*/ 186 h 12"/>
                <a:gd name="T8" fmla="*/ 62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9901" name="Freeform 4027"/>
            <p:cNvSpPr>
              <a:spLocks/>
            </p:cNvSpPr>
            <p:nvPr/>
          </p:nvSpPr>
          <p:spPr bwMode="auto">
            <a:xfrm>
              <a:off x="1350" y="2238"/>
              <a:ext cx="26" cy="13"/>
            </a:xfrm>
            <a:custGeom>
              <a:avLst/>
              <a:gdLst>
                <a:gd name="T0" fmla="*/ 69 w 24"/>
                <a:gd name="T1" fmla="*/ 221 h 10"/>
                <a:gd name="T2" fmla="*/ 60 w 24"/>
                <a:gd name="T3" fmla="*/ 221 h 10"/>
                <a:gd name="T4" fmla="*/ 5 w 24"/>
                <a:gd name="T5" fmla="*/ 308 h 10"/>
                <a:gd name="T6" fmla="*/ 0 w 24"/>
                <a:gd name="T7" fmla="*/ 221 h 10"/>
                <a:gd name="T8" fmla="*/ 0 w 24"/>
                <a:gd name="T9" fmla="*/ 0 h 10"/>
                <a:gd name="T10" fmla="*/ 69 w 24"/>
                <a:gd name="T11" fmla="*/ 221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29902" name="Rectangle 4028"/>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9903" name="Freeform 4029"/>
            <p:cNvSpPr>
              <a:spLocks/>
            </p:cNvSpPr>
            <p:nvPr/>
          </p:nvSpPr>
          <p:spPr bwMode="auto">
            <a:xfrm>
              <a:off x="553" y="1929"/>
              <a:ext cx="464" cy="396"/>
            </a:xfrm>
            <a:custGeom>
              <a:avLst/>
              <a:gdLst>
                <a:gd name="T0" fmla="*/ 215 w 416"/>
                <a:gd name="T1" fmla="*/ 2344 h 321"/>
                <a:gd name="T2" fmla="*/ 136 w 416"/>
                <a:gd name="T3" fmla="*/ 1699 h 321"/>
                <a:gd name="T4" fmla="*/ 61 w 416"/>
                <a:gd name="T5" fmla="*/ 1396 h 321"/>
                <a:gd name="T6" fmla="*/ 86 w 416"/>
                <a:gd name="T7" fmla="*/ 1047 h 321"/>
                <a:gd name="T8" fmla="*/ 2 w 416"/>
                <a:gd name="T9" fmla="*/ 349 h 321"/>
                <a:gd name="T10" fmla="*/ 152 w 416"/>
                <a:gd name="T11" fmla="*/ 0 h 321"/>
                <a:gd name="T12" fmla="*/ 299 w 416"/>
                <a:gd name="T13" fmla="*/ 255 h 321"/>
                <a:gd name="T14" fmla="*/ 524 w 416"/>
                <a:gd name="T15" fmla="*/ 349 h 321"/>
                <a:gd name="T16" fmla="*/ 688 w 416"/>
                <a:gd name="T17" fmla="*/ 514 h 321"/>
                <a:gd name="T18" fmla="*/ 790 w 416"/>
                <a:gd name="T19" fmla="*/ 965 h 321"/>
                <a:gd name="T20" fmla="*/ 948 w 416"/>
                <a:gd name="T21" fmla="*/ 1047 h 321"/>
                <a:gd name="T22" fmla="*/ 1046 w 416"/>
                <a:gd name="T23" fmla="*/ 1763 h 321"/>
                <a:gd name="T24" fmla="*/ 1046 w 416"/>
                <a:gd name="T25" fmla="*/ 2546 h 321"/>
                <a:gd name="T26" fmla="*/ 1074 w 416"/>
                <a:gd name="T27" fmla="*/ 3400 h 321"/>
                <a:gd name="T28" fmla="*/ 1123 w 416"/>
                <a:gd name="T29" fmla="*/ 3798 h 321"/>
                <a:gd name="T30" fmla="*/ 1320 w 416"/>
                <a:gd name="T31" fmla="*/ 3830 h 321"/>
                <a:gd name="T32" fmla="*/ 1408 w 416"/>
                <a:gd name="T33" fmla="*/ 3798 h 321"/>
                <a:gd name="T34" fmla="*/ 1480 w 416"/>
                <a:gd name="T35" fmla="*/ 3224 h 321"/>
                <a:gd name="T36" fmla="*/ 1679 w 416"/>
                <a:gd name="T37" fmla="*/ 3031 h 321"/>
                <a:gd name="T38" fmla="*/ 1722 w 416"/>
                <a:gd name="T39" fmla="*/ 3142 h 321"/>
                <a:gd name="T40" fmla="*/ 1649 w 416"/>
                <a:gd name="T41" fmla="*/ 3595 h 321"/>
                <a:gd name="T42" fmla="*/ 1602 w 416"/>
                <a:gd name="T43" fmla="*/ 3798 h 321"/>
                <a:gd name="T44" fmla="*/ 1476 w 416"/>
                <a:gd name="T45" fmla="*/ 4048 h 321"/>
                <a:gd name="T46" fmla="*/ 1390 w 416"/>
                <a:gd name="T47" fmla="*/ 4194 h 321"/>
                <a:gd name="T48" fmla="*/ 1304 w 416"/>
                <a:gd name="T49" fmla="*/ 4735 h 321"/>
                <a:gd name="T50" fmla="*/ 1183 w 416"/>
                <a:gd name="T51" fmla="*/ 4450 h 321"/>
                <a:gd name="T52" fmla="*/ 1141 w 416"/>
                <a:gd name="T53" fmla="*/ 4479 h 321"/>
                <a:gd name="T54" fmla="*/ 1031 w 416"/>
                <a:gd name="T55" fmla="*/ 4598 h 321"/>
                <a:gd name="T56" fmla="*/ 810 w 416"/>
                <a:gd name="T57" fmla="*/ 4222 h 321"/>
                <a:gd name="T58" fmla="*/ 651 w 416"/>
                <a:gd name="T59" fmla="*/ 3935 h 321"/>
                <a:gd name="T60" fmla="*/ 518 w 416"/>
                <a:gd name="T61" fmla="*/ 3518 h 321"/>
                <a:gd name="T62" fmla="*/ 524 w 416"/>
                <a:gd name="T63" fmla="*/ 3224 h 321"/>
                <a:gd name="T64" fmla="*/ 495 w 416"/>
                <a:gd name="T65" fmla="*/ 2613 h 321"/>
                <a:gd name="T66" fmla="*/ 438 w 416"/>
                <a:gd name="T67" fmla="*/ 2234 h 321"/>
                <a:gd name="T68" fmla="*/ 410 w 416"/>
                <a:gd name="T69" fmla="*/ 2064 h 321"/>
                <a:gd name="T70" fmla="*/ 338 w 416"/>
                <a:gd name="T71" fmla="*/ 1874 h 321"/>
                <a:gd name="T72" fmla="*/ 299 w 416"/>
                <a:gd name="T73" fmla="*/ 1329 h 321"/>
                <a:gd name="T74" fmla="*/ 229 w 416"/>
                <a:gd name="T75" fmla="*/ 905 h 321"/>
                <a:gd name="T76" fmla="*/ 165 w 416"/>
                <a:gd name="T77" fmla="*/ 317 h 321"/>
                <a:gd name="T78" fmla="*/ 107 w 416"/>
                <a:gd name="T79" fmla="*/ 741 h 321"/>
                <a:gd name="T80" fmla="*/ 183 w 416"/>
                <a:gd name="T81" fmla="*/ 1396 h 321"/>
                <a:gd name="T82" fmla="*/ 215 w 416"/>
                <a:gd name="T83" fmla="*/ 1874 h 321"/>
                <a:gd name="T84" fmla="*/ 283 w 416"/>
                <a:gd name="T85" fmla="*/ 2425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prstDash val="solid"/>
              <a:round/>
              <a:headEnd/>
              <a:tailEnd/>
            </a:ln>
          </p:spPr>
          <p:txBody>
            <a:bodyPr/>
            <a:lstStyle/>
            <a:p>
              <a:endParaRPr lang="en-US"/>
            </a:p>
          </p:txBody>
        </p:sp>
        <p:sp>
          <p:nvSpPr>
            <p:cNvPr id="29904" name="Freeform 4030"/>
            <p:cNvSpPr>
              <a:spLocks/>
            </p:cNvSpPr>
            <p:nvPr/>
          </p:nvSpPr>
          <p:spPr bwMode="auto">
            <a:xfrm>
              <a:off x="1173" y="2092"/>
              <a:ext cx="8" cy="17"/>
            </a:xfrm>
            <a:custGeom>
              <a:avLst/>
              <a:gdLst>
                <a:gd name="T0" fmla="*/ 8 w 8"/>
                <a:gd name="T1" fmla="*/ 183 h 14"/>
                <a:gd name="T2" fmla="*/ 5 w 8"/>
                <a:gd name="T3" fmla="*/ 0 h 14"/>
                <a:gd name="T4" fmla="*/ 0 w 8"/>
                <a:gd name="T5" fmla="*/ 109 h 14"/>
                <a:gd name="T6" fmla="*/ 3 w 8"/>
                <a:gd name="T7" fmla="*/ 183 h 14"/>
                <a:gd name="T8" fmla="*/ 8 w 8"/>
                <a:gd name="T9" fmla="*/ 183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29905" name="Freeform 4031"/>
            <p:cNvSpPr>
              <a:spLocks/>
            </p:cNvSpPr>
            <p:nvPr/>
          </p:nvSpPr>
          <p:spPr bwMode="auto">
            <a:xfrm>
              <a:off x="1189" y="2053"/>
              <a:ext cx="10" cy="21"/>
            </a:xfrm>
            <a:custGeom>
              <a:avLst/>
              <a:gdLst>
                <a:gd name="T0" fmla="*/ 4 w 9"/>
                <a:gd name="T1" fmla="*/ 267 h 17"/>
                <a:gd name="T2" fmla="*/ 27 w 9"/>
                <a:gd name="T3" fmla="*/ 151 h 17"/>
                <a:gd name="T4" fmla="*/ 0 w 9"/>
                <a:gd name="T5" fmla="*/ 0 h 17"/>
                <a:gd name="T6" fmla="*/ 33 w 9"/>
                <a:gd name="T7" fmla="*/ 151 h 17"/>
                <a:gd name="T8" fmla="*/ 4 w 9"/>
                <a:gd name="T9" fmla="*/ 26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29906" name="Freeform 4032"/>
            <p:cNvSpPr>
              <a:spLocks/>
            </p:cNvSpPr>
            <p:nvPr/>
          </p:nvSpPr>
          <p:spPr bwMode="auto">
            <a:xfrm>
              <a:off x="1201" y="2086"/>
              <a:ext cx="9" cy="14"/>
            </a:xfrm>
            <a:custGeom>
              <a:avLst/>
              <a:gdLst>
                <a:gd name="T0" fmla="*/ 26 w 8"/>
                <a:gd name="T1" fmla="*/ 89 h 12"/>
                <a:gd name="T2" fmla="*/ 37 w 8"/>
                <a:gd name="T3" fmla="*/ 55 h 12"/>
                <a:gd name="T4" fmla="*/ 0 w 8"/>
                <a:gd name="T5" fmla="*/ 0 h 12"/>
                <a:gd name="T6" fmla="*/ 0 w 8"/>
                <a:gd name="T7" fmla="*/ 0 h 12"/>
                <a:gd name="T8" fmla="*/ 26 w 8"/>
                <a:gd name="T9" fmla="*/ 40 h 12"/>
                <a:gd name="T10" fmla="*/ 37 w 8"/>
                <a:gd name="T11" fmla="*/ 55 h 12"/>
                <a:gd name="T12" fmla="*/ 26 w 8"/>
                <a:gd name="T13" fmla="*/ 89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9907" name="Freeform 4033"/>
            <p:cNvSpPr>
              <a:spLocks/>
            </p:cNvSpPr>
            <p:nvPr/>
          </p:nvSpPr>
          <p:spPr bwMode="auto">
            <a:xfrm>
              <a:off x="1244" y="2176"/>
              <a:ext cx="11" cy="10"/>
            </a:xfrm>
            <a:custGeom>
              <a:avLst/>
              <a:gdLst>
                <a:gd name="T0" fmla="*/ 34 w 10"/>
                <a:gd name="T1" fmla="*/ 0 h 8"/>
                <a:gd name="T2" fmla="*/ 34 w 10"/>
                <a:gd name="T3" fmla="*/ 61 h 8"/>
                <a:gd name="T4" fmla="*/ 0 w 10"/>
                <a:gd name="T5" fmla="*/ 149 h 8"/>
                <a:gd name="T6" fmla="*/ 34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9908" name="Freeform 4034"/>
            <p:cNvSpPr>
              <a:spLocks/>
            </p:cNvSpPr>
            <p:nvPr/>
          </p:nvSpPr>
          <p:spPr bwMode="auto">
            <a:xfrm>
              <a:off x="1236" y="2147"/>
              <a:ext cx="8" cy="9"/>
            </a:xfrm>
            <a:custGeom>
              <a:avLst/>
              <a:gdLst>
                <a:gd name="T0" fmla="*/ 38 w 7"/>
                <a:gd name="T1" fmla="*/ 59 h 7"/>
                <a:gd name="T2" fmla="*/ 29 w 7"/>
                <a:gd name="T3" fmla="*/ 0 h 7"/>
                <a:gd name="T4" fmla="*/ 0 w 7"/>
                <a:gd name="T5" fmla="*/ 180 h 7"/>
                <a:gd name="T6" fmla="*/ 38 w 7"/>
                <a:gd name="T7" fmla="*/ 5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9909" name="Freeform 4035"/>
            <p:cNvSpPr>
              <a:spLocks/>
            </p:cNvSpPr>
            <p:nvPr/>
          </p:nvSpPr>
          <p:spPr bwMode="auto">
            <a:xfrm>
              <a:off x="1167" y="2059"/>
              <a:ext cx="18" cy="2"/>
            </a:xfrm>
            <a:custGeom>
              <a:avLst/>
              <a:gdLst>
                <a:gd name="T0" fmla="*/ 33 w 16"/>
                <a:gd name="T1" fmla="*/ 0 h 2"/>
                <a:gd name="T2" fmla="*/ 77 w 16"/>
                <a:gd name="T3" fmla="*/ 0 h 2"/>
                <a:gd name="T4" fmla="*/ 42 w 16"/>
                <a:gd name="T5" fmla="*/ 0 h 2"/>
                <a:gd name="T6" fmla="*/ 0 w 16"/>
                <a:gd name="T7" fmla="*/ 0 h 2"/>
                <a:gd name="T8" fmla="*/ 33 w 1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9910" name="Freeform 4036"/>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50 h 5"/>
                <a:gd name="T8" fmla="*/ 2 w 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9911" name="Freeform 4037"/>
            <p:cNvSpPr>
              <a:spLocks/>
            </p:cNvSpPr>
            <p:nvPr/>
          </p:nvSpPr>
          <p:spPr bwMode="auto">
            <a:xfrm>
              <a:off x="3506" y="3092"/>
              <a:ext cx="8" cy="6"/>
            </a:xfrm>
            <a:custGeom>
              <a:avLst/>
              <a:gdLst>
                <a:gd name="T0" fmla="*/ 38 w 7"/>
                <a:gd name="T1" fmla="*/ 0 h 5"/>
                <a:gd name="T2" fmla="*/ 0 w 7"/>
                <a:gd name="T3" fmla="*/ 50 h 5"/>
                <a:gd name="T4" fmla="*/ 38 w 7"/>
                <a:gd name="T5" fmla="*/ 35 h 5"/>
                <a:gd name="T6" fmla="*/ 38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9912" name="Freeform 4038"/>
            <p:cNvSpPr>
              <a:spLocks/>
            </p:cNvSpPr>
            <p:nvPr/>
          </p:nvSpPr>
          <p:spPr bwMode="auto">
            <a:xfrm>
              <a:off x="4433" y="2885"/>
              <a:ext cx="700" cy="623"/>
            </a:xfrm>
            <a:custGeom>
              <a:avLst/>
              <a:gdLst>
                <a:gd name="T0" fmla="*/ 1480 w 627"/>
                <a:gd name="T1" fmla="*/ 181 h 503"/>
                <a:gd name="T2" fmla="*/ 1507 w 627"/>
                <a:gd name="T3" fmla="*/ 425 h 503"/>
                <a:gd name="T4" fmla="*/ 1390 w 627"/>
                <a:gd name="T5" fmla="*/ 540 h 503"/>
                <a:gd name="T6" fmla="*/ 1340 w 627"/>
                <a:gd name="T7" fmla="*/ 752 h 503"/>
                <a:gd name="T8" fmla="*/ 1311 w 627"/>
                <a:gd name="T9" fmla="*/ 1138 h 503"/>
                <a:gd name="T10" fmla="*/ 1263 w 627"/>
                <a:gd name="T11" fmla="*/ 1272 h 503"/>
                <a:gd name="T12" fmla="*/ 1174 w 627"/>
                <a:gd name="T13" fmla="*/ 1364 h 503"/>
                <a:gd name="T14" fmla="*/ 1120 w 627"/>
                <a:gd name="T15" fmla="*/ 889 h 503"/>
                <a:gd name="T16" fmla="*/ 1063 w 627"/>
                <a:gd name="T17" fmla="*/ 940 h 503"/>
                <a:gd name="T18" fmla="*/ 1000 w 627"/>
                <a:gd name="T19" fmla="*/ 1272 h 503"/>
                <a:gd name="T20" fmla="*/ 942 w 627"/>
                <a:gd name="T21" fmla="*/ 1428 h 503"/>
                <a:gd name="T22" fmla="*/ 932 w 627"/>
                <a:gd name="T23" fmla="*/ 1600 h 503"/>
                <a:gd name="T24" fmla="*/ 884 w 627"/>
                <a:gd name="T25" fmla="*/ 1600 h 503"/>
                <a:gd name="T26" fmla="*/ 863 w 627"/>
                <a:gd name="T27" fmla="*/ 2040 h 503"/>
                <a:gd name="T28" fmla="*/ 765 w 627"/>
                <a:gd name="T29" fmla="*/ 1982 h 503"/>
                <a:gd name="T30" fmla="*/ 598 w 627"/>
                <a:gd name="T31" fmla="*/ 2637 h 503"/>
                <a:gd name="T32" fmla="*/ 392 w 627"/>
                <a:gd name="T33" fmla="*/ 2828 h 503"/>
                <a:gd name="T34" fmla="*/ 182 w 627"/>
                <a:gd name="T35" fmla="*/ 3165 h 503"/>
                <a:gd name="T36" fmla="*/ 121 w 627"/>
                <a:gd name="T37" fmla="*/ 4238 h 503"/>
                <a:gd name="T38" fmla="*/ 95 w 627"/>
                <a:gd name="T39" fmla="*/ 4268 h 503"/>
                <a:gd name="T40" fmla="*/ 78 w 627"/>
                <a:gd name="T41" fmla="*/ 4682 h 503"/>
                <a:gd name="T42" fmla="*/ 98 w 627"/>
                <a:gd name="T43" fmla="*/ 5685 h 503"/>
                <a:gd name="T44" fmla="*/ 32 w 627"/>
                <a:gd name="T45" fmla="*/ 6611 h 503"/>
                <a:gd name="T46" fmla="*/ 95 w 627"/>
                <a:gd name="T47" fmla="*/ 7024 h 503"/>
                <a:gd name="T48" fmla="*/ 296 w 627"/>
                <a:gd name="T49" fmla="*/ 6707 h 503"/>
                <a:gd name="T50" fmla="*/ 598 w 627"/>
                <a:gd name="T51" fmla="*/ 6442 h 503"/>
                <a:gd name="T52" fmla="*/ 910 w 627"/>
                <a:gd name="T53" fmla="*/ 6097 h 503"/>
                <a:gd name="T54" fmla="*/ 1210 w 627"/>
                <a:gd name="T55" fmla="*/ 6173 h 503"/>
                <a:gd name="T56" fmla="*/ 1246 w 627"/>
                <a:gd name="T57" fmla="*/ 6668 h 503"/>
                <a:gd name="T58" fmla="*/ 1293 w 627"/>
                <a:gd name="T59" fmla="*/ 6891 h 503"/>
                <a:gd name="T60" fmla="*/ 1448 w 627"/>
                <a:gd name="T61" fmla="*/ 6521 h 503"/>
                <a:gd name="T62" fmla="*/ 1367 w 627"/>
                <a:gd name="T63" fmla="*/ 7050 h 503"/>
                <a:gd name="T64" fmla="*/ 1427 w 627"/>
                <a:gd name="T65" fmla="*/ 7125 h 503"/>
                <a:gd name="T66" fmla="*/ 1436 w 627"/>
                <a:gd name="T67" fmla="*/ 7804 h 503"/>
                <a:gd name="T68" fmla="*/ 1684 w 627"/>
                <a:gd name="T69" fmla="*/ 7931 h 503"/>
                <a:gd name="T70" fmla="*/ 1704 w 627"/>
                <a:gd name="T71" fmla="*/ 7979 h 503"/>
                <a:gd name="T72" fmla="*/ 1776 w 627"/>
                <a:gd name="T73" fmla="*/ 8038 h 503"/>
                <a:gd name="T74" fmla="*/ 2058 w 627"/>
                <a:gd name="T75" fmla="*/ 7552 h 503"/>
                <a:gd name="T76" fmla="*/ 2291 w 627"/>
                <a:gd name="T77" fmla="*/ 6557 h 503"/>
                <a:gd name="T78" fmla="*/ 2505 w 627"/>
                <a:gd name="T79" fmla="*/ 5695 h 503"/>
                <a:gd name="T80" fmla="*/ 2593 w 627"/>
                <a:gd name="T81" fmla="*/ 4802 h 503"/>
                <a:gd name="T82" fmla="*/ 2593 w 627"/>
                <a:gd name="T83" fmla="*/ 3996 h 503"/>
                <a:gd name="T84" fmla="*/ 2526 w 627"/>
                <a:gd name="T85" fmla="*/ 3390 h 503"/>
                <a:gd name="T86" fmla="*/ 2480 w 627"/>
                <a:gd name="T87" fmla="*/ 3127 h 503"/>
                <a:gd name="T88" fmla="*/ 2400 w 627"/>
                <a:gd name="T89" fmla="*/ 2555 h 503"/>
                <a:gd name="T90" fmla="*/ 2309 w 627"/>
                <a:gd name="T91" fmla="*/ 1575 h 503"/>
                <a:gd name="T92" fmla="*/ 2221 w 627"/>
                <a:gd name="T93" fmla="*/ 1073 h 503"/>
                <a:gd name="T94" fmla="*/ 2192 w 627"/>
                <a:gd name="T95" fmla="*/ 224 h 503"/>
                <a:gd name="T96" fmla="*/ 2123 w 627"/>
                <a:gd name="T97" fmla="*/ 367 h 503"/>
                <a:gd name="T98" fmla="*/ 2094 w 627"/>
                <a:gd name="T99" fmla="*/ 670 h 503"/>
                <a:gd name="T100" fmla="*/ 2058 w 627"/>
                <a:gd name="T101" fmla="*/ 1292 h 503"/>
                <a:gd name="T102" fmla="*/ 1880 w 627"/>
                <a:gd name="T103" fmla="*/ 1816 h 503"/>
                <a:gd name="T104" fmla="*/ 1667 w 627"/>
                <a:gd name="T105" fmla="*/ 1138 h 503"/>
                <a:gd name="T106" fmla="*/ 1764 w 627"/>
                <a:gd name="T107" fmla="*/ 651 h 503"/>
                <a:gd name="T108" fmla="*/ 1726 w 627"/>
                <a:gd name="T109" fmla="*/ 425 h 503"/>
                <a:gd name="T110" fmla="*/ 1617 w 627"/>
                <a:gd name="T111" fmla="*/ 367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29913" name="Freeform 4039"/>
            <p:cNvSpPr>
              <a:spLocks/>
            </p:cNvSpPr>
            <p:nvPr/>
          </p:nvSpPr>
          <p:spPr bwMode="auto">
            <a:xfrm>
              <a:off x="4844" y="3549"/>
              <a:ext cx="68" cy="61"/>
            </a:xfrm>
            <a:custGeom>
              <a:avLst/>
              <a:gdLst>
                <a:gd name="T0" fmla="*/ 79 w 62"/>
                <a:gd name="T1" fmla="*/ 494 h 50"/>
                <a:gd name="T2" fmla="*/ 24 w 62"/>
                <a:gd name="T3" fmla="*/ 655 h 50"/>
                <a:gd name="T4" fmla="*/ 0 w 62"/>
                <a:gd name="T5" fmla="*/ 601 h 50"/>
                <a:gd name="T6" fmla="*/ 0 w 62"/>
                <a:gd name="T7" fmla="*/ 564 h 50"/>
                <a:gd name="T8" fmla="*/ 0 w 62"/>
                <a:gd name="T9" fmla="*/ 354 h 50"/>
                <a:gd name="T10" fmla="*/ 2 w 62"/>
                <a:gd name="T11" fmla="*/ 354 h 50"/>
                <a:gd name="T12" fmla="*/ 5 w 62"/>
                <a:gd name="T13" fmla="*/ 354 h 50"/>
                <a:gd name="T14" fmla="*/ 24 w 62"/>
                <a:gd name="T15" fmla="*/ 195 h 50"/>
                <a:gd name="T16" fmla="*/ 24 w 62"/>
                <a:gd name="T17" fmla="*/ 43 h 50"/>
                <a:gd name="T18" fmla="*/ 38 w 62"/>
                <a:gd name="T19" fmla="*/ 0 h 50"/>
                <a:gd name="T20" fmla="*/ 87 w 62"/>
                <a:gd name="T21" fmla="*/ 63 h 50"/>
                <a:gd name="T22" fmla="*/ 125 w 62"/>
                <a:gd name="T23" fmla="*/ 133 h 50"/>
                <a:gd name="T24" fmla="*/ 146 w 62"/>
                <a:gd name="T25" fmla="*/ 43 h 50"/>
                <a:gd name="T26" fmla="*/ 209 w 62"/>
                <a:gd name="T27" fmla="*/ 43 h 50"/>
                <a:gd name="T28" fmla="*/ 160 w 62"/>
                <a:gd name="T29" fmla="*/ 311 h 50"/>
                <a:gd name="T30" fmla="*/ 149 w 62"/>
                <a:gd name="T31" fmla="*/ 311 h 50"/>
                <a:gd name="T32" fmla="*/ 87 w 62"/>
                <a:gd name="T33" fmla="*/ 564 h 50"/>
                <a:gd name="T34" fmla="*/ 94 w 62"/>
                <a:gd name="T35" fmla="*/ 494 h 50"/>
                <a:gd name="T36" fmla="*/ 87 w 62"/>
                <a:gd name="T37" fmla="*/ 494 h 50"/>
                <a:gd name="T38" fmla="*/ 79 w 62"/>
                <a:gd name="T39" fmla="*/ 494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29914" name="Freeform 4040"/>
            <p:cNvSpPr>
              <a:spLocks/>
            </p:cNvSpPr>
            <p:nvPr/>
          </p:nvSpPr>
          <p:spPr bwMode="auto">
            <a:xfrm>
              <a:off x="5597" y="3031"/>
              <a:ext cx="21" cy="18"/>
            </a:xfrm>
            <a:custGeom>
              <a:avLst/>
              <a:gdLst>
                <a:gd name="T0" fmla="*/ 69 w 19"/>
                <a:gd name="T1" fmla="*/ 297 h 14"/>
                <a:gd name="T2" fmla="*/ 0 w 19"/>
                <a:gd name="T3" fmla="*/ 370 h 14"/>
                <a:gd name="T4" fmla="*/ 0 w 19"/>
                <a:gd name="T5" fmla="*/ 180 h 14"/>
                <a:gd name="T6" fmla="*/ 51 w 19"/>
                <a:gd name="T7" fmla="*/ 0 h 14"/>
                <a:gd name="T8" fmla="*/ 69 w 19"/>
                <a:gd name="T9" fmla="*/ 29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29915" name="Freeform 4041"/>
            <p:cNvSpPr>
              <a:spLocks/>
            </p:cNvSpPr>
            <p:nvPr/>
          </p:nvSpPr>
          <p:spPr bwMode="auto">
            <a:xfrm>
              <a:off x="5625" y="3008"/>
              <a:ext cx="22" cy="14"/>
            </a:xfrm>
            <a:custGeom>
              <a:avLst/>
              <a:gdLst>
                <a:gd name="T0" fmla="*/ 29 w 21"/>
                <a:gd name="T1" fmla="*/ 55 h 12"/>
                <a:gd name="T2" fmla="*/ 36 w 21"/>
                <a:gd name="T3" fmla="*/ 0 h 12"/>
                <a:gd name="T4" fmla="*/ 0 w 21"/>
                <a:gd name="T5" fmla="*/ 55 h 12"/>
                <a:gd name="T6" fmla="*/ 0 w 21"/>
                <a:gd name="T7" fmla="*/ 89 h 12"/>
                <a:gd name="T8" fmla="*/ 29 w 21"/>
                <a:gd name="T9" fmla="*/ 5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29916" name="Freeform 4042"/>
            <p:cNvSpPr>
              <a:spLocks/>
            </p:cNvSpPr>
            <p:nvPr/>
          </p:nvSpPr>
          <p:spPr bwMode="auto">
            <a:xfrm>
              <a:off x="5355" y="3096"/>
              <a:ext cx="39" cy="43"/>
            </a:xfrm>
            <a:custGeom>
              <a:avLst/>
              <a:gdLst>
                <a:gd name="T0" fmla="*/ 140 w 35"/>
                <a:gd name="T1" fmla="*/ 506 h 35"/>
                <a:gd name="T2" fmla="*/ 113 w 35"/>
                <a:gd name="T3" fmla="*/ 506 h 35"/>
                <a:gd name="T4" fmla="*/ 66 w 35"/>
                <a:gd name="T5" fmla="*/ 302 h 35"/>
                <a:gd name="T6" fmla="*/ 4 w 35"/>
                <a:gd name="T7" fmla="*/ 133 h 35"/>
                <a:gd name="T8" fmla="*/ 0 w 35"/>
                <a:gd name="T9" fmla="*/ 0 h 35"/>
                <a:gd name="T10" fmla="*/ 35 w 35"/>
                <a:gd name="T11" fmla="*/ 108 h 35"/>
                <a:gd name="T12" fmla="*/ 77 w 35"/>
                <a:gd name="T13" fmla="*/ 243 h 35"/>
                <a:gd name="T14" fmla="*/ 113 w 35"/>
                <a:gd name="T15" fmla="*/ 371 h 35"/>
                <a:gd name="T16" fmla="*/ 140 w 35"/>
                <a:gd name="T17" fmla="*/ 506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29917" name="Freeform 4043"/>
            <p:cNvSpPr>
              <a:spLocks/>
            </p:cNvSpPr>
            <p:nvPr/>
          </p:nvSpPr>
          <p:spPr bwMode="auto">
            <a:xfrm>
              <a:off x="5129" y="3543"/>
              <a:ext cx="198" cy="132"/>
            </a:xfrm>
            <a:custGeom>
              <a:avLst/>
              <a:gdLst>
                <a:gd name="T0" fmla="*/ 493 w 177"/>
                <a:gd name="T1" fmla="*/ 871 h 107"/>
                <a:gd name="T2" fmla="*/ 475 w 177"/>
                <a:gd name="T3" fmla="*/ 734 h 107"/>
                <a:gd name="T4" fmla="*/ 462 w 177"/>
                <a:gd name="T5" fmla="*/ 734 h 107"/>
                <a:gd name="T6" fmla="*/ 444 w 177"/>
                <a:gd name="T7" fmla="*/ 766 h 107"/>
                <a:gd name="T8" fmla="*/ 475 w 177"/>
                <a:gd name="T9" fmla="*/ 914 h 107"/>
                <a:gd name="T10" fmla="*/ 417 w 177"/>
                <a:gd name="T11" fmla="*/ 982 h 107"/>
                <a:gd name="T12" fmla="*/ 386 w 177"/>
                <a:gd name="T13" fmla="*/ 982 h 107"/>
                <a:gd name="T14" fmla="*/ 373 w 177"/>
                <a:gd name="T15" fmla="*/ 1099 h 107"/>
                <a:gd name="T16" fmla="*/ 352 w 177"/>
                <a:gd name="T17" fmla="*/ 1190 h 107"/>
                <a:gd name="T18" fmla="*/ 345 w 177"/>
                <a:gd name="T19" fmla="*/ 1190 h 107"/>
                <a:gd name="T20" fmla="*/ 262 w 177"/>
                <a:gd name="T21" fmla="*/ 1452 h 107"/>
                <a:gd name="T22" fmla="*/ 109 w 177"/>
                <a:gd name="T23" fmla="*/ 1640 h 107"/>
                <a:gd name="T24" fmla="*/ 77 w 177"/>
                <a:gd name="T25" fmla="*/ 1609 h 107"/>
                <a:gd name="T26" fmla="*/ 29 w 177"/>
                <a:gd name="T27" fmla="*/ 1564 h 107"/>
                <a:gd name="T28" fmla="*/ 0 w 177"/>
                <a:gd name="T29" fmla="*/ 1535 h 107"/>
                <a:gd name="T30" fmla="*/ 2 w 177"/>
                <a:gd name="T31" fmla="*/ 1494 h 107"/>
                <a:gd name="T32" fmla="*/ 0 w 177"/>
                <a:gd name="T33" fmla="*/ 1452 h 107"/>
                <a:gd name="T34" fmla="*/ 36 w 177"/>
                <a:gd name="T35" fmla="*/ 1377 h 107"/>
                <a:gd name="T36" fmla="*/ 45 w 177"/>
                <a:gd name="T37" fmla="*/ 1356 h 107"/>
                <a:gd name="T38" fmla="*/ 69 w 177"/>
                <a:gd name="T39" fmla="*/ 1326 h 107"/>
                <a:gd name="T40" fmla="*/ 97 w 177"/>
                <a:gd name="T41" fmla="*/ 1190 h 107"/>
                <a:gd name="T42" fmla="*/ 131 w 177"/>
                <a:gd name="T43" fmla="*/ 1166 h 107"/>
                <a:gd name="T44" fmla="*/ 170 w 177"/>
                <a:gd name="T45" fmla="*/ 1099 h 107"/>
                <a:gd name="T46" fmla="*/ 253 w 177"/>
                <a:gd name="T47" fmla="*/ 945 h 107"/>
                <a:gd name="T48" fmla="*/ 283 w 177"/>
                <a:gd name="T49" fmla="*/ 914 h 107"/>
                <a:gd name="T50" fmla="*/ 400 w 177"/>
                <a:gd name="T51" fmla="*/ 734 h 107"/>
                <a:gd name="T52" fmla="*/ 460 w 177"/>
                <a:gd name="T53" fmla="*/ 634 h 107"/>
                <a:gd name="T54" fmla="*/ 529 w 177"/>
                <a:gd name="T55" fmla="*/ 480 h 107"/>
                <a:gd name="T56" fmla="*/ 512 w 177"/>
                <a:gd name="T57" fmla="*/ 480 h 107"/>
                <a:gd name="T58" fmla="*/ 573 w 177"/>
                <a:gd name="T59" fmla="*/ 338 h 107"/>
                <a:gd name="T60" fmla="*/ 688 w 177"/>
                <a:gd name="T61" fmla="*/ 0 h 107"/>
                <a:gd name="T62" fmla="*/ 722 w 177"/>
                <a:gd name="T63" fmla="*/ 0 h 107"/>
                <a:gd name="T64" fmla="*/ 698 w 177"/>
                <a:gd name="T65" fmla="*/ 73 h 107"/>
                <a:gd name="T66" fmla="*/ 688 w 177"/>
                <a:gd name="T67" fmla="*/ 186 h 107"/>
                <a:gd name="T68" fmla="*/ 753 w 177"/>
                <a:gd name="T69" fmla="*/ 122 h 107"/>
                <a:gd name="T70" fmla="*/ 741 w 177"/>
                <a:gd name="T71" fmla="*/ 151 h 107"/>
                <a:gd name="T72" fmla="*/ 753 w 177"/>
                <a:gd name="T73" fmla="*/ 186 h 107"/>
                <a:gd name="T74" fmla="*/ 741 w 177"/>
                <a:gd name="T75" fmla="*/ 186 h 107"/>
                <a:gd name="T76" fmla="*/ 757 w 177"/>
                <a:gd name="T77" fmla="*/ 186 h 107"/>
                <a:gd name="T78" fmla="*/ 729 w 177"/>
                <a:gd name="T79" fmla="*/ 283 h 107"/>
                <a:gd name="T80" fmla="*/ 647 w 177"/>
                <a:gd name="T81" fmla="*/ 480 h 107"/>
                <a:gd name="T82" fmla="*/ 573 w 177"/>
                <a:gd name="T83" fmla="*/ 695 h 107"/>
                <a:gd name="T84" fmla="*/ 529 w 177"/>
                <a:gd name="T85" fmla="*/ 734 h 107"/>
                <a:gd name="T86" fmla="*/ 529 w 177"/>
                <a:gd name="T87" fmla="*/ 796 h 107"/>
                <a:gd name="T88" fmla="*/ 493 w 177"/>
                <a:gd name="T89" fmla="*/ 796 h 107"/>
                <a:gd name="T90" fmla="*/ 529 w 177"/>
                <a:gd name="T91" fmla="*/ 849 h 107"/>
                <a:gd name="T92" fmla="*/ 529 w 177"/>
                <a:gd name="T93" fmla="*/ 914 h 107"/>
                <a:gd name="T94" fmla="*/ 493 w 177"/>
                <a:gd name="T95" fmla="*/ 871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29918" name="Freeform 4044"/>
            <p:cNvSpPr>
              <a:spLocks/>
            </p:cNvSpPr>
            <p:nvPr/>
          </p:nvSpPr>
          <p:spPr bwMode="auto">
            <a:xfrm>
              <a:off x="5333" y="3409"/>
              <a:ext cx="113" cy="157"/>
            </a:xfrm>
            <a:custGeom>
              <a:avLst/>
              <a:gdLst>
                <a:gd name="T0" fmla="*/ 50 w 101"/>
                <a:gd name="T1" fmla="*/ 1344 h 127"/>
                <a:gd name="T2" fmla="*/ 78 w 101"/>
                <a:gd name="T3" fmla="*/ 1480 h 127"/>
                <a:gd name="T4" fmla="*/ 97 w 101"/>
                <a:gd name="T5" fmla="*/ 1600 h 127"/>
                <a:gd name="T6" fmla="*/ 0 w 101"/>
                <a:gd name="T7" fmla="*/ 1938 h 127"/>
                <a:gd name="T8" fmla="*/ 4 w 101"/>
                <a:gd name="T9" fmla="*/ 2005 h 127"/>
                <a:gd name="T10" fmla="*/ 109 w 101"/>
                <a:gd name="T11" fmla="*/ 1786 h 127"/>
                <a:gd name="T12" fmla="*/ 203 w 101"/>
                <a:gd name="T13" fmla="*/ 1600 h 127"/>
                <a:gd name="T14" fmla="*/ 254 w 101"/>
                <a:gd name="T15" fmla="*/ 1382 h 127"/>
                <a:gd name="T16" fmla="*/ 320 w 101"/>
                <a:gd name="T17" fmla="*/ 1294 h 127"/>
                <a:gd name="T18" fmla="*/ 356 w 101"/>
                <a:gd name="T19" fmla="*/ 1189 h 127"/>
                <a:gd name="T20" fmla="*/ 434 w 101"/>
                <a:gd name="T21" fmla="*/ 879 h 127"/>
                <a:gd name="T22" fmla="*/ 430 w 101"/>
                <a:gd name="T23" fmla="*/ 879 h 127"/>
                <a:gd name="T24" fmla="*/ 356 w 101"/>
                <a:gd name="T25" fmla="*/ 962 h 127"/>
                <a:gd name="T26" fmla="*/ 284 w 101"/>
                <a:gd name="T27" fmla="*/ 858 h 127"/>
                <a:gd name="T28" fmla="*/ 302 w 101"/>
                <a:gd name="T29" fmla="*/ 601 h 127"/>
                <a:gd name="T30" fmla="*/ 281 w 101"/>
                <a:gd name="T31" fmla="*/ 743 h 127"/>
                <a:gd name="T32" fmla="*/ 238 w 101"/>
                <a:gd name="T33" fmla="*/ 661 h 127"/>
                <a:gd name="T34" fmla="*/ 254 w 101"/>
                <a:gd name="T35" fmla="*/ 601 h 127"/>
                <a:gd name="T36" fmla="*/ 281 w 101"/>
                <a:gd name="T37" fmla="*/ 362 h 127"/>
                <a:gd name="T38" fmla="*/ 284 w 101"/>
                <a:gd name="T39" fmla="*/ 257 h 127"/>
                <a:gd name="T40" fmla="*/ 281 w 101"/>
                <a:gd name="T41" fmla="*/ 257 h 127"/>
                <a:gd name="T42" fmla="*/ 254 w 101"/>
                <a:gd name="T43" fmla="*/ 115 h 127"/>
                <a:gd name="T44" fmla="*/ 229 w 101"/>
                <a:gd name="T45" fmla="*/ 2 h 127"/>
                <a:gd name="T46" fmla="*/ 229 w 101"/>
                <a:gd name="T47" fmla="*/ 0 h 127"/>
                <a:gd name="T48" fmla="*/ 225 w 101"/>
                <a:gd name="T49" fmla="*/ 218 h 127"/>
                <a:gd name="T50" fmla="*/ 229 w 101"/>
                <a:gd name="T51" fmla="*/ 293 h 127"/>
                <a:gd name="T52" fmla="*/ 225 w 101"/>
                <a:gd name="T53" fmla="*/ 525 h 127"/>
                <a:gd name="T54" fmla="*/ 225 w 101"/>
                <a:gd name="T55" fmla="*/ 412 h 127"/>
                <a:gd name="T56" fmla="*/ 229 w 101"/>
                <a:gd name="T57" fmla="*/ 478 h 127"/>
                <a:gd name="T58" fmla="*/ 229 w 101"/>
                <a:gd name="T59" fmla="*/ 525 h 127"/>
                <a:gd name="T60" fmla="*/ 225 w 101"/>
                <a:gd name="T61" fmla="*/ 601 h 127"/>
                <a:gd name="T62" fmla="*/ 210 w 101"/>
                <a:gd name="T63" fmla="*/ 711 h 127"/>
                <a:gd name="T64" fmla="*/ 229 w 101"/>
                <a:gd name="T65" fmla="*/ 711 h 127"/>
                <a:gd name="T66" fmla="*/ 225 w 101"/>
                <a:gd name="T67" fmla="*/ 778 h 127"/>
                <a:gd name="T68" fmla="*/ 203 w 101"/>
                <a:gd name="T69" fmla="*/ 879 h 127"/>
                <a:gd name="T70" fmla="*/ 143 w 101"/>
                <a:gd name="T71" fmla="*/ 1189 h 127"/>
                <a:gd name="T72" fmla="*/ 50 w 101"/>
                <a:gd name="T73" fmla="*/ 1344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29919" name="Freeform 4045"/>
            <p:cNvSpPr>
              <a:spLocks/>
            </p:cNvSpPr>
            <p:nvPr/>
          </p:nvSpPr>
          <p:spPr bwMode="auto">
            <a:xfrm>
              <a:off x="5129" y="3681"/>
              <a:ext cx="11" cy="5"/>
            </a:xfrm>
            <a:custGeom>
              <a:avLst/>
              <a:gdLst>
                <a:gd name="T0" fmla="*/ 119 w 9"/>
                <a:gd name="T1" fmla="*/ 49 h 4"/>
                <a:gd name="T2" fmla="*/ 119 w 9"/>
                <a:gd name="T3" fmla="*/ 0 h 4"/>
                <a:gd name="T4" fmla="*/ 53 w 9"/>
                <a:gd name="T5" fmla="*/ 0 h 4"/>
                <a:gd name="T6" fmla="*/ 0 w 9"/>
                <a:gd name="T7" fmla="*/ 76 h 4"/>
                <a:gd name="T8" fmla="*/ 119 w 9"/>
                <a:gd name="T9" fmla="*/ 4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29920" name="Freeform 4046"/>
            <p:cNvSpPr>
              <a:spLocks/>
            </p:cNvSpPr>
            <p:nvPr/>
          </p:nvSpPr>
          <p:spPr bwMode="auto">
            <a:xfrm>
              <a:off x="3471" y="3111"/>
              <a:ext cx="9" cy="9"/>
            </a:xfrm>
            <a:custGeom>
              <a:avLst/>
              <a:gdLst>
                <a:gd name="T0" fmla="*/ 76 w 7"/>
                <a:gd name="T1" fmla="*/ 0 h 7"/>
                <a:gd name="T2" fmla="*/ 0 w 7"/>
                <a:gd name="T3" fmla="*/ 180 h 7"/>
                <a:gd name="T4" fmla="*/ 180 w 7"/>
                <a:gd name="T5" fmla="*/ 98 h 7"/>
                <a:gd name="T6" fmla="*/ 76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921" name="Freeform 4047"/>
            <p:cNvSpPr>
              <a:spLocks/>
            </p:cNvSpPr>
            <p:nvPr/>
          </p:nvSpPr>
          <p:spPr bwMode="auto">
            <a:xfrm>
              <a:off x="5317" y="2853"/>
              <a:ext cx="20" cy="13"/>
            </a:xfrm>
            <a:custGeom>
              <a:avLst/>
              <a:gdLst>
                <a:gd name="T0" fmla="*/ 70 w 18"/>
                <a:gd name="T1" fmla="*/ 93 h 11"/>
                <a:gd name="T2" fmla="*/ 70 w 18"/>
                <a:gd name="T3" fmla="*/ 79 h 11"/>
                <a:gd name="T4" fmla="*/ 2 w 18"/>
                <a:gd name="T5" fmla="*/ 0 h 11"/>
                <a:gd name="T6" fmla="*/ 0 w 18"/>
                <a:gd name="T7" fmla="*/ 57 h 11"/>
                <a:gd name="T8" fmla="*/ 70 w 18"/>
                <a:gd name="T9" fmla="*/ 9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29922" name="Freeform 4048"/>
            <p:cNvSpPr>
              <a:spLocks/>
            </p:cNvSpPr>
            <p:nvPr/>
          </p:nvSpPr>
          <p:spPr bwMode="auto">
            <a:xfrm>
              <a:off x="5269" y="2794"/>
              <a:ext cx="16" cy="17"/>
            </a:xfrm>
            <a:custGeom>
              <a:avLst/>
              <a:gdLst>
                <a:gd name="T0" fmla="*/ 0 w 14"/>
                <a:gd name="T1" fmla="*/ 0 h 14"/>
                <a:gd name="T2" fmla="*/ 80 w 14"/>
                <a:gd name="T3" fmla="*/ 183 h 14"/>
                <a:gd name="T4" fmla="*/ 2 w 14"/>
                <a:gd name="T5" fmla="*/ 131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923" name="Freeform 4049"/>
            <p:cNvSpPr>
              <a:spLocks/>
            </p:cNvSpPr>
            <p:nvPr/>
          </p:nvSpPr>
          <p:spPr bwMode="auto">
            <a:xfrm>
              <a:off x="5346" y="2873"/>
              <a:ext cx="12" cy="15"/>
            </a:xfrm>
            <a:custGeom>
              <a:avLst/>
              <a:gdLst>
                <a:gd name="T0" fmla="*/ 32 w 11"/>
                <a:gd name="T1" fmla="*/ 231 h 12"/>
                <a:gd name="T2" fmla="*/ 0 w 11"/>
                <a:gd name="T3" fmla="*/ 95 h 12"/>
                <a:gd name="T4" fmla="*/ 0 w 11"/>
                <a:gd name="T5" fmla="*/ 0 h 12"/>
                <a:gd name="T6" fmla="*/ 32 w 11"/>
                <a:gd name="T7" fmla="*/ 186 h 12"/>
                <a:gd name="T8" fmla="*/ 32 w 11"/>
                <a:gd name="T9" fmla="*/ 23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29924" name="Freeform 4050"/>
            <p:cNvSpPr>
              <a:spLocks/>
            </p:cNvSpPr>
            <p:nvPr/>
          </p:nvSpPr>
          <p:spPr bwMode="auto">
            <a:xfrm>
              <a:off x="5279" y="2826"/>
              <a:ext cx="8" cy="9"/>
            </a:xfrm>
            <a:custGeom>
              <a:avLst/>
              <a:gdLst>
                <a:gd name="T0" fmla="*/ 38 w 7"/>
                <a:gd name="T1" fmla="*/ 180 h 7"/>
                <a:gd name="T2" fmla="*/ 29 w 7"/>
                <a:gd name="T3" fmla="*/ 0 h 7"/>
                <a:gd name="T4" fmla="*/ 0 w 7"/>
                <a:gd name="T5" fmla="*/ 76 h 7"/>
                <a:gd name="T6" fmla="*/ 3 w 7"/>
                <a:gd name="T7" fmla="*/ 126 h 7"/>
                <a:gd name="T8" fmla="*/ 38 w 7"/>
                <a:gd name="T9" fmla="*/ 18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29925" name="Freeform 4051"/>
            <p:cNvSpPr>
              <a:spLocks/>
            </p:cNvSpPr>
            <p:nvPr/>
          </p:nvSpPr>
          <p:spPr bwMode="auto">
            <a:xfrm>
              <a:off x="5337" y="2832"/>
              <a:ext cx="9" cy="29"/>
            </a:xfrm>
            <a:custGeom>
              <a:avLst/>
              <a:gdLst>
                <a:gd name="T0" fmla="*/ 0 w 8"/>
                <a:gd name="T1" fmla="*/ 0 h 24"/>
                <a:gd name="T2" fmla="*/ 37 w 8"/>
                <a:gd name="T3" fmla="*/ 285 h 24"/>
                <a:gd name="T4" fmla="*/ 0 w 8"/>
                <a:gd name="T5" fmla="*/ 2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926" name="Freeform 4052"/>
            <p:cNvSpPr>
              <a:spLocks/>
            </p:cNvSpPr>
            <p:nvPr/>
          </p:nvSpPr>
          <p:spPr bwMode="auto">
            <a:xfrm>
              <a:off x="5302" y="2817"/>
              <a:ext cx="23" cy="18"/>
            </a:xfrm>
            <a:custGeom>
              <a:avLst/>
              <a:gdLst>
                <a:gd name="T0" fmla="*/ 32 w 22"/>
                <a:gd name="T1" fmla="*/ 370 h 14"/>
                <a:gd name="T2" fmla="*/ 37 w 22"/>
                <a:gd name="T3" fmla="*/ 370 h 14"/>
                <a:gd name="T4" fmla="*/ 25 w 22"/>
                <a:gd name="T5" fmla="*/ 180 h 14"/>
                <a:gd name="T6" fmla="*/ 0 w 22"/>
                <a:gd name="T7" fmla="*/ 0 h 14"/>
                <a:gd name="T8" fmla="*/ 10 w 22"/>
                <a:gd name="T9" fmla="*/ 180 h 14"/>
                <a:gd name="T10" fmla="*/ 32 w 22"/>
                <a:gd name="T11" fmla="*/ 37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29927" name="Freeform 4053"/>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928" name="Freeform 4054"/>
            <p:cNvSpPr>
              <a:spLocks/>
            </p:cNvSpPr>
            <p:nvPr/>
          </p:nvSpPr>
          <p:spPr bwMode="auto">
            <a:xfrm>
              <a:off x="5420" y="2972"/>
              <a:ext cx="11" cy="21"/>
            </a:xfrm>
            <a:custGeom>
              <a:avLst/>
              <a:gdLst>
                <a:gd name="T0" fmla="*/ 119 w 9"/>
                <a:gd name="T1" fmla="*/ 231 h 17"/>
                <a:gd name="T2" fmla="*/ 119 w 9"/>
                <a:gd name="T3" fmla="*/ 122 h 17"/>
                <a:gd name="T4" fmla="*/ 119 w 9"/>
                <a:gd name="T5" fmla="*/ 122 h 17"/>
                <a:gd name="T6" fmla="*/ 65 w 9"/>
                <a:gd name="T7" fmla="*/ 0 h 17"/>
                <a:gd name="T8" fmla="*/ 0 w 9"/>
                <a:gd name="T9" fmla="*/ 267 h 17"/>
                <a:gd name="T10" fmla="*/ 119 w 9"/>
                <a:gd name="T11" fmla="*/ 231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29929" name="Freeform 4055"/>
            <p:cNvSpPr>
              <a:spLocks/>
            </p:cNvSpPr>
            <p:nvPr/>
          </p:nvSpPr>
          <p:spPr bwMode="auto">
            <a:xfrm>
              <a:off x="5431" y="2999"/>
              <a:ext cx="5" cy="12"/>
            </a:xfrm>
            <a:custGeom>
              <a:avLst/>
              <a:gdLst>
                <a:gd name="T0" fmla="*/ 5 w 5"/>
                <a:gd name="T1" fmla="*/ 368 h 9"/>
                <a:gd name="T2" fmla="*/ 0 w 5"/>
                <a:gd name="T3" fmla="*/ 368 h 9"/>
                <a:gd name="T4" fmla="*/ 0 w 5"/>
                <a:gd name="T5" fmla="*/ 0 h 9"/>
                <a:gd name="T6" fmla="*/ 5 w 5"/>
                <a:gd name="T7" fmla="*/ 368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29930" name="Freeform 4056"/>
            <p:cNvSpPr>
              <a:spLocks/>
            </p:cNvSpPr>
            <p:nvPr/>
          </p:nvSpPr>
          <p:spPr bwMode="auto">
            <a:xfrm>
              <a:off x="5443" y="3002"/>
              <a:ext cx="1" cy="9"/>
            </a:xfrm>
            <a:custGeom>
              <a:avLst/>
              <a:gdLst>
                <a:gd name="T0" fmla="*/ 0 w 1"/>
                <a:gd name="T1" fmla="*/ 0 h 7"/>
                <a:gd name="T2" fmla="*/ 0 w 1"/>
                <a:gd name="T3" fmla="*/ 180 h 7"/>
                <a:gd name="T4" fmla="*/ 0 w 1"/>
                <a:gd name="T5" fmla="*/ 126 h 7"/>
                <a:gd name="T6" fmla="*/ 0 w 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931" name="Freeform 4057"/>
            <p:cNvSpPr>
              <a:spLocks/>
            </p:cNvSpPr>
            <p:nvPr/>
          </p:nvSpPr>
          <p:spPr bwMode="auto">
            <a:xfrm>
              <a:off x="5446" y="3060"/>
              <a:ext cx="6" cy="6"/>
            </a:xfrm>
            <a:custGeom>
              <a:avLst/>
              <a:gdLst>
                <a:gd name="T0" fmla="*/ 50 w 5"/>
                <a:gd name="T1" fmla="*/ 35 h 5"/>
                <a:gd name="T2" fmla="*/ 50 w 5"/>
                <a:gd name="T3" fmla="*/ 0 h 5"/>
                <a:gd name="T4" fmla="*/ 0 w 5"/>
                <a:gd name="T5" fmla="*/ 50 h 5"/>
                <a:gd name="T6" fmla="*/ 50 w 5"/>
                <a:gd name="T7" fmla="*/ 3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29932" name="Freeform 4058"/>
            <p:cNvSpPr>
              <a:spLocks/>
            </p:cNvSpPr>
            <p:nvPr/>
          </p:nvSpPr>
          <p:spPr bwMode="auto">
            <a:xfrm>
              <a:off x="1619" y="3774"/>
              <a:ext cx="24" cy="24"/>
            </a:xfrm>
            <a:custGeom>
              <a:avLst/>
              <a:gdLst>
                <a:gd name="T0" fmla="*/ 119 w 21"/>
                <a:gd name="T1" fmla="*/ 152 h 19"/>
                <a:gd name="T2" fmla="*/ 95 w 21"/>
                <a:gd name="T3" fmla="*/ 102 h 19"/>
                <a:gd name="T4" fmla="*/ 70 w 21"/>
                <a:gd name="T5" fmla="*/ 102 h 19"/>
                <a:gd name="T6" fmla="*/ 56 w 21"/>
                <a:gd name="T7" fmla="*/ 64 h 19"/>
                <a:gd name="T8" fmla="*/ 29 w 21"/>
                <a:gd name="T9" fmla="*/ 0 h 19"/>
                <a:gd name="T10" fmla="*/ 29 w 21"/>
                <a:gd name="T11" fmla="*/ 152 h 19"/>
                <a:gd name="T12" fmla="*/ 0 w 21"/>
                <a:gd name="T13" fmla="*/ 248 h 19"/>
                <a:gd name="T14" fmla="*/ 29 w 21"/>
                <a:gd name="T15" fmla="*/ 395 h 19"/>
                <a:gd name="T16" fmla="*/ 38 w 21"/>
                <a:gd name="T17" fmla="*/ 307 h 19"/>
                <a:gd name="T18" fmla="*/ 56 w 21"/>
                <a:gd name="T19" fmla="*/ 307 h 19"/>
                <a:gd name="T20" fmla="*/ 56 w 21"/>
                <a:gd name="T21" fmla="*/ 248 h 19"/>
                <a:gd name="T22" fmla="*/ 119 w 21"/>
                <a:gd name="T23" fmla="*/ 152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29933" name="Freeform 4059"/>
            <p:cNvSpPr>
              <a:spLocks/>
            </p:cNvSpPr>
            <p:nvPr/>
          </p:nvSpPr>
          <p:spPr bwMode="auto">
            <a:xfrm>
              <a:off x="1598" y="3778"/>
              <a:ext cx="21" cy="13"/>
            </a:xfrm>
            <a:custGeom>
              <a:avLst/>
              <a:gdLst>
                <a:gd name="T0" fmla="*/ 25 w 19"/>
                <a:gd name="T1" fmla="*/ 35 h 11"/>
                <a:gd name="T2" fmla="*/ 3 w 19"/>
                <a:gd name="T3" fmla="*/ 0 h 11"/>
                <a:gd name="T4" fmla="*/ 69 w 19"/>
                <a:gd name="T5" fmla="*/ 0 h 11"/>
                <a:gd name="T6" fmla="*/ 42 w 19"/>
                <a:gd name="T7" fmla="*/ 79 h 11"/>
                <a:gd name="T8" fmla="*/ 0 w 19"/>
                <a:gd name="T9" fmla="*/ 93 h 11"/>
                <a:gd name="T10" fmla="*/ 25 w 19"/>
                <a:gd name="T11" fmla="*/ 57 h 11"/>
                <a:gd name="T12" fmla="*/ 3 w 19"/>
                <a:gd name="T13" fmla="*/ 57 h 11"/>
                <a:gd name="T14" fmla="*/ 25 w 19"/>
                <a:gd name="T15" fmla="*/ 35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29934" name="Freeform 4060"/>
            <p:cNvSpPr>
              <a:spLocks/>
            </p:cNvSpPr>
            <p:nvPr/>
          </p:nvSpPr>
          <p:spPr bwMode="auto">
            <a:xfrm>
              <a:off x="2718" y="3022"/>
              <a:ext cx="237" cy="263"/>
            </a:xfrm>
            <a:custGeom>
              <a:avLst/>
              <a:gdLst>
                <a:gd name="T0" fmla="*/ 572 w 211"/>
                <a:gd name="T1" fmla="*/ 2284 h 212"/>
                <a:gd name="T2" fmla="*/ 572 w 211"/>
                <a:gd name="T3" fmla="*/ 1863 h 212"/>
                <a:gd name="T4" fmla="*/ 582 w 211"/>
                <a:gd name="T5" fmla="*/ 1484 h 212"/>
                <a:gd name="T6" fmla="*/ 642 w 211"/>
                <a:gd name="T7" fmla="*/ 1484 h 212"/>
                <a:gd name="T8" fmla="*/ 656 w 211"/>
                <a:gd name="T9" fmla="*/ 1211 h 212"/>
                <a:gd name="T10" fmla="*/ 656 w 211"/>
                <a:gd name="T11" fmla="*/ 927 h 212"/>
                <a:gd name="T12" fmla="*/ 656 w 211"/>
                <a:gd name="T13" fmla="*/ 670 h 212"/>
                <a:gd name="T14" fmla="*/ 656 w 211"/>
                <a:gd name="T15" fmla="*/ 391 h 212"/>
                <a:gd name="T16" fmla="*/ 737 w 211"/>
                <a:gd name="T17" fmla="*/ 391 h 212"/>
                <a:gd name="T18" fmla="*/ 813 w 211"/>
                <a:gd name="T19" fmla="*/ 319 h 212"/>
                <a:gd name="T20" fmla="*/ 848 w 211"/>
                <a:gd name="T21" fmla="*/ 435 h 212"/>
                <a:gd name="T22" fmla="*/ 902 w 211"/>
                <a:gd name="T23" fmla="*/ 319 h 212"/>
                <a:gd name="T24" fmla="*/ 955 w 211"/>
                <a:gd name="T25" fmla="*/ 228 h 212"/>
                <a:gd name="T26" fmla="*/ 881 w 211"/>
                <a:gd name="T27" fmla="*/ 148 h 212"/>
                <a:gd name="T28" fmla="*/ 826 w 211"/>
                <a:gd name="T29" fmla="*/ 207 h 212"/>
                <a:gd name="T30" fmla="*/ 721 w 211"/>
                <a:gd name="T31" fmla="*/ 228 h 212"/>
                <a:gd name="T32" fmla="*/ 618 w 211"/>
                <a:gd name="T33" fmla="*/ 319 h 212"/>
                <a:gd name="T34" fmla="*/ 552 w 211"/>
                <a:gd name="T35" fmla="*/ 228 h 212"/>
                <a:gd name="T36" fmla="*/ 490 w 211"/>
                <a:gd name="T37" fmla="*/ 207 h 212"/>
                <a:gd name="T38" fmla="*/ 470 w 211"/>
                <a:gd name="T39" fmla="*/ 119 h 212"/>
                <a:gd name="T40" fmla="*/ 388 w 211"/>
                <a:gd name="T41" fmla="*/ 119 h 212"/>
                <a:gd name="T42" fmla="*/ 315 w 211"/>
                <a:gd name="T43" fmla="*/ 119 h 212"/>
                <a:gd name="T44" fmla="*/ 228 w 211"/>
                <a:gd name="T45" fmla="*/ 119 h 212"/>
                <a:gd name="T46" fmla="*/ 151 w 211"/>
                <a:gd name="T47" fmla="*/ 119 h 212"/>
                <a:gd name="T48" fmla="*/ 100 w 211"/>
                <a:gd name="T49" fmla="*/ 0 h 212"/>
                <a:gd name="T50" fmla="*/ 3 w 211"/>
                <a:gd name="T51" fmla="*/ 62 h 212"/>
                <a:gd name="T52" fmla="*/ 0 w 211"/>
                <a:gd name="T53" fmla="*/ 228 h 212"/>
                <a:gd name="T54" fmla="*/ 54 w 211"/>
                <a:gd name="T55" fmla="*/ 619 h 212"/>
                <a:gd name="T56" fmla="*/ 100 w 211"/>
                <a:gd name="T57" fmla="*/ 976 h 212"/>
                <a:gd name="T58" fmla="*/ 151 w 211"/>
                <a:gd name="T59" fmla="*/ 1320 h 212"/>
                <a:gd name="T60" fmla="*/ 198 w 211"/>
                <a:gd name="T61" fmla="*/ 1652 h 212"/>
                <a:gd name="T62" fmla="*/ 206 w 211"/>
                <a:gd name="T63" fmla="*/ 1829 h 212"/>
                <a:gd name="T64" fmla="*/ 183 w 211"/>
                <a:gd name="T65" fmla="*/ 1785 h 212"/>
                <a:gd name="T66" fmla="*/ 198 w 211"/>
                <a:gd name="T67" fmla="*/ 2141 h 212"/>
                <a:gd name="T68" fmla="*/ 206 w 211"/>
                <a:gd name="T69" fmla="*/ 2405 h 212"/>
                <a:gd name="T70" fmla="*/ 228 w 211"/>
                <a:gd name="T71" fmla="*/ 2724 h 212"/>
                <a:gd name="T72" fmla="*/ 233 w 211"/>
                <a:gd name="T73" fmla="*/ 3031 h 212"/>
                <a:gd name="T74" fmla="*/ 285 w 211"/>
                <a:gd name="T75" fmla="*/ 3217 h 212"/>
                <a:gd name="T76" fmla="*/ 315 w 211"/>
                <a:gd name="T77" fmla="*/ 3435 h 212"/>
                <a:gd name="T78" fmla="*/ 345 w 211"/>
                <a:gd name="T79" fmla="*/ 3269 h 212"/>
                <a:gd name="T80" fmla="*/ 372 w 211"/>
                <a:gd name="T81" fmla="*/ 3435 h 212"/>
                <a:gd name="T82" fmla="*/ 490 w 211"/>
                <a:gd name="T83" fmla="*/ 3492 h 212"/>
                <a:gd name="T84" fmla="*/ 552 w 211"/>
                <a:gd name="T85" fmla="*/ 3379 h 212"/>
                <a:gd name="T86" fmla="*/ 552 w 211"/>
                <a:gd name="T87" fmla="*/ 3118 h 212"/>
                <a:gd name="T88" fmla="*/ 554 w 211"/>
                <a:gd name="T89" fmla="*/ 2833 h 212"/>
                <a:gd name="T90" fmla="*/ 554 w 211"/>
                <a:gd name="T91" fmla="*/ 2579 h 212"/>
                <a:gd name="T92" fmla="*/ 572 w 211"/>
                <a:gd name="T93" fmla="*/ 2284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29935" name="Freeform 4061"/>
            <p:cNvSpPr>
              <a:spLocks/>
            </p:cNvSpPr>
            <p:nvPr/>
          </p:nvSpPr>
          <p:spPr bwMode="auto">
            <a:xfrm>
              <a:off x="1299" y="2864"/>
              <a:ext cx="217" cy="290"/>
            </a:xfrm>
            <a:custGeom>
              <a:avLst/>
              <a:gdLst>
                <a:gd name="T0" fmla="*/ 487 w 196"/>
                <a:gd name="T1" fmla="*/ 2999 h 234"/>
                <a:gd name="T2" fmla="*/ 481 w 196"/>
                <a:gd name="T3" fmla="*/ 3308 h 234"/>
                <a:gd name="T4" fmla="*/ 464 w 196"/>
                <a:gd name="T5" fmla="*/ 3608 h 234"/>
                <a:gd name="T6" fmla="*/ 448 w 196"/>
                <a:gd name="T7" fmla="*/ 3542 h 234"/>
                <a:gd name="T8" fmla="*/ 392 w 196"/>
                <a:gd name="T9" fmla="*/ 3608 h 234"/>
                <a:gd name="T10" fmla="*/ 363 w 196"/>
                <a:gd name="T11" fmla="*/ 3723 h 234"/>
                <a:gd name="T12" fmla="*/ 339 w 196"/>
                <a:gd name="T13" fmla="*/ 3579 h 234"/>
                <a:gd name="T14" fmla="*/ 265 w 196"/>
                <a:gd name="T15" fmla="*/ 3542 h 234"/>
                <a:gd name="T16" fmla="*/ 254 w 196"/>
                <a:gd name="T17" fmla="*/ 3466 h 234"/>
                <a:gd name="T18" fmla="*/ 210 w 196"/>
                <a:gd name="T19" fmla="*/ 3797 h 234"/>
                <a:gd name="T20" fmla="*/ 169 w 196"/>
                <a:gd name="T21" fmla="*/ 3723 h 234"/>
                <a:gd name="T22" fmla="*/ 138 w 196"/>
                <a:gd name="T23" fmla="*/ 3492 h 234"/>
                <a:gd name="T24" fmla="*/ 113 w 196"/>
                <a:gd name="T25" fmla="*/ 3240 h 234"/>
                <a:gd name="T26" fmla="*/ 99 w 196"/>
                <a:gd name="T27" fmla="*/ 2967 h 234"/>
                <a:gd name="T28" fmla="*/ 106 w 196"/>
                <a:gd name="T29" fmla="*/ 2760 h 234"/>
                <a:gd name="T30" fmla="*/ 71 w 196"/>
                <a:gd name="T31" fmla="*/ 2574 h 234"/>
                <a:gd name="T32" fmla="*/ 55 w 196"/>
                <a:gd name="T33" fmla="*/ 2394 h 234"/>
                <a:gd name="T34" fmla="*/ 33 w 196"/>
                <a:gd name="T35" fmla="*/ 2227 h 234"/>
                <a:gd name="T36" fmla="*/ 33 w 196"/>
                <a:gd name="T37" fmla="*/ 2117 h 234"/>
                <a:gd name="T38" fmla="*/ 61 w 196"/>
                <a:gd name="T39" fmla="*/ 1892 h 234"/>
                <a:gd name="T40" fmla="*/ 41 w 196"/>
                <a:gd name="T41" fmla="*/ 1855 h 234"/>
                <a:gd name="T42" fmla="*/ 33 w 196"/>
                <a:gd name="T43" fmla="*/ 1609 h 234"/>
                <a:gd name="T44" fmla="*/ 33 w 196"/>
                <a:gd name="T45" fmla="*/ 1358 h 234"/>
                <a:gd name="T46" fmla="*/ 41 w 196"/>
                <a:gd name="T47" fmla="*/ 1232 h 234"/>
                <a:gd name="T48" fmla="*/ 41 w 196"/>
                <a:gd name="T49" fmla="*/ 835 h 234"/>
                <a:gd name="T50" fmla="*/ 61 w 196"/>
                <a:gd name="T51" fmla="*/ 757 h 234"/>
                <a:gd name="T52" fmla="*/ 27 w 196"/>
                <a:gd name="T53" fmla="*/ 564 h 234"/>
                <a:gd name="T54" fmla="*/ 0 w 196"/>
                <a:gd name="T55" fmla="*/ 345 h 234"/>
                <a:gd name="T56" fmla="*/ 79 w 196"/>
                <a:gd name="T57" fmla="*/ 345 h 234"/>
                <a:gd name="T58" fmla="*/ 99 w 196"/>
                <a:gd name="T59" fmla="*/ 278 h 234"/>
                <a:gd name="T60" fmla="*/ 151 w 196"/>
                <a:gd name="T61" fmla="*/ 146 h 234"/>
                <a:gd name="T62" fmla="*/ 195 w 196"/>
                <a:gd name="T63" fmla="*/ 0 h 234"/>
                <a:gd name="T64" fmla="*/ 237 w 196"/>
                <a:gd name="T65" fmla="*/ 0 h 234"/>
                <a:gd name="T66" fmla="*/ 251 w 196"/>
                <a:gd name="T67" fmla="*/ 278 h 234"/>
                <a:gd name="T68" fmla="*/ 254 w 196"/>
                <a:gd name="T69" fmla="*/ 493 h 234"/>
                <a:gd name="T70" fmla="*/ 306 w 196"/>
                <a:gd name="T71" fmla="*/ 740 h 234"/>
                <a:gd name="T72" fmla="*/ 344 w 196"/>
                <a:gd name="T73" fmla="*/ 757 h 234"/>
                <a:gd name="T74" fmla="*/ 397 w 196"/>
                <a:gd name="T75" fmla="*/ 884 h 234"/>
                <a:gd name="T76" fmla="*/ 464 w 196"/>
                <a:gd name="T77" fmla="*/ 1073 h 234"/>
                <a:gd name="T78" fmla="*/ 534 w 196"/>
                <a:gd name="T79" fmla="*/ 1136 h 234"/>
                <a:gd name="T80" fmla="*/ 547 w 196"/>
                <a:gd name="T81" fmla="*/ 1232 h 234"/>
                <a:gd name="T82" fmla="*/ 547 w 196"/>
                <a:gd name="T83" fmla="*/ 1549 h 234"/>
                <a:gd name="T84" fmla="*/ 539 w 196"/>
                <a:gd name="T85" fmla="*/ 1549 h 234"/>
                <a:gd name="T86" fmla="*/ 569 w 196"/>
                <a:gd name="T87" fmla="*/ 1648 h 234"/>
                <a:gd name="T88" fmla="*/ 572 w 196"/>
                <a:gd name="T89" fmla="*/ 1892 h 234"/>
                <a:gd name="T90" fmla="*/ 622 w 196"/>
                <a:gd name="T91" fmla="*/ 1892 h 234"/>
                <a:gd name="T92" fmla="*/ 686 w 196"/>
                <a:gd name="T93" fmla="*/ 1920 h 234"/>
                <a:gd name="T94" fmla="*/ 686 w 196"/>
                <a:gd name="T95" fmla="*/ 2197 h 234"/>
                <a:gd name="T96" fmla="*/ 730 w 196"/>
                <a:gd name="T97" fmla="*/ 2345 h 234"/>
                <a:gd name="T98" fmla="*/ 740 w 196"/>
                <a:gd name="T99" fmla="*/ 2458 h 234"/>
                <a:gd name="T100" fmla="*/ 730 w 196"/>
                <a:gd name="T101" fmla="*/ 2650 h 234"/>
                <a:gd name="T102" fmla="*/ 707 w 196"/>
                <a:gd name="T103" fmla="*/ 2870 h 234"/>
                <a:gd name="T104" fmla="*/ 719 w 196"/>
                <a:gd name="T105" fmla="*/ 2967 h 234"/>
                <a:gd name="T106" fmla="*/ 707 w 196"/>
                <a:gd name="T107" fmla="*/ 3046 h 234"/>
                <a:gd name="T108" fmla="*/ 707 w 196"/>
                <a:gd name="T109" fmla="*/ 2967 h 234"/>
                <a:gd name="T110" fmla="*/ 659 w 196"/>
                <a:gd name="T111" fmla="*/ 2760 h 234"/>
                <a:gd name="T112" fmla="*/ 572 w 196"/>
                <a:gd name="T113" fmla="*/ 2849 h 234"/>
                <a:gd name="T114" fmla="*/ 494 w 196"/>
                <a:gd name="T115" fmla="*/ 2849 h 234"/>
                <a:gd name="T116" fmla="*/ 487 w 196"/>
                <a:gd name="T117" fmla="*/ 2999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29936" name="Freeform 4062"/>
            <p:cNvSpPr>
              <a:spLocks/>
            </p:cNvSpPr>
            <p:nvPr/>
          </p:nvSpPr>
          <p:spPr bwMode="auto">
            <a:xfrm>
              <a:off x="2860" y="3040"/>
              <a:ext cx="160" cy="202"/>
            </a:xfrm>
            <a:custGeom>
              <a:avLst/>
              <a:gdLst>
                <a:gd name="T0" fmla="*/ 0 w 144"/>
                <a:gd name="T1" fmla="*/ 2040 h 163"/>
                <a:gd name="T2" fmla="*/ 0 w 144"/>
                <a:gd name="T3" fmla="*/ 1609 h 163"/>
                <a:gd name="T4" fmla="*/ 2 w 144"/>
                <a:gd name="T5" fmla="*/ 1232 h 163"/>
                <a:gd name="T6" fmla="*/ 63 w 144"/>
                <a:gd name="T7" fmla="*/ 1232 h 163"/>
                <a:gd name="T8" fmla="*/ 74 w 144"/>
                <a:gd name="T9" fmla="*/ 955 h 163"/>
                <a:gd name="T10" fmla="*/ 74 w 144"/>
                <a:gd name="T11" fmla="*/ 674 h 163"/>
                <a:gd name="T12" fmla="*/ 74 w 144"/>
                <a:gd name="T13" fmla="*/ 428 h 163"/>
                <a:gd name="T14" fmla="*/ 74 w 144"/>
                <a:gd name="T15" fmla="*/ 146 h 163"/>
                <a:gd name="T16" fmla="*/ 148 w 144"/>
                <a:gd name="T17" fmla="*/ 146 h 163"/>
                <a:gd name="T18" fmla="*/ 210 w 144"/>
                <a:gd name="T19" fmla="*/ 77 h 163"/>
                <a:gd name="T20" fmla="*/ 238 w 144"/>
                <a:gd name="T21" fmla="*/ 207 h 163"/>
                <a:gd name="T22" fmla="*/ 287 w 144"/>
                <a:gd name="T23" fmla="*/ 77 h 163"/>
                <a:gd name="T24" fmla="*/ 333 w 144"/>
                <a:gd name="T25" fmla="*/ 0 h 163"/>
                <a:gd name="T26" fmla="*/ 370 w 144"/>
                <a:gd name="T27" fmla="*/ 318 h 163"/>
                <a:gd name="T28" fmla="*/ 411 w 144"/>
                <a:gd name="T29" fmla="*/ 564 h 163"/>
                <a:gd name="T30" fmla="*/ 457 w 144"/>
                <a:gd name="T31" fmla="*/ 740 h 163"/>
                <a:gd name="T32" fmla="*/ 464 w 144"/>
                <a:gd name="T33" fmla="*/ 757 h 163"/>
                <a:gd name="T34" fmla="*/ 469 w 144"/>
                <a:gd name="T35" fmla="*/ 881 h 163"/>
                <a:gd name="T36" fmla="*/ 497 w 144"/>
                <a:gd name="T37" fmla="*/ 1103 h 163"/>
                <a:gd name="T38" fmla="*/ 544 w 144"/>
                <a:gd name="T39" fmla="*/ 1232 h 163"/>
                <a:gd name="T40" fmla="*/ 566 w 144"/>
                <a:gd name="T41" fmla="*/ 1273 h 163"/>
                <a:gd name="T42" fmla="*/ 566 w 144"/>
                <a:gd name="T43" fmla="*/ 1298 h 163"/>
                <a:gd name="T44" fmla="*/ 486 w 144"/>
                <a:gd name="T45" fmla="*/ 1497 h 163"/>
                <a:gd name="T46" fmla="*/ 422 w 144"/>
                <a:gd name="T47" fmla="*/ 1723 h 163"/>
                <a:gd name="T48" fmla="*/ 392 w 144"/>
                <a:gd name="T49" fmla="*/ 1994 h 163"/>
                <a:gd name="T50" fmla="*/ 353 w 144"/>
                <a:gd name="T51" fmla="*/ 2078 h 163"/>
                <a:gd name="T52" fmla="*/ 318 w 144"/>
                <a:gd name="T53" fmla="*/ 2306 h 163"/>
                <a:gd name="T54" fmla="*/ 223 w 144"/>
                <a:gd name="T55" fmla="*/ 2252 h 163"/>
                <a:gd name="T56" fmla="*/ 181 w 144"/>
                <a:gd name="T57" fmla="*/ 2190 h 163"/>
                <a:gd name="T58" fmla="*/ 148 w 144"/>
                <a:gd name="T59" fmla="*/ 2379 h 163"/>
                <a:gd name="T60" fmla="*/ 120 w 144"/>
                <a:gd name="T61" fmla="*/ 2573 h 163"/>
                <a:gd name="T62" fmla="*/ 57 w 144"/>
                <a:gd name="T63" fmla="*/ 2650 h 163"/>
                <a:gd name="T64" fmla="*/ 27 w 144"/>
                <a:gd name="T65" fmla="*/ 2573 h 163"/>
                <a:gd name="T66" fmla="*/ 33 w 144"/>
                <a:gd name="T67" fmla="*/ 2306 h 163"/>
                <a:gd name="T68" fmla="*/ 0 w 144"/>
                <a:gd name="T69" fmla="*/ 2040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29937" name="Freeform 4063"/>
            <p:cNvSpPr>
              <a:spLocks/>
            </p:cNvSpPr>
            <p:nvPr/>
          </p:nvSpPr>
          <p:spPr bwMode="auto">
            <a:xfrm>
              <a:off x="3274" y="2899"/>
              <a:ext cx="2" cy="12"/>
            </a:xfrm>
            <a:custGeom>
              <a:avLst/>
              <a:gdLst>
                <a:gd name="T0" fmla="*/ 2 w 2"/>
                <a:gd name="T1" fmla="*/ 103 h 10"/>
                <a:gd name="T2" fmla="*/ 2 w 2"/>
                <a:gd name="T3" fmla="*/ 72 h 10"/>
                <a:gd name="T4" fmla="*/ 0 w 2"/>
                <a:gd name="T5" fmla="*/ 0 h 10"/>
                <a:gd name="T6" fmla="*/ 2 w 2"/>
                <a:gd name="T7" fmla="*/ 1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29938" name="Freeform 4064"/>
            <p:cNvSpPr>
              <a:spLocks/>
            </p:cNvSpPr>
            <p:nvPr/>
          </p:nvSpPr>
          <p:spPr bwMode="auto">
            <a:xfrm>
              <a:off x="2975" y="3281"/>
              <a:ext cx="37" cy="43"/>
            </a:xfrm>
            <a:custGeom>
              <a:avLst/>
              <a:gdLst>
                <a:gd name="T0" fmla="*/ 62 w 33"/>
                <a:gd name="T1" fmla="*/ 59 h 35"/>
                <a:gd name="T2" fmla="*/ 0 w 33"/>
                <a:gd name="T3" fmla="*/ 270 h 35"/>
                <a:gd name="T4" fmla="*/ 38 w 33"/>
                <a:gd name="T5" fmla="*/ 506 h 35"/>
                <a:gd name="T6" fmla="*/ 70 w 33"/>
                <a:gd name="T7" fmla="*/ 437 h 35"/>
                <a:gd name="T8" fmla="*/ 135 w 33"/>
                <a:gd name="T9" fmla="*/ 270 h 35"/>
                <a:gd name="T10" fmla="*/ 145 w 33"/>
                <a:gd name="T11" fmla="*/ 108 h 35"/>
                <a:gd name="T12" fmla="*/ 95 w 33"/>
                <a:gd name="T13" fmla="*/ 0 h 35"/>
                <a:gd name="T14" fmla="*/ 62 w 33"/>
                <a:gd name="T15" fmla="*/ 59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9939" name="Freeform 4065"/>
            <p:cNvSpPr>
              <a:spLocks/>
            </p:cNvSpPr>
            <p:nvPr/>
          </p:nvSpPr>
          <p:spPr bwMode="auto">
            <a:xfrm>
              <a:off x="3265" y="2913"/>
              <a:ext cx="130" cy="299"/>
            </a:xfrm>
            <a:custGeom>
              <a:avLst/>
              <a:gdLst>
                <a:gd name="T0" fmla="*/ 147 w 118"/>
                <a:gd name="T1" fmla="*/ 1150 h 241"/>
                <a:gd name="T2" fmla="*/ 132 w 118"/>
                <a:gd name="T3" fmla="*/ 1164 h 241"/>
                <a:gd name="T4" fmla="*/ 82 w 118"/>
                <a:gd name="T5" fmla="*/ 1256 h 241"/>
                <a:gd name="T6" fmla="*/ 63 w 118"/>
                <a:gd name="T7" fmla="*/ 1485 h 241"/>
                <a:gd name="T8" fmla="*/ 50 w 118"/>
                <a:gd name="T9" fmla="*/ 1770 h 241"/>
                <a:gd name="T10" fmla="*/ 63 w 118"/>
                <a:gd name="T11" fmla="*/ 2047 h 241"/>
                <a:gd name="T12" fmla="*/ 63 w 118"/>
                <a:gd name="T13" fmla="*/ 2334 h 241"/>
                <a:gd name="T14" fmla="*/ 37 w 118"/>
                <a:gd name="T15" fmla="*/ 2541 h 241"/>
                <a:gd name="T16" fmla="*/ 2 w 118"/>
                <a:gd name="T17" fmla="*/ 2748 h 241"/>
                <a:gd name="T18" fmla="*/ 0 w 118"/>
                <a:gd name="T19" fmla="*/ 3119 h 241"/>
                <a:gd name="T20" fmla="*/ 2 w 118"/>
                <a:gd name="T21" fmla="*/ 3435 h 241"/>
                <a:gd name="T22" fmla="*/ 25 w 118"/>
                <a:gd name="T23" fmla="*/ 3831 h 241"/>
                <a:gd name="T24" fmla="*/ 99 w 118"/>
                <a:gd name="T25" fmla="*/ 3970 h 241"/>
                <a:gd name="T26" fmla="*/ 147 w 118"/>
                <a:gd name="T27" fmla="*/ 3870 h 241"/>
                <a:gd name="T28" fmla="*/ 189 w 118"/>
                <a:gd name="T29" fmla="*/ 3746 h 241"/>
                <a:gd name="T30" fmla="*/ 214 w 118"/>
                <a:gd name="T31" fmla="*/ 3481 h 241"/>
                <a:gd name="T32" fmla="*/ 234 w 118"/>
                <a:gd name="T33" fmla="*/ 3200 h 241"/>
                <a:gd name="T34" fmla="*/ 258 w 118"/>
                <a:gd name="T35" fmla="*/ 2942 h 241"/>
                <a:gd name="T36" fmla="*/ 277 w 118"/>
                <a:gd name="T37" fmla="*/ 2665 h 241"/>
                <a:gd name="T38" fmla="*/ 286 w 118"/>
                <a:gd name="T39" fmla="*/ 2422 h 241"/>
                <a:gd name="T40" fmla="*/ 314 w 118"/>
                <a:gd name="T41" fmla="*/ 2148 h 241"/>
                <a:gd name="T42" fmla="*/ 334 w 118"/>
                <a:gd name="T43" fmla="*/ 1878 h 241"/>
                <a:gd name="T44" fmla="*/ 354 w 118"/>
                <a:gd name="T45" fmla="*/ 1603 h 241"/>
                <a:gd name="T46" fmla="*/ 371 w 118"/>
                <a:gd name="T47" fmla="*/ 1444 h 241"/>
                <a:gd name="T48" fmla="*/ 371 w 118"/>
                <a:gd name="T49" fmla="*/ 1031 h 241"/>
                <a:gd name="T50" fmla="*/ 405 w 118"/>
                <a:gd name="T51" fmla="*/ 1150 h 241"/>
                <a:gd name="T52" fmla="*/ 419 w 118"/>
                <a:gd name="T53" fmla="*/ 976 h 241"/>
                <a:gd name="T54" fmla="*/ 399 w 118"/>
                <a:gd name="T55" fmla="*/ 602 h 241"/>
                <a:gd name="T56" fmla="*/ 381 w 118"/>
                <a:gd name="T57" fmla="*/ 228 h 241"/>
                <a:gd name="T58" fmla="*/ 368 w 118"/>
                <a:gd name="T59" fmla="*/ 0 h 241"/>
                <a:gd name="T60" fmla="*/ 354 w 118"/>
                <a:gd name="T61" fmla="*/ 0 h 241"/>
                <a:gd name="T62" fmla="*/ 345 w 118"/>
                <a:gd name="T63" fmla="*/ 119 h 241"/>
                <a:gd name="T64" fmla="*/ 334 w 118"/>
                <a:gd name="T65" fmla="*/ 396 h 241"/>
                <a:gd name="T66" fmla="*/ 306 w 118"/>
                <a:gd name="T67" fmla="*/ 485 h 241"/>
                <a:gd name="T68" fmla="*/ 303 w 118"/>
                <a:gd name="T69" fmla="*/ 499 h 241"/>
                <a:gd name="T70" fmla="*/ 284 w 118"/>
                <a:gd name="T71" fmla="*/ 485 h 241"/>
                <a:gd name="T72" fmla="*/ 286 w 118"/>
                <a:gd name="T73" fmla="*/ 619 h 241"/>
                <a:gd name="T74" fmla="*/ 277 w 118"/>
                <a:gd name="T75" fmla="*/ 747 h 241"/>
                <a:gd name="T76" fmla="*/ 277 w 118"/>
                <a:gd name="T77" fmla="*/ 768 h 241"/>
                <a:gd name="T78" fmla="*/ 250 w 118"/>
                <a:gd name="T79" fmla="*/ 865 h 241"/>
                <a:gd name="T80" fmla="*/ 250 w 118"/>
                <a:gd name="T81" fmla="*/ 768 h 241"/>
                <a:gd name="T82" fmla="*/ 234 w 118"/>
                <a:gd name="T83" fmla="*/ 976 h 241"/>
                <a:gd name="T84" fmla="*/ 221 w 118"/>
                <a:gd name="T85" fmla="*/ 976 h 241"/>
                <a:gd name="T86" fmla="*/ 214 w 118"/>
                <a:gd name="T87" fmla="*/ 976 h 241"/>
                <a:gd name="T88" fmla="*/ 189 w 118"/>
                <a:gd name="T89" fmla="*/ 1096 h 241"/>
                <a:gd name="T90" fmla="*/ 147 w 118"/>
                <a:gd name="T91" fmla="*/ 1150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29940" name="Freeform 4066"/>
            <p:cNvSpPr>
              <a:spLocks/>
            </p:cNvSpPr>
            <p:nvPr/>
          </p:nvSpPr>
          <p:spPr bwMode="auto">
            <a:xfrm>
              <a:off x="3085" y="2855"/>
              <a:ext cx="57" cy="170"/>
            </a:xfrm>
            <a:custGeom>
              <a:avLst/>
              <a:gdLst>
                <a:gd name="T0" fmla="*/ 156 w 50"/>
                <a:gd name="T1" fmla="*/ 1603 h 137"/>
                <a:gd name="T2" fmla="*/ 129 w 50"/>
                <a:gd name="T3" fmla="*/ 1869 h 137"/>
                <a:gd name="T4" fmla="*/ 168 w 50"/>
                <a:gd name="T5" fmla="*/ 2056 h 137"/>
                <a:gd name="T6" fmla="*/ 207 w 50"/>
                <a:gd name="T7" fmla="*/ 2262 h 137"/>
                <a:gd name="T8" fmla="*/ 203 w 50"/>
                <a:gd name="T9" fmla="*/ 2112 h 137"/>
                <a:gd name="T10" fmla="*/ 245 w 50"/>
                <a:gd name="T11" fmla="*/ 2000 h 137"/>
                <a:gd name="T12" fmla="*/ 263 w 50"/>
                <a:gd name="T13" fmla="*/ 1769 h 137"/>
                <a:gd name="T14" fmla="*/ 272 w 50"/>
                <a:gd name="T15" fmla="*/ 1560 h 137"/>
                <a:gd name="T16" fmla="*/ 219 w 50"/>
                <a:gd name="T17" fmla="*/ 1372 h 137"/>
                <a:gd name="T18" fmla="*/ 168 w 50"/>
                <a:gd name="T19" fmla="*/ 1214 h 137"/>
                <a:gd name="T20" fmla="*/ 156 w 50"/>
                <a:gd name="T21" fmla="*/ 891 h 137"/>
                <a:gd name="T22" fmla="*/ 168 w 50"/>
                <a:gd name="T23" fmla="*/ 699 h 137"/>
                <a:gd name="T24" fmla="*/ 207 w 50"/>
                <a:gd name="T25" fmla="*/ 671 h 137"/>
                <a:gd name="T26" fmla="*/ 182 w 50"/>
                <a:gd name="T27" fmla="*/ 397 h 137"/>
                <a:gd name="T28" fmla="*/ 156 w 50"/>
                <a:gd name="T29" fmla="*/ 119 h 137"/>
                <a:gd name="T30" fmla="*/ 129 w 50"/>
                <a:gd name="T31" fmla="*/ 2 h 137"/>
                <a:gd name="T32" fmla="*/ 38 w 50"/>
                <a:gd name="T33" fmla="*/ 0 h 137"/>
                <a:gd name="T34" fmla="*/ 38 w 50"/>
                <a:gd name="T35" fmla="*/ 77 h 137"/>
                <a:gd name="T36" fmla="*/ 95 w 50"/>
                <a:gd name="T37" fmla="*/ 320 h 137"/>
                <a:gd name="T38" fmla="*/ 76 w 50"/>
                <a:gd name="T39" fmla="*/ 397 h 137"/>
                <a:gd name="T40" fmla="*/ 67 w 50"/>
                <a:gd name="T41" fmla="*/ 671 h 137"/>
                <a:gd name="T42" fmla="*/ 67 w 50"/>
                <a:gd name="T43" fmla="*/ 867 h 137"/>
                <a:gd name="T44" fmla="*/ 49 w 50"/>
                <a:gd name="T45" fmla="*/ 942 h 137"/>
                <a:gd name="T46" fmla="*/ 0 w 50"/>
                <a:gd name="T47" fmla="*/ 1257 h 137"/>
                <a:gd name="T48" fmla="*/ 38 w 50"/>
                <a:gd name="T49" fmla="*/ 1372 h 137"/>
                <a:gd name="T50" fmla="*/ 76 w 50"/>
                <a:gd name="T51" fmla="*/ 1485 h 137"/>
                <a:gd name="T52" fmla="*/ 129 w 50"/>
                <a:gd name="T53" fmla="*/ 1485 h 137"/>
                <a:gd name="T54" fmla="*/ 156 w 50"/>
                <a:gd name="T55" fmla="*/ 1603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29941" name="Freeform 4067"/>
            <p:cNvSpPr>
              <a:spLocks/>
            </p:cNvSpPr>
            <p:nvPr/>
          </p:nvSpPr>
          <p:spPr bwMode="auto">
            <a:xfrm>
              <a:off x="3040" y="2879"/>
              <a:ext cx="187" cy="363"/>
            </a:xfrm>
            <a:custGeom>
              <a:avLst/>
              <a:gdLst>
                <a:gd name="T0" fmla="*/ 347 w 165"/>
                <a:gd name="T1" fmla="*/ 2752 h 293"/>
                <a:gd name="T2" fmla="*/ 373 w 165"/>
                <a:gd name="T3" fmla="*/ 2666 h 293"/>
                <a:gd name="T4" fmla="*/ 530 w 165"/>
                <a:gd name="T5" fmla="*/ 2179 h 293"/>
                <a:gd name="T6" fmla="*/ 662 w 165"/>
                <a:gd name="T7" fmla="*/ 1909 h 293"/>
                <a:gd name="T8" fmla="*/ 831 w 165"/>
                <a:gd name="T9" fmla="*/ 1370 h 293"/>
                <a:gd name="T10" fmla="*/ 840 w 165"/>
                <a:gd name="T11" fmla="*/ 1146 h 293"/>
                <a:gd name="T12" fmla="*/ 840 w 165"/>
                <a:gd name="T13" fmla="*/ 564 h 293"/>
                <a:gd name="T14" fmla="*/ 840 w 165"/>
                <a:gd name="T15" fmla="*/ 0 h 293"/>
                <a:gd name="T16" fmla="*/ 741 w 165"/>
                <a:gd name="T17" fmla="*/ 146 h 293"/>
                <a:gd name="T18" fmla="*/ 627 w 165"/>
                <a:gd name="T19" fmla="*/ 258 h 293"/>
                <a:gd name="T20" fmla="*/ 468 w 165"/>
                <a:gd name="T21" fmla="*/ 317 h 293"/>
                <a:gd name="T22" fmla="*/ 394 w 165"/>
                <a:gd name="T23" fmla="*/ 344 h 293"/>
                <a:gd name="T24" fmla="*/ 347 w 165"/>
                <a:gd name="T25" fmla="*/ 564 h 293"/>
                <a:gd name="T26" fmla="*/ 411 w 165"/>
                <a:gd name="T27" fmla="*/ 1028 h 293"/>
                <a:gd name="T28" fmla="*/ 445 w 165"/>
                <a:gd name="T29" fmla="*/ 1414 h 293"/>
                <a:gd name="T30" fmla="*/ 384 w 165"/>
                <a:gd name="T31" fmla="*/ 1759 h 293"/>
                <a:gd name="T32" fmla="*/ 363 w 165"/>
                <a:gd name="T33" fmla="*/ 1710 h 293"/>
                <a:gd name="T34" fmla="*/ 347 w 165"/>
                <a:gd name="T35" fmla="*/ 1272 h 293"/>
                <a:gd name="T36" fmla="*/ 271 w 165"/>
                <a:gd name="T37" fmla="*/ 1146 h 293"/>
                <a:gd name="T38" fmla="*/ 181 w 165"/>
                <a:gd name="T39" fmla="*/ 1100 h 293"/>
                <a:gd name="T40" fmla="*/ 61 w 165"/>
                <a:gd name="T41" fmla="*/ 1272 h 293"/>
                <a:gd name="T42" fmla="*/ 26 w 165"/>
                <a:gd name="T43" fmla="*/ 1493 h 293"/>
                <a:gd name="T44" fmla="*/ 61 w 165"/>
                <a:gd name="T45" fmla="*/ 1606 h 293"/>
                <a:gd name="T46" fmla="*/ 211 w 165"/>
                <a:gd name="T47" fmla="*/ 1813 h 293"/>
                <a:gd name="T48" fmla="*/ 205 w 165"/>
                <a:gd name="T49" fmla="*/ 2420 h 293"/>
                <a:gd name="T50" fmla="*/ 181 w 165"/>
                <a:gd name="T51" fmla="*/ 2910 h 293"/>
                <a:gd name="T52" fmla="*/ 109 w 165"/>
                <a:gd name="T53" fmla="*/ 3282 h 293"/>
                <a:gd name="T54" fmla="*/ 78 w 165"/>
                <a:gd name="T55" fmla="*/ 3630 h 293"/>
                <a:gd name="T56" fmla="*/ 97 w 165"/>
                <a:gd name="T57" fmla="*/ 4180 h 293"/>
                <a:gd name="T58" fmla="*/ 109 w 165"/>
                <a:gd name="T59" fmla="*/ 4752 h 293"/>
                <a:gd name="T60" fmla="*/ 164 w 165"/>
                <a:gd name="T61" fmla="*/ 4554 h 293"/>
                <a:gd name="T62" fmla="*/ 238 w 165"/>
                <a:gd name="T63" fmla="*/ 4204 h 293"/>
                <a:gd name="T64" fmla="*/ 373 w 165"/>
                <a:gd name="T65" fmla="*/ 3994 h 293"/>
                <a:gd name="T66" fmla="*/ 384 w 165"/>
                <a:gd name="T67" fmla="*/ 3630 h 293"/>
                <a:gd name="T68" fmla="*/ 373 w 165"/>
                <a:gd name="T69" fmla="*/ 3454 h 293"/>
                <a:gd name="T70" fmla="*/ 347 w 165"/>
                <a:gd name="T71" fmla="*/ 2947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29942" name="Freeform 4068"/>
            <p:cNvSpPr>
              <a:spLocks/>
            </p:cNvSpPr>
            <p:nvPr/>
          </p:nvSpPr>
          <p:spPr bwMode="auto">
            <a:xfrm>
              <a:off x="2796" y="3139"/>
              <a:ext cx="283" cy="279"/>
            </a:xfrm>
            <a:custGeom>
              <a:avLst/>
              <a:gdLst>
                <a:gd name="T0" fmla="*/ 229 w 253"/>
                <a:gd name="T1" fmla="*/ 1012 h 225"/>
                <a:gd name="T2" fmla="*/ 225 w 253"/>
                <a:gd name="T3" fmla="*/ 1556 h 225"/>
                <a:gd name="T4" fmla="*/ 164 w 253"/>
                <a:gd name="T5" fmla="*/ 1929 h 225"/>
                <a:gd name="T6" fmla="*/ 29 w 253"/>
                <a:gd name="T7" fmla="*/ 1706 h 225"/>
                <a:gd name="T8" fmla="*/ 29 w 253"/>
                <a:gd name="T9" fmla="*/ 2138 h 225"/>
                <a:gd name="T10" fmla="*/ 78 w 253"/>
                <a:gd name="T11" fmla="*/ 2661 h 225"/>
                <a:gd name="T12" fmla="*/ 78 w 253"/>
                <a:gd name="T13" fmla="*/ 3069 h 225"/>
                <a:gd name="T14" fmla="*/ 97 w 253"/>
                <a:gd name="T15" fmla="*/ 3473 h 225"/>
                <a:gd name="T16" fmla="*/ 164 w 253"/>
                <a:gd name="T17" fmla="*/ 3569 h 225"/>
                <a:gd name="T18" fmla="*/ 281 w 253"/>
                <a:gd name="T19" fmla="*/ 3569 h 225"/>
                <a:gd name="T20" fmla="*/ 400 w 253"/>
                <a:gd name="T21" fmla="*/ 3473 h 225"/>
                <a:gd name="T22" fmla="*/ 572 w 253"/>
                <a:gd name="T23" fmla="*/ 3408 h 225"/>
                <a:gd name="T24" fmla="*/ 677 w 253"/>
                <a:gd name="T25" fmla="*/ 3210 h 225"/>
                <a:gd name="T26" fmla="*/ 789 w 253"/>
                <a:gd name="T27" fmla="*/ 2926 h 225"/>
                <a:gd name="T28" fmla="*/ 883 w 253"/>
                <a:gd name="T29" fmla="*/ 2532 h 225"/>
                <a:gd name="T30" fmla="*/ 964 w 253"/>
                <a:gd name="T31" fmla="*/ 2138 h 225"/>
                <a:gd name="T32" fmla="*/ 1040 w 253"/>
                <a:gd name="T33" fmla="*/ 1647 h 225"/>
                <a:gd name="T34" fmla="*/ 1036 w 253"/>
                <a:gd name="T35" fmla="*/ 1366 h 225"/>
                <a:gd name="T36" fmla="*/ 951 w 253"/>
                <a:gd name="T37" fmla="*/ 1390 h 225"/>
                <a:gd name="T38" fmla="*/ 1000 w 253"/>
                <a:gd name="T39" fmla="*/ 1012 h 225"/>
                <a:gd name="T40" fmla="*/ 1025 w 253"/>
                <a:gd name="T41" fmla="*/ 789 h 225"/>
                <a:gd name="T42" fmla="*/ 1013 w 253"/>
                <a:gd name="T43" fmla="*/ 224 h 225"/>
                <a:gd name="T44" fmla="*/ 930 w 253"/>
                <a:gd name="T45" fmla="*/ 0 h 225"/>
                <a:gd name="T46" fmla="*/ 862 w 253"/>
                <a:gd name="T47" fmla="*/ 0 h 225"/>
                <a:gd name="T48" fmla="*/ 714 w 253"/>
                <a:gd name="T49" fmla="*/ 428 h 225"/>
                <a:gd name="T50" fmla="*/ 624 w 253"/>
                <a:gd name="T51" fmla="*/ 789 h 225"/>
                <a:gd name="T52" fmla="*/ 484 w 253"/>
                <a:gd name="T53" fmla="*/ 975 h 225"/>
                <a:gd name="T54" fmla="*/ 400 w 253"/>
                <a:gd name="T55" fmla="*/ 1075 h 225"/>
                <a:gd name="T56" fmla="*/ 300 w 253"/>
                <a:gd name="T57" fmla="*/ 1366 h 225"/>
                <a:gd name="T58" fmla="*/ 283 w 253"/>
                <a:gd name="T59" fmla="*/ 1012 h 225"/>
                <a:gd name="T60" fmla="*/ 751 w 253"/>
                <a:gd name="T61" fmla="*/ 1929 h 225"/>
                <a:gd name="T62" fmla="*/ 728 w 253"/>
                <a:gd name="T63" fmla="*/ 2440 h 225"/>
                <a:gd name="T64" fmla="*/ 819 w 253"/>
                <a:gd name="T65" fmla="*/ 2185 h 225"/>
                <a:gd name="T66" fmla="*/ 781 w 253"/>
                <a:gd name="T67" fmla="*/ 1865 h 225"/>
                <a:gd name="T68" fmla="*/ 251 w 253"/>
                <a:gd name="T69" fmla="*/ 74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943" name="Freeform 4069"/>
            <p:cNvSpPr>
              <a:spLocks/>
            </p:cNvSpPr>
            <p:nvPr/>
          </p:nvSpPr>
          <p:spPr bwMode="auto">
            <a:xfrm>
              <a:off x="2796" y="3139"/>
              <a:ext cx="283" cy="279"/>
            </a:xfrm>
            <a:custGeom>
              <a:avLst/>
              <a:gdLst>
                <a:gd name="T0" fmla="*/ 251 w 253"/>
                <a:gd name="T1" fmla="*/ 745 h 225"/>
                <a:gd name="T2" fmla="*/ 229 w 253"/>
                <a:gd name="T3" fmla="*/ 1012 h 225"/>
                <a:gd name="T4" fmla="*/ 229 w 253"/>
                <a:gd name="T5" fmla="*/ 1280 h 225"/>
                <a:gd name="T6" fmla="*/ 225 w 253"/>
                <a:gd name="T7" fmla="*/ 1556 h 225"/>
                <a:gd name="T8" fmla="*/ 225 w 253"/>
                <a:gd name="T9" fmla="*/ 1820 h 225"/>
                <a:gd name="T10" fmla="*/ 164 w 253"/>
                <a:gd name="T11" fmla="*/ 1929 h 225"/>
                <a:gd name="T12" fmla="*/ 62 w 253"/>
                <a:gd name="T13" fmla="*/ 1865 h 225"/>
                <a:gd name="T14" fmla="*/ 29 w 253"/>
                <a:gd name="T15" fmla="*/ 1706 h 225"/>
                <a:gd name="T16" fmla="*/ 0 w 253"/>
                <a:gd name="T17" fmla="*/ 1865 h 225"/>
                <a:gd name="T18" fmla="*/ 29 w 253"/>
                <a:gd name="T19" fmla="*/ 2138 h 225"/>
                <a:gd name="T20" fmla="*/ 50 w 253"/>
                <a:gd name="T21" fmla="*/ 2404 h 225"/>
                <a:gd name="T22" fmla="*/ 78 w 253"/>
                <a:gd name="T23" fmla="*/ 2661 h 225"/>
                <a:gd name="T24" fmla="*/ 97 w 253"/>
                <a:gd name="T25" fmla="*/ 2945 h 225"/>
                <a:gd name="T26" fmla="*/ 78 w 253"/>
                <a:gd name="T27" fmla="*/ 3069 h 225"/>
                <a:gd name="T28" fmla="*/ 78 w 253"/>
                <a:gd name="T29" fmla="*/ 3210 h 225"/>
                <a:gd name="T30" fmla="*/ 97 w 253"/>
                <a:gd name="T31" fmla="*/ 3473 h 225"/>
                <a:gd name="T32" fmla="*/ 134 w 253"/>
                <a:gd name="T33" fmla="*/ 3473 h 225"/>
                <a:gd name="T34" fmla="*/ 164 w 253"/>
                <a:gd name="T35" fmla="*/ 3569 h 225"/>
                <a:gd name="T36" fmla="*/ 202 w 253"/>
                <a:gd name="T37" fmla="*/ 3685 h 225"/>
                <a:gd name="T38" fmla="*/ 281 w 253"/>
                <a:gd name="T39" fmla="*/ 3569 h 225"/>
                <a:gd name="T40" fmla="*/ 333 w 253"/>
                <a:gd name="T41" fmla="*/ 3473 h 225"/>
                <a:gd name="T42" fmla="*/ 400 w 253"/>
                <a:gd name="T43" fmla="*/ 3473 h 225"/>
                <a:gd name="T44" fmla="*/ 475 w 253"/>
                <a:gd name="T45" fmla="*/ 3473 h 225"/>
                <a:gd name="T46" fmla="*/ 572 w 253"/>
                <a:gd name="T47" fmla="*/ 3408 h 225"/>
                <a:gd name="T48" fmla="*/ 611 w 253"/>
                <a:gd name="T49" fmla="*/ 3374 h 225"/>
                <a:gd name="T50" fmla="*/ 677 w 253"/>
                <a:gd name="T51" fmla="*/ 3210 h 225"/>
                <a:gd name="T52" fmla="*/ 751 w 253"/>
                <a:gd name="T53" fmla="*/ 3069 h 225"/>
                <a:gd name="T54" fmla="*/ 789 w 253"/>
                <a:gd name="T55" fmla="*/ 2926 h 225"/>
                <a:gd name="T56" fmla="*/ 831 w 253"/>
                <a:gd name="T57" fmla="*/ 2721 h 225"/>
                <a:gd name="T58" fmla="*/ 883 w 253"/>
                <a:gd name="T59" fmla="*/ 2532 h 225"/>
                <a:gd name="T60" fmla="*/ 911 w 253"/>
                <a:gd name="T61" fmla="*/ 2366 h 225"/>
                <a:gd name="T62" fmla="*/ 964 w 253"/>
                <a:gd name="T63" fmla="*/ 2138 h 225"/>
                <a:gd name="T64" fmla="*/ 1013 w 253"/>
                <a:gd name="T65" fmla="*/ 1929 h 225"/>
                <a:gd name="T66" fmla="*/ 1040 w 253"/>
                <a:gd name="T67" fmla="*/ 1647 h 225"/>
                <a:gd name="T68" fmla="*/ 1089 w 253"/>
                <a:gd name="T69" fmla="*/ 1366 h 225"/>
                <a:gd name="T70" fmla="*/ 1036 w 253"/>
                <a:gd name="T71" fmla="*/ 1366 h 225"/>
                <a:gd name="T72" fmla="*/ 1013 w 253"/>
                <a:gd name="T73" fmla="*/ 1469 h 225"/>
                <a:gd name="T74" fmla="*/ 951 w 253"/>
                <a:gd name="T75" fmla="*/ 1390 h 225"/>
                <a:gd name="T76" fmla="*/ 951 w 253"/>
                <a:gd name="T77" fmla="*/ 1161 h 225"/>
                <a:gd name="T78" fmla="*/ 1000 w 253"/>
                <a:gd name="T79" fmla="*/ 1012 h 225"/>
                <a:gd name="T80" fmla="*/ 1025 w 253"/>
                <a:gd name="T81" fmla="*/ 1075 h 225"/>
                <a:gd name="T82" fmla="*/ 1025 w 253"/>
                <a:gd name="T83" fmla="*/ 789 h 225"/>
                <a:gd name="T84" fmla="*/ 1025 w 253"/>
                <a:gd name="T85" fmla="*/ 485 h 225"/>
                <a:gd name="T86" fmla="*/ 1013 w 253"/>
                <a:gd name="T87" fmla="*/ 224 h 225"/>
                <a:gd name="T88" fmla="*/ 1000 w 253"/>
                <a:gd name="T89" fmla="*/ 50 h 225"/>
                <a:gd name="T90" fmla="*/ 930 w 253"/>
                <a:gd name="T91" fmla="*/ 0 h 225"/>
                <a:gd name="T92" fmla="*/ 872 w 253"/>
                <a:gd name="T93" fmla="*/ 0 h 225"/>
                <a:gd name="T94" fmla="*/ 862 w 253"/>
                <a:gd name="T95" fmla="*/ 0 h 225"/>
                <a:gd name="T96" fmla="*/ 771 w 253"/>
                <a:gd name="T97" fmla="*/ 207 h 225"/>
                <a:gd name="T98" fmla="*/ 714 w 253"/>
                <a:gd name="T99" fmla="*/ 428 h 225"/>
                <a:gd name="T100" fmla="*/ 668 w 253"/>
                <a:gd name="T101" fmla="*/ 699 h 225"/>
                <a:gd name="T102" fmla="*/ 624 w 253"/>
                <a:gd name="T103" fmla="*/ 789 h 225"/>
                <a:gd name="T104" fmla="*/ 585 w 253"/>
                <a:gd name="T105" fmla="*/ 1012 h 225"/>
                <a:gd name="T106" fmla="*/ 484 w 253"/>
                <a:gd name="T107" fmla="*/ 975 h 225"/>
                <a:gd name="T108" fmla="*/ 440 w 253"/>
                <a:gd name="T109" fmla="*/ 895 h 225"/>
                <a:gd name="T110" fmla="*/ 400 w 253"/>
                <a:gd name="T111" fmla="*/ 1075 h 225"/>
                <a:gd name="T112" fmla="*/ 372 w 253"/>
                <a:gd name="T113" fmla="*/ 1280 h 225"/>
                <a:gd name="T114" fmla="*/ 300 w 253"/>
                <a:gd name="T115" fmla="*/ 1366 h 225"/>
                <a:gd name="T116" fmla="*/ 281 w 253"/>
                <a:gd name="T117" fmla="*/ 1280 h 225"/>
                <a:gd name="T118" fmla="*/ 283 w 253"/>
                <a:gd name="T119" fmla="*/ 1012 h 225"/>
                <a:gd name="T120" fmla="*/ 251 w 253"/>
                <a:gd name="T121" fmla="*/ 74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29944" name="Freeform 4070"/>
            <p:cNvSpPr>
              <a:spLocks/>
            </p:cNvSpPr>
            <p:nvPr/>
          </p:nvSpPr>
          <p:spPr bwMode="auto">
            <a:xfrm>
              <a:off x="2975" y="3281"/>
              <a:ext cx="37" cy="43"/>
            </a:xfrm>
            <a:custGeom>
              <a:avLst/>
              <a:gdLst>
                <a:gd name="T0" fmla="*/ 62 w 33"/>
                <a:gd name="T1" fmla="*/ 59 h 35"/>
                <a:gd name="T2" fmla="*/ 0 w 33"/>
                <a:gd name="T3" fmla="*/ 270 h 35"/>
                <a:gd name="T4" fmla="*/ 38 w 33"/>
                <a:gd name="T5" fmla="*/ 506 h 35"/>
                <a:gd name="T6" fmla="*/ 70 w 33"/>
                <a:gd name="T7" fmla="*/ 437 h 35"/>
                <a:gd name="T8" fmla="*/ 135 w 33"/>
                <a:gd name="T9" fmla="*/ 270 h 35"/>
                <a:gd name="T10" fmla="*/ 145 w 33"/>
                <a:gd name="T11" fmla="*/ 108 h 35"/>
                <a:gd name="T12" fmla="*/ 95 w 33"/>
                <a:gd name="T13" fmla="*/ 0 h 35"/>
                <a:gd name="T14" fmla="*/ 62 w 33"/>
                <a:gd name="T15" fmla="*/ 59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9945" name="Freeform 4071"/>
            <p:cNvSpPr>
              <a:spLocks/>
            </p:cNvSpPr>
            <p:nvPr/>
          </p:nvSpPr>
          <p:spPr bwMode="auto">
            <a:xfrm>
              <a:off x="2763" y="3148"/>
              <a:ext cx="6" cy="12"/>
            </a:xfrm>
            <a:custGeom>
              <a:avLst/>
              <a:gdLst>
                <a:gd name="T0" fmla="*/ 50 w 5"/>
                <a:gd name="T1" fmla="*/ 103 h 10"/>
                <a:gd name="T2" fmla="*/ 0 w 5"/>
                <a:gd name="T3" fmla="*/ 72 h 10"/>
                <a:gd name="T4" fmla="*/ 35 w 5"/>
                <a:gd name="T5" fmla="*/ 0 h 10"/>
                <a:gd name="T6" fmla="*/ 50 w 5"/>
                <a:gd name="T7" fmla="*/ 1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29946" name="Freeform 4072"/>
            <p:cNvSpPr>
              <a:spLocks/>
            </p:cNvSpPr>
            <p:nvPr/>
          </p:nvSpPr>
          <p:spPr bwMode="auto">
            <a:xfrm>
              <a:off x="3043" y="3216"/>
              <a:ext cx="22" cy="34"/>
            </a:xfrm>
            <a:custGeom>
              <a:avLst/>
              <a:gdLst>
                <a:gd name="T0" fmla="*/ 69 w 19"/>
                <a:gd name="T1" fmla="*/ 0 h 28"/>
                <a:gd name="T2" fmla="*/ 0 w 19"/>
                <a:gd name="T3" fmla="*/ 109 h 28"/>
                <a:gd name="T4" fmla="*/ 0 w 19"/>
                <a:gd name="T5" fmla="*/ 287 h 28"/>
                <a:gd name="T6" fmla="*/ 93 w 19"/>
                <a:gd name="T7" fmla="*/ 349 h 28"/>
                <a:gd name="T8" fmla="*/ 125 w 19"/>
                <a:gd name="T9" fmla="*/ 250 h 28"/>
                <a:gd name="T10" fmla="*/ 118 w 19"/>
                <a:gd name="T11" fmla="*/ 50 h 28"/>
                <a:gd name="T12" fmla="*/ 69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9947" name="Freeform 4073"/>
            <p:cNvSpPr>
              <a:spLocks/>
            </p:cNvSpPr>
            <p:nvPr/>
          </p:nvSpPr>
          <p:spPr bwMode="auto">
            <a:xfrm>
              <a:off x="2722" y="2776"/>
              <a:ext cx="213" cy="270"/>
            </a:xfrm>
            <a:custGeom>
              <a:avLst/>
              <a:gdLst>
                <a:gd name="T0" fmla="*/ 790 w 191"/>
                <a:gd name="T1" fmla="*/ 2070 h 218"/>
                <a:gd name="T2" fmla="*/ 727 w 191"/>
                <a:gd name="T3" fmla="*/ 2070 h 218"/>
                <a:gd name="T4" fmla="*/ 662 w 191"/>
                <a:gd name="T5" fmla="*/ 2070 h 218"/>
                <a:gd name="T6" fmla="*/ 662 w 191"/>
                <a:gd name="T7" fmla="*/ 2289 h 218"/>
                <a:gd name="T8" fmla="*/ 662 w 191"/>
                <a:gd name="T9" fmla="*/ 2525 h 218"/>
                <a:gd name="T10" fmla="*/ 649 w 191"/>
                <a:gd name="T11" fmla="*/ 2740 h 218"/>
                <a:gd name="T12" fmla="*/ 649 w 191"/>
                <a:gd name="T13" fmla="*/ 2992 h 218"/>
                <a:gd name="T14" fmla="*/ 701 w 191"/>
                <a:gd name="T15" fmla="*/ 3209 h 218"/>
                <a:gd name="T16" fmla="*/ 743 w 191"/>
                <a:gd name="T17" fmla="*/ 3394 h 218"/>
                <a:gd name="T18" fmla="*/ 646 w 191"/>
                <a:gd name="T19" fmla="*/ 3444 h 218"/>
                <a:gd name="T20" fmla="*/ 541 w 191"/>
                <a:gd name="T21" fmla="*/ 3511 h 218"/>
                <a:gd name="T22" fmla="*/ 485 w 191"/>
                <a:gd name="T23" fmla="*/ 3444 h 218"/>
                <a:gd name="T24" fmla="*/ 432 w 191"/>
                <a:gd name="T25" fmla="*/ 3394 h 218"/>
                <a:gd name="T26" fmla="*/ 418 w 191"/>
                <a:gd name="T27" fmla="*/ 3314 h 218"/>
                <a:gd name="T28" fmla="*/ 336 w 191"/>
                <a:gd name="T29" fmla="*/ 3314 h 218"/>
                <a:gd name="T30" fmla="*/ 279 w 191"/>
                <a:gd name="T31" fmla="*/ 3314 h 218"/>
                <a:gd name="T32" fmla="*/ 191 w 191"/>
                <a:gd name="T33" fmla="*/ 3314 h 218"/>
                <a:gd name="T34" fmla="*/ 122 w 191"/>
                <a:gd name="T35" fmla="*/ 3314 h 218"/>
                <a:gd name="T36" fmla="*/ 77 w 191"/>
                <a:gd name="T37" fmla="*/ 3209 h 218"/>
                <a:gd name="T38" fmla="*/ 0 w 191"/>
                <a:gd name="T39" fmla="*/ 3273 h 218"/>
                <a:gd name="T40" fmla="*/ 0 w 191"/>
                <a:gd name="T41" fmla="*/ 3051 h 218"/>
                <a:gd name="T42" fmla="*/ 2 w 191"/>
                <a:gd name="T43" fmla="*/ 2825 h 218"/>
                <a:gd name="T44" fmla="*/ 35 w 191"/>
                <a:gd name="T45" fmla="*/ 2496 h 218"/>
                <a:gd name="T46" fmla="*/ 60 w 191"/>
                <a:gd name="T47" fmla="*/ 2092 h 218"/>
                <a:gd name="T48" fmla="*/ 96 w 191"/>
                <a:gd name="T49" fmla="*/ 1896 h 218"/>
                <a:gd name="T50" fmla="*/ 122 w 191"/>
                <a:gd name="T51" fmla="*/ 1705 h 218"/>
                <a:gd name="T52" fmla="*/ 117 w 191"/>
                <a:gd name="T53" fmla="*/ 1349 h 218"/>
                <a:gd name="T54" fmla="*/ 96 w 191"/>
                <a:gd name="T55" fmla="*/ 1101 h 218"/>
                <a:gd name="T56" fmla="*/ 86 w 191"/>
                <a:gd name="T57" fmla="*/ 925 h 218"/>
                <a:gd name="T58" fmla="*/ 107 w 191"/>
                <a:gd name="T59" fmla="*/ 752 h 218"/>
                <a:gd name="T60" fmla="*/ 77 w 191"/>
                <a:gd name="T61" fmla="*/ 425 h 218"/>
                <a:gd name="T62" fmla="*/ 43 w 191"/>
                <a:gd name="T63" fmla="*/ 77 h 218"/>
                <a:gd name="T64" fmla="*/ 96 w 191"/>
                <a:gd name="T65" fmla="*/ 0 h 218"/>
                <a:gd name="T66" fmla="*/ 145 w 191"/>
                <a:gd name="T67" fmla="*/ 0 h 218"/>
                <a:gd name="T68" fmla="*/ 204 w 191"/>
                <a:gd name="T69" fmla="*/ 2 h 218"/>
                <a:gd name="T70" fmla="*/ 256 w 191"/>
                <a:gd name="T71" fmla="*/ 2 h 218"/>
                <a:gd name="T72" fmla="*/ 318 w 191"/>
                <a:gd name="T73" fmla="*/ 2 h 218"/>
                <a:gd name="T74" fmla="*/ 336 w 191"/>
                <a:gd name="T75" fmla="*/ 343 h 218"/>
                <a:gd name="T76" fmla="*/ 368 w 191"/>
                <a:gd name="T77" fmla="*/ 580 h 218"/>
                <a:gd name="T78" fmla="*/ 418 w 191"/>
                <a:gd name="T79" fmla="*/ 651 h 218"/>
                <a:gd name="T80" fmla="*/ 493 w 191"/>
                <a:gd name="T81" fmla="*/ 580 h 218"/>
                <a:gd name="T82" fmla="*/ 510 w 191"/>
                <a:gd name="T83" fmla="*/ 343 h 218"/>
                <a:gd name="T84" fmla="*/ 574 w 191"/>
                <a:gd name="T85" fmla="*/ 343 h 218"/>
                <a:gd name="T86" fmla="*/ 569 w 191"/>
                <a:gd name="T87" fmla="*/ 425 h 218"/>
                <a:gd name="T88" fmla="*/ 649 w 191"/>
                <a:gd name="T89" fmla="*/ 455 h 218"/>
                <a:gd name="T90" fmla="*/ 662 w 191"/>
                <a:gd name="T91" fmla="*/ 806 h 218"/>
                <a:gd name="T92" fmla="*/ 662 w 191"/>
                <a:gd name="T93" fmla="*/ 1146 h 218"/>
                <a:gd name="T94" fmla="*/ 681 w 191"/>
                <a:gd name="T95" fmla="*/ 1419 h 218"/>
                <a:gd name="T96" fmla="*/ 681 w 191"/>
                <a:gd name="T97" fmla="*/ 1531 h 218"/>
                <a:gd name="T98" fmla="*/ 743 w 191"/>
                <a:gd name="T99" fmla="*/ 1487 h 218"/>
                <a:gd name="T100" fmla="*/ 790 w 191"/>
                <a:gd name="T101" fmla="*/ 1442 h 218"/>
                <a:gd name="T102" fmla="*/ 790 w 191"/>
                <a:gd name="T103" fmla="*/ 1757 h 218"/>
                <a:gd name="T104" fmla="*/ 790 w 191"/>
                <a:gd name="T105" fmla="*/ 2070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29948" name="Freeform 4074"/>
            <p:cNvSpPr>
              <a:spLocks/>
            </p:cNvSpPr>
            <p:nvPr/>
          </p:nvSpPr>
          <p:spPr bwMode="auto">
            <a:xfrm>
              <a:off x="2727" y="2746"/>
              <a:ext cx="18" cy="30"/>
            </a:xfrm>
            <a:custGeom>
              <a:avLst/>
              <a:gdLst>
                <a:gd name="T0" fmla="*/ 3 w 17"/>
                <a:gd name="T1" fmla="*/ 451 h 24"/>
                <a:gd name="T2" fmla="*/ 0 w 17"/>
                <a:gd name="T3" fmla="*/ 186 h 24"/>
                <a:gd name="T4" fmla="*/ 23 w 17"/>
                <a:gd name="T5" fmla="*/ 0 h 24"/>
                <a:gd name="T6" fmla="*/ 34 w 17"/>
                <a:gd name="T7" fmla="*/ 61 h 24"/>
                <a:gd name="T8" fmla="*/ 23 w 17"/>
                <a:gd name="T9" fmla="*/ 186 h 24"/>
                <a:gd name="T10" fmla="*/ 7 w 17"/>
                <a:gd name="T11" fmla="*/ 413 h 24"/>
                <a:gd name="T12" fmla="*/ 3 w 17"/>
                <a:gd name="T13" fmla="*/ 451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29949" name="Freeform 4075"/>
            <p:cNvSpPr>
              <a:spLocks/>
            </p:cNvSpPr>
            <p:nvPr/>
          </p:nvSpPr>
          <p:spPr bwMode="auto">
            <a:xfrm>
              <a:off x="1219" y="2533"/>
              <a:ext cx="686" cy="861"/>
            </a:xfrm>
            <a:custGeom>
              <a:avLst/>
              <a:gdLst>
                <a:gd name="T0" fmla="*/ 1904 w 615"/>
                <a:gd name="T1" fmla="*/ 2179 h 695"/>
                <a:gd name="T2" fmla="*/ 1875 w 615"/>
                <a:gd name="T3" fmla="*/ 1952 h 695"/>
                <a:gd name="T4" fmla="*/ 1789 w 615"/>
                <a:gd name="T5" fmla="*/ 1806 h 695"/>
                <a:gd name="T6" fmla="*/ 1700 w 615"/>
                <a:gd name="T7" fmla="*/ 1710 h 695"/>
                <a:gd name="T8" fmla="*/ 1614 w 615"/>
                <a:gd name="T9" fmla="*/ 1990 h 695"/>
                <a:gd name="T10" fmla="*/ 1534 w 615"/>
                <a:gd name="T11" fmla="*/ 2024 h 695"/>
                <a:gd name="T12" fmla="*/ 1399 w 615"/>
                <a:gd name="T13" fmla="*/ 1990 h 695"/>
                <a:gd name="T14" fmla="*/ 1506 w 615"/>
                <a:gd name="T15" fmla="*/ 1352 h 695"/>
                <a:gd name="T16" fmla="*/ 1480 w 615"/>
                <a:gd name="T17" fmla="*/ 654 h 695"/>
                <a:gd name="T18" fmla="*/ 1447 w 615"/>
                <a:gd name="T19" fmla="*/ 317 h 695"/>
                <a:gd name="T20" fmla="*/ 1350 w 615"/>
                <a:gd name="T21" fmla="*/ 881 h 695"/>
                <a:gd name="T22" fmla="*/ 1141 w 615"/>
                <a:gd name="T23" fmla="*/ 830 h 695"/>
                <a:gd name="T24" fmla="*/ 989 w 615"/>
                <a:gd name="T25" fmla="*/ 1100 h 695"/>
                <a:gd name="T26" fmla="*/ 924 w 615"/>
                <a:gd name="T27" fmla="*/ 317 h 695"/>
                <a:gd name="T28" fmla="*/ 850 w 615"/>
                <a:gd name="T29" fmla="*/ 0 h 695"/>
                <a:gd name="T30" fmla="*/ 713 w 615"/>
                <a:gd name="T31" fmla="*/ 455 h 695"/>
                <a:gd name="T32" fmla="*/ 635 w 615"/>
                <a:gd name="T33" fmla="*/ 721 h 695"/>
                <a:gd name="T34" fmla="*/ 539 w 615"/>
                <a:gd name="T35" fmla="*/ 1272 h 695"/>
                <a:gd name="T36" fmla="*/ 432 w 615"/>
                <a:gd name="T37" fmla="*/ 1146 h 695"/>
                <a:gd name="T38" fmla="*/ 357 w 615"/>
                <a:gd name="T39" fmla="*/ 989 h 695"/>
                <a:gd name="T40" fmla="*/ 293 w 615"/>
                <a:gd name="T41" fmla="*/ 1272 h 695"/>
                <a:gd name="T42" fmla="*/ 279 w 615"/>
                <a:gd name="T43" fmla="*/ 1908 h 695"/>
                <a:gd name="T44" fmla="*/ 165 w 615"/>
                <a:gd name="T45" fmla="*/ 2751 h 695"/>
                <a:gd name="T46" fmla="*/ 29 w 615"/>
                <a:gd name="T47" fmla="*/ 3393 h 695"/>
                <a:gd name="T48" fmla="*/ 45 w 615"/>
                <a:gd name="T49" fmla="*/ 4203 h 695"/>
                <a:gd name="T50" fmla="*/ 215 w 615"/>
                <a:gd name="T51" fmla="*/ 4252 h 695"/>
                <a:gd name="T52" fmla="*/ 385 w 615"/>
                <a:gd name="T53" fmla="*/ 4666 h 695"/>
                <a:gd name="T54" fmla="*/ 552 w 615"/>
                <a:gd name="T55" fmla="*/ 4317 h 695"/>
                <a:gd name="T56" fmla="*/ 671 w 615"/>
                <a:gd name="T57" fmla="*/ 5087 h 695"/>
                <a:gd name="T58" fmla="*/ 898 w 615"/>
                <a:gd name="T59" fmla="*/ 5556 h 695"/>
                <a:gd name="T60" fmla="*/ 928 w 615"/>
                <a:gd name="T61" fmla="*/ 6193 h 695"/>
                <a:gd name="T62" fmla="*/ 1096 w 615"/>
                <a:gd name="T63" fmla="*/ 6658 h 695"/>
                <a:gd name="T64" fmla="*/ 1085 w 615"/>
                <a:gd name="T65" fmla="*/ 7275 h 695"/>
                <a:gd name="T66" fmla="*/ 1188 w 615"/>
                <a:gd name="T67" fmla="*/ 7917 h 695"/>
                <a:gd name="T68" fmla="*/ 1315 w 615"/>
                <a:gd name="T69" fmla="*/ 8424 h 695"/>
                <a:gd name="T70" fmla="*/ 1391 w 615"/>
                <a:gd name="T71" fmla="*/ 8871 h 695"/>
                <a:gd name="T72" fmla="*/ 1297 w 615"/>
                <a:gd name="T73" fmla="*/ 9688 h 695"/>
                <a:gd name="T74" fmla="*/ 1230 w 615"/>
                <a:gd name="T75" fmla="*/ 10218 h 695"/>
                <a:gd name="T76" fmla="*/ 1436 w 615"/>
                <a:gd name="T77" fmla="*/ 10728 h 695"/>
                <a:gd name="T78" fmla="*/ 1534 w 615"/>
                <a:gd name="T79" fmla="*/ 11052 h 695"/>
                <a:gd name="T80" fmla="*/ 1604 w 615"/>
                <a:gd name="T81" fmla="*/ 10411 h 695"/>
                <a:gd name="T82" fmla="*/ 1642 w 615"/>
                <a:gd name="T83" fmla="*/ 10243 h 695"/>
                <a:gd name="T84" fmla="*/ 1574 w 615"/>
                <a:gd name="T85" fmla="*/ 10762 h 695"/>
                <a:gd name="T86" fmla="*/ 1711 w 615"/>
                <a:gd name="T87" fmla="*/ 9836 h 695"/>
                <a:gd name="T88" fmla="*/ 1731 w 615"/>
                <a:gd name="T89" fmla="*/ 9228 h 695"/>
                <a:gd name="T90" fmla="*/ 1722 w 615"/>
                <a:gd name="T91" fmla="*/ 8834 h 695"/>
                <a:gd name="T92" fmla="*/ 1904 w 615"/>
                <a:gd name="T93" fmla="*/ 8341 h 695"/>
                <a:gd name="T94" fmla="*/ 2008 w 615"/>
                <a:gd name="T95" fmla="*/ 8137 h 695"/>
                <a:gd name="T96" fmla="*/ 2154 w 615"/>
                <a:gd name="T97" fmla="*/ 7917 h 695"/>
                <a:gd name="T98" fmla="*/ 2250 w 615"/>
                <a:gd name="T99" fmla="*/ 7068 h 695"/>
                <a:gd name="T100" fmla="*/ 2288 w 615"/>
                <a:gd name="T101" fmla="*/ 5964 h 695"/>
                <a:gd name="T102" fmla="*/ 2288 w 615"/>
                <a:gd name="T103" fmla="*/ 5206 h 695"/>
                <a:gd name="T104" fmla="*/ 2388 w 615"/>
                <a:gd name="T105" fmla="*/ 4767 h 695"/>
                <a:gd name="T106" fmla="*/ 2474 w 615"/>
                <a:gd name="T107" fmla="*/ 4280 h 695"/>
                <a:gd name="T108" fmla="*/ 2480 w 615"/>
                <a:gd name="T109" fmla="*/ 2968 h 695"/>
                <a:gd name="T110" fmla="*/ 2240 w 615"/>
                <a:gd name="T111" fmla="*/ 2418 h 695"/>
                <a:gd name="T112" fmla="*/ 1971 w 615"/>
                <a:gd name="T113" fmla="*/ 2221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29950" name="Freeform 4076"/>
            <p:cNvSpPr>
              <a:spLocks/>
            </p:cNvSpPr>
            <p:nvPr/>
          </p:nvSpPr>
          <p:spPr bwMode="auto">
            <a:xfrm>
              <a:off x="1623" y="2650"/>
              <a:ext cx="41" cy="38"/>
            </a:xfrm>
            <a:custGeom>
              <a:avLst/>
              <a:gdLst>
                <a:gd name="T0" fmla="*/ 68 w 37"/>
                <a:gd name="T1" fmla="*/ 408 h 31"/>
                <a:gd name="T2" fmla="*/ 61 w 37"/>
                <a:gd name="T3" fmla="*/ 408 h 31"/>
                <a:gd name="T4" fmla="*/ 27 w 37"/>
                <a:gd name="T5" fmla="*/ 367 h 31"/>
                <a:gd name="T6" fmla="*/ 4 w 37"/>
                <a:gd name="T7" fmla="*/ 444 h 31"/>
                <a:gd name="T8" fmla="*/ 0 w 37"/>
                <a:gd name="T9" fmla="*/ 244 h 31"/>
                <a:gd name="T10" fmla="*/ 2 w 37"/>
                <a:gd name="T11" fmla="*/ 244 h 31"/>
                <a:gd name="T12" fmla="*/ 0 w 37"/>
                <a:gd name="T13" fmla="*/ 137 h 31"/>
                <a:gd name="T14" fmla="*/ 4 w 37"/>
                <a:gd name="T15" fmla="*/ 0 h 31"/>
                <a:gd name="T16" fmla="*/ 79 w 37"/>
                <a:gd name="T17" fmla="*/ 47 h 31"/>
                <a:gd name="T18" fmla="*/ 139 w 37"/>
                <a:gd name="T19" fmla="*/ 71 h 31"/>
                <a:gd name="T20" fmla="*/ 109 w 37"/>
                <a:gd name="T21" fmla="*/ 260 h 31"/>
                <a:gd name="T22" fmla="*/ 109 w 37"/>
                <a:gd name="T23" fmla="*/ 310 h 31"/>
                <a:gd name="T24" fmla="*/ 99 w 37"/>
                <a:gd name="T25" fmla="*/ 367 h 31"/>
                <a:gd name="T26" fmla="*/ 88 w 37"/>
                <a:gd name="T27" fmla="*/ 367 h 31"/>
                <a:gd name="T28" fmla="*/ 68 w 37"/>
                <a:gd name="T29" fmla="*/ 408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29951" name="Freeform 4077"/>
            <p:cNvSpPr>
              <a:spLocks/>
            </p:cNvSpPr>
            <p:nvPr/>
          </p:nvSpPr>
          <p:spPr bwMode="auto">
            <a:xfrm>
              <a:off x="2681" y="2598"/>
              <a:ext cx="35" cy="30"/>
            </a:xfrm>
            <a:custGeom>
              <a:avLst/>
              <a:gdLst>
                <a:gd name="T0" fmla="*/ 33 w 31"/>
                <a:gd name="T1" fmla="*/ 451 h 24"/>
                <a:gd name="T2" fmla="*/ 0 w 31"/>
                <a:gd name="T3" fmla="*/ 361 h 24"/>
                <a:gd name="T4" fmla="*/ 2 w 31"/>
                <a:gd name="T5" fmla="*/ 270 h 24"/>
                <a:gd name="T6" fmla="*/ 33 w 31"/>
                <a:gd name="T7" fmla="*/ 0 h 24"/>
                <a:gd name="T8" fmla="*/ 89 w 31"/>
                <a:gd name="T9" fmla="*/ 0 h 24"/>
                <a:gd name="T10" fmla="*/ 151 w 31"/>
                <a:gd name="T11" fmla="*/ 49 h 24"/>
                <a:gd name="T12" fmla="*/ 151 w 31"/>
                <a:gd name="T13" fmla="*/ 451 h 24"/>
                <a:gd name="T14" fmla="*/ 89 w 31"/>
                <a:gd name="T15" fmla="*/ 451 h 24"/>
                <a:gd name="T16" fmla="*/ 33 w 31"/>
                <a:gd name="T17" fmla="*/ 451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29952" name="Freeform 4078"/>
            <p:cNvSpPr>
              <a:spLocks/>
            </p:cNvSpPr>
            <p:nvPr/>
          </p:nvSpPr>
          <p:spPr bwMode="auto">
            <a:xfrm>
              <a:off x="2666" y="2566"/>
              <a:ext cx="9" cy="11"/>
            </a:xfrm>
            <a:custGeom>
              <a:avLst/>
              <a:gdLst>
                <a:gd name="T0" fmla="*/ 180 w 7"/>
                <a:gd name="T1" fmla="*/ 0 h 9"/>
                <a:gd name="T2" fmla="*/ 126 w 7"/>
                <a:gd name="T3" fmla="*/ 0 h 9"/>
                <a:gd name="T4" fmla="*/ 0 w 7"/>
                <a:gd name="T5" fmla="*/ 119 h 9"/>
                <a:gd name="T6" fmla="*/ 180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9953" name="Freeform 4079"/>
            <p:cNvSpPr>
              <a:spLocks/>
            </p:cNvSpPr>
            <p:nvPr/>
          </p:nvSpPr>
          <p:spPr bwMode="auto">
            <a:xfrm>
              <a:off x="2671" y="2600"/>
              <a:ext cx="100" cy="136"/>
            </a:xfrm>
            <a:custGeom>
              <a:avLst/>
              <a:gdLst>
                <a:gd name="T0" fmla="*/ 57 w 90"/>
                <a:gd name="T1" fmla="*/ 382 h 109"/>
                <a:gd name="T2" fmla="*/ 41 w 90"/>
                <a:gd name="T3" fmla="*/ 453 h 109"/>
                <a:gd name="T4" fmla="*/ 27 w 90"/>
                <a:gd name="T5" fmla="*/ 515 h 109"/>
                <a:gd name="T6" fmla="*/ 63 w 90"/>
                <a:gd name="T7" fmla="*/ 643 h 109"/>
                <a:gd name="T8" fmla="*/ 33 w 90"/>
                <a:gd name="T9" fmla="*/ 589 h 109"/>
                <a:gd name="T10" fmla="*/ 4 w 90"/>
                <a:gd name="T11" fmla="*/ 926 h 109"/>
                <a:gd name="T12" fmla="*/ 0 w 90"/>
                <a:gd name="T13" fmla="*/ 926 h 109"/>
                <a:gd name="T14" fmla="*/ 4 w 90"/>
                <a:gd name="T15" fmla="*/ 1144 h 109"/>
                <a:gd name="T16" fmla="*/ 33 w 90"/>
                <a:gd name="T17" fmla="*/ 1158 h 109"/>
                <a:gd name="T18" fmla="*/ 4 w 90"/>
                <a:gd name="T19" fmla="*/ 1098 h 109"/>
                <a:gd name="T20" fmla="*/ 33 w 90"/>
                <a:gd name="T21" fmla="*/ 1261 h 109"/>
                <a:gd name="T22" fmla="*/ 33 w 90"/>
                <a:gd name="T23" fmla="*/ 1261 h 109"/>
                <a:gd name="T24" fmla="*/ 74 w 90"/>
                <a:gd name="T25" fmla="*/ 1479 h 109"/>
                <a:gd name="T26" fmla="*/ 63 w 90"/>
                <a:gd name="T27" fmla="*/ 1479 h 109"/>
                <a:gd name="T28" fmla="*/ 101 w 90"/>
                <a:gd name="T29" fmla="*/ 1691 h 109"/>
                <a:gd name="T30" fmla="*/ 137 w 90"/>
                <a:gd name="T31" fmla="*/ 1944 h 109"/>
                <a:gd name="T32" fmla="*/ 153 w 90"/>
                <a:gd name="T33" fmla="*/ 1780 h 109"/>
                <a:gd name="T34" fmla="*/ 181 w 90"/>
                <a:gd name="T35" fmla="*/ 1845 h 109"/>
                <a:gd name="T36" fmla="*/ 184 w 90"/>
                <a:gd name="T37" fmla="*/ 1780 h 109"/>
                <a:gd name="T38" fmla="*/ 181 w 90"/>
                <a:gd name="T39" fmla="*/ 1632 h 109"/>
                <a:gd name="T40" fmla="*/ 181 w 90"/>
                <a:gd name="T41" fmla="*/ 1563 h 109"/>
                <a:gd name="T42" fmla="*/ 181 w 90"/>
                <a:gd name="T43" fmla="*/ 1479 h 109"/>
                <a:gd name="T44" fmla="*/ 223 w 90"/>
                <a:gd name="T45" fmla="*/ 1441 h 109"/>
                <a:gd name="T46" fmla="*/ 232 w 90"/>
                <a:gd name="T47" fmla="*/ 1261 h 109"/>
                <a:gd name="T48" fmla="*/ 264 w 90"/>
                <a:gd name="T49" fmla="*/ 1441 h 109"/>
                <a:gd name="T50" fmla="*/ 292 w 90"/>
                <a:gd name="T51" fmla="*/ 1355 h 109"/>
                <a:gd name="T52" fmla="*/ 318 w 90"/>
                <a:gd name="T53" fmla="*/ 1479 h 109"/>
                <a:gd name="T54" fmla="*/ 333 w 90"/>
                <a:gd name="T55" fmla="*/ 1381 h 109"/>
                <a:gd name="T56" fmla="*/ 354 w 90"/>
                <a:gd name="T57" fmla="*/ 926 h 109"/>
                <a:gd name="T58" fmla="*/ 318 w 90"/>
                <a:gd name="T59" fmla="*/ 643 h 109"/>
                <a:gd name="T60" fmla="*/ 342 w 90"/>
                <a:gd name="T61" fmla="*/ 453 h 109"/>
                <a:gd name="T62" fmla="*/ 342 w 90"/>
                <a:gd name="T63" fmla="*/ 233 h 109"/>
                <a:gd name="T64" fmla="*/ 264 w 90"/>
                <a:gd name="T65" fmla="*/ 291 h 109"/>
                <a:gd name="T66" fmla="*/ 280 w 90"/>
                <a:gd name="T67" fmla="*/ 0 h 109"/>
                <a:gd name="T68" fmla="*/ 210 w 90"/>
                <a:gd name="T69" fmla="*/ 0 h 109"/>
                <a:gd name="T70" fmla="*/ 153 w 90"/>
                <a:gd name="T71" fmla="*/ 0 h 109"/>
                <a:gd name="T72" fmla="*/ 153 w 90"/>
                <a:gd name="T73" fmla="*/ 382 h 109"/>
                <a:gd name="T74" fmla="*/ 109 w 90"/>
                <a:gd name="T75" fmla="*/ 382 h 109"/>
                <a:gd name="T76" fmla="*/ 63 w 90"/>
                <a:gd name="T77" fmla="*/ 382 h 109"/>
                <a:gd name="T78" fmla="*/ 57 w 90"/>
                <a:gd name="T79" fmla="*/ 382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29954" name="Freeform 4080"/>
            <p:cNvSpPr>
              <a:spLocks/>
            </p:cNvSpPr>
            <p:nvPr/>
          </p:nvSpPr>
          <p:spPr bwMode="auto">
            <a:xfrm>
              <a:off x="1435" y="3074"/>
              <a:ext cx="147" cy="183"/>
            </a:xfrm>
            <a:custGeom>
              <a:avLst/>
              <a:gdLst>
                <a:gd name="T0" fmla="*/ 28 w 132"/>
                <a:gd name="T1" fmla="*/ 230 h 147"/>
                <a:gd name="T2" fmla="*/ 4 w 132"/>
                <a:gd name="T3" fmla="*/ 561 h 147"/>
                <a:gd name="T4" fmla="*/ 0 w 132"/>
                <a:gd name="T5" fmla="*/ 905 h 147"/>
                <a:gd name="T6" fmla="*/ 66 w 132"/>
                <a:gd name="T7" fmla="*/ 1137 h 147"/>
                <a:gd name="T8" fmla="*/ 120 w 132"/>
                <a:gd name="T9" fmla="*/ 1403 h 147"/>
                <a:gd name="T10" fmla="*/ 184 w 132"/>
                <a:gd name="T11" fmla="*/ 1530 h 147"/>
                <a:gd name="T12" fmla="*/ 228 w 132"/>
                <a:gd name="T13" fmla="*/ 1596 h 147"/>
                <a:gd name="T14" fmla="*/ 286 w 132"/>
                <a:gd name="T15" fmla="*/ 1762 h 147"/>
                <a:gd name="T16" fmla="*/ 349 w 132"/>
                <a:gd name="T17" fmla="*/ 1875 h 147"/>
                <a:gd name="T18" fmla="*/ 316 w 132"/>
                <a:gd name="T19" fmla="*/ 2175 h 147"/>
                <a:gd name="T20" fmla="*/ 295 w 132"/>
                <a:gd name="T21" fmla="*/ 2451 h 147"/>
                <a:gd name="T22" fmla="*/ 373 w 132"/>
                <a:gd name="T23" fmla="*/ 2491 h 147"/>
                <a:gd name="T24" fmla="*/ 454 w 132"/>
                <a:gd name="T25" fmla="*/ 2542 h 147"/>
                <a:gd name="T26" fmla="*/ 487 w 132"/>
                <a:gd name="T27" fmla="*/ 2451 h 147"/>
                <a:gd name="T28" fmla="*/ 538 w 132"/>
                <a:gd name="T29" fmla="*/ 2118 h 147"/>
                <a:gd name="T30" fmla="*/ 525 w 132"/>
                <a:gd name="T31" fmla="*/ 1910 h 147"/>
                <a:gd name="T32" fmla="*/ 525 w 132"/>
                <a:gd name="T33" fmla="*/ 1677 h 147"/>
                <a:gd name="T34" fmla="*/ 538 w 132"/>
                <a:gd name="T35" fmla="*/ 1417 h 147"/>
                <a:gd name="T36" fmla="*/ 499 w 132"/>
                <a:gd name="T37" fmla="*/ 1417 h 147"/>
                <a:gd name="T38" fmla="*/ 459 w 132"/>
                <a:gd name="T39" fmla="*/ 1417 h 147"/>
                <a:gd name="T40" fmla="*/ 454 w 132"/>
                <a:gd name="T41" fmla="*/ 1137 h 147"/>
                <a:gd name="T42" fmla="*/ 433 w 132"/>
                <a:gd name="T43" fmla="*/ 905 h 147"/>
                <a:gd name="T44" fmla="*/ 380 w 132"/>
                <a:gd name="T45" fmla="*/ 905 h 147"/>
                <a:gd name="T46" fmla="*/ 295 w 132"/>
                <a:gd name="T47" fmla="*/ 833 h 147"/>
                <a:gd name="T48" fmla="*/ 286 w 132"/>
                <a:gd name="T49" fmla="*/ 411 h 147"/>
                <a:gd name="T50" fmla="*/ 266 w 132"/>
                <a:gd name="T51" fmla="*/ 286 h 147"/>
                <a:gd name="T52" fmla="*/ 266 w 132"/>
                <a:gd name="T53" fmla="*/ 213 h 147"/>
                <a:gd name="T54" fmla="*/ 210 w 132"/>
                <a:gd name="T55" fmla="*/ 0 h 147"/>
                <a:gd name="T56" fmla="*/ 120 w 132"/>
                <a:gd name="T57" fmla="*/ 77 h 147"/>
                <a:gd name="T58" fmla="*/ 35 w 132"/>
                <a:gd name="T59" fmla="*/ 77 h 147"/>
                <a:gd name="T60" fmla="*/ 28 w 132"/>
                <a:gd name="T61" fmla="*/ 230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29955" name="Freeform 4081"/>
            <p:cNvSpPr>
              <a:spLocks/>
            </p:cNvSpPr>
            <p:nvPr/>
          </p:nvSpPr>
          <p:spPr bwMode="auto">
            <a:xfrm>
              <a:off x="2629" y="2638"/>
              <a:ext cx="5" cy="9"/>
            </a:xfrm>
            <a:custGeom>
              <a:avLst/>
              <a:gdLst>
                <a:gd name="T0" fmla="*/ 5 w 5"/>
                <a:gd name="T1" fmla="*/ 59 h 7"/>
                <a:gd name="T2" fmla="*/ 2 w 5"/>
                <a:gd name="T3" fmla="*/ 180 h 7"/>
                <a:gd name="T4" fmla="*/ 0 w 5"/>
                <a:gd name="T5" fmla="*/ 126 h 7"/>
                <a:gd name="T6" fmla="*/ 2 w 5"/>
                <a:gd name="T7" fmla="*/ 0 h 7"/>
                <a:gd name="T8" fmla="*/ 5 w 5"/>
                <a:gd name="T9" fmla="*/ 5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29956" name="Freeform 4082"/>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957" name="Freeform 4083"/>
            <p:cNvSpPr>
              <a:spLocks/>
            </p:cNvSpPr>
            <p:nvPr/>
          </p:nvSpPr>
          <p:spPr bwMode="auto">
            <a:xfrm>
              <a:off x="3034" y="2671"/>
              <a:ext cx="190" cy="234"/>
            </a:xfrm>
            <a:custGeom>
              <a:avLst/>
              <a:gdLst>
                <a:gd name="T0" fmla="*/ 551 w 170"/>
                <a:gd name="T1" fmla="*/ 651 h 189"/>
                <a:gd name="T2" fmla="*/ 551 w 170"/>
                <a:gd name="T3" fmla="*/ 561 h 189"/>
                <a:gd name="T4" fmla="*/ 479 w 170"/>
                <a:gd name="T5" fmla="*/ 425 h 189"/>
                <a:gd name="T6" fmla="*/ 420 w 170"/>
                <a:gd name="T7" fmla="*/ 277 h 189"/>
                <a:gd name="T8" fmla="*/ 369 w 170"/>
                <a:gd name="T9" fmla="*/ 118 h 189"/>
                <a:gd name="T10" fmla="*/ 297 w 170"/>
                <a:gd name="T11" fmla="*/ 0 h 189"/>
                <a:gd name="T12" fmla="*/ 253 w 170"/>
                <a:gd name="T13" fmla="*/ 0 h 189"/>
                <a:gd name="T14" fmla="*/ 181 w 170"/>
                <a:gd name="T15" fmla="*/ 0 h 189"/>
                <a:gd name="T16" fmla="*/ 130 w 170"/>
                <a:gd name="T17" fmla="*/ 0 h 189"/>
                <a:gd name="T18" fmla="*/ 68 w 170"/>
                <a:gd name="T19" fmla="*/ 0 h 189"/>
                <a:gd name="T20" fmla="*/ 97 w 170"/>
                <a:gd name="T21" fmla="*/ 392 h 189"/>
                <a:gd name="T22" fmla="*/ 78 w 170"/>
                <a:gd name="T23" fmla="*/ 392 h 189"/>
                <a:gd name="T24" fmla="*/ 78 w 170"/>
                <a:gd name="T25" fmla="*/ 535 h 189"/>
                <a:gd name="T26" fmla="*/ 97 w 170"/>
                <a:gd name="T27" fmla="*/ 605 h 189"/>
                <a:gd name="T28" fmla="*/ 50 w 170"/>
                <a:gd name="T29" fmla="*/ 806 h 189"/>
                <a:gd name="T30" fmla="*/ 4 w 170"/>
                <a:gd name="T31" fmla="*/ 979 h 189"/>
                <a:gd name="T32" fmla="*/ 0 w 170"/>
                <a:gd name="T33" fmla="*/ 979 h 189"/>
                <a:gd name="T34" fmla="*/ 0 w 170"/>
                <a:gd name="T35" fmla="*/ 1161 h 189"/>
                <a:gd name="T36" fmla="*/ 0 w 170"/>
                <a:gd name="T37" fmla="*/ 1361 h 189"/>
                <a:gd name="T38" fmla="*/ 29 w 170"/>
                <a:gd name="T39" fmla="*/ 1633 h 189"/>
                <a:gd name="T40" fmla="*/ 61 w 170"/>
                <a:gd name="T41" fmla="*/ 1811 h 189"/>
                <a:gd name="T42" fmla="*/ 78 w 170"/>
                <a:gd name="T43" fmla="*/ 2061 h 189"/>
                <a:gd name="T44" fmla="*/ 87 w 170"/>
                <a:gd name="T45" fmla="*/ 2086 h 189"/>
                <a:gd name="T46" fmla="*/ 162 w 170"/>
                <a:gd name="T47" fmla="*/ 2234 h 189"/>
                <a:gd name="T48" fmla="*/ 227 w 170"/>
                <a:gd name="T49" fmla="*/ 2385 h 189"/>
                <a:gd name="T50" fmla="*/ 297 w 170"/>
                <a:gd name="T51" fmla="*/ 2432 h 189"/>
                <a:gd name="T52" fmla="*/ 317 w 170"/>
                <a:gd name="T53" fmla="*/ 2503 h 189"/>
                <a:gd name="T54" fmla="*/ 336 w 170"/>
                <a:gd name="T55" fmla="*/ 2776 h 189"/>
                <a:gd name="T56" fmla="*/ 359 w 170"/>
                <a:gd name="T57" fmla="*/ 3038 h 189"/>
                <a:gd name="T58" fmla="*/ 392 w 170"/>
                <a:gd name="T59" fmla="*/ 3038 h 189"/>
                <a:gd name="T60" fmla="*/ 420 w 170"/>
                <a:gd name="T61" fmla="*/ 3011 h 189"/>
                <a:gd name="T62" fmla="*/ 501 w 170"/>
                <a:gd name="T63" fmla="*/ 3038 h 189"/>
                <a:gd name="T64" fmla="*/ 551 w 170"/>
                <a:gd name="T65" fmla="*/ 2953 h 189"/>
                <a:gd name="T66" fmla="*/ 580 w 170"/>
                <a:gd name="T67" fmla="*/ 2953 h 189"/>
                <a:gd name="T68" fmla="*/ 648 w 170"/>
                <a:gd name="T69" fmla="*/ 2845 h 189"/>
                <a:gd name="T70" fmla="*/ 722 w 170"/>
                <a:gd name="T71" fmla="*/ 2697 h 189"/>
                <a:gd name="T72" fmla="*/ 684 w 170"/>
                <a:gd name="T73" fmla="*/ 2503 h 189"/>
                <a:gd name="T74" fmla="*/ 668 w 170"/>
                <a:gd name="T75" fmla="*/ 2287 h 189"/>
                <a:gd name="T76" fmla="*/ 663 w 170"/>
                <a:gd name="T77" fmla="*/ 2016 h 189"/>
                <a:gd name="T78" fmla="*/ 648 w 170"/>
                <a:gd name="T79" fmla="*/ 1951 h 189"/>
                <a:gd name="T80" fmla="*/ 668 w 170"/>
                <a:gd name="T81" fmla="*/ 1671 h 189"/>
                <a:gd name="T82" fmla="*/ 618 w 170"/>
                <a:gd name="T83" fmla="*/ 1409 h 189"/>
                <a:gd name="T84" fmla="*/ 648 w 170"/>
                <a:gd name="T85" fmla="*/ 1028 h 189"/>
                <a:gd name="T86" fmla="*/ 605 w 170"/>
                <a:gd name="T87" fmla="*/ 830 h 189"/>
                <a:gd name="T88" fmla="*/ 551 w 170"/>
                <a:gd name="T89" fmla="*/ 651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29958" name="Freeform 4084"/>
            <p:cNvSpPr>
              <a:spLocks/>
            </p:cNvSpPr>
            <p:nvPr/>
          </p:nvSpPr>
          <p:spPr bwMode="auto">
            <a:xfrm>
              <a:off x="3204" y="2776"/>
              <a:ext cx="6" cy="16"/>
            </a:xfrm>
            <a:custGeom>
              <a:avLst/>
              <a:gdLst>
                <a:gd name="T0" fmla="*/ 50 w 5"/>
                <a:gd name="T1" fmla="*/ 491 h 12"/>
                <a:gd name="T2" fmla="*/ 35 w 5"/>
                <a:gd name="T3" fmla="*/ 0 h 12"/>
                <a:gd name="T4" fmla="*/ 0 w 5"/>
                <a:gd name="T5" fmla="*/ 207 h 12"/>
                <a:gd name="T6" fmla="*/ 50 w 5"/>
                <a:gd name="T7" fmla="*/ 49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9959" name="Freeform 4085"/>
            <p:cNvSpPr>
              <a:spLocks/>
            </p:cNvSpPr>
            <p:nvPr/>
          </p:nvSpPr>
          <p:spPr bwMode="auto">
            <a:xfrm>
              <a:off x="3038" y="2553"/>
              <a:ext cx="93" cy="127"/>
            </a:xfrm>
            <a:custGeom>
              <a:avLst/>
              <a:gdLst>
                <a:gd name="T0" fmla="*/ 326 w 83"/>
                <a:gd name="T1" fmla="*/ 265 h 102"/>
                <a:gd name="T2" fmla="*/ 292 w 83"/>
                <a:gd name="T3" fmla="*/ 0 h 102"/>
                <a:gd name="T4" fmla="*/ 261 w 83"/>
                <a:gd name="T5" fmla="*/ 171 h 102"/>
                <a:gd name="T6" fmla="*/ 187 w 83"/>
                <a:gd name="T7" fmla="*/ 171 h 102"/>
                <a:gd name="T8" fmla="*/ 159 w 83"/>
                <a:gd name="T9" fmla="*/ 213 h 102"/>
                <a:gd name="T10" fmla="*/ 136 w 83"/>
                <a:gd name="T11" fmla="*/ 171 h 102"/>
                <a:gd name="T12" fmla="*/ 85 w 83"/>
                <a:gd name="T13" fmla="*/ 213 h 102"/>
                <a:gd name="T14" fmla="*/ 85 w 83"/>
                <a:gd name="T15" fmla="*/ 265 h 102"/>
                <a:gd name="T16" fmla="*/ 76 w 83"/>
                <a:gd name="T17" fmla="*/ 499 h 102"/>
                <a:gd name="T18" fmla="*/ 113 w 83"/>
                <a:gd name="T19" fmla="*/ 656 h 102"/>
                <a:gd name="T20" fmla="*/ 68 w 83"/>
                <a:gd name="T21" fmla="*/ 865 h 102"/>
                <a:gd name="T22" fmla="*/ 24 w 83"/>
                <a:gd name="T23" fmla="*/ 1077 h 102"/>
                <a:gd name="T24" fmla="*/ 3 w 83"/>
                <a:gd name="T25" fmla="*/ 1403 h 102"/>
                <a:gd name="T26" fmla="*/ 0 w 83"/>
                <a:gd name="T27" fmla="*/ 1763 h 102"/>
                <a:gd name="T28" fmla="*/ 3 w 83"/>
                <a:gd name="T29" fmla="*/ 1763 h 102"/>
                <a:gd name="T30" fmla="*/ 54 w 83"/>
                <a:gd name="T31" fmla="*/ 1645 h 102"/>
                <a:gd name="T32" fmla="*/ 113 w 83"/>
                <a:gd name="T33" fmla="*/ 1645 h 102"/>
                <a:gd name="T34" fmla="*/ 167 w 83"/>
                <a:gd name="T35" fmla="*/ 1645 h 102"/>
                <a:gd name="T36" fmla="*/ 239 w 83"/>
                <a:gd name="T37" fmla="*/ 1645 h 102"/>
                <a:gd name="T38" fmla="*/ 292 w 83"/>
                <a:gd name="T39" fmla="*/ 1645 h 102"/>
                <a:gd name="T40" fmla="*/ 292 w 83"/>
                <a:gd name="T41" fmla="*/ 1282 h 102"/>
                <a:gd name="T42" fmla="*/ 348 w 83"/>
                <a:gd name="T43" fmla="*/ 987 h 102"/>
                <a:gd name="T44" fmla="*/ 365 w 83"/>
                <a:gd name="T45" fmla="*/ 740 h 102"/>
                <a:gd name="T46" fmla="*/ 348 w 83"/>
                <a:gd name="T47" fmla="*/ 499 h 102"/>
                <a:gd name="T48" fmla="*/ 326 w 83"/>
                <a:gd name="T49" fmla="*/ 265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29960" name="Freeform 4086"/>
            <p:cNvSpPr>
              <a:spLocks/>
            </p:cNvSpPr>
            <p:nvPr/>
          </p:nvSpPr>
          <p:spPr bwMode="auto">
            <a:xfrm>
              <a:off x="2729" y="2531"/>
              <a:ext cx="338" cy="413"/>
            </a:xfrm>
            <a:custGeom>
              <a:avLst/>
              <a:gdLst>
                <a:gd name="T0" fmla="*/ 1157 w 302"/>
                <a:gd name="T1" fmla="*/ 2173 h 333"/>
                <a:gd name="T2" fmla="*/ 1148 w 302"/>
                <a:gd name="T3" fmla="*/ 2368 h 333"/>
                <a:gd name="T4" fmla="*/ 1162 w 302"/>
                <a:gd name="T5" fmla="*/ 2627 h 333"/>
                <a:gd name="T6" fmla="*/ 1175 w 302"/>
                <a:gd name="T7" fmla="*/ 3056 h 333"/>
                <a:gd name="T8" fmla="*/ 1207 w 302"/>
                <a:gd name="T9" fmla="*/ 3545 h 333"/>
                <a:gd name="T10" fmla="*/ 1262 w 302"/>
                <a:gd name="T11" fmla="*/ 3965 h 333"/>
                <a:gd name="T12" fmla="*/ 1148 w 302"/>
                <a:gd name="T13" fmla="*/ 4027 h 333"/>
                <a:gd name="T14" fmla="*/ 1116 w 302"/>
                <a:gd name="T15" fmla="*/ 4528 h 333"/>
                <a:gd name="T16" fmla="*/ 1104 w 302"/>
                <a:gd name="T17" fmla="*/ 4994 h 333"/>
                <a:gd name="T18" fmla="*/ 1195 w 302"/>
                <a:gd name="T19" fmla="*/ 5122 h 333"/>
                <a:gd name="T20" fmla="*/ 1157 w 302"/>
                <a:gd name="T21" fmla="*/ 5469 h 333"/>
                <a:gd name="T22" fmla="*/ 1071 w 302"/>
                <a:gd name="T23" fmla="*/ 5197 h 333"/>
                <a:gd name="T24" fmla="*/ 1008 w 302"/>
                <a:gd name="T25" fmla="*/ 4971 h 333"/>
                <a:gd name="T26" fmla="*/ 884 w 302"/>
                <a:gd name="T27" fmla="*/ 4923 h 333"/>
                <a:gd name="T28" fmla="*/ 819 w 302"/>
                <a:gd name="T29" fmla="*/ 4874 h 333"/>
                <a:gd name="T30" fmla="*/ 745 w 302"/>
                <a:gd name="T31" fmla="*/ 4759 h 333"/>
                <a:gd name="T32" fmla="*/ 683 w 302"/>
                <a:gd name="T33" fmla="*/ 4701 h 333"/>
                <a:gd name="T34" fmla="*/ 661 w 302"/>
                <a:gd name="T35" fmla="*/ 4079 h 333"/>
                <a:gd name="T36" fmla="*/ 557 w 302"/>
                <a:gd name="T37" fmla="*/ 3686 h 333"/>
                <a:gd name="T38" fmla="*/ 498 w 302"/>
                <a:gd name="T39" fmla="*/ 3592 h 333"/>
                <a:gd name="T40" fmla="*/ 410 w 302"/>
                <a:gd name="T41" fmla="*/ 3908 h 333"/>
                <a:gd name="T42" fmla="*/ 327 w 302"/>
                <a:gd name="T43" fmla="*/ 3592 h 333"/>
                <a:gd name="T44" fmla="*/ 242 w 302"/>
                <a:gd name="T45" fmla="*/ 3289 h 333"/>
                <a:gd name="T46" fmla="*/ 120 w 302"/>
                <a:gd name="T47" fmla="*/ 3258 h 333"/>
                <a:gd name="T48" fmla="*/ 4 w 302"/>
                <a:gd name="T49" fmla="*/ 3289 h 333"/>
                <a:gd name="T50" fmla="*/ 4 w 302"/>
                <a:gd name="T51" fmla="*/ 3213 h 333"/>
                <a:gd name="T52" fmla="*/ 62 w 302"/>
                <a:gd name="T53" fmla="*/ 2915 h 333"/>
                <a:gd name="T54" fmla="*/ 120 w 302"/>
                <a:gd name="T55" fmla="*/ 2860 h 333"/>
                <a:gd name="T56" fmla="*/ 166 w 302"/>
                <a:gd name="T57" fmla="*/ 2984 h 333"/>
                <a:gd name="T58" fmla="*/ 281 w 302"/>
                <a:gd name="T59" fmla="*/ 2591 h 333"/>
                <a:gd name="T60" fmla="*/ 284 w 302"/>
                <a:gd name="T61" fmla="*/ 2138 h 333"/>
                <a:gd name="T62" fmla="*/ 377 w 302"/>
                <a:gd name="T63" fmla="*/ 1652 h 333"/>
                <a:gd name="T64" fmla="*/ 410 w 302"/>
                <a:gd name="T65" fmla="*/ 1232 h 333"/>
                <a:gd name="T66" fmla="*/ 431 w 302"/>
                <a:gd name="T67" fmla="*/ 762 h 333"/>
                <a:gd name="T68" fmla="*/ 435 w 302"/>
                <a:gd name="T69" fmla="*/ 284 h 333"/>
                <a:gd name="T70" fmla="*/ 557 w 302"/>
                <a:gd name="T71" fmla="*/ 181 h 333"/>
                <a:gd name="T72" fmla="*/ 695 w 302"/>
                <a:gd name="T73" fmla="*/ 345 h 333"/>
                <a:gd name="T74" fmla="*/ 755 w 302"/>
                <a:gd name="T75" fmla="*/ 181 h 333"/>
                <a:gd name="T76" fmla="*/ 871 w 302"/>
                <a:gd name="T77" fmla="*/ 118 h 333"/>
                <a:gd name="T78" fmla="*/ 949 w 302"/>
                <a:gd name="T79" fmla="*/ 2 h 333"/>
                <a:gd name="T80" fmla="*/ 1040 w 302"/>
                <a:gd name="T81" fmla="*/ 62 h 333"/>
                <a:gd name="T82" fmla="*/ 1116 w 302"/>
                <a:gd name="T83" fmla="*/ 260 h 333"/>
                <a:gd name="T84" fmla="*/ 1175 w 302"/>
                <a:gd name="T85" fmla="*/ 181 h 333"/>
                <a:gd name="T86" fmla="*/ 1273 w 302"/>
                <a:gd name="T87" fmla="*/ 542 h 333"/>
                <a:gd name="T88" fmla="*/ 1303 w 302"/>
                <a:gd name="T89" fmla="*/ 926 h 333"/>
                <a:gd name="T90" fmla="*/ 1212 w 302"/>
                <a:gd name="T91" fmla="*/ 1320 h 333"/>
                <a:gd name="T92" fmla="*/ 1195 w 302"/>
                <a:gd name="T93" fmla="*/ 1971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29961" name="Freeform 4087"/>
            <p:cNvSpPr>
              <a:spLocks/>
            </p:cNvSpPr>
            <p:nvPr/>
          </p:nvSpPr>
          <p:spPr bwMode="auto">
            <a:xfrm>
              <a:off x="2898" y="2830"/>
              <a:ext cx="207" cy="216"/>
            </a:xfrm>
            <a:custGeom>
              <a:avLst/>
              <a:gdLst>
                <a:gd name="T0" fmla="*/ 143 w 185"/>
                <a:gd name="T1" fmla="*/ 1308 h 175"/>
                <a:gd name="T2" fmla="*/ 78 w 185"/>
                <a:gd name="T3" fmla="*/ 1308 h 175"/>
                <a:gd name="T4" fmla="*/ 2 w 185"/>
                <a:gd name="T5" fmla="*/ 1308 h 175"/>
                <a:gd name="T6" fmla="*/ 2 w 185"/>
                <a:gd name="T7" fmla="*/ 1528 h 175"/>
                <a:gd name="T8" fmla="*/ 2 w 185"/>
                <a:gd name="T9" fmla="*/ 1737 h 175"/>
                <a:gd name="T10" fmla="*/ 0 w 185"/>
                <a:gd name="T11" fmla="*/ 1959 h 175"/>
                <a:gd name="T12" fmla="*/ 0 w 185"/>
                <a:gd name="T13" fmla="*/ 2191 h 175"/>
                <a:gd name="T14" fmla="*/ 50 w 185"/>
                <a:gd name="T15" fmla="*/ 2417 h 175"/>
                <a:gd name="T16" fmla="*/ 87 w 185"/>
                <a:gd name="T17" fmla="*/ 2583 h 175"/>
                <a:gd name="T18" fmla="*/ 143 w 185"/>
                <a:gd name="T19" fmla="*/ 2554 h 175"/>
                <a:gd name="T20" fmla="*/ 214 w 185"/>
                <a:gd name="T21" fmla="*/ 2627 h 175"/>
                <a:gd name="T22" fmla="*/ 316 w 185"/>
                <a:gd name="T23" fmla="*/ 2704 h 175"/>
                <a:gd name="T24" fmla="*/ 378 w 185"/>
                <a:gd name="T25" fmla="*/ 2515 h 175"/>
                <a:gd name="T26" fmla="*/ 445 w 185"/>
                <a:gd name="T27" fmla="*/ 2297 h 175"/>
                <a:gd name="T28" fmla="*/ 470 w 185"/>
                <a:gd name="T29" fmla="*/ 2144 h 175"/>
                <a:gd name="T30" fmla="*/ 517 w 185"/>
                <a:gd name="T31" fmla="*/ 2069 h 175"/>
                <a:gd name="T32" fmla="*/ 576 w 185"/>
                <a:gd name="T33" fmla="*/ 2038 h 175"/>
                <a:gd name="T34" fmla="*/ 551 w 185"/>
                <a:gd name="T35" fmla="*/ 1903 h 175"/>
                <a:gd name="T36" fmla="*/ 604 w 185"/>
                <a:gd name="T37" fmla="*/ 1822 h 175"/>
                <a:gd name="T38" fmla="*/ 647 w 185"/>
                <a:gd name="T39" fmla="*/ 1737 h 175"/>
                <a:gd name="T40" fmla="*/ 698 w 185"/>
                <a:gd name="T41" fmla="*/ 1654 h 175"/>
                <a:gd name="T42" fmla="*/ 755 w 185"/>
                <a:gd name="T43" fmla="*/ 1602 h 175"/>
                <a:gd name="T44" fmla="*/ 723 w 185"/>
                <a:gd name="T45" fmla="*/ 1503 h 175"/>
                <a:gd name="T46" fmla="*/ 762 w 185"/>
                <a:gd name="T47" fmla="*/ 1196 h 175"/>
                <a:gd name="T48" fmla="*/ 778 w 185"/>
                <a:gd name="T49" fmla="*/ 1126 h 175"/>
                <a:gd name="T50" fmla="*/ 778 w 185"/>
                <a:gd name="T51" fmla="*/ 944 h 175"/>
                <a:gd name="T52" fmla="*/ 781 w 185"/>
                <a:gd name="T53" fmla="*/ 696 h 175"/>
                <a:gd name="T54" fmla="*/ 801 w 185"/>
                <a:gd name="T55" fmla="*/ 602 h 175"/>
                <a:gd name="T56" fmla="*/ 755 w 185"/>
                <a:gd name="T57" fmla="*/ 393 h 175"/>
                <a:gd name="T58" fmla="*/ 755 w 185"/>
                <a:gd name="T59" fmla="*/ 318 h 175"/>
                <a:gd name="T60" fmla="*/ 687 w 185"/>
                <a:gd name="T61" fmla="*/ 169 h 175"/>
                <a:gd name="T62" fmla="*/ 614 w 185"/>
                <a:gd name="T63" fmla="*/ 2 h 175"/>
                <a:gd name="T64" fmla="*/ 604 w 185"/>
                <a:gd name="T65" fmla="*/ 0 h 175"/>
                <a:gd name="T66" fmla="*/ 540 w 185"/>
                <a:gd name="T67" fmla="*/ 2 h 175"/>
                <a:gd name="T68" fmla="*/ 492 w 185"/>
                <a:gd name="T69" fmla="*/ 59 h 175"/>
                <a:gd name="T70" fmla="*/ 445 w 185"/>
                <a:gd name="T71" fmla="*/ 284 h 175"/>
                <a:gd name="T72" fmla="*/ 461 w 185"/>
                <a:gd name="T73" fmla="*/ 534 h 175"/>
                <a:gd name="T74" fmla="*/ 445 w 185"/>
                <a:gd name="T75" fmla="*/ 743 h 175"/>
                <a:gd name="T76" fmla="*/ 445 w 185"/>
                <a:gd name="T77" fmla="*/ 969 h 175"/>
                <a:gd name="T78" fmla="*/ 514 w 185"/>
                <a:gd name="T79" fmla="*/ 1165 h 175"/>
                <a:gd name="T80" fmla="*/ 540 w 185"/>
                <a:gd name="T81" fmla="*/ 1111 h 175"/>
                <a:gd name="T82" fmla="*/ 517 w 185"/>
                <a:gd name="T83" fmla="*/ 1429 h 175"/>
                <a:gd name="T84" fmla="*/ 498 w 185"/>
                <a:gd name="T85" fmla="*/ 1429 h 175"/>
                <a:gd name="T86" fmla="*/ 482 w 185"/>
                <a:gd name="T87" fmla="*/ 1429 h 175"/>
                <a:gd name="T88" fmla="*/ 420 w 185"/>
                <a:gd name="T89" fmla="*/ 1165 h 175"/>
                <a:gd name="T90" fmla="*/ 378 w 185"/>
                <a:gd name="T91" fmla="*/ 1052 h 175"/>
                <a:gd name="T92" fmla="*/ 351 w 185"/>
                <a:gd name="T93" fmla="*/ 944 h 175"/>
                <a:gd name="T94" fmla="*/ 328 w 185"/>
                <a:gd name="T95" fmla="*/ 1052 h 175"/>
                <a:gd name="T96" fmla="*/ 230 w 185"/>
                <a:gd name="T97" fmla="*/ 912 h 175"/>
                <a:gd name="T98" fmla="*/ 225 w 185"/>
                <a:gd name="T99" fmla="*/ 843 h 175"/>
                <a:gd name="T100" fmla="*/ 164 w 185"/>
                <a:gd name="T101" fmla="*/ 859 h 175"/>
                <a:gd name="T102" fmla="*/ 143 w 185"/>
                <a:gd name="T103" fmla="*/ 731 h 175"/>
                <a:gd name="T104" fmla="*/ 143 w 185"/>
                <a:gd name="T105" fmla="*/ 1012 h 175"/>
                <a:gd name="T106" fmla="*/ 143 w 185"/>
                <a:gd name="T107" fmla="*/ 1308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29962" name="Freeform 4088"/>
            <p:cNvSpPr>
              <a:spLocks/>
            </p:cNvSpPr>
            <p:nvPr/>
          </p:nvSpPr>
          <p:spPr bwMode="auto">
            <a:xfrm>
              <a:off x="2955" y="2993"/>
              <a:ext cx="134" cy="150"/>
            </a:xfrm>
            <a:custGeom>
              <a:avLst/>
              <a:gdLst>
                <a:gd name="T0" fmla="*/ 252 w 120"/>
                <a:gd name="T1" fmla="*/ 1903 h 121"/>
                <a:gd name="T2" fmla="*/ 227 w 120"/>
                <a:gd name="T3" fmla="*/ 1860 h 121"/>
                <a:gd name="T4" fmla="*/ 179 w 120"/>
                <a:gd name="T5" fmla="*/ 1724 h 121"/>
                <a:gd name="T6" fmla="*/ 147 w 120"/>
                <a:gd name="T7" fmla="*/ 1500 h 121"/>
                <a:gd name="T8" fmla="*/ 136 w 120"/>
                <a:gd name="T9" fmla="*/ 1381 h 121"/>
                <a:gd name="T10" fmla="*/ 132 w 120"/>
                <a:gd name="T11" fmla="*/ 1359 h 121"/>
                <a:gd name="T12" fmla="*/ 78 w 120"/>
                <a:gd name="T13" fmla="*/ 1185 h 121"/>
                <a:gd name="T14" fmla="*/ 36 w 120"/>
                <a:gd name="T15" fmla="*/ 932 h 121"/>
                <a:gd name="T16" fmla="*/ 0 w 120"/>
                <a:gd name="T17" fmla="*/ 614 h 121"/>
                <a:gd name="T18" fmla="*/ 97 w 120"/>
                <a:gd name="T19" fmla="*/ 699 h 121"/>
                <a:gd name="T20" fmla="*/ 160 w 120"/>
                <a:gd name="T21" fmla="*/ 495 h 121"/>
                <a:gd name="T22" fmla="*/ 227 w 120"/>
                <a:gd name="T23" fmla="*/ 278 h 121"/>
                <a:gd name="T24" fmla="*/ 252 w 120"/>
                <a:gd name="T25" fmla="*/ 118 h 121"/>
                <a:gd name="T26" fmla="*/ 296 w 120"/>
                <a:gd name="T27" fmla="*/ 2 h 121"/>
                <a:gd name="T28" fmla="*/ 351 w 120"/>
                <a:gd name="T29" fmla="*/ 0 h 121"/>
                <a:gd name="T30" fmla="*/ 351 w 120"/>
                <a:gd name="T31" fmla="*/ 118 h 121"/>
                <a:gd name="T32" fmla="*/ 377 w 120"/>
                <a:gd name="T33" fmla="*/ 118 h 121"/>
                <a:gd name="T34" fmla="*/ 438 w 120"/>
                <a:gd name="T35" fmla="*/ 224 h 121"/>
                <a:gd name="T36" fmla="*/ 509 w 120"/>
                <a:gd name="T37" fmla="*/ 319 h 121"/>
                <a:gd name="T38" fmla="*/ 509 w 120"/>
                <a:gd name="T39" fmla="*/ 699 h 121"/>
                <a:gd name="T40" fmla="*/ 494 w 120"/>
                <a:gd name="T41" fmla="*/ 932 h 121"/>
                <a:gd name="T42" fmla="*/ 494 w 120"/>
                <a:gd name="T43" fmla="*/ 1185 h 121"/>
                <a:gd name="T44" fmla="*/ 470 w 120"/>
                <a:gd name="T45" fmla="*/ 1432 h 121"/>
                <a:gd name="T46" fmla="*/ 463 w 120"/>
                <a:gd name="T47" fmla="*/ 1652 h 121"/>
                <a:gd name="T48" fmla="*/ 415 w 120"/>
                <a:gd name="T49" fmla="*/ 1820 h 121"/>
                <a:gd name="T50" fmla="*/ 377 w 120"/>
                <a:gd name="T51" fmla="*/ 1980 h 121"/>
                <a:gd name="T52" fmla="*/ 316 w 120"/>
                <a:gd name="T53" fmla="*/ 1929 h 121"/>
                <a:gd name="T54" fmla="*/ 255 w 120"/>
                <a:gd name="T55" fmla="*/ 1929 h 121"/>
                <a:gd name="T56" fmla="*/ 252 w 120"/>
                <a:gd name="T57" fmla="*/ 1903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29963" name="Freeform 4089"/>
            <p:cNvSpPr>
              <a:spLocks/>
            </p:cNvSpPr>
            <p:nvPr/>
          </p:nvSpPr>
          <p:spPr bwMode="auto">
            <a:xfrm>
              <a:off x="1540" y="3315"/>
              <a:ext cx="84" cy="105"/>
            </a:xfrm>
            <a:custGeom>
              <a:avLst/>
              <a:gdLst>
                <a:gd name="T0" fmla="*/ 275 w 76"/>
                <a:gd name="T1" fmla="*/ 663 h 85"/>
                <a:gd name="T2" fmla="*/ 216 w 76"/>
                <a:gd name="T3" fmla="*/ 484 h 85"/>
                <a:gd name="T4" fmla="*/ 159 w 76"/>
                <a:gd name="T5" fmla="*/ 285 h 85"/>
                <a:gd name="T6" fmla="*/ 114 w 76"/>
                <a:gd name="T7" fmla="*/ 216 h 85"/>
                <a:gd name="T8" fmla="*/ 107 w 76"/>
                <a:gd name="T9" fmla="*/ 216 h 85"/>
                <a:gd name="T10" fmla="*/ 34 w 76"/>
                <a:gd name="T11" fmla="*/ 0 h 85"/>
                <a:gd name="T12" fmla="*/ 0 w 76"/>
                <a:gd name="T13" fmla="*/ 0 h 85"/>
                <a:gd name="T14" fmla="*/ 0 w 76"/>
                <a:gd name="T15" fmla="*/ 2 h 85"/>
                <a:gd name="T16" fmla="*/ 0 w 76"/>
                <a:gd name="T17" fmla="*/ 330 h 85"/>
                <a:gd name="T18" fmla="*/ 0 w 76"/>
                <a:gd name="T19" fmla="*/ 623 h 85"/>
                <a:gd name="T20" fmla="*/ 0 w 76"/>
                <a:gd name="T21" fmla="*/ 663 h 85"/>
                <a:gd name="T22" fmla="*/ 0 w 76"/>
                <a:gd name="T23" fmla="*/ 880 h 85"/>
                <a:gd name="T24" fmla="*/ 25 w 76"/>
                <a:gd name="T25" fmla="*/ 1115 h 85"/>
                <a:gd name="T26" fmla="*/ 97 w 76"/>
                <a:gd name="T27" fmla="*/ 1250 h 85"/>
                <a:gd name="T28" fmla="*/ 189 w 76"/>
                <a:gd name="T29" fmla="*/ 1335 h 85"/>
                <a:gd name="T30" fmla="*/ 232 w 76"/>
                <a:gd name="T31" fmla="*/ 1219 h 85"/>
                <a:gd name="T32" fmla="*/ 281 w 76"/>
                <a:gd name="T33" fmla="*/ 993 h 85"/>
                <a:gd name="T34" fmla="*/ 256 w 76"/>
                <a:gd name="T35" fmla="*/ 784 h 85"/>
                <a:gd name="T36" fmla="*/ 275 w 76"/>
                <a:gd name="T37" fmla="*/ 663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29964" name="Freeform 4090"/>
            <p:cNvSpPr>
              <a:spLocks/>
            </p:cNvSpPr>
            <p:nvPr/>
          </p:nvSpPr>
          <p:spPr bwMode="auto">
            <a:xfrm>
              <a:off x="1329" y="3128"/>
              <a:ext cx="269" cy="670"/>
            </a:xfrm>
            <a:custGeom>
              <a:avLst/>
              <a:gdLst>
                <a:gd name="T0" fmla="*/ 569 w 241"/>
                <a:gd name="T1" fmla="*/ 5523 h 541"/>
                <a:gd name="T2" fmla="*/ 542 w 241"/>
                <a:gd name="T3" fmla="*/ 5870 h 541"/>
                <a:gd name="T4" fmla="*/ 587 w 241"/>
                <a:gd name="T5" fmla="*/ 5900 h 541"/>
                <a:gd name="T6" fmla="*/ 618 w 241"/>
                <a:gd name="T7" fmla="*/ 6065 h 541"/>
                <a:gd name="T8" fmla="*/ 549 w 241"/>
                <a:gd name="T9" fmla="*/ 6009 h 541"/>
                <a:gd name="T10" fmla="*/ 549 w 241"/>
                <a:gd name="T11" fmla="*/ 6315 h 541"/>
                <a:gd name="T12" fmla="*/ 549 w 241"/>
                <a:gd name="T13" fmla="*/ 6658 h 541"/>
                <a:gd name="T14" fmla="*/ 482 w 241"/>
                <a:gd name="T15" fmla="*/ 7096 h 541"/>
                <a:gd name="T16" fmla="*/ 613 w 241"/>
                <a:gd name="T17" fmla="*/ 7359 h 541"/>
                <a:gd name="T18" fmla="*/ 613 w 241"/>
                <a:gd name="T19" fmla="*/ 7511 h 541"/>
                <a:gd name="T20" fmla="*/ 549 w 241"/>
                <a:gd name="T21" fmla="*/ 7885 h 541"/>
                <a:gd name="T22" fmla="*/ 516 w 241"/>
                <a:gd name="T23" fmla="*/ 8039 h 541"/>
                <a:gd name="T24" fmla="*/ 522 w 241"/>
                <a:gd name="T25" fmla="*/ 8165 h 541"/>
                <a:gd name="T26" fmla="*/ 510 w 241"/>
                <a:gd name="T27" fmla="*/ 8357 h 541"/>
                <a:gd name="T28" fmla="*/ 516 w 241"/>
                <a:gd name="T29" fmla="*/ 8516 h 541"/>
                <a:gd name="T30" fmla="*/ 587 w 241"/>
                <a:gd name="T31" fmla="*/ 8729 h 541"/>
                <a:gd name="T32" fmla="*/ 375 w 241"/>
                <a:gd name="T33" fmla="*/ 8581 h 541"/>
                <a:gd name="T34" fmla="*/ 301 w 241"/>
                <a:gd name="T35" fmla="*/ 8259 h 541"/>
                <a:gd name="T36" fmla="*/ 217 w 241"/>
                <a:gd name="T37" fmla="*/ 7885 h 541"/>
                <a:gd name="T38" fmla="*/ 250 w 241"/>
                <a:gd name="T39" fmla="*/ 7320 h 541"/>
                <a:gd name="T40" fmla="*/ 227 w 241"/>
                <a:gd name="T41" fmla="*/ 6820 h 541"/>
                <a:gd name="T42" fmla="*/ 189 w 241"/>
                <a:gd name="T43" fmla="*/ 6618 h 541"/>
                <a:gd name="T44" fmla="*/ 182 w 241"/>
                <a:gd name="T45" fmla="*/ 6431 h 541"/>
                <a:gd name="T46" fmla="*/ 118 w 241"/>
                <a:gd name="T47" fmla="*/ 5973 h 541"/>
                <a:gd name="T48" fmla="*/ 87 w 241"/>
                <a:gd name="T49" fmla="*/ 5366 h 541"/>
                <a:gd name="T50" fmla="*/ 98 w 241"/>
                <a:gd name="T51" fmla="*/ 4922 h 541"/>
                <a:gd name="T52" fmla="*/ 70 w 241"/>
                <a:gd name="T53" fmla="*/ 4509 h 541"/>
                <a:gd name="T54" fmla="*/ 78 w 241"/>
                <a:gd name="T55" fmla="*/ 4084 h 541"/>
                <a:gd name="T56" fmla="*/ 78 w 241"/>
                <a:gd name="T57" fmla="*/ 3499 h 541"/>
                <a:gd name="T58" fmla="*/ 29 w 241"/>
                <a:gd name="T59" fmla="*/ 3090 h 541"/>
                <a:gd name="T60" fmla="*/ 0 w 241"/>
                <a:gd name="T61" fmla="*/ 2663 h 541"/>
                <a:gd name="T62" fmla="*/ 2 w 241"/>
                <a:gd name="T63" fmla="*/ 2289 h 541"/>
                <a:gd name="T64" fmla="*/ 29 w 241"/>
                <a:gd name="T65" fmla="*/ 1816 h 541"/>
                <a:gd name="T66" fmla="*/ 78 w 241"/>
                <a:gd name="T67" fmla="*/ 1487 h 541"/>
                <a:gd name="T68" fmla="*/ 50 w 241"/>
                <a:gd name="T69" fmla="*/ 925 h 541"/>
                <a:gd name="T70" fmla="*/ 118 w 241"/>
                <a:gd name="T71" fmla="*/ 651 h 541"/>
                <a:gd name="T72" fmla="*/ 118 w 241"/>
                <a:gd name="T73" fmla="*/ 343 h 541"/>
                <a:gd name="T74" fmla="*/ 182 w 241"/>
                <a:gd name="T75" fmla="*/ 77 h 541"/>
                <a:gd name="T76" fmla="*/ 286 w 241"/>
                <a:gd name="T77" fmla="*/ 258 h 541"/>
                <a:gd name="T78" fmla="*/ 386 w 241"/>
                <a:gd name="T79" fmla="*/ 77 h 541"/>
                <a:gd name="T80" fmla="*/ 463 w 241"/>
                <a:gd name="T81" fmla="*/ 367 h 541"/>
                <a:gd name="T82" fmla="*/ 583 w 241"/>
                <a:gd name="T83" fmla="*/ 718 h 541"/>
                <a:gd name="T84" fmla="*/ 690 w 241"/>
                <a:gd name="T85" fmla="*/ 940 h 541"/>
                <a:gd name="T86" fmla="*/ 720 w 241"/>
                <a:gd name="T87" fmla="*/ 1349 h 541"/>
                <a:gd name="T88" fmla="*/ 780 w 241"/>
                <a:gd name="T89" fmla="*/ 1632 h 541"/>
                <a:gd name="T90" fmla="*/ 897 w 241"/>
                <a:gd name="T91" fmla="*/ 1600 h 541"/>
                <a:gd name="T92" fmla="*/ 938 w 241"/>
                <a:gd name="T93" fmla="*/ 1092 h 541"/>
                <a:gd name="T94" fmla="*/ 1003 w 241"/>
                <a:gd name="T95" fmla="*/ 1487 h 541"/>
                <a:gd name="T96" fmla="*/ 926 w 241"/>
                <a:gd name="T97" fmla="*/ 1757 h 541"/>
                <a:gd name="T98" fmla="*/ 859 w 241"/>
                <a:gd name="T99" fmla="*/ 2092 h 541"/>
                <a:gd name="T100" fmla="*/ 791 w 241"/>
                <a:gd name="T101" fmla="*/ 2436 h 541"/>
                <a:gd name="T102" fmla="*/ 791 w 241"/>
                <a:gd name="T103" fmla="*/ 2779 h 541"/>
                <a:gd name="T104" fmla="*/ 791 w 241"/>
                <a:gd name="T105" fmla="*/ 3273 h 541"/>
                <a:gd name="T106" fmla="*/ 811 w 241"/>
                <a:gd name="T107" fmla="*/ 3712 h 541"/>
                <a:gd name="T108" fmla="*/ 897 w 241"/>
                <a:gd name="T109" fmla="*/ 4136 h 541"/>
                <a:gd name="T110" fmla="*/ 922 w 241"/>
                <a:gd name="T111" fmla="*/ 4530 h 541"/>
                <a:gd name="T112" fmla="*/ 836 w 241"/>
                <a:gd name="T113" fmla="*/ 4849 h 541"/>
                <a:gd name="T114" fmla="*/ 728 w 241"/>
                <a:gd name="T115" fmla="*/ 4922 h 541"/>
                <a:gd name="T116" fmla="*/ 635 w 241"/>
                <a:gd name="T117" fmla="*/ 4946 h 541"/>
                <a:gd name="T118" fmla="*/ 655 w 241"/>
                <a:gd name="T119" fmla="*/ 5408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29965" name="Freeform 4091"/>
            <p:cNvSpPr>
              <a:spLocks/>
            </p:cNvSpPr>
            <p:nvPr/>
          </p:nvSpPr>
          <p:spPr bwMode="auto">
            <a:xfrm>
              <a:off x="1294" y="3034"/>
              <a:ext cx="194" cy="796"/>
            </a:xfrm>
            <a:custGeom>
              <a:avLst/>
              <a:gdLst>
                <a:gd name="T0" fmla="*/ 76 w 173"/>
                <a:gd name="T1" fmla="*/ 4096 h 643"/>
                <a:gd name="T2" fmla="*/ 85 w 173"/>
                <a:gd name="T3" fmla="*/ 4791 h 643"/>
                <a:gd name="T4" fmla="*/ 62 w 173"/>
                <a:gd name="T5" fmla="*/ 5539 h 643"/>
                <a:gd name="T6" fmla="*/ 98 w 173"/>
                <a:gd name="T7" fmla="*/ 6143 h 643"/>
                <a:gd name="T8" fmla="*/ 146 w 173"/>
                <a:gd name="T9" fmla="*/ 6892 h 643"/>
                <a:gd name="T10" fmla="*/ 200 w 173"/>
                <a:gd name="T11" fmla="*/ 6892 h 643"/>
                <a:gd name="T12" fmla="*/ 231 w 173"/>
                <a:gd name="T13" fmla="*/ 7084 h 643"/>
                <a:gd name="T14" fmla="*/ 231 w 173"/>
                <a:gd name="T15" fmla="*/ 7318 h 643"/>
                <a:gd name="T16" fmla="*/ 276 w 173"/>
                <a:gd name="T17" fmla="*/ 7740 h 643"/>
                <a:gd name="T18" fmla="*/ 260 w 173"/>
                <a:gd name="T19" fmla="*/ 7956 h 643"/>
                <a:gd name="T20" fmla="*/ 260 w 173"/>
                <a:gd name="T21" fmla="*/ 8210 h 643"/>
                <a:gd name="T22" fmla="*/ 246 w 173"/>
                <a:gd name="T23" fmla="*/ 8229 h 643"/>
                <a:gd name="T24" fmla="*/ 213 w 173"/>
                <a:gd name="T25" fmla="*/ 8106 h 643"/>
                <a:gd name="T26" fmla="*/ 169 w 173"/>
                <a:gd name="T27" fmla="*/ 8347 h 643"/>
                <a:gd name="T28" fmla="*/ 276 w 173"/>
                <a:gd name="T29" fmla="*/ 8496 h 643"/>
                <a:gd name="T30" fmla="*/ 246 w 173"/>
                <a:gd name="T31" fmla="*/ 8610 h 643"/>
                <a:gd name="T32" fmla="*/ 327 w 173"/>
                <a:gd name="T33" fmla="*/ 8697 h 643"/>
                <a:gd name="T34" fmla="*/ 260 w 173"/>
                <a:gd name="T35" fmla="*/ 8714 h 643"/>
                <a:gd name="T36" fmla="*/ 327 w 173"/>
                <a:gd name="T37" fmla="*/ 9161 h 643"/>
                <a:gd name="T38" fmla="*/ 367 w 173"/>
                <a:gd name="T39" fmla="*/ 9365 h 643"/>
                <a:gd name="T40" fmla="*/ 425 w 173"/>
                <a:gd name="T41" fmla="*/ 9640 h 643"/>
                <a:gd name="T42" fmla="*/ 454 w 173"/>
                <a:gd name="T43" fmla="*/ 9759 h 643"/>
                <a:gd name="T44" fmla="*/ 486 w 173"/>
                <a:gd name="T45" fmla="*/ 9996 h 643"/>
                <a:gd name="T46" fmla="*/ 521 w 173"/>
                <a:gd name="T47" fmla="*/ 10125 h 643"/>
                <a:gd name="T48" fmla="*/ 652 w 173"/>
                <a:gd name="T49" fmla="*/ 9980 h 643"/>
                <a:gd name="T50" fmla="*/ 660 w 173"/>
                <a:gd name="T51" fmla="*/ 9813 h 643"/>
                <a:gd name="T52" fmla="*/ 462 w 173"/>
                <a:gd name="T53" fmla="*/ 9442 h 643"/>
                <a:gd name="T54" fmla="*/ 408 w 173"/>
                <a:gd name="T55" fmla="*/ 8875 h 643"/>
                <a:gd name="T56" fmla="*/ 379 w 173"/>
                <a:gd name="T57" fmla="*/ 8003 h 643"/>
                <a:gd name="T58" fmla="*/ 379 w 173"/>
                <a:gd name="T59" fmla="*/ 7740 h 643"/>
                <a:gd name="T60" fmla="*/ 260 w 173"/>
                <a:gd name="T61" fmla="*/ 7169 h 643"/>
                <a:gd name="T62" fmla="*/ 224 w 173"/>
                <a:gd name="T63" fmla="*/ 6258 h 643"/>
                <a:gd name="T64" fmla="*/ 213 w 173"/>
                <a:gd name="T65" fmla="*/ 5678 h 643"/>
                <a:gd name="T66" fmla="*/ 213 w 173"/>
                <a:gd name="T67" fmla="*/ 5076 h 643"/>
                <a:gd name="T68" fmla="*/ 169 w 173"/>
                <a:gd name="T69" fmla="*/ 4292 h 643"/>
                <a:gd name="T70" fmla="*/ 159 w 173"/>
                <a:gd name="T71" fmla="*/ 3663 h 643"/>
                <a:gd name="T72" fmla="*/ 169 w 173"/>
                <a:gd name="T73" fmla="*/ 3033 h 643"/>
                <a:gd name="T74" fmla="*/ 200 w 173"/>
                <a:gd name="T75" fmla="*/ 2553 h 643"/>
                <a:gd name="T76" fmla="*/ 260 w 173"/>
                <a:gd name="T77" fmla="*/ 1857 h 643"/>
                <a:gd name="T78" fmla="*/ 213 w 173"/>
                <a:gd name="T79" fmla="*/ 1482 h 643"/>
                <a:gd name="T80" fmla="*/ 130 w 173"/>
                <a:gd name="T81" fmla="*/ 717 h 643"/>
                <a:gd name="T82" fmla="*/ 76 w 173"/>
                <a:gd name="T83" fmla="*/ 167 h 643"/>
                <a:gd name="T84" fmla="*/ 3 w 173"/>
                <a:gd name="T85" fmla="*/ 224 h 643"/>
                <a:gd name="T86" fmla="*/ 30 w 173"/>
                <a:gd name="T87" fmla="*/ 998 h 643"/>
                <a:gd name="T88" fmla="*/ 30 w 173"/>
                <a:gd name="T89" fmla="*/ 1746 h 643"/>
                <a:gd name="T90" fmla="*/ 43 w 173"/>
                <a:gd name="T91" fmla="*/ 2813 h 643"/>
                <a:gd name="T92" fmla="*/ 54 w 173"/>
                <a:gd name="T93" fmla="*/ 3663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29966" name="Freeform 4092"/>
            <p:cNvSpPr>
              <a:spLocks/>
            </p:cNvSpPr>
            <p:nvPr/>
          </p:nvSpPr>
          <p:spPr bwMode="auto">
            <a:xfrm>
              <a:off x="1327" y="3572"/>
              <a:ext cx="12" cy="33"/>
            </a:xfrm>
            <a:custGeom>
              <a:avLst/>
              <a:gdLst>
                <a:gd name="T0" fmla="*/ 4 w 11"/>
                <a:gd name="T1" fmla="*/ 0 h 26"/>
                <a:gd name="T2" fmla="*/ 0 w 11"/>
                <a:gd name="T3" fmla="*/ 0 h 26"/>
                <a:gd name="T4" fmla="*/ 23 w 11"/>
                <a:gd name="T5" fmla="*/ 575 h 26"/>
                <a:gd name="T6" fmla="*/ 27 w 11"/>
                <a:gd name="T7" fmla="*/ 517 h 26"/>
                <a:gd name="T8" fmla="*/ 32 w 11"/>
                <a:gd name="T9" fmla="*/ 407 h 26"/>
                <a:gd name="T10" fmla="*/ 27 w 11"/>
                <a:gd name="T11" fmla="*/ 155 h 26"/>
                <a:gd name="T12" fmla="*/ 27 w 11"/>
                <a:gd name="T13" fmla="*/ 155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9967" name="Freeform 4093"/>
            <p:cNvSpPr>
              <a:spLocks/>
            </p:cNvSpPr>
            <p:nvPr/>
          </p:nvSpPr>
          <p:spPr bwMode="auto">
            <a:xfrm>
              <a:off x="1357" y="3722"/>
              <a:ext cx="17" cy="26"/>
            </a:xfrm>
            <a:custGeom>
              <a:avLst/>
              <a:gdLst>
                <a:gd name="T0" fmla="*/ 90 w 14"/>
                <a:gd name="T1" fmla="*/ 0 h 21"/>
                <a:gd name="T2" fmla="*/ 0 w 14"/>
                <a:gd name="T3" fmla="*/ 146 h 21"/>
                <a:gd name="T4" fmla="*/ 90 w 14"/>
                <a:gd name="T5" fmla="*/ 317 h 21"/>
                <a:gd name="T6" fmla="*/ 183 w 14"/>
                <a:gd name="T7" fmla="*/ 343 h 21"/>
                <a:gd name="T8" fmla="*/ 183 w 14"/>
                <a:gd name="T9" fmla="*/ 224 h 21"/>
                <a:gd name="T10" fmla="*/ 90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9968" name="Freeform 4094"/>
            <p:cNvSpPr>
              <a:spLocks/>
            </p:cNvSpPr>
            <p:nvPr/>
          </p:nvSpPr>
          <p:spPr bwMode="auto">
            <a:xfrm>
              <a:off x="1091" y="2616"/>
              <a:ext cx="100" cy="143"/>
            </a:xfrm>
            <a:custGeom>
              <a:avLst/>
              <a:gdLst>
                <a:gd name="T0" fmla="*/ 0 w 90"/>
                <a:gd name="T1" fmla="*/ 725 h 116"/>
                <a:gd name="T2" fmla="*/ 2 w 90"/>
                <a:gd name="T3" fmla="*/ 968 h 116"/>
                <a:gd name="T4" fmla="*/ 0 w 90"/>
                <a:gd name="T5" fmla="*/ 1044 h 116"/>
                <a:gd name="T6" fmla="*/ 46 w 90"/>
                <a:gd name="T7" fmla="*/ 1076 h 116"/>
                <a:gd name="T8" fmla="*/ 57 w 90"/>
                <a:gd name="T9" fmla="*/ 1044 h 116"/>
                <a:gd name="T10" fmla="*/ 67 w 90"/>
                <a:gd name="T11" fmla="*/ 1076 h 116"/>
                <a:gd name="T12" fmla="*/ 67 w 90"/>
                <a:gd name="T13" fmla="*/ 1256 h 116"/>
                <a:gd name="T14" fmla="*/ 37 w 90"/>
                <a:gd name="T15" fmla="*/ 1326 h 116"/>
                <a:gd name="T16" fmla="*/ 37 w 90"/>
                <a:gd name="T17" fmla="*/ 1471 h 116"/>
                <a:gd name="T18" fmla="*/ 27 w 90"/>
                <a:gd name="T19" fmla="*/ 1579 h 116"/>
                <a:gd name="T20" fmla="*/ 46 w 90"/>
                <a:gd name="T21" fmla="*/ 1579 h 116"/>
                <a:gd name="T22" fmla="*/ 121 w 90"/>
                <a:gd name="T23" fmla="*/ 1763 h 116"/>
                <a:gd name="T24" fmla="*/ 138 w 90"/>
                <a:gd name="T25" fmla="*/ 1641 h 116"/>
                <a:gd name="T26" fmla="*/ 138 w 90"/>
                <a:gd name="T27" fmla="*/ 1548 h 116"/>
                <a:gd name="T28" fmla="*/ 153 w 90"/>
                <a:gd name="T29" fmla="*/ 1442 h 116"/>
                <a:gd name="T30" fmla="*/ 169 w 90"/>
                <a:gd name="T31" fmla="*/ 1256 h 116"/>
                <a:gd name="T32" fmla="*/ 169 w 90"/>
                <a:gd name="T33" fmla="*/ 1256 h 116"/>
                <a:gd name="T34" fmla="*/ 169 w 90"/>
                <a:gd name="T35" fmla="*/ 1326 h 116"/>
                <a:gd name="T36" fmla="*/ 184 w 90"/>
                <a:gd name="T37" fmla="*/ 1326 h 116"/>
                <a:gd name="T38" fmla="*/ 181 w 90"/>
                <a:gd name="T39" fmla="*/ 1256 h 116"/>
                <a:gd name="T40" fmla="*/ 201 w 90"/>
                <a:gd name="T41" fmla="*/ 1214 h 116"/>
                <a:gd name="T42" fmla="*/ 232 w 90"/>
                <a:gd name="T43" fmla="*/ 1160 h 116"/>
                <a:gd name="T44" fmla="*/ 293 w 90"/>
                <a:gd name="T45" fmla="*/ 968 h 116"/>
                <a:gd name="T46" fmla="*/ 333 w 90"/>
                <a:gd name="T47" fmla="*/ 684 h 116"/>
                <a:gd name="T48" fmla="*/ 354 w 90"/>
                <a:gd name="T49" fmla="*/ 684 h 116"/>
                <a:gd name="T50" fmla="*/ 324 w 90"/>
                <a:gd name="T51" fmla="*/ 427 h 116"/>
                <a:gd name="T52" fmla="*/ 346 w 90"/>
                <a:gd name="T53" fmla="*/ 427 h 116"/>
                <a:gd name="T54" fmla="*/ 280 w 90"/>
                <a:gd name="T55" fmla="*/ 281 h 116"/>
                <a:gd name="T56" fmla="*/ 210 w 90"/>
                <a:gd name="T57" fmla="*/ 281 h 116"/>
                <a:gd name="T58" fmla="*/ 181 w 90"/>
                <a:gd name="T59" fmla="*/ 145 h 116"/>
                <a:gd name="T60" fmla="*/ 121 w 90"/>
                <a:gd name="T61" fmla="*/ 0 h 116"/>
                <a:gd name="T62" fmla="*/ 101 w 90"/>
                <a:gd name="T63" fmla="*/ 111 h 116"/>
                <a:gd name="T64" fmla="*/ 46 w 90"/>
                <a:gd name="T65" fmla="*/ 208 h 116"/>
                <a:gd name="T66" fmla="*/ 27 w 90"/>
                <a:gd name="T67" fmla="*/ 427 h 116"/>
                <a:gd name="T68" fmla="*/ 27 w 90"/>
                <a:gd name="T69" fmla="*/ 544 h 116"/>
                <a:gd name="T70" fmla="*/ 0 w 90"/>
                <a:gd name="T71" fmla="*/ 725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29969" name="Freeform 4095"/>
            <p:cNvSpPr>
              <a:spLocks/>
            </p:cNvSpPr>
            <p:nvPr/>
          </p:nvSpPr>
          <p:spPr bwMode="auto">
            <a:xfrm>
              <a:off x="903" y="2647"/>
              <a:ext cx="11" cy="22"/>
            </a:xfrm>
            <a:custGeom>
              <a:avLst/>
              <a:gdLst>
                <a:gd name="T0" fmla="*/ 0 w 10"/>
                <a:gd name="T1" fmla="*/ 0 h 17"/>
                <a:gd name="T2" fmla="*/ 25 w 10"/>
                <a:gd name="T3" fmla="*/ 286 h 17"/>
                <a:gd name="T4" fmla="*/ 0 w 10"/>
                <a:gd name="T5" fmla="*/ 395 h 17"/>
                <a:gd name="T6" fmla="*/ 34 w 10"/>
                <a:gd name="T7" fmla="*/ 479 h 17"/>
                <a:gd name="T8" fmla="*/ 21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970" name="Freeform 4096"/>
            <p:cNvSpPr>
              <a:spLocks/>
            </p:cNvSpPr>
            <p:nvPr/>
          </p:nvSpPr>
          <p:spPr bwMode="auto">
            <a:xfrm>
              <a:off x="1104" y="2709"/>
              <a:ext cx="5" cy="3"/>
            </a:xfrm>
            <a:custGeom>
              <a:avLst/>
              <a:gdLst>
                <a:gd name="T0" fmla="*/ 5 w 5"/>
                <a:gd name="T1" fmla="*/ 0 h 2"/>
                <a:gd name="T2" fmla="*/ 0 w 5"/>
                <a:gd name="T3" fmla="*/ 473 h 2"/>
                <a:gd name="T4" fmla="*/ 0 w 5"/>
                <a:gd name="T5" fmla="*/ 0 h 2"/>
                <a:gd name="T6" fmla="*/ 5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9971" name="Freeform 4097"/>
            <p:cNvSpPr>
              <a:spLocks/>
            </p:cNvSpPr>
            <p:nvPr/>
          </p:nvSpPr>
          <p:spPr bwMode="auto">
            <a:xfrm>
              <a:off x="918" y="2660"/>
              <a:ext cx="8" cy="2"/>
            </a:xfrm>
            <a:custGeom>
              <a:avLst/>
              <a:gdLst>
                <a:gd name="T0" fmla="*/ 38 w 7"/>
                <a:gd name="T1" fmla="*/ 2 h 2"/>
                <a:gd name="T2" fmla="*/ 29 w 7"/>
                <a:gd name="T3" fmla="*/ 2 h 2"/>
                <a:gd name="T4" fmla="*/ 0 w 7"/>
                <a:gd name="T5" fmla="*/ 0 h 2"/>
                <a:gd name="T6" fmla="*/ 38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9972" name="Freeform 4098"/>
            <p:cNvSpPr>
              <a:spLocks/>
            </p:cNvSpPr>
            <p:nvPr/>
          </p:nvSpPr>
          <p:spPr bwMode="auto">
            <a:xfrm>
              <a:off x="1084" y="2647"/>
              <a:ext cx="230" cy="408"/>
            </a:xfrm>
            <a:custGeom>
              <a:avLst/>
              <a:gdLst>
                <a:gd name="T0" fmla="*/ 833 w 206"/>
                <a:gd name="T1" fmla="*/ 4228 h 329"/>
                <a:gd name="T2" fmla="*/ 842 w 206"/>
                <a:gd name="T3" fmla="*/ 4737 h 329"/>
                <a:gd name="T4" fmla="*/ 833 w 206"/>
                <a:gd name="T5" fmla="*/ 5010 h 329"/>
                <a:gd name="T6" fmla="*/ 813 w 206"/>
                <a:gd name="T7" fmla="*/ 5240 h 329"/>
                <a:gd name="T8" fmla="*/ 784 w 206"/>
                <a:gd name="T9" fmla="*/ 5407 h 329"/>
                <a:gd name="T10" fmla="*/ 718 w 206"/>
                <a:gd name="T11" fmla="*/ 5078 h 329"/>
                <a:gd name="T12" fmla="*/ 598 w 206"/>
                <a:gd name="T13" fmla="*/ 4848 h 329"/>
                <a:gd name="T14" fmla="*/ 489 w 206"/>
                <a:gd name="T15" fmla="*/ 4572 h 329"/>
                <a:gd name="T16" fmla="*/ 368 w 206"/>
                <a:gd name="T17" fmla="*/ 4151 h 329"/>
                <a:gd name="T18" fmla="*/ 328 w 206"/>
                <a:gd name="T19" fmla="*/ 3640 h 329"/>
                <a:gd name="T20" fmla="*/ 252 w 206"/>
                <a:gd name="T21" fmla="*/ 3151 h 329"/>
                <a:gd name="T22" fmla="*/ 189 w 206"/>
                <a:gd name="T23" fmla="*/ 2749 h 329"/>
                <a:gd name="T24" fmla="*/ 136 w 206"/>
                <a:gd name="T25" fmla="*/ 2305 h 329"/>
                <a:gd name="T26" fmla="*/ 63 w 206"/>
                <a:gd name="T27" fmla="*/ 1932 h 329"/>
                <a:gd name="T28" fmla="*/ 23 w 206"/>
                <a:gd name="T29" fmla="*/ 1708 h 329"/>
                <a:gd name="T30" fmla="*/ 29 w 206"/>
                <a:gd name="T31" fmla="*/ 1161 h 329"/>
                <a:gd name="T32" fmla="*/ 63 w 206"/>
                <a:gd name="T33" fmla="*/ 1161 h 329"/>
                <a:gd name="T34" fmla="*/ 70 w 206"/>
                <a:gd name="T35" fmla="*/ 1281 h 329"/>
                <a:gd name="T36" fmla="*/ 170 w 206"/>
                <a:gd name="T37" fmla="*/ 1367 h 329"/>
                <a:gd name="T38" fmla="*/ 189 w 206"/>
                <a:gd name="T39" fmla="*/ 1146 h 329"/>
                <a:gd name="T40" fmla="*/ 203 w 206"/>
                <a:gd name="T41" fmla="*/ 936 h 329"/>
                <a:gd name="T42" fmla="*/ 223 w 206"/>
                <a:gd name="T43" fmla="*/ 1013 h 329"/>
                <a:gd name="T44" fmla="*/ 228 w 206"/>
                <a:gd name="T45" fmla="*/ 889 h 329"/>
                <a:gd name="T46" fmla="*/ 336 w 206"/>
                <a:gd name="T47" fmla="*/ 614 h 329"/>
                <a:gd name="T48" fmla="*/ 396 w 206"/>
                <a:gd name="T49" fmla="*/ 319 h 329"/>
                <a:gd name="T50" fmla="*/ 392 w 206"/>
                <a:gd name="T51" fmla="*/ 2 h 329"/>
                <a:gd name="T52" fmla="*/ 430 w 206"/>
                <a:gd name="T53" fmla="*/ 167 h 329"/>
                <a:gd name="T54" fmla="*/ 516 w 206"/>
                <a:gd name="T55" fmla="*/ 542 h 329"/>
                <a:gd name="T56" fmla="*/ 614 w 206"/>
                <a:gd name="T57" fmla="*/ 699 h 329"/>
                <a:gd name="T58" fmla="*/ 730 w 206"/>
                <a:gd name="T59" fmla="*/ 761 h 329"/>
                <a:gd name="T60" fmla="*/ 746 w 206"/>
                <a:gd name="T61" fmla="*/ 1254 h 329"/>
                <a:gd name="T62" fmla="*/ 668 w 206"/>
                <a:gd name="T63" fmla="*/ 1281 h 329"/>
                <a:gd name="T64" fmla="*/ 569 w 206"/>
                <a:gd name="T65" fmla="*/ 1477 h 329"/>
                <a:gd name="T66" fmla="*/ 525 w 206"/>
                <a:gd name="T67" fmla="*/ 1932 h 329"/>
                <a:gd name="T68" fmla="*/ 525 w 206"/>
                <a:gd name="T69" fmla="*/ 2367 h 329"/>
                <a:gd name="T70" fmla="*/ 546 w 206"/>
                <a:gd name="T71" fmla="*/ 2749 h 329"/>
                <a:gd name="T72" fmla="*/ 614 w 206"/>
                <a:gd name="T73" fmla="*/ 2868 h 329"/>
                <a:gd name="T74" fmla="*/ 718 w 206"/>
                <a:gd name="T75" fmla="*/ 2798 h 329"/>
                <a:gd name="T76" fmla="*/ 720 w 206"/>
                <a:gd name="T77" fmla="*/ 3211 h 329"/>
                <a:gd name="T78" fmla="*/ 828 w 206"/>
                <a:gd name="T79" fmla="*/ 3434 h 329"/>
                <a:gd name="T80" fmla="*/ 842 w 206"/>
                <a:gd name="T81" fmla="*/ 3732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29973" name="Freeform 4099"/>
            <p:cNvSpPr>
              <a:spLocks/>
            </p:cNvSpPr>
            <p:nvPr/>
          </p:nvSpPr>
          <p:spPr bwMode="auto">
            <a:xfrm>
              <a:off x="3714" y="1474"/>
              <a:ext cx="900" cy="726"/>
            </a:xfrm>
            <a:custGeom>
              <a:avLst/>
              <a:gdLst>
                <a:gd name="T0" fmla="*/ 1366 w 804"/>
                <a:gd name="T1" fmla="*/ 7245 h 586"/>
                <a:gd name="T2" fmla="*/ 1077 w 804"/>
                <a:gd name="T3" fmla="*/ 7277 h 586"/>
                <a:gd name="T4" fmla="*/ 864 w 804"/>
                <a:gd name="T5" fmla="*/ 6902 h 586"/>
                <a:gd name="T6" fmla="*/ 654 w 804"/>
                <a:gd name="T7" fmla="*/ 6624 h 586"/>
                <a:gd name="T8" fmla="*/ 501 w 804"/>
                <a:gd name="T9" fmla="*/ 5954 h 586"/>
                <a:gd name="T10" fmla="*/ 448 w 804"/>
                <a:gd name="T11" fmla="*/ 5399 h 586"/>
                <a:gd name="T12" fmla="*/ 367 w 804"/>
                <a:gd name="T13" fmla="*/ 5134 h 586"/>
                <a:gd name="T14" fmla="*/ 105 w 804"/>
                <a:gd name="T15" fmla="*/ 4688 h 586"/>
                <a:gd name="T16" fmla="*/ 38 w 804"/>
                <a:gd name="T17" fmla="*/ 4204 h 586"/>
                <a:gd name="T18" fmla="*/ 143 w 804"/>
                <a:gd name="T19" fmla="*/ 3714 h 586"/>
                <a:gd name="T20" fmla="*/ 328 w 804"/>
                <a:gd name="T21" fmla="*/ 3030 h 586"/>
                <a:gd name="T22" fmla="*/ 251 w 804"/>
                <a:gd name="T23" fmla="*/ 2420 h 586"/>
                <a:gd name="T24" fmla="*/ 357 w 804"/>
                <a:gd name="T25" fmla="*/ 1710 h 586"/>
                <a:gd name="T26" fmla="*/ 543 w 804"/>
                <a:gd name="T27" fmla="*/ 1225 h 586"/>
                <a:gd name="T28" fmla="*/ 757 w 804"/>
                <a:gd name="T29" fmla="*/ 1576 h 586"/>
                <a:gd name="T30" fmla="*/ 1037 w 804"/>
                <a:gd name="T31" fmla="*/ 2379 h 586"/>
                <a:gd name="T32" fmla="*/ 1417 w 804"/>
                <a:gd name="T33" fmla="*/ 3030 h 586"/>
                <a:gd name="T34" fmla="*/ 1784 w 804"/>
                <a:gd name="T35" fmla="*/ 3226 h 586"/>
                <a:gd name="T36" fmla="*/ 2072 w 804"/>
                <a:gd name="T37" fmla="*/ 3136 h 586"/>
                <a:gd name="T38" fmla="*/ 2206 w 804"/>
                <a:gd name="T39" fmla="*/ 2330 h 586"/>
                <a:gd name="T40" fmla="*/ 2501 w 804"/>
                <a:gd name="T41" fmla="*/ 1909 h 586"/>
                <a:gd name="T42" fmla="*/ 2401 w 804"/>
                <a:gd name="T43" fmla="*/ 1576 h 586"/>
                <a:gd name="T44" fmla="*/ 2277 w 804"/>
                <a:gd name="T45" fmla="*/ 1004 h 586"/>
                <a:gd name="T46" fmla="*/ 2351 w 804"/>
                <a:gd name="T47" fmla="*/ 224 h 586"/>
                <a:gd name="T48" fmla="*/ 2664 w 804"/>
                <a:gd name="T49" fmla="*/ 207 h 586"/>
                <a:gd name="T50" fmla="*/ 2982 w 804"/>
                <a:gd name="T51" fmla="*/ 1106 h 586"/>
                <a:gd name="T52" fmla="*/ 3423 w 804"/>
                <a:gd name="T53" fmla="*/ 1420 h 586"/>
                <a:gd name="T54" fmla="*/ 3382 w 804"/>
                <a:gd name="T55" fmla="*/ 2446 h 586"/>
                <a:gd name="T56" fmla="*/ 3392 w 804"/>
                <a:gd name="T57" fmla="*/ 2947 h 586"/>
                <a:gd name="T58" fmla="*/ 3279 w 804"/>
                <a:gd name="T59" fmla="*/ 3333 h 586"/>
                <a:gd name="T60" fmla="*/ 3104 w 804"/>
                <a:gd name="T61" fmla="*/ 3994 h 586"/>
                <a:gd name="T62" fmla="*/ 3011 w 804"/>
                <a:gd name="T63" fmla="*/ 3651 h 586"/>
                <a:gd name="T64" fmla="*/ 2828 w 804"/>
                <a:gd name="T65" fmla="*/ 4066 h 586"/>
                <a:gd name="T66" fmla="*/ 2994 w 804"/>
                <a:gd name="T67" fmla="*/ 4554 h 586"/>
                <a:gd name="T68" fmla="*/ 3125 w 804"/>
                <a:gd name="T69" fmla="*/ 4720 h 586"/>
                <a:gd name="T70" fmla="*/ 3125 w 804"/>
                <a:gd name="T71" fmla="*/ 5524 h 586"/>
                <a:gd name="T72" fmla="*/ 3197 w 804"/>
                <a:gd name="T73" fmla="*/ 6130 h 586"/>
                <a:gd name="T74" fmla="*/ 3266 w 804"/>
                <a:gd name="T75" fmla="*/ 6663 h 586"/>
                <a:gd name="T76" fmla="*/ 3351 w 804"/>
                <a:gd name="T77" fmla="*/ 6902 h 586"/>
                <a:gd name="T78" fmla="*/ 3351 w 804"/>
                <a:gd name="T79" fmla="*/ 7162 h 586"/>
                <a:gd name="T80" fmla="*/ 3279 w 804"/>
                <a:gd name="T81" fmla="*/ 7684 h 586"/>
                <a:gd name="T82" fmla="*/ 3279 w 804"/>
                <a:gd name="T83" fmla="*/ 7870 h 586"/>
                <a:gd name="T84" fmla="*/ 3251 w 804"/>
                <a:gd name="T85" fmla="*/ 8161 h 586"/>
                <a:gd name="T86" fmla="*/ 3180 w 804"/>
                <a:gd name="T87" fmla="*/ 8479 h 586"/>
                <a:gd name="T88" fmla="*/ 3062 w 804"/>
                <a:gd name="T89" fmla="*/ 8758 h 586"/>
                <a:gd name="T90" fmla="*/ 2994 w 804"/>
                <a:gd name="T91" fmla="*/ 8884 h 586"/>
                <a:gd name="T92" fmla="*/ 2915 w 804"/>
                <a:gd name="T93" fmla="*/ 8884 h 586"/>
                <a:gd name="T94" fmla="*/ 2865 w 804"/>
                <a:gd name="T95" fmla="*/ 9068 h 586"/>
                <a:gd name="T96" fmla="*/ 2735 w 804"/>
                <a:gd name="T97" fmla="*/ 9355 h 586"/>
                <a:gd name="T98" fmla="*/ 2657 w 804"/>
                <a:gd name="T99" fmla="*/ 9153 h 586"/>
                <a:gd name="T100" fmla="*/ 2512 w 804"/>
                <a:gd name="T101" fmla="*/ 9035 h 586"/>
                <a:gd name="T102" fmla="*/ 2319 w 804"/>
                <a:gd name="T103" fmla="*/ 8809 h 586"/>
                <a:gd name="T104" fmla="*/ 2224 w 804"/>
                <a:gd name="T105" fmla="*/ 8845 h 586"/>
                <a:gd name="T106" fmla="*/ 2135 w 804"/>
                <a:gd name="T107" fmla="*/ 9187 h 586"/>
                <a:gd name="T108" fmla="*/ 1988 w 804"/>
                <a:gd name="T109" fmla="*/ 8925 h 586"/>
                <a:gd name="T110" fmla="*/ 1845 w 804"/>
                <a:gd name="T111" fmla="*/ 8428 h 586"/>
                <a:gd name="T112" fmla="*/ 1879 w 804"/>
                <a:gd name="T113" fmla="*/ 7639 h 586"/>
                <a:gd name="T114" fmla="*/ 1691 w 804"/>
                <a:gd name="T115" fmla="*/ 7069 h 586"/>
                <a:gd name="T116" fmla="*/ 1609 w 804"/>
                <a:gd name="T117" fmla="*/ 6965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prstDash val="solid"/>
              <a:round/>
              <a:headEnd/>
              <a:tailEnd/>
            </a:ln>
          </p:spPr>
          <p:txBody>
            <a:bodyPr/>
            <a:lstStyle/>
            <a:p>
              <a:endParaRPr lang="en-US"/>
            </a:p>
          </p:txBody>
        </p:sp>
        <p:sp>
          <p:nvSpPr>
            <p:cNvPr id="29974" name="Freeform 4100"/>
            <p:cNvSpPr>
              <a:spLocks/>
            </p:cNvSpPr>
            <p:nvPr/>
          </p:nvSpPr>
          <p:spPr bwMode="auto">
            <a:xfrm>
              <a:off x="4400" y="2205"/>
              <a:ext cx="39" cy="39"/>
            </a:xfrm>
            <a:custGeom>
              <a:avLst/>
              <a:gdLst>
                <a:gd name="T0" fmla="*/ 107 w 35"/>
                <a:gd name="T1" fmla="*/ 0 h 31"/>
                <a:gd name="T2" fmla="*/ 48 w 35"/>
                <a:gd name="T3" fmla="*/ 49 h 31"/>
                <a:gd name="T4" fmla="*/ 0 w 35"/>
                <a:gd name="T5" fmla="*/ 195 h 31"/>
                <a:gd name="T6" fmla="*/ 2 w 35"/>
                <a:gd name="T7" fmla="*/ 465 h 31"/>
                <a:gd name="T8" fmla="*/ 59 w 35"/>
                <a:gd name="T9" fmla="*/ 613 h 31"/>
                <a:gd name="T10" fmla="*/ 77 w 35"/>
                <a:gd name="T11" fmla="*/ 541 h 31"/>
                <a:gd name="T12" fmla="*/ 113 w 35"/>
                <a:gd name="T13" fmla="*/ 370 h 31"/>
                <a:gd name="T14" fmla="*/ 140 w 35"/>
                <a:gd name="T15" fmla="*/ 143 h 31"/>
                <a:gd name="T16" fmla="*/ 135 w 35"/>
                <a:gd name="T17" fmla="*/ 0 h 31"/>
                <a:gd name="T18" fmla="*/ 107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29975" name="Freeform 4101"/>
            <p:cNvSpPr>
              <a:spLocks/>
            </p:cNvSpPr>
            <p:nvPr/>
          </p:nvSpPr>
          <p:spPr bwMode="auto">
            <a:xfrm>
              <a:off x="4698" y="1735"/>
              <a:ext cx="148" cy="175"/>
            </a:xfrm>
            <a:custGeom>
              <a:avLst/>
              <a:gdLst>
                <a:gd name="T0" fmla="*/ 547 w 132"/>
                <a:gd name="T1" fmla="*/ 1770 h 141"/>
                <a:gd name="T2" fmla="*/ 536 w 132"/>
                <a:gd name="T3" fmla="*/ 1659 h 141"/>
                <a:gd name="T4" fmla="*/ 536 w 132"/>
                <a:gd name="T5" fmla="*/ 1791 h 141"/>
                <a:gd name="T6" fmla="*/ 509 w 132"/>
                <a:gd name="T7" fmla="*/ 1878 h 141"/>
                <a:gd name="T8" fmla="*/ 509 w 132"/>
                <a:gd name="T9" fmla="*/ 1942 h 141"/>
                <a:gd name="T10" fmla="*/ 485 w 132"/>
                <a:gd name="T11" fmla="*/ 1838 h 141"/>
                <a:gd name="T12" fmla="*/ 466 w 132"/>
                <a:gd name="T13" fmla="*/ 1991 h 141"/>
                <a:gd name="T14" fmla="*/ 396 w 132"/>
                <a:gd name="T15" fmla="*/ 1991 h 141"/>
                <a:gd name="T16" fmla="*/ 367 w 132"/>
                <a:gd name="T17" fmla="*/ 1942 h 141"/>
                <a:gd name="T18" fmla="*/ 346 w 132"/>
                <a:gd name="T19" fmla="*/ 1878 h 141"/>
                <a:gd name="T20" fmla="*/ 367 w 132"/>
                <a:gd name="T21" fmla="*/ 1991 h 141"/>
                <a:gd name="T22" fmla="*/ 376 w 132"/>
                <a:gd name="T23" fmla="*/ 2059 h 141"/>
                <a:gd name="T24" fmla="*/ 346 w 132"/>
                <a:gd name="T25" fmla="*/ 2197 h 141"/>
                <a:gd name="T26" fmla="*/ 335 w 132"/>
                <a:gd name="T27" fmla="*/ 2333 h 141"/>
                <a:gd name="T28" fmla="*/ 287 w 132"/>
                <a:gd name="T29" fmla="*/ 2148 h 141"/>
                <a:gd name="T30" fmla="*/ 267 w 132"/>
                <a:gd name="T31" fmla="*/ 1942 h 141"/>
                <a:gd name="T32" fmla="*/ 189 w 132"/>
                <a:gd name="T33" fmla="*/ 1991 h 141"/>
                <a:gd name="T34" fmla="*/ 95 w 132"/>
                <a:gd name="T35" fmla="*/ 2059 h 141"/>
                <a:gd name="T36" fmla="*/ 76 w 132"/>
                <a:gd name="T37" fmla="*/ 2197 h 141"/>
                <a:gd name="T38" fmla="*/ 0 w 132"/>
                <a:gd name="T39" fmla="*/ 2148 h 141"/>
                <a:gd name="T40" fmla="*/ 2 w 132"/>
                <a:gd name="T41" fmla="*/ 2012 h 141"/>
                <a:gd name="T42" fmla="*/ 54 w 132"/>
                <a:gd name="T43" fmla="*/ 1878 h 141"/>
                <a:gd name="T44" fmla="*/ 95 w 132"/>
                <a:gd name="T45" fmla="*/ 1730 h 141"/>
                <a:gd name="T46" fmla="*/ 155 w 132"/>
                <a:gd name="T47" fmla="*/ 1659 h 141"/>
                <a:gd name="T48" fmla="*/ 230 w 132"/>
                <a:gd name="T49" fmla="*/ 1659 h 141"/>
                <a:gd name="T50" fmla="*/ 238 w 132"/>
                <a:gd name="T51" fmla="*/ 1730 h 141"/>
                <a:gd name="T52" fmla="*/ 287 w 132"/>
                <a:gd name="T53" fmla="*/ 1651 h 141"/>
                <a:gd name="T54" fmla="*/ 267 w 132"/>
                <a:gd name="T55" fmla="*/ 1474 h 141"/>
                <a:gd name="T56" fmla="*/ 260 w 132"/>
                <a:gd name="T57" fmla="*/ 1240 h 141"/>
                <a:gd name="T58" fmla="*/ 292 w 132"/>
                <a:gd name="T59" fmla="*/ 1163 h 141"/>
                <a:gd name="T60" fmla="*/ 292 w 132"/>
                <a:gd name="T61" fmla="*/ 1240 h 141"/>
                <a:gd name="T62" fmla="*/ 315 w 132"/>
                <a:gd name="T63" fmla="*/ 1369 h 141"/>
                <a:gd name="T64" fmla="*/ 346 w 132"/>
                <a:gd name="T65" fmla="*/ 1219 h 141"/>
                <a:gd name="T66" fmla="*/ 376 w 132"/>
                <a:gd name="T67" fmla="*/ 1103 h 141"/>
                <a:gd name="T68" fmla="*/ 391 w 132"/>
                <a:gd name="T69" fmla="*/ 895 h 141"/>
                <a:gd name="T70" fmla="*/ 391 w 132"/>
                <a:gd name="T71" fmla="*/ 671 h 141"/>
                <a:gd name="T72" fmla="*/ 353 w 132"/>
                <a:gd name="T73" fmla="*/ 436 h 141"/>
                <a:gd name="T74" fmla="*/ 335 w 132"/>
                <a:gd name="T75" fmla="*/ 184 h 141"/>
                <a:gd name="T76" fmla="*/ 335 w 132"/>
                <a:gd name="T77" fmla="*/ 2 h 141"/>
                <a:gd name="T78" fmla="*/ 367 w 132"/>
                <a:gd name="T79" fmla="*/ 119 h 141"/>
                <a:gd name="T80" fmla="*/ 391 w 132"/>
                <a:gd name="T81" fmla="*/ 62 h 141"/>
                <a:gd name="T82" fmla="*/ 376 w 132"/>
                <a:gd name="T83" fmla="*/ 2 h 141"/>
                <a:gd name="T84" fmla="*/ 346 w 132"/>
                <a:gd name="T85" fmla="*/ 2 h 141"/>
                <a:gd name="T86" fmla="*/ 353 w 132"/>
                <a:gd name="T87" fmla="*/ 0 h 141"/>
                <a:gd name="T88" fmla="*/ 391 w 132"/>
                <a:gd name="T89" fmla="*/ 0 h 141"/>
                <a:gd name="T90" fmla="*/ 454 w 132"/>
                <a:gd name="T91" fmla="*/ 262 h 141"/>
                <a:gd name="T92" fmla="*/ 512 w 132"/>
                <a:gd name="T93" fmla="*/ 545 h 141"/>
                <a:gd name="T94" fmla="*/ 521 w 132"/>
                <a:gd name="T95" fmla="*/ 895 h 141"/>
                <a:gd name="T96" fmla="*/ 509 w 132"/>
                <a:gd name="T97" fmla="*/ 982 h 141"/>
                <a:gd name="T98" fmla="*/ 547 w 132"/>
                <a:gd name="T99" fmla="*/ 1369 h 141"/>
                <a:gd name="T100" fmla="*/ 584 w 132"/>
                <a:gd name="T101" fmla="*/ 1651 h 141"/>
                <a:gd name="T102" fmla="*/ 553 w 132"/>
                <a:gd name="T103" fmla="*/ 1878 h 141"/>
                <a:gd name="T104" fmla="*/ 547 w 132"/>
                <a:gd name="T105" fmla="*/ 1770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E1E1E1"/>
            </a:solidFill>
            <a:ln w="3175">
              <a:solidFill>
                <a:srgbClr val="000000"/>
              </a:solidFill>
              <a:prstDash val="solid"/>
              <a:round/>
              <a:headEnd/>
              <a:tailEnd/>
            </a:ln>
          </p:spPr>
          <p:txBody>
            <a:bodyPr/>
            <a:lstStyle/>
            <a:p>
              <a:endParaRPr lang="en-US"/>
            </a:p>
          </p:txBody>
        </p:sp>
        <p:sp>
          <p:nvSpPr>
            <p:cNvPr id="29976" name="Freeform 4102"/>
            <p:cNvSpPr>
              <a:spLocks/>
            </p:cNvSpPr>
            <p:nvPr/>
          </p:nvSpPr>
          <p:spPr bwMode="auto">
            <a:xfrm>
              <a:off x="4751" y="1644"/>
              <a:ext cx="85" cy="91"/>
            </a:xfrm>
            <a:custGeom>
              <a:avLst/>
              <a:gdLst>
                <a:gd name="T0" fmla="*/ 253 w 76"/>
                <a:gd name="T1" fmla="*/ 427 h 74"/>
                <a:gd name="T2" fmla="*/ 189 w 76"/>
                <a:gd name="T3" fmla="*/ 386 h 74"/>
                <a:gd name="T4" fmla="*/ 105 w 76"/>
                <a:gd name="T5" fmla="*/ 207 h 74"/>
                <a:gd name="T6" fmla="*/ 0 w 76"/>
                <a:gd name="T7" fmla="*/ 0 h 74"/>
                <a:gd name="T8" fmla="*/ 3 w 76"/>
                <a:gd name="T9" fmla="*/ 139 h 74"/>
                <a:gd name="T10" fmla="*/ 40 w 76"/>
                <a:gd name="T11" fmla="*/ 386 h 74"/>
                <a:gd name="T12" fmla="*/ 70 w 76"/>
                <a:gd name="T13" fmla="*/ 588 h 74"/>
                <a:gd name="T14" fmla="*/ 29 w 76"/>
                <a:gd name="T15" fmla="*/ 588 h 74"/>
                <a:gd name="T16" fmla="*/ 23 w 76"/>
                <a:gd name="T17" fmla="*/ 588 h 74"/>
                <a:gd name="T18" fmla="*/ 23 w 76"/>
                <a:gd name="T19" fmla="*/ 726 h 74"/>
                <a:gd name="T20" fmla="*/ 29 w 76"/>
                <a:gd name="T21" fmla="*/ 883 h 74"/>
                <a:gd name="T22" fmla="*/ 78 w 76"/>
                <a:gd name="T23" fmla="*/ 1093 h 74"/>
                <a:gd name="T24" fmla="*/ 105 w 76"/>
                <a:gd name="T25" fmla="*/ 1026 h 74"/>
                <a:gd name="T26" fmla="*/ 134 w 76"/>
                <a:gd name="T27" fmla="*/ 1026 h 74"/>
                <a:gd name="T28" fmla="*/ 50 w 76"/>
                <a:gd name="T29" fmla="*/ 836 h 74"/>
                <a:gd name="T30" fmla="*/ 78 w 76"/>
                <a:gd name="T31" fmla="*/ 817 h 74"/>
                <a:gd name="T32" fmla="*/ 108 w 76"/>
                <a:gd name="T33" fmla="*/ 764 h 74"/>
                <a:gd name="T34" fmla="*/ 235 w 76"/>
                <a:gd name="T35" fmla="*/ 904 h 74"/>
                <a:gd name="T36" fmla="*/ 251 w 76"/>
                <a:gd name="T37" fmla="*/ 836 h 74"/>
                <a:gd name="T38" fmla="*/ 281 w 76"/>
                <a:gd name="T39" fmla="*/ 664 h 74"/>
                <a:gd name="T40" fmla="*/ 328 w 76"/>
                <a:gd name="T41" fmla="*/ 588 h 74"/>
                <a:gd name="T42" fmla="*/ 294 w 76"/>
                <a:gd name="T43" fmla="*/ 480 h 74"/>
                <a:gd name="T44" fmla="*/ 281 w 76"/>
                <a:gd name="T45" fmla="*/ 317 h 74"/>
                <a:gd name="T46" fmla="*/ 253 w 76"/>
                <a:gd name="T47" fmla="*/ 427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E1E1E1"/>
            </a:solidFill>
            <a:ln w="3175">
              <a:solidFill>
                <a:srgbClr val="000000"/>
              </a:solidFill>
              <a:prstDash val="solid"/>
              <a:round/>
              <a:headEnd/>
              <a:tailEnd/>
            </a:ln>
          </p:spPr>
          <p:txBody>
            <a:bodyPr/>
            <a:lstStyle/>
            <a:p>
              <a:endParaRPr lang="en-US"/>
            </a:p>
          </p:txBody>
        </p:sp>
        <p:sp>
          <p:nvSpPr>
            <p:cNvPr id="29977" name="Freeform 4103"/>
            <p:cNvSpPr>
              <a:spLocks/>
            </p:cNvSpPr>
            <p:nvPr/>
          </p:nvSpPr>
          <p:spPr bwMode="auto">
            <a:xfrm>
              <a:off x="4684" y="1898"/>
              <a:ext cx="43" cy="62"/>
            </a:xfrm>
            <a:custGeom>
              <a:avLst/>
              <a:gdLst>
                <a:gd name="T0" fmla="*/ 102 w 40"/>
                <a:gd name="T1" fmla="*/ 260 h 50"/>
                <a:gd name="T2" fmla="*/ 97 w 40"/>
                <a:gd name="T3" fmla="*/ 495 h 50"/>
                <a:gd name="T4" fmla="*/ 97 w 40"/>
                <a:gd name="T5" fmla="*/ 745 h 50"/>
                <a:gd name="T6" fmla="*/ 84 w 40"/>
                <a:gd name="T7" fmla="*/ 816 h 50"/>
                <a:gd name="T8" fmla="*/ 66 w 40"/>
                <a:gd name="T9" fmla="*/ 658 h 50"/>
                <a:gd name="T10" fmla="*/ 71 w 40"/>
                <a:gd name="T11" fmla="*/ 761 h 50"/>
                <a:gd name="T12" fmla="*/ 59 w 40"/>
                <a:gd name="T13" fmla="*/ 745 h 50"/>
                <a:gd name="T14" fmla="*/ 49 w 40"/>
                <a:gd name="T15" fmla="*/ 495 h 50"/>
                <a:gd name="T16" fmla="*/ 49 w 40"/>
                <a:gd name="T17" fmla="*/ 396 h 50"/>
                <a:gd name="T18" fmla="*/ 24 w 40"/>
                <a:gd name="T19" fmla="*/ 224 h 50"/>
                <a:gd name="T20" fmla="*/ 34 w 40"/>
                <a:gd name="T21" fmla="*/ 396 h 50"/>
                <a:gd name="T22" fmla="*/ 24 w 40"/>
                <a:gd name="T23" fmla="*/ 396 h 50"/>
                <a:gd name="T24" fmla="*/ 5 w 40"/>
                <a:gd name="T25" fmla="*/ 260 h 50"/>
                <a:gd name="T26" fmla="*/ 20 w 40"/>
                <a:gd name="T27" fmla="*/ 260 h 50"/>
                <a:gd name="T28" fmla="*/ 0 w 40"/>
                <a:gd name="T29" fmla="*/ 146 h 50"/>
                <a:gd name="T30" fmla="*/ 40 w 40"/>
                <a:gd name="T31" fmla="*/ 0 h 50"/>
                <a:gd name="T32" fmla="*/ 66 w 40"/>
                <a:gd name="T33" fmla="*/ 77 h 50"/>
                <a:gd name="T34" fmla="*/ 78 w 40"/>
                <a:gd name="T35" fmla="*/ 146 h 50"/>
                <a:gd name="T36" fmla="*/ 78 w 40"/>
                <a:gd name="T37" fmla="*/ 207 h 50"/>
                <a:gd name="T38" fmla="*/ 102 w 40"/>
                <a:gd name="T39" fmla="*/ 26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prstDash val="solid"/>
              <a:round/>
              <a:headEnd/>
              <a:tailEnd/>
            </a:ln>
          </p:spPr>
          <p:txBody>
            <a:bodyPr/>
            <a:lstStyle/>
            <a:p>
              <a:endParaRPr lang="en-US"/>
            </a:p>
          </p:txBody>
        </p:sp>
        <p:sp>
          <p:nvSpPr>
            <p:cNvPr id="29978" name="Freeform 4104"/>
            <p:cNvSpPr>
              <a:spLocks/>
            </p:cNvSpPr>
            <p:nvPr/>
          </p:nvSpPr>
          <p:spPr bwMode="auto">
            <a:xfrm>
              <a:off x="4725" y="1890"/>
              <a:ext cx="39" cy="35"/>
            </a:xfrm>
            <a:custGeom>
              <a:avLst/>
              <a:gdLst>
                <a:gd name="T0" fmla="*/ 113 w 35"/>
                <a:gd name="T1" fmla="*/ 291 h 28"/>
                <a:gd name="T2" fmla="*/ 66 w 35"/>
                <a:gd name="T3" fmla="*/ 291 h 28"/>
                <a:gd name="T4" fmla="*/ 59 w 35"/>
                <a:gd name="T5" fmla="*/ 516 h 28"/>
                <a:gd name="T6" fmla="*/ 4 w 35"/>
                <a:gd name="T7" fmla="*/ 361 h 28"/>
                <a:gd name="T8" fmla="*/ 0 w 35"/>
                <a:gd name="T9" fmla="*/ 291 h 28"/>
                <a:gd name="T10" fmla="*/ 0 w 35"/>
                <a:gd name="T11" fmla="*/ 291 h 28"/>
                <a:gd name="T12" fmla="*/ 28 w 35"/>
                <a:gd name="T13" fmla="*/ 95 h 28"/>
                <a:gd name="T14" fmla="*/ 66 w 35"/>
                <a:gd name="T15" fmla="*/ 95 h 28"/>
                <a:gd name="T16" fmla="*/ 96 w 35"/>
                <a:gd name="T17" fmla="*/ 0 h 28"/>
                <a:gd name="T18" fmla="*/ 121 w 35"/>
                <a:gd name="T19" fmla="*/ 95 h 28"/>
                <a:gd name="T20" fmla="*/ 140 w 35"/>
                <a:gd name="T21" fmla="*/ 173 h 28"/>
                <a:gd name="T22" fmla="*/ 113 w 35"/>
                <a:gd name="T23" fmla="*/ 291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prstDash val="solid"/>
              <a:round/>
              <a:headEnd/>
              <a:tailEnd/>
            </a:ln>
          </p:spPr>
          <p:txBody>
            <a:bodyPr/>
            <a:lstStyle/>
            <a:p>
              <a:endParaRPr lang="en-US"/>
            </a:p>
          </p:txBody>
        </p:sp>
        <p:sp>
          <p:nvSpPr>
            <p:cNvPr id="29979" name="Freeform 4105"/>
            <p:cNvSpPr>
              <a:spLocks/>
            </p:cNvSpPr>
            <p:nvPr/>
          </p:nvSpPr>
          <p:spPr bwMode="auto">
            <a:xfrm>
              <a:off x="4698" y="2057"/>
              <a:ext cx="8" cy="14"/>
            </a:xfrm>
            <a:custGeom>
              <a:avLst/>
              <a:gdLst>
                <a:gd name="T0" fmla="*/ 0 w 7"/>
                <a:gd name="T1" fmla="*/ 255 h 11"/>
                <a:gd name="T2" fmla="*/ 38 w 7"/>
                <a:gd name="T3" fmla="*/ 0 h 11"/>
                <a:gd name="T4" fmla="*/ 29 w 7"/>
                <a:gd name="T5" fmla="*/ 0 h 11"/>
                <a:gd name="T6" fmla="*/ 0 w 7"/>
                <a:gd name="T7" fmla="*/ 255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29980" name="Freeform 4106"/>
            <p:cNvSpPr>
              <a:spLocks/>
            </p:cNvSpPr>
            <p:nvPr/>
          </p:nvSpPr>
          <p:spPr bwMode="auto">
            <a:xfrm>
              <a:off x="4783" y="1802"/>
              <a:ext cx="3" cy="6"/>
            </a:xfrm>
            <a:custGeom>
              <a:avLst/>
              <a:gdLst>
                <a:gd name="T0" fmla="*/ 473 w 2"/>
                <a:gd name="T1" fmla="*/ 50 h 5"/>
                <a:gd name="T2" fmla="*/ 0 w 2"/>
                <a:gd name="T3" fmla="*/ 0 h 5"/>
                <a:gd name="T4" fmla="*/ 0 w 2"/>
                <a:gd name="T5" fmla="*/ 50 h 5"/>
                <a:gd name="T6" fmla="*/ 473 w 2"/>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9981" name="Freeform 4107"/>
            <p:cNvSpPr>
              <a:spLocks/>
            </p:cNvSpPr>
            <p:nvPr/>
          </p:nvSpPr>
          <p:spPr bwMode="auto">
            <a:xfrm>
              <a:off x="4697" y="1930"/>
              <a:ext cx="1" cy="3"/>
            </a:xfrm>
            <a:custGeom>
              <a:avLst/>
              <a:gdLst>
                <a:gd name="T0" fmla="*/ 1 w 2"/>
                <a:gd name="T1" fmla="*/ 0 h 2"/>
                <a:gd name="T2" fmla="*/ 1 w 2"/>
                <a:gd name="T3" fmla="*/ 473 h 2"/>
                <a:gd name="T4" fmla="*/ 0 w 2"/>
                <a:gd name="T5" fmla="*/ 473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982" name="Freeform 4108"/>
            <p:cNvSpPr>
              <a:spLocks/>
            </p:cNvSpPr>
            <p:nvPr/>
          </p:nvSpPr>
          <p:spPr bwMode="auto">
            <a:xfrm>
              <a:off x="4534" y="1699"/>
              <a:ext cx="80" cy="112"/>
            </a:xfrm>
            <a:custGeom>
              <a:avLst/>
              <a:gdLst>
                <a:gd name="T0" fmla="*/ 88 w 71"/>
                <a:gd name="T1" fmla="*/ 1059 h 90"/>
                <a:gd name="T2" fmla="*/ 47 w 71"/>
                <a:gd name="T3" fmla="*/ 1003 h 90"/>
                <a:gd name="T4" fmla="*/ 0 w 71"/>
                <a:gd name="T5" fmla="*/ 901 h 90"/>
                <a:gd name="T6" fmla="*/ 47 w 71"/>
                <a:gd name="T7" fmla="*/ 734 h 90"/>
                <a:gd name="T8" fmla="*/ 78 w 71"/>
                <a:gd name="T9" fmla="*/ 442 h 90"/>
                <a:gd name="T10" fmla="*/ 112 w 71"/>
                <a:gd name="T11" fmla="*/ 409 h 90"/>
                <a:gd name="T12" fmla="*/ 192 w 71"/>
                <a:gd name="T13" fmla="*/ 499 h 90"/>
                <a:gd name="T14" fmla="*/ 170 w 71"/>
                <a:gd name="T15" fmla="*/ 329 h 90"/>
                <a:gd name="T16" fmla="*/ 192 w 71"/>
                <a:gd name="T17" fmla="*/ 285 h 90"/>
                <a:gd name="T18" fmla="*/ 232 w 71"/>
                <a:gd name="T19" fmla="*/ 170 h 90"/>
                <a:gd name="T20" fmla="*/ 232 w 71"/>
                <a:gd name="T21" fmla="*/ 0 h 90"/>
                <a:gd name="T22" fmla="*/ 317 w 71"/>
                <a:gd name="T23" fmla="*/ 170 h 90"/>
                <a:gd name="T24" fmla="*/ 328 w 71"/>
                <a:gd name="T25" fmla="*/ 212 h 90"/>
                <a:gd name="T26" fmla="*/ 292 w 71"/>
                <a:gd name="T27" fmla="*/ 355 h 90"/>
                <a:gd name="T28" fmla="*/ 328 w 71"/>
                <a:gd name="T29" fmla="*/ 684 h 90"/>
                <a:gd name="T30" fmla="*/ 274 w 71"/>
                <a:gd name="T31" fmla="*/ 851 h 90"/>
                <a:gd name="T32" fmla="*/ 243 w 71"/>
                <a:gd name="T33" fmla="*/ 1003 h 90"/>
                <a:gd name="T34" fmla="*/ 259 w 71"/>
                <a:gd name="T35" fmla="*/ 1191 h 90"/>
                <a:gd name="T36" fmla="*/ 331 w 71"/>
                <a:gd name="T37" fmla="*/ 1343 h 90"/>
                <a:gd name="T38" fmla="*/ 303 w 71"/>
                <a:gd name="T39" fmla="*/ 1414 h 90"/>
                <a:gd name="T40" fmla="*/ 243 w 71"/>
                <a:gd name="T41" fmla="*/ 1519 h 90"/>
                <a:gd name="T42" fmla="*/ 243 w 71"/>
                <a:gd name="T43" fmla="*/ 1547 h 90"/>
                <a:gd name="T44" fmla="*/ 192 w 71"/>
                <a:gd name="T45" fmla="*/ 1547 h 90"/>
                <a:gd name="T46" fmla="*/ 170 w 71"/>
                <a:gd name="T47" fmla="*/ 1547 h 90"/>
                <a:gd name="T48" fmla="*/ 140 w 71"/>
                <a:gd name="T49" fmla="*/ 1519 h 90"/>
                <a:gd name="T50" fmla="*/ 112 w 71"/>
                <a:gd name="T51" fmla="*/ 1461 h 90"/>
                <a:gd name="T52" fmla="*/ 124 w 71"/>
                <a:gd name="T53" fmla="*/ 1309 h 90"/>
                <a:gd name="T54" fmla="*/ 140 w 71"/>
                <a:gd name="T55" fmla="*/ 1309 h 90"/>
                <a:gd name="T56" fmla="*/ 106 w 71"/>
                <a:gd name="T57" fmla="*/ 1221 h 90"/>
                <a:gd name="T58" fmla="*/ 88 w 71"/>
                <a:gd name="T59" fmla="*/ 1059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29983" name="Freeform 4109"/>
            <p:cNvSpPr>
              <a:spLocks/>
            </p:cNvSpPr>
            <p:nvPr/>
          </p:nvSpPr>
          <p:spPr bwMode="auto">
            <a:xfrm>
              <a:off x="4592" y="1796"/>
              <a:ext cx="69" cy="90"/>
            </a:xfrm>
            <a:custGeom>
              <a:avLst/>
              <a:gdLst>
                <a:gd name="T0" fmla="*/ 147 w 62"/>
                <a:gd name="T1" fmla="*/ 1078 h 73"/>
                <a:gd name="T2" fmla="*/ 147 w 62"/>
                <a:gd name="T3" fmla="*/ 1044 h 73"/>
                <a:gd name="T4" fmla="*/ 119 w 62"/>
                <a:gd name="T5" fmla="*/ 1078 h 73"/>
                <a:gd name="T6" fmla="*/ 107 w 62"/>
                <a:gd name="T7" fmla="*/ 1111 h 73"/>
                <a:gd name="T8" fmla="*/ 97 w 62"/>
                <a:gd name="T9" fmla="*/ 1078 h 73"/>
                <a:gd name="T10" fmla="*/ 97 w 62"/>
                <a:gd name="T11" fmla="*/ 1044 h 73"/>
                <a:gd name="T12" fmla="*/ 97 w 62"/>
                <a:gd name="T13" fmla="*/ 1044 h 73"/>
                <a:gd name="T14" fmla="*/ 77 w 62"/>
                <a:gd name="T15" fmla="*/ 968 h 73"/>
                <a:gd name="T16" fmla="*/ 69 w 62"/>
                <a:gd name="T17" fmla="*/ 785 h 73"/>
                <a:gd name="T18" fmla="*/ 69 w 62"/>
                <a:gd name="T19" fmla="*/ 725 h 73"/>
                <a:gd name="T20" fmla="*/ 69 w 62"/>
                <a:gd name="T21" fmla="*/ 684 h 73"/>
                <a:gd name="T22" fmla="*/ 27 w 62"/>
                <a:gd name="T23" fmla="*/ 544 h 73"/>
                <a:gd name="T24" fmla="*/ 22 w 62"/>
                <a:gd name="T25" fmla="*/ 509 h 73"/>
                <a:gd name="T26" fmla="*/ 22 w 62"/>
                <a:gd name="T27" fmla="*/ 441 h 73"/>
                <a:gd name="T28" fmla="*/ 46 w 62"/>
                <a:gd name="T29" fmla="*/ 509 h 73"/>
                <a:gd name="T30" fmla="*/ 46 w 62"/>
                <a:gd name="T31" fmla="*/ 441 h 73"/>
                <a:gd name="T32" fmla="*/ 3 w 62"/>
                <a:gd name="T33" fmla="*/ 256 h 73"/>
                <a:gd name="T34" fmla="*/ 0 w 62"/>
                <a:gd name="T35" fmla="*/ 179 h 73"/>
                <a:gd name="T36" fmla="*/ 0 w 62"/>
                <a:gd name="T37" fmla="*/ 145 h 73"/>
                <a:gd name="T38" fmla="*/ 46 w 62"/>
                <a:gd name="T39" fmla="*/ 73 h 73"/>
                <a:gd name="T40" fmla="*/ 77 w 62"/>
                <a:gd name="T41" fmla="*/ 0 h 73"/>
                <a:gd name="T42" fmla="*/ 147 w 62"/>
                <a:gd name="T43" fmla="*/ 256 h 73"/>
                <a:gd name="T44" fmla="*/ 208 w 62"/>
                <a:gd name="T45" fmla="*/ 509 h 73"/>
                <a:gd name="T46" fmla="*/ 253 w 62"/>
                <a:gd name="T47" fmla="*/ 901 h 73"/>
                <a:gd name="T48" fmla="*/ 223 w 62"/>
                <a:gd name="T49" fmla="*/ 941 h 73"/>
                <a:gd name="T50" fmla="*/ 190 w 62"/>
                <a:gd name="T51" fmla="*/ 1000 h 73"/>
                <a:gd name="T52" fmla="*/ 171 w 62"/>
                <a:gd name="T53" fmla="*/ 968 h 73"/>
                <a:gd name="T54" fmla="*/ 171 w 62"/>
                <a:gd name="T55" fmla="*/ 1000 h 73"/>
                <a:gd name="T56" fmla="*/ 166 w 62"/>
                <a:gd name="T57" fmla="*/ 1044 h 73"/>
                <a:gd name="T58" fmla="*/ 151 w 62"/>
                <a:gd name="T59" fmla="*/ 1044 h 73"/>
                <a:gd name="T60" fmla="*/ 147 w 62"/>
                <a:gd name="T61" fmla="*/ 1078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E1E1E1"/>
            </a:solidFill>
            <a:ln w="3175">
              <a:solidFill>
                <a:srgbClr val="000000"/>
              </a:solidFill>
              <a:prstDash val="solid"/>
              <a:round/>
              <a:headEnd/>
              <a:tailEnd/>
            </a:ln>
          </p:spPr>
          <p:txBody>
            <a:bodyPr/>
            <a:lstStyle/>
            <a:p>
              <a:endParaRPr lang="en-US"/>
            </a:p>
          </p:txBody>
        </p:sp>
        <p:sp>
          <p:nvSpPr>
            <p:cNvPr id="29984" name="Freeform 4110"/>
            <p:cNvSpPr>
              <a:spLocks/>
            </p:cNvSpPr>
            <p:nvPr/>
          </p:nvSpPr>
          <p:spPr bwMode="auto">
            <a:xfrm>
              <a:off x="4583" y="2092"/>
              <a:ext cx="27" cy="70"/>
            </a:xfrm>
            <a:custGeom>
              <a:avLst/>
              <a:gdLst>
                <a:gd name="T0" fmla="*/ 77 w 24"/>
                <a:gd name="T1" fmla="*/ 828 h 57"/>
                <a:gd name="T2" fmla="*/ 2 w 24"/>
                <a:gd name="T3" fmla="*/ 615 h 57"/>
                <a:gd name="T4" fmla="*/ 0 w 24"/>
                <a:gd name="T5" fmla="*/ 302 h 57"/>
                <a:gd name="T6" fmla="*/ 33 w 24"/>
                <a:gd name="T7" fmla="*/ 171 h 57"/>
                <a:gd name="T8" fmla="*/ 68 w 24"/>
                <a:gd name="T9" fmla="*/ 0 h 57"/>
                <a:gd name="T10" fmla="*/ 111 w 24"/>
                <a:gd name="T11" fmla="*/ 2 h 57"/>
                <a:gd name="T12" fmla="*/ 99 w 24"/>
                <a:gd name="T13" fmla="*/ 243 h 57"/>
                <a:gd name="T14" fmla="*/ 88 w 24"/>
                <a:gd name="T15" fmla="*/ 449 h 57"/>
                <a:gd name="T16" fmla="*/ 77 w 24"/>
                <a:gd name="T17" fmla="*/ 615 h 57"/>
                <a:gd name="T18" fmla="*/ 77 w 24"/>
                <a:gd name="T19" fmla="*/ 828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29985" name="Freeform 4111"/>
            <p:cNvSpPr>
              <a:spLocks/>
            </p:cNvSpPr>
            <p:nvPr/>
          </p:nvSpPr>
          <p:spPr bwMode="auto">
            <a:xfrm>
              <a:off x="3866" y="1503"/>
              <a:ext cx="520" cy="228"/>
            </a:xfrm>
            <a:custGeom>
              <a:avLst/>
              <a:gdLst>
                <a:gd name="T0" fmla="*/ 1153 w 466"/>
                <a:gd name="T1" fmla="*/ 2846 h 184"/>
                <a:gd name="T2" fmla="*/ 1056 w 466"/>
                <a:gd name="T3" fmla="*/ 2737 h 184"/>
                <a:gd name="T4" fmla="*/ 887 w 466"/>
                <a:gd name="T5" fmla="*/ 2679 h 184"/>
                <a:gd name="T6" fmla="*/ 720 w 466"/>
                <a:gd name="T7" fmla="*/ 2649 h 184"/>
                <a:gd name="T8" fmla="*/ 612 w 466"/>
                <a:gd name="T9" fmla="*/ 2190 h 184"/>
                <a:gd name="T10" fmla="*/ 432 w 466"/>
                <a:gd name="T11" fmla="*/ 1991 h 184"/>
                <a:gd name="T12" fmla="*/ 295 w 466"/>
                <a:gd name="T13" fmla="*/ 1910 h 184"/>
                <a:gd name="T14" fmla="*/ 254 w 466"/>
                <a:gd name="T15" fmla="*/ 1419 h 184"/>
                <a:gd name="T16" fmla="*/ 118 w 466"/>
                <a:gd name="T17" fmla="*/ 1151 h 184"/>
                <a:gd name="T18" fmla="*/ 2 w 466"/>
                <a:gd name="T19" fmla="*/ 833 h 184"/>
                <a:gd name="T20" fmla="*/ 29 w 466"/>
                <a:gd name="T21" fmla="*/ 740 h 184"/>
                <a:gd name="T22" fmla="*/ 147 w 466"/>
                <a:gd name="T23" fmla="*/ 488 h 184"/>
                <a:gd name="T24" fmla="*/ 316 w 466"/>
                <a:gd name="T25" fmla="*/ 426 h 184"/>
                <a:gd name="T26" fmla="*/ 422 w 466"/>
                <a:gd name="T27" fmla="*/ 564 h 184"/>
                <a:gd name="T28" fmla="*/ 561 w 466"/>
                <a:gd name="T29" fmla="*/ 488 h 184"/>
                <a:gd name="T30" fmla="*/ 513 w 466"/>
                <a:gd name="T31" fmla="*/ 0 h 184"/>
                <a:gd name="T32" fmla="*/ 720 w 466"/>
                <a:gd name="T33" fmla="*/ 207 h 184"/>
                <a:gd name="T34" fmla="*/ 848 w 466"/>
                <a:gd name="T35" fmla="*/ 540 h 184"/>
                <a:gd name="T36" fmla="*/ 1033 w 466"/>
                <a:gd name="T37" fmla="*/ 540 h 184"/>
                <a:gd name="T38" fmla="*/ 1138 w 466"/>
                <a:gd name="T39" fmla="*/ 672 h 184"/>
                <a:gd name="T40" fmla="*/ 1323 w 466"/>
                <a:gd name="T41" fmla="*/ 757 h 184"/>
                <a:gd name="T42" fmla="*/ 1454 w 466"/>
                <a:gd name="T43" fmla="*/ 540 h 184"/>
                <a:gd name="T44" fmla="*/ 1619 w 466"/>
                <a:gd name="T45" fmla="*/ 611 h 184"/>
                <a:gd name="T46" fmla="*/ 1644 w 466"/>
                <a:gd name="T47" fmla="*/ 1073 h 184"/>
                <a:gd name="T48" fmla="*/ 1674 w 466"/>
                <a:gd name="T49" fmla="*/ 1214 h 184"/>
                <a:gd name="T50" fmla="*/ 1762 w 466"/>
                <a:gd name="T51" fmla="*/ 1214 h 184"/>
                <a:gd name="T52" fmla="*/ 1916 w 466"/>
                <a:gd name="T53" fmla="*/ 1378 h 184"/>
                <a:gd name="T54" fmla="*/ 1837 w 466"/>
                <a:gd name="T55" fmla="*/ 1527 h 184"/>
                <a:gd name="T56" fmla="*/ 1751 w 466"/>
                <a:gd name="T57" fmla="*/ 1892 h 184"/>
                <a:gd name="T58" fmla="*/ 1644 w 466"/>
                <a:gd name="T59" fmla="*/ 2068 h 184"/>
                <a:gd name="T60" fmla="*/ 1568 w 466"/>
                <a:gd name="T61" fmla="*/ 2227 h 184"/>
                <a:gd name="T62" fmla="*/ 1548 w 466"/>
                <a:gd name="T63" fmla="*/ 2567 h 184"/>
                <a:gd name="T64" fmla="*/ 1428 w 466"/>
                <a:gd name="T65" fmla="*/ 2760 h 184"/>
                <a:gd name="T66" fmla="*/ 1303 w 466"/>
                <a:gd name="T67" fmla="*/ 2862 h 184"/>
                <a:gd name="T68" fmla="*/ 1221 w 466"/>
                <a:gd name="T69" fmla="*/ 2862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29986" name="Freeform 4112"/>
            <p:cNvSpPr>
              <a:spLocks/>
            </p:cNvSpPr>
            <p:nvPr/>
          </p:nvSpPr>
          <p:spPr bwMode="auto">
            <a:xfrm>
              <a:off x="3237" y="1433"/>
              <a:ext cx="618" cy="302"/>
            </a:xfrm>
            <a:custGeom>
              <a:avLst/>
              <a:gdLst>
                <a:gd name="T0" fmla="*/ 269 w 553"/>
                <a:gd name="T1" fmla="*/ 2298 h 244"/>
                <a:gd name="T2" fmla="*/ 189 w 553"/>
                <a:gd name="T3" fmla="*/ 2459 h 244"/>
                <a:gd name="T4" fmla="*/ 68 w 553"/>
                <a:gd name="T5" fmla="*/ 2009 h 244"/>
                <a:gd name="T6" fmla="*/ 2 w 553"/>
                <a:gd name="T7" fmla="*/ 1482 h 244"/>
                <a:gd name="T8" fmla="*/ 87 w 553"/>
                <a:gd name="T9" fmla="*/ 1282 h 244"/>
                <a:gd name="T10" fmla="*/ 148 w 553"/>
                <a:gd name="T11" fmla="*/ 1059 h 244"/>
                <a:gd name="T12" fmla="*/ 269 w 553"/>
                <a:gd name="T13" fmla="*/ 920 h 244"/>
                <a:gd name="T14" fmla="*/ 432 w 553"/>
                <a:gd name="T15" fmla="*/ 1158 h 244"/>
                <a:gd name="T16" fmla="*/ 637 w 553"/>
                <a:gd name="T17" fmla="*/ 1139 h 244"/>
                <a:gd name="T18" fmla="*/ 762 w 553"/>
                <a:gd name="T19" fmla="*/ 1139 h 244"/>
                <a:gd name="T20" fmla="*/ 721 w 553"/>
                <a:gd name="T21" fmla="*/ 535 h 244"/>
                <a:gd name="T22" fmla="*/ 700 w 553"/>
                <a:gd name="T23" fmla="*/ 425 h 244"/>
                <a:gd name="T24" fmla="*/ 852 w 553"/>
                <a:gd name="T25" fmla="*/ 343 h 244"/>
                <a:gd name="T26" fmla="*/ 999 w 553"/>
                <a:gd name="T27" fmla="*/ 146 h 244"/>
                <a:gd name="T28" fmla="*/ 1130 w 553"/>
                <a:gd name="T29" fmla="*/ 2 h 244"/>
                <a:gd name="T30" fmla="*/ 1235 w 553"/>
                <a:gd name="T31" fmla="*/ 146 h 244"/>
                <a:gd name="T32" fmla="*/ 1381 w 553"/>
                <a:gd name="T33" fmla="*/ 425 h 244"/>
                <a:gd name="T34" fmla="*/ 1512 w 553"/>
                <a:gd name="T35" fmla="*/ 343 h 244"/>
                <a:gd name="T36" fmla="*/ 1601 w 553"/>
                <a:gd name="T37" fmla="*/ 277 h 244"/>
                <a:gd name="T38" fmla="*/ 1671 w 553"/>
                <a:gd name="T39" fmla="*/ 604 h 244"/>
                <a:gd name="T40" fmla="*/ 1827 w 553"/>
                <a:gd name="T41" fmla="*/ 1026 h 244"/>
                <a:gd name="T42" fmla="*/ 1914 w 553"/>
                <a:gd name="T43" fmla="*/ 1139 h 244"/>
                <a:gd name="T44" fmla="*/ 2033 w 553"/>
                <a:gd name="T45" fmla="*/ 1158 h 244"/>
                <a:gd name="T46" fmla="*/ 2198 w 553"/>
                <a:gd name="T47" fmla="*/ 1553 h 244"/>
                <a:gd name="T48" fmla="*/ 2347 w 553"/>
                <a:gd name="T49" fmla="*/ 1745 h 244"/>
                <a:gd name="T50" fmla="*/ 2283 w 553"/>
                <a:gd name="T51" fmla="*/ 2009 h 244"/>
                <a:gd name="T52" fmla="*/ 2265 w 553"/>
                <a:gd name="T53" fmla="*/ 2298 h 244"/>
                <a:gd name="T54" fmla="*/ 2171 w 553"/>
                <a:gd name="T55" fmla="*/ 2495 h 244"/>
                <a:gd name="T56" fmla="*/ 2200 w 553"/>
                <a:gd name="T57" fmla="*/ 2831 h 244"/>
                <a:gd name="T58" fmla="*/ 2057 w 553"/>
                <a:gd name="T59" fmla="*/ 2901 h 244"/>
                <a:gd name="T60" fmla="*/ 2118 w 553"/>
                <a:gd name="T61" fmla="*/ 3172 h 244"/>
                <a:gd name="T62" fmla="*/ 2146 w 553"/>
                <a:gd name="T63" fmla="*/ 3436 h 244"/>
                <a:gd name="T64" fmla="*/ 2057 w 553"/>
                <a:gd name="T65" fmla="*/ 3327 h 244"/>
                <a:gd name="T66" fmla="*/ 1898 w 553"/>
                <a:gd name="T67" fmla="*/ 3364 h 244"/>
                <a:gd name="T68" fmla="*/ 1756 w 553"/>
                <a:gd name="T69" fmla="*/ 3364 h 244"/>
                <a:gd name="T70" fmla="*/ 1651 w 553"/>
                <a:gd name="T71" fmla="*/ 3520 h 244"/>
                <a:gd name="T72" fmla="*/ 1554 w 553"/>
                <a:gd name="T73" fmla="*/ 3591 h 244"/>
                <a:gd name="T74" fmla="*/ 1433 w 553"/>
                <a:gd name="T75" fmla="*/ 3907 h 244"/>
                <a:gd name="T76" fmla="*/ 1314 w 553"/>
                <a:gd name="T77" fmla="*/ 3703 h 244"/>
                <a:gd name="T78" fmla="*/ 1257 w 553"/>
                <a:gd name="T79" fmla="*/ 3249 h 244"/>
                <a:gd name="T80" fmla="*/ 1112 w 553"/>
                <a:gd name="T81" fmla="*/ 3249 h 244"/>
                <a:gd name="T82" fmla="*/ 995 w 553"/>
                <a:gd name="T83" fmla="*/ 3217 h 244"/>
                <a:gd name="T84" fmla="*/ 852 w 553"/>
                <a:gd name="T85" fmla="*/ 2772 h 244"/>
                <a:gd name="T86" fmla="*/ 691 w 553"/>
                <a:gd name="T87" fmla="*/ 2718 h 244"/>
                <a:gd name="T88" fmla="*/ 637 w 553"/>
                <a:gd name="T89" fmla="*/ 3078 h 244"/>
                <a:gd name="T90" fmla="*/ 668 w 553"/>
                <a:gd name="T91" fmla="*/ 3591 h 244"/>
                <a:gd name="T92" fmla="*/ 610 w 553"/>
                <a:gd name="T93" fmla="*/ 3750 h 244"/>
                <a:gd name="T94" fmla="*/ 550 w 553"/>
                <a:gd name="T95" fmla="*/ 3480 h 244"/>
                <a:gd name="T96" fmla="*/ 392 w 553"/>
                <a:gd name="T97" fmla="*/ 3414 h 244"/>
                <a:gd name="T98" fmla="*/ 314 w 553"/>
                <a:gd name="T99" fmla="*/ 3078 h 244"/>
                <a:gd name="T100" fmla="*/ 353 w 553"/>
                <a:gd name="T101" fmla="*/ 2990 h 244"/>
                <a:gd name="T102" fmla="*/ 359 w 553"/>
                <a:gd name="T103" fmla="*/ 2772 h 244"/>
                <a:gd name="T104" fmla="*/ 412 w 553"/>
                <a:gd name="T105" fmla="*/ 2635 h 244"/>
                <a:gd name="T106" fmla="*/ 321 w 553"/>
                <a:gd name="T107" fmla="*/ 2298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29987" name="Freeform 4113"/>
            <p:cNvSpPr>
              <a:spLocks/>
            </p:cNvSpPr>
            <p:nvPr/>
          </p:nvSpPr>
          <p:spPr bwMode="auto">
            <a:xfrm>
              <a:off x="3139" y="1675"/>
              <a:ext cx="135" cy="60"/>
            </a:xfrm>
            <a:custGeom>
              <a:avLst/>
              <a:gdLst>
                <a:gd name="T0" fmla="*/ 98 w 121"/>
                <a:gd name="T1" fmla="*/ 305 h 48"/>
                <a:gd name="T2" fmla="*/ 0 w 121"/>
                <a:gd name="T3" fmla="*/ 61 h 48"/>
                <a:gd name="T4" fmla="*/ 3 w 121"/>
                <a:gd name="T5" fmla="*/ 0 h 48"/>
                <a:gd name="T6" fmla="*/ 77 w 121"/>
                <a:gd name="T7" fmla="*/ 61 h 48"/>
                <a:gd name="T8" fmla="*/ 148 w 121"/>
                <a:gd name="T9" fmla="*/ 61 h 48"/>
                <a:gd name="T10" fmla="*/ 228 w 121"/>
                <a:gd name="T11" fmla="*/ 231 h 48"/>
                <a:gd name="T12" fmla="*/ 322 w 121"/>
                <a:gd name="T13" fmla="*/ 413 h 48"/>
                <a:gd name="T14" fmla="*/ 416 w 121"/>
                <a:gd name="T15" fmla="*/ 529 h 48"/>
                <a:gd name="T16" fmla="*/ 502 w 121"/>
                <a:gd name="T17" fmla="*/ 705 h 48"/>
                <a:gd name="T18" fmla="*/ 482 w 121"/>
                <a:gd name="T19" fmla="*/ 881 h 48"/>
                <a:gd name="T20" fmla="*/ 421 w 121"/>
                <a:gd name="T21" fmla="*/ 826 h 48"/>
                <a:gd name="T22" fmla="*/ 334 w 121"/>
                <a:gd name="T23" fmla="*/ 794 h 48"/>
                <a:gd name="T24" fmla="*/ 250 w 121"/>
                <a:gd name="T25" fmla="*/ 794 h 48"/>
                <a:gd name="T26" fmla="*/ 170 w 121"/>
                <a:gd name="T27" fmla="*/ 826 h 48"/>
                <a:gd name="T28" fmla="*/ 170 w 121"/>
                <a:gd name="T29" fmla="*/ 569 h 48"/>
                <a:gd name="T30" fmla="*/ 98 w 121"/>
                <a:gd name="T31" fmla="*/ 305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29988" name="Freeform 4114"/>
            <p:cNvSpPr>
              <a:spLocks/>
            </p:cNvSpPr>
            <p:nvPr/>
          </p:nvSpPr>
          <p:spPr bwMode="auto">
            <a:xfrm>
              <a:off x="3647" y="1691"/>
              <a:ext cx="158" cy="87"/>
            </a:xfrm>
            <a:custGeom>
              <a:avLst/>
              <a:gdLst>
                <a:gd name="T0" fmla="*/ 207 w 141"/>
                <a:gd name="T1" fmla="*/ 611 h 71"/>
                <a:gd name="T2" fmla="*/ 133 w 141"/>
                <a:gd name="T3" fmla="*/ 442 h 71"/>
                <a:gd name="T4" fmla="*/ 38 w 141"/>
                <a:gd name="T5" fmla="*/ 442 h 71"/>
                <a:gd name="T6" fmla="*/ 0 w 141"/>
                <a:gd name="T7" fmla="*/ 244 h 71"/>
                <a:gd name="T8" fmla="*/ 38 w 141"/>
                <a:gd name="T9" fmla="*/ 107 h 71"/>
                <a:gd name="T10" fmla="*/ 101 w 141"/>
                <a:gd name="T11" fmla="*/ 168 h 71"/>
                <a:gd name="T12" fmla="*/ 162 w 141"/>
                <a:gd name="T13" fmla="*/ 199 h 71"/>
                <a:gd name="T14" fmla="*/ 207 w 141"/>
                <a:gd name="T15" fmla="*/ 2 h 71"/>
                <a:gd name="T16" fmla="*/ 260 w 141"/>
                <a:gd name="T17" fmla="*/ 71 h 71"/>
                <a:gd name="T18" fmla="*/ 352 w 141"/>
                <a:gd name="T19" fmla="*/ 2 h 71"/>
                <a:gd name="T20" fmla="*/ 436 w 141"/>
                <a:gd name="T21" fmla="*/ 2 h 71"/>
                <a:gd name="T22" fmla="*/ 514 w 141"/>
                <a:gd name="T23" fmla="*/ 0 h 71"/>
                <a:gd name="T24" fmla="*/ 604 w 141"/>
                <a:gd name="T25" fmla="*/ 168 h 71"/>
                <a:gd name="T26" fmla="*/ 619 w 141"/>
                <a:gd name="T27" fmla="*/ 259 h 71"/>
                <a:gd name="T28" fmla="*/ 574 w 141"/>
                <a:gd name="T29" fmla="*/ 388 h 71"/>
                <a:gd name="T30" fmla="*/ 514 w 141"/>
                <a:gd name="T31" fmla="*/ 542 h 71"/>
                <a:gd name="T32" fmla="*/ 442 w 141"/>
                <a:gd name="T33" fmla="*/ 611 h 71"/>
                <a:gd name="T34" fmla="*/ 410 w 141"/>
                <a:gd name="T35" fmla="*/ 751 h 71"/>
                <a:gd name="T36" fmla="*/ 371 w 141"/>
                <a:gd name="T37" fmla="*/ 701 h 71"/>
                <a:gd name="T38" fmla="*/ 342 w 141"/>
                <a:gd name="T39" fmla="*/ 738 h 71"/>
                <a:gd name="T40" fmla="*/ 291 w 141"/>
                <a:gd name="T41" fmla="*/ 825 h 71"/>
                <a:gd name="T42" fmla="*/ 263 w 141"/>
                <a:gd name="T43" fmla="*/ 997 h 71"/>
                <a:gd name="T44" fmla="*/ 152 w 141"/>
                <a:gd name="T45" fmla="*/ 972 h 71"/>
                <a:gd name="T46" fmla="*/ 48 w 141"/>
                <a:gd name="T47" fmla="*/ 920 h 71"/>
                <a:gd name="T48" fmla="*/ 38 w 141"/>
                <a:gd name="T49" fmla="*/ 751 h 71"/>
                <a:gd name="T50" fmla="*/ 121 w 141"/>
                <a:gd name="T51" fmla="*/ 664 h 71"/>
                <a:gd name="T52" fmla="*/ 207 w 141"/>
                <a:gd name="T53" fmla="*/ 611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29989" name="Freeform 4115"/>
            <p:cNvSpPr>
              <a:spLocks/>
            </p:cNvSpPr>
            <p:nvPr/>
          </p:nvSpPr>
          <p:spPr bwMode="auto">
            <a:xfrm>
              <a:off x="3356" y="1703"/>
              <a:ext cx="237" cy="166"/>
            </a:xfrm>
            <a:custGeom>
              <a:avLst/>
              <a:gdLst>
                <a:gd name="T0" fmla="*/ 820 w 213"/>
                <a:gd name="T1" fmla="*/ 1688 h 134"/>
                <a:gd name="T2" fmla="*/ 790 w 213"/>
                <a:gd name="T3" fmla="*/ 1903 h 134"/>
                <a:gd name="T4" fmla="*/ 744 w 213"/>
                <a:gd name="T5" fmla="*/ 2024 h 134"/>
                <a:gd name="T6" fmla="*/ 723 w 213"/>
                <a:gd name="T7" fmla="*/ 2167 h 134"/>
                <a:gd name="T8" fmla="*/ 681 w 213"/>
                <a:gd name="T9" fmla="*/ 2136 h 134"/>
                <a:gd name="T10" fmla="*/ 625 w 213"/>
                <a:gd name="T11" fmla="*/ 2042 h 134"/>
                <a:gd name="T12" fmla="*/ 608 w 213"/>
                <a:gd name="T13" fmla="*/ 1749 h 134"/>
                <a:gd name="T14" fmla="*/ 550 w 213"/>
                <a:gd name="T15" fmla="*/ 1749 h 134"/>
                <a:gd name="T16" fmla="*/ 505 w 213"/>
                <a:gd name="T17" fmla="*/ 1601 h 134"/>
                <a:gd name="T18" fmla="*/ 444 w 213"/>
                <a:gd name="T19" fmla="*/ 1492 h 134"/>
                <a:gd name="T20" fmla="*/ 353 w 213"/>
                <a:gd name="T21" fmla="*/ 1329 h 134"/>
                <a:gd name="T22" fmla="*/ 294 w 213"/>
                <a:gd name="T23" fmla="*/ 1370 h 134"/>
                <a:gd name="T24" fmla="*/ 229 w 213"/>
                <a:gd name="T25" fmla="*/ 1412 h 134"/>
                <a:gd name="T26" fmla="*/ 190 w 213"/>
                <a:gd name="T27" fmla="*/ 1550 h 134"/>
                <a:gd name="T28" fmla="*/ 166 w 213"/>
                <a:gd name="T29" fmla="*/ 1550 h 134"/>
                <a:gd name="T30" fmla="*/ 151 w 213"/>
                <a:gd name="T31" fmla="*/ 1329 h 134"/>
                <a:gd name="T32" fmla="*/ 134 w 213"/>
                <a:gd name="T33" fmla="*/ 1100 h 134"/>
                <a:gd name="T34" fmla="*/ 97 w 213"/>
                <a:gd name="T35" fmla="*/ 989 h 134"/>
                <a:gd name="T36" fmla="*/ 97 w 213"/>
                <a:gd name="T37" fmla="*/ 989 h 134"/>
                <a:gd name="T38" fmla="*/ 107 w 213"/>
                <a:gd name="T39" fmla="*/ 950 h 134"/>
                <a:gd name="T40" fmla="*/ 119 w 213"/>
                <a:gd name="T41" fmla="*/ 893 h 134"/>
                <a:gd name="T42" fmla="*/ 97 w 213"/>
                <a:gd name="T43" fmla="*/ 798 h 134"/>
                <a:gd name="T44" fmla="*/ 77 w 213"/>
                <a:gd name="T45" fmla="*/ 830 h 134"/>
                <a:gd name="T46" fmla="*/ 77 w 213"/>
                <a:gd name="T47" fmla="*/ 830 h 134"/>
                <a:gd name="T48" fmla="*/ 62 w 213"/>
                <a:gd name="T49" fmla="*/ 564 h 134"/>
                <a:gd name="T50" fmla="*/ 62 w 213"/>
                <a:gd name="T51" fmla="*/ 540 h 134"/>
                <a:gd name="T52" fmla="*/ 97 w 213"/>
                <a:gd name="T53" fmla="*/ 564 h 134"/>
                <a:gd name="T54" fmla="*/ 122 w 213"/>
                <a:gd name="T55" fmla="*/ 603 h 134"/>
                <a:gd name="T56" fmla="*/ 147 w 213"/>
                <a:gd name="T57" fmla="*/ 603 h 134"/>
                <a:gd name="T58" fmla="*/ 147 w 213"/>
                <a:gd name="T59" fmla="*/ 564 h 134"/>
                <a:gd name="T60" fmla="*/ 151 w 213"/>
                <a:gd name="T61" fmla="*/ 455 h 134"/>
                <a:gd name="T62" fmla="*/ 97 w 213"/>
                <a:gd name="T63" fmla="*/ 258 h 134"/>
                <a:gd name="T64" fmla="*/ 46 w 213"/>
                <a:gd name="T65" fmla="*/ 224 h 134"/>
                <a:gd name="T66" fmla="*/ 46 w 213"/>
                <a:gd name="T67" fmla="*/ 455 h 134"/>
                <a:gd name="T68" fmla="*/ 46 w 213"/>
                <a:gd name="T69" fmla="*/ 455 h 134"/>
                <a:gd name="T70" fmla="*/ 3 w 213"/>
                <a:gd name="T71" fmla="*/ 181 h 134"/>
                <a:gd name="T72" fmla="*/ 3 w 213"/>
                <a:gd name="T73" fmla="*/ 2 h 134"/>
                <a:gd name="T74" fmla="*/ 0 w 213"/>
                <a:gd name="T75" fmla="*/ 0 h 134"/>
                <a:gd name="T76" fmla="*/ 97 w 213"/>
                <a:gd name="T77" fmla="*/ 0 h 134"/>
                <a:gd name="T78" fmla="*/ 87 w 213"/>
                <a:gd name="T79" fmla="*/ 224 h 134"/>
                <a:gd name="T80" fmla="*/ 151 w 213"/>
                <a:gd name="T81" fmla="*/ 258 h 134"/>
                <a:gd name="T82" fmla="*/ 223 w 213"/>
                <a:gd name="T83" fmla="*/ 367 h 134"/>
                <a:gd name="T84" fmla="*/ 307 w 213"/>
                <a:gd name="T85" fmla="*/ 455 h 134"/>
                <a:gd name="T86" fmla="*/ 294 w 213"/>
                <a:gd name="T87" fmla="*/ 258 h 134"/>
                <a:gd name="T88" fmla="*/ 323 w 213"/>
                <a:gd name="T89" fmla="*/ 224 h 134"/>
                <a:gd name="T90" fmla="*/ 372 w 213"/>
                <a:gd name="T91" fmla="*/ 0 h 134"/>
                <a:gd name="T92" fmla="*/ 444 w 213"/>
                <a:gd name="T93" fmla="*/ 224 h 134"/>
                <a:gd name="T94" fmla="*/ 486 w 213"/>
                <a:gd name="T95" fmla="*/ 487 h 134"/>
                <a:gd name="T96" fmla="*/ 571 w 213"/>
                <a:gd name="T97" fmla="*/ 652 h 134"/>
                <a:gd name="T98" fmla="*/ 612 w 213"/>
                <a:gd name="T99" fmla="*/ 717 h 134"/>
                <a:gd name="T100" fmla="*/ 723 w 213"/>
                <a:gd name="T101" fmla="*/ 989 h 134"/>
                <a:gd name="T102" fmla="*/ 820 w 213"/>
                <a:gd name="T103" fmla="*/ 1209 h 134"/>
                <a:gd name="T104" fmla="*/ 857 w 213"/>
                <a:gd name="T105" fmla="*/ 1518 h 134"/>
                <a:gd name="T106" fmla="*/ 831 w 213"/>
                <a:gd name="T107" fmla="*/ 1601 h 134"/>
                <a:gd name="T108" fmla="*/ 820 w 213"/>
                <a:gd name="T109" fmla="*/ 1688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endParaRPr lang="en-US"/>
            </a:p>
          </p:txBody>
        </p:sp>
        <p:sp>
          <p:nvSpPr>
            <p:cNvPr id="29990" name="Freeform 4116"/>
            <p:cNvSpPr>
              <a:spLocks/>
            </p:cNvSpPr>
            <p:nvPr/>
          </p:nvSpPr>
          <p:spPr bwMode="auto">
            <a:xfrm>
              <a:off x="3527" y="1799"/>
              <a:ext cx="219" cy="198"/>
            </a:xfrm>
            <a:custGeom>
              <a:avLst/>
              <a:gdLst>
                <a:gd name="T0" fmla="*/ 0 w 196"/>
                <a:gd name="T1" fmla="*/ 1127 h 160"/>
                <a:gd name="T2" fmla="*/ 0 w 196"/>
                <a:gd name="T3" fmla="*/ 1156 h 160"/>
                <a:gd name="T4" fmla="*/ 0 w 196"/>
                <a:gd name="T5" fmla="*/ 1311 h 160"/>
                <a:gd name="T6" fmla="*/ 23 w 196"/>
                <a:gd name="T7" fmla="*/ 1395 h 160"/>
                <a:gd name="T8" fmla="*/ 2 w 196"/>
                <a:gd name="T9" fmla="*/ 1414 h 160"/>
                <a:gd name="T10" fmla="*/ 29 w 196"/>
                <a:gd name="T11" fmla="*/ 1666 h 160"/>
                <a:gd name="T12" fmla="*/ 40 w 196"/>
                <a:gd name="T13" fmla="*/ 1922 h 160"/>
                <a:gd name="T14" fmla="*/ 104 w 196"/>
                <a:gd name="T15" fmla="*/ 2007 h 160"/>
                <a:gd name="T16" fmla="*/ 108 w 196"/>
                <a:gd name="T17" fmla="*/ 2101 h 160"/>
                <a:gd name="T18" fmla="*/ 70 w 196"/>
                <a:gd name="T19" fmla="*/ 2409 h 160"/>
                <a:gd name="T20" fmla="*/ 118 w 196"/>
                <a:gd name="T21" fmla="*/ 2491 h 160"/>
                <a:gd name="T22" fmla="*/ 182 w 196"/>
                <a:gd name="T23" fmla="*/ 2552 h 160"/>
                <a:gd name="T24" fmla="*/ 283 w 196"/>
                <a:gd name="T25" fmla="*/ 2552 h 160"/>
                <a:gd name="T26" fmla="*/ 353 w 196"/>
                <a:gd name="T27" fmla="*/ 2491 h 160"/>
                <a:gd name="T28" fmla="*/ 412 w 196"/>
                <a:gd name="T29" fmla="*/ 2409 h 160"/>
                <a:gd name="T30" fmla="*/ 412 w 196"/>
                <a:gd name="T31" fmla="*/ 2297 h 160"/>
                <a:gd name="T32" fmla="*/ 419 w 196"/>
                <a:gd name="T33" fmla="*/ 2101 h 160"/>
                <a:gd name="T34" fmla="*/ 483 w 196"/>
                <a:gd name="T35" fmla="*/ 2007 h 160"/>
                <a:gd name="T36" fmla="*/ 496 w 196"/>
                <a:gd name="T37" fmla="*/ 1922 h 160"/>
                <a:gd name="T38" fmla="*/ 561 w 196"/>
                <a:gd name="T39" fmla="*/ 1922 h 160"/>
                <a:gd name="T40" fmla="*/ 574 w 196"/>
                <a:gd name="T41" fmla="*/ 1622 h 160"/>
                <a:gd name="T42" fmla="*/ 619 w 196"/>
                <a:gd name="T43" fmla="*/ 1414 h 160"/>
                <a:gd name="T44" fmla="*/ 579 w 196"/>
                <a:gd name="T45" fmla="*/ 1282 h 160"/>
                <a:gd name="T46" fmla="*/ 641 w 196"/>
                <a:gd name="T47" fmla="*/ 1282 h 160"/>
                <a:gd name="T48" fmla="*/ 650 w 196"/>
                <a:gd name="T49" fmla="*/ 1156 h 160"/>
                <a:gd name="T50" fmla="*/ 674 w 196"/>
                <a:gd name="T51" fmla="*/ 934 h 160"/>
                <a:gd name="T52" fmla="*/ 627 w 196"/>
                <a:gd name="T53" fmla="*/ 697 h 160"/>
                <a:gd name="T54" fmla="*/ 656 w 196"/>
                <a:gd name="T55" fmla="*/ 535 h 160"/>
                <a:gd name="T56" fmla="*/ 744 w 196"/>
                <a:gd name="T57" fmla="*/ 485 h 160"/>
                <a:gd name="T58" fmla="*/ 811 w 196"/>
                <a:gd name="T59" fmla="*/ 424 h 160"/>
                <a:gd name="T60" fmla="*/ 811 w 196"/>
                <a:gd name="T61" fmla="*/ 343 h 160"/>
                <a:gd name="T62" fmla="*/ 831 w 196"/>
                <a:gd name="T63" fmla="*/ 343 h 160"/>
                <a:gd name="T64" fmla="*/ 783 w 196"/>
                <a:gd name="T65" fmla="*/ 282 h 160"/>
                <a:gd name="T66" fmla="*/ 760 w 196"/>
                <a:gd name="T67" fmla="*/ 282 h 160"/>
                <a:gd name="T68" fmla="*/ 715 w 196"/>
                <a:gd name="T69" fmla="*/ 343 h 160"/>
                <a:gd name="T70" fmla="*/ 627 w 196"/>
                <a:gd name="T71" fmla="*/ 485 h 160"/>
                <a:gd name="T72" fmla="*/ 609 w 196"/>
                <a:gd name="T73" fmla="*/ 146 h 160"/>
                <a:gd name="T74" fmla="*/ 587 w 196"/>
                <a:gd name="T75" fmla="*/ 118 h 160"/>
                <a:gd name="T76" fmla="*/ 574 w 196"/>
                <a:gd name="T77" fmla="*/ 0 h 160"/>
                <a:gd name="T78" fmla="*/ 542 w 196"/>
                <a:gd name="T79" fmla="*/ 2 h 160"/>
                <a:gd name="T80" fmla="*/ 525 w 196"/>
                <a:gd name="T81" fmla="*/ 224 h 160"/>
                <a:gd name="T82" fmla="*/ 492 w 196"/>
                <a:gd name="T83" fmla="*/ 282 h 160"/>
                <a:gd name="T84" fmla="*/ 468 w 196"/>
                <a:gd name="T85" fmla="*/ 343 h 160"/>
                <a:gd name="T86" fmla="*/ 432 w 196"/>
                <a:gd name="T87" fmla="*/ 343 h 160"/>
                <a:gd name="T88" fmla="*/ 397 w 196"/>
                <a:gd name="T89" fmla="*/ 365 h 160"/>
                <a:gd name="T90" fmla="*/ 384 w 196"/>
                <a:gd name="T91" fmla="*/ 343 h 160"/>
                <a:gd name="T92" fmla="*/ 311 w 196"/>
                <a:gd name="T93" fmla="*/ 282 h 160"/>
                <a:gd name="T94" fmla="*/ 253 w 196"/>
                <a:gd name="T95" fmla="*/ 257 h 160"/>
                <a:gd name="T96" fmla="*/ 227 w 196"/>
                <a:gd name="T97" fmla="*/ 343 h 160"/>
                <a:gd name="T98" fmla="*/ 211 w 196"/>
                <a:gd name="T99" fmla="*/ 424 h 160"/>
                <a:gd name="T100" fmla="*/ 182 w 196"/>
                <a:gd name="T101" fmla="*/ 650 h 160"/>
                <a:gd name="T102" fmla="*/ 132 w 196"/>
                <a:gd name="T103" fmla="*/ 747 h 160"/>
                <a:gd name="T104" fmla="*/ 108 w 196"/>
                <a:gd name="T105" fmla="*/ 881 h 160"/>
                <a:gd name="T106" fmla="*/ 70 w 196"/>
                <a:gd name="T107" fmla="*/ 863 h 160"/>
                <a:gd name="T108" fmla="*/ 2 w 196"/>
                <a:gd name="T109" fmla="*/ 782 h 160"/>
                <a:gd name="T110" fmla="*/ 0 w 196"/>
                <a:gd name="T111" fmla="*/ 1127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29991" name="Freeform 4117"/>
            <p:cNvSpPr>
              <a:spLocks/>
            </p:cNvSpPr>
            <p:nvPr/>
          </p:nvSpPr>
          <p:spPr bwMode="auto">
            <a:xfrm>
              <a:off x="3054" y="1860"/>
              <a:ext cx="35" cy="23"/>
            </a:xfrm>
            <a:custGeom>
              <a:avLst/>
              <a:gdLst>
                <a:gd name="T0" fmla="*/ 225 w 30"/>
                <a:gd name="T1" fmla="*/ 0 h 19"/>
                <a:gd name="T2" fmla="*/ 88 w 30"/>
                <a:gd name="T3" fmla="*/ 58 h 19"/>
                <a:gd name="T4" fmla="*/ 0 w 30"/>
                <a:gd name="T5" fmla="*/ 151 h 19"/>
                <a:gd name="T6" fmla="*/ 34 w 30"/>
                <a:gd name="T7" fmla="*/ 235 h 19"/>
                <a:gd name="T8" fmla="*/ 163 w 30"/>
                <a:gd name="T9" fmla="*/ 151 h 19"/>
                <a:gd name="T10" fmla="*/ 163 w 30"/>
                <a:gd name="T11" fmla="*/ 85 h 19"/>
                <a:gd name="T12" fmla="*/ 225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29992" name="Line 4118"/>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3" name="Line 4119"/>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4" name="Line 4120"/>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5" name="Line 4121"/>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6" name="Line 4122"/>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7" name="Line 4123"/>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8" name="Line 4124"/>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9" name="Line 4125"/>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0" name="Freeform 4126"/>
            <p:cNvSpPr>
              <a:spLocks/>
            </p:cNvSpPr>
            <p:nvPr/>
          </p:nvSpPr>
          <p:spPr bwMode="auto">
            <a:xfrm>
              <a:off x="3726" y="1864"/>
              <a:ext cx="5" cy="11"/>
            </a:xfrm>
            <a:custGeom>
              <a:avLst/>
              <a:gdLst>
                <a:gd name="T0" fmla="*/ 0 w 2"/>
                <a:gd name="T1" fmla="*/ 0 h 4"/>
                <a:gd name="T2" fmla="*/ 191220 w 2"/>
                <a:gd name="T3" fmla="*/ 1160882 h 4"/>
                <a:gd name="T4" fmla="*/ 317395 w 2"/>
                <a:gd name="T5" fmla="*/ 2050595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30001" name="Line 4127"/>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2" name="Freeform 4128"/>
            <p:cNvSpPr>
              <a:spLocks/>
            </p:cNvSpPr>
            <p:nvPr/>
          </p:nvSpPr>
          <p:spPr bwMode="auto">
            <a:xfrm>
              <a:off x="3746" y="1901"/>
              <a:ext cx="1" cy="15"/>
            </a:xfrm>
            <a:custGeom>
              <a:avLst/>
              <a:gdLst>
                <a:gd name="T0" fmla="*/ 0 w 1"/>
                <a:gd name="T1" fmla="*/ 0 h 5"/>
                <a:gd name="T2" fmla="*/ 0 w 1"/>
                <a:gd name="T3" fmla="*/ 4782969 h 5"/>
                <a:gd name="T4" fmla="*/ 0 w 1"/>
                <a:gd name="T5" fmla="*/ 797161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30003" name="Freeform 4129"/>
            <p:cNvSpPr>
              <a:spLocks/>
            </p:cNvSpPr>
            <p:nvPr/>
          </p:nvSpPr>
          <p:spPr bwMode="auto">
            <a:xfrm>
              <a:off x="3746" y="1914"/>
              <a:ext cx="14" cy="5"/>
            </a:xfrm>
            <a:custGeom>
              <a:avLst/>
              <a:gdLst>
                <a:gd name="T0" fmla="*/ 0 w 5"/>
                <a:gd name="T1" fmla="*/ 0 h 2"/>
                <a:gd name="T2" fmla="*/ 1840283 w 5"/>
                <a:gd name="T3" fmla="*/ 317395 h 2"/>
                <a:gd name="T4" fmla="*/ 3226261 w 5"/>
                <a:gd name="T5" fmla="*/ 317395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30004" name="Line 4130"/>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5" name="Freeform 4131"/>
            <p:cNvSpPr>
              <a:spLocks/>
            </p:cNvSpPr>
            <p:nvPr/>
          </p:nvSpPr>
          <p:spPr bwMode="auto">
            <a:xfrm>
              <a:off x="3843" y="1860"/>
              <a:ext cx="5" cy="32"/>
            </a:xfrm>
            <a:custGeom>
              <a:avLst/>
              <a:gdLst>
                <a:gd name="T0" fmla="*/ 0 w 2"/>
                <a:gd name="T1" fmla="*/ 11757213 h 11"/>
                <a:gd name="T2" fmla="*/ 191220 w 2"/>
                <a:gd name="T3" fmla="*/ 7340448 h 11"/>
                <a:gd name="T4" fmla="*/ 317395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30006" name="Line 4132"/>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7" name="Line 4133"/>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8" name="Freeform 4134"/>
            <p:cNvSpPr>
              <a:spLocks/>
            </p:cNvSpPr>
            <p:nvPr/>
          </p:nvSpPr>
          <p:spPr bwMode="auto">
            <a:xfrm>
              <a:off x="3105" y="1883"/>
              <a:ext cx="17" cy="33"/>
            </a:xfrm>
            <a:custGeom>
              <a:avLst/>
              <a:gdLst>
                <a:gd name="T0" fmla="*/ 30 w 16"/>
                <a:gd name="T1" fmla="*/ 253 h 26"/>
                <a:gd name="T2" fmla="*/ 7 w 16"/>
                <a:gd name="T3" fmla="*/ 517 h 26"/>
                <a:gd name="T4" fmla="*/ 0 w 16"/>
                <a:gd name="T5" fmla="*/ 575 h 26"/>
                <a:gd name="T6" fmla="*/ 2 w 16"/>
                <a:gd name="T7" fmla="*/ 253 h 26"/>
                <a:gd name="T8" fmla="*/ 7 w 16"/>
                <a:gd name="T9" fmla="*/ 0 h 26"/>
                <a:gd name="T10" fmla="*/ 34 w 16"/>
                <a:gd name="T11" fmla="*/ 58 h 26"/>
                <a:gd name="T12" fmla="*/ 30 w 16"/>
                <a:gd name="T13" fmla="*/ 25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30009" name="Freeform 4135"/>
            <p:cNvSpPr>
              <a:spLocks/>
            </p:cNvSpPr>
            <p:nvPr/>
          </p:nvSpPr>
          <p:spPr bwMode="auto">
            <a:xfrm>
              <a:off x="3110" y="1825"/>
              <a:ext cx="104" cy="108"/>
            </a:xfrm>
            <a:custGeom>
              <a:avLst/>
              <a:gdLst>
                <a:gd name="T0" fmla="*/ 249 w 93"/>
                <a:gd name="T1" fmla="*/ 119 h 87"/>
                <a:gd name="T2" fmla="*/ 151 w 93"/>
                <a:gd name="T3" fmla="*/ 119 h 87"/>
                <a:gd name="T4" fmla="*/ 63 w 93"/>
                <a:gd name="T5" fmla="*/ 148 h 87"/>
                <a:gd name="T6" fmla="*/ 29 w 93"/>
                <a:gd name="T7" fmla="*/ 209 h 87"/>
                <a:gd name="T8" fmla="*/ 29 w 93"/>
                <a:gd name="T9" fmla="*/ 322 h 87"/>
                <a:gd name="T10" fmla="*/ 3 w 93"/>
                <a:gd name="T11" fmla="*/ 395 h 87"/>
                <a:gd name="T12" fmla="*/ 0 w 93"/>
                <a:gd name="T13" fmla="*/ 395 h 87"/>
                <a:gd name="T14" fmla="*/ 3 w 93"/>
                <a:gd name="T15" fmla="*/ 771 h 87"/>
                <a:gd name="T16" fmla="*/ 50 w 93"/>
                <a:gd name="T17" fmla="*/ 817 h 87"/>
                <a:gd name="T18" fmla="*/ 40 w 93"/>
                <a:gd name="T19" fmla="*/ 982 h 87"/>
                <a:gd name="T20" fmla="*/ 3 w 93"/>
                <a:gd name="T21" fmla="*/ 1181 h 87"/>
                <a:gd name="T22" fmla="*/ 3 w 93"/>
                <a:gd name="T23" fmla="*/ 1332 h 87"/>
                <a:gd name="T24" fmla="*/ 96 w 93"/>
                <a:gd name="T25" fmla="*/ 1444 h 87"/>
                <a:gd name="T26" fmla="*/ 142 w 93"/>
                <a:gd name="T27" fmla="*/ 1298 h 87"/>
                <a:gd name="T28" fmla="*/ 211 w 93"/>
                <a:gd name="T29" fmla="*/ 1123 h 87"/>
                <a:gd name="T30" fmla="*/ 278 w 93"/>
                <a:gd name="T31" fmla="*/ 982 h 87"/>
                <a:gd name="T32" fmla="*/ 330 w 93"/>
                <a:gd name="T33" fmla="*/ 817 h 87"/>
                <a:gd name="T34" fmla="*/ 330 w 93"/>
                <a:gd name="T35" fmla="*/ 547 h 87"/>
                <a:gd name="T36" fmla="*/ 330 w 93"/>
                <a:gd name="T37" fmla="*/ 262 h 87"/>
                <a:gd name="T38" fmla="*/ 395 w 93"/>
                <a:gd name="T39" fmla="*/ 2 h 87"/>
                <a:gd name="T40" fmla="*/ 375 w 93"/>
                <a:gd name="T41" fmla="*/ 0 h 87"/>
                <a:gd name="T42" fmla="*/ 316 w 93"/>
                <a:gd name="T43" fmla="*/ 77 h 87"/>
                <a:gd name="T44" fmla="*/ 249 w 93"/>
                <a:gd name="T45" fmla="*/ 119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30010" name="Freeform 4136"/>
            <p:cNvSpPr>
              <a:spLocks/>
            </p:cNvSpPr>
            <p:nvPr/>
          </p:nvSpPr>
          <p:spPr bwMode="auto">
            <a:xfrm>
              <a:off x="3612" y="1729"/>
              <a:ext cx="141" cy="107"/>
            </a:xfrm>
            <a:custGeom>
              <a:avLst/>
              <a:gdLst>
                <a:gd name="T0" fmla="*/ 496 w 125"/>
                <a:gd name="T1" fmla="*/ 1098 h 87"/>
                <a:gd name="T2" fmla="*/ 440 w 125"/>
                <a:gd name="T3" fmla="*/ 1146 h 87"/>
                <a:gd name="T4" fmla="*/ 346 w 125"/>
                <a:gd name="T5" fmla="*/ 1282 h 87"/>
                <a:gd name="T6" fmla="*/ 327 w 125"/>
                <a:gd name="T7" fmla="*/ 978 h 87"/>
                <a:gd name="T8" fmla="*/ 305 w 125"/>
                <a:gd name="T9" fmla="*/ 943 h 87"/>
                <a:gd name="T10" fmla="*/ 288 w 125"/>
                <a:gd name="T11" fmla="*/ 840 h 87"/>
                <a:gd name="T12" fmla="*/ 255 w 125"/>
                <a:gd name="T13" fmla="*/ 883 h 87"/>
                <a:gd name="T14" fmla="*/ 231 w 125"/>
                <a:gd name="T15" fmla="*/ 1042 h 87"/>
                <a:gd name="T16" fmla="*/ 190 w 125"/>
                <a:gd name="T17" fmla="*/ 1098 h 87"/>
                <a:gd name="T18" fmla="*/ 166 w 125"/>
                <a:gd name="T19" fmla="*/ 1146 h 87"/>
                <a:gd name="T20" fmla="*/ 125 w 125"/>
                <a:gd name="T21" fmla="*/ 1146 h 87"/>
                <a:gd name="T22" fmla="*/ 89 w 125"/>
                <a:gd name="T23" fmla="*/ 1178 h 87"/>
                <a:gd name="T24" fmla="*/ 68 w 125"/>
                <a:gd name="T25" fmla="*/ 1146 h 87"/>
                <a:gd name="T26" fmla="*/ 89 w 125"/>
                <a:gd name="T27" fmla="*/ 978 h 87"/>
                <a:gd name="T28" fmla="*/ 100 w 125"/>
                <a:gd name="T29" fmla="*/ 795 h 87"/>
                <a:gd name="T30" fmla="*/ 77 w 125"/>
                <a:gd name="T31" fmla="*/ 689 h 87"/>
                <a:gd name="T32" fmla="*/ 33 w 125"/>
                <a:gd name="T33" fmla="*/ 624 h 87"/>
                <a:gd name="T34" fmla="*/ 0 w 125"/>
                <a:gd name="T35" fmla="*/ 515 h 87"/>
                <a:gd name="T36" fmla="*/ 68 w 125"/>
                <a:gd name="T37" fmla="*/ 314 h 87"/>
                <a:gd name="T38" fmla="*/ 147 w 125"/>
                <a:gd name="T39" fmla="*/ 111 h 87"/>
                <a:gd name="T40" fmla="*/ 190 w 125"/>
                <a:gd name="T41" fmla="*/ 0 h 87"/>
                <a:gd name="T42" fmla="*/ 291 w 125"/>
                <a:gd name="T43" fmla="*/ 0 h 87"/>
                <a:gd name="T44" fmla="*/ 370 w 125"/>
                <a:gd name="T45" fmla="*/ 171 h 87"/>
                <a:gd name="T46" fmla="*/ 288 w 125"/>
                <a:gd name="T47" fmla="*/ 245 h 87"/>
                <a:gd name="T48" fmla="*/ 190 w 125"/>
                <a:gd name="T49" fmla="*/ 335 h 87"/>
                <a:gd name="T50" fmla="*/ 202 w 125"/>
                <a:gd name="T51" fmla="*/ 515 h 87"/>
                <a:gd name="T52" fmla="*/ 312 w 125"/>
                <a:gd name="T53" fmla="*/ 560 h 87"/>
                <a:gd name="T54" fmla="*/ 440 w 125"/>
                <a:gd name="T55" fmla="*/ 588 h 87"/>
                <a:gd name="T56" fmla="*/ 488 w 125"/>
                <a:gd name="T57" fmla="*/ 795 h 87"/>
                <a:gd name="T58" fmla="*/ 537 w 125"/>
                <a:gd name="T59" fmla="*/ 840 h 87"/>
                <a:gd name="T60" fmla="*/ 597 w 125"/>
                <a:gd name="T61" fmla="*/ 1098 h 87"/>
                <a:gd name="T62" fmla="*/ 570 w 125"/>
                <a:gd name="T63" fmla="*/ 1146 h 87"/>
                <a:gd name="T64" fmla="*/ 527 w 125"/>
                <a:gd name="T65" fmla="*/ 1098 h 87"/>
                <a:gd name="T66" fmla="*/ 496 w 125"/>
                <a:gd name="T67" fmla="*/ 1098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30011" name="Freeform 4137"/>
            <p:cNvSpPr>
              <a:spLocks/>
            </p:cNvSpPr>
            <p:nvPr/>
          </p:nvSpPr>
          <p:spPr bwMode="auto">
            <a:xfrm>
              <a:off x="3402" y="1635"/>
              <a:ext cx="255" cy="190"/>
            </a:xfrm>
            <a:custGeom>
              <a:avLst/>
              <a:gdLst>
                <a:gd name="T0" fmla="*/ 666 w 229"/>
                <a:gd name="T1" fmla="*/ 1985 h 154"/>
                <a:gd name="T2" fmla="*/ 565 w 229"/>
                <a:gd name="T3" fmla="*/ 1775 h 154"/>
                <a:gd name="T4" fmla="*/ 459 w 229"/>
                <a:gd name="T5" fmla="*/ 1519 h 154"/>
                <a:gd name="T6" fmla="*/ 409 w 229"/>
                <a:gd name="T7" fmla="*/ 1453 h 154"/>
                <a:gd name="T8" fmla="*/ 320 w 229"/>
                <a:gd name="T9" fmla="*/ 1304 h 154"/>
                <a:gd name="T10" fmla="*/ 284 w 229"/>
                <a:gd name="T11" fmla="*/ 1057 h 154"/>
                <a:gd name="T12" fmla="*/ 208 w 229"/>
                <a:gd name="T13" fmla="*/ 849 h 154"/>
                <a:gd name="T14" fmla="*/ 165 w 229"/>
                <a:gd name="T15" fmla="*/ 1057 h 154"/>
                <a:gd name="T16" fmla="*/ 134 w 229"/>
                <a:gd name="T17" fmla="*/ 1099 h 154"/>
                <a:gd name="T18" fmla="*/ 138 w 229"/>
                <a:gd name="T19" fmla="*/ 1268 h 154"/>
                <a:gd name="T20" fmla="*/ 57 w 229"/>
                <a:gd name="T21" fmla="*/ 1191 h 154"/>
                <a:gd name="T22" fmla="*/ 41 w 229"/>
                <a:gd name="T23" fmla="*/ 945 h 154"/>
                <a:gd name="T24" fmla="*/ 27 w 229"/>
                <a:gd name="T25" fmla="*/ 695 h 154"/>
                <a:gd name="T26" fmla="*/ 2 w 229"/>
                <a:gd name="T27" fmla="*/ 443 h 154"/>
                <a:gd name="T28" fmla="*/ 0 w 229"/>
                <a:gd name="T29" fmla="*/ 209 h 154"/>
                <a:gd name="T30" fmla="*/ 63 w 229"/>
                <a:gd name="T31" fmla="*/ 111 h 154"/>
                <a:gd name="T32" fmla="*/ 134 w 229"/>
                <a:gd name="T33" fmla="*/ 0 h 154"/>
                <a:gd name="T34" fmla="*/ 222 w 229"/>
                <a:gd name="T35" fmla="*/ 151 h 154"/>
                <a:gd name="T36" fmla="*/ 293 w 229"/>
                <a:gd name="T37" fmla="*/ 318 h 154"/>
                <a:gd name="T38" fmla="*/ 352 w 229"/>
                <a:gd name="T39" fmla="*/ 592 h 154"/>
                <a:gd name="T40" fmla="*/ 409 w 229"/>
                <a:gd name="T41" fmla="*/ 592 h 154"/>
                <a:gd name="T42" fmla="*/ 465 w 229"/>
                <a:gd name="T43" fmla="*/ 601 h 154"/>
                <a:gd name="T44" fmla="*/ 538 w 229"/>
                <a:gd name="T45" fmla="*/ 601 h 154"/>
                <a:gd name="T46" fmla="*/ 604 w 229"/>
                <a:gd name="T47" fmla="*/ 601 h 154"/>
                <a:gd name="T48" fmla="*/ 666 w 229"/>
                <a:gd name="T49" fmla="*/ 796 h 154"/>
                <a:gd name="T50" fmla="*/ 666 w 229"/>
                <a:gd name="T51" fmla="*/ 1057 h 154"/>
                <a:gd name="T52" fmla="*/ 716 w 229"/>
                <a:gd name="T53" fmla="*/ 1166 h 154"/>
                <a:gd name="T54" fmla="*/ 772 w 229"/>
                <a:gd name="T55" fmla="*/ 1246 h 154"/>
                <a:gd name="T56" fmla="*/ 828 w 229"/>
                <a:gd name="T57" fmla="*/ 1099 h 154"/>
                <a:gd name="T58" fmla="*/ 892 w 229"/>
                <a:gd name="T59" fmla="*/ 945 h 154"/>
                <a:gd name="T60" fmla="*/ 929 w 229"/>
                <a:gd name="T61" fmla="*/ 1166 h 154"/>
                <a:gd name="T62" fmla="*/ 892 w 229"/>
                <a:gd name="T63" fmla="*/ 1268 h 154"/>
                <a:gd name="T64" fmla="*/ 826 w 229"/>
                <a:gd name="T65" fmla="*/ 1495 h 154"/>
                <a:gd name="T66" fmla="*/ 767 w 229"/>
                <a:gd name="T67" fmla="*/ 1706 h 154"/>
                <a:gd name="T68" fmla="*/ 794 w 229"/>
                <a:gd name="T69" fmla="*/ 1812 h 154"/>
                <a:gd name="T70" fmla="*/ 828 w 229"/>
                <a:gd name="T71" fmla="*/ 1896 h 154"/>
                <a:gd name="T72" fmla="*/ 854 w 229"/>
                <a:gd name="T73" fmla="*/ 1985 h 154"/>
                <a:gd name="T74" fmla="*/ 841 w 229"/>
                <a:gd name="T75" fmla="*/ 2176 h 154"/>
                <a:gd name="T76" fmla="*/ 826 w 229"/>
                <a:gd name="T77" fmla="*/ 2363 h 154"/>
                <a:gd name="T78" fmla="*/ 753 w 229"/>
                <a:gd name="T79" fmla="*/ 2312 h 154"/>
                <a:gd name="T80" fmla="*/ 695 w 229"/>
                <a:gd name="T81" fmla="*/ 2290 h 154"/>
                <a:gd name="T82" fmla="*/ 666 w 229"/>
                <a:gd name="T83" fmla="*/ 1985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30012" name="Freeform 4138"/>
            <p:cNvSpPr>
              <a:spLocks/>
            </p:cNvSpPr>
            <p:nvPr/>
          </p:nvSpPr>
          <p:spPr bwMode="auto">
            <a:xfrm>
              <a:off x="2843" y="1714"/>
              <a:ext cx="40" cy="32"/>
            </a:xfrm>
            <a:custGeom>
              <a:avLst/>
              <a:gdLst>
                <a:gd name="T0" fmla="*/ 37 w 36"/>
                <a:gd name="T1" fmla="*/ 388 h 26"/>
                <a:gd name="T2" fmla="*/ 0 w 36"/>
                <a:gd name="T3" fmla="*/ 111 h 26"/>
                <a:gd name="T4" fmla="*/ 22 w 36"/>
                <a:gd name="T5" fmla="*/ 111 h 26"/>
                <a:gd name="T6" fmla="*/ 22 w 36"/>
                <a:gd name="T7" fmla="*/ 73 h 26"/>
                <a:gd name="T8" fmla="*/ 37 w 36"/>
                <a:gd name="T9" fmla="*/ 2 h 26"/>
                <a:gd name="T10" fmla="*/ 46 w 36"/>
                <a:gd name="T11" fmla="*/ 73 h 26"/>
                <a:gd name="T12" fmla="*/ 60 w 36"/>
                <a:gd name="T13" fmla="*/ 0 h 26"/>
                <a:gd name="T14" fmla="*/ 67 w 36"/>
                <a:gd name="T15" fmla="*/ 0 h 26"/>
                <a:gd name="T16" fmla="*/ 87 w 36"/>
                <a:gd name="T17" fmla="*/ 2 h 26"/>
                <a:gd name="T18" fmla="*/ 87 w 36"/>
                <a:gd name="T19" fmla="*/ 0 h 26"/>
                <a:gd name="T20" fmla="*/ 101 w 36"/>
                <a:gd name="T21" fmla="*/ 0 h 26"/>
                <a:gd name="T22" fmla="*/ 121 w 36"/>
                <a:gd name="T23" fmla="*/ 73 h 26"/>
                <a:gd name="T24" fmla="*/ 134 w 36"/>
                <a:gd name="T25" fmla="*/ 2 h 26"/>
                <a:gd name="T26" fmla="*/ 138 w 36"/>
                <a:gd name="T27" fmla="*/ 73 h 26"/>
                <a:gd name="T28" fmla="*/ 138 w 36"/>
                <a:gd name="T29" fmla="*/ 273 h 26"/>
                <a:gd name="T30" fmla="*/ 37 w 36"/>
                <a:gd name="T31" fmla="*/ 388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30013" name="Freeform 4139"/>
            <p:cNvSpPr>
              <a:spLocks/>
            </p:cNvSpPr>
            <p:nvPr/>
          </p:nvSpPr>
          <p:spPr bwMode="auto">
            <a:xfrm>
              <a:off x="2876" y="1673"/>
              <a:ext cx="94" cy="64"/>
            </a:xfrm>
            <a:custGeom>
              <a:avLst/>
              <a:gdLst>
                <a:gd name="T0" fmla="*/ 21 w 85"/>
                <a:gd name="T1" fmla="*/ 73 h 52"/>
                <a:gd name="T2" fmla="*/ 0 w 85"/>
                <a:gd name="T3" fmla="*/ 0 h 52"/>
                <a:gd name="T4" fmla="*/ 0 w 85"/>
                <a:gd name="T5" fmla="*/ 137 h 52"/>
                <a:gd name="T6" fmla="*/ 21 w 85"/>
                <a:gd name="T7" fmla="*/ 315 h 52"/>
                <a:gd name="T8" fmla="*/ 0 w 85"/>
                <a:gd name="T9" fmla="*/ 414 h 52"/>
                <a:gd name="T10" fmla="*/ 21 w 85"/>
                <a:gd name="T11" fmla="*/ 517 h 52"/>
                <a:gd name="T12" fmla="*/ 25 w 85"/>
                <a:gd name="T13" fmla="*/ 564 h 52"/>
                <a:gd name="T14" fmla="*/ 25 w 85"/>
                <a:gd name="T15" fmla="*/ 773 h 52"/>
                <a:gd name="T16" fmla="*/ 84 w 85"/>
                <a:gd name="T17" fmla="*/ 754 h 52"/>
                <a:gd name="T18" fmla="*/ 184 w 85"/>
                <a:gd name="T19" fmla="*/ 773 h 52"/>
                <a:gd name="T20" fmla="*/ 203 w 85"/>
                <a:gd name="T21" fmla="*/ 665 h 52"/>
                <a:gd name="T22" fmla="*/ 216 w 85"/>
                <a:gd name="T23" fmla="*/ 665 h 52"/>
                <a:gd name="T24" fmla="*/ 216 w 85"/>
                <a:gd name="T25" fmla="*/ 590 h 52"/>
                <a:gd name="T26" fmla="*/ 292 w 85"/>
                <a:gd name="T27" fmla="*/ 564 h 52"/>
                <a:gd name="T28" fmla="*/ 280 w 85"/>
                <a:gd name="T29" fmla="*/ 458 h 52"/>
                <a:gd name="T30" fmla="*/ 286 w 85"/>
                <a:gd name="T31" fmla="*/ 388 h 52"/>
                <a:gd name="T32" fmla="*/ 310 w 85"/>
                <a:gd name="T33" fmla="*/ 208 h 52"/>
                <a:gd name="T34" fmla="*/ 312 w 85"/>
                <a:gd name="T35" fmla="*/ 111 h 52"/>
                <a:gd name="T36" fmla="*/ 216 w 85"/>
                <a:gd name="T37" fmla="*/ 2 h 52"/>
                <a:gd name="T38" fmla="*/ 130 w 85"/>
                <a:gd name="T39" fmla="*/ 137 h 52"/>
                <a:gd name="T40" fmla="*/ 69 w 85"/>
                <a:gd name="T41" fmla="*/ 73 h 52"/>
                <a:gd name="T42" fmla="*/ 21 w 85"/>
                <a:gd name="T43" fmla="*/ 7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0014" name="Freeform 4140"/>
            <p:cNvSpPr>
              <a:spLocks/>
            </p:cNvSpPr>
            <p:nvPr/>
          </p:nvSpPr>
          <p:spPr bwMode="auto">
            <a:xfrm>
              <a:off x="2826" y="1708"/>
              <a:ext cx="27" cy="64"/>
            </a:xfrm>
            <a:custGeom>
              <a:avLst/>
              <a:gdLst>
                <a:gd name="T0" fmla="*/ 0 w 24"/>
                <a:gd name="T1" fmla="*/ 176 h 52"/>
                <a:gd name="T2" fmla="*/ 3 w 24"/>
                <a:gd name="T3" fmla="*/ 526 h 52"/>
                <a:gd name="T4" fmla="*/ 68 w 24"/>
                <a:gd name="T5" fmla="*/ 773 h 52"/>
                <a:gd name="T6" fmla="*/ 78 w 24"/>
                <a:gd name="T7" fmla="*/ 724 h 52"/>
                <a:gd name="T8" fmla="*/ 111 w 24"/>
                <a:gd name="T9" fmla="*/ 498 h 52"/>
                <a:gd name="T10" fmla="*/ 111 w 24"/>
                <a:gd name="T11" fmla="*/ 458 h 52"/>
                <a:gd name="T12" fmla="*/ 68 w 24"/>
                <a:gd name="T13" fmla="*/ 176 h 52"/>
                <a:gd name="T14" fmla="*/ 60 w 24"/>
                <a:gd name="T15" fmla="*/ 48 h 52"/>
                <a:gd name="T16" fmla="*/ 3 w 24"/>
                <a:gd name="T17" fmla="*/ 0 h 52"/>
                <a:gd name="T18" fmla="*/ 0 w 24"/>
                <a:gd name="T19" fmla="*/ 176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30015" name="Freeform 4141"/>
            <p:cNvSpPr>
              <a:spLocks/>
            </p:cNvSpPr>
            <p:nvPr/>
          </p:nvSpPr>
          <p:spPr bwMode="auto">
            <a:xfrm>
              <a:off x="3204" y="1729"/>
              <a:ext cx="75" cy="58"/>
            </a:xfrm>
            <a:custGeom>
              <a:avLst/>
              <a:gdLst>
                <a:gd name="T0" fmla="*/ 43 w 67"/>
                <a:gd name="T1" fmla="*/ 111 h 47"/>
                <a:gd name="T2" fmla="*/ 0 w 67"/>
                <a:gd name="T3" fmla="*/ 0 h 47"/>
                <a:gd name="T4" fmla="*/ 96 w 67"/>
                <a:gd name="T5" fmla="*/ 0 h 47"/>
                <a:gd name="T6" fmla="*/ 186 w 67"/>
                <a:gd name="T7" fmla="*/ 2 h 47"/>
                <a:gd name="T8" fmla="*/ 251 w 67"/>
                <a:gd name="T9" fmla="*/ 73 h 47"/>
                <a:gd name="T10" fmla="*/ 235 w 67"/>
                <a:gd name="T11" fmla="*/ 284 h 47"/>
                <a:gd name="T12" fmla="*/ 263 w 67"/>
                <a:gd name="T13" fmla="*/ 350 h 47"/>
                <a:gd name="T14" fmla="*/ 251 w 67"/>
                <a:gd name="T15" fmla="*/ 432 h 47"/>
                <a:gd name="T16" fmla="*/ 292 w 67"/>
                <a:gd name="T17" fmla="*/ 647 h 47"/>
                <a:gd name="T18" fmla="*/ 263 w 67"/>
                <a:gd name="T19" fmla="*/ 731 h 47"/>
                <a:gd name="T20" fmla="*/ 251 w 67"/>
                <a:gd name="T21" fmla="*/ 647 h 47"/>
                <a:gd name="T22" fmla="*/ 235 w 67"/>
                <a:gd name="T23" fmla="*/ 601 h 47"/>
                <a:gd name="T24" fmla="*/ 228 w 67"/>
                <a:gd name="T25" fmla="*/ 592 h 47"/>
                <a:gd name="T26" fmla="*/ 208 w 67"/>
                <a:gd name="T27" fmla="*/ 592 h 47"/>
                <a:gd name="T28" fmla="*/ 186 w 67"/>
                <a:gd name="T29" fmla="*/ 533 h 47"/>
                <a:gd name="T30" fmla="*/ 179 w 67"/>
                <a:gd name="T31" fmla="*/ 533 h 47"/>
                <a:gd name="T32" fmla="*/ 156 w 67"/>
                <a:gd name="T33" fmla="*/ 533 h 47"/>
                <a:gd name="T34" fmla="*/ 96 w 67"/>
                <a:gd name="T35" fmla="*/ 432 h 47"/>
                <a:gd name="T36" fmla="*/ 75 w 67"/>
                <a:gd name="T37" fmla="*/ 284 h 47"/>
                <a:gd name="T38" fmla="*/ 43 w 67"/>
                <a:gd name="T39" fmla="*/ 111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30016" name="Freeform 4142"/>
            <p:cNvSpPr>
              <a:spLocks/>
            </p:cNvSpPr>
            <p:nvPr/>
          </p:nvSpPr>
          <p:spPr bwMode="auto">
            <a:xfrm>
              <a:off x="3267" y="1722"/>
              <a:ext cx="65" cy="77"/>
            </a:xfrm>
            <a:custGeom>
              <a:avLst/>
              <a:gdLst>
                <a:gd name="T0" fmla="*/ 41 w 59"/>
                <a:gd name="T1" fmla="*/ 777 h 62"/>
                <a:gd name="T2" fmla="*/ 2 w 59"/>
                <a:gd name="T3" fmla="*/ 548 h 62"/>
                <a:gd name="T4" fmla="*/ 25 w 59"/>
                <a:gd name="T5" fmla="*/ 466 h 62"/>
                <a:gd name="T6" fmla="*/ 0 w 59"/>
                <a:gd name="T7" fmla="*/ 401 h 62"/>
                <a:gd name="T8" fmla="*/ 2 w 59"/>
                <a:gd name="T9" fmla="*/ 168 h 62"/>
                <a:gd name="T10" fmla="*/ 25 w 59"/>
                <a:gd name="T11" fmla="*/ 0 h 62"/>
                <a:gd name="T12" fmla="*/ 109 w 59"/>
                <a:gd name="T13" fmla="*/ 77 h 62"/>
                <a:gd name="T14" fmla="*/ 141 w 59"/>
                <a:gd name="T15" fmla="*/ 284 h 62"/>
                <a:gd name="T16" fmla="*/ 208 w 59"/>
                <a:gd name="T17" fmla="*/ 466 h 62"/>
                <a:gd name="T18" fmla="*/ 176 w 59"/>
                <a:gd name="T19" fmla="*/ 466 h 62"/>
                <a:gd name="T20" fmla="*/ 160 w 59"/>
                <a:gd name="T21" fmla="*/ 840 h 62"/>
                <a:gd name="T22" fmla="*/ 160 w 59"/>
                <a:gd name="T23" fmla="*/ 1043 h 62"/>
                <a:gd name="T24" fmla="*/ 109 w 59"/>
                <a:gd name="T25" fmla="*/ 881 h 62"/>
                <a:gd name="T26" fmla="*/ 116 w 59"/>
                <a:gd name="T27" fmla="*/ 777 h 62"/>
                <a:gd name="T28" fmla="*/ 99 w 59"/>
                <a:gd name="T29" fmla="*/ 676 h 62"/>
                <a:gd name="T30" fmla="*/ 41 w 59"/>
                <a:gd name="T31" fmla="*/ 77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30017" name="Freeform 4143"/>
            <p:cNvSpPr>
              <a:spLocks/>
            </p:cNvSpPr>
            <p:nvPr/>
          </p:nvSpPr>
          <p:spPr bwMode="auto">
            <a:xfrm>
              <a:off x="3245" y="1772"/>
              <a:ext cx="29" cy="17"/>
            </a:xfrm>
            <a:custGeom>
              <a:avLst/>
              <a:gdLst>
                <a:gd name="T0" fmla="*/ 107 w 26"/>
                <a:gd name="T1" fmla="*/ 159 h 14"/>
                <a:gd name="T2" fmla="*/ 77 w 26"/>
                <a:gd name="T3" fmla="*/ 183 h 14"/>
                <a:gd name="T4" fmla="*/ 2 w 26"/>
                <a:gd name="T5" fmla="*/ 61 h 14"/>
                <a:gd name="T6" fmla="*/ 0 w 26"/>
                <a:gd name="T7" fmla="*/ 0 h 14"/>
                <a:gd name="T8" fmla="*/ 0 w 26"/>
                <a:gd name="T9" fmla="*/ 0 h 14"/>
                <a:gd name="T10" fmla="*/ 23 w 26"/>
                <a:gd name="T11" fmla="*/ 0 h 14"/>
                <a:gd name="T12" fmla="*/ 29 w 26"/>
                <a:gd name="T13" fmla="*/ 0 h 14"/>
                <a:gd name="T14" fmla="*/ 50 w 26"/>
                <a:gd name="T15" fmla="*/ 41 h 14"/>
                <a:gd name="T16" fmla="*/ 69 w 26"/>
                <a:gd name="T17" fmla="*/ 41 h 14"/>
                <a:gd name="T18" fmla="*/ 77 w 26"/>
                <a:gd name="T19" fmla="*/ 61 h 14"/>
                <a:gd name="T20" fmla="*/ 86 w 26"/>
                <a:gd name="T21" fmla="*/ 90 h 14"/>
                <a:gd name="T22" fmla="*/ 107 w 26"/>
                <a:gd name="T23" fmla="*/ 159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30018" name="Freeform 4144"/>
            <p:cNvSpPr>
              <a:spLocks/>
            </p:cNvSpPr>
            <p:nvPr/>
          </p:nvSpPr>
          <p:spPr bwMode="auto">
            <a:xfrm>
              <a:off x="2843" y="1729"/>
              <a:ext cx="101" cy="111"/>
            </a:xfrm>
            <a:custGeom>
              <a:avLst/>
              <a:gdLst>
                <a:gd name="T0" fmla="*/ 76 w 90"/>
                <a:gd name="T1" fmla="*/ 730 h 90"/>
                <a:gd name="T2" fmla="*/ 24 w 90"/>
                <a:gd name="T3" fmla="*/ 645 h 90"/>
                <a:gd name="T4" fmla="*/ 0 w 90"/>
                <a:gd name="T5" fmla="*/ 528 h 90"/>
                <a:gd name="T6" fmla="*/ 3 w 90"/>
                <a:gd name="T7" fmla="*/ 480 h 90"/>
                <a:gd name="T8" fmla="*/ 43 w 90"/>
                <a:gd name="T9" fmla="*/ 255 h 90"/>
                <a:gd name="T10" fmla="*/ 43 w 90"/>
                <a:gd name="T11" fmla="*/ 208 h 90"/>
                <a:gd name="T12" fmla="*/ 162 w 90"/>
                <a:gd name="T13" fmla="*/ 111 h 90"/>
                <a:gd name="T14" fmla="*/ 231 w 90"/>
                <a:gd name="T15" fmla="*/ 73 h 90"/>
                <a:gd name="T16" fmla="*/ 351 w 90"/>
                <a:gd name="T17" fmla="*/ 111 h 90"/>
                <a:gd name="T18" fmla="*/ 369 w 90"/>
                <a:gd name="T19" fmla="*/ 0 h 90"/>
                <a:gd name="T20" fmla="*/ 394 w 90"/>
                <a:gd name="T21" fmla="*/ 0 h 90"/>
                <a:gd name="T22" fmla="*/ 404 w 90"/>
                <a:gd name="T23" fmla="*/ 73 h 90"/>
                <a:gd name="T24" fmla="*/ 369 w 90"/>
                <a:gd name="T25" fmla="*/ 255 h 90"/>
                <a:gd name="T26" fmla="*/ 296 w 90"/>
                <a:gd name="T27" fmla="*/ 185 h 90"/>
                <a:gd name="T28" fmla="*/ 231 w 90"/>
                <a:gd name="T29" fmla="*/ 281 h 90"/>
                <a:gd name="T30" fmla="*/ 264 w 90"/>
                <a:gd name="T31" fmla="*/ 391 h 90"/>
                <a:gd name="T32" fmla="*/ 231 w 90"/>
                <a:gd name="T33" fmla="*/ 391 h 90"/>
                <a:gd name="T34" fmla="*/ 231 w 90"/>
                <a:gd name="T35" fmla="*/ 428 h 90"/>
                <a:gd name="T36" fmla="*/ 215 w 90"/>
                <a:gd name="T37" fmla="*/ 428 h 90"/>
                <a:gd name="T38" fmla="*/ 227 w 90"/>
                <a:gd name="T39" fmla="*/ 480 h 90"/>
                <a:gd name="T40" fmla="*/ 184 w 90"/>
                <a:gd name="T41" fmla="*/ 281 h 90"/>
                <a:gd name="T42" fmla="*/ 162 w 90"/>
                <a:gd name="T43" fmla="*/ 347 h 90"/>
                <a:gd name="T44" fmla="*/ 192 w 90"/>
                <a:gd name="T45" fmla="*/ 592 h 90"/>
                <a:gd name="T46" fmla="*/ 204 w 90"/>
                <a:gd name="T47" fmla="*/ 693 h 90"/>
                <a:gd name="T48" fmla="*/ 184 w 90"/>
                <a:gd name="T49" fmla="*/ 645 h 90"/>
                <a:gd name="T50" fmla="*/ 184 w 90"/>
                <a:gd name="T51" fmla="*/ 730 h 90"/>
                <a:gd name="T52" fmla="*/ 171 w 90"/>
                <a:gd name="T53" fmla="*/ 738 h 90"/>
                <a:gd name="T54" fmla="*/ 264 w 90"/>
                <a:gd name="T55" fmla="*/ 982 h 90"/>
                <a:gd name="T56" fmla="*/ 257 w 90"/>
                <a:gd name="T57" fmla="*/ 1043 h 90"/>
                <a:gd name="T58" fmla="*/ 227 w 90"/>
                <a:gd name="T59" fmla="*/ 1004 h 90"/>
                <a:gd name="T60" fmla="*/ 215 w 90"/>
                <a:gd name="T61" fmla="*/ 1004 h 90"/>
                <a:gd name="T62" fmla="*/ 227 w 90"/>
                <a:gd name="T63" fmla="*/ 1158 h 90"/>
                <a:gd name="T64" fmla="*/ 192 w 90"/>
                <a:gd name="T65" fmla="*/ 1158 h 90"/>
                <a:gd name="T66" fmla="*/ 215 w 90"/>
                <a:gd name="T67" fmla="*/ 1375 h 90"/>
                <a:gd name="T68" fmla="*/ 184 w 90"/>
                <a:gd name="T69" fmla="*/ 1328 h 90"/>
                <a:gd name="T70" fmla="*/ 162 w 90"/>
                <a:gd name="T71" fmla="*/ 1375 h 90"/>
                <a:gd name="T72" fmla="*/ 141 w 90"/>
                <a:gd name="T73" fmla="*/ 1263 h 90"/>
                <a:gd name="T74" fmla="*/ 131 w 90"/>
                <a:gd name="T75" fmla="*/ 1328 h 90"/>
                <a:gd name="T76" fmla="*/ 100 w 90"/>
                <a:gd name="T77" fmla="*/ 1098 h 90"/>
                <a:gd name="T78" fmla="*/ 85 w 90"/>
                <a:gd name="T79" fmla="*/ 982 h 90"/>
                <a:gd name="T80" fmla="*/ 141 w 90"/>
                <a:gd name="T81" fmla="*/ 904 h 90"/>
                <a:gd name="T82" fmla="*/ 204 w 90"/>
                <a:gd name="T83" fmla="*/ 982 h 90"/>
                <a:gd name="T84" fmla="*/ 204 w 90"/>
                <a:gd name="T85" fmla="*/ 939 h 90"/>
                <a:gd name="T86" fmla="*/ 162 w 90"/>
                <a:gd name="T87" fmla="*/ 870 h 90"/>
                <a:gd name="T88" fmla="*/ 100 w 90"/>
                <a:gd name="T89" fmla="*/ 870 h 90"/>
                <a:gd name="T90" fmla="*/ 76 w 90"/>
                <a:gd name="T91" fmla="*/ 870 h 90"/>
                <a:gd name="T92" fmla="*/ 54 w 90"/>
                <a:gd name="T93" fmla="*/ 730 h 90"/>
                <a:gd name="T94" fmla="*/ 76 w 90"/>
                <a:gd name="T95" fmla="*/ 730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30019" name="Freeform 4145"/>
            <p:cNvSpPr>
              <a:spLocks/>
            </p:cNvSpPr>
            <p:nvPr/>
          </p:nvSpPr>
          <p:spPr bwMode="auto">
            <a:xfrm>
              <a:off x="2906" y="1864"/>
              <a:ext cx="49" cy="11"/>
            </a:xfrm>
            <a:custGeom>
              <a:avLst/>
              <a:gdLst>
                <a:gd name="T0" fmla="*/ 168 w 43"/>
                <a:gd name="T1" fmla="*/ 53 h 9"/>
                <a:gd name="T2" fmla="*/ 54 w 43"/>
                <a:gd name="T3" fmla="*/ 0 h 9"/>
                <a:gd name="T4" fmla="*/ 3 w 43"/>
                <a:gd name="T5" fmla="*/ 0 h 9"/>
                <a:gd name="T6" fmla="*/ 0 w 43"/>
                <a:gd name="T7" fmla="*/ 53 h 9"/>
                <a:gd name="T8" fmla="*/ 76 w 43"/>
                <a:gd name="T9" fmla="*/ 97 h 9"/>
                <a:gd name="T10" fmla="*/ 168 w 43"/>
                <a:gd name="T11" fmla="*/ 119 h 9"/>
                <a:gd name="T12" fmla="*/ 236 w 43"/>
                <a:gd name="T13" fmla="*/ 53 h 9"/>
                <a:gd name="T14" fmla="*/ 168 w 43"/>
                <a:gd name="T15" fmla="*/ 53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30020" name="Freeform 4146"/>
            <p:cNvSpPr>
              <a:spLocks/>
            </p:cNvSpPr>
            <p:nvPr/>
          </p:nvSpPr>
          <p:spPr bwMode="auto">
            <a:xfrm>
              <a:off x="2892" y="1787"/>
              <a:ext cx="26" cy="21"/>
            </a:xfrm>
            <a:custGeom>
              <a:avLst/>
              <a:gdLst>
                <a:gd name="T0" fmla="*/ 194 w 22"/>
                <a:gd name="T1" fmla="*/ 267 h 17"/>
                <a:gd name="T2" fmla="*/ 90 w 22"/>
                <a:gd name="T3" fmla="*/ 75 h 17"/>
                <a:gd name="T4" fmla="*/ 0 w 22"/>
                <a:gd name="T5" fmla="*/ 0 h 17"/>
                <a:gd name="T6" fmla="*/ 90 w 22"/>
                <a:gd name="T7" fmla="*/ 115 h 17"/>
                <a:gd name="T8" fmla="*/ 194 w 22"/>
                <a:gd name="T9" fmla="*/ 26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30021" name="Freeform 4147"/>
            <p:cNvSpPr>
              <a:spLocks/>
            </p:cNvSpPr>
            <p:nvPr/>
          </p:nvSpPr>
          <p:spPr bwMode="auto">
            <a:xfrm>
              <a:off x="2938" y="1778"/>
              <a:ext cx="10" cy="6"/>
            </a:xfrm>
            <a:custGeom>
              <a:avLst/>
              <a:gdLst>
                <a:gd name="T0" fmla="*/ 33 w 9"/>
                <a:gd name="T1" fmla="*/ 50 h 5"/>
                <a:gd name="T2" fmla="*/ 2 w 9"/>
                <a:gd name="T3" fmla="*/ 2 h 5"/>
                <a:gd name="T4" fmla="*/ 0 w 9"/>
                <a:gd name="T5" fmla="*/ 0 h 5"/>
                <a:gd name="T6" fmla="*/ 27 w 9"/>
                <a:gd name="T7" fmla="*/ 2 h 5"/>
                <a:gd name="T8" fmla="*/ 33 w 9"/>
                <a:gd name="T9" fmla="*/ 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30022" name="Freeform 4148"/>
            <p:cNvSpPr>
              <a:spLocks/>
            </p:cNvSpPr>
            <p:nvPr/>
          </p:nvSpPr>
          <p:spPr bwMode="auto">
            <a:xfrm>
              <a:off x="2851" y="1802"/>
              <a:ext cx="4" cy="6"/>
            </a:xfrm>
            <a:custGeom>
              <a:avLst/>
              <a:gdLst>
                <a:gd name="T0" fmla="*/ 0 w 4"/>
                <a:gd name="T1" fmla="*/ 0 h 5"/>
                <a:gd name="T2" fmla="*/ 4 w 4"/>
                <a:gd name="T3" fmla="*/ 2 h 5"/>
                <a:gd name="T4" fmla="*/ 0 w 4"/>
                <a:gd name="T5" fmla="*/ 50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0023" name="Freeform 4149"/>
            <p:cNvSpPr>
              <a:spLocks/>
            </p:cNvSpPr>
            <p:nvPr/>
          </p:nvSpPr>
          <p:spPr bwMode="auto">
            <a:xfrm>
              <a:off x="2941" y="1796"/>
              <a:ext cx="3" cy="6"/>
            </a:xfrm>
            <a:custGeom>
              <a:avLst/>
              <a:gdLst>
                <a:gd name="T0" fmla="*/ 473 w 2"/>
                <a:gd name="T1" fmla="*/ 0 h 5"/>
                <a:gd name="T2" fmla="*/ 0 w 2"/>
                <a:gd name="T3" fmla="*/ 50 h 5"/>
                <a:gd name="T4" fmla="*/ 0 w 2"/>
                <a:gd name="T5" fmla="*/ 0 h 5"/>
                <a:gd name="T6" fmla="*/ 473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0024" name="Freeform 4150"/>
            <p:cNvSpPr>
              <a:spLocks/>
            </p:cNvSpPr>
            <p:nvPr/>
          </p:nvSpPr>
          <p:spPr bwMode="auto">
            <a:xfrm>
              <a:off x="2623" y="1615"/>
              <a:ext cx="190" cy="196"/>
            </a:xfrm>
            <a:custGeom>
              <a:avLst/>
              <a:gdLst>
                <a:gd name="T0" fmla="*/ 401 w 170"/>
                <a:gd name="T1" fmla="*/ 62 h 158"/>
                <a:gd name="T2" fmla="*/ 314 w 170"/>
                <a:gd name="T3" fmla="*/ 0 h 158"/>
                <a:gd name="T4" fmla="*/ 253 w 170"/>
                <a:gd name="T5" fmla="*/ 2 h 158"/>
                <a:gd name="T6" fmla="*/ 211 w 170"/>
                <a:gd name="T7" fmla="*/ 0 h 158"/>
                <a:gd name="T8" fmla="*/ 211 w 170"/>
                <a:gd name="T9" fmla="*/ 2 h 158"/>
                <a:gd name="T10" fmla="*/ 202 w 170"/>
                <a:gd name="T11" fmla="*/ 62 h 158"/>
                <a:gd name="T12" fmla="*/ 182 w 170"/>
                <a:gd name="T13" fmla="*/ 148 h 158"/>
                <a:gd name="T14" fmla="*/ 139 w 170"/>
                <a:gd name="T15" fmla="*/ 148 h 158"/>
                <a:gd name="T16" fmla="*/ 118 w 170"/>
                <a:gd name="T17" fmla="*/ 261 h 158"/>
                <a:gd name="T18" fmla="*/ 78 w 170"/>
                <a:gd name="T19" fmla="*/ 148 h 158"/>
                <a:gd name="T20" fmla="*/ 50 w 170"/>
                <a:gd name="T21" fmla="*/ 261 h 158"/>
                <a:gd name="T22" fmla="*/ 2 w 170"/>
                <a:gd name="T23" fmla="*/ 261 h 158"/>
                <a:gd name="T24" fmla="*/ 2 w 170"/>
                <a:gd name="T25" fmla="*/ 391 h 158"/>
                <a:gd name="T26" fmla="*/ 0 w 170"/>
                <a:gd name="T27" fmla="*/ 491 h 158"/>
                <a:gd name="T28" fmla="*/ 0 w 170"/>
                <a:gd name="T29" fmla="*/ 574 h 158"/>
                <a:gd name="T30" fmla="*/ 0 w 170"/>
                <a:gd name="T31" fmla="*/ 697 h 158"/>
                <a:gd name="T32" fmla="*/ 50 w 170"/>
                <a:gd name="T33" fmla="*/ 768 h 158"/>
                <a:gd name="T34" fmla="*/ 50 w 170"/>
                <a:gd name="T35" fmla="*/ 889 h 158"/>
                <a:gd name="T36" fmla="*/ 104 w 170"/>
                <a:gd name="T37" fmla="*/ 747 h 158"/>
                <a:gd name="T38" fmla="*/ 182 w 170"/>
                <a:gd name="T39" fmla="*/ 815 h 158"/>
                <a:gd name="T40" fmla="*/ 227 w 170"/>
                <a:gd name="T41" fmla="*/ 1095 h 158"/>
                <a:gd name="T42" fmla="*/ 283 w 170"/>
                <a:gd name="T43" fmla="*/ 1284 h 158"/>
                <a:gd name="T44" fmla="*/ 330 w 170"/>
                <a:gd name="T45" fmla="*/ 1466 h 158"/>
                <a:gd name="T46" fmla="*/ 353 w 170"/>
                <a:gd name="T47" fmla="*/ 1510 h 158"/>
                <a:gd name="T48" fmla="*/ 359 w 170"/>
                <a:gd name="T49" fmla="*/ 1510 h 158"/>
                <a:gd name="T50" fmla="*/ 401 w 170"/>
                <a:gd name="T51" fmla="*/ 1637 h 158"/>
                <a:gd name="T52" fmla="*/ 484 w 170"/>
                <a:gd name="T53" fmla="*/ 1824 h 158"/>
                <a:gd name="T54" fmla="*/ 514 w 170"/>
                <a:gd name="T55" fmla="*/ 1861 h 158"/>
                <a:gd name="T56" fmla="*/ 544 w 170"/>
                <a:gd name="T57" fmla="*/ 1976 h 158"/>
                <a:gd name="T58" fmla="*/ 580 w 170"/>
                <a:gd name="T59" fmla="*/ 2276 h 158"/>
                <a:gd name="T60" fmla="*/ 570 w 170"/>
                <a:gd name="T61" fmla="*/ 2519 h 158"/>
                <a:gd name="T62" fmla="*/ 593 w 170"/>
                <a:gd name="T63" fmla="*/ 2593 h 158"/>
                <a:gd name="T64" fmla="*/ 625 w 170"/>
                <a:gd name="T65" fmla="*/ 2405 h 158"/>
                <a:gd name="T66" fmla="*/ 642 w 170"/>
                <a:gd name="T67" fmla="*/ 2276 h 158"/>
                <a:gd name="T68" fmla="*/ 652 w 170"/>
                <a:gd name="T69" fmla="*/ 2213 h 158"/>
                <a:gd name="T70" fmla="*/ 625 w 170"/>
                <a:gd name="T71" fmla="*/ 2090 h 158"/>
                <a:gd name="T72" fmla="*/ 637 w 170"/>
                <a:gd name="T73" fmla="*/ 1861 h 158"/>
                <a:gd name="T74" fmla="*/ 676 w 170"/>
                <a:gd name="T75" fmla="*/ 1904 h 158"/>
                <a:gd name="T76" fmla="*/ 715 w 170"/>
                <a:gd name="T77" fmla="*/ 2031 h 158"/>
                <a:gd name="T78" fmla="*/ 722 w 170"/>
                <a:gd name="T79" fmla="*/ 1904 h 158"/>
                <a:gd name="T80" fmla="*/ 642 w 170"/>
                <a:gd name="T81" fmla="*/ 1745 h 158"/>
                <a:gd name="T82" fmla="*/ 574 w 170"/>
                <a:gd name="T83" fmla="*/ 1593 h 158"/>
                <a:gd name="T84" fmla="*/ 580 w 170"/>
                <a:gd name="T85" fmla="*/ 1466 h 158"/>
                <a:gd name="T86" fmla="*/ 551 w 170"/>
                <a:gd name="T87" fmla="*/ 1438 h 158"/>
                <a:gd name="T88" fmla="*/ 469 w 170"/>
                <a:gd name="T89" fmla="*/ 1358 h 158"/>
                <a:gd name="T90" fmla="*/ 441 w 170"/>
                <a:gd name="T91" fmla="*/ 1162 h 158"/>
                <a:gd name="T92" fmla="*/ 412 w 170"/>
                <a:gd name="T93" fmla="*/ 975 h 158"/>
                <a:gd name="T94" fmla="*/ 353 w 170"/>
                <a:gd name="T95" fmla="*/ 865 h 158"/>
                <a:gd name="T96" fmla="*/ 330 w 170"/>
                <a:gd name="T97" fmla="*/ 609 h 158"/>
                <a:gd name="T98" fmla="*/ 321 w 170"/>
                <a:gd name="T99" fmla="*/ 463 h 158"/>
                <a:gd name="T100" fmla="*/ 371 w 170"/>
                <a:gd name="T101" fmla="*/ 351 h 158"/>
                <a:gd name="T102" fmla="*/ 412 w 170"/>
                <a:gd name="T103" fmla="*/ 391 h 158"/>
                <a:gd name="T104" fmla="*/ 392 w 170"/>
                <a:gd name="T105" fmla="*/ 184 h 158"/>
                <a:gd name="T106" fmla="*/ 401 w 170"/>
                <a:gd name="T107" fmla="*/ 62 h 158"/>
                <a:gd name="T108" fmla="*/ 336 w 170"/>
                <a:gd name="T109" fmla="*/ 865 h 158"/>
                <a:gd name="T110" fmla="*/ 330 w 170"/>
                <a:gd name="T111" fmla="*/ 865 h 158"/>
                <a:gd name="T112" fmla="*/ 336 w 170"/>
                <a:gd name="T113" fmla="*/ 865 h 158"/>
                <a:gd name="T114" fmla="*/ 336 w 170"/>
                <a:gd name="T115" fmla="*/ 865 h 158"/>
                <a:gd name="T116" fmla="*/ 401 w 170"/>
                <a:gd name="T117" fmla="*/ 62 h 158"/>
                <a:gd name="T118" fmla="*/ 359 w 170"/>
                <a:gd name="T119" fmla="*/ 1510 h 158"/>
                <a:gd name="T120" fmla="*/ 401 w 170"/>
                <a:gd name="T121" fmla="*/ 62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025" name="Freeform 4151"/>
            <p:cNvSpPr>
              <a:spLocks/>
            </p:cNvSpPr>
            <p:nvPr/>
          </p:nvSpPr>
          <p:spPr bwMode="auto">
            <a:xfrm>
              <a:off x="2623" y="1615"/>
              <a:ext cx="190" cy="196"/>
            </a:xfrm>
            <a:custGeom>
              <a:avLst/>
              <a:gdLst>
                <a:gd name="T0" fmla="*/ 401 w 170"/>
                <a:gd name="T1" fmla="*/ 62 h 158"/>
                <a:gd name="T2" fmla="*/ 314 w 170"/>
                <a:gd name="T3" fmla="*/ 0 h 158"/>
                <a:gd name="T4" fmla="*/ 253 w 170"/>
                <a:gd name="T5" fmla="*/ 2 h 158"/>
                <a:gd name="T6" fmla="*/ 211 w 170"/>
                <a:gd name="T7" fmla="*/ 0 h 158"/>
                <a:gd name="T8" fmla="*/ 211 w 170"/>
                <a:gd name="T9" fmla="*/ 2 h 158"/>
                <a:gd name="T10" fmla="*/ 202 w 170"/>
                <a:gd name="T11" fmla="*/ 62 h 158"/>
                <a:gd name="T12" fmla="*/ 182 w 170"/>
                <a:gd name="T13" fmla="*/ 148 h 158"/>
                <a:gd name="T14" fmla="*/ 139 w 170"/>
                <a:gd name="T15" fmla="*/ 148 h 158"/>
                <a:gd name="T16" fmla="*/ 118 w 170"/>
                <a:gd name="T17" fmla="*/ 261 h 158"/>
                <a:gd name="T18" fmla="*/ 78 w 170"/>
                <a:gd name="T19" fmla="*/ 148 h 158"/>
                <a:gd name="T20" fmla="*/ 50 w 170"/>
                <a:gd name="T21" fmla="*/ 261 h 158"/>
                <a:gd name="T22" fmla="*/ 2 w 170"/>
                <a:gd name="T23" fmla="*/ 261 h 158"/>
                <a:gd name="T24" fmla="*/ 2 w 170"/>
                <a:gd name="T25" fmla="*/ 391 h 158"/>
                <a:gd name="T26" fmla="*/ 0 w 170"/>
                <a:gd name="T27" fmla="*/ 491 h 158"/>
                <a:gd name="T28" fmla="*/ 0 w 170"/>
                <a:gd name="T29" fmla="*/ 574 h 158"/>
                <a:gd name="T30" fmla="*/ 0 w 170"/>
                <a:gd name="T31" fmla="*/ 697 h 158"/>
                <a:gd name="T32" fmla="*/ 50 w 170"/>
                <a:gd name="T33" fmla="*/ 768 h 158"/>
                <a:gd name="T34" fmla="*/ 50 w 170"/>
                <a:gd name="T35" fmla="*/ 889 h 158"/>
                <a:gd name="T36" fmla="*/ 104 w 170"/>
                <a:gd name="T37" fmla="*/ 747 h 158"/>
                <a:gd name="T38" fmla="*/ 182 w 170"/>
                <a:gd name="T39" fmla="*/ 815 h 158"/>
                <a:gd name="T40" fmla="*/ 227 w 170"/>
                <a:gd name="T41" fmla="*/ 1095 h 158"/>
                <a:gd name="T42" fmla="*/ 283 w 170"/>
                <a:gd name="T43" fmla="*/ 1284 h 158"/>
                <a:gd name="T44" fmla="*/ 330 w 170"/>
                <a:gd name="T45" fmla="*/ 1466 h 158"/>
                <a:gd name="T46" fmla="*/ 353 w 170"/>
                <a:gd name="T47" fmla="*/ 1510 h 158"/>
                <a:gd name="T48" fmla="*/ 359 w 170"/>
                <a:gd name="T49" fmla="*/ 1510 h 158"/>
                <a:gd name="T50" fmla="*/ 401 w 170"/>
                <a:gd name="T51" fmla="*/ 1637 h 158"/>
                <a:gd name="T52" fmla="*/ 484 w 170"/>
                <a:gd name="T53" fmla="*/ 1824 h 158"/>
                <a:gd name="T54" fmla="*/ 514 w 170"/>
                <a:gd name="T55" fmla="*/ 1861 h 158"/>
                <a:gd name="T56" fmla="*/ 544 w 170"/>
                <a:gd name="T57" fmla="*/ 1976 h 158"/>
                <a:gd name="T58" fmla="*/ 580 w 170"/>
                <a:gd name="T59" fmla="*/ 2276 h 158"/>
                <a:gd name="T60" fmla="*/ 570 w 170"/>
                <a:gd name="T61" fmla="*/ 2519 h 158"/>
                <a:gd name="T62" fmla="*/ 593 w 170"/>
                <a:gd name="T63" fmla="*/ 2593 h 158"/>
                <a:gd name="T64" fmla="*/ 625 w 170"/>
                <a:gd name="T65" fmla="*/ 2405 h 158"/>
                <a:gd name="T66" fmla="*/ 642 w 170"/>
                <a:gd name="T67" fmla="*/ 2276 h 158"/>
                <a:gd name="T68" fmla="*/ 652 w 170"/>
                <a:gd name="T69" fmla="*/ 2213 h 158"/>
                <a:gd name="T70" fmla="*/ 625 w 170"/>
                <a:gd name="T71" fmla="*/ 2090 h 158"/>
                <a:gd name="T72" fmla="*/ 637 w 170"/>
                <a:gd name="T73" fmla="*/ 1861 h 158"/>
                <a:gd name="T74" fmla="*/ 676 w 170"/>
                <a:gd name="T75" fmla="*/ 1904 h 158"/>
                <a:gd name="T76" fmla="*/ 715 w 170"/>
                <a:gd name="T77" fmla="*/ 2031 h 158"/>
                <a:gd name="T78" fmla="*/ 722 w 170"/>
                <a:gd name="T79" fmla="*/ 1904 h 158"/>
                <a:gd name="T80" fmla="*/ 642 w 170"/>
                <a:gd name="T81" fmla="*/ 1745 h 158"/>
                <a:gd name="T82" fmla="*/ 574 w 170"/>
                <a:gd name="T83" fmla="*/ 1593 h 158"/>
                <a:gd name="T84" fmla="*/ 580 w 170"/>
                <a:gd name="T85" fmla="*/ 1466 h 158"/>
                <a:gd name="T86" fmla="*/ 551 w 170"/>
                <a:gd name="T87" fmla="*/ 1438 h 158"/>
                <a:gd name="T88" fmla="*/ 469 w 170"/>
                <a:gd name="T89" fmla="*/ 1358 h 158"/>
                <a:gd name="T90" fmla="*/ 441 w 170"/>
                <a:gd name="T91" fmla="*/ 1162 h 158"/>
                <a:gd name="T92" fmla="*/ 412 w 170"/>
                <a:gd name="T93" fmla="*/ 975 h 158"/>
                <a:gd name="T94" fmla="*/ 353 w 170"/>
                <a:gd name="T95" fmla="*/ 865 h 158"/>
                <a:gd name="T96" fmla="*/ 330 w 170"/>
                <a:gd name="T97" fmla="*/ 609 h 158"/>
                <a:gd name="T98" fmla="*/ 321 w 170"/>
                <a:gd name="T99" fmla="*/ 463 h 158"/>
                <a:gd name="T100" fmla="*/ 371 w 170"/>
                <a:gd name="T101" fmla="*/ 351 h 158"/>
                <a:gd name="T102" fmla="*/ 412 w 170"/>
                <a:gd name="T103" fmla="*/ 391 h 158"/>
                <a:gd name="T104" fmla="*/ 392 w 170"/>
                <a:gd name="T105" fmla="*/ 184 h 158"/>
                <a:gd name="T106" fmla="*/ 401 w 170"/>
                <a:gd name="T107" fmla="*/ 62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30026" name="Freeform 4152"/>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0027" name="Freeform 4153"/>
            <p:cNvSpPr>
              <a:spLocks/>
            </p:cNvSpPr>
            <p:nvPr/>
          </p:nvSpPr>
          <p:spPr bwMode="auto">
            <a:xfrm>
              <a:off x="2722" y="1802"/>
              <a:ext cx="49" cy="34"/>
            </a:xfrm>
            <a:custGeom>
              <a:avLst/>
              <a:gdLst>
                <a:gd name="T0" fmla="*/ 114 w 45"/>
                <a:gd name="T1" fmla="*/ 236 h 28"/>
                <a:gd name="T2" fmla="*/ 114 w 45"/>
                <a:gd name="T3" fmla="*/ 349 h 28"/>
                <a:gd name="T4" fmla="*/ 63 w 45"/>
                <a:gd name="T5" fmla="*/ 250 h 28"/>
                <a:gd name="T6" fmla="*/ 2 w 45"/>
                <a:gd name="T7" fmla="*/ 159 h 28"/>
                <a:gd name="T8" fmla="*/ 0 w 45"/>
                <a:gd name="T9" fmla="*/ 61 h 28"/>
                <a:gd name="T10" fmla="*/ 32 w 45"/>
                <a:gd name="T11" fmla="*/ 61 h 28"/>
                <a:gd name="T12" fmla="*/ 83 w 45"/>
                <a:gd name="T13" fmla="*/ 2 h 28"/>
                <a:gd name="T14" fmla="*/ 136 w 45"/>
                <a:gd name="T15" fmla="*/ 0 h 28"/>
                <a:gd name="T16" fmla="*/ 114 w 45"/>
                <a:gd name="T17" fmla="*/ 23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30028" name="Freeform 4154"/>
            <p:cNvSpPr>
              <a:spLocks/>
            </p:cNvSpPr>
            <p:nvPr/>
          </p:nvSpPr>
          <p:spPr bwMode="auto">
            <a:xfrm>
              <a:off x="2650" y="1737"/>
              <a:ext cx="25" cy="52"/>
            </a:xfrm>
            <a:custGeom>
              <a:avLst/>
              <a:gdLst>
                <a:gd name="T0" fmla="*/ 120 w 21"/>
                <a:gd name="T1" fmla="*/ 561 h 42"/>
                <a:gd name="T2" fmla="*/ 42 w 21"/>
                <a:gd name="T3" fmla="*/ 670 h 42"/>
                <a:gd name="T4" fmla="*/ 2 w 21"/>
                <a:gd name="T5" fmla="*/ 535 h 42"/>
                <a:gd name="T6" fmla="*/ 0 w 21"/>
                <a:gd name="T7" fmla="*/ 317 h 42"/>
                <a:gd name="T8" fmla="*/ 0 w 21"/>
                <a:gd name="T9" fmla="*/ 77 h 42"/>
                <a:gd name="T10" fmla="*/ 120 w 21"/>
                <a:gd name="T11" fmla="*/ 0 h 42"/>
                <a:gd name="T12" fmla="*/ 210 w 21"/>
                <a:gd name="T13" fmla="*/ 207 h 42"/>
                <a:gd name="T14" fmla="*/ 180 w 21"/>
                <a:gd name="T15" fmla="*/ 561 h 42"/>
                <a:gd name="T16" fmla="*/ 120 w 21"/>
                <a:gd name="T17" fmla="*/ 56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30029" name="Freeform 4155"/>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30030" name="Freeform 4156"/>
            <p:cNvSpPr>
              <a:spLocks/>
            </p:cNvSpPr>
            <p:nvPr/>
          </p:nvSpPr>
          <p:spPr bwMode="auto">
            <a:xfrm>
              <a:off x="2944" y="1722"/>
              <a:ext cx="309" cy="132"/>
            </a:xfrm>
            <a:custGeom>
              <a:avLst/>
              <a:gdLst>
                <a:gd name="T0" fmla="*/ 766 w 277"/>
                <a:gd name="T1" fmla="*/ 1550 h 106"/>
                <a:gd name="T2" fmla="*/ 646 w 277"/>
                <a:gd name="T3" fmla="*/ 1645 h 106"/>
                <a:gd name="T4" fmla="*/ 629 w 277"/>
                <a:gd name="T5" fmla="*/ 1832 h 106"/>
                <a:gd name="T6" fmla="*/ 616 w 277"/>
                <a:gd name="T7" fmla="*/ 1816 h 106"/>
                <a:gd name="T8" fmla="*/ 601 w 277"/>
                <a:gd name="T9" fmla="*/ 1598 h 106"/>
                <a:gd name="T10" fmla="*/ 502 w 277"/>
                <a:gd name="T11" fmla="*/ 1684 h 106"/>
                <a:gd name="T12" fmla="*/ 394 w 277"/>
                <a:gd name="T13" fmla="*/ 1717 h 106"/>
                <a:gd name="T14" fmla="*/ 284 w 277"/>
                <a:gd name="T15" fmla="*/ 1684 h 106"/>
                <a:gd name="T16" fmla="*/ 203 w 277"/>
                <a:gd name="T17" fmla="*/ 1645 h 106"/>
                <a:gd name="T18" fmla="*/ 132 w 277"/>
                <a:gd name="T19" fmla="*/ 1598 h 106"/>
                <a:gd name="T20" fmla="*/ 136 w 277"/>
                <a:gd name="T21" fmla="*/ 1534 h 106"/>
                <a:gd name="T22" fmla="*/ 95 w 277"/>
                <a:gd name="T23" fmla="*/ 1431 h 106"/>
                <a:gd name="T24" fmla="*/ 69 w 277"/>
                <a:gd name="T25" fmla="*/ 1232 h 106"/>
                <a:gd name="T26" fmla="*/ 3 w 277"/>
                <a:gd name="T27" fmla="*/ 1017 h 106"/>
                <a:gd name="T28" fmla="*/ 50 w 277"/>
                <a:gd name="T29" fmla="*/ 1124 h 106"/>
                <a:gd name="T30" fmla="*/ 40 w 277"/>
                <a:gd name="T31" fmla="*/ 912 h 106"/>
                <a:gd name="T32" fmla="*/ 0 w 277"/>
                <a:gd name="T33" fmla="*/ 741 h 106"/>
                <a:gd name="T34" fmla="*/ 61 w 277"/>
                <a:gd name="T35" fmla="*/ 491 h 106"/>
                <a:gd name="T36" fmla="*/ 155 w 277"/>
                <a:gd name="T37" fmla="*/ 448 h 106"/>
                <a:gd name="T38" fmla="*/ 184 w 277"/>
                <a:gd name="T39" fmla="*/ 360 h 106"/>
                <a:gd name="T40" fmla="*/ 263 w 277"/>
                <a:gd name="T41" fmla="*/ 232 h 106"/>
                <a:gd name="T42" fmla="*/ 416 w 277"/>
                <a:gd name="T43" fmla="*/ 0 h 106"/>
                <a:gd name="T44" fmla="*/ 511 w 277"/>
                <a:gd name="T45" fmla="*/ 0 h 106"/>
                <a:gd name="T46" fmla="*/ 570 w 277"/>
                <a:gd name="T47" fmla="*/ 171 h 106"/>
                <a:gd name="T48" fmla="*/ 723 w 277"/>
                <a:gd name="T49" fmla="*/ 289 h 106"/>
                <a:gd name="T50" fmla="*/ 897 w 277"/>
                <a:gd name="T51" fmla="*/ 120 h 106"/>
                <a:gd name="T52" fmla="*/ 1011 w 277"/>
                <a:gd name="T53" fmla="*/ 213 h 106"/>
                <a:gd name="T54" fmla="*/ 1062 w 277"/>
                <a:gd name="T55" fmla="*/ 582 h 106"/>
                <a:gd name="T56" fmla="*/ 1087 w 277"/>
                <a:gd name="T57" fmla="*/ 777 h 106"/>
                <a:gd name="T58" fmla="*/ 1116 w 277"/>
                <a:gd name="T59" fmla="*/ 1232 h 106"/>
                <a:gd name="T60" fmla="*/ 1116 w 277"/>
                <a:gd name="T61" fmla="*/ 1471 h 106"/>
                <a:gd name="T62" fmla="*/ 1017 w 277"/>
                <a:gd name="T63" fmla="*/ 1431 h 106"/>
                <a:gd name="T64" fmla="*/ 981 w 277"/>
                <a:gd name="T65" fmla="*/ 1431 h 106"/>
                <a:gd name="T66" fmla="*/ 854 w 277"/>
                <a:gd name="T67" fmla="*/ 155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30031" name="Freeform 4157"/>
            <p:cNvSpPr>
              <a:spLocks/>
            </p:cNvSpPr>
            <p:nvPr/>
          </p:nvSpPr>
          <p:spPr bwMode="auto">
            <a:xfrm>
              <a:off x="2935" y="1720"/>
              <a:ext cx="50" cy="41"/>
            </a:xfrm>
            <a:custGeom>
              <a:avLst/>
              <a:gdLst>
                <a:gd name="T0" fmla="*/ 22 w 45"/>
                <a:gd name="T1" fmla="*/ 2 h 33"/>
                <a:gd name="T2" fmla="*/ 22 w 45"/>
                <a:gd name="T3" fmla="*/ 119 h 33"/>
                <a:gd name="T4" fmla="*/ 27 w 45"/>
                <a:gd name="T5" fmla="*/ 209 h 33"/>
                <a:gd name="T6" fmla="*/ 0 w 45"/>
                <a:gd name="T7" fmla="*/ 395 h 33"/>
                <a:gd name="T8" fmla="*/ 37 w 45"/>
                <a:gd name="T9" fmla="*/ 440 h 33"/>
                <a:gd name="T10" fmla="*/ 22 w 45"/>
                <a:gd name="T11" fmla="*/ 552 h 33"/>
                <a:gd name="T12" fmla="*/ 82 w 45"/>
                <a:gd name="T13" fmla="*/ 354 h 33"/>
                <a:gd name="T14" fmla="*/ 181 w 45"/>
                <a:gd name="T15" fmla="*/ 323 h 33"/>
                <a:gd name="T16" fmla="*/ 138 w 45"/>
                <a:gd name="T17" fmla="*/ 209 h 33"/>
                <a:gd name="T18" fmla="*/ 101 w 45"/>
                <a:gd name="T19" fmla="*/ 0 h 33"/>
                <a:gd name="T20" fmla="*/ 22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30032" name="Freeform 4158"/>
            <p:cNvSpPr>
              <a:spLocks/>
            </p:cNvSpPr>
            <p:nvPr/>
          </p:nvSpPr>
          <p:spPr bwMode="auto">
            <a:xfrm>
              <a:off x="2862" y="1422"/>
              <a:ext cx="136" cy="96"/>
            </a:xfrm>
            <a:custGeom>
              <a:avLst/>
              <a:gdLst>
                <a:gd name="T0" fmla="*/ 552 w 121"/>
                <a:gd name="T1" fmla="*/ 628 h 78"/>
                <a:gd name="T2" fmla="*/ 527 w 121"/>
                <a:gd name="T3" fmla="*/ 694 h 78"/>
                <a:gd name="T4" fmla="*/ 552 w 121"/>
                <a:gd name="T5" fmla="*/ 938 h 78"/>
                <a:gd name="T6" fmla="*/ 477 w 121"/>
                <a:gd name="T7" fmla="*/ 1036 h 78"/>
                <a:gd name="T8" fmla="*/ 477 w 121"/>
                <a:gd name="T9" fmla="*/ 1154 h 78"/>
                <a:gd name="T10" fmla="*/ 368 w 121"/>
                <a:gd name="T11" fmla="*/ 1097 h 78"/>
                <a:gd name="T12" fmla="*/ 261 w 121"/>
                <a:gd name="T13" fmla="*/ 1007 h 78"/>
                <a:gd name="T14" fmla="*/ 151 w 121"/>
                <a:gd name="T15" fmla="*/ 1007 h 78"/>
                <a:gd name="T16" fmla="*/ 38 w 121"/>
                <a:gd name="T17" fmla="*/ 1007 h 78"/>
                <a:gd name="T18" fmla="*/ 2 w 121"/>
                <a:gd name="T19" fmla="*/ 938 h 78"/>
                <a:gd name="T20" fmla="*/ 54 w 121"/>
                <a:gd name="T21" fmla="*/ 773 h 78"/>
                <a:gd name="T22" fmla="*/ 0 w 121"/>
                <a:gd name="T23" fmla="*/ 414 h 78"/>
                <a:gd name="T24" fmla="*/ 88 w 121"/>
                <a:gd name="T25" fmla="*/ 245 h 78"/>
                <a:gd name="T26" fmla="*/ 183 w 121"/>
                <a:gd name="T27" fmla="*/ 2 h 78"/>
                <a:gd name="T28" fmla="*/ 266 w 121"/>
                <a:gd name="T29" fmla="*/ 0 h 78"/>
                <a:gd name="T30" fmla="*/ 356 w 121"/>
                <a:gd name="T31" fmla="*/ 59 h 78"/>
                <a:gd name="T32" fmla="*/ 450 w 121"/>
                <a:gd name="T33" fmla="*/ 111 h 78"/>
                <a:gd name="T34" fmla="*/ 468 w 121"/>
                <a:gd name="T35" fmla="*/ 414 h 78"/>
                <a:gd name="T36" fmla="*/ 552 w 121"/>
                <a:gd name="T37" fmla="*/ 628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30033" name="Freeform 4159"/>
            <p:cNvSpPr>
              <a:spLocks/>
            </p:cNvSpPr>
            <p:nvPr/>
          </p:nvSpPr>
          <p:spPr bwMode="auto">
            <a:xfrm>
              <a:off x="2637" y="1400"/>
              <a:ext cx="34" cy="44"/>
            </a:xfrm>
            <a:custGeom>
              <a:avLst/>
              <a:gdLst>
                <a:gd name="T0" fmla="*/ 55 w 31"/>
                <a:gd name="T1" fmla="*/ 640 h 35"/>
                <a:gd name="T2" fmla="*/ 55 w 31"/>
                <a:gd name="T3" fmla="*/ 680 h 35"/>
                <a:gd name="T4" fmla="*/ 5 w 31"/>
                <a:gd name="T5" fmla="*/ 680 h 35"/>
                <a:gd name="T6" fmla="*/ 5 w 31"/>
                <a:gd name="T7" fmla="*/ 640 h 35"/>
                <a:gd name="T8" fmla="*/ 0 w 31"/>
                <a:gd name="T9" fmla="*/ 465 h 35"/>
                <a:gd name="T10" fmla="*/ 0 w 31"/>
                <a:gd name="T11" fmla="*/ 143 h 35"/>
                <a:gd name="T12" fmla="*/ 24 w 31"/>
                <a:gd name="T13" fmla="*/ 98 h 35"/>
                <a:gd name="T14" fmla="*/ 29 w 31"/>
                <a:gd name="T15" fmla="*/ 143 h 35"/>
                <a:gd name="T16" fmla="*/ 38 w 31"/>
                <a:gd name="T17" fmla="*/ 98 h 35"/>
                <a:gd name="T18" fmla="*/ 63 w 31"/>
                <a:gd name="T19" fmla="*/ 0 h 35"/>
                <a:gd name="T20" fmla="*/ 79 w 31"/>
                <a:gd name="T21" fmla="*/ 143 h 35"/>
                <a:gd name="T22" fmla="*/ 103 w 31"/>
                <a:gd name="T23" fmla="*/ 143 h 35"/>
                <a:gd name="T24" fmla="*/ 94 w 31"/>
                <a:gd name="T25" fmla="*/ 284 h 35"/>
                <a:gd name="T26" fmla="*/ 63 w 31"/>
                <a:gd name="T27" fmla="*/ 405 h 35"/>
                <a:gd name="T28" fmla="*/ 63 w 31"/>
                <a:gd name="T29" fmla="*/ 465 h 35"/>
                <a:gd name="T30" fmla="*/ 55 w 31"/>
                <a:gd name="T31" fmla="*/ 640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30034" name="Freeform 4160"/>
            <p:cNvSpPr>
              <a:spLocks/>
            </p:cNvSpPr>
            <p:nvPr/>
          </p:nvSpPr>
          <p:spPr bwMode="auto">
            <a:xfrm>
              <a:off x="2676" y="1422"/>
              <a:ext cx="25" cy="20"/>
            </a:xfrm>
            <a:custGeom>
              <a:avLst/>
              <a:gdLst>
                <a:gd name="T0" fmla="*/ 114 w 22"/>
                <a:gd name="T1" fmla="*/ 76 h 16"/>
                <a:gd name="T2" fmla="*/ 100 w 22"/>
                <a:gd name="T3" fmla="*/ 49 h 16"/>
                <a:gd name="T4" fmla="*/ 77 w 22"/>
                <a:gd name="T5" fmla="*/ 0 h 16"/>
                <a:gd name="T6" fmla="*/ 77 w 22"/>
                <a:gd name="T7" fmla="*/ 76 h 16"/>
                <a:gd name="T8" fmla="*/ 53 w 22"/>
                <a:gd name="T9" fmla="*/ 76 h 16"/>
                <a:gd name="T10" fmla="*/ 28 w 22"/>
                <a:gd name="T11" fmla="*/ 0 h 16"/>
                <a:gd name="T12" fmla="*/ 3 w 22"/>
                <a:gd name="T13" fmla="*/ 76 h 16"/>
                <a:gd name="T14" fmla="*/ 0 w 22"/>
                <a:gd name="T15" fmla="*/ 138 h 16"/>
                <a:gd name="T16" fmla="*/ 65 w 22"/>
                <a:gd name="T17" fmla="*/ 291 h 16"/>
                <a:gd name="T18" fmla="*/ 88 w 22"/>
                <a:gd name="T19" fmla="*/ 216 h 16"/>
                <a:gd name="T20" fmla="*/ 88 w 22"/>
                <a:gd name="T21" fmla="*/ 173 h 16"/>
                <a:gd name="T22" fmla="*/ 114 w 22"/>
                <a:gd name="T23" fmla="*/ 7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30035" name="Freeform 4161"/>
            <p:cNvSpPr>
              <a:spLocks/>
            </p:cNvSpPr>
            <p:nvPr/>
          </p:nvSpPr>
          <p:spPr bwMode="auto">
            <a:xfrm>
              <a:off x="2639" y="1386"/>
              <a:ext cx="29" cy="21"/>
            </a:xfrm>
            <a:custGeom>
              <a:avLst/>
              <a:gdLst>
                <a:gd name="T0" fmla="*/ 95 w 26"/>
                <a:gd name="T1" fmla="*/ 187 h 17"/>
                <a:gd name="T2" fmla="*/ 3 w 26"/>
                <a:gd name="T3" fmla="*/ 187 h 17"/>
                <a:gd name="T4" fmla="*/ 0 w 26"/>
                <a:gd name="T5" fmla="*/ 267 h 17"/>
                <a:gd name="T6" fmla="*/ 0 w 26"/>
                <a:gd name="T7" fmla="*/ 151 h 17"/>
                <a:gd name="T8" fmla="*/ 61 w 26"/>
                <a:gd name="T9" fmla="*/ 151 h 17"/>
                <a:gd name="T10" fmla="*/ 107 w 26"/>
                <a:gd name="T11" fmla="*/ 0 h 17"/>
                <a:gd name="T12" fmla="*/ 95 w 26"/>
                <a:gd name="T13" fmla="*/ 18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30036" name="Freeform 4162"/>
            <p:cNvSpPr>
              <a:spLocks/>
            </p:cNvSpPr>
            <p:nvPr/>
          </p:nvSpPr>
          <p:spPr bwMode="auto">
            <a:xfrm>
              <a:off x="2658" y="1431"/>
              <a:ext cx="17" cy="11"/>
            </a:xfrm>
            <a:custGeom>
              <a:avLst/>
              <a:gdLst>
                <a:gd name="T0" fmla="*/ 183 w 14"/>
                <a:gd name="T1" fmla="*/ 53 h 9"/>
                <a:gd name="T2" fmla="*/ 109 w 14"/>
                <a:gd name="T3" fmla="*/ 0 h 9"/>
                <a:gd name="T4" fmla="*/ 0 w 14"/>
                <a:gd name="T5" fmla="*/ 2 h 9"/>
                <a:gd name="T6" fmla="*/ 159 w 14"/>
                <a:gd name="T7" fmla="*/ 119 h 9"/>
                <a:gd name="T8" fmla="*/ 183 w 14"/>
                <a:gd name="T9" fmla="*/ 53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30037" name="Freeform 4163"/>
            <p:cNvSpPr>
              <a:spLocks/>
            </p:cNvSpPr>
            <p:nvPr/>
          </p:nvSpPr>
          <p:spPr bwMode="auto">
            <a:xfrm>
              <a:off x="2689" y="1444"/>
              <a:ext cx="6" cy="3"/>
            </a:xfrm>
            <a:custGeom>
              <a:avLst/>
              <a:gdLst>
                <a:gd name="T0" fmla="*/ 50 w 5"/>
                <a:gd name="T1" fmla="*/ 0 h 3"/>
                <a:gd name="T2" fmla="*/ 35 w 5"/>
                <a:gd name="T3" fmla="*/ 0 h 3"/>
                <a:gd name="T4" fmla="*/ 0 w 5"/>
                <a:gd name="T5" fmla="*/ 3 h 3"/>
                <a:gd name="T6" fmla="*/ 50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0038" name="Freeform 4164"/>
            <p:cNvSpPr>
              <a:spLocks/>
            </p:cNvSpPr>
            <p:nvPr/>
          </p:nvSpPr>
          <p:spPr bwMode="auto">
            <a:xfrm>
              <a:off x="2847" y="1347"/>
              <a:ext cx="68" cy="37"/>
            </a:xfrm>
            <a:custGeom>
              <a:avLst/>
              <a:gdLst>
                <a:gd name="T0" fmla="*/ 372 w 59"/>
                <a:gd name="T1" fmla="*/ 454 h 29"/>
                <a:gd name="T2" fmla="*/ 349 w 59"/>
                <a:gd name="T3" fmla="*/ 75 h 29"/>
                <a:gd name="T4" fmla="*/ 158 w 59"/>
                <a:gd name="T5" fmla="*/ 0 h 29"/>
                <a:gd name="T6" fmla="*/ 0 w 59"/>
                <a:gd name="T7" fmla="*/ 199 h 29"/>
                <a:gd name="T8" fmla="*/ 3 w 59"/>
                <a:gd name="T9" fmla="*/ 279 h 29"/>
                <a:gd name="T10" fmla="*/ 77 w 59"/>
                <a:gd name="T11" fmla="*/ 527 h 29"/>
                <a:gd name="T12" fmla="*/ 109 w 59"/>
                <a:gd name="T13" fmla="*/ 527 h 29"/>
                <a:gd name="T14" fmla="*/ 221 w 59"/>
                <a:gd name="T15" fmla="*/ 579 h 29"/>
                <a:gd name="T16" fmla="*/ 332 w 59"/>
                <a:gd name="T17" fmla="*/ 685 h 29"/>
                <a:gd name="T18" fmla="*/ 372 w 59"/>
                <a:gd name="T19" fmla="*/ 454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0039" name="Freeform 4165"/>
            <p:cNvSpPr>
              <a:spLocks/>
            </p:cNvSpPr>
            <p:nvPr/>
          </p:nvSpPr>
          <p:spPr bwMode="auto">
            <a:xfrm>
              <a:off x="2822" y="1375"/>
              <a:ext cx="105" cy="49"/>
            </a:xfrm>
            <a:custGeom>
              <a:avLst/>
              <a:gdLst>
                <a:gd name="T0" fmla="*/ 176 w 95"/>
                <a:gd name="T1" fmla="*/ 365 h 40"/>
                <a:gd name="T2" fmla="*/ 99 w 95"/>
                <a:gd name="T3" fmla="*/ 418 h 40"/>
                <a:gd name="T4" fmla="*/ 21 w 95"/>
                <a:gd name="T5" fmla="*/ 461 h 40"/>
                <a:gd name="T6" fmla="*/ 0 w 95"/>
                <a:gd name="T7" fmla="*/ 461 h 40"/>
                <a:gd name="T8" fmla="*/ 21 w 95"/>
                <a:gd name="T9" fmla="*/ 167 h 40"/>
                <a:gd name="T10" fmla="*/ 62 w 95"/>
                <a:gd name="T11" fmla="*/ 167 h 40"/>
                <a:gd name="T12" fmla="*/ 126 w 95"/>
                <a:gd name="T13" fmla="*/ 298 h 40"/>
                <a:gd name="T14" fmla="*/ 151 w 95"/>
                <a:gd name="T15" fmla="*/ 198 h 40"/>
                <a:gd name="T16" fmla="*/ 151 w 95"/>
                <a:gd name="T17" fmla="*/ 0 h 40"/>
                <a:gd name="T18" fmla="*/ 219 w 95"/>
                <a:gd name="T19" fmla="*/ 2 h 40"/>
                <a:gd name="T20" fmla="*/ 281 w 95"/>
                <a:gd name="T21" fmla="*/ 107 h 40"/>
                <a:gd name="T22" fmla="*/ 313 w 95"/>
                <a:gd name="T23" fmla="*/ 258 h 40"/>
                <a:gd name="T24" fmla="*/ 346 w 95"/>
                <a:gd name="T25" fmla="*/ 540 h 40"/>
                <a:gd name="T26" fmla="*/ 281 w 95"/>
                <a:gd name="T27" fmla="*/ 565 h 40"/>
                <a:gd name="T28" fmla="*/ 176 w 95"/>
                <a:gd name="T29" fmla="*/ 365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30040" name="Freeform 4166"/>
            <p:cNvSpPr>
              <a:spLocks/>
            </p:cNvSpPr>
            <p:nvPr/>
          </p:nvSpPr>
          <p:spPr bwMode="auto">
            <a:xfrm>
              <a:off x="2822" y="1407"/>
              <a:ext cx="84" cy="49"/>
            </a:xfrm>
            <a:custGeom>
              <a:avLst/>
              <a:gdLst>
                <a:gd name="T0" fmla="*/ 3 w 76"/>
                <a:gd name="T1" fmla="*/ 418 h 40"/>
                <a:gd name="T2" fmla="*/ 0 w 76"/>
                <a:gd name="T3" fmla="*/ 107 h 40"/>
                <a:gd name="T4" fmla="*/ 21 w 76"/>
                <a:gd name="T5" fmla="*/ 107 h 40"/>
                <a:gd name="T6" fmla="*/ 99 w 76"/>
                <a:gd name="T7" fmla="*/ 58 h 40"/>
                <a:gd name="T8" fmla="*/ 176 w 76"/>
                <a:gd name="T9" fmla="*/ 0 h 40"/>
                <a:gd name="T10" fmla="*/ 281 w 76"/>
                <a:gd name="T11" fmla="*/ 198 h 40"/>
                <a:gd name="T12" fmla="*/ 204 w 76"/>
                <a:gd name="T13" fmla="*/ 387 h 40"/>
                <a:gd name="T14" fmla="*/ 133 w 76"/>
                <a:gd name="T15" fmla="*/ 565 h 40"/>
                <a:gd name="T16" fmla="*/ 90 w 76"/>
                <a:gd name="T17" fmla="*/ 565 h 40"/>
                <a:gd name="T18" fmla="*/ 90 w 76"/>
                <a:gd name="T19" fmla="*/ 461 h 40"/>
                <a:gd name="T20" fmla="*/ 42 w 76"/>
                <a:gd name="T21" fmla="*/ 418 h 40"/>
                <a:gd name="T22" fmla="*/ 3 w 76"/>
                <a:gd name="T23" fmla="*/ 418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30041" name="Freeform 4167"/>
            <p:cNvSpPr>
              <a:spLocks/>
            </p:cNvSpPr>
            <p:nvPr/>
          </p:nvSpPr>
          <p:spPr bwMode="auto">
            <a:xfrm>
              <a:off x="2566" y="1474"/>
              <a:ext cx="57" cy="58"/>
            </a:xfrm>
            <a:custGeom>
              <a:avLst/>
              <a:gdLst>
                <a:gd name="T0" fmla="*/ 134 w 52"/>
                <a:gd name="T1" fmla="*/ 432 h 47"/>
                <a:gd name="T2" fmla="*/ 164 w 52"/>
                <a:gd name="T3" fmla="*/ 318 h 47"/>
                <a:gd name="T4" fmla="*/ 157 w 52"/>
                <a:gd name="T5" fmla="*/ 209 h 47"/>
                <a:gd name="T6" fmla="*/ 172 w 52"/>
                <a:gd name="T7" fmla="*/ 73 h 47"/>
                <a:gd name="T8" fmla="*/ 119 w 52"/>
                <a:gd name="T9" fmla="*/ 0 h 47"/>
                <a:gd name="T10" fmla="*/ 57 w 52"/>
                <a:gd name="T11" fmla="*/ 186 h 47"/>
                <a:gd name="T12" fmla="*/ 5 w 52"/>
                <a:gd name="T13" fmla="*/ 432 h 47"/>
                <a:gd name="T14" fmla="*/ 0 w 52"/>
                <a:gd name="T15" fmla="*/ 547 h 47"/>
                <a:gd name="T16" fmla="*/ 38 w 52"/>
                <a:gd name="T17" fmla="*/ 547 h 47"/>
                <a:gd name="T18" fmla="*/ 103 w 52"/>
                <a:gd name="T19" fmla="*/ 547 h 47"/>
                <a:gd name="T20" fmla="*/ 109 w 52"/>
                <a:gd name="T21" fmla="*/ 658 h 47"/>
                <a:gd name="T22" fmla="*/ 119 w 52"/>
                <a:gd name="T23" fmla="*/ 731 h 47"/>
                <a:gd name="T24" fmla="*/ 134 w 52"/>
                <a:gd name="T25" fmla="*/ 432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30042" name="Freeform 4168"/>
            <p:cNvSpPr>
              <a:spLocks/>
            </p:cNvSpPr>
            <p:nvPr/>
          </p:nvSpPr>
          <p:spPr bwMode="auto">
            <a:xfrm>
              <a:off x="2727" y="1447"/>
              <a:ext cx="154" cy="121"/>
            </a:xfrm>
            <a:custGeom>
              <a:avLst/>
              <a:gdLst>
                <a:gd name="T0" fmla="*/ 237 w 138"/>
                <a:gd name="T1" fmla="*/ 77 h 97"/>
                <a:gd name="T2" fmla="*/ 228 w 138"/>
                <a:gd name="T3" fmla="*/ 0 h 97"/>
                <a:gd name="T4" fmla="*/ 148 w 138"/>
                <a:gd name="T5" fmla="*/ 2 h 97"/>
                <a:gd name="T6" fmla="*/ 77 w 138"/>
                <a:gd name="T7" fmla="*/ 120 h 97"/>
                <a:gd name="T8" fmla="*/ 0 w 138"/>
                <a:gd name="T9" fmla="*/ 215 h 97"/>
                <a:gd name="T10" fmla="*/ 23 w 138"/>
                <a:gd name="T11" fmla="*/ 288 h 97"/>
                <a:gd name="T12" fmla="*/ 3 w 138"/>
                <a:gd name="T13" fmla="*/ 334 h 97"/>
                <a:gd name="T14" fmla="*/ 3 w 138"/>
                <a:gd name="T15" fmla="*/ 589 h 97"/>
                <a:gd name="T16" fmla="*/ 40 w 138"/>
                <a:gd name="T17" fmla="*/ 918 h 97"/>
                <a:gd name="T18" fmla="*/ 50 w 138"/>
                <a:gd name="T19" fmla="*/ 1156 h 97"/>
                <a:gd name="T20" fmla="*/ 62 w 138"/>
                <a:gd name="T21" fmla="*/ 1156 h 97"/>
                <a:gd name="T22" fmla="*/ 136 w 138"/>
                <a:gd name="T23" fmla="*/ 1260 h 97"/>
                <a:gd name="T24" fmla="*/ 155 w 138"/>
                <a:gd name="T25" fmla="*/ 1376 h 97"/>
                <a:gd name="T26" fmla="*/ 182 w 138"/>
                <a:gd name="T27" fmla="*/ 1329 h 97"/>
                <a:gd name="T28" fmla="*/ 228 w 138"/>
                <a:gd name="T29" fmla="*/ 1329 h 97"/>
                <a:gd name="T30" fmla="*/ 286 w 138"/>
                <a:gd name="T31" fmla="*/ 1595 h 97"/>
                <a:gd name="T32" fmla="*/ 353 w 138"/>
                <a:gd name="T33" fmla="*/ 1595 h 97"/>
                <a:gd name="T34" fmla="*/ 367 w 138"/>
                <a:gd name="T35" fmla="*/ 1627 h 97"/>
                <a:gd name="T36" fmla="*/ 422 w 138"/>
                <a:gd name="T37" fmla="*/ 1627 h 97"/>
                <a:gd name="T38" fmla="*/ 506 w 138"/>
                <a:gd name="T39" fmla="*/ 1716 h 97"/>
                <a:gd name="T40" fmla="*/ 513 w 138"/>
                <a:gd name="T41" fmla="*/ 1627 h 97"/>
                <a:gd name="T42" fmla="*/ 577 w 138"/>
                <a:gd name="T43" fmla="*/ 1295 h 97"/>
                <a:gd name="T44" fmla="*/ 577 w 138"/>
                <a:gd name="T45" fmla="*/ 1156 h 97"/>
                <a:gd name="T46" fmla="*/ 539 w 138"/>
                <a:gd name="T47" fmla="*/ 838 h 97"/>
                <a:gd name="T48" fmla="*/ 513 w 138"/>
                <a:gd name="T49" fmla="*/ 736 h 97"/>
                <a:gd name="T50" fmla="*/ 551 w 138"/>
                <a:gd name="T51" fmla="*/ 559 h 97"/>
                <a:gd name="T52" fmla="*/ 506 w 138"/>
                <a:gd name="T53" fmla="*/ 120 h 97"/>
                <a:gd name="T54" fmla="*/ 394 w 138"/>
                <a:gd name="T55" fmla="*/ 120 h 97"/>
                <a:gd name="T56" fmla="*/ 295 w 138"/>
                <a:gd name="T57" fmla="*/ 77 h 97"/>
                <a:gd name="T58" fmla="*/ 237 w 138"/>
                <a:gd name="T59" fmla="*/ 77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30043" name="Freeform 4169"/>
            <p:cNvSpPr>
              <a:spLocks/>
            </p:cNvSpPr>
            <p:nvPr/>
          </p:nvSpPr>
          <p:spPr bwMode="auto">
            <a:xfrm>
              <a:off x="2833" y="1585"/>
              <a:ext cx="152" cy="99"/>
            </a:xfrm>
            <a:custGeom>
              <a:avLst/>
              <a:gdLst>
                <a:gd name="T0" fmla="*/ 485 w 137"/>
                <a:gd name="T1" fmla="*/ 1025 h 80"/>
                <a:gd name="T2" fmla="*/ 474 w 137"/>
                <a:gd name="T3" fmla="*/ 1255 h 80"/>
                <a:gd name="T4" fmla="*/ 377 w 137"/>
                <a:gd name="T5" fmla="*/ 1156 h 80"/>
                <a:gd name="T6" fmla="*/ 282 w 137"/>
                <a:gd name="T7" fmla="*/ 1282 h 80"/>
                <a:gd name="T8" fmla="*/ 224 w 137"/>
                <a:gd name="T9" fmla="*/ 1212 h 80"/>
                <a:gd name="T10" fmla="*/ 166 w 137"/>
                <a:gd name="T11" fmla="*/ 1212 h 80"/>
                <a:gd name="T12" fmla="*/ 149 w 137"/>
                <a:gd name="T13" fmla="*/ 1137 h 80"/>
                <a:gd name="T14" fmla="*/ 149 w 137"/>
                <a:gd name="T15" fmla="*/ 1025 h 80"/>
                <a:gd name="T16" fmla="*/ 125 w 137"/>
                <a:gd name="T17" fmla="*/ 968 h 80"/>
                <a:gd name="T18" fmla="*/ 109 w 137"/>
                <a:gd name="T19" fmla="*/ 968 h 80"/>
                <a:gd name="T20" fmla="*/ 82 w 137"/>
                <a:gd name="T21" fmla="*/ 934 h 80"/>
                <a:gd name="T22" fmla="*/ 0 w 137"/>
                <a:gd name="T23" fmla="*/ 604 h 80"/>
                <a:gd name="T24" fmla="*/ 33 w 137"/>
                <a:gd name="T25" fmla="*/ 535 h 80"/>
                <a:gd name="T26" fmla="*/ 82 w 137"/>
                <a:gd name="T27" fmla="*/ 317 h 80"/>
                <a:gd name="T28" fmla="*/ 125 w 137"/>
                <a:gd name="T29" fmla="*/ 77 h 80"/>
                <a:gd name="T30" fmla="*/ 125 w 137"/>
                <a:gd name="T31" fmla="*/ 77 h 80"/>
                <a:gd name="T32" fmla="*/ 234 w 137"/>
                <a:gd name="T33" fmla="*/ 118 h 80"/>
                <a:gd name="T34" fmla="*/ 326 w 137"/>
                <a:gd name="T35" fmla="*/ 0 h 80"/>
                <a:gd name="T36" fmla="*/ 326 w 137"/>
                <a:gd name="T37" fmla="*/ 0 h 80"/>
                <a:gd name="T38" fmla="*/ 377 w 137"/>
                <a:gd name="T39" fmla="*/ 146 h 80"/>
                <a:gd name="T40" fmla="*/ 413 w 137"/>
                <a:gd name="T41" fmla="*/ 343 h 80"/>
                <a:gd name="T42" fmla="*/ 427 w 137"/>
                <a:gd name="T43" fmla="*/ 559 h 80"/>
                <a:gd name="T44" fmla="*/ 447 w 137"/>
                <a:gd name="T45" fmla="*/ 804 h 80"/>
                <a:gd name="T46" fmla="*/ 485 w 137"/>
                <a:gd name="T47" fmla="*/ 804 h 80"/>
                <a:gd name="T48" fmla="*/ 517 w 137"/>
                <a:gd name="T49" fmla="*/ 828 h 80"/>
                <a:gd name="T50" fmla="*/ 531 w 137"/>
                <a:gd name="T51" fmla="*/ 919 h 80"/>
                <a:gd name="T52" fmla="*/ 495 w 137"/>
                <a:gd name="T53" fmla="*/ 968 h 80"/>
                <a:gd name="T54" fmla="*/ 495 w 137"/>
                <a:gd name="T55" fmla="*/ 934 h 80"/>
                <a:gd name="T56" fmla="*/ 485 w 137"/>
                <a:gd name="T57" fmla="*/ 1025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30044" name="Freeform 4170"/>
            <p:cNvSpPr>
              <a:spLocks/>
            </p:cNvSpPr>
            <p:nvPr/>
          </p:nvSpPr>
          <p:spPr bwMode="auto">
            <a:xfrm>
              <a:off x="2702" y="1527"/>
              <a:ext cx="102" cy="50"/>
            </a:xfrm>
            <a:custGeom>
              <a:avLst/>
              <a:gdLst>
                <a:gd name="T0" fmla="*/ 384 w 90"/>
                <a:gd name="T1" fmla="*/ 216 h 40"/>
                <a:gd name="T2" fmla="*/ 457 w 90"/>
                <a:gd name="T3" fmla="*/ 476 h 40"/>
                <a:gd name="T4" fmla="*/ 457 w 90"/>
                <a:gd name="T5" fmla="*/ 476 h 40"/>
                <a:gd name="T6" fmla="*/ 447 w 90"/>
                <a:gd name="T7" fmla="*/ 516 h 40"/>
                <a:gd name="T8" fmla="*/ 423 w 90"/>
                <a:gd name="T9" fmla="*/ 564 h 40"/>
                <a:gd name="T10" fmla="*/ 423 w 90"/>
                <a:gd name="T11" fmla="*/ 595 h 40"/>
                <a:gd name="T12" fmla="*/ 394 w 90"/>
                <a:gd name="T13" fmla="*/ 685 h 40"/>
                <a:gd name="T14" fmla="*/ 363 w 90"/>
                <a:gd name="T15" fmla="*/ 685 h 40"/>
                <a:gd name="T16" fmla="*/ 338 w 90"/>
                <a:gd name="T17" fmla="*/ 743 h 40"/>
                <a:gd name="T18" fmla="*/ 314 w 90"/>
                <a:gd name="T19" fmla="*/ 685 h 40"/>
                <a:gd name="T20" fmla="*/ 205 w 90"/>
                <a:gd name="T21" fmla="*/ 645 h 40"/>
                <a:gd name="T22" fmla="*/ 160 w 90"/>
                <a:gd name="T23" fmla="*/ 743 h 40"/>
                <a:gd name="T24" fmla="*/ 124 w 90"/>
                <a:gd name="T25" fmla="*/ 685 h 40"/>
                <a:gd name="T26" fmla="*/ 26 w 90"/>
                <a:gd name="T27" fmla="*/ 361 h 40"/>
                <a:gd name="T28" fmla="*/ 0 w 90"/>
                <a:gd name="T29" fmla="*/ 270 h 40"/>
                <a:gd name="T30" fmla="*/ 160 w 90"/>
                <a:gd name="T31" fmla="*/ 0 h 40"/>
                <a:gd name="T32" fmla="*/ 164 w 90"/>
                <a:gd name="T33" fmla="*/ 49 h 40"/>
                <a:gd name="T34" fmla="*/ 182 w 90"/>
                <a:gd name="T35" fmla="*/ 49 h 40"/>
                <a:gd name="T36" fmla="*/ 271 w 90"/>
                <a:gd name="T37" fmla="*/ 138 h 40"/>
                <a:gd name="T38" fmla="*/ 299 w 90"/>
                <a:gd name="T39" fmla="*/ 270 h 40"/>
                <a:gd name="T40" fmla="*/ 329 w 90"/>
                <a:gd name="T41" fmla="*/ 216 h 40"/>
                <a:gd name="T42" fmla="*/ 384 w 90"/>
                <a:gd name="T43" fmla="*/ 21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30045" name="Freeform 4171"/>
            <p:cNvSpPr>
              <a:spLocks/>
            </p:cNvSpPr>
            <p:nvPr/>
          </p:nvSpPr>
          <p:spPr bwMode="auto">
            <a:xfrm>
              <a:off x="2552" y="1518"/>
              <a:ext cx="58" cy="41"/>
            </a:xfrm>
            <a:custGeom>
              <a:avLst/>
              <a:gdLst>
                <a:gd name="T0" fmla="*/ 50 w 52"/>
                <a:gd name="T1" fmla="*/ 0 h 33"/>
                <a:gd name="T2" fmla="*/ 0 w 52"/>
                <a:gd name="T3" fmla="*/ 62 h 33"/>
                <a:gd name="T4" fmla="*/ 29 w 52"/>
                <a:gd name="T5" fmla="*/ 184 h 33"/>
                <a:gd name="T6" fmla="*/ 98 w 52"/>
                <a:gd name="T7" fmla="*/ 395 h 33"/>
                <a:gd name="T8" fmla="*/ 136 w 52"/>
                <a:gd name="T9" fmla="*/ 354 h 33"/>
                <a:gd name="T10" fmla="*/ 136 w 52"/>
                <a:gd name="T11" fmla="*/ 395 h 33"/>
                <a:gd name="T12" fmla="*/ 203 w 52"/>
                <a:gd name="T13" fmla="*/ 552 h 33"/>
                <a:gd name="T14" fmla="*/ 203 w 52"/>
                <a:gd name="T15" fmla="*/ 467 h 33"/>
                <a:gd name="T16" fmla="*/ 215 w 52"/>
                <a:gd name="T17" fmla="*/ 354 h 33"/>
                <a:gd name="T18" fmla="*/ 215 w 52"/>
                <a:gd name="T19" fmla="*/ 184 h 33"/>
                <a:gd name="T20" fmla="*/ 203 w 52"/>
                <a:gd name="T21" fmla="*/ 184 h 33"/>
                <a:gd name="T22" fmla="*/ 184 w 52"/>
                <a:gd name="T23" fmla="*/ 119 h 33"/>
                <a:gd name="T24" fmla="*/ 182 w 52"/>
                <a:gd name="T25" fmla="*/ 0 h 33"/>
                <a:gd name="T26" fmla="*/ 98 w 52"/>
                <a:gd name="T27" fmla="*/ 0 h 33"/>
                <a:gd name="T28" fmla="*/ 50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0046" name="Freeform 4172"/>
            <p:cNvSpPr>
              <a:spLocks/>
            </p:cNvSpPr>
            <p:nvPr/>
          </p:nvSpPr>
          <p:spPr bwMode="auto">
            <a:xfrm>
              <a:off x="2606" y="1444"/>
              <a:ext cx="134" cy="159"/>
            </a:xfrm>
            <a:custGeom>
              <a:avLst/>
              <a:gdLst>
                <a:gd name="T0" fmla="*/ 128 w 120"/>
                <a:gd name="T1" fmla="*/ 401 h 128"/>
                <a:gd name="T2" fmla="*/ 136 w 120"/>
                <a:gd name="T3" fmla="*/ 401 h 128"/>
                <a:gd name="T4" fmla="*/ 136 w 120"/>
                <a:gd name="T5" fmla="*/ 370 h 128"/>
                <a:gd name="T6" fmla="*/ 152 w 120"/>
                <a:gd name="T7" fmla="*/ 284 h 128"/>
                <a:gd name="T8" fmla="*/ 200 w 120"/>
                <a:gd name="T9" fmla="*/ 370 h 128"/>
                <a:gd name="T10" fmla="*/ 179 w 120"/>
                <a:gd name="T11" fmla="*/ 284 h 128"/>
                <a:gd name="T12" fmla="*/ 152 w 120"/>
                <a:gd name="T13" fmla="*/ 168 h 128"/>
                <a:gd name="T14" fmla="*/ 147 w 120"/>
                <a:gd name="T15" fmla="*/ 168 h 128"/>
                <a:gd name="T16" fmla="*/ 136 w 120"/>
                <a:gd name="T17" fmla="*/ 0 h 128"/>
                <a:gd name="T18" fmla="*/ 183 w 120"/>
                <a:gd name="T19" fmla="*/ 0 h 128"/>
                <a:gd name="T20" fmla="*/ 200 w 120"/>
                <a:gd name="T21" fmla="*/ 0 h 128"/>
                <a:gd name="T22" fmla="*/ 204 w 120"/>
                <a:gd name="T23" fmla="*/ 135 h 128"/>
                <a:gd name="T24" fmla="*/ 264 w 120"/>
                <a:gd name="T25" fmla="*/ 168 h 128"/>
                <a:gd name="T26" fmla="*/ 264 w 120"/>
                <a:gd name="T27" fmla="*/ 209 h 128"/>
                <a:gd name="T28" fmla="*/ 285 w 120"/>
                <a:gd name="T29" fmla="*/ 260 h 128"/>
                <a:gd name="T30" fmla="*/ 367 w 120"/>
                <a:gd name="T31" fmla="*/ 135 h 128"/>
                <a:gd name="T32" fmla="*/ 367 w 120"/>
                <a:gd name="T33" fmla="*/ 168 h 128"/>
                <a:gd name="T34" fmla="*/ 438 w 120"/>
                <a:gd name="T35" fmla="*/ 260 h 128"/>
                <a:gd name="T36" fmla="*/ 458 w 120"/>
                <a:gd name="T37" fmla="*/ 260 h 128"/>
                <a:gd name="T38" fmla="*/ 470 w 120"/>
                <a:gd name="T39" fmla="*/ 323 h 128"/>
                <a:gd name="T40" fmla="*/ 463 w 120"/>
                <a:gd name="T41" fmla="*/ 370 h 128"/>
                <a:gd name="T42" fmla="*/ 463 w 120"/>
                <a:gd name="T43" fmla="*/ 610 h 128"/>
                <a:gd name="T44" fmla="*/ 494 w 120"/>
                <a:gd name="T45" fmla="*/ 907 h 128"/>
                <a:gd name="T46" fmla="*/ 509 w 120"/>
                <a:gd name="T47" fmla="*/ 1164 h 128"/>
                <a:gd name="T48" fmla="*/ 494 w 120"/>
                <a:gd name="T49" fmla="*/ 1123 h 128"/>
                <a:gd name="T50" fmla="*/ 367 w 120"/>
                <a:gd name="T51" fmla="*/ 1359 h 128"/>
                <a:gd name="T52" fmla="*/ 386 w 120"/>
                <a:gd name="T53" fmla="*/ 1446 h 128"/>
                <a:gd name="T54" fmla="*/ 463 w 120"/>
                <a:gd name="T55" fmla="*/ 1739 h 128"/>
                <a:gd name="T56" fmla="*/ 415 w 120"/>
                <a:gd name="T57" fmla="*/ 1917 h 128"/>
                <a:gd name="T58" fmla="*/ 421 w 120"/>
                <a:gd name="T59" fmla="*/ 2063 h 128"/>
                <a:gd name="T60" fmla="*/ 402 w 120"/>
                <a:gd name="T61" fmla="*/ 2123 h 128"/>
                <a:gd name="T62" fmla="*/ 333 w 120"/>
                <a:gd name="T63" fmla="*/ 2123 h 128"/>
                <a:gd name="T64" fmla="*/ 285 w 120"/>
                <a:gd name="T65" fmla="*/ 2123 h 128"/>
                <a:gd name="T66" fmla="*/ 264 w 120"/>
                <a:gd name="T67" fmla="*/ 2153 h 128"/>
                <a:gd name="T68" fmla="*/ 223 w 120"/>
                <a:gd name="T69" fmla="*/ 2153 h 128"/>
                <a:gd name="T70" fmla="*/ 169 w 120"/>
                <a:gd name="T71" fmla="*/ 2063 h 128"/>
                <a:gd name="T72" fmla="*/ 97 w 120"/>
                <a:gd name="T73" fmla="*/ 2123 h 128"/>
                <a:gd name="T74" fmla="*/ 128 w 120"/>
                <a:gd name="T75" fmla="*/ 1663 h 128"/>
                <a:gd name="T76" fmla="*/ 36 w 120"/>
                <a:gd name="T77" fmla="*/ 1599 h 128"/>
                <a:gd name="T78" fmla="*/ 29 w 120"/>
                <a:gd name="T79" fmla="*/ 1565 h 128"/>
                <a:gd name="T80" fmla="*/ 29 w 120"/>
                <a:gd name="T81" fmla="*/ 1565 h 128"/>
                <a:gd name="T82" fmla="*/ 4 w 120"/>
                <a:gd name="T83" fmla="*/ 1359 h 128"/>
                <a:gd name="T84" fmla="*/ 4 w 120"/>
                <a:gd name="T85" fmla="*/ 1186 h 128"/>
                <a:gd name="T86" fmla="*/ 0 w 120"/>
                <a:gd name="T87" fmla="*/ 1186 h 128"/>
                <a:gd name="T88" fmla="*/ 4 w 120"/>
                <a:gd name="T89" fmla="*/ 881 h 128"/>
                <a:gd name="T90" fmla="*/ 61 w 120"/>
                <a:gd name="T91" fmla="*/ 758 h 128"/>
                <a:gd name="T92" fmla="*/ 45 w 120"/>
                <a:gd name="T93" fmla="*/ 626 h 128"/>
                <a:gd name="T94" fmla="*/ 68 w 120"/>
                <a:gd name="T95" fmla="*/ 491 h 128"/>
                <a:gd name="T96" fmla="*/ 61 w 120"/>
                <a:gd name="T97" fmla="*/ 438 h 128"/>
                <a:gd name="T98" fmla="*/ 68 w 120"/>
                <a:gd name="T99" fmla="*/ 370 h 128"/>
                <a:gd name="T100" fmla="*/ 128 w 120"/>
                <a:gd name="T101" fmla="*/ 401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30047" name="Freeform 4173"/>
            <p:cNvSpPr>
              <a:spLocks/>
            </p:cNvSpPr>
            <p:nvPr/>
          </p:nvSpPr>
          <p:spPr bwMode="auto">
            <a:xfrm>
              <a:off x="2708" y="1450"/>
              <a:ext cx="10" cy="6"/>
            </a:xfrm>
            <a:custGeom>
              <a:avLst/>
              <a:gdLst>
                <a:gd name="T0" fmla="*/ 0 w 9"/>
                <a:gd name="T1" fmla="*/ 50 h 5"/>
                <a:gd name="T2" fmla="*/ 33 w 9"/>
                <a:gd name="T3" fmla="*/ 50 h 5"/>
                <a:gd name="T4" fmla="*/ 4 w 9"/>
                <a:gd name="T5" fmla="*/ 0 h 5"/>
                <a:gd name="T6" fmla="*/ 0 w 9"/>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30048" name="Freeform 4174"/>
            <p:cNvSpPr>
              <a:spLocks/>
            </p:cNvSpPr>
            <p:nvPr/>
          </p:nvSpPr>
          <p:spPr bwMode="auto">
            <a:xfrm>
              <a:off x="2606" y="1545"/>
              <a:ext cx="7" cy="14"/>
            </a:xfrm>
            <a:custGeom>
              <a:avLst/>
              <a:gdLst>
                <a:gd name="T0" fmla="*/ 4 w 7"/>
                <a:gd name="T1" fmla="*/ 0 h 12"/>
                <a:gd name="T2" fmla="*/ 0 w 7"/>
                <a:gd name="T3" fmla="*/ 55 h 12"/>
                <a:gd name="T4" fmla="*/ 0 w 7"/>
                <a:gd name="T5" fmla="*/ 89 h 12"/>
                <a:gd name="T6" fmla="*/ 7 w 7"/>
                <a:gd name="T7" fmla="*/ 89 h 12"/>
                <a:gd name="T8" fmla="*/ 7 w 7"/>
                <a:gd name="T9" fmla="*/ 89 h 12"/>
                <a:gd name="T10" fmla="*/ 4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30049" name="Freeform 4175"/>
            <p:cNvSpPr>
              <a:spLocks/>
            </p:cNvSpPr>
            <p:nvPr/>
          </p:nvSpPr>
          <p:spPr bwMode="auto">
            <a:xfrm>
              <a:off x="2927" y="1573"/>
              <a:ext cx="71" cy="77"/>
            </a:xfrm>
            <a:custGeom>
              <a:avLst/>
              <a:gdLst>
                <a:gd name="T0" fmla="*/ 71 w 62"/>
                <a:gd name="T1" fmla="*/ 0 h 62"/>
                <a:gd name="T2" fmla="*/ 0 w 62"/>
                <a:gd name="T3" fmla="*/ 168 h 62"/>
                <a:gd name="T4" fmla="*/ 0 w 62"/>
                <a:gd name="T5" fmla="*/ 168 h 62"/>
                <a:gd name="T6" fmla="*/ 71 w 62"/>
                <a:gd name="T7" fmla="*/ 323 h 62"/>
                <a:gd name="T8" fmla="*/ 123 w 62"/>
                <a:gd name="T9" fmla="*/ 529 h 62"/>
                <a:gd name="T10" fmla="*/ 155 w 62"/>
                <a:gd name="T11" fmla="*/ 758 h 62"/>
                <a:gd name="T12" fmla="*/ 184 w 62"/>
                <a:gd name="T13" fmla="*/ 1013 h 62"/>
                <a:gd name="T14" fmla="*/ 236 w 62"/>
                <a:gd name="T15" fmla="*/ 1013 h 62"/>
                <a:gd name="T16" fmla="*/ 286 w 62"/>
                <a:gd name="T17" fmla="*/ 1043 h 62"/>
                <a:gd name="T18" fmla="*/ 286 w 62"/>
                <a:gd name="T19" fmla="*/ 905 h 62"/>
                <a:gd name="T20" fmla="*/ 363 w 62"/>
                <a:gd name="T21" fmla="*/ 719 h 62"/>
                <a:gd name="T22" fmla="*/ 286 w 62"/>
                <a:gd name="T23" fmla="*/ 571 h 62"/>
                <a:gd name="T24" fmla="*/ 218 w 62"/>
                <a:gd name="T25" fmla="*/ 401 h 62"/>
                <a:gd name="T26" fmla="*/ 163 w 62"/>
                <a:gd name="T27" fmla="*/ 209 h 62"/>
                <a:gd name="T28" fmla="*/ 97 w 62"/>
                <a:gd name="T29" fmla="*/ 50 h 62"/>
                <a:gd name="T30" fmla="*/ 71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0050" name="Freeform 4176"/>
            <p:cNvSpPr>
              <a:spLocks/>
            </p:cNvSpPr>
            <p:nvPr/>
          </p:nvSpPr>
          <p:spPr bwMode="auto">
            <a:xfrm>
              <a:off x="2586" y="1126"/>
              <a:ext cx="320" cy="251"/>
            </a:xfrm>
            <a:custGeom>
              <a:avLst/>
              <a:gdLst>
                <a:gd name="T0" fmla="*/ 719 w 286"/>
                <a:gd name="T1" fmla="*/ 413 h 203"/>
                <a:gd name="T2" fmla="*/ 681 w 286"/>
                <a:gd name="T3" fmla="*/ 362 h 203"/>
                <a:gd name="T4" fmla="*/ 674 w 286"/>
                <a:gd name="T5" fmla="*/ 413 h 203"/>
                <a:gd name="T6" fmla="*/ 621 w 286"/>
                <a:gd name="T7" fmla="*/ 413 h 203"/>
                <a:gd name="T8" fmla="*/ 604 w 286"/>
                <a:gd name="T9" fmla="*/ 554 h 203"/>
                <a:gd name="T10" fmla="*/ 589 w 286"/>
                <a:gd name="T11" fmla="*/ 662 h 203"/>
                <a:gd name="T12" fmla="*/ 540 w 286"/>
                <a:gd name="T13" fmla="*/ 711 h 203"/>
                <a:gd name="T14" fmla="*/ 498 w 286"/>
                <a:gd name="T15" fmla="*/ 711 h 203"/>
                <a:gd name="T16" fmla="*/ 498 w 286"/>
                <a:gd name="T17" fmla="*/ 819 h 203"/>
                <a:gd name="T18" fmla="*/ 470 w 286"/>
                <a:gd name="T19" fmla="*/ 905 h 203"/>
                <a:gd name="T20" fmla="*/ 430 w 286"/>
                <a:gd name="T21" fmla="*/ 1013 h 203"/>
                <a:gd name="T22" fmla="*/ 396 w 286"/>
                <a:gd name="T23" fmla="*/ 1138 h 203"/>
                <a:gd name="T24" fmla="*/ 367 w 286"/>
                <a:gd name="T25" fmla="*/ 1266 h 203"/>
                <a:gd name="T26" fmla="*/ 375 w 286"/>
                <a:gd name="T27" fmla="*/ 1407 h 203"/>
                <a:gd name="T28" fmla="*/ 328 w 286"/>
                <a:gd name="T29" fmla="*/ 1565 h 203"/>
                <a:gd name="T30" fmla="*/ 254 w 286"/>
                <a:gd name="T31" fmla="*/ 1720 h 203"/>
                <a:gd name="T32" fmla="*/ 294 w 286"/>
                <a:gd name="T33" fmla="*/ 1740 h 203"/>
                <a:gd name="T34" fmla="*/ 262 w 286"/>
                <a:gd name="T35" fmla="*/ 1830 h 203"/>
                <a:gd name="T36" fmla="*/ 203 w 286"/>
                <a:gd name="T37" fmla="*/ 1830 h 203"/>
                <a:gd name="T38" fmla="*/ 171 w 286"/>
                <a:gd name="T39" fmla="*/ 1980 h 203"/>
                <a:gd name="T40" fmla="*/ 105 w 286"/>
                <a:gd name="T41" fmla="*/ 1980 h 203"/>
                <a:gd name="T42" fmla="*/ 143 w 286"/>
                <a:gd name="T43" fmla="*/ 2006 h 203"/>
                <a:gd name="T44" fmla="*/ 105 w 286"/>
                <a:gd name="T45" fmla="*/ 2151 h 203"/>
                <a:gd name="T46" fmla="*/ 70 w 286"/>
                <a:gd name="T47" fmla="*/ 2151 h 203"/>
                <a:gd name="T48" fmla="*/ 23 w 286"/>
                <a:gd name="T49" fmla="*/ 2197 h 203"/>
                <a:gd name="T50" fmla="*/ 70 w 286"/>
                <a:gd name="T51" fmla="*/ 2264 h 203"/>
                <a:gd name="T52" fmla="*/ 2 w 286"/>
                <a:gd name="T53" fmla="*/ 2393 h 203"/>
                <a:gd name="T54" fmla="*/ 70 w 286"/>
                <a:gd name="T55" fmla="*/ 2393 h 203"/>
                <a:gd name="T56" fmla="*/ 120 w 286"/>
                <a:gd name="T57" fmla="*/ 2472 h 203"/>
                <a:gd name="T58" fmla="*/ 0 w 286"/>
                <a:gd name="T59" fmla="*/ 2472 h 203"/>
                <a:gd name="T60" fmla="*/ 0 w 286"/>
                <a:gd name="T61" fmla="*/ 2541 h 203"/>
                <a:gd name="T62" fmla="*/ 2 w 286"/>
                <a:gd name="T63" fmla="*/ 2656 h 203"/>
                <a:gd name="T64" fmla="*/ 70 w 286"/>
                <a:gd name="T65" fmla="*/ 2611 h 203"/>
                <a:gd name="T66" fmla="*/ 70 w 286"/>
                <a:gd name="T67" fmla="*/ 2611 h 203"/>
                <a:gd name="T68" fmla="*/ 23 w 286"/>
                <a:gd name="T69" fmla="*/ 2824 h 203"/>
                <a:gd name="T70" fmla="*/ 62 w 286"/>
                <a:gd name="T71" fmla="*/ 2824 h 203"/>
                <a:gd name="T72" fmla="*/ 36 w 286"/>
                <a:gd name="T73" fmla="*/ 2976 h 203"/>
                <a:gd name="T74" fmla="*/ 164 w 286"/>
                <a:gd name="T75" fmla="*/ 3202 h 203"/>
                <a:gd name="T76" fmla="*/ 294 w 286"/>
                <a:gd name="T77" fmla="*/ 2798 h 203"/>
                <a:gd name="T78" fmla="*/ 347 w 286"/>
                <a:gd name="T79" fmla="*/ 2976 h 203"/>
                <a:gd name="T80" fmla="*/ 396 w 286"/>
                <a:gd name="T81" fmla="*/ 2472 h 203"/>
                <a:gd name="T82" fmla="*/ 367 w 286"/>
                <a:gd name="T83" fmla="*/ 2006 h 203"/>
                <a:gd name="T84" fmla="*/ 470 w 286"/>
                <a:gd name="T85" fmla="*/ 1661 h 203"/>
                <a:gd name="T86" fmla="*/ 470 w 286"/>
                <a:gd name="T87" fmla="*/ 1194 h 203"/>
                <a:gd name="T88" fmla="*/ 557 w 286"/>
                <a:gd name="T89" fmla="*/ 743 h 203"/>
                <a:gd name="T90" fmla="*/ 723 w 286"/>
                <a:gd name="T91" fmla="*/ 601 h 203"/>
                <a:gd name="T92" fmla="*/ 778 w 286"/>
                <a:gd name="T93" fmla="*/ 413 h 203"/>
                <a:gd name="T94" fmla="*/ 954 w 286"/>
                <a:gd name="T95" fmla="*/ 554 h 203"/>
                <a:gd name="T96" fmla="*/ 1067 w 286"/>
                <a:gd name="T97" fmla="*/ 218 h 203"/>
                <a:gd name="T98" fmla="*/ 1199 w 286"/>
                <a:gd name="T99" fmla="*/ 362 h 203"/>
                <a:gd name="T100" fmla="*/ 1207 w 286"/>
                <a:gd name="T101" fmla="*/ 293 h 203"/>
                <a:gd name="T102" fmla="*/ 1235 w 286"/>
                <a:gd name="T103" fmla="*/ 192 h 203"/>
                <a:gd name="T104" fmla="*/ 1109 w 286"/>
                <a:gd name="T105" fmla="*/ 115 h 203"/>
                <a:gd name="T106" fmla="*/ 1092 w 286"/>
                <a:gd name="T107" fmla="*/ 115 h 203"/>
                <a:gd name="T108" fmla="*/ 1051 w 286"/>
                <a:gd name="T109" fmla="*/ 2 h 203"/>
                <a:gd name="T110" fmla="*/ 939 w 286"/>
                <a:gd name="T111" fmla="*/ 218 h 203"/>
                <a:gd name="T112" fmla="*/ 917 w 286"/>
                <a:gd name="T113" fmla="*/ 2 h 203"/>
                <a:gd name="T114" fmla="*/ 829 w 286"/>
                <a:gd name="T115" fmla="*/ 218 h 203"/>
                <a:gd name="T116" fmla="*/ 807 w 286"/>
                <a:gd name="T117" fmla="*/ 218 h 203"/>
                <a:gd name="T118" fmla="*/ 733 w 286"/>
                <a:gd name="T119" fmla="*/ 334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30051" name="Freeform 4177"/>
            <p:cNvSpPr>
              <a:spLocks/>
            </p:cNvSpPr>
            <p:nvPr/>
          </p:nvSpPr>
          <p:spPr bwMode="auto">
            <a:xfrm>
              <a:off x="2637" y="973"/>
              <a:ext cx="119" cy="59"/>
            </a:xfrm>
            <a:custGeom>
              <a:avLst/>
              <a:gdLst>
                <a:gd name="T0" fmla="*/ 119 w 106"/>
                <a:gd name="T1" fmla="*/ 98 h 47"/>
                <a:gd name="T2" fmla="*/ 54 w 106"/>
                <a:gd name="T3" fmla="*/ 98 h 47"/>
                <a:gd name="T4" fmla="*/ 0 w 106"/>
                <a:gd name="T5" fmla="*/ 98 h 47"/>
                <a:gd name="T6" fmla="*/ 2 w 106"/>
                <a:gd name="T7" fmla="*/ 233 h 47"/>
                <a:gd name="T8" fmla="*/ 54 w 106"/>
                <a:gd name="T9" fmla="*/ 173 h 47"/>
                <a:gd name="T10" fmla="*/ 54 w 106"/>
                <a:gd name="T11" fmla="*/ 272 h 47"/>
                <a:gd name="T12" fmla="*/ 24 w 106"/>
                <a:gd name="T13" fmla="*/ 272 h 47"/>
                <a:gd name="T14" fmla="*/ 70 w 106"/>
                <a:gd name="T15" fmla="*/ 367 h 47"/>
                <a:gd name="T16" fmla="*/ 126 w 106"/>
                <a:gd name="T17" fmla="*/ 461 h 47"/>
                <a:gd name="T18" fmla="*/ 158 w 106"/>
                <a:gd name="T19" fmla="*/ 393 h 47"/>
                <a:gd name="T20" fmla="*/ 189 w 106"/>
                <a:gd name="T21" fmla="*/ 304 h 47"/>
                <a:gd name="T22" fmla="*/ 205 w 106"/>
                <a:gd name="T23" fmla="*/ 367 h 47"/>
                <a:gd name="T24" fmla="*/ 258 w 106"/>
                <a:gd name="T25" fmla="*/ 304 h 47"/>
                <a:gd name="T26" fmla="*/ 263 w 106"/>
                <a:gd name="T27" fmla="*/ 393 h 47"/>
                <a:gd name="T28" fmla="*/ 150 w 106"/>
                <a:gd name="T29" fmla="*/ 493 h 47"/>
                <a:gd name="T30" fmla="*/ 141 w 106"/>
                <a:gd name="T31" fmla="*/ 536 h 47"/>
                <a:gd name="T32" fmla="*/ 263 w 106"/>
                <a:gd name="T33" fmla="*/ 536 h 47"/>
                <a:gd name="T34" fmla="*/ 212 w 106"/>
                <a:gd name="T35" fmla="*/ 603 h 47"/>
                <a:gd name="T36" fmla="*/ 242 w 106"/>
                <a:gd name="T37" fmla="*/ 619 h 47"/>
                <a:gd name="T38" fmla="*/ 158 w 106"/>
                <a:gd name="T39" fmla="*/ 673 h 47"/>
                <a:gd name="T40" fmla="*/ 242 w 106"/>
                <a:gd name="T41" fmla="*/ 767 h 47"/>
                <a:gd name="T42" fmla="*/ 290 w 106"/>
                <a:gd name="T43" fmla="*/ 906 h 47"/>
                <a:gd name="T44" fmla="*/ 295 w 106"/>
                <a:gd name="T45" fmla="*/ 815 h 47"/>
                <a:gd name="T46" fmla="*/ 342 w 106"/>
                <a:gd name="T47" fmla="*/ 619 h 47"/>
                <a:gd name="T48" fmla="*/ 361 w 106"/>
                <a:gd name="T49" fmla="*/ 493 h 47"/>
                <a:gd name="T50" fmla="*/ 372 w 106"/>
                <a:gd name="T51" fmla="*/ 461 h 47"/>
                <a:gd name="T52" fmla="*/ 476 w 106"/>
                <a:gd name="T53" fmla="*/ 304 h 47"/>
                <a:gd name="T54" fmla="*/ 353 w 106"/>
                <a:gd name="T55" fmla="*/ 233 h 47"/>
                <a:gd name="T56" fmla="*/ 342 w 106"/>
                <a:gd name="T57" fmla="*/ 138 h 47"/>
                <a:gd name="T58" fmla="*/ 305 w 106"/>
                <a:gd name="T59" fmla="*/ 138 h 47"/>
                <a:gd name="T60" fmla="*/ 295 w 106"/>
                <a:gd name="T61" fmla="*/ 98 h 47"/>
                <a:gd name="T62" fmla="*/ 242 w 106"/>
                <a:gd name="T63" fmla="*/ 0 h 47"/>
                <a:gd name="T64" fmla="*/ 242 w 106"/>
                <a:gd name="T65" fmla="*/ 272 h 47"/>
                <a:gd name="T66" fmla="*/ 171 w 106"/>
                <a:gd name="T67" fmla="*/ 49 h 47"/>
                <a:gd name="T68" fmla="*/ 141 w 106"/>
                <a:gd name="T69" fmla="*/ 138 h 47"/>
                <a:gd name="T70" fmla="*/ 107 w 106"/>
                <a:gd name="T71" fmla="*/ 138 h 47"/>
                <a:gd name="T72" fmla="*/ 119 w 106"/>
                <a:gd name="T73" fmla="*/ 98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30052" name="Freeform 4178"/>
            <p:cNvSpPr>
              <a:spLocks/>
            </p:cNvSpPr>
            <p:nvPr/>
          </p:nvSpPr>
          <p:spPr bwMode="auto">
            <a:xfrm>
              <a:off x="2716" y="967"/>
              <a:ext cx="97" cy="18"/>
            </a:xfrm>
            <a:custGeom>
              <a:avLst/>
              <a:gdLst>
                <a:gd name="T0" fmla="*/ 153 w 87"/>
                <a:gd name="T1" fmla="*/ 126 h 14"/>
                <a:gd name="T2" fmla="*/ 60 w 87"/>
                <a:gd name="T3" fmla="*/ 59 h 14"/>
                <a:gd name="T4" fmla="*/ 28 w 87"/>
                <a:gd name="T5" fmla="*/ 126 h 14"/>
                <a:gd name="T6" fmla="*/ 0 w 87"/>
                <a:gd name="T7" fmla="*/ 126 h 14"/>
                <a:gd name="T8" fmla="*/ 0 w 87"/>
                <a:gd name="T9" fmla="*/ 180 h 14"/>
                <a:gd name="T10" fmla="*/ 145 w 87"/>
                <a:gd name="T11" fmla="*/ 267 h 14"/>
                <a:gd name="T12" fmla="*/ 77 w 87"/>
                <a:gd name="T13" fmla="*/ 297 h 14"/>
                <a:gd name="T14" fmla="*/ 184 w 87"/>
                <a:gd name="T15" fmla="*/ 370 h 14"/>
                <a:gd name="T16" fmla="*/ 314 w 87"/>
                <a:gd name="T17" fmla="*/ 297 h 14"/>
                <a:gd name="T18" fmla="*/ 355 w 87"/>
                <a:gd name="T19" fmla="*/ 180 h 14"/>
                <a:gd name="T20" fmla="*/ 328 w 87"/>
                <a:gd name="T21" fmla="*/ 126 h 14"/>
                <a:gd name="T22" fmla="*/ 213 w 87"/>
                <a:gd name="T23" fmla="*/ 59 h 14"/>
                <a:gd name="T24" fmla="*/ 191 w 87"/>
                <a:gd name="T25" fmla="*/ 59 h 14"/>
                <a:gd name="T26" fmla="*/ 171 w 87"/>
                <a:gd name="T27" fmla="*/ 0 h 14"/>
                <a:gd name="T28" fmla="*/ 165 w 87"/>
                <a:gd name="T29" fmla="*/ 59 h 14"/>
                <a:gd name="T30" fmla="*/ 153 w 87"/>
                <a:gd name="T31" fmla="*/ 126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30053" name="Freeform 4179"/>
            <p:cNvSpPr>
              <a:spLocks/>
            </p:cNvSpPr>
            <p:nvPr/>
          </p:nvSpPr>
          <p:spPr bwMode="auto">
            <a:xfrm>
              <a:off x="2751" y="1006"/>
              <a:ext cx="47" cy="11"/>
            </a:xfrm>
            <a:custGeom>
              <a:avLst/>
              <a:gdLst>
                <a:gd name="T0" fmla="*/ 143 w 42"/>
                <a:gd name="T1" fmla="*/ 119 h 9"/>
                <a:gd name="T2" fmla="*/ 84 w 42"/>
                <a:gd name="T3" fmla="*/ 119 h 9"/>
                <a:gd name="T4" fmla="*/ 4 w 42"/>
                <a:gd name="T5" fmla="*/ 119 h 9"/>
                <a:gd name="T6" fmla="*/ 38 w 42"/>
                <a:gd name="T7" fmla="*/ 2 h 9"/>
                <a:gd name="T8" fmla="*/ 0 w 42"/>
                <a:gd name="T9" fmla="*/ 0 h 9"/>
                <a:gd name="T10" fmla="*/ 110 w 42"/>
                <a:gd name="T11" fmla="*/ 0 h 9"/>
                <a:gd name="T12" fmla="*/ 181 w 42"/>
                <a:gd name="T13" fmla="*/ 65 h 9"/>
                <a:gd name="T14" fmla="*/ 143 w 42"/>
                <a:gd name="T15" fmla="*/ 11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30054" name="Freeform 4180"/>
            <p:cNvSpPr>
              <a:spLocks/>
            </p:cNvSpPr>
            <p:nvPr/>
          </p:nvSpPr>
          <p:spPr bwMode="auto">
            <a:xfrm>
              <a:off x="2711" y="1167"/>
              <a:ext cx="16" cy="8"/>
            </a:xfrm>
            <a:custGeom>
              <a:avLst/>
              <a:gdLst>
                <a:gd name="T0" fmla="*/ 38 w 14"/>
                <a:gd name="T1" fmla="*/ 0 h 7"/>
                <a:gd name="T2" fmla="*/ 2 w 14"/>
                <a:gd name="T3" fmla="*/ 29 h 7"/>
                <a:gd name="T4" fmla="*/ 0 w 14"/>
                <a:gd name="T5" fmla="*/ 38 h 7"/>
                <a:gd name="T6" fmla="*/ 29 w 14"/>
                <a:gd name="T7" fmla="*/ 29 h 7"/>
                <a:gd name="T8" fmla="*/ 56 w 14"/>
                <a:gd name="T9" fmla="*/ 38 h 7"/>
                <a:gd name="T10" fmla="*/ 80 w 14"/>
                <a:gd name="T11" fmla="*/ 0 h 7"/>
                <a:gd name="T12" fmla="*/ 56 w 14"/>
                <a:gd name="T13" fmla="*/ 2 h 7"/>
                <a:gd name="T14" fmla="*/ 38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0055" name="Freeform 4181"/>
            <p:cNvSpPr>
              <a:spLocks/>
            </p:cNvSpPr>
            <p:nvPr/>
          </p:nvSpPr>
          <p:spPr bwMode="auto">
            <a:xfrm>
              <a:off x="2780" y="1143"/>
              <a:ext cx="166" cy="199"/>
            </a:xfrm>
            <a:custGeom>
              <a:avLst/>
              <a:gdLst>
                <a:gd name="T0" fmla="*/ 510 w 149"/>
                <a:gd name="T1" fmla="*/ 1366 h 161"/>
                <a:gd name="T2" fmla="*/ 489 w 149"/>
                <a:gd name="T3" fmla="*/ 1263 h 161"/>
                <a:gd name="T4" fmla="*/ 489 w 149"/>
                <a:gd name="T5" fmla="*/ 1044 h 161"/>
                <a:gd name="T6" fmla="*/ 422 w 149"/>
                <a:gd name="T7" fmla="*/ 787 h 161"/>
                <a:gd name="T8" fmla="*/ 460 w 149"/>
                <a:gd name="T9" fmla="*/ 627 h 161"/>
                <a:gd name="T10" fmla="*/ 394 w 149"/>
                <a:gd name="T11" fmla="*/ 447 h 161"/>
                <a:gd name="T12" fmla="*/ 385 w 149"/>
                <a:gd name="T13" fmla="*/ 293 h 161"/>
                <a:gd name="T14" fmla="*/ 385 w 149"/>
                <a:gd name="T15" fmla="*/ 269 h 161"/>
                <a:gd name="T16" fmla="*/ 385 w 149"/>
                <a:gd name="T17" fmla="*/ 115 h 161"/>
                <a:gd name="T18" fmla="*/ 311 w 149"/>
                <a:gd name="T19" fmla="*/ 0 h 161"/>
                <a:gd name="T20" fmla="*/ 241 w 149"/>
                <a:gd name="T21" fmla="*/ 115 h 161"/>
                <a:gd name="T22" fmla="*/ 224 w 149"/>
                <a:gd name="T23" fmla="*/ 293 h 161"/>
                <a:gd name="T24" fmla="*/ 203 w 149"/>
                <a:gd name="T25" fmla="*/ 332 h 161"/>
                <a:gd name="T26" fmla="*/ 135 w 149"/>
                <a:gd name="T27" fmla="*/ 332 h 161"/>
                <a:gd name="T28" fmla="*/ 86 w 149"/>
                <a:gd name="T29" fmla="*/ 293 h 161"/>
                <a:gd name="T30" fmla="*/ 28 w 149"/>
                <a:gd name="T31" fmla="*/ 192 h 161"/>
                <a:gd name="T32" fmla="*/ 0 w 149"/>
                <a:gd name="T33" fmla="*/ 269 h 161"/>
                <a:gd name="T34" fmla="*/ 135 w 149"/>
                <a:gd name="T35" fmla="*/ 486 h 161"/>
                <a:gd name="T36" fmla="*/ 184 w 149"/>
                <a:gd name="T37" fmla="*/ 817 h 161"/>
                <a:gd name="T38" fmla="*/ 203 w 149"/>
                <a:gd name="T39" fmla="*/ 1044 h 161"/>
                <a:gd name="T40" fmla="*/ 228 w 149"/>
                <a:gd name="T41" fmla="*/ 1010 h 161"/>
                <a:gd name="T42" fmla="*/ 252 w 149"/>
                <a:gd name="T43" fmla="*/ 1086 h 161"/>
                <a:gd name="T44" fmla="*/ 268 w 149"/>
                <a:gd name="T45" fmla="*/ 1263 h 161"/>
                <a:gd name="T46" fmla="*/ 184 w 149"/>
                <a:gd name="T47" fmla="*/ 1487 h 161"/>
                <a:gd name="T48" fmla="*/ 140 w 149"/>
                <a:gd name="T49" fmla="*/ 1635 h 161"/>
                <a:gd name="T50" fmla="*/ 107 w 149"/>
                <a:gd name="T51" fmla="*/ 1714 h 161"/>
                <a:gd name="T52" fmla="*/ 113 w 149"/>
                <a:gd name="T53" fmla="*/ 2006 h 161"/>
                <a:gd name="T54" fmla="*/ 121 w 149"/>
                <a:gd name="T55" fmla="*/ 2313 h 161"/>
                <a:gd name="T56" fmla="*/ 184 w 149"/>
                <a:gd name="T57" fmla="*/ 2384 h 161"/>
                <a:gd name="T58" fmla="*/ 184 w 149"/>
                <a:gd name="T59" fmla="*/ 2407 h 161"/>
                <a:gd name="T60" fmla="*/ 211 w 149"/>
                <a:gd name="T61" fmla="*/ 2407 h 161"/>
                <a:gd name="T62" fmla="*/ 228 w 149"/>
                <a:gd name="T63" fmla="*/ 2535 h 161"/>
                <a:gd name="T64" fmla="*/ 241 w 149"/>
                <a:gd name="T65" fmla="*/ 2479 h 161"/>
                <a:gd name="T66" fmla="*/ 367 w 149"/>
                <a:gd name="T67" fmla="*/ 2384 h 161"/>
                <a:gd name="T68" fmla="*/ 394 w 149"/>
                <a:gd name="T69" fmla="*/ 2336 h 161"/>
                <a:gd name="T70" fmla="*/ 460 w 149"/>
                <a:gd name="T71" fmla="*/ 2336 h 161"/>
                <a:gd name="T72" fmla="*/ 500 w 149"/>
                <a:gd name="T73" fmla="*/ 2189 h 161"/>
                <a:gd name="T74" fmla="*/ 539 w 149"/>
                <a:gd name="T75" fmla="*/ 2051 h 161"/>
                <a:gd name="T76" fmla="*/ 568 w 149"/>
                <a:gd name="T77" fmla="*/ 1907 h 161"/>
                <a:gd name="T78" fmla="*/ 607 w 149"/>
                <a:gd name="T79" fmla="*/ 1737 h 161"/>
                <a:gd name="T80" fmla="*/ 516 w 149"/>
                <a:gd name="T81" fmla="*/ 1561 h 161"/>
                <a:gd name="T82" fmla="*/ 539 w 149"/>
                <a:gd name="T83" fmla="*/ 1487 h 161"/>
                <a:gd name="T84" fmla="*/ 510 w 149"/>
                <a:gd name="T85" fmla="*/ 1366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30056" name="Freeform 4182"/>
            <p:cNvSpPr>
              <a:spLocks/>
            </p:cNvSpPr>
            <p:nvPr/>
          </p:nvSpPr>
          <p:spPr bwMode="auto">
            <a:xfrm>
              <a:off x="2664" y="1605"/>
              <a:ext cx="2" cy="6"/>
            </a:xfrm>
            <a:custGeom>
              <a:avLst/>
              <a:gdLst>
                <a:gd name="T0" fmla="*/ 0 w 2"/>
                <a:gd name="T1" fmla="*/ 0 h 5"/>
                <a:gd name="T2" fmla="*/ 0 w 2"/>
                <a:gd name="T3" fmla="*/ 50 h 5"/>
                <a:gd name="T4" fmla="*/ 2 w 2"/>
                <a:gd name="T5" fmla="*/ 50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30057" name="Freeform 4183"/>
            <p:cNvSpPr>
              <a:spLocks/>
            </p:cNvSpPr>
            <p:nvPr/>
          </p:nvSpPr>
          <p:spPr bwMode="auto">
            <a:xfrm>
              <a:off x="2664" y="1570"/>
              <a:ext cx="118" cy="53"/>
            </a:xfrm>
            <a:custGeom>
              <a:avLst/>
              <a:gdLst>
                <a:gd name="T0" fmla="*/ 149 w 106"/>
                <a:gd name="T1" fmla="*/ 542 h 43"/>
                <a:gd name="T2" fmla="*/ 96 w 106"/>
                <a:gd name="T3" fmla="*/ 574 h 43"/>
                <a:gd name="T4" fmla="*/ 57 w 106"/>
                <a:gd name="T5" fmla="*/ 542 h 43"/>
                <a:gd name="T6" fmla="*/ 2 w 106"/>
                <a:gd name="T7" fmla="*/ 509 h 43"/>
                <a:gd name="T8" fmla="*/ 0 w 106"/>
                <a:gd name="T9" fmla="*/ 466 h 43"/>
                <a:gd name="T10" fmla="*/ 0 w 106"/>
                <a:gd name="T11" fmla="*/ 426 h 43"/>
                <a:gd name="T12" fmla="*/ 0 w 106"/>
                <a:gd name="T13" fmla="*/ 389 h 43"/>
                <a:gd name="T14" fmla="*/ 33 w 106"/>
                <a:gd name="T15" fmla="*/ 389 h 43"/>
                <a:gd name="T16" fmla="*/ 41 w 106"/>
                <a:gd name="T17" fmla="*/ 389 h 43"/>
                <a:gd name="T18" fmla="*/ 63 w 106"/>
                <a:gd name="T19" fmla="*/ 371 h 43"/>
                <a:gd name="T20" fmla="*/ 111 w 106"/>
                <a:gd name="T21" fmla="*/ 371 h 43"/>
                <a:gd name="T22" fmla="*/ 181 w 106"/>
                <a:gd name="T23" fmla="*/ 371 h 43"/>
                <a:gd name="T24" fmla="*/ 201 w 106"/>
                <a:gd name="T25" fmla="*/ 316 h 43"/>
                <a:gd name="T26" fmla="*/ 187 w 106"/>
                <a:gd name="T27" fmla="*/ 179 h 43"/>
                <a:gd name="T28" fmla="*/ 236 w 106"/>
                <a:gd name="T29" fmla="*/ 2 h 43"/>
                <a:gd name="T30" fmla="*/ 263 w 106"/>
                <a:gd name="T31" fmla="*/ 73 h 43"/>
                <a:gd name="T32" fmla="*/ 299 w 106"/>
                <a:gd name="T33" fmla="*/ 0 h 43"/>
                <a:gd name="T34" fmla="*/ 392 w 106"/>
                <a:gd name="T35" fmla="*/ 2 h 43"/>
                <a:gd name="T36" fmla="*/ 425 w 106"/>
                <a:gd name="T37" fmla="*/ 256 h 43"/>
                <a:gd name="T38" fmla="*/ 409 w 106"/>
                <a:gd name="T39" fmla="*/ 316 h 43"/>
                <a:gd name="T40" fmla="*/ 395 w 106"/>
                <a:gd name="T41" fmla="*/ 371 h 43"/>
                <a:gd name="T42" fmla="*/ 380 w 106"/>
                <a:gd name="T43" fmla="*/ 509 h 43"/>
                <a:gd name="T44" fmla="*/ 371 w 106"/>
                <a:gd name="T45" fmla="*/ 542 h 43"/>
                <a:gd name="T46" fmla="*/ 263 w 106"/>
                <a:gd name="T47" fmla="*/ 647 h 43"/>
                <a:gd name="T48" fmla="*/ 236 w 106"/>
                <a:gd name="T49" fmla="*/ 597 h 43"/>
                <a:gd name="T50" fmla="*/ 149 w 106"/>
                <a:gd name="T51" fmla="*/ 542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30058" name="Freeform 4184"/>
            <p:cNvSpPr>
              <a:spLocks/>
            </p:cNvSpPr>
            <p:nvPr/>
          </p:nvSpPr>
          <p:spPr bwMode="auto">
            <a:xfrm>
              <a:off x="2763" y="1650"/>
              <a:ext cx="63" cy="58"/>
            </a:xfrm>
            <a:custGeom>
              <a:avLst/>
              <a:gdLst>
                <a:gd name="T0" fmla="*/ 189 w 57"/>
                <a:gd name="T1" fmla="*/ 111 h 47"/>
                <a:gd name="T2" fmla="*/ 189 w 57"/>
                <a:gd name="T3" fmla="*/ 137 h 47"/>
                <a:gd name="T4" fmla="*/ 189 w 57"/>
                <a:gd name="T5" fmla="*/ 186 h 47"/>
                <a:gd name="T6" fmla="*/ 176 w 57"/>
                <a:gd name="T7" fmla="*/ 209 h 47"/>
                <a:gd name="T8" fmla="*/ 176 w 57"/>
                <a:gd name="T9" fmla="*/ 258 h 47"/>
                <a:gd name="T10" fmla="*/ 189 w 57"/>
                <a:gd name="T11" fmla="*/ 258 h 47"/>
                <a:gd name="T12" fmla="*/ 209 w 57"/>
                <a:gd name="T13" fmla="*/ 318 h 47"/>
                <a:gd name="T14" fmla="*/ 189 w 57"/>
                <a:gd name="T15" fmla="*/ 376 h 47"/>
                <a:gd name="T16" fmla="*/ 209 w 57"/>
                <a:gd name="T17" fmla="*/ 392 h 47"/>
                <a:gd name="T18" fmla="*/ 209 w 57"/>
                <a:gd name="T19" fmla="*/ 480 h 47"/>
                <a:gd name="T20" fmla="*/ 176 w 57"/>
                <a:gd name="T21" fmla="*/ 515 h 47"/>
                <a:gd name="T22" fmla="*/ 189 w 57"/>
                <a:gd name="T23" fmla="*/ 533 h 47"/>
                <a:gd name="T24" fmla="*/ 185 w 57"/>
                <a:gd name="T25" fmla="*/ 533 h 47"/>
                <a:gd name="T26" fmla="*/ 176 w 57"/>
                <a:gd name="T27" fmla="*/ 533 h 47"/>
                <a:gd name="T28" fmla="*/ 167 w 57"/>
                <a:gd name="T29" fmla="*/ 601 h 47"/>
                <a:gd name="T30" fmla="*/ 159 w 57"/>
                <a:gd name="T31" fmla="*/ 601 h 47"/>
                <a:gd name="T32" fmla="*/ 167 w 57"/>
                <a:gd name="T33" fmla="*/ 731 h 47"/>
                <a:gd name="T34" fmla="*/ 159 w 57"/>
                <a:gd name="T35" fmla="*/ 731 h 47"/>
                <a:gd name="T36" fmla="*/ 139 w 57"/>
                <a:gd name="T37" fmla="*/ 696 h 47"/>
                <a:gd name="T38" fmla="*/ 133 w 57"/>
                <a:gd name="T39" fmla="*/ 658 h 47"/>
                <a:gd name="T40" fmla="*/ 114 w 57"/>
                <a:gd name="T41" fmla="*/ 601 h 47"/>
                <a:gd name="T42" fmla="*/ 114 w 57"/>
                <a:gd name="T43" fmla="*/ 601 h 47"/>
                <a:gd name="T44" fmla="*/ 90 w 57"/>
                <a:gd name="T45" fmla="*/ 533 h 47"/>
                <a:gd name="T46" fmla="*/ 90 w 57"/>
                <a:gd name="T47" fmla="*/ 515 h 47"/>
                <a:gd name="T48" fmla="*/ 81 w 57"/>
                <a:gd name="T49" fmla="*/ 480 h 47"/>
                <a:gd name="T50" fmla="*/ 34 w 57"/>
                <a:gd name="T51" fmla="*/ 318 h 47"/>
                <a:gd name="T52" fmla="*/ 34 w 57"/>
                <a:gd name="T53" fmla="*/ 284 h 47"/>
                <a:gd name="T54" fmla="*/ 28 w 57"/>
                <a:gd name="T55" fmla="*/ 284 h 47"/>
                <a:gd name="T56" fmla="*/ 21 w 57"/>
                <a:gd name="T57" fmla="*/ 137 h 47"/>
                <a:gd name="T58" fmla="*/ 0 w 57"/>
                <a:gd name="T59" fmla="*/ 137 h 47"/>
                <a:gd name="T60" fmla="*/ 0 w 57"/>
                <a:gd name="T61" fmla="*/ 0 h 47"/>
                <a:gd name="T62" fmla="*/ 21 w 57"/>
                <a:gd name="T63" fmla="*/ 0 h 47"/>
                <a:gd name="T64" fmla="*/ 34 w 57"/>
                <a:gd name="T65" fmla="*/ 73 h 47"/>
                <a:gd name="T66" fmla="*/ 42 w 57"/>
                <a:gd name="T67" fmla="*/ 0 h 47"/>
                <a:gd name="T68" fmla="*/ 62 w 57"/>
                <a:gd name="T69" fmla="*/ 0 h 47"/>
                <a:gd name="T70" fmla="*/ 81 w 57"/>
                <a:gd name="T71" fmla="*/ 0 h 47"/>
                <a:gd name="T72" fmla="*/ 114 w 57"/>
                <a:gd name="T73" fmla="*/ 73 h 47"/>
                <a:gd name="T74" fmla="*/ 126 w 57"/>
                <a:gd name="T75" fmla="*/ 0 h 47"/>
                <a:gd name="T76" fmla="*/ 126 w 57"/>
                <a:gd name="T77" fmla="*/ 2 h 47"/>
                <a:gd name="T78" fmla="*/ 133 w 57"/>
                <a:gd name="T79" fmla="*/ 2 h 47"/>
                <a:gd name="T80" fmla="*/ 151 w 57"/>
                <a:gd name="T81" fmla="*/ 2 h 47"/>
                <a:gd name="T82" fmla="*/ 151 w 57"/>
                <a:gd name="T83" fmla="*/ 2 h 47"/>
                <a:gd name="T84" fmla="*/ 167 w 57"/>
                <a:gd name="T85" fmla="*/ 73 h 47"/>
                <a:gd name="T86" fmla="*/ 176 w 57"/>
                <a:gd name="T87" fmla="*/ 111 h 47"/>
                <a:gd name="T88" fmla="*/ 189 w 57"/>
                <a:gd name="T89" fmla="*/ 111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30059" name="Freeform 4185"/>
            <p:cNvSpPr>
              <a:spLocks/>
            </p:cNvSpPr>
            <p:nvPr/>
          </p:nvSpPr>
          <p:spPr bwMode="auto">
            <a:xfrm>
              <a:off x="2731" y="1620"/>
              <a:ext cx="91" cy="79"/>
            </a:xfrm>
            <a:custGeom>
              <a:avLst/>
              <a:gdLst>
                <a:gd name="T0" fmla="*/ 389 w 80"/>
                <a:gd name="T1" fmla="*/ 448 h 64"/>
                <a:gd name="T2" fmla="*/ 399 w 80"/>
                <a:gd name="T3" fmla="*/ 481 h 64"/>
                <a:gd name="T4" fmla="*/ 399 w 80"/>
                <a:gd name="T5" fmla="*/ 395 h 64"/>
                <a:gd name="T6" fmla="*/ 427 w 80"/>
                <a:gd name="T7" fmla="*/ 376 h 64"/>
                <a:gd name="T8" fmla="*/ 427 w 80"/>
                <a:gd name="T9" fmla="*/ 376 h 64"/>
                <a:gd name="T10" fmla="*/ 399 w 80"/>
                <a:gd name="T11" fmla="*/ 339 h 64"/>
                <a:gd name="T12" fmla="*/ 389 w 80"/>
                <a:gd name="T13" fmla="*/ 339 h 64"/>
                <a:gd name="T14" fmla="*/ 399 w 80"/>
                <a:gd name="T15" fmla="*/ 339 h 64"/>
                <a:gd name="T16" fmla="*/ 389 w 80"/>
                <a:gd name="T17" fmla="*/ 284 h 64"/>
                <a:gd name="T18" fmla="*/ 378 w 80"/>
                <a:gd name="T19" fmla="*/ 186 h 64"/>
                <a:gd name="T20" fmla="*/ 267 w 80"/>
                <a:gd name="T21" fmla="*/ 186 h 64"/>
                <a:gd name="T22" fmla="*/ 205 w 80"/>
                <a:gd name="T23" fmla="*/ 0 h 64"/>
                <a:gd name="T24" fmla="*/ 205 w 80"/>
                <a:gd name="T25" fmla="*/ 49 h 64"/>
                <a:gd name="T26" fmla="*/ 191 w 80"/>
                <a:gd name="T27" fmla="*/ 49 h 64"/>
                <a:gd name="T28" fmla="*/ 163 w 80"/>
                <a:gd name="T29" fmla="*/ 74 h 64"/>
                <a:gd name="T30" fmla="*/ 148 w 80"/>
                <a:gd name="T31" fmla="*/ 74 h 64"/>
                <a:gd name="T32" fmla="*/ 141 w 80"/>
                <a:gd name="T33" fmla="*/ 74 h 64"/>
                <a:gd name="T34" fmla="*/ 141 w 80"/>
                <a:gd name="T35" fmla="*/ 151 h 64"/>
                <a:gd name="T36" fmla="*/ 141 w 80"/>
                <a:gd name="T37" fmla="*/ 186 h 64"/>
                <a:gd name="T38" fmla="*/ 148 w 80"/>
                <a:gd name="T39" fmla="*/ 210 h 64"/>
                <a:gd name="T40" fmla="*/ 141 w 80"/>
                <a:gd name="T41" fmla="*/ 210 h 64"/>
                <a:gd name="T42" fmla="*/ 111 w 80"/>
                <a:gd name="T43" fmla="*/ 259 h 64"/>
                <a:gd name="T44" fmla="*/ 111 w 80"/>
                <a:gd name="T45" fmla="*/ 259 h 64"/>
                <a:gd name="T46" fmla="*/ 111 w 80"/>
                <a:gd name="T47" fmla="*/ 339 h 64"/>
                <a:gd name="T48" fmla="*/ 88 w 80"/>
                <a:gd name="T49" fmla="*/ 339 h 64"/>
                <a:gd name="T50" fmla="*/ 74 w 80"/>
                <a:gd name="T51" fmla="*/ 284 h 64"/>
                <a:gd name="T52" fmla="*/ 74 w 80"/>
                <a:gd name="T53" fmla="*/ 284 h 64"/>
                <a:gd name="T54" fmla="*/ 65 w 80"/>
                <a:gd name="T55" fmla="*/ 259 h 64"/>
                <a:gd name="T56" fmla="*/ 53 w 80"/>
                <a:gd name="T57" fmla="*/ 339 h 64"/>
                <a:gd name="T58" fmla="*/ 2 w 80"/>
                <a:gd name="T59" fmla="*/ 339 h 64"/>
                <a:gd name="T60" fmla="*/ 0 w 80"/>
                <a:gd name="T61" fmla="*/ 284 h 64"/>
                <a:gd name="T62" fmla="*/ 2 w 80"/>
                <a:gd name="T63" fmla="*/ 376 h 64"/>
                <a:gd name="T64" fmla="*/ 28 w 80"/>
                <a:gd name="T65" fmla="*/ 448 h 64"/>
                <a:gd name="T66" fmla="*/ 53 w 80"/>
                <a:gd name="T67" fmla="*/ 376 h 64"/>
                <a:gd name="T68" fmla="*/ 100 w 80"/>
                <a:gd name="T69" fmla="*/ 659 h 64"/>
                <a:gd name="T70" fmla="*/ 126 w 80"/>
                <a:gd name="T71" fmla="*/ 739 h 64"/>
                <a:gd name="T72" fmla="*/ 205 w 80"/>
                <a:gd name="T73" fmla="*/ 852 h 64"/>
                <a:gd name="T74" fmla="*/ 282 w 80"/>
                <a:gd name="T75" fmla="*/ 992 h 64"/>
                <a:gd name="T76" fmla="*/ 304 w 80"/>
                <a:gd name="T77" fmla="*/ 992 h 64"/>
                <a:gd name="T78" fmla="*/ 309 w 80"/>
                <a:gd name="T79" fmla="*/ 992 h 64"/>
                <a:gd name="T80" fmla="*/ 309 w 80"/>
                <a:gd name="T81" fmla="*/ 992 h 64"/>
                <a:gd name="T82" fmla="*/ 272 w 80"/>
                <a:gd name="T83" fmla="*/ 912 h 64"/>
                <a:gd name="T84" fmla="*/ 272 w 80"/>
                <a:gd name="T85" fmla="*/ 873 h 64"/>
                <a:gd name="T86" fmla="*/ 267 w 80"/>
                <a:gd name="T87" fmla="*/ 852 h 64"/>
                <a:gd name="T88" fmla="*/ 205 w 80"/>
                <a:gd name="T89" fmla="*/ 700 h 64"/>
                <a:gd name="T90" fmla="*/ 205 w 80"/>
                <a:gd name="T91" fmla="*/ 659 h 64"/>
                <a:gd name="T92" fmla="*/ 191 w 80"/>
                <a:gd name="T93" fmla="*/ 659 h 64"/>
                <a:gd name="T94" fmla="*/ 180 w 80"/>
                <a:gd name="T95" fmla="*/ 516 h 64"/>
                <a:gd name="T96" fmla="*/ 148 w 80"/>
                <a:gd name="T97" fmla="*/ 516 h 64"/>
                <a:gd name="T98" fmla="*/ 148 w 80"/>
                <a:gd name="T99" fmla="*/ 376 h 64"/>
                <a:gd name="T100" fmla="*/ 180 w 80"/>
                <a:gd name="T101" fmla="*/ 376 h 64"/>
                <a:gd name="T102" fmla="*/ 205 w 80"/>
                <a:gd name="T103" fmla="*/ 448 h 64"/>
                <a:gd name="T104" fmla="*/ 210 w 80"/>
                <a:gd name="T105" fmla="*/ 376 h 64"/>
                <a:gd name="T106" fmla="*/ 238 w 80"/>
                <a:gd name="T107" fmla="*/ 376 h 64"/>
                <a:gd name="T108" fmla="*/ 267 w 80"/>
                <a:gd name="T109" fmla="*/ 376 h 64"/>
                <a:gd name="T110" fmla="*/ 309 w 80"/>
                <a:gd name="T111" fmla="*/ 448 h 64"/>
                <a:gd name="T112" fmla="*/ 332 w 80"/>
                <a:gd name="T113" fmla="*/ 376 h 64"/>
                <a:gd name="T114" fmla="*/ 332 w 80"/>
                <a:gd name="T115" fmla="*/ 395 h 64"/>
                <a:gd name="T116" fmla="*/ 342 w 80"/>
                <a:gd name="T117" fmla="*/ 395 h 64"/>
                <a:gd name="T118" fmla="*/ 365 w 80"/>
                <a:gd name="T119" fmla="*/ 395 h 64"/>
                <a:gd name="T120" fmla="*/ 365 w 80"/>
                <a:gd name="T121" fmla="*/ 395 h 64"/>
                <a:gd name="T122" fmla="*/ 389 w 80"/>
                <a:gd name="T123" fmla="*/ 448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30060" name="Freeform 4186"/>
            <p:cNvSpPr>
              <a:spLocks/>
            </p:cNvSpPr>
            <p:nvPr/>
          </p:nvSpPr>
          <p:spPr bwMode="auto">
            <a:xfrm>
              <a:off x="2788" y="1699"/>
              <a:ext cx="22" cy="13"/>
            </a:xfrm>
            <a:custGeom>
              <a:avLst/>
              <a:gdLst>
                <a:gd name="T0" fmla="*/ 32 w 21"/>
                <a:gd name="T1" fmla="*/ 308 h 10"/>
                <a:gd name="T2" fmla="*/ 36 w 21"/>
                <a:gd name="T3" fmla="*/ 221 h 10"/>
                <a:gd name="T4" fmla="*/ 29 w 21"/>
                <a:gd name="T5" fmla="*/ 170 h 10"/>
                <a:gd name="T6" fmla="*/ 27 w 21"/>
                <a:gd name="T7" fmla="*/ 101 h 10"/>
                <a:gd name="T8" fmla="*/ 9 w 21"/>
                <a:gd name="T9" fmla="*/ 0 h 10"/>
                <a:gd name="T10" fmla="*/ 7 w 21"/>
                <a:gd name="T11" fmla="*/ 0 h 10"/>
                <a:gd name="T12" fmla="*/ 0 w 21"/>
                <a:gd name="T13" fmla="*/ 0 h 10"/>
                <a:gd name="T14" fmla="*/ 32 w 21"/>
                <a:gd name="T15" fmla="*/ 308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30061" name="Freeform 4187"/>
            <p:cNvSpPr>
              <a:spLocks/>
            </p:cNvSpPr>
            <p:nvPr/>
          </p:nvSpPr>
          <p:spPr bwMode="auto">
            <a:xfrm>
              <a:off x="2441" y="1523"/>
              <a:ext cx="198" cy="189"/>
            </a:xfrm>
            <a:custGeom>
              <a:avLst/>
              <a:gdLst>
                <a:gd name="T0" fmla="*/ 753 w 177"/>
                <a:gd name="T1" fmla="*/ 2063 h 152"/>
                <a:gd name="T2" fmla="*/ 753 w 177"/>
                <a:gd name="T3" fmla="*/ 2172 h 152"/>
                <a:gd name="T4" fmla="*/ 743 w 177"/>
                <a:gd name="T5" fmla="*/ 2172 h 152"/>
                <a:gd name="T6" fmla="*/ 729 w 177"/>
                <a:gd name="T7" fmla="*/ 2172 h 152"/>
                <a:gd name="T8" fmla="*/ 729 w 177"/>
                <a:gd name="T9" fmla="*/ 2211 h 152"/>
                <a:gd name="T10" fmla="*/ 677 w 177"/>
                <a:gd name="T11" fmla="*/ 2370 h 152"/>
                <a:gd name="T12" fmla="*/ 594 w 177"/>
                <a:gd name="T13" fmla="*/ 2298 h 152"/>
                <a:gd name="T14" fmla="*/ 578 w 177"/>
                <a:gd name="T15" fmla="*/ 2249 h 152"/>
                <a:gd name="T16" fmla="*/ 573 w 177"/>
                <a:gd name="T17" fmla="*/ 2298 h 152"/>
                <a:gd name="T18" fmla="*/ 516 w 177"/>
                <a:gd name="T19" fmla="*/ 2298 h 152"/>
                <a:gd name="T20" fmla="*/ 475 w 177"/>
                <a:gd name="T21" fmla="*/ 2370 h 152"/>
                <a:gd name="T22" fmla="*/ 475 w 177"/>
                <a:gd name="T23" fmla="*/ 2580 h 152"/>
                <a:gd name="T24" fmla="*/ 394 w 177"/>
                <a:gd name="T25" fmla="*/ 2533 h 152"/>
                <a:gd name="T26" fmla="*/ 394 w 177"/>
                <a:gd name="T27" fmla="*/ 2533 h 152"/>
                <a:gd name="T28" fmla="*/ 373 w 177"/>
                <a:gd name="T29" fmla="*/ 2533 h 152"/>
                <a:gd name="T30" fmla="*/ 213 w 177"/>
                <a:gd name="T31" fmla="*/ 2370 h 152"/>
                <a:gd name="T32" fmla="*/ 170 w 177"/>
                <a:gd name="T33" fmla="*/ 2298 h 152"/>
                <a:gd name="T34" fmla="*/ 202 w 177"/>
                <a:gd name="T35" fmla="*/ 2139 h 152"/>
                <a:gd name="T36" fmla="*/ 213 w 177"/>
                <a:gd name="T37" fmla="*/ 1894 h 152"/>
                <a:gd name="T38" fmla="*/ 213 w 177"/>
                <a:gd name="T39" fmla="*/ 1685 h 152"/>
                <a:gd name="T40" fmla="*/ 251 w 177"/>
                <a:gd name="T41" fmla="*/ 1809 h 152"/>
                <a:gd name="T42" fmla="*/ 213 w 177"/>
                <a:gd name="T43" fmla="*/ 1564 h 152"/>
                <a:gd name="T44" fmla="*/ 225 w 177"/>
                <a:gd name="T45" fmla="*/ 1492 h 152"/>
                <a:gd name="T46" fmla="*/ 190 w 177"/>
                <a:gd name="T47" fmla="*/ 1405 h 152"/>
                <a:gd name="T48" fmla="*/ 164 w 177"/>
                <a:gd name="T49" fmla="*/ 1200 h 152"/>
                <a:gd name="T50" fmla="*/ 170 w 177"/>
                <a:gd name="T51" fmla="*/ 1120 h 152"/>
                <a:gd name="T52" fmla="*/ 143 w 177"/>
                <a:gd name="T53" fmla="*/ 1082 h 152"/>
                <a:gd name="T54" fmla="*/ 105 w 177"/>
                <a:gd name="T55" fmla="*/ 1052 h 152"/>
                <a:gd name="T56" fmla="*/ 50 w 177"/>
                <a:gd name="T57" fmla="*/ 965 h 152"/>
                <a:gd name="T58" fmla="*/ 2 w 177"/>
                <a:gd name="T59" fmla="*/ 940 h 152"/>
                <a:gd name="T60" fmla="*/ 23 w 177"/>
                <a:gd name="T61" fmla="*/ 846 h 152"/>
                <a:gd name="T62" fmla="*/ 29 w 177"/>
                <a:gd name="T63" fmla="*/ 823 h 152"/>
                <a:gd name="T64" fmla="*/ 0 w 177"/>
                <a:gd name="T65" fmla="*/ 823 h 152"/>
                <a:gd name="T66" fmla="*/ 69 w 177"/>
                <a:gd name="T67" fmla="*/ 680 h 152"/>
                <a:gd name="T68" fmla="*/ 120 w 177"/>
                <a:gd name="T69" fmla="*/ 725 h 152"/>
                <a:gd name="T70" fmla="*/ 190 w 177"/>
                <a:gd name="T71" fmla="*/ 725 h 152"/>
                <a:gd name="T72" fmla="*/ 170 w 177"/>
                <a:gd name="T73" fmla="*/ 440 h 152"/>
                <a:gd name="T74" fmla="*/ 190 w 177"/>
                <a:gd name="T75" fmla="*/ 404 h 152"/>
                <a:gd name="T76" fmla="*/ 213 w 177"/>
                <a:gd name="T77" fmla="*/ 532 h 152"/>
                <a:gd name="T78" fmla="*/ 315 w 177"/>
                <a:gd name="T79" fmla="*/ 497 h 152"/>
                <a:gd name="T80" fmla="*/ 293 w 177"/>
                <a:gd name="T81" fmla="*/ 497 h 152"/>
                <a:gd name="T82" fmla="*/ 367 w 177"/>
                <a:gd name="T83" fmla="*/ 285 h 152"/>
                <a:gd name="T84" fmla="*/ 373 w 177"/>
                <a:gd name="T85" fmla="*/ 77 h 152"/>
                <a:gd name="T86" fmla="*/ 425 w 177"/>
                <a:gd name="T87" fmla="*/ 0 h 152"/>
                <a:gd name="T88" fmla="*/ 460 w 177"/>
                <a:gd name="T89" fmla="*/ 119 h 152"/>
                <a:gd name="T90" fmla="*/ 529 w 177"/>
                <a:gd name="T91" fmla="*/ 325 h 152"/>
                <a:gd name="T92" fmla="*/ 573 w 177"/>
                <a:gd name="T93" fmla="*/ 285 h 152"/>
                <a:gd name="T94" fmla="*/ 573 w 177"/>
                <a:gd name="T95" fmla="*/ 325 h 152"/>
                <a:gd name="T96" fmla="*/ 625 w 177"/>
                <a:gd name="T97" fmla="*/ 497 h 152"/>
                <a:gd name="T98" fmla="*/ 662 w 177"/>
                <a:gd name="T99" fmla="*/ 497 h 152"/>
                <a:gd name="T100" fmla="*/ 673 w 177"/>
                <a:gd name="T101" fmla="*/ 532 h 152"/>
                <a:gd name="T102" fmla="*/ 757 w 177"/>
                <a:gd name="T103" fmla="*/ 618 h 152"/>
                <a:gd name="T104" fmla="*/ 729 w 177"/>
                <a:gd name="T105" fmla="*/ 1052 h 152"/>
                <a:gd name="T106" fmla="*/ 722 w 177"/>
                <a:gd name="T107" fmla="*/ 1082 h 152"/>
                <a:gd name="T108" fmla="*/ 698 w 177"/>
                <a:gd name="T109" fmla="*/ 1120 h 152"/>
                <a:gd name="T110" fmla="*/ 647 w 177"/>
                <a:gd name="T111" fmla="*/ 1405 h 152"/>
                <a:gd name="T112" fmla="*/ 677 w 177"/>
                <a:gd name="T113" fmla="*/ 1383 h 152"/>
                <a:gd name="T114" fmla="*/ 715 w 177"/>
                <a:gd name="T115" fmla="*/ 1529 h 152"/>
                <a:gd name="T116" fmla="*/ 715 w 177"/>
                <a:gd name="T117" fmla="*/ 1659 h 152"/>
                <a:gd name="T118" fmla="*/ 698 w 177"/>
                <a:gd name="T119" fmla="*/ 1757 h 152"/>
                <a:gd name="T120" fmla="*/ 698 w 177"/>
                <a:gd name="T121" fmla="*/ 1855 h 152"/>
                <a:gd name="T122" fmla="*/ 698 w 177"/>
                <a:gd name="T123" fmla="*/ 1967 h 152"/>
                <a:gd name="T124" fmla="*/ 753 w 177"/>
                <a:gd name="T125" fmla="*/ 2063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30062" name="Freeform 4188"/>
            <p:cNvSpPr>
              <a:spLocks/>
            </p:cNvSpPr>
            <p:nvPr/>
          </p:nvSpPr>
          <p:spPr bwMode="auto">
            <a:xfrm>
              <a:off x="2655" y="1703"/>
              <a:ext cx="13" cy="28"/>
            </a:xfrm>
            <a:custGeom>
              <a:avLst/>
              <a:gdLst>
                <a:gd name="T0" fmla="*/ 24 w 12"/>
                <a:gd name="T1" fmla="*/ 293 h 23"/>
                <a:gd name="T2" fmla="*/ 3 w 12"/>
                <a:gd name="T3" fmla="*/ 273 h 23"/>
                <a:gd name="T4" fmla="*/ 0 w 12"/>
                <a:gd name="T5" fmla="*/ 110 h 23"/>
                <a:gd name="T6" fmla="*/ 24 w 12"/>
                <a:gd name="T7" fmla="*/ 0 h 23"/>
                <a:gd name="T8" fmla="*/ 33 w 12"/>
                <a:gd name="T9" fmla="*/ 110 h 23"/>
                <a:gd name="T10" fmla="*/ 24 w 12"/>
                <a:gd name="T11" fmla="*/ 293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30063" name="Freeform 4189"/>
            <p:cNvSpPr>
              <a:spLocks/>
            </p:cNvSpPr>
            <p:nvPr/>
          </p:nvSpPr>
          <p:spPr bwMode="auto">
            <a:xfrm>
              <a:off x="2768" y="1583"/>
              <a:ext cx="102" cy="52"/>
            </a:xfrm>
            <a:custGeom>
              <a:avLst/>
              <a:gdLst>
                <a:gd name="T0" fmla="*/ 152 w 92"/>
                <a:gd name="T1" fmla="*/ 670 h 42"/>
                <a:gd name="T2" fmla="*/ 72 w 92"/>
                <a:gd name="T3" fmla="*/ 670 h 42"/>
                <a:gd name="T4" fmla="*/ 27 w 92"/>
                <a:gd name="T5" fmla="*/ 485 h 42"/>
                <a:gd name="T6" fmla="*/ 2 w 92"/>
                <a:gd name="T7" fmla="*/ 453 h 42"/>
                <a:gd name="T8" fmla="*/ 0 w 92"/>
                <a:gd name="T9" fmla="*/ 425 h 42"/>
                <a:gd name="T10" fmla="*/ 2 w 92"/>
                <a:gd name="T11" fmla="*/ 366 h 42"/>
                <a:gd name="T12" fmla="*/ 27 w 92"/>
                <a:gd name="T13" fmla="*/ 224 h 42"/>
                <a:gd name="T14" fmla="*/ 33 w 92"/>
                <a:gd name="T15" fmla="*/ 181 h 42"/>
                <a:gd name="T16" fmla="*/ 55 w 92"/>
                <a:gd name="T17" fmla="*/ 118 h 42"/>
                <a:gd name="T18" fmla="*/ 72 w 92"/>
                <a:gd name="T19" fmla="*/ 118 h 42"/>
                <a:gd name="T20" fmla="*/ 135 w 92"/>
                <a:gd name="T21" fmla="*/ 118 h 42"/>
                <a:gd name="T22" fmla="*/ 216 w 92"/>
                <a:gd name="T23" fmla="*/ 0 h 42"/>
                <a:gd name="T24" fmla="*/ 308 w 92"/>
                <a:gd name="T25" fmla="*/ 0 h 42"/>
                <a:gd name="T26" fmla="*/ 353 w 92"/>
                <a:gd name="T27" fmla="*/ 118 h 42"/>
                <a:gd name="T28" fmla="*/ 308 w 92"/>
                <a:gd name="T29" fmla="*/ 343 h 42"/>
                <a:gd name="T30" fmla="*/ 259 w 92"/>
                <a:gd name="T31" fmla="*/ 561 h 42"/>
                <a:gd name="T32" fmla="*/ 226 w 92"/>
                <a:gd name="T33" fmla="*/ 651 h 42"/>
                <a:gd name="T34" fmla="*/ 152 w 92"/>
                <a:gd name="T35" fmla="*/ 67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30064" name="Freeform 4190"/>
            <p:cNvSpPr>
              <a:spLocks/>
            </p:cNvSpPr>
            <p:nvPr/>
          </p:nvSpPr>
          <p:spPr bwMode="auto">
            <a:xfrm>
              <a:off x="2884" y="1011"/>
              <a:ext cx="2095" cy="718"/>
            </a:xfrm>
            <a:custGeom>
              <a:avLst/>
              <a:gdLst>
                <a:gd name="T0" fmla="*/ 6885 w 1874"/>
                <a:gd name="T1" fmla="*/ 2049 h 579"/>
                <a:gd name="T2" fmla="*/ 6240 w 1874"/>
                <a:gd name="T3" fmla="*/ 1636 h 579"/>
                <a:gd name="T4" fmla="*/ 5631 w 1874"/>
                <a:gd name="T5" fmla="*/ 1333 h 579"/>
                <a:gd name="T6" fmla="*/ 5178 w 1874"/>
                <a:gd name="T7" fmla="*/ 1161 h 579"/>
                <a:gd name="T8" fmla="*/ 5020 w 1874"/>
                <a:gd name="T9" fmla="*/ 1333 h 579"/>
                <a:gd name="T10" fmla="*/ 4548 w 1874"/>
                <a:gd name="T11" fmla="*/ 1224 h 579"/>
                <a:gd name="T12" fmla="*/ 3771 w 1874"/>
                <a:gd name="T13" fmla="*/ 844 h 579"/>
                <a:gd name="T14" fmla="*/ 3697 w 1874"/>
                <a:gd name="T15" fmla="*/ 491 h 579"/>
                <a:gd name="T16" fmla="*/ 3293 w 1874"/>
                <a:gd name="T17" fmla="*/ 260 h 579"/>
                <a:gd name="T18" fmla="*/ 2980 w 1874"/>
                <a:gd name="T19" fmla="*/ 319 h 579"/>
                <a:gd name="T20" fmla="*/ 2531 w 1874"/>
                <a:gd name="T21" fmla="*/ 658 h 579"/>
                <a:gd name="T22" fmla="*/ 2398 w 1874"/>
                <a:gd name="T23" fmla="*/ 1209 h 579"/>
                <a:gd name="T24" fmla="*/ 2531 w 1874"/>
                <a:gd name="T25" fmla="*/ 1333 h 579"/>
                <a:gd name="T26" fmla="*/ 2169 w 1874"/>
                <a:gd name="T27" fmla="*/ 1427 h 579"/>
                <a:gd name="T28" fmla="*/ 2333 w 1874"/>
                <a:gd name="T29" fmla="*/ 1970 h 579"/>
                <a:gd name="T30" fmla="*/ 2301 w 1874"/>
                <a:gd name="T31" fmla="*/ 2313 h 579"/>
                <a:gd name="T32" fmla="*/ 2169 w 1874"/>
                <a:gd name="T33" fmla="*/ 2516 h 579"/>
                <a:gd name="T34" fmla="*/ 1814 w 1874"/>
                <a:gd name="T35" fmla="*/ 1075 h 579"/>
                <a:gd name="T36" fmla="*/ 1973 w 1874"/>
                <a:gd name="T37" fmla="*/ 2049 h 579"/>
                <a:gd name="T38" fmla="*/ 1524 w 1874"/>
                <a:gd name="T39" fmla="*/ 2195 h 579"/>
                <a:gd name="T40" fmla="*/ 1253 w 1874"/>
                <a:gd name="T41" fmla="*/ 2029 h 579"/>
                <a:gd name="T42" fmla="*/ 830 w 1874"/>
                <a:gd name="T43" fmla="*/ 2393 h 579"/>
                <a:gd name="T44" fmla="*/ 769 w 1874"/>
                <a:gd name="T45" fmla="*/ 2662 h 579"/>
                <a:gd name="T46" fmla="*/ 552 w 1874"/>
                <a:gd name="T47" fmla="*/ 3290 h 579"/>
                <a:gd name="T48" fmla="*/ 234 w 1874"/>
                <a:gd name="T49" fmla="*/ 2516 h 579"/>
                <a:gd name="T50" fmla="*/ 203 w 1874"/>
                <a:gd name="T51" fmla="*/ 2029 h 579"/>
                <a:gd name="T52" fmla="*/ 50 w 1874"/>
                <a:gd name="T53" fmla="*/ 1882 h 579"/>
                <a:gd name="T54" fmla="*/ 162 w 1874"/>
                <a:gd name="T55" fmla="*/ 3290 h 579"/>
                <a:gd name="T56" fmla="*/ 121 w 1874"/>
                <a:gd name="T57" fmla="*/ 4224 h 579"/>
                <a:gd name="T58" fmla="*/ 241 w 1874"/>
                <a:gd name="T59" fmla="*/ 5495 h 579"/>
                <a:gd name="T60" fmla="*/ 647 w 1874"/>
                <a:gd name="T61" fmla="*/ 6766 h 579"/>
                <a:gd name="T62" fmla="*/ 875 w 1874"/>
                <a:gd name="T63" fmla="*/ 8008 h 579"/>
                <a:gd name="T64" fmla="*/ 888 w 1874"/>
                <a:gd name="T65" fmla="*/ 8659 h 579"/>
                <a:gd name="T66" fmla="*/ 1587 w 1874"/>
                <a:gd name="T67" fmla="*/ 9499 h 579"/>
                <a:gd name="T68" fmla="*/ 1544 w 1874"/>
                <a:gd name="T69" fmla="*/ 8168 h 579"/>
                <a:gd name="T70" fmla="*/ 1494 w 1874"/>
                <a:gd name="T71" fmla="*/ 6655 h 579"/>
                <a:gd name="T72" fmla="*/ 2046 w 1874"/>
                <a:gd name="T73" fmla="*/ 6458 h 579"/>
                <a:gd name="T74" fmla="*/ 2481 w 1874"/>
                <a:gd name="T75" fmla="*/ 5609 h 579"/>
                <a:gd name="T76" fmla="*/ 2937 w 1874"/>
                <a:gd name="T77" fmla="*/ 6008 h 579"/>
                <a:gd name="T78" fmla="*/ 3547 w 1874"/>
                <a:gd name="T79" fmla="*/ 7163 h 579"/>
                <a:gd name="T80" fmla="*/ 4092 w 1874"/>
                <a:gd name="T81" fmla="*/ 7051 h 579"/>
                <a:gd name="T82" fmla="*/ 4600 w 1874"/>
                <a:gd name="T83" fmla="*/ 7051 h 579"/>
                <a:gd name="T84" fmla="*/ 5350 w 1874"/>
                <a:gd name="T85" fmla="*/ 7123 h 579"/>
                <a:gd name="T86" fmla="*/ 5559 w 1874"/>
                <a:gd name="T87" fmla="*/ 6156 h 579"/>
                <a:gd name="T88" fmla="*/ 6274 w 1874"/>
                <a:gd name="T89" fmla="*/ 7426 h 579"/>
                <a:gd name="T90" fmla="*/ 6539 w 1874"/>
                <a:gd name="T91" fmla="*/ 8873 h 579"/>
                <a:gd name="T92" fmla="*/ 6660 w 1874"/>
                <a:gd name="T93" fmla="*/ 9149 h 579"/>
                <a:gd name="T94" fmla="*/ 6815 w 1874"/>
                <a:gd name="T95" fmla="*/ 7366 h 579"/>
                <a:gd name="T96" fmla="*/ 6421 w 1874"/>
                <a:gd name="T97" fmla="*/ 5892 h 579"/>
                <a:gd name="T98" fmla="*/ 6240 w 1874"/>
                <a:gd name="T99" fmla="*/ 5298 h 579"/>
                <a:gd name="T100" fmla="*/ 6494 w 1874"/>
                <a:gd name="T101" fmla="*/ 4503 h 579"/>
                <a:gd name="T102" fmla="*/ 6890 w 1874"/>
                <a:gd name="T103" fmla="*/ 4570 h 579"/>
                <a:gd name="T104" fmla="*/ 7082 w 1874"/>
                <a:gd name="T105" fmla="*/ 4076 h 579"/>
                <a:gd name="T106" fmla="*/ 7216 w 1874"/>
                <a:gd name="T107" fmla="*/ 3723 h 579"/>
                <a:gd name="T108" fmla="*/ 7216 w 1874"/>
                <a:gd name="T109" fmla="*/ 5190 h 579"/>
                <a:gd name="T110" fmla="*/ 7658 w 1874"/>
                <a:gd name="T111" fmla="*/ 6205 h 579"/>
                <a:gd name="T112" fmla="*/ 7658 w 1874"/>
                <a:gd name="T113" fmla="*/ 5410 h 579"/>
                <a:gd name="T114" fmla="*/ 7445 w 1874"/>
                <a:gd name="T115" fmla="*/ 4363 h 579"/>
                <a:gd name="T116" fmla="*/ 7749 w 1874"/>
                <a:gd name="T117" fmla="*/ 4076 h 579"/>
                <a:gd name="T118" fmla="*/ 7937 w 1874"/>
                <a:gd name="T119" fmla="*/ 3557 h 579"/>
                <a:gd name="T120" fmla="*/ 7580 w 1874"/>
                <a:gd name="T121" fmla="*/ 2516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prstDash val="solid"/>
              <a:round/>
              <a:headEnd/>
              <a:tailEnd/>
            </a:ln>
          </p:spPr>
          <p:txBody>
            <a:bodyPr/>
            <a:lstStyle/>
            <a:p>
              <a:endParaRPr lang="en-US"/>
            </a:p>
          </p:txBody>
        </p:sp>
        <p:sp>
          <p:nvSpPr>
            <p:cNvPr id="30065" name="Freeform 4191"/>
            <p:cNvSpPr>
              <a:spLocks/>
            </p:cNvSpPr>
            <p:nvPr/>
          </p:nvSpPr>
          <p:spPr bwMode="auto">
            <a:xfrm>
              <a:off x="4622" y="1454"/>
              <a:ext cx="145" cy="178"/>
            </a:xfrm>
            <a:custGeom>
              <a:avLst/>
              <a:gdLst>
                <a:gd name="T0" fmla="*/ 470 w 130"/>
                <a:gd name="T1" fmla="*/ 1561 h 144"/>
                <a:gd name="T2" fmla="*/ 398 w 130"/>
                <a:gd name="T3" fmla="*/ 1344 h 144"/>
                <a:gd name="T4" fmla="*/ 334 w 130"/>
                <a:gd name="T5" fmla="*/ 1077 h 144"/>
                <a:gd name="T6" fmla="*/ 255 w 130"/>
                <a:gd name="T7" fmla="*/ 857 h 144"/>
                <a:gd name="T8" fmla="*/ 182 w 130"/>
                <a:gd name="T9" fmla="*/ 629 h 144"/>
                <a:gd name="T10" fmla="*/ 170 w 130"/>
                <a:gd name="T11" fmla="*/ 525 h 144"/>
                <a:gd name="T12" fmla="*/ 95 w 130"/>
                <a:gd name="T13" fmla="*/ 257 h 144"/>
                <a:gd name="T14" fmla="*/ 3 w 130"/>
                <a:gd name="T15" fmla="*/ 0 h 144"/>
                <a:gd name="T16" fmla="*/ 0 w 130"/>
                <a:gd name="T17" fmla="*/ 2 h 144"/>
                <a:gd name="T18" fmla="*/ 62 w 130"/>
                <a:gd name="T19" fmla="*/ 218 h 144"/>
                <a:gd name="T20" fmla="*/ 62 w 130"/>
                <a:gd name="T21" fmla="*/ 257 h 144"/>
                <a:gd name="T22" fmla="*/ 23 w 130"/>
                <a:gd name="T23" fmla="*/ 278 h 144"/>
                <a:gd name="T24" fmla="*/ 95 w 130"/>
                <a:gd name="T25" fmla="*/ 525 h 144"/>
                <a:gd name="T26" fmla="*/ 148 w 130"/>
                <a:gd name="T27" fmla="*/ 778 h 144"/>
                <a:gd name="T28" fmla="*/ 205 w 130"/>
                <a:gd name="T29" fmla="*/ 991 h 144"/>
                <a:gd name="T30" fmla="*/ 255 w 130"/>
                <a:gd name="T31" fmla="*/ 1263 h 144"/>
                <a:gd name="T32" fmla="*/ 311 w 130"/>
                <a:gd name="T33" fmla="*/ 1514 h 144"/>
                <a:gd name="T34" fmla="*/ 354 w 130"/>
                <a:gd name="T35" fmla="*/ 1737 h 144"/>
                <a:gd name="T36" fmla="*/ 398 w 130"/>
                <a:gd name="T37" fmla="*/ 2000 h 144"/>
                <a:gd name="T38" fmla="*/ 454 w 130"/>
                <a:gd name="T39" fmla="*/ 2263 h 144"/>
                <a:gd name="T40" fmla="*/ 464 w 130"/>
                <a:gd name="T41" fmla="*/ 2263 h 144"/>
                <a:gd name="T42" fmla="*/ 464 w 130"/>
                <a:gd name="T43" fmla="*/ 2066 h 144"/>
                <a:gd name="T44" fmla="*/ 510 w 130"/>
                <a:gd name="T45" fmla="*/ 2189 h 144"/>
                <a:gd name="T46" fmla="*/ 539 w 130"/>
                <a:gd name="T47" fmla="*/ 2263 h 144"/>
                <a:gd name="T48" fmla="*/ 500 w 130"/>
                <a:gd name="T49" fmla="*/ 2066 h 144"/>
                <a:gd name="T50" fmla="*/ 387 w 130"/>
                <a:gd name="T51" fmla="*/ 1737 h 144"/>
                <a:gd name="T52" fmla="*/ 354 w 130"/>
                <a:gd name="T53" fmla="*/ 1381 h 144"/>
                <a:gd name="T54" fmla="*/ 387 w 130"/>
                <a:gd name="T55" fmla="*/ 1381 h 144"/>
                <a:gd name="T56" fmla="*/ 454 w 130"/>
                <a:gd name="T57" fmla="*/ 1477 h 144"/>
                <a:gd name="T58" fmla="*/ 470 w 130"/>
                <a:gd name="T59" fmla="*/ 1561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prstDash val="solid"/>
              <a:round/>
              <a:headEnd/>
              <a:tailEnd/>
            </a:ln>
          </p:spPr>
          <p:txBody>
            <a:bodyPr/>
            <a:lstStyle/>
            <a:p>
              <a:endParaRPr lang="en-US"/>
            </a:p>
          </p:txBody>
        </p:sp>
        <p:sp>
          <p:nvSpPr>
            <p:cNvPr id="30066" name="Freeform 4192"/>
            <p:cNvSpPr>
              <a:spLocks/>
            </p:cNvSpPr>
            <p:nvPr/>
          </p:nvSpPr>
          <p:spPr bwMode="auto">
            <a:xfrm>
              <a:off x="3163" y="1023"/>
              <a:ext cx="149" cy="62"/>
            </a:xfrm>
            <a:custGeom>
              <a:avLst/>
              <a:gdLst>
                <a:gd name="T0" fmla="*/ 537 w 134"/>
                <a:gd name="T1" fmla="*/ 2 h 50"/>
                <a:gd name="T2" fmla="*/ 495 w 134"/>
                <a:gd name="T3" fmla="*/ 167 h 50"/>
                <a:gd name="T4" fmla="*/ 377 w 134"/>
                <a:gd name="T5" fmla="*/ 319 h 50"/>
                <a:gd name="T6" fmla="*/ 258 w 134"/>
                <a:gd name="T7" fmla="*/ 428 h 50"/>
                <a:gd name="T8" fmla="*/ 224 w 134"/>
                <a:gd name="T9" fmla="*/ 428 h 50"/>
                <a:gd name="T10" fmla="*/ 247 w 134"/>
                <a:gd name="T11" fmla="*/ 455 h 50"/>
                <a:gd name="T12" fmla="*/ 232 w 134"/>
                <a:gd name="T13" fmla="*/ 495 h 50"/>
                <a:gd name="T14" fmla="*/ 213 w 134"/>
                <a:gd name="T15" fmla="*/ 495 h 50"/>
                <a:gd name="T16" fmla="*/ 213 w 134"/>
                <a:gd name="T17" fmla="*/ 541 h 50"/>
                <a:gd name="T18" fmla="*/ 167 w 134"/>
                <a:gd name="T19" fmla="*/ 541 h 50"/>
                <a:gd name="T20" fmla="*/ 181 w 134"/>
                <a:gd name="T21" fmla="*/ 614 h 50"/>
                <a:gd name="T22" fmla="*/ 167 w 134"/>
                <a:gd name="T23" fmla="*/ 658 h 50"/>
                <a:gd name="T24" fmla="*/ 181 w 134"/>
                <a:gd name="T25" fmla="*/ 745 h 50"/>
                <a:gd name="T26" fmla="*/ 120 w 134"/>
                <a:gd name="T27" fmla="*/ 699 h 50"/>
                <a:gd name="T28" fmla="*/ 167 w 134"/>
                <a:gd name="T29" fmla="*/ 745 h 50"/>
                <a:gd name="T30" fmla="*/ 137 w 134"/>
                <a:gd name="T31" fmla="*/ 745 h 50"/>
                <a:gd name="T32" fmla="*/ 148 w 134"/>
                <a:gd name="T33" fmla="*/ 816 h 50"/>
                <a:gd name="T34" fmla="*/ 27 w 134"/>
                <a:gd name="T35" fmla="*/ 761 h 50"/>
                <a:gd name="T36" fmla="*/ 57 w 134"/>
                <a:gd name="T37" fmla="*/ 745 h 50"/>
                <a:gd name="T38" fmla="*/ 0 w 134"/>
                <a:gd name="T39" fmla="*/ 745 h 50"/>
                <a:gd name="T40" fmla="*/ 57 w 134"/>
                <a:gd name="T41" fmla="*/ 614 h 50"/>
                <a:gd name="T42" fmla="*/ 75 w 134"/>
                <a:gd name="T43" fmla="*/ 614 h 50"/>
                <a:gd name="T44" fmla="*/ 41 w 134"/>
                <a:gd name="T45" fmla="*/ 601 h 50"/>
                <a:gd name="T46" fmla="*/ 57 w 134"/>
                <a:gd name="T47" fmla="*/ 541 h 50"/>
                <a:gd name="T48" fmla="*/ 83 w 134"/>
                <a:gd name="T49" fmla="*/ 495 h 50"/>
                <a:gd name="T50" fmla="*/ 75 w 134"/>
                <a:gd name="T51" fmla="*/ 455 h 50"/>
                <a:gd name="T52" fmla="*/ 75 w 134"/>
                <a:gd name="T53" fmla="*/ 428 h 50"/>
                <a:gd name="T54" fmla="*/ 41 w 134"/>
                <a:gd name="T55" fmla="*/ 428 h 50"/>
                <a:gd name="T56" fmla="*/ 83 w 134"/>
                <a:gd name="T57" fmla="*/ 345 h 50"/>
                <a:gd name="T58" fmla="*/ 109 w 134"/>
                <a:gd name="T59" fmla="*/ 345 h 50"/>
                <a:gd name="T60" fmla="*/ 213 w 134"/>
                <a:gd name="T61" fmla="*/ 224 h 50"/>
                <a:gd name="T62" fmla="*/ 224 w 134"/>
                <a:gd name="T63" fmla="*/ 167 h 50"/>
                <a:gd name="T64" fmla="*/ 400 w 134"/>
                <a:gd name="T65" fmla="*/ 77 h 50"/>
                <a:gd name="T66" fmla="*/ 488 w 134"/>
                <a:gd name="T67" fmla="*/ 0 h 50"/>
                <a:gd name="T68" fmla="*/ 537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prstDash val="solid"/>
              <a:round/>
              <a:headEnd/>
              <a:tailEnd/>
            </a:ln>
          </p:spPr>
          <p:txBody>
            <a:bodyPr/>
            <a:lstStyle/>
            <a:p>
              <a:endParaRPr lang="en-US"/>
            </a:p>
          </p:txBody>
        </p:sp>
        <p:sp>
          <p:nvSpPr>
            <p:cNvPr id="30067" name="Freeform 4193"/>
            <p:cNvSpPr>
              <a:spLocks/>
            </p:cNvSpPr>
            <p:nvPr/>
          </p:nvSpPr>
          <p:spPr bwMode="auto">
            <a:xfrm>
              <a:off x="3153" y="1085"/>
              <a:ext cx="86" cy="49"/>
            </a:xfrm>
            <a:custGeom>
              <a:avLst/>
              <a:gdLst>
                <a:gd name="T0" fmla="*/ 278 w 78"/>
                <a:gd name="T1" fmla="*/ 540 h 40"/>
                <a:gd name="T2" fmla="*/ 169 w 78"/>
                <a:gd name="T3" fmla="*/ 365 h 40"/>
                <a:gd name="T4" fmla="*/ 143 w 78"/>
                <a:gd name="T5" fmla="*/ 167 h 40"/>
                <a:gd name="T6" fmla="*/ 143 w 78"/>
                <a:gd name="T7" fmla="*/ 107 h 40"/>
                <a:gd name="T8" fmla="*/ 143 w 78"/>
                <a:gd name="T9" fmla="*/ 107 h 40"/>
                <a:gd name="T10" fmla="*/ 153 w 78"/>
                <a:gd name="T11" fmla="*/ 2 h 40"/>
                <a:gd name="T12" fmla="*/ 50 w 78"/>
                <a:gd name="T13" fmla="*/ 0 h 40"/>
                <a:gd name="T14" fmla="*/ 34 w 78"/>
                <a:gd name="T15" fmla="*/ 58 h 40"/>
                <a:gd name="T16" fmla="*/ 21 w 78"/>
                <a:gd name="T17" fmla="*/ 131 h 40"/>
                <a:gd name="T18" fmla="*/ 34 w 78"/>
                <a:gd name="T19" fmla="*/ 167 h 40"/>
                <a:gd name="T20" fmla="*/ 21 w 78"/>
                <a:gd name="T21" fmla="*/ 258 h 40"/>
                <a:gd name="T22" fmla="*/ 0 w 78"/>
                <a:gd name="T23" fmla="*/ 298 h 40"/>
                <a:gd name="T24" fmla="*/ 25 w 78"/>
                <a:gd name="T25" fmla="*/ 387 h 40"/>
                <a:gd name="T26" fmla="*/ 61 w 78"/>
                <a:gd name="T27" fmla="*/ 387 h 40"/>
                <a:gd name="T28" fmla="*/ 84 w 78"/>
                <a:gd name="T29" fmla="*/ 387 h 40"/>
                <a:gd name="T30" fmla="*/ 103 w 78"/>
                <a:gd name="T31" fmla="*/ 387 h 40"/>
                <a:gd name="T32" fmla="*/ 118 w 78"/>
                <a:gd name="T33" fmla="*/ 461 h 40"/>
                <a:gd name="T34" fmla="*/ 109 w 78"/>
                <a:gd name="T35" fmla="*/ 499 h 40"/>
                <a:gd name="T36" fmla="*/ 153 w 78"/>
                <a:gd name="T37" fmla="*/ 540 h 40"/>
                <a:gd name="T38" fmla="*/ 186 w 78"/>
                <a:gd name="T39" fmla="*/ 565 h 40"/>
                <a:gd name="T40" fmla="*/ 229 w 78"/>
                <a:gd name="T41" fmla="*/ 565 h 40"/>
                <a:gd name="T42" fmla="*/ 262 w 78"/>
                <a:gd name="T43" fmla="*/ 565 h 40"/>
                <a:gd name="T44" fmla="*/ 278 w 78"/>
                <a:gd name="T45" fmla="*/ 54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prstDash val="solid"/>
              <a:round/>
              <a:headEnd/>
              <a:tailEnd/>
            </a:ln>
          </p:spPr>
          <p:txBody>
            <a:bodyPr/>
            <a:lstStyle/>
            <a:p>
              <a:endParaRPr lang="en-US"/>
            </a:p>
          </p:txBody>
        </p:sp>
        <p:sp>
          <p:nvSpPr>
            <p:cNvPr id="30068" name="Freeform 4194"/>
            <p:cNvSpPr>
              <a:spLocks/>
            </p:cNvSpPr>
            <p:nvPr/>
          </p:nvSpPr>
          <p:spPr bwMode="auto">
            <a:xfrm>
              <a:off x="4125" y="1035"/>
              <a:ext cx="103" cy="27"/>
            </a:xfrm>
            <a:custGeom>
              <a:avLst/>
              <a:gdLst>
                <a:gd name="T0" fmla="*/ 397 w 92"/>
                <a:gd name="T1" fmla="*/ 231 h 21"/>
                <a:gd name="T2" fmla="*/ 144 w 92"/>
                <a:gd name="T3" fmla="*/ 0 h 21"/>
                <a:gd name="T4" fmla="*/ 175 w 92"/>
                <a:gd name="T5" fmla="*/ 98 h 21"/>
                <a:gd name="T6" fmla="*/ 144 w 92"/>
                <a:gd name="T7" fmla="*/ 59 h 21"/>
                <a:gd name="T8" fmla="*/ 166 w 92"/>
                <a:gd name="T9" fmla="*/ 180 h 21"/>
                <a:gd name="T10" fmla="*/ 38 w 92"/>
                <a:gd name="T11" fmla="*/ 59 h 21"/>
                <a:gd name="T12" fmla="*/ 0 w 92"/>
                <a:gd name="T13" fmla="*/ 98 h 21"/>
                <a:gd name="T14" fmla="*/ 0 w 92"/>
                <a:gd name="T15" fmla="*/ 180 h 21"/>
                <a:gd name="T16" fmla="*/ 4 w 92"/>
                <a:gd name="T17" fmla="*/ 231 h 21"/>
                <a:gd name="T18" fmla="*/ 30 w 92"/>
                <a:gd name="T19" fmla="*/ 288 h 21"/>
                <a:gd name="T20" fmla="*/ 196 w 92"/>
                <a:gd name="T21" fmla="*/ 555 h 21"/>
                <a:gd name="T22" fmla="*/ 196 w 92"/>
                <a:gd name="T23" fmla="*/ 476 h 21"/>
                <a:gd name="T24" fmla="*/ 317 w 92"/>
                <a:gd name="T25" fmla="*/ 432 h 21"/>
                <a:gd name="T26" fmla="*/ 377 w 92"/>
                <a:gd name="T27" fmla="*/ 432 h 21"/>
                <a:gd name="T28" fmla="*/ 350 w 92"/>
                <a:gd name="T29" fmla="*/ 432 h 21"/>
                <a:gd name="T30" fmla="*/ 397 w 92"/>
                <a:gd name="T31" fmla="*/ 288 h 21"/>
                <a:gd name="T32" fmla="*/ 397 w 92"/>
                <a:gd name="T33" fmla="*/ 23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prstDash val="solid"/>
              <a:round/>
              <a:headEnd/>
              <a:tailEnd/>
            </a:ln>
          </p:spPr>
          <p:txBody>
            <a:bodyPr/>
            <a:lstStyle/>
            <a:p>
              <a:endParaRPr lang="en-US"/>
            </a:p>
          </p:txBody>
        </p:sp>
        <p:sp>
          <p:nvSpPr>
            <p:cNvPr id="30069" name="Freeform 4195"/>
            <p:cNvSpPr>
              <a:spLocks/>
            </p:cNvSpPr>
            <p:nvPr/>
          </p:nvSpPr>
          <p:spPr bwMode="auto">
            <a:xfrm>
              <a:off x="3548" y="973"/>
              <a:ext cx="80" cy="18"/>
            </a:xfrm>
            <a:custGeom>
              <a:avLst/>
              <a:gdLst>
                <a:gd name="T0" fmla="*/ 274 w 71"/>
                <a:gd name="T1" fmla="*/ 59 h 14"/>
                <a:gd name="T2" fmla="*/ 203 w 71"/>
                <a:gd name="T3" fmla="*/ 0 h 14"/>
                <a:gd name="T4" fmla="*/ 162 w 71"/>
                <a:gd name="T5" fmla="*/ 59 h 14"/>
                <a:gd name="T6" fmla="*/ 134 w 71"/>
                <a:gd name="T7" fmla="*/ 0 h 14"/>
                <a:gd name="T8" fmla="*/ 2 w 71"/>
                <a:gd name="T9" fmla="*/ 59 h 14"/>
                <a:gd name="T10" fmla="*/ 0 w 71"/>
                <a:gd name="T11" fmla="*/ 180 h 14"/>
                <a:gd name="T12" fmla="*/ 33 w 71"/>
                <a:gd name="T13" fmla="*/ 180 h 14"/>
                <a:gd name="T14" fmla="*/ 99 w 71"/>
                <a:gd name="T15" fmla="*/ 370 h 14"/>
                <a:gd name="T16" fmla="*/ 331 w 71"/>
                <a:gd name="T17" fmla="*/ 370 h 14"/>
                <a:gd name="T18" fmla="*/ 303 w 71"/>
                <a:gd name="T19" fmla="*/ 297 h 14"/>
                <a:gd name="T20" fmla="*/ 274 w 71"/>
                <a:gd name="T21" fmla="*/ 59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prstDash val="solid"/>
              <a:round/>
              <a:headEnd/>
              <a:tailEnd/>
            </a:ln>
          </p:spPr>
          <p:txBody>
            <a:bodyPr/>
            <a:lstStyle/>
            <a:p>
              <a:endParaRPr lang="en-US"/>
            </a:p>
          </p:txBody>
        </p:sp>
        <p:sp>
          <p:nvSpPr>
            <p:cNvPr id="30070" name="Freeform 4196"/>
            <p:cNvSpPr>
              <a:spLocks/>
            </p:cNvSpPr>
            <p:nvPr/>
          </p:nvSpPr>
          <p:spPr bwMode="auto">
            <a:xfrm>
              <a:off x="3638" y="982"/>
              <a:ext cx="62" cy="24"/>
            </a:xfrm>
            <a:custGeom>
              <a:avLst/>
              <a:gdLst>
                <a:gd name="T0" fmla="*/ 254 w 55"/>
                <a:gd name="T1" fmla="*/ 248 h 19"/>
                <a:gd name="T2" fmla="*/ 124 w 55"/>
                <a:gd name="T3" fmla="*/ 102 h 19"/>
                <a:gd name="T4" fmla="*/ 88 w 55"/>
                <a:gd name="T5" fmla="*/ 192 h 19"/>
                <a:gd name="T6" fmla="*/ 69 w 55"/>
                <a:gd name="T7" fmla="*/ 51 h 19"/>
                <a:gd name="T8" fmla="*/ 37 w 55"/>
                <a:gd name="T9" fmla="*/ 0 h 19"/>
                <a:gd name="T10" fmla="*/ 47 w 55"/>
                <a:gd name="T11" fmla="*/ 102 h 19"/>
                <a:gd name="T12" fmla="*/ 0 w 55"/>
                <a:gd name="T13" fmla="*/ 102 h 19"/>
                <a:gd name="T14" fmla="*/ 3 w 55"/>
                <a:gd name="T15" fmla="*/ 152 h 19"/>
                <a:gd name="T16" fmla="*/ 37 w 55"/>
                <a:gd name="T17" fmla="*/ 192 h 19"/>
                <a:gd name="T18" fmla="*/ 3 w 55"/>
                <a:gd name="T19" fmla="*/ 248 h 19"/>
                <a:gd name="T20" fmla="*/ 26 w 55"/>
                <a:gd name="T21" fmla="*/ 395 h 19"/>
                <a:gd name="T22" fmla="*/ 259 w 55"/>
                <a:gd name="T23" fmla="*/ 248 h 19"/>
                <a:gd name="T24" fmla="*/ 254 w 55"/>
                <a:gd name="T25" fmla="*/ 248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prstDash val="solid"/>
              <a:round/>
              <a:headEnd/>
              <a:tailEnd/>
            </a:ln>
          </p:spPr>
          <p:txBody>
            <a:bodyPr/>
            <a:lstStyle/>
            <a:p>
              <a:endParaRPr lang="en-US"/>
            </a:p>
          </p:txBody>
        </p:sp>
        <p:sp>
          <p:nvSpPr>
            <p:cNvPr id="30071" name="Freeform 4197"/>
            <p:cNvSpPr>
              <a:spLocks/>
            </p:cNvSpPr>
            <p:nvPr/>
          </p:nvSpPr>
          <p:spPr bwMode="auto">
            <a:xfrm>
              <a:off x="3514" y="958"/>
              <a:ext cx="63" cy="15"/>
            </a:xfrm>
            <a:custGeom>
              <a:avLst/>
              <a:gdLst>
                <a:gd name="T0" fmla="*/ 322 w 55"/>
                <a:gd name="T1" fmla="*/ 95 h 12"/>
                <a:gd name="T2" fmla="*/ 186 w 55"/>
                <a:gd name="T3" fmla="*/ 0 h 12"/>
                <a:gd name="T4" fmla="*/ 3 w 55"/>
                <a:gd name="T5" fmla="*/ 49 h 12"/>
                <a:gd name="T6" fmla="*/ 57 w 55"/>
                <a:gd name="T7" fmla="*/ 49 h 12"/>
                <a:gd name="T8" fmla="*/ 38 w 55"/>
                <a:gd name="T9" fmla="*/ 138 h 12"/>
                <a:gd name="T10" fmla="*/ 0 w 55"/>
                <a:gd name="T11" fmla="*/ 138 h 12"/>
                <a:gd name="T12" fmla="*/ 81 w 55"/>
                <a:gd name="T13" fmla="*/ 173 h 12"/>
                <a:gd name="T14" fmla="*/ 71 w 55"/>
                <a:gd name="T15" fmla="*/ 231 h 12"/>
                <a:gd name="T16" fmla="*/ 322 w 55"/>
                <a:gd name="T17" fmla="*/ 173 h 12"/>
                <a:gd name="T18" fmla="*/ 286 w 55"/>
                <a:gd name="T19" fmla="*/ 138 h 12"/>
                <a:gd name="T20" fmla="*/ 322 w 55"/>
                <a:gd name="T21" fmla="*/ 95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prstDash val="solid"/>
              <a:round/>
              <a:headEnd/>
              <a:tailEnd/>
            </a:ln>
          </p:spPr>
          <p:txBody>
            <a:bodyPr/>
            <a:lstStyle/>
            <a:p>
              <a:endParaRPr lang="en-US"/>
            </a:p>
          </p:txBody>
        </p:sp>
        <p:sp>
          <p:nvSpPr>
            <p:cNvPr id="30072" name="Freeform 4198"/>
            <p:cNvSpPr>
              <a:spLocks/>
            </p:cNvSpPr>
            <p:nvPr/>
          </p:nvSpPr>
          <p:spPr bwMode="auto">
            <a:xfrm>
              <a:off x="4236" y="1047"/>
              <a:ext cx="66" cy="15"/>
            </a:xfrm>
            <a:custGeom>
              <a:avLst/>
              <a:gdLst>
                <a:gd name="T0" fmla="*/ 253 w 59"/>
                <a:gd name="T1" fmla="*/ 95 h 12"/>
                <a:gd name="T2" fmla="*/ 62 w 59"/>
                <a:gd name="T3" fmla="*/ 49 h 12"/>
                <a:gd name="T4" fmla="*/ 0 w 59"/>
                <a:gd name="T5" fmla="*/ 0 h 12"/>
                <a:gd name="T6" fmla="*/ 29 w 59"/>
                <a:gd name="T7" fmla="*/ 95 h 12"/>
                <a:gd name="T8" fmla="*/ 229 w 59"/>
                <a:gd name="T9" fmla="*/ 231 h 12"/>
                <a:gd name="T10" fmla="*/ 253 w 59"/>
                <a:gd name="T11" fmla="*/ 9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prstDash val="solid"/>
              <a:round/>
              <a:headEnd/>
              <a:tailEnd/>
            </a:ln>
          </p:spPr>
          <p:txBody>
            <a:bodyPr/>
            <a:lstStyle/>
            <a:p>
              <a:endParaRPr lang="en-US"/>
            </a:p>
          </p:txBody>
        </p:sp>
        <p:sp>
          <p:nvSpPr>
            <p:cNvPr id="30073" name="Freeform 4199"/>
            <p:cNvSpPr>
              <a:spLocks/>
            </p:cNvSpPr>
            <p:nvPr/>
          </p:nvSpPr>
          <p:spPr bwMode="auto">
            <a:xfrm>
              <a:off x="2813" y="1444"/>
              <a:ext cx="34" cy="12"/>
            </a:xfrm>
            <a:custGeom>
              <a:avLst/>
              <a:gdLst>
                <a:gd name="T0" fmla="*/ 32 w 31"/>
                <a:gd name="T1" fmla="*/ 0 h 10"/>
                <a:gd name="T2" fmla="*/ 32 w 31"/>
                <a:gd name="T3" fmla="*/ 35 h 10"/>
                <a:gd name="T4" fmla="*/ 3 w 31"/>
                <a:gd name="T5" fmla="*/ 0 h 10"/>
                <a:gd name="T6" fmla="*/ 0 w 31"/>
                <a:gd name="T7" fmla="*/ 35 h 10"/>
                <a:gd name="T8" fmla="*/ 3 w 31"/>
                <a:gd name="T9" fmla="*/ 50 h 10"/>
                <a:gd name="T10" fmla="*/ 3 w 31"/>
                <a:gd name="T11" fmla="*/ 50 h 10"/>
                <a:gd name="T12" fmla="*/ 0 w 31"/>
                <a:gd name="T13" fmla="*/ 86 h 10"/>
                <a:gd name="T14" fmla="*/ 24 w 31"/>
                <a:gd name="T15" fmla="*/ 103 h 10"/>
                <a:gd name="T16" fmla="*/ 103 w 31"/>
                <a:gd name="T17" fmla="*/ 103 h 10"/>
                <a:gd name="T18" fmla="*/ 103 w 31"/>
                <a:gd name="T19" fmla="*/ 35 h 10"/>
                <a:gd name="T20" fmla="*/ 63 w 31"/>
                <a:gd name="T21" fmla="*/ 0 h 10"/>
                <a:gd name="T22" fmla="*/ 32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0074" name="Freeform 4200"/>
            <p:cNvSpPr>
              <a:spLocks/>
            </p:cNvSpPr>
            <p:nvPr/>
          </p:nvSpPr>
          <p:spPr bwMode="auto">
            <a:xfrm>
              <a:off x="4209" y="1076"/>
              <a:ext cx="51" cy="11"/>
            </a:xfrm>
            <a:custGeom>
              <a:avLst/>
              <a:gdLst>
                <a:gd name="T0" fmla="*/ 232 w 45"/>
                <a:gd name="T1" fmla="*/ 119 h 9"/>
                <a:gd name="T2" fmla="*/ 0 w 45"/>
                <a:gd name="T3" fmla="*/ 97 h 9"/>
                <a:gd name="T4" fmla="*/ 76 w 45"/>
                <a:gd name="T5" fmla="*/ 0 h 9"/>
                <a:gd name="T6" fmla="*/ 206 w 45"/>
                <a:gd name="T7" fmla="*/ 97 h 9"/>
                <a:gd name="T8" fmla="*/ 232 w 45"/>
                <a:gd name="T9" fmla="*/ 11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solidFill>
              <a:srgbClr val="E1E1E1"/>
            </a:solidFill>
            <a:ln w="3175">
              <a:solidFill>
                <a:srgbClr val="000000"/>
              </a:solidFill>
              <a:prstDash val="solid"/>
              <a:round/>
              <a:headEnd/>
              <a:tailEnd/>
            </a:ln>
          </p:spPr>
          <p:txBody>
            <a:bodyPr/>
            <a:lstStyle/>
            <a:p>
              <a:endParaRPr lang="en-US"/>
            </a:p>
          </p:txBody>
        </p:sp>
        <p:sp>
          <p:nvSpPr>
            <p:cNvPr id="30075" name="Freeform 4201"/>
            <p:cNvSpPr>
              <a:spLocks/>
            </p:cNvSpPr>
            <p:nvPr/>
          </p:nvSpPr>
          <p:spPr bwMode="auto">
            <a:xfrm>
              <a:off x="3131" y="1155"/>
              <a:ext cx="29" cy="15"/>
            </a:xfrm>
            <a:custGeom>
              <a:avLst/>
              <a:gdLst>
                <a:gd name="T0" fmla="*/ 107 w 26"/>
                <a:gd name="T1" fmla="*/ 149 h 12"/>
                <a:gd name="T2" fmla="*/ 29 w 26"/>
                <a:gd name="T3" fmla="*/ 231 h 12"/>
                <a:gd name="T4" fmla="*/ 0 w 26"/>
                <a:gd name="T5" fmla="*/ 61 h 12"/>
                <a:gd name="T6" fmla="*/ 29 w 26"/>
                <a:gd name="T7" fmla="*/ 0 h 12"/>
                <a:gd name="T8" fmla="*/ 107 w 26"/>
                <a:gd name="T9" fmla="*/ 14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solidFill>
              <a:srgbClr val="E1E1E1"/>
            </a:solidFill>
            <a:ln w="3175">
              <a:solidFill>
                <a:srgbClr val="000000"/>
              </a:solidFill>
              <a:prstDash val="solid"/>
              <a:round/>
              <a:headEnd/>
              <a:tailEnd/>
            </a:ln>
          </p:spPr>
          <p:txBody>
            <a:bodyPr/>
            <a:lstStyle/>
            <a:p>
              <a:endParaRPr lang="en-US"/>
            </a:p>
          </p:txBody>
        </p:sp>
        <p:sp>
          <p:nvSpPr>
            <p:cNvPr id="30076" name="Freeform 4202"/>
            <p:cNvSpPr>
              <a:spLocks/>
            </p:cNvSpPr>
            <p:nvPr/>
          </p:nvSpPr>
          <p:spPr bwMode="auto">
            <a:xfrm>
              <a:off x="3028" y="961"/>
              <a:ext cx="48" cy="12"/>
            </a:xfrm>
            <a:custGeom>
              <a:avLst/>
              <a:gdLst>
                <a:gd name="T0" fmla="*/ 182 w 43"/>
                <a:gd name="T1" fmla="*/ 35 h 10"/>
                <a:gd name="T2" fmla="*/ 70 w 43"/>
                <a:gd name="T3" fmla="*/ 72 h 10"/>
                <a:gd name="T4" fmla="*/ 29 w 43"/>
                <a:gd name="T5" fmla="*/ 103 h 10"/>
                <a:gd name="T6" fmla="*/ 0 w 43"/>
                <a:gd name="T7" fmla="*/ 103 h 10"/>
                <a:gd name="T8" fmla="*/ 36 w 43"/>
                <a:gd name="T9" fmla="*/ 50 h 10"/>
                <a:gd name="T10" fmla="*/ 98 w 43"/>
                <a:gd name="T11" fmla="*/ 35 h 10"/>
                <a:gd name="T12" fmla="*/ 147 w 43"/>
                <a:gd name="T13" fmla="*/ 0 h 10"/>
                <a:gd name="T14" fmla="*/ 182 w 43"/>
                <a:gd name="T15" fmla="*/ 35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prstDash val="solid"/>
              <a:round/>
              <a:headEnd/>
              <a:tailEnd/>
            </a:ln>
          </p:spPr>
          <p:txBody>
            <a:bodyPr/>
            <a:lstStyle/>
            <a:p>
              <a:endParaRPr lang="en-US"/>
            </a:p>
          </p:txBody>
        </p:sp>
        <p:sp>
          <p:nvSpPr>
            <p:cNvPr id="30077" name="Freeform 4203"/>
            <p:cNvSpPr>
              <a:spLocks/>
            </p:cNvSpPr>
            <p:nvPr/>
          </p:nvSpPr>
          <p:spPr bwMode="auto">
            <a:xfrm>
              <a:off x="4844" y="1647"/>
              <a:ext cx="15" cy="23"/>
            </a:xfrm>
            <a:custGeom>
              <a:avLst/>
              <a:gdLst>
                <a:gd name="T0" fmla="*/ 33 w 14"/>
                <a:gd name="T1" fmla="*/ 0 h 19"/>
                <a:gd name="T2" fmla="*/ 2 w 14"/>
                <a:gd name="T3" fmla="*/ 2 h 19"/>
                <a:gd name="T4" fmla="*/ 0 w 14"/>
                <a:gd name="T5" fmla="*/ 235 h 19"/>
                <a:gd name="T6" fmla="*/ 20 w 14"/>
                <a:gd name="T7" fmla="*/ 109 h 19"/>
                <a:gd name="T8" fmla="*/ 29 w 14"/>
                <a:gd name="T9" fmla="*/ 2 h 19"/>
                <a:gd name="T10" fmla="*/ 33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0078" name="Freeform 4204"/>
            <p:cNvSpPr>
              <a:spLocks/>
            </p:cNvSpPr>
            <p:nvPr/>
          </p:nvSpPr>
          <p:spPr bwMode="auto">
            <a:xfrm>
              <a:off x="4746" y="1118"/>
              <a:ext cx="18" cy="14"/>
            </a:xfrm>
            <a:custGeom>
              <a:avLst/>
              <a:gdLst>
                <a:gd name="T0" fmla="*/ 23 w 16"/>
                <a:gd name="T1" fmla="*/ 0 h 12"/>
                <a:gd name="T2" fmla="*/ 0 w 16"/>
                <a:gd name="T3" fmla="*/ 34 h 12"/>
                <a:gd name="T4" fmla="*/ 42 w 16"/>
                <a:gd name="T5" fmla="*/ 89 h 12"/>
                <a:gd name="T6" fmla="*/ 77 w 16"/>
                <a:gd name="T7" fmla="*/ 75 h 12"/>
                <a:gd name="T8" fmla="*/ 23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0079" name="Freeform 4205"/>
            <p:cNvSpPr>
              <a:spLocks/>
            </p:cNvSpPr>
            <p:nvPr/>
          </p:nvSpPr>
          <p:spPr bwMode="auto">
            <a:xfrm>
              <a:off x="3253" y="1137"/>
              <a:ext cx="31" cy="12"/>
            </a:xfrm>
            <a:custGeom>
              <a:avLst/>
              <a:gdLst>
                <a:gd name="T0" fmla="*/ 106 w 28"/>
                <a:gd name="T1" fmla="*/ 103 h 10"/>
                <a:gd name="T2" fmla="*/ 2 w 28"/>
                <a:gd name="T3" fmla="*/ 0 h 10"/>
                <a:gd name="T4" fmla="*/ 0 w 28"/>
                <a:gd name="T5" fmla="*/ 35 h 10"/>
                <a:gd name="T6" fmla="*/ 64 w 28"/>
                <a:gd name="T7" fmla="*/ 103 h 10"/>
                <a:gd name="T8" fmla="*/ 106 w 28"/>
                <a:gd name="T9" fmla="*/ 10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solidFill>
              <a:srgbClr val="E1E1E1"/>
            </a:solidFill>
            <a:ln w="3175">
              <a:solidFill>
                <a:srgbClr val="000000"/>
              </a:solidFill>
              <a:prstDash val="solid"/>
              <a:round/>
              <a:headEnd/>
              <a:tailEnd/>
            </a:ln>
          </p:spPr>
          <p:txBody>
            <a:bodyPr/>
            <a:lstStyle/>
            <a:p>
              <a:endParaRPr lang="en-US"/>
            </a:p>
          </p:txBody>
        </p:sp>
        <p:sp>
          <p:nvSpPr>
            <p:cNvPr id="30080" name="Freeform 4206"/>
            <p:cNvSpPr>
              <a:spLocks/>
            </p:cNvSpPr>
            <p:nvPr/>
          </p:nvSpPr>
          <p:spPr bwMode="auto">
            <a:xfrm>
              <a:off x="2831" y="1369"/>
              <a:ext cx="16" cy="8"/>
            </a:xfrm>
            <a:custGeom>
              <a:avLst/>
              <a:gdLst>
                <a:gd name="T0" fmla="*/ 16 w 16"/>
                <a:gd name="T1" fmla="*/ 2 h 7"/>
                <a:gd name="T2" fmla="*/ 2 w 16"/>
                <a:gd name="T3" fmla="*/ 38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30081" name="Freeform 4207"/>
            <p:cNvSpPr>
              <a:spLocks/>
            </p:cNvSpPr>
            <p:nvPr/>
          </p:nvSpPr>
          <p:spPr bwMode="auto">
            <a:xfrm>
              <a:off x="4844" y="1354"/>
              <a:ext cx="11" cy="15"/>
            </a:xfrm>
            <a:custGeom>
              <a:avLst/>
              <a:gdLst>
                <a:gd name="T0" fmla="*/ 34 w 10"/>
                <a:gd name="T1" fmla="*/ 61 h 12"/>
                <a:gd name="T2" fmla="*/ 21 w 10"/>
                <a:gd name="T3" fmla="*/ 231 h 12"/>
                <a:gd name="T4" fmla="*/ 0 w 10"/>
                <a:gd name="T5" fmla="*/ 138 h 12"/>
                <a:gd name="T6" fmla="*/ 21 w 10"/>
                <a:gd name="T7" fmla="*/ 0 h 12"/>
                <a:gd name="T8" fmla="*/ 34 w 10"/>
                <a:gd name="T9" fmla="*/ 6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solidFill>
              <a:srgbClr val="C0C0C0"/>
            </a:solidFill>
            <a:ln w="3175">
              <a:solidFill>
                <a:srgbClr val="000000"/>
              </a:solidFill>
              <a:prstDash val="solid"/>
              <a:round/>
              <a:headEnd/>
              <a:tailEnd/>
            </a:ln>
          </p:spPr>
          <p:txBody>
            <a:bodyPr/>
            <a:lstStyle/>
            <a:p>
              <a:endParaRPr lang="en-US"/>
            </a:p>
          </p:txBody>
        </p:sp>
        <p:sp>
          <p:nvSpPr>
            <p:cNvPr id="30082" name="Freeform 4208"/>
            <p:cNvSpPr>
              <a:spLocks/>
            </p:cNvSpPr>
            <p:nvPr/>
          </p:nvSpPr>
          <p:spPr bwMode="auto">
            <a:xfrm>
              <a:off x="4645" y="1149"/>
              <a:ext cx="22" cy="3"/>
            </a:xfrm>
            <a:custGeom>
              <a:avLst/>
              <a:gdLst>
                <a:gd name="T0" fmla="*/ 125 w 19"/>
                <a:gd name="T1" fmla="*/ 0 h 2"/>
                <a:gd name="T2" fmla="*/ 108 w 19"/>
                <a:gd name="T3" fmla="*/ 473 h 2"/>
                <a:gd name="T4" fmla="*/ 0 w 19"/>
                <a:gd name="T5" fmla="*/ 0 h 2"/>
                <a:gd name="T6" fmla="*/ 108 w 19"/>
                <a:gd name="T7" fmla="*/ 0 h 2"/>
                <a:gd name="T8" fmla="*/ 125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0083" name="Freeform 4209"/>
            <p:cNvSpPr>
              <a:spLocks/>
            </p:cNvSpPr>
            <p:nvPr/>
          </p:nvSpPr>
          <p:spPr bwMode="auto">
            <a:xfrm>
              <a:off x="3367" y="1081"/>
              <a:ext cx="21" cy="9"/>
            </a:xfrm>
            <a:custGeom>
              <a:avLst/>
              <a:gdLst>
                <a:gd name="T0" fmla="*/ 69 w 19"/>
                <a:gd name="T1" fmla="*/ 126 h 7"/>
                <a:gd name="T2" fmla="*/ 0 w 19"/>
                <a:gd name="T3" fmla="*/ 180 h 7"/>
                <a:gd name="T4" fmla="*/ 2 w 19"/>
                <a:gd name="T5" fmla="*/ 0 h 7"/>
                <a:gd name="T6" fmla="*/ 31 w 19"/>
                <a:gd name="T7" fmla="*/ 76 h 7"/>
                <a:gd name="T8" fmla="*/ 69 w 19"/>
                <a:gd name="T9" fmla="*/ 12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30084" name="Freeform 4210"/>
            <p:cNvSpPr>
              <a:spLocks/>
            </p:cNvSpPr>
            <p:nvPr/>
          </p:nvSpPr>
          <p:spPr bwMode="auto">
            <a:xfrm>
              <a:off x="3157" y="965"/>
              <a:ext cx="31" cy="2"/>
            </a:xfrm>
            <a:custGeom>
              <a:avLst/>
              <a:gdLst>
                <a:gd name="T0" fmla="*/ 106 w 28"/>
                <a:gd name="T1" fmla="*/ 0 h 2"/>
                <a:gd name="T2" fmla="*/ 0 w 28"/>
                <a:gd name="T3" fmla="*/ 0 h 2"/>
                <a:gd name="T4" fmla="*/ 55 w 28"/>
                <a:gd name="T5" fmla="*/ 2 h 2"/>
                <a:gd name="T6" fmla="*/ 106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0085" name="Freeform 4211"/>
            <p:cNvSpPr>
              <a:spLocks/>
            </p:cNvSpPr>
            <p:nvPr/>
          </p:nvSpPr>
          <p:spPr bwMode="auto">
            <a:xfrm>
              <a:off x="3192" y="958"/>
              <a:ext cx="32" cy="3"/>
            </a:xfrm>
            <a:custGeom>
              <a:avLst/>
              <a:gdLst>
                <a:gd name="T0" fmla="*/ 159 w 28"/>
                <a:gd name="T1" fmla="*/ 473 h 2"/>
                <a:gd name="T2" fmla="*/ 0 w 28"/>
                <a:gd name="T3" fmla="*/ 473 h 2"/>
                <a:gd name="T4" fmla="*/ 128 w 28"/>
                <a:gd name="T5" fmla="*/ 0 h 2"/>
                <a:gd name="T6" fmla="*/ 159 w 28"/>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solidFill>
              <a:srgbClr val="E1E1E1"/>
            </a:solidFill>
            <a:ln w="3175">
              <a:solidFill>
                <a:srgbClr val="000000"/>
              </a:solidFill>
              <a:prstDash val="solid"/>
              <a:round/>
              <a:headEnd/>
              <a:tailEnd/>
            </a:ln>
          </p:spPr>
          <p:txBody>
            <a:bodyPr/>
            <a:lstStyle/>
            <a:p>
              <a:endParaRPr lang="en-US"/>
            </a:p>
          </p:txBody>
        </p:sp>
        <p:sp>
          <p:nvSpPr>
            <p:cNvPr id="30086" name="Freeform 4212"/>
            <p:cNvSpPr>
              <a:spLocks/>
            </p:cNvSpPr>
            <p:nvPr/>
          </p:nvSpPr>
          <p:spPr bwMode="auto">
            <a:xfrm>
              <a:off x="3849" y="1064"/>
              <a:ext cx="22" cy="6"/>
            </a:xfrm>
            <a:custGeom>
              <a:avLst/>
              <a:gdLst>
                <a:gd name="T0" fmla="*/ 125 w 19"/>
                <a:gd name="T1" fmla="*/ 0 h 5"/>
                <a:gd name="T2" fmla="*/ 0 w 19"/>
                <a:gd name="T3" fmla="*/ 35 h 5"/>
                <a:gd name="T4" fmla="*/ 125 w 19"/>
                <a:gd name="T5" fmla="*/ 50 h 5"/>
                <a:gd name="T6" fmla="*/ 125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0087" name="Freeform 4213"/>
            <p:cNvSpPr>
              <a:spLocks/>
            </p:cNvSpPr>
            <p:nvPr/>
          </p:nvSpPr>
          <p:spPr bwMode="auto">
            <a:xfrm>
              <a:off x="4889" y="1532"/>
              <a:ext cx="4" cy="15"/>
            </a:xfrm>
            <a:custGeom>
              <a:avLst/>
              <a:gdLst>
                <a:gd name="T0" fmla="*/ 2 w 5"/>
                <a:gd name="T1" fmla="*/ 61 h 12"/>
                <a:gd name="T2" fmla="*/ 0 w 5"/>
                <a:gd name="T3" fmla="*/ 231 h 12"/>
                <a:gd name="T4" fmla="*/ 0 w 5"/>
                <a:gd name="T5" fmla="*/ 0 h 12"/>
                <a:gd name="T6" fmla="*/ 2 w 5"/>
                <a:gd name="T7" fmla="*/ 6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30088" name="Freeform 4214"/>
            <p:cNvSpPr>
              <a:spLocks/>
            </p:cNvSpPr>
            <p:nvPr/>
          </p:nvSpPr>
          <p:spPr bwMode="auto">
            <a:xfrm>
              <a:off x="4830" y="1667"/>
              <a:ext cx="8" cy="15"/>
            </a:xfrm>
            <a:custGeom>
              <a:avLst/>
              <a:gdLst>
                <a:gd name="T0" fmla="*/ 38 w 7"/>
                <a:gd name="T1" fmla="*/ 0 h 12"/>
                <a:gd name="T2" fmla="*/ 0 w 7"/>
                <a:gd name="T3" fmla="*/ 231 h 12"/>
                <a:gd name="T4" fmla="*/ 0 w 7"/>
                <a:gd name="T5" fmla="*/ 61 h 12"/>
                <a:gd name="T6" fmla="*/ 38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0089" name="Freeform 4215"/>
            <p:cNvSpPr>
              <a:spLocks/>
            </p:cNvSpPr>
            <p:nvPr/>
          </p:nvSpPr>
          <p:spPr bwMode="auto">
            <a:xfrm>
              <a:off x="4198" y="1070"/>
              <a:ext cx="9" cy="6"/>
            </a:xfrm>
            <a:custGeom>
              <a:avLst/>
              <a:gdLst>
                <a:gd name="T0" fmla="*/ 9 w 9"/>
                <a:gd name="T1" fmla="*/ 0 h 5"/>
                <a:gd name="T2" fmla="*/ 0 w 9"/>
                <a:gd name="T3" fmla="*/ 0 h 5"/>
                <a:gd name="T4" fmla="*/ 9 w 9"/>
                <a:gd name="T5" fmla="*/ 50 h 5"/>
                <a:gd name="T6" fmla="*/ 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solidFill>
              <a:srgbClr val="E1E1E1"/>
            </a:solidFill>
            <a:ln w="3175">
              <a:solidFill>
                <a:srgbClr val="000000"/>
              </a:solidFill>
              <a:prstDash val="solid"/>
              <a:round/>
              <a:headEnd/>
              <a:tailEnd/>
            </a:ln>
          </p:spPr>
          <p:txBody>
            <a:bodyPr/>
            <a:lstStyle/>
            <a:p>
              <a:endParaRPr lang="en-US"/>
            </a:p>
          </p:txBody>
        </p:sp>
        <p:sp>
          <p:nvSpPr>
            <p:cNvPr id="30090" name="Freeform 4216"/>
            <p:cNvSpPr>
              <a:spLocks/>
            </p:cNvSpPr>
            <p:nvPr/>
          </p:nvSpPr>
          <p:spPr bwMode="auto">
            <a:xfrm>
              <a:off x="3012" y="965"/>
              <a:ext cx="31" cy="2"/>
            </a:xfrm>
            <a:custGeom>
              <a:avLst/>
              <a:gdLst>
                <a:gd name="T0" fmla="*/ 106 w 28"/>
                <a:gd name="T1" fmla="*/ 0 h 2"/>
                <a:gd name="T2" fmla="*/ 0 w 28"/>
                <a:gd name="T3" fmla="*/ 2 h 2"/>
                <a:gd name="T4" fmla="*/ 27 w 28"/>
                <a:gd name="T5" fmla="*/ 0 h 2"/>
                <a:gd name="T6" fmla="*/ 106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0091" name="Freeform 4217"/>
            <p:cNvSpPr>
              <a:spLocks/>
            </p:cNvSpPr>
            <p:nvPr/>
          </p:nvSpPr>
          <p:spPr bwMode="auto">
            <a:xfrm>
              <a:off x="3463" y="1100"/>
              <a:ext cx="14" cy="5"/>
            </a:xfrm>
            <a:custGeom>
              <a:avLst/>
              <a:gdLst>
                <a:gd name="T0" fmla="*/ 89 w 12"/>
                <a:gd name="T1" fmla="*/ 0 h 4"/>
                <a:gd name="T2" fmla="*/ 0 w 12"/>
                <a:gd name="T3" fmla="*/ 76 h 4"/>
                <a:gd name="T4" fmla="*/ 0 w 12"/>
                <a:gd name="T5" fmla="*/ 0 h 4"/>
                <a:gd name="T6" fmla="*/ 89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solidFill>
              <a:srgbClr val="E1E1E1"/>
            </a:solidFill>
            <a:ln w="3175">
              <a:solidFill>
                <a:srgbClr val="000000"/>
              </a:solidFill>
              <a:prstDash val="solid"/>
              <a:round/>
              <a:headEnd/>
              <a:tailEnd/>
            </a:ln>
          </p:spPr>
          <p:txBody>
            <a:bodyPr/>
            <a:lstStyle/>
            <a:p>
              <a:endParaRPr lang="en-US"/>
            </a:p>
          </p:txBody>
        </p:sp>
        <p:sp>
          <p:nvSpPr>
            <p:cNvPr id="30092" name="Freeform 4218"/>
            <p:cNvSpPr>
              <a:spLocks/>
            </p:cNvSpPr>
            <p:nvPr/>
          </p:nvSpPr>
          <p:spPr bwMode="auto">
            <a:xfrm>
              <a:off x="3139" y="970"/>
              <a:ext cx="21" cy="3"/>
            </a:xfrm>
            <a:custGeom>
              <a:avLst/>
              <a:gdLst>
                <a:gd name="T0" fmla="*/ 69 w 19"/>
                <a:gd name="T1" fmla="*/ 0 h 3"/>
                <a:gd name="T2" fmla="*/ 0 w 19"/>
                <a:gd name="T3" fmla="*/ 0 h 3"/>
                <a:gd name="T4" fmla="*/ 34 w 19"/>
                <a:gd name="T5" fmla="*/ 3 h 3"/>
                <a:gd name="T6" fmla="*/ 69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0093" name="Freeform 4219"/>
            <p:cNvSpPr>
              <a:spLocks/>
            </p:cNvSpPr>
            <p:nvPr/>
          </p:nvSpPr>
          <p:spPr bwMode="auto">
            <a:xfrm>
              <a:off x="4950" y="1436"/>
              <a:ext cx="25" cy="14"/>
            </a:xfrm>
            <a:custGeom>
              <a:avLst/>
              <a:gdLst>
                <a:gd name="T0" fmla="*/ 68 w 23"/>
                <a:gd name="T1" fmla="*/ 89 h 12"/>
                <a:gd name="T2" fmla="*/ 0 w 23"/>
                <a:gd name="T3" fmla="*/ 0 h 12"/>
                <a:gd name="T4" fmla="*/ 58 w 23"/>
                <a:gd name="T5" fmla="*/ 55 h 12"/>
                <a:gd name="T6" fmla="*/ 68 w 23"/>
                <a:gd name="T7" fmla="*/ 8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solidFill>
              <a:srgbClr val="C0C0C0"/>
            </a:solidFill>
            <a:ln w="3175">
              <a:solidFill>
                <a:srgbClr val="000000"/>
              </a:solidFill>
              <a:prstDash val="solid"/>
              <a:round/>
              <a:headEnd/>
              <a:tailEnd/>
            </a:ln>
          </p:spPr>
          <p:txBody>
            <a:bodyPr/>
            <a:lstStyle/>
            <a:p>
              <a:endParaRPr lang="en-US"/>
            </a:p>
          </p:txBody>
        </p:sp>
        <p:sp>
          <p:nvSpPr>
            <p:cNvPr id="30094" name="Freeform 4220"/>
            <p:cNvSpPr>
              <a:spLocks/>
            </p:cNvSpPr>
            <p:nvPr/>
          </p:nvSpPr>
          <p:spPr bwMode="auto">
            <a:xfrm>
              <a:off x="4104" y="1040"/>
              <a:ext cx="13" cy="9"/>
            </a:xfrm>
            <a:custGeom>
              <a:avLst/>
              <a:gdLst>
                <a:gd name="T0" fmla="*/ 33 w 12"/>
                <a:gd name="T1" fmla="*/ 126 h 7"/>
                <a:gd name="T2" fmla="*/ 0 w 12"/>
                <a:gd name="T3" fmla="*/ 0 h 7"/>
                <a:gd name="T4" fmla="*/ 33 w 12"/>
                <a:gd name="T5" fmla="*/ 180 h 7"/>
                <a:gd name="T6" fmla="*/ 33 w 12"/>
                <a:gd name="T7" fmla="*/ 12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0095" name="Freeform 4221"/>
            <p:cNvSpPr>
              <a:spLocks/>
            </p:cNvSpPr>
            <p:nvPr/>
          </p:nvSpPr>
          <p:spPr bwMode="auto">
            <a:xfrm>
              <a:off x="2831" y="1360"/>
              <a:ext cx="12" cy="2"/>
            </a:xfrm>
            <a:custGeom>
              <a:avLst/>
              <a:gdLst>
                <a:gd name="T0" fmla="*/ 32 w 11"/>
                <a:gd name="T1" fmla="*/ 2 h 2"/>
                <a:gd name="T2" fmla="*/ 0 w 11"/>
                <a:gd name="T3" fmla="*/ 2 h 2"/>
                <a:gd name="T4" fmla="*/ 4 w 11"/>
                <a:gd name="T5" fmla="*/ 0 h 2"/>
                <a:gd name="T6" fmla="*/ 32 w 1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30096" name="Freeform 4222"/>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0097" name="Freeform 4223"/>
            <p:cNvSpPr>
              <a:spLocks/>
            </p:cNvSpPr>
            <p:nvPr/>
          </p:nvSpPr>
          <p:spPr bwMode="auto">
            <a:xfrm>
              <a:off x="2771" y="1559"/>
              <a:ext cx="91" cy="33"/>
            </a:xfrm>
            <a:custGeom>
              <a:avLst/>
              <a:gdLst>
                <a:gd name="T0" fmla="*/ 148 w 80"/>
                <a:gd name="T1" fmla="*/ 0 h 26"/>
                <a:gd name="T2" fmla="*/ 148 w 80"/>
                <a:gd name="T3" fmla="*/ 0 h 26"/>
                <a:gd name="T4" fmla="*/ 141 w 80"/>
                <a:gd name="T5" fmla="*/ 58 h 26"/>
                <a:gd name="T6" fmla="*/ 111 w 80"/>
                <a:gd name="T7" fmla="*/ 94 h 26"/>
                <a:gd name="T8" fmla="*/ 111 w 80"/>
                <a:gd name="T9" fmla="*/ 155 h 26"/>
                <a:gd name="T10" fmla="*/ 84 w 80"/>
                <a:gd name="T11" fmla="*/ 250 h 26"/>
                <a:gd name="T12" fmla="*/ 47 w 80"/>
                <a:gd name="T13" fmla="*/ 250 h 26"/>
                <a:gd name="T14" fmla="*/ 25 w 80"/>
                <a:gd name="T15" fmla="*/ 317 h 26"/>
                <a:gd name="T16" fmla="*/ 0 w 80"/>
                <a:gd name="T17" fmla="*/ 250 h 26"/>
                <a:gd name="T18" fmla="*/ 47 w 80"/>
                <a:gd name="T19" fmla="*/ 575 h 26"/>
                <a:gd name="T20" fmla="*/ 74 w 80"/>
                <a:gd name="T21" fmla="*/ 575 h 26"/>
                <a:gd name="T22" fmla="*/ 160 w 80"/>
                <a:gd name="T23" fmla="*/ 575 h 26"/>
                <a:gd name="T24" fmla="*/ 272 w 80"/>
                <a:gd name="T25" fmla="*/ 407 h 26"/>
                <a:gd name="T26" fmla="*/ 398 w 80"/>
                <a:gd name="T27" fmla="*/ 407 h 26"/>
                <a:gd name="T28" fmla="*/ 427 w 80"/>
                <a:gd name="T29" fmla="*/ 155 h 26"/>
                <a:gd name="T30" fmla="*/ 321 w 80"/>
                <a:gd name="T31" fmla="*/ 58 h 26"/>
                <a:gd name="T32" fmla="*/ 247 w 80"/>
                <a:gd name="T33" fmla="*/ 58 h 26"/>
                <a:gd name="T34" fmla="*/ 235 w 80"/>
                <a:gd name="T35" fmla="*/ 0 h 26"/>
                <a:gd name="T36" fmla="*/ 148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30098" name="Freeform 4224"/>
            <p:cNvSpPr>
              <a:spLocks/>
            </p:cNvSpPr>
            <p:nvPr/>
          </p:nvSpPr>
          <p:spPr bwMode="auto">
            <a:xfrm>
              <a:off x="2727" y="1615"/>
              <a:ext cx="46" cy="32"/>
            </a:xfrm>
            <a:custGeom>
              <a:avLst/>
              <a:gdLst>
                <a:gd name="T0" fmla="*/ 7 w 43"/>
                <a:gd name="T1" fmla="*/ 388 h 26"/>
                <a:gd name="T2" fmla="*/ 34 w 43"/>
                <a:gd name="T3" fmla="*/ 388 h 26"/>
                <a:gd name="T4" fmla="*/ 39 w 43"/>
                <a:gd name="T5" fmla="*/ 315 h 26"/>
                <a:gd name="T6" fmla="*/ 45 w 43"/>
                <a:gd name="T7" fmla="*/ 336 h 26"/>
                <a:gd name="T8" fmla="*/ 45 w 43"/>
                <a:gd name="T9" fmla="*/ 336 h 26"/>
                <a:gd name="T10" fmla="*/ 55 w 43"/>
                <a:gd name="T11" fmla="*/ 388 h 26"/>
                <a:gd name="T12" fmla="*/ 63 w 43"/>
                <a:gd name="T13" fmla="*/ 388 h 26"/>
                <a:gd name="T14" fmla="*/ 63 w 43"/>
                <a:gd name="T15" fmla="*/ 315 h 26"/>
                <a:gd name="T16" fmla="*/ 63 w 43"/>
                <a:gd name="T17" fmla="*/ 315 h 26"/>
                <a:gd name="T18" fmla="*/ 73 w 43"/>
                <a:gd name="T19" fmla="*/ 267 h 26"/>
                <a:gd name="T20" fmla="*/ 78 w 43"/>
                <a:gd name="T21" fmla="*/ 267 h 26"/>
                <a:gd name="T22" fmla="*/ 73 w 43"/>
                <a:gd name="T23" fmla="*/ 245 h 26"/>
                <a:gd name="T24" fmla="*/ 73 w 43"/>
                <a:gd name="T25" fmla="*/ 208 h 26"/>
                <a:gd name="T26" fmla="*/ 73 w 43"/>
                <a:gd name="T27" fmla="*/ 137 h 26"/>
                <a:gd name="T28" fmla="*/ 78 w 43"/>
                <a:gd name="T29" fmla="*/ 137 h 26"/>
                <a:gd name="T30" fmla="*/ 88 w 43"/>
                <a:gd name="T31" fmla="*/ 137 h 26"/>
                <a:gd name="T32" fmla="*/ 98 w 43"/>
                <a:gd name="T33" fmla="*/ 111 h 26"/>
                <a:gd name="T34" fmla="*/ 102 w 43"/>
                <a:gd name="T35" fmla="*/ 111 h 26"/>
                <a:gd name="T36" fmla="*/ 102 w 43"/>
                <a:gd name="T37" fmla="*/ 59 h 26"/>
                <a:gd name="T38" fmla="*/ 92 w 43"/>
                <a:gd name="T39" fmla="*/ 2 h 26"/>
                <a:gd name="T40" fmla="*/ 88 w 43"/>
                <a:gd name="T41" fmla="*/ 0 h 26"/>
                <a:gd name="T42" fmla="*/ 24 w 43"/>
                <a:gd name="T43" fmla="*/ 111 h 26"/>
                <a:gd name="T44" fmla="*/ 3 w 43"/>
                <a:gd name="T45" fmla="*/ 59 h 26"/>
                <a:gd name="T46" fmla="*/ 0 w 43"/>
                <a:gd name="T47" fmla="*/ 169 h 26"/>
                <a:gd name="T48" fmla="*/ 5 w 43"/>
                <a:gd name="T49" fmla="*/ 336 h 26"/>
                <a:gd name="T50" fmla="*/ 7 w 43"/>
                <a:gd name="T51" fmla="*/ 388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30099" name="Freeform 4225"/>
            <p:cNvSpPr>
              <a:spLocks/>
            </p:cNvSpPr>
            <p:nvPr/>
          </p:nvSpPr>
          <p:spPr bwMode="auto">
            <a:xfrm>
              <a:off x="2675" y="1165"/>
              <a:ext cx="160" cy="268"/>
            </a:xfrm>
            <a:custGeom>
              <a:avLst/>
              <a:gdLst>
                <a:gd name="T0" fmla="*/ 400 w 144"/>
                <a:gd name="T1" fmla="*/ 1270 h 217"/>
                <a:gd name="T2" fmla="*/ 333 w 144"/>
                <a:gd name="T3" fmla="*/ 1459 h 217"/>
                <a:gd name="T4" fmla="*/ 293 w 144"/>
                <a:gd name="T5" fmla="*/ 1568 h 217"/>
                <a:gd name="T6" fmla="*/ 287 w 144"/>
                <a:gd name="T7" fmla="*/ 1770 h 217"/>
                <a:gd name="T8" fmla="*/ 354 w 144"/>
                <a:gd name="T9" fmla="*/ 2130 h 217"/>
                <a:gd name="T10" fmla="*/ 333 w 144"/>
                <a:gd name="T11" fmla="*/ 2382 h 217"/>
                <a:gd name="T12" fmla="*/ 318 w 144"/>
                <a:gd name="T13" fmla="*/ 2308 h 217"/>
                <a:gd name="T14" fmla="*/ 360 w 144"/>
                <a:gd name="T15" fmla="*/ 2382 h 217"/>
                <a:gd name="T16" fmla="*/ 318 w 144"/>
                <a:gd name="T17" fmla="*/ 2423 h 217"/>
                <a:gd name="T18" fmla="*/ 276 w 144"/>
                <a:gd name="T19" fmla="*/ 2564 h 217"/>
                <a:gd name="T20" fmla="*/ 280 w 144"/>
                <a:gd name="T21" fmla="*/ 2712 h 217"/>
                <a:gd name="T22" fmla="*/ 280 w 144"/>
                <a:gd name="T23" fmla="*/ 2749 h 217"/>
                <a:gd name="T24" fmla="*/ 258 w 144"/>
                <a:gd name="T25" fmla="*/ 3157 h 217"/>
                <a:gd name="T26" fmla="*/ 169 w 144"/>
                <a:gd name="T27" fmla="*/ 3377 h 217"/>
                <a:gd name="T28" fmla="*/ 97 w 144"/>
                <a:gd name="T29" fmla="*/ 3157 h 217"/>
                <a:gd name="T30" fmla="*/ 33 w 144"/>
                <a:gd name="T31" fmla="*/ 2749 h 217"/>
                <a:gd name="T32" fmla="*/ 27 w 144"/>
                <a:gd name="T33" fmla="*/ 2643 h 217"/>
                <a:gd name="T34" fmla="*/ 0 w 144"/>
                <a:gd name="T35" fmla="*/ 2503 h 217"/>
                <a:gd name="T36" fmla="*/ 46 w 144"/>
                <a:gd name="T37" fmla="*/ 2250 h 217"/>
                <a:gd name="T38" fmla="*/ 57 w 144"/>
                <a:gd name="T39" fmla="*/ 1937 h 217"/>
                <a:gd name="T40" fmla="*/ 33 w 144"/>
                <a:gd name="T41" fmla="*/ 1770 h 217"/>
                <a:gd name="T42" fmla="*/ 27 w 144"/>
                <a:gd name="T43" fmla="*/ 1270 h 217"/>
                <a:gd name="T44" fmla="*/ 121 w 144"/>
                <a:gd name="T45" fmla="*/ 1131 h 217"/>
                <a:gd name="T46" fmla="*/ 133 w 144"/>
                <a:gd name="T47" fmla="*/ 768 h 217"/>
                <a:gd name="T48" fmla="*/ 169 w 144"/>
                <a:gd name="T49" fmla="*/ 651 h 217"/>
                <a:gd name="T50" fmla="*/ 204 w 144"/>
                <a:gd name="T51" fmla="*/ 256 h 217"/>
                <a:gd name="T52" fmla="*/ 276 w 144"/>
                <a:gd name="T53" fmla="*/ 115 h 217"/>
                <a:gd name="T54" fmla="*/ 354 w 144"/>
                <a:gd name="T55" fmla="*/ 0 h 217"/>
                <a:gd name="T56" fmla="*/ 507 w 144"/>
                <a:gd name="T57" fmla="*/ 216 h 217"/>
                <a:gd name="T58" fmla="*/ 566 w 144"/>
                <a:gd name="T59" fmla="*/ 768 h 217"/>
                <a:gd name="T60" fmla="*/ 490 w 144"/>
                <a:gd name="T61" fmla="*/ 768 h 217"/>
                <a:gd name="T62" fmla="*/ 474 w 144"/>
                <a:gd name="T63" fmla="*/ 804 h 217"/>
                <a:gd name="T64" fmla="*/ 437 w 144"/>
                <a:gd name="T65" fmla="*/ 987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30100" name="Freeform 4226"/>
            <p:cNvSpPr>
              <a:spLocks/>
            </p:cNvSpPr>
            <p:nvPr/>
          </p:nvSpPr>
          <p:spPr bwMode="auto">
            <a:xfrm>
              <a:off x="2777" y="1384"/>
              <a:ext cx="7" cy="16"/>
            </a:xfrm>
            <a:custGeom>
              <a:avLst/>
              <a:gdLst>
                <a:gd name="T0" fmla="*/ 7 w 7"/>
                <a:gd name="T1" fmla="*/ 0 h 14"/>
                <a:gd name="T2" fmla="*/ 7 w 7"/>
                <a:gd name="T3" fmla="*/ 2 h 14"/>
                <a:gd name="T4" fmla="*/ 5 w 7"/>
                <a:gd name="T5" fmla="*/ 70 h 14"/>
                <a:gd name="T6" fmla="*/ 5 w 7"/>
                <a:gd name="T7" fmla="*/ 80 h 14"/>
                <a:gd name="T8" fmla="*/ 0 w 7"/>
                <a:gd name="T9" fmla="*/ 38 h 14"/>
                <a:gd name="T10" fmla="*/ 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30101" name="Freeform 4227"/>
            <p:cNvSpPr>
              <a:spLocks/>
            </p:cNvSpPr>
            <p:nvPr/>
          </p:nvSpPr>
          <p:spPr bwMode="auto">
            <a:xfrm>
              <a:off x="2610" y="1597"/>
              <a:ext cx="69" cy="38"/>
            </a:xfrm>
            <a:custGeom>
              <a:avLst/>
              <a:gdLst>
                <a:gd name="T0" fmla="*/ 235 w 62"/>
                <a:gd name="T1" fmla="*/ 260 h 31"/>
                <a:gd name="T2" fmla="*/ 223 w 62"/>
                <a:gd name="T3" fmla="*/ 333 h 31"/>
                <a:gd name="T4" fmla="*/ 183 w 62"/>
                <a:gd name="T5" fmla="*/ 333 h 31"/>
                <a:gd name="T6" fmla="*/ 164 w 62"/>
                <a:gd name="T7" fmla="*/ 444 h 31"/>
                <a:gd name="T8" fmla="*/ 124 w 62"/>
                <a:gd name="T9" fmla="*/ 333 h 31"/>
                <a:gd name="T10" fmla="*/ 97 w 62"/>
                <a:gd name="T11" fmla="*/ 444 h 31"/>
                <a:gd name="T12" fmla="*/ 57 w 62"/>
                <a:gd name="T13" fmla="*/ 444 h 31"/>
                <a:gd name="T14" fmla="*/ 27 w 62"/>
                <a:gd name="T15" fmla="*/ 310 h 31"/>
                <a:gd name="T16" fmla="*/ 0 w 62"/>
                <a:gd name="T17" fmla="*/ 333 h 31"/>
                <a:gd name="T18" fmla="*/ 46 w 62"/>
                <a:gd name="T19" fmla="*/ 107 h 31"/>
                <a:gd name="T20" fmla="*/ 69 w 62"/>
                <a:gd name="T21" fmla="*/ 71 h 31"/>
                <a:gd name="T22" fmla="*/ 77 w 62"/>
                <a:gd name="T23" fmla="*/ 47 h 31"/>
                <a:gd name="T24" fmla="*/ 147 w 62"/>
                <a:gd name="T25" fmla="*/ 0 h 31"/>
                <a:gd name="T26" fmla="*/ 190 w 62"/>
                <a:gd name="T27" fmla="*/ 71 h 31"/>
                <a:gd name="T28" fmla="*/ 190 w 62"/>
                <a:gd name="T29" fmla="*/ 107 h 31"/>
                <a:gd name="T30" fmla="*/ 190 w 62"/>
                <a:gd name="T31" fmla="*/ 137 h 31"/>
                <a:gd name="T32" fmla="*/ 190 w 62"/>
                <a:gd name="T33" fmla="*/ 168 h 31"/>
                <a:gd name="T34" fmla="*/ 204 w 62"/>
                <a:gd name="T35" fmla="*/ 168 h 31"/>
                <a:gd name="T36" fmla="*/ 253 w 62"/>
                <a:gd name="T37" fmla="*/ 206 h 31"/>
                <a:gd name="T38" fmla="*/ 253 w 62"/>
                <a:gd name="T39" fmla="*/ 244 h 31"/>
                <a:gd name="T40" fmla="*/ 235 w 62"/>
                <a:gd name="T41" fmla="*/ 26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0102" name="Freeform 4228"/>
            <p:cNvSpPr>
              <a:spLocks/>
            </p:cNvSpPr>
            <p:nvPr/>
          </p:nvSpPr>
          <p:spPr bwMode="auto">
            <a:xfrm>
              <a:off x="2855" y="1495"/>
              <a:ext cx="287" cy="172"/>
            </a:xfrm>
            <a:custGeom>
              <a:avLst/>
              <a:gdLst>
                <a:gd name="T0" fmla="*/ 594 w 256"/>
                <a:gd name="T1" fmla="*/ 0 h 139"/>
                <a:gd name="T2" fmla="*/ 556 w 256"/>
                <a:gd name="T3" fmla="*/ 61 h 139"/>
                <a:gd name="T4" fmla="*/ 481 w 256"/>
                <a:gd name="T5" fmla="*/ 176 h 139"/>
                <a:gd name="T6" fmla="*/ 481 w 256"/>
                <a:gd name="T7" fmla="*/ 317 h 139"/>
                <a:gd name="T8" fmla="*/ 376 w 256"/>
                <a:gd name="T9" fmla="*/ 218 h 139"/>
                <a:gd name="T10" fmla="*/ 276 w 256"/>
                <a:gd name="T11" fmla="*/ 142 h 139"/>
                <a:gd name="T12" fmla="*/ 169 w 256"/>
                <a:gd name="T13" fmla="*/ 142 h 139"/>
                <a:gd name="T14" fmla="*/ 62 w 256"/>
                <a:gd name="T15" fmla="*/ 142 h 139"/>
                <a:gd name="T16" fmla="*/ 98 w 256"/>
                <a:gd name="T17" fmla="*/ 452 h 139"/>
                <a:gd name="T18" fmla="*/ 98 w 256"/>
                <a:gd name="T19" fmla="*/ 559 h 139"/>
                <a:gd name="T20" fmla="*/ 30 w 256"/>
                <a:gd name="T21" fmla="*/ 862 h 139"/>
                <a:gd name="T22" fmla="*/ 24 w 256"/>
                <a:gd name="T23" fmla="*/ 933 h 139"/>
                <a:gd name="T24" fmla="*/ 0 w 256"/>
                <a:gd name="T25" fmla="*/ 1136 h 139"/>
                <a:gd name="T26" fmla="*/ 54 w 256"/>
                <a:gd name="T27" fmla="*/ 1244 h 139"/>
                <a:gd name="T28" fmla="*/ 54 w 256"/>
                <a:gd name="T29" fmla="*/ 1244 h 139"/>
                <a:gd name="T30" fmla="*/ 178 w 256"/>
                <a:gd name="T31" fmla="*/ 1279 h 139"/>
                <a:gd name="T32" fmla="*/ 284 w 256"/>
                <a:gd name="T33" fmla="*/ 1155 h 139"/>
                <a:gd name="T34" fmla="*/ 335 w 256"/>
                <a:gd name="T35" fmla="*/ 1005 h 139"/>
                <a:gd name="T36" fmla="*/ 357 w 256"/>
                <a:gd name="T37" fmla="*/ 1059 h 139"/>
                <a:gd name="T38" fmla="*/ 407 w 256"/>
                <a:gd name="T39" fmla="*/ 1198 h 139"/>
                <a:gd name="T40" fmla="*/ 448 w 256"/>
                <a:gd name="T41" fmla="*/ 1395 h 139"/>
                <a:gd name="T42" fmla="*/ 502 w 256"/>
                <a:gd name="T43" fmla="*/ 1539 h 139"/>
                <a:gd name="T44" fmla="*/ 556 w 256"/>
                <a:gd name="T45" fmla="*/ 1683 h 139"/>
                <a:gd name="T46" fmla="*/ 594 w 256"/>
                <a:gd name="T47" fmla="*/ 1583 h 139"/>
                <a:gd name="T48" fmla="*/ 619 w 256"/>
                <a:gd name="T49" fmla="*/ 1621 h 139"/>
                <a:gd name="T50" fmla="*/ 619 w 256"/>
                <a:gd name="T51" fmla="*/ 1463 h 139"/>
                <a:gd name="T52" fmla="*/ 626 w 256"/>
                <a:gd name="T53" fmla="*/ 1583 h 139"/>
                <a:gd name="T54" fmla="*/ 674 w 256"/>
                <a:gd name="T55" fmla="*/ 1621 h 139"/>
                <a:gd name="T56" fmla="*/ 604 w 256"/>
                <a:gd name="T57" fmla="*/ 1621 h 139"/>
                <a:gd name="T58" fmla="*/ 626 w 256"/>
                <a:gd name="T59" fmla="*/ 1683 h 139"/>
                <a:gd name="T60" fmla="*/ 677 w 256"/>
                <a:gd name="T61" fmla="*/ 1768 h 139"/>
                <a:gd name="T62" fmla="*/ 743 w 256"/>
                <a:gd name="T63" fmla="*/ 1768 h 139"/>
                <a:gd name="T64" fmla="*/ 677 w 256"/>
                <a:gd name="T65" fmla="*/ 1959 h 139"/>
                <a:gd name="T66" fmla="*/ 720 w 256"/>
                <a:gd name="T67" fmla="*/ 2006 h 139"/>
                <a:gd name="T68" fmla="*/ 757 w 256"/>
                <a:gd name="T69" fmla="*/ 2101 h 139"/>
                <a:gd name="T70" fmla="*/ 759 w 256"/>
                <a:gd name="T71" fmla="*/ 2225 h 139"/>
                <a:gd name="T72" fmla="*/ 849 w 256"/>
                <a:gd name="T73" fmla="*/ 2101 h 139"/>
                <a:gd name="T74" fmla="*/ 886 w 256"/>
                <a:gd name="T75" fmla="*/ 2065 h 139"/>
                <a:gd name="T76" fmla="*/ 934 w 256"/>
                <a:gd name="T77" fmla="*/ 2006 h 139"/>
                <a:gd name="T78" fmla="*/ 880 w 256"/>
                <a:gd name="T79" fmla="*/ 1959 h 139"/>
                <a:gd name="T80" fmla="*/ 813 w 256"/>
                <a:gd name="T81" fmla="*/ 1800 h 139"/>
                <a:gd name="T82" fmla="*/ 837 w 256"/>
                <a:gd name="T83" fmla="*/ 1683 h 139"/>
                <a:gd name="T84" fmla="*/ 824 w 256"/>
                <a:gd name="T85" fmla="*/ 1768 h 139"/>
                <a:gd name="T86" fmla="*/ 837 w 256"/>
                <a:gd name="T87" fmla="*/ 1683 h 139"/>
                <a:gd name="T88" fmla="*/ 934 w 256"/>
                <a:gd name="T89" fmla="*/ 1583 h 139"/>
                <a:gd name="T90" fmla="*/ 1021 w 256"/>
                <a:gd name="T91" fmla="*/ 1411 h 139"/>
                <a:gd name="T92" fmla="*/ 1055 w 256"/>
                <a:gd name="T93" fmla="*/ 1411 h 139"/>
                <a:gd name="T94" fmla="*/ 1085 w 256"/>
                <a:gd name="T95" fmla="*/ 1279 h 139"/>
                <a:gd name="T96" fmla="*/ 1133 w 256"/>
                <a:gd name="T97" fmla="*/ 1198 h 139"/>
                <a:gd name="T98" fmla="*/ 1085 w 256"/>
                <a:gd name="T99" fmla="*/ 782 h 139"/>
                <a:gd name="T100" fmla="*/ 993 w 256"/>
                <a:gd name="T101" fmla="*/ 669 h 139"/>
                <a:gd name="T102" fmla="*/ 907 w 256"/>
                <a:gd name="T103" fmla="*/ 559 h 139"/>
                <a:gd name="T104" fmla="*/ 872 w 256"/>
                <a:gd name="T105" fmla="*/ 632 h 139"/>
                <a:gd name="T106" fmla="*/ 787 w 256"/>
                <a:gd name="T107" fmla="*/ 365 h 139"/>
                <a:gd name="T108" fmla="*/ 707 w 256"/>
                <a:gd name="T109" fmla="*/ 115 h 139"/>
                <a:gd name="T110" fmla="*/ 702 w 256"/>
                <a:gd name="T111" fmla="*/ 2 h 139"/>
                <a:gd name="T112" fmla="*/ 594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30103" name="Freeform 4229"/>
            <p:cNvSpPr>
              <a:spLocks/>
            </p:cNvSpPr>
            <p:nvPr/>
          </p:nvSpPr>
          <p:spPr bwMode="auto">
            <a:xfrm>
              <a:off x="2808" y="1689"/>
              <a:ext cx="22" cy="30"/>
            </a:xfrm>
            <a:custGeom>
              <a:avLst/>
              <a:gdLst>
                <a:gd name="T0" fmla="*/ 76 w 19"/>
                <a:gd name="T1" fmla="*/ 0 h 30"/>
                <a:gd name="T2" fmla="*/ 60 w 19"/>
                <a:gd name="T3" fmla="*/ 0 h 30"/>
                <a:gd name="T4" fmla="*/ 45 w 19"/>
                <a:gd name="T5" fmla="*/ 0 h 30"/>
                <a:gd name="T6" fmla="*/ 29 w 19"/>
                <a:gd name="T7" fmla="*/ 7 h 30"/>
                <a:gd name="T8" fmla="*/ 2 w 19"/>
                <a:gd name="T9" fmla="*/ 7 h 30"/>
                <a:gd name="T10" fmla="*/ 29 w 19"/>
                <a:gd name="T11" fmla="*/ 15 h 30"/>
                <a:gd name="T12" fmla="*/ 2 w 19"/>
                <a:gd name="T13" fmla="*/ 15 h 30"/>
                <a:gd name="T14" fmla="*/ 0 w 19"/>
                <a:gd name="T15" fmla="*/ 19 h 30"/>
                <a:gd name="T16" fmla="*/ 76 w 19"/>
                <a:gd name="T17" fmla="*/ 28 h 30"/>
                <a:gd name="T18" fmla="*/ 108 w 19"/>
                <a:gd name="T19" fmla="*/ 30 h 30"/>
                <a:gd name="T20" fmla="*/ 125 w 19"/>
                <a:gd name="T21" fmla="*/ 15 h 30"/>
                <a:gd name="T22" fmla="*/ 102 w 19"/>
                <a:gd name="T23" fmla="*/ 8 h 30"/>
                <a:gd name="T24" fmla="*/ 76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30104" name="Freeform 4230"/>
            <p:cNvSpPr>
              <a:spLocks/>
            </p:cNvSpPr>
            <p:nvPr/>
          </p:nvSpPr>
          <p:spPr bwMode="auto">
            <a:xfrm>
              <a:off x="535" y="1109"/>
              <a:ext cx="1146" cy="620"/>
            </a:xfrm>
            <a:custGeom>
              <a:avLst/>
              <a:gdLst>
                <a:gd name="T0" fmla="*/ 3371 w 1025"/>
                <a:gd name="T1" fmla="*/ 1349 h 501"/>
                <a:gd name="T2" fmla="*/ 3562 w 1025"/>
                <a:gd name="T3" fmla="*/ 559 h 501"/>
                <a:gd name="T4" fmla="*/ 3211 w 1025"/>
                <a:gd name="T5" fmla="*/ 881 h 501"/>
                <a:gd name="T6" fmla="*/ 3068 w 1025"/>
                <a:gd name="T7" fmla="*/ 535 h 501"/>
                <a:gd name="T8" fmla="*/ 3059 w 1025"/>
                <a:gd name="T9" fmla="*/ 62 h 501"/>
                <a:gd name="T10" fmla="*/ 3005 w 1025"/>
                <a:gd name="T11" fmla="*/ 650 h 501"/>
                <a:gd name="T12" fmla="*/ 2784 w 1025"/>
                <a:gd name="T13" fmla="*/ 1198 h 501"/>
                <a:gd name="T14" fmla="*/ 2828 w 1025"/>
                <a:gd name="T15" fmla="*/ 881 h 501"/>
                <a:gd name="T16" fmla="*/ 2651 w 1025"/>
                <a:gd name="T17" fmla="*/ 1014 h 501"/>
                <a:gd name="T18" fmla="*/ 2312 w 1025"/>
                <a:gd name="T19" fmla="*/ 863 h 501"/>
                <a:gd name="T20" fmla="*/ 2167 w 1025"/>
                <a:gd name="T21" fmla="*/ 1059 h 501"/>
                <a:gd name="T22" fmla="*/ 1855 w 1025"/>
                <a:gd name="T23" fmla="*/ 747 h 501"/>
                <a:gd name="T24" fmla="*/ 1461 w 1025"/>
                <a:gd name="T25" fmla="*/ 559 h 501"/>
                <a:gd name="T26" fmla="*/ 1234 w 1025"/>
                <a:gd name="T27" fmla="*/ 452 h 501"/>
                <a:gd name="T28" fmla="*/ 540 w 1025"/>
                <a:gd name="T29" fmla="*/ 1137 h 501"/>
                <a:gd name="T30" fmla="*/ 104 w 1025"/>
                <a:gd name="T31" fmla="*/ 3018 h 501"/>
                <a:gd name="T32" fmla="*/ 316 w 1025"/>
                <a:gd name="T33" fmla="*/ 4037 h 501"/>
                <a:gd name="T34" fmla="*/ 203 w 1025"/>
                <a:gd name="T35" fmla="*/ 4403 h 501"/>
                <a:gd name="T36" fmla="*/ 275 w 1025"/>
                <a:gd name="T37" fmla="*/ 4750 h 501"/>
                <a:gd name="T38" fmla="*/ 275 w 1025"/>
                <a:gd name="T39" fmla="*/ 5123 h 501"/>
                <a:gd name="T40" fmla="*/ 162 w 1025"/>
                <a:gd name="T41" fmla="*/ 5354 h 501"/>
                <a:gd name="T42" fmla="*/ 253 w 1025"/>
                <a:gd name="T43" fmla="*/ 5449 h 501"/>
                <a:gd name="T44" fmla="*/ 300 w 1025"/>
                <a:gd name="T45" fmla="*/ 5720 h 501"/>
                <a:gd name="T46" fmla="*/ 328 w 1025"/>
                <a:gd name="T47" fmla="*/ 5927 h 501"/>
                <a:gd name="T48" fmla="*/ 1155 w 1025"/>
                <a:gd name="T49" fmla="*/ 5927 h 501"/>
                <a:gd name="T50" fmla="*/ 1989 w 1025"/>
                <a:gd name="T51" fmla="*/ 5842 h 501"/>
                <a:gd name="T52" fmla="*/ 2471 w 1025"/>
                <a:gd name="T53" fmla="*/ 6529 h 501"/>
                <a:gd name="T54" fmla="*/ 2454 w 1025"/>
                <a:gd name="T55" fmla="*/ 7881 h 501"/>
                <a:gd name="T56" fmla="*/ 2956 w 1025"/>
                <a:gd name="T57" fmla="*/ 7275 h 501"/>
                <a:gd name="T58" fmla="*/ 3480 w 1025"/>
                <a:gd name="T59" fmla="*/ 6413 h 501"/>
                <a:gd name="T60" fmla="*/ 3683 w 1025"/>
                <a:gd name="T61" fmla="*/ 6790 h 501"/>
                <a:gd name="T62" fmla="*/ 3577 w 1025"/>
                <a:gd name="T63" fmla="*/ 7165 h 501"/>
                <a:gd name="T64" fmla="*/ 3886 w 1025"/>
                <a:gd name="T65" fmla="*/ 6988 h 501"/>
                <a:gd name="T66" fmla="*/ 3675 w 1025"/>
                <a:gd name="T67" fmla="*/ 6478 h 501"/>
                <a:gd name="T68" fmla="*/ 3787 w 1025"/>
                <a:gd name="T69" fmla="*/ 5985 h 501"/>
                <a:gd name="T70" fmla="*/ 3437 w 1025"/>
                <a:gd name="T71" fmla="*/ 6183 h 501"/>
                <a:gd name="T72" fmla="*/ 4159 w 1025"/>
                <a:gd name="T73" fmla="*/ 5354 h 501"/>
                <a:gd name="T74" fmla="*/ 4369 w 1025"/>
                <a:gd name="T75" fmla="*/ 4708 h 501"/>
                <a:gd name="T76" fmla="*/ 4155 w 1025"/>
                <a:gd name="T77" fmla="*/ 4708 h 501"/>
                <a:gd name="T78" fmla="*/ 4192 w 1025"/>
                <a:gd name="T79" fmla="*/ 4326 h 501"/>
                <a:gd name="T80" fmla="*/ 4165 w 1025"/>
                <a:gd name="T81" fmla="*/ 4154 h 501"/>
                <a:gd name="T82" fmla="*/ 4109 w 1025"/>
                <a:gd name="T83" fmla="*/ 3804 h 501"/>
                <a:gd name="T84" fmla="*/ 4109 w 1025"/>
                <a:gd name="T85" fmla="*/ 3474 h 501"/>
                <a:gd name="T86" fmla="*/ 4100 w 1025"/>
                <a:gd name="T87" fmla="*/ 2979 h 501"/>
                <a:gd name="T88" fmla="*/ 4009 w 1025"/>
                <a:gd name="T89" fmla="*/ 3203 h 501"/>
                <a:gd name="T90" fmla="*/ 3816 w 1025"/>
                <a:gd name="T91" fmla="*/ 3496 h 501"/>
                <a:gd name="T92" fmla="*/ 3792 w 1025"/>
                <a:gd name="T93" fmla="*/ 3083 h 501"/>
                <a:gd name="T94" fmla="*/ 3754 w 1025"/>
                <a:gd name="T95" fmla="*/ 2552 h 501"/>
                <a:gd name="T96" fmla="*/ 3440 w 1025"/>
                <a:gd name="T97" fmla="*/ 2600 h 501"/>
                <a:gd name="T98" fmla="*/ 3286 w 1025"/>
                <a:gd name="T99" fmla="*/ 4037 h 501"/>
                <a:gd name="T100" fmla="*/ 2994 w 1025"/>
                <a:gd name="T101" fmla="*/ 5205 h 501"/>
                <a:gd name="T102" fmla="*/ 2898 w 1025"/>
                <a:gd name="T103" fmla="*/ 4511 h 501"/>
                <a:gd name="T104" fmla="*/ 2542 w 1025"/>
                <a:gd name="T105" fmla="*/ 3689 h 501"/>
                <a:gd name="T106" fmla="*/ 2424 w 1025"/>
                <a:gd name="T107" fmla="*/ 3203 h 501"/>
                <a:gd name="T108" fmla="*/ 2749 w 1025"/>
                <a:gd name="T109" fmla="*/ 2240 h 501"/>
                <a:gd name="T110" fmla="*/ 2913 w 1025"/>
                <a:gd name="T111" fmla="*/ 1964 h 501"/>
                <a:gd name="T112" fmla="*/ 3068 w 1025"/>
                <a:gd name="T113" fmla="*/ 1553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prstDash val="solid"/>
              <a:round/>
              <a:headEnd/>
              <a:tailEnd/>
            </a:ln>
          </p:spPr>
          <p:txBody>
            <a:bodyPr/>
            <a:lstStyle/>
            <a:p>
              <a:endParaRPr lang="en-US"/>
            </a:p>
          </p:txBody>
        </p:sp>
        <p:sp>
          <p:nvSpPr>
            <p:cNvPr id="30105" name="Freeform 4231"/>
            <p:cNvSpPr>
              <a:spLocks/>
            </p:cNvSpPr>
            <p:nvPr/>
          </p:nvSpPr>
          <p:spPr bwMode="auto">
            <a:xfrm>
              <a:off x="1396" y="1076"/>
              <a:ext cx="313" cy="226"/>
            </a:xfrm>
            <a:custGeom>
              <a:avLst/>
              <a:gdLst>
                <a:gd name="T0" fmla="*/ 872 w 280"/>
                <a:gd name="T1" fmla="*/ 704 h 182"/>
                <a:gd name="T2" fmla="*/ 829 w 280"/>
                <a:gd name="T3" fmla="*/ 548 h 182"/>
                <a:gd name="T4" fmla="*/ 781 w 280"/>
                <a:gd name="T5" fmla="*/ 548 h 182"/>
                <a:gd name="T6" fmla="*/ 699 w 280"/>
                <a:gd name="T7" fmla="*/ 618 h 182"/>
                <a:gd name="T8" fmla="*/ 717 w 280"/>
                <a:gd name="T9" fmla="*/ 436 h 182"/>
                <a:gd name="T10" fmla="*/ 746 w 280"/>
                <a:gd name="T11" fmla="*/ 395 h 182"/>
                <a:gd name="T12" fmla="*/ 572 w 280"/>
                <a:gd name="T13" fmla="*/ 395 h 182"/>
                <a:gd name="T14" fmla="*/ 544 w 280"/>
                <a:gd name="T15" fmla="*/ 436 h 182"/>
                <a:gd name="T16" fmla="*/ 515 w 280"/>
                <a:gd name="T17" fmla="*/ 395 h 182"/>
                <a:gd name="T18" fmla="*/ 463 w 280"/>
                <a:gd name="T19" fmla="*/ 395 h 182"/>
                <a:gd name="T20" fmla="*/ 395 w 280"/>
                <a:gd name="T21" fmla="*/ 119 h 182"/>
                <a:gd name="T22" fmla="*/ 316 w 280"/>
                <a:gd name="T23" fmla="*/ 184 h 182"/>
                <a:gd name="T24" fmla="*/ 294 w 280"/>
                <a:gd name="T25" fmla="*/ 351 h 182"/>
                <a:gd name="T26" fmla="*/ 263 w 280"/>
                <a:gd name="T27" fmla="*/ 579 h 182"/>
                <a:gd name="T28" fmla="*/ 189 w 280"/>
                <a:gd name="T29" fmla="*/ 436 h 182"/>
                <a:gd name="T30" fmla="*/ 104 w 280"/>
                <a:gd name="T31" fmla="*/ 228 h 182"/>
                <a:gd name="T32" fmla="*/ 23 w 280"/>
                <a:gd name="T33" fmla="*/ 818 h 182"/>
                <a:gd name="T34" fmla="*/ 132 w 280"/>
                <a:gd name="T35" fmla="*/ 895 h 182"/>
                <a:gd name="T36" fmla="*/ 321 w 280"/>
                <a:gd name="T37" fmla="*/ 895 h 182"/>
                <a:gd name="T38" fmla="*/ 485 w 280"/>
                <a:gd name="T39" fmla="*/ 818 h 182"/>
                <a:gd name="T40" fmla="*/ 539 w 280"/>
                <a:gd name="T41" fmla="*/ 1016 h 182"/>
                <a:gd name="T42" fmla="*/ 515 w 280"/>
                <a:gd name="T43" fmla="*/ 1245 h 182"/>
                <a:gd name="T44" fmla="*/ 647 w 280"/>
                <a:gd name="T45" fmla="*/ 1245 h 182"/>
                <a:gd name="T46" fmla="*/ 617 w 280"/>
                <a:gd name="T47" fmla="*/ 1773 h 182"/>
                <a:gd name="T48" fmla="*/ 746 w 280"/>
                <a:gd name="T49" fmla="*/ 1883 h 182"/>
                <a:gd name="T50" fmla="*/ 576 w 280"/>
                <a:gd name="T51" fmla="*/ 1797 h 182"/>
                <a:gd name="T52" fmla="*/ 412 w 280"/>
                <a:gd name="T53" fmla="*/ 2202 h 182"/>
                <a:gd name="T54" fmla="*/ 263 w 280"/>
                <a:gd name="T55" fmla="*/ 2332 h 182"/>
                <a:gd name="T56" fmla="*/ 434 w 280"/>
                <a:gd name="T57" fmla="*/ 2332 h 182"/>
                <a:gd name="T58" fmla="*/ 494 w 280"/>
                <a:gd name="T59" fmla="*/ 2332 h 182"/>
                <a:gd name="T60" fmla="*/ 539 w 280"/>
                <a:gd name="T61" fmla="*/ 2557 h 182"/>
                <a:gd name="T62" fmla="*/ 625 w 280"/>
                <a:gd name="T63" fmla="*/ 2836 h 182"/>
                <a:gd name="T64" fmla="*/ 746 w 280"/>
                <a:gd name="T65" fmla="*/ 2716 h 182"/>
                <a:gd name="T66" fmla="*/ 798 w 280"/>
                <a:gd name="T67" fmla="*/ 2716 h 182"/>
                <a:gd name="T68" fmla="*/ 872 w 280"/>
                <a:gd name="T69" fmla="*/ 2836 h 182"/>
                <a:gd name="T70" fmla="*/ 916 w 280"/>
                <a:gd name="T71" fmla="*/ 2604 h 182"/>
                <a:gd name="T72" fmla="*/ 904 w 280"/>
                <a:gd name="T73" fmla="*/ 2409 h 182"/>
                <a:gd name="T74" fmla="*/ 875 w 280"/>
                <a:gd name="T75" fmla="*/ 2284 h 182"/>
                <a:gd name="T76" fmla="*/ 846 w 280"/>
                <a:gd name="T77" fmla="*/ 2161 h 182"/>
                <a:gd name="T78" fmla="*/ 829 w 280"/>
                <a:gd name="T79" fmla="*/ 2007 h 182"/>
                <a:gd name="T80" fmla="*/ 872 w 280"/>
                <a:gd name="T81" fmla="*/ 1920 h 182"/>
                <a:gd name="T82" fmla="*/ 916 w 280"/>
                <a:gd name="T83" fmla="*/ 1797 h 182"/>
                <a:gd name="T84" fmla="*/ 1033 w 280"/>
                <a:gd name="T85" fmla="*/ 1848 h 182"/>
                <a:gd name="T86" fmla="*/ 948 w 280"/>
                <a:gd name="T87" fmla="*/ 2077 h 182"/>
                <a:gd name="T88" fmla="*/ 1003 w 280"/>
                <a:gd name="T89" fmla="*/ 2161 h 182"/>
                <a:gd name="T90" fmla="*/ 1079 w 280"/>
                <a:gd name="T91" fmla="*/ 2059 h 182"/>
                <a:gd name="T92" fmla="*/ 1128 w 280"/>
                <a:gd name="T93" fmla="*/ 1920 h 182"/>
                <a:gd name="T94" fmla="*/ 1165 w 280"/>
                <a:gd name="T95" fmla="*/ 1797 h 182"/>
                <a:gd name="T96" fmla="*/ 1139 w 280"/>
                <a:gd name="T97" fmla="*/ 1773 h 182"/>
                <a:gd name="T98" fmla="*/ 1079 w 280"/>
                <a:gd name="T99" fmla="*/ 1733 h 182"/>
                <a:gd name="T100" fmla="*/ 1079 w 280"/>
                <a:gd name="T101" fmla="*/ 1616 h 182"/>
                <a:gd name="T102" fmla="*/ 1079 w 280"/>
                <a:gd name="T103" fmla="*/ 1567 h 182"/>
                <a:gd name="T104" fmla="*/ 1042 w 280"/>
                <a:gd name="T105" fmla="*/ 1428 h 182"/>
                <a:gd name="T106" fmla="*/ 1009 w 280"/>
                <a:gd name="T107" fmla="*/ 1428 h 182"/>
                <a:gd name="T108" fmla="*/ 948 w 280"/>
                <a:gd name="T109" fmla="*/ 1377 h 182"/>
                <a:gd name="T110" fmla="*/ 929 w 280"/>
                <a:gd name="T111" fmla="*/ 1245 h 182"/>
                <a:gd name="T112" fmla="*/ 958 w 280"/>
                <a:gd name="T113" fmla="*/ 1182 h 182"/>
                <a:gd name="T114" fmla="*/ 948 w 280"/>
                <a:gd name="T115" fmla="*/ 1109 h 182"/>
                <a:gd name="T116" fmla="*/ 875 w 280"/>
                <a:gd name="T117" fmla="*/ 1016 h 182"/>
                <a:gd name="T118" fmla="*/ 872 w 280"/>
                <a:gd name="T119" fmla="*/ 1016 h 182"/>
                <a:gd name="T120" fmla="*/ 929 w 280"/>
                <a:gd name="T121" fmla="*/ 777 h 182"/>
                <a:gd name="T122" fmla="*/ 816 w 280"/>
                <a:gd name="T123" fmla="*/ 895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prstDash val="solid"/>
              <a:round/>
              <a:headEnd/>
              <a:tailEnd/>
            </a:ln>
          </p:spPr>
          <p:txBody>
            <a:bodyPr/>
            <a:lstStyle/>
            <a:p>
              <a:endParaRPr lang="en-US"/>
            </a:p>
          </p:txBody>
        </p:sp>
        <p:sp>
          <p:nvSpPr>
            <p:cNvPr id="30106" name="Freeform 4232"/>
            <p:cNvSpPr>
              <a:spLocks/>
            </p:cNvSpPr>
            <p:nvPr/>
          </p:nvSpPr>
          <p:spPr bwMode="auto">
            <a:xfrm>
              <a:off x="1489" y="935"/>
              <a:ext cx="382" cy="97"/>
            </a:xfrm>
            <a:custGeom>
              <a:avLst/>
              <a:gdLst>
                <a:gd name="T0" fmla="*/ 369 w 341"/>
                <a:gd name="T1" fmla="*/ 965 h 78"/>
                <a:gd name="T2" fmla="*/ 268 w 341"/>
                <a:gd name="T3" fmla="*/ 1083 h 78"/>
                <a:gd name="T4" fmla="*/ 223 w 341"/>
                <a:gd name="T5" fmla="*/ 965 h 78"/>
                <a:gd name="T6" fmla="*/ 268 w 341"/>
                <a:gd name="T7" fmla="*/ 940 h 78"/>
                <a:gd name="T8" fmla="*/ 178 w 341"/>
                <a:gd name="T9" fmla="*/ 846 h 78"/>
                <a:gd name="T10" fmla="*/ 409 w 341"/>
                <a:gd name="T11" fmla="*/ 769 h 78"/>
                <a:gd name="T12" fmla="*/ 300 w 341"/>
                <a:gd name="T13" fmla="*/ 546 h 78"/>
                <a:gd name="T14" fmla="*/ 445 w 341"/>
                <a:gd name="T15" fmla="*/ 546 h 78"/>
                <a:gd name="T16" fmla="*/ 512 w 341"/>
                <a:gd name="T17" fmla="*/ 558 h 78"/>
                <a:gd name="T18" fmla="*/ 467 w 341"/>
                <a:gd name="T19" fmla="*/ 489 h 78"/>
                <a:gd name="T20" fmla="*/ 686 w 341"/>
                <a:gd name="T21" fmla="*/ 354 h 78"/>
                <a:gd name="T22" fmla="*/ 786 w 341"/>
                <a:gd name="T23" fmla="*/ 285 h 78"/>
                <a:gd name="T24" fmla="*/ 574 w 341"/>
                <a:gd name="T25" fmla="*/ 354 h 78"/>
                <a:gd name="T26" fmla="*/ 329 w 341"/>
                <a:gd name="T27" fmla="*/ 404 h 78"/>
                <a:gd name="T28" fmla="*/ 529 w 341"/>
                <a:gd name="T29" fmla="*/ 325 h 78"/>
                <a:gd name="T30" fmla="*/ 300 w 341"/>
                <a:gd name="T31" fmla="*/ 440 h 78"/>
                <a:gd name="T32" fmla="*/ 227 w 341"/>
                <a:gd name="T33" fmla="*/ 354 h 78"/>
                <a:gd name="T34" fmla="*/ 445 w 341"/>
                <a:gd name="T35" fmla="*/ 325 h 78"/>
                <a:gd name="T36" fmla="*/ 223 w 341"/>
                <a:gd name="T37" fmla="*/ 325 h 78"/>
                <a:gd name="T38" fmla="*/ 365 w 341"/>
                <a:gd name="T39" fmla="*/ 229 h 78"/>
                <a:gd name="T40" fmla="*/ 186 w 341"/>
                <a:gd name="T41" fmla="*/ 229 h 78"/>
                <a:gd name="T42" fmla="*/ 425 w 341"/>
                <a:gd name="T43" fmla="*/ 119 h 78"/>
                <a:gd name="T44" fmla="*/ 718 w 341"/>
                <a:gd name="T45" fmla="*/ 210 h 78"/>
                <a:gd name="T46" fmla="*/ 686 w 341"/>
                <a:gd name="T47" fmla="*/ 2 h 78"/>
                <a:gd name="T48" fmla="*/ 907 w 341"/>
                <a:gd name="T49" fmla="*/ 2 h 78"/>
                <a:gd name="T50" fmla="*/ 849 w 341"/>
                <a:gd name="T51" fmla="*/ 0 h 78"/>
                <a:gd name="T52" fmla="*/ 1171 w 341"/>
                <a:gd name="T53" fmla="*/ 2 h 78"/>
                <a:gd name="T54" fmla="*/ 1493 w 341"/>
                <a:gd name="T55" fmla="*/ 119 h 78"/>
                <a:gd name="T56" fmla="*/ 1286 w 341"/>
                <a:gd name="T57" fmla="*/ 229 h 78"/>
                <a:gd name="T58" fmla="*/ 1068 w 341"/>
                <a:gd name="T59" fmla="*/ 325 h 78"/>
                <a:gd name="T60" fmla="*/ 1319 w 341"/>
                <a:gd name="T61" fmla="*/ 229 h 78"/>
                <a:gd name="T62" fmla="*/ 1089 w 341"/>
                <a:gd name="T63" fmla="*/ 440 h 78"/>
                <a:gd name="T64" fmla="*/ 849 w 341"/>
                <a:gd name="T65" fmla="*/ 618 h 78"/>
                <a:gd name="T66" fmla="*/ 644 w 341"/>
                <a:gd name="T67" fmla="*/ 680 h 78"/>
                <a:gd name="T68" fmla="*/ 768 w 341"/>
                <a:gd name="T69" fmla="*/ 769 h 78"/>
                <a:gd name="T70" fmla="*/ 587 w 341"/>
                <a:gd name="T71" fmla="*/ 795 h 78"/>
                <a:gd name="T72" fmla="*/ 735 w 341"/>
                <a:gd name="T73" fmla="*/ 846 h 78"/>
                <a:gd name="T74" fmla="*/ 540 w 341"/>
                <a:gd name="T75" fmla="*/ 965 h 78"/>
                <a:gd name="T76" fmla="*/ 529 w 341"/>
                <a:gd name="T77" fmla="*/ 1122 h 78"/>
                <a:gd name="T78" fmla="*/ 369 w 341"/>
                <a:gd name="T79" fmla="*/ 1122 h 78"/>
                <a:gd name="T80" fmla="*/ 499 w 341"/>
                <a:gd name="T81" fmla="*/ 1306 h 78"/>
                <a:gd name="T82" fmla="*/ 338 w 341"/>
                <a:gd name="T83" fmla="*/ 1334 h 78"/>
                <a:gd name="T84" fmla="*/ 166 w 341"/>
                <a:gd name="T85" fmla="*/ 1334 h 78"/>
                <a:gd name="T86" fmla="*/ 0 w 341"/>
                <a:gd name="T87" fmla="*/ 1306 h 78"/>
                <a:gd name="T88" fmla="*/ 113 w 341"/>
                <a:gd name="T89" fmla="*/ 1170 h 78"/>
                <a:gd name="T90" fmla="*/ 96 w 341"/>
                <a:gd name="T91" fmla="*/ 1052 h 78"/>
                <a:gd name="T92" fmla="*/ 268 w 341"/>
                <a:gd name="T93" fmla="*/ 1122 h 78"/>
                <a:gd name="T94" fmla="*/ 369 w 341"/>
                <a:gd name="T95" fmla="*/ 965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prstDash val="solid"/>
              <a:round/>
              <a:headEnd/>
              <a:tailEnd/>
            </a:ln>
          </p:spPr>
          <p:txBody>
            <a:bodyPr/>
            <a:lstStyle/>
            <a:p>
              <a:endParaRPr lang="en-US"/>
            </a:p>
          </p:txBody>
        </p:sp>
        <p:sp>
          <p:nvSpPr>
            <p:cNvPr id="30107" name="Freeform 4233"/>
            <p:cNvSpPr>
              <a:spLocks/>
            </p:cNvSpPr>
            <p:nvPr/>
          </p:nvSpPr>
          <p:spPr bwMode="auto">
            <a:xfrm>
              <a:off x="1027" y="1085"/>
              <a:ext cx="212" cy="88"/>
            </a:xfrm>
            <a:custGeom>
              <a:avLst/>
              <a:gdLst>
                <a:gd name="T0" fmla="*/ 513 w 190"/>
                <a:gd name="T1" fmla="*/ 1035 h 71"/>
                <a:gd name="T2" fmla="*/ 494 w 190"/>
                <a:gd name="T3" fmla="*/ 956 h 71"/>
                <a:gd name="T4" fmla="*/ 470 w 190"/>
                <a:gd name="T5" fmla="*/ 956 h 71"/>
                <a:gd name="T6" fmla="*/ 387 w 190"/>
                <a:gd name="T7" fmla="*/ 1035 h 71"/>
                <a:gd name="T8" fmla="*/ 256 w 190"/>
                <a:gd name="T9" fmla="*/ 1103 h 71"/>
                <a:gd name="T10" fmla="*/ 119 w 190"/>
                <a:gd name="T11" fmla="*/ 1155 h 71"/>
                <a:gd name="T12" fmla="*/ 119 w 190"/>
                <a:gd name="T13" fmla="*/ 1035 h 71"/>
                <a:gd name="T14" fmla="*/ 0 w 190"/>
                <a:gd name="T15" fmla="*/ 884 h 71"/>
                <a:gd name="T16" fmla="*/ 29 w 190"/>
                <a:gd name="T17" fmla="*/ 757 h 71"/>
                <a:gd name="T18" fmla="*/ 170 w 190"/>
                <a:gd name="T19" fmla="*/ 742 h 71"/>
                <a:gd name="T20" fmla="*/ 311 w 190"/>
                <a:gd name="T21" fmla="*/ 674 h 71"/>
                <a:gd name="T22" fmla="*/ 182 w 190"/>
                <a:gd name="T23" fmla="*/ 657 h 71"/>
                <a:gd name="T24" fmla="*/ 40 w 190"/>
                <a:gd name="T25" fmla="*/ 611 h 71"/>
                <a:gd name="T26" fmla="*/ 29 w 190"/>
                <a:gd name="T27" fmla="*/ 564 h 71"/>
                <a:gd name="T28" fmla="*/ 205 w 190"/>
                <a:gd name="T29" fmla="*/ 428 h 71"/>
                <a:gd name="T30" fmla="*/ 69 w 190"/>
                <a:gd name="T31" fmla="*/ 455 h 71"/>
                <a:gd name="T32" fmla="*/ 107 w 190"/>
                <a:gd name="T33" fmla="*/ 390 h 71"/>
                <a:gd name="T34" fmla="*/ 40 w 190"/>
                <a:gd name="T35" fmla="*/ 390 h 71"/>
                <a:gd name="T36" fmla="*/ 136 w 190"/>
                <a:gd name="T37" fmla="*/ 259 h 71"/>
                <a:gd name="T38" fmla="*/ 132 w 190"/>
                <a:gd name="T39" fmla="*/ 207 h 71"/>
                <a:gd name="T40" fmla="*/ 256 w 190"/>
                <a:gd name="T41" fmla="*/ 118 h 71"/>
                <a:gd name="T42" fmla="*/ 367 w 190"/>
                <a:gd name="T43" fmla="*/ 0 h 71"/>
                <a:gd name="T44" fmla="*/ 387 w 190"/>
                <a:gd name="T45" fmla="*/ 62 h 71"/>
                <a:gd name="T46" fmla="*/ 316 w 190"/>
                <a:gd name="T47" fmla="*/ 207 h 71"/>
                <a:gd name="T48" fmla="*/ 367 w 190"/>
                <a:gd name="T49" fmla="*/ 146 h 71"/>
                <a:gd name="T50" fmla="*/ 416 w 190"/>
                <a:gd name="T51" fmla="*/ 62 h 71"/>
                <a:gd name="T52" fmla="*/ 463 w 190"/>
                <a:gd name="T53" fmla="*/ 207 h 71"/>
                <a:gd name="T54" fmla="*/ 432 w 190"/>
                <a:gd name="T55" fmla="*/ 259 h 71"/>
                <a:gd name="T56" fmla="*/ 456 w 190"/>
                <a:gd name="T57" fmla="*/ 224 h 71"/>
                <a:gd name="T58" fmla="*/ 513 w 190"/>
                <a:gd name="T59" fmla="*/ 207 h 71"/>
                <a:gd name="T60" fmla="*/ 523 w 190"/>
                <a:gd name="T61" fmla="*/ 146 h 71"/>
                <a:gd name="T62" fmla="*/ 537 w 190"/>
                <a:gd name="T63" fmla="*/ 62 h 71"/>
                <a:gd name="T64" fmla="*/ 579 w 190"/>
                <a:gd name="T65" fmla="*/ 207 h 71"/>
                <a:gd name="T66" fmla="*/ 551 w 190"/>
                <a:gd name="T67" fmla="*/ 390 h 71"/>
                <a:gd name="T68" fmla="*/ 601 w 190"/>
                <a:gd name="T69" fmla="*/ 319 h 71"/>
                <a:gd name="T70" fmla="*/ 646 w 190"/>
                <a:gd name="T71" fmla="*/ 2 h 71"/>
                <a:gd name="T72" fmla="*/ 727 w 190"/>
                <a:gd name="T73" fmla="*/ 2 h 71"/>
                <a:gd name="T74" fmla="*/ 744 w 190"/>
                <a:gd name="T75" fmla="*/ 207 h 71"/>
                <a:gd name="T76" fmla="*/ 687 w 190"/>
                <a:gd name="T77" fmla="*/ 490 h 71"/>
                <a:gd name="T78" fmla="*/ 698 w 190"/>
                <a:gd name="T79" fmla="*/ 657 h 71"/>
                <a:gd name="T80" fmla="*/ 712 w 190"/>
                <a:gd name="T81" fmla="*/ 657 h 71"/>
                <a:gd name="T82" fmla="*/ 789 w 190"/>
                <a:gd name="T83" fmla="*/ 757 h 71"/>
                <a:gd name="T84" fmla="*/ 779 w 190"/>
                <a:gd name="T85" fmla="*/ 808 h 71"/>
                <a:gd name="T86" fmla="*/ 746 w 190"/>
                <a:gd name="T87" fmla="*/ 884 h 71"/>
                <a:gd name="T88" fmla="*/ 746 w 190"/>
                <a:gd name="T89" fmla="*/ 808 h 71"/>
                <a:gd name="T90" fmla="*/ 720 w 190"/>
                <a:gd name="T91" fmla="*/ 835 h 71"/>
                <a:gd name="T92" fmla="*/ 698 w 190"/>
                <a:gd name="T93" fmla="*/ 835 h 71"/>
                <a:gd name="T94" fmla="*/ 656 w 190"/>
                <a:gd name="T95" fmla="*/ 884 h 71"/>
                <a:gd name="T96" fmla="*/ 646 w 190"/>
                <a:gd name="T97" fmla="*/ 884 h 71"/>
                <a:gd name="T98" fmla="*/ 634 w 190"/>
                <a:gd name="T99" fmla="*/ 1035 h 71"/>
                <a:gd name="T100" fmla="*/ 698 w 190"/>
                <a:gd name="T101" fmla="*/ 920 h 71"/>
                <a:gd name="T102" fmla="*/ 698 w 190"/>
                <a:gd name="T103" fmla="*/ 956 h 71"/>
                <a:gd name="T104" fmla="*/ 656 w 190"/>
                <a:gd name="T105" fmla="*/ 1035 h 71"/>
                <a:gd name="T106" fmla="*/ 513 w 190"/>
                <a:gd name="T107" fmla="*/ 1035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prstDash val="solid"/>
              <a:round/>
              <a:headEnd/>
              <a:tailEnd/>
            </a:ln>
          </p:spPr>
          <p:txBody>
            <a:bodyPr/>
            <a:lstStyle/>
            <a:p>
              <a:endParaRPr lang="en-US"/>
            </a:p>
          </p:txBody>
        </p:sp>
        <p:sp>
          <p:nvSpPr>
            <p:cNvPr id="30108" name="Freeform 4234"/>
            <p:cNvSpPr>
              <a:spLocks/>
            </p:cNvSpPr>
            <p:nvPr/>
          </p:nvSpPr>
          <p:spPr bwMode="auto">
            <a:xfrm>
              <a:off x="967" y="1064"/>
              <a:ext cx="152" cy="62"/>
            </a:xfrm>
            <a:custGeom>
              <a:avLst/>
              <a:gdLst>
                <a:gd name="T0" fmla="*/ 234 w 137"/>
                <a:gd name="T1" fmla="*/ 541 h 50"/>
                <a:gd name="T2" fmla="*/ 153 w 137"/>
                <a:gd name="T3" fmla="*/ 745 h 50"/>
                <a:gd name="T4" fmla="*/ 33 w 137"/>
                <a:gd name="T5" fmla="*/ 816 h 50"/>
                <a:gd name="T6" fmla="*/ 22 w 137"/>
                <a:gd name="T7" fmla="*/ 658 h 50"/>
                <a:gd name="T8" fmla="*/ 0 w 137"/>
                <a:gd name="T9" fmla="*/ 601 h 50"/>
                <a:gd name="T10" fmla="*/ 74 w 137"/>
                <a:gd name="T11" fmla="*/ 428 h 50"/>
                <a:gd name="T12" fmla="*/ 101 w 137"/>
                <a:gd name="T13" fmla="*/ 345 h 50"/>
                <a:gd name="T14" fmla="*/ 190 w 137"/>
                <a:gd name="T15" fmla="*/ 167 h 50"/>
                <a:gd name="T16" fmla="*/ 190 w 137"/>
                <a:gd name="T17" fmla="*/ 50 h 50"/>
                <a:gd name="T18" fmla="*/ 355 w 137"/>
                <a:gd name="T19" fmla="*/ 0 h 50"/>
                <a:gd name="T20" fmla="*/ 394 w 137"/>
                <a:gd name="T21" fmla="*/ 77 h 50"/>
                <a:gd name="T22" fmla="*/ 402 w 137"/>
                <a:gd name="T23" fmla="*/ 118 h 50"/>
                <a:gd name="T24" fmla="*/ 495 w 137"/>
                <a:gd name="T25" fmla="*/ 77 h 50"/>
                <a:gd name="T26" fmla="*/ 531 w 137"/>
                <a:gd name="T27" fmla="*/ 224 h 50"/>
                <a:gd name="T28" fmla="*/ 413 w 137"/>
                <a:gd name="T29" fmla="*/ 396 h 50"/>
                <a:gd name="T30" fmla="*/ 290 w 137"/>
                <a:gd name="T31" fmla="*/ 495 h 50"/>
                <a:gd name="T32" fmla="*/ 234 w 137"/>
                <a:gd name="T33" fmla="*/ 54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prstDash val="solid"/>
              <a:round/>
              <a:headEnd/>
              <a:tailEnd/>
            </a:ln>
          </p:spPr>
          <p:txBody>
            <a:bodyPr/>
            <a:lstStyle/>
            <a:p>
              <a:endParaRPr lang="en-US"/>
            </a:p>
          </p:txBody>
        </p:sp>
        <p:sp>
          <p:nvSpPr>
            <p:cNvPr id="30109" name="Freeform 4235"/>
            <p:cNvSpPr>
              <a:spLocks/>
            </p:cNvSpPr>
            <p:nvPr/>
          </p:nvSpPr>
          <p:spPr bwMode="auto">
            <a:xfrm>
              <a:off x="1596" y="1514"/>
              <a:ext cx="102" cy="106"/>
            </a:xfrm>
            <a:custGeom>
              <a:avLst/>
              <a:gdLst>
                <a:gd name="T0" fmla="*/ 183 w 92"/>
                <a:gd name="T1" fmla="*/ 1211 h 85"/>
                <a:gd name="T2" fmla="*/ 183 w 92"/>
                <a:gd name="T3" fmla="*/ 1139 h 85"/>
                <a:gd name="T4" fmla="*/ 80 w 92"/>
                <a:gd name="T5" fmla="*/ 1211 h 85"/>
                <a:gd name="T6" fmla="*/ 0 w 92"/>
                <a:gd name="T7" fmla="*/ 1156 h 85"/>
                <a:gd name="T8" fmla="*/ 22 w 92"/>
                <a:gd name="T9" fmla="*/ 1039 h 85"/>
                <a:gd name="T10" fmla="*/ 61 w 92"/>
                <a:gd name="T11" fmla="*/ 918 h 85"/>
                <a:gd name="T12" fmla="*/ 22 w 92"/>
                <a:gd name="T13" fmla="*/ 918 h 85"/>
                <a:gd name="T14" fmla="*/ 33 w 92"/>
                <a:gd name="T15" fmla="*/ 879 h 85"/>
                <a:gd name="T16" fmla="*/ 80 w 92"/>
                <a:gd name="T17" fmla="*/ 763 h 85"/>
                <a:gd name="T18" fmla="*/ 92 w 92"/>
                <a:gd name="T19" fmla="*/ 763 h 85"/>
                <a:gd name="T20" fmla="*/ 99 w 92"/>
                <a:gd name="T21" fmla="*/ 668 h 85"/>
                <a:gd name="T22" fmla="*/ 92 w 92"/>
                <a:gd name="T23" fmla="*/ 668 h 85"/>
                <a:gd name="T24" fmla="*/ 109 w 92"/>
                <a:gd name="T25" fmla="*/ 635 h 85"/>
                <a:gd name="T26" fmla="*/ 171 w 92"/>
                <a:gd name="T27" fmla="*/ 233 h 85"/>
                <a:gd name="T28" fmla="*/ 226 w 92"/>
                <a:gd name="T29" fmla="*/ 50 h 85"/>
                <a:gd name="T30" fmla="*/ 252 w 92"/>
                <a:gd name="T31" fmla="*/ 0 h 85"/>
                <a:gd name="T32" fmla="*/ 279 w 92"/>
                <a:gd name="T33" fmla="*/ 0 h 85"/>
                <a:gd name="T34" fmla="*/ 249 w 92"/>
                <a:gd name="T35" fmla="*/ 77 h 85"/>
                <a:gd name="T36" fmla="*/ 249 w 92"/>
                <a:gd name="T37" fmla="*/ 120 h 85"/>
                <a:gd name="T38" fmla="*/ 226 w 92"/>
                <a:gd name="T39" fmla="*/ 233 h 85"/>
                <a:gd name="T40" fmla="*/ 165 w 92"/>
                <a:gd name="T41" fmla="*/ 635 h 85"/>
                <a:gd name="T42" fmla="*/ 216 w 92"/>
                <a:gd name="T43" fmla="*/ 415 h 85"/>
                <a:gd name="T44" fmla="*/ 203 w 92"/>
                <a:gd name="T45" fmla="*/ 453 h 85"/>
                <a:gd name="T46" fmla="*/ 249 w 92"/>
                <a:gd name="T47" fmla="*/ 453 h 85"/>
                <a:gd name="T48" fmla="*/ 207 w 92"/>
                <a:gd name="T49" fmla="*/ 550 h 85"/>
                <a:gd name="T50" fmla="*/ 207 w 92"/>
                <a:gd name="T51" fmla="*/ 635 h 85"/>
                <a:gd name="T52" fmla="*/ 249 w 92"/>
                <a:gd name="T53" fmla="*/ 668 h 85"/>
                <a:gd name="T54" fmla="*/ 234 w 92"/>
                <a:gd name="T55" fmla="*/ 705 h 85"/>
                <a:gd name="T56" fmla="*/ 289 w 92"/>
                <a:gd name="T57" fmla="*/ 635 h 85"/>
                <a:gd name="T58" fmla="*/ 279 w 92"/>
                <a:gd name="T59" fmla="*/ 668 h 85"/>
                <a:gd name="T60" fmla="*/ 333 w 92"/>
                <a:gd name="T61" fmla="*/ 668 h 85"/>
                <a:gd name="T62" fmla="*/ 294 w 92"/>
                <a:gd name="T63" fmla="*/ 833 h 85"/>
                <a:gd name="T64" fmla="*/ 308 w 92"/>
                <a:gd name="T65" fmla="*/ 879 h 85"/>
                <a:gd name="T66" fmla="*/ 289 w 92"/>
                <a:gd name="T67" fmla="*/ 971 h 85"/>
                <a:gd name="T68" fmla="*/ 353 w 92"/>
                <a:gd name="T69" fmla="*/ 879 h 85"/>
                <a:gd name="T70" fmla="*/ 289 w 92"/>
                <a:gd name="T71" fmla="*/ 1039 h 85"/>
                <a:gd name="T72" fmla="*/ 294 w 92"/>
                <a:gd name="T73" fmla="*/ 1096 h 85"/>
                <a:gd name="T74" fmla="*/ 289 w 92"/>
                <a:gd name="T75" fmla="*/ 1096 h 85"/>
                <a:gd name="T76" fmla="*/ 289 w 92"/>
                <a:gd name="T77" fmla="*/ 1211 h 85"/>
                <a:gd name="T78" fmla="*/ 343 w 92"/>
                <a:gd name="T79" fmla="*/ 1039 h 85"/>
                <a:gd name="T80" fmla="*/ 324 w 92"/>
                <a:gd name="T81" fmla="*/ 1211 h 85"/>
                <a:gd name="T82" fmla="*/ 343 w 92"/>
                <a:gd name="T83" fmla="*/ 1139 h 85"/>
                <a:gd name="T84" fmla="*/ 353 w 92"/>
                <a:gd name="T85" fmla="*/ 1253 h 85"/>
                <a:gd name="T86" fmla="*/ 308 w 92"/>
                <a:gd name="T87" fmla="*/ 1500 h 85"/>
                <a:gd name="T88" fmla="*/ 279 w 92"/>
                <a:gd name="T89" fmla="*/ 1475 h 85"/>
                <a:gd name="T90" fmla="*/ 279 w 92"/>
                <a:gd name="T91" fmla="*/ 1368 h 85"/>
                <a:gd name="T92" fmla="*/ 252 w 92"/>
                <a:gd name="T93" fmla="*/ 1428 h 85"/>
                <a:gd name="T94" fmla="*/ 279 w 92"/>
                <a:gd name="T95" fmla="*/ 1211 h 85"/>
                <a:gd name="T96" fmla="*/ 276 w 92"/>
                <a:gd name="T97" fmla="*/ 1139 h 85"/>
                <a:gd name="T98" fmla="*/ 249 w 92"/>
                <a:gd name="T99" fmla="*/ 1279 h 85"/>
                <a:gd name="T100" fmla="*/ 252 w 92"/>
                <a:gd name="T101" fmla="*/ 1211 h 85"/>
                <a:gd name="T102" fmla="*/ 171 w 92"/>
                <a:gd name="T103" fmla="*/ 1475 h 85"/>
                <a:gd name="T104" fmla="*/ 171 w 92"/>
                <a:gd name="T105" fmla="*/ 1368 h 85"/>
                <a:gd name="T106" fmla="*/ 234 w 92"/>
                <a:gd name="T107" fmla="*/ 1156 h 85"/>
                <a:gd name="T108" fmla="*/ 216 w 92"/>
                <a:gd name="T109" fmla="*/ 1211 h 85"/>
                <a:gd name="T110" fmla="*/ 234 w 92"/>
                <a:gd name="T111" fmla="*/ 1156 h 85"/>
                <a:gd name="T112" fmla="*/ 203 w 92"/>
                <a:gd name="T113" fmla="*/ 1156 h 85"/>
                <a:gd name="T114" fmla="*/ 183 w 92"/>
                <a:gd name="T115" fmla="*/ 1253 h 85"/>
                <a:gd name="T116" fmla="*/ 152 w 92"/>
                <a:gd name="T117" fmla="*/ 1253 h 85"/>
                <a:gd name="T118" fmla="*/ 183 w 92"/>
                <a:gd name="T119" fmla="*/ 1211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prstDash val="solid"/>
              <a:round/>
              <a:headEnd/>
              <a:tailEnd/>
            </a:ln>
          </p:spPr>
          <p:txBody>
            <a:bodyPr/>
            <a:lstStyle/>
            <a:p>
              <a:endParaRPr lang="en-US"/>
            </a:p>
          </p:txBody>
        </p:sp>
        <p:sp>
          <p:nvSpPr>
            <p:cNvPr id="30110" name="Freeform 4236"/>
            <p:cNvSpPr>
              <a:spLocks/>
            </p:cNvSpPr>
            <p:nvPr/>
          </p:nvSpPr>
          <p:spPr bwMode="auto">
            <a:xfrm>
              <a:off x="1396" y="1025"/>
              <a:ext cx="181" cy="37"/>
            </a:xfrm>
            <a:custGeom>
              <a:avLst/>
              <a:gdLst>
                <a:gd name="T0" fmla="*/ 293 w 161"/>
                <a:gd name="T1" fmla="*/ 356 h 29"/>
                <a:gd name="T2" fmla="*/ 226 w 161"/>
                <a:gd name="T3" fmla="*/ 199 h 29"/>
                <a:gd name="T4" fmla="*/ 327 w 161"/>
                <a:gd name="T5" fmla="*/ 199 h 29"/>
                <a:gd name="T6" fmla="*/ 134 w 161"/>
                <a:gd name="T7" fmla="*/ 122 h 29"/>
                <a:gd name="T8" fmla="*/ 179 w 161"/>
                <a:gd name="T9" fmla="*/ 0 h 29"/>
                <a:gd name="T10" fmla="*/ 0 w 161"/>
                <a:gd name="T11" fmla="*/ 0 h 29"/>
                <a:gd name="T12" fmla="*/ 159 w 161"/>
                <a:gd name="T13" fmla="*/ 199 h 29"/>
                <a:gd name="T14" fmla="*/ 119 w 161"/>
                <a:gd name="T15" fmla="*/ 413 h 29"/>
                <a:gd name="T16" fmla="*/ 100 w 161"/>
                <a:gd name="T17" fmla="*/ 685 h 29"/>
                <a:gd name="T18" fmla="*/ 261 w 161"/>
                <a:gd name="T19" fmla="*/ 685 h 29"/>
                <a:gd name="T20" fmla="*/ 407 w 161"/>
                <a:gd name="T21" fmla="*/ 685 h 29"/>
                <a:gd name="T22" fmla="*/ 562 w 161"/>
                <a:gd name="T23" fmla="*/ 615 h 29"/>
                <a:gd name="T24" fmla="*/ 722 w 161"/>
                <a:gd name="T25" fmla="*/ 615 h 29"/>
                <a:gd name="T26" fmla="*/ 734 w 161"/>
                <a:gd name="T27" fmla="*/ 454 h 29"/>
                <a:gd name="T28" fmla="*/ 619 w 161"/>
                <a:gd name="T29" fmla="*/ 279 h 29"/>
                <a:gd name="T30" fmla="*/ 459 w 161"/>
                <a:gd name="T31" fmla="*/ 356 h 29"/>
                <a:gd name="T32" fmla="*/ 293 w 161"/>
                <a:gd name="T33" fmla="*/ 35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prstDash val="solid"/>
              <a:round/>
              <a:headEnd/>
              <a:tailEnd/>
            </a:ln>
          </p:spPr>
          <p:txBody>
            <a:bodyPr/>
            <a:lstStyle/>
            <a:p>
              <a:endParaRPr lang="en-US"/>
            </a:p>
          </p:txBody>
        </p:sp>
        <p:sp>
          <p:nvSpPr>
            <p:cNvPr id="30111" name="Freeform 4237"/>
            <p:cNvSpPr>
              <a:spLocks/>
            </p:cNvSpPr>
            <p:nvPr/>
          </p:nvSpPr>
          <p:spPr bwMode="auto">
            <a:xfrm>
              <a:off x="1458" y="958"/>
              <a:ext cx="115" cy="46"/>
            </a:xfrm>
            <a:custGeom>
              <a:avLst/>
              <a:gdLst>
                <a:gd name="T0" fmla="*/ 76 w 104"/>
                <a:gd name="T1" fmla="*/ 282 h 36"/>
                <a:gd name="T2" fmla="*/ 51 w 104"/>
                <a:gd name="T3" fmla="*/ 173 h 36"/>
                <a:gd name="T4" fmla="*/ 185 w 104"/>
                <a:gd name="T5" fmla="*/ 0 h 36"/>
                <a:gd name="T6" fmla="*/ 343 w 104"/>
                <a:gd name="T7" fmla="*/ 173 h 36"/>
                <a:gd name="T8" fmla="*/ 310 w 104"/>
                <a:gd name="T9" fmla="*/ 460 h 36"/>
                <a:gd name="T10" fmla="*/ 381 w 104"/>
                <a:gd name="T11" fmla="*/ 588 h 36"/>
                <a:gd name="T12" fmla="*/ 248 w 104"/>
                <a:gd name="T13" fmla="*/ 684 h 36"/>
                <a:gd name="T14" fmla="*/ 185 w 104"/>
                <a:gd name="T15" fmla="*/ 874 h 36"/>
                <a:gd name="T16" fmla="*/ 154 w 104"/>
                <a:gd name="T17" fmla="*/ 751 h 36"/>
                <a:gd name="T18" fmla="*/ 154 w 104"/>
                <a:gd name="T19" fmla="*/ 874 h 36"/>
                <a:gd name="T20" fmla="*/ 25 w 104"/>
                <a:gd name="T21" fmla="*/ 624 h 36"/>
                <a:gd name="T22" fmla="*/ 185 w 104"/>
                <a:gd name="T23" fmla="*/ 588 h 36"/>
                <a:gd name="T24" fmla="*/ 0 w 104"/>
                <a:gd name="T25" fmla="*/ 419 h 36"/>
                <a:gd name="T26" fmla="*/ 76 w 104"/>
                <a:gd name="T27" fmla="*/ 282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prstDash val="solid"/>
              <a:round/>
              <a:headEnd/>
              <a:tailEnd/>
            </a:ln>
          </p:spPr>
          <p:txBody>
            <a:bodyPr/>
            <a:lstStyle/>
            <a:p>
              <a:endParaRPr lang="en-US"/>
            </a:p>
          </p:txBody>
        </p:sp>
        <p:sp>
          <p:nvSpPr>
            <p:cNvPr id="30112" name="Freeform 4238"/>
            <p:cNvSpPr>
              <a:spLocks/>
            </p:cNvSpPr>
            <p:nvPr/>
          </p:nvSpPr>
          <p:spPr bwMode="auto">
            <a:xfrm>
              <a:off x="1125" y="1025"/>
              <a:ext cx="156" cy="39"/>
            </a:xfrm>
            <a:custGeom>
              <a:avLst/>
              <a:gdLst>
                <a:gd name="T0" fmla="*/ 171 w 139"/>
                <a:gd name="T1" fmla="*/ 613 h 31"/>
                <a:gd name="T2" fmla="*/ 104 w 139"/>
                <a:gd name="T3" fmla="*/ 565 h 31"/>
                <a:gd name="T4" fmla="*/ 303 w 139"/>
                <a:gd name="T5" fmla="*/ 370 h 31"/>
                <a:gd name="T6" fmla="*/ 158 w 139"/>
                <a:gd name="T7" fmla="*/ 370 h 31"/>
                <a:gd name="T8" fmla="*/ 0 w 139"/>
                <a:gd name="T9" fmla="*/ 370 h 31"/>
                <a:gd name="T10" fmla="*/ 147 w 139"/>
                <a:gd name="T11" fmla="*/ 332 h 31"/>
                <a:gd name="T12" fmla="*/ 85 w 139"/>
                <a:gd name="T13" fmla="*/ 294 h 31"/>
                <a:gd name="T14" fmla="*/ 182 w 139"/>
                <a:gd name="T15" fmla="*/ 234 h 31"/>
                <a:gd name="T16" fmla="*/ 141 w 139"/>
                <a:gd name="T17" fmla="*/ 155 h 31"/>
                <a:gd name="T18" fmla="*/ 321 w 139"/>
                <a:gd name="T19" fmla="*/ 195 h 31"/>
                <a:gd name="T20" fmla="*/ 437 w 139"/>
                <a:gd name="T21" fmla="*/ 332 h 31"/>
                <a:gd name="T22" fmla="*/ 442 w 139"/>
                <a:gd name="T23" fmla="*/ 98 h 31"/>
                <a:gd name="T24" fmla="*/ 553 w 139"/>
                <a:gd name="T25" fmla="*/ 0 h 31"/>
                <a:gd name="T26" fmla="*/ 496 w 139"/>
                <a:gd name="T27" fmla="*/ 294 h 31"/>
                <a:gd name="T28" fmla="*/ 622 w 139"/>
                <a:gd name="T29" fmla="*/ 234 h 31"/>
                <a:gd name="T30" fmla="*/ 527 w 139"/>
                <a:gd name="T31" fmla="*/ 465 h 31"/>
                <a:gd name="T32" fmla="*/ 457 w 139"/>
                <a:gd name="T33" fmla="*/ 465 h 31"/>
                <a:gd name="T34" fmla="*/ 303 w 139"/>
                <a:gd name="T35" fmla="*/ 565 h 31"/>
                <a:gd name="T36" fmla="*/ 171 w 139"/>
                <a:gd name="T37" fmla="*/ 613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prstDash val="solid"/>
              <a:round/>
              <a:headEnd/>
              <a:tailEnd/>
            </a:ln>
          </p:spPr>
          <p:txBody>
            <a:bodyPr/>
            <a:lstStyle/>
            <a:p>
              <a:endParaRPr lang="en-US"/>
            </a:p>
          </p:txBody>
        </p:sp>
        <p:sp>
          <p:nvSpPr>
            <p:cNvPr id="30113" name="Freeform 4239"/>
            <p:cNvSpPr>
              <a:spLocks/>
            </p:cNvSpPr>
            <p:nvPr/>
          </p:nvSpPr>
          <p:spPr bwMode="auto">
            <a:xfrm>
              <a:off x="1331" y="1223"/>
              <a:ext cx="98" cy="56"/>
            </a:xfrm>
            <a:custGeom>
              <a:avLst/>
              <a:gdLst>
                <a:gd name="T0" fmla="*/ 254 w 88"/>
                <a:gd name="T1" fmla="*/ 560 h 45"/>
                <a:gd name="T2" fmla="*/ 210 w 88"/>
                <a:gd name="T3" fmla="*/ 546 h 45"/>
                <a:gd name="T4" fmla="*/ 226 w 88"/>
                <a:gd name="T5" fmla="*/ 489 h 45"/>
                <a:gd name="T6" fmla="*/ 193 w 88"/>
                <a:gd name="T7" fmla="*/ 546 h 45"/>
                <a:gd name="T8" fmla="*/ 77 w 88"/>
                <a:gd name="T9" fmla="*/ 773 h 45"/>
                <a:gd name="T10" fmla="*/ 69 w 88"/>
                <a:gd name="T11" fmla="*/ 609 h 45"/>
                <a:gd name="T12" fmla="*/ 0 w 88"/>
                <a:gd name="T13" fmla="*/ 609 h 45"/>
                <a:gd name="T14" fmla="*/ 69 w 88"/>
                <a:gd name="T15" fmla="*/ 442 h 45"/>
                <a:gd name="T16" fmla="*/ 119 w 88"/>
                <a:gd name="T17" fmla="*/ 229 h 45"/>
                <a:gd name="T18" fmla="*/ 166 w 88"/>
                <a:gd name="T19" fmla="*/ 0 h 45"/>
                <a:gd name="T20" fmla="*/ 193 w 88"/>
                <a:gd name="T21" fmla="*/ 77 h 45"/>
                <a:gd name="T22" fmla="*/ 184 w 88"/>
                <a:gd name="T23" fmla="*/ 212 h 45"/>
                <a:gd name="T24" fmla="*/ 210 w 88"/>
                <a:gd name="T25" fmla="*/ 119 h 45"/>
                <a:gd name="T26" fmla="*/ 313 w 88"/>
                <a:gd name="T27" fmla="*/ 401 h 45"/>
                <a:gd name="T28" fmla="*/ 283 w 88"/>
                <a:gd name="T29" fmla="*/ 546 h 45"/>
                <a:gd name="T30" fmla="*/ 349 w 88"/>
                <a:gd name="T31" fmla="*/ 546 h 45"/>
                <a:gd name="T32" fmla="*/ 355 w 88"/>
                <a:gd name="T33" fmla="*/ 609 h 45"/>
                <a:gd name="T34" fmla="*/ 296 w 88"/>
                <a:gd name="T35" fmla="*/ 645 h 45"/>
                <a:gd name="T36" fmla="*/ 254 w 88"/>
                <a:gd name="T37" fmla="*/ 560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prstDash val="solid"/>
              <a:round/>
              <a:headEnd/>
              <a:tailEnd/>
            </a:ln>
          </p:spPr>
          <p:txBody>
            <a:bodyPr/>
            <a:lstStyle/>
            <a:p>
              <a:endParaRPr lang="en-US"/>
            </a:p>
          </p:txBody>
        </p:sp>
        <p:sp>
          <p:nvSpPr>
            <p:cNvPr id="30114" name="Freeform 4240"/>
            <p:cNvSpPr>
              <a:spLocks/>
            </p:cNvSpPr>
            <p:nvPr/>
          </p:nvSpPr>
          <p:spPr bwMode="auto">
            <a:xfrm>
              <a:off x="1259" y="1079"/>
              <a:ext cx="88" cy="40"/>
            </a:xfrm>
            <a:custGeom>
              <a:avLst/>
              <a:gdLst>
                <a:gd name="T0" fmla="*/ 319 w 79"/>
                <a:gd name="T1" fmla="*/ 0 h 33"/>
                <a:gd name="T2" fmla="*/ 126 w 79"/>
                <a:gd name="T3" fmla="*/ 0 h 33"/>
                <a:gd name="T4" fmla="*/ 153 w 79"/>
                <a:gd name="T5" fmla="*/ 85 h 33"/>
                <a:gd name="T6" fmla="*/ 107 w 79"/>
                <a:gd name="T7" fmla="*/ 152 h 33"/>
                <a:gd name="T8" fmla="*/ 0 w 79"/>
                <a:gd name="T9" fmla="*/ 152 h 33"/>
                <a:gd name="T10" fmla="*/ 69 w 79"/>
                <a:gd name="T11" fmla="*/ 286 h 33"/>
                <a:gd name="T12" fmla="*/ 137 w 79"/>
                <a:gd name="T13" fmla="*/ 396 h 33"/>
                <a:gd name="T14" fmla="*/ 148 w 79"/>
                <a:gd name="T15" fmla="*/ 325 h 33"/>
                <a:gd name="T16" fmla="*/ 226 w 79"/>
                <a:gd name="T17" fmla="*/ 325 h 33"/>
                <a:gd name="T18" fmla="*/ 278 w 79"/>
                <a:gd name="T19" fmla="*/ 152 h 33"/>
                <a:gd name="T20" fmla="*/ 319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prstDash val="solid"/>
              <a:round/>
              <a:headEnd/>
              <a:tailEnd/>
            </a:ln>
          </p:spPr>
          <p:txBody>
            <a:bodyPr/>
            <a:lstStyle/>
            <a:p>
              <a:endParaRPr lang="en-US"/>
            </a:p>
          </p:txBody>
        </p:sp>
        <p:sp>
          <p:nvSpPr>
            <p:cNvPr id="30115" name="Freeform 4241"/>
            <p:cNvSpPr>
              <a:spLocks/>
            </p:cNvSpPr>
            <p:nvPr/>
          </p:nvSpPr>
          <p:spPr bwMode="auto">
            <a:xfrm>
              <a:off x="1339" y="1070"/>
              <a:ext cx="90" cy="39"/>
            </a:xfrm>
            <a:custGeom>
              <a:avLst/>
              <a:gdLst>
                <a:gd name="T0" fmla="*/ 201 w 81"/>
                <a:gd name="T1" fmla="*/ 370 h 31"/>
                <a:gd name="T2" fmla="*/ 97 w 81"/>
                <a:gd name="T3" fmla="*/ 370 h 31"/>
                <a:gd name="T4" fmla="*/ 101 w 81"/>
                <a:gd name="T5" fmla="*/ 465 h 31"/>
                <a:gd name="T6" fmla="*/ 60 w 81"/>
                <a:gd name="T7" fmla="*/ 613 h 31"/>
                <a:gd name="T8" fmla="*/ 0 w 81"/>
                <a:gd name="T9" fmla="*/ 613 h 31"/>
                <a:gd name="T10" fmla="*/ 3 w 81"/>
                <a:gd name="T11" fmla="*/ 541 h 31"/>
                <a:gd name="T12" fmla="*/ 74 w 81"/>
                <a:gd name="T13" fmla="*/ 180 h 31"/>
                <a:gd name="T14" fmla="*/ 101 w 81"/>
                <a:gd name="T15" fmla="*/ 143 h 31"/>
                <a:gd name="T16" fmla="*/ 101 w 81"/>
                <a:gd name="T17" fmla="*/ 98 h 31"/>
                <a:gd name="T18" fmla="*/ 134 w 81"/>
                <a:gd name="T19" fmla="*/ 0 h 31"/>
                <a:gd name="T20" fmla="*/ 319 w 81"/>
                <a:gd name="T21" fmla="*/ 98 h 31"/>
                <a:gd name="T22" fmla="*/ 276 w 81"/>
                <a:gd name="T23" fmla="*/ 180 h 31"/>
                <a:gd name="T24" fmla="*/ 201 w 81"/>
                <a:gd name="T25" fmla="*/ 37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prstDash val="solid"/>
              <a:round/>
              <a:headEnd/>
              <a:tailEnd/>
            </a:ln>
          </p:spPr>
          <p:txBody>
            <a:bodyPr/>
            <a:lstStyle/>
            <a:p>
              <a:endParaRPr lang="en-US"/>
            </a:p>
          </p:txBody>
        </p:sp>
        <p:sp>
          <p:nvSpPr>
            <p:cNvPr id="30116" name="Freeform 4242"/>
            <p:cNvSpPr>
              <a:spLocks/>
            </p:cNvSpPr>
            <p:nvPr/>
          </p:nvSpPr>
          <p:spPr bwMode="auto">
            <a:xfrm>
              <a:off x="563" y="1532"/>
              <a:ext cx="47" cy="51"/>
            </a:xfrm>
            <a:custGeom>
              <a:avLst/>
              <a:gdLst>
                <a:gd name="T0" fmla="*/ 97 w 43"/>
                <a:gd name="T1" fmla="*/ 499 h 41"/>
                <a:gd name="T2" fmla="*/ 89 w 43"/>
                <a:gd name="T3" fmla="*/ 499 h 41"/>
                <a:gd name="T4" fmla="*/ 56 w 43"/>
                <a:gd name="T5" fmla="*/ 499 h 41"/>
                <a:gd name="T6" fmla="*/ 61 w 43"/>
                <a:gd name="T7" fmla="*/ 442 h 41"/>
                <a:gd name="T8" fmla="*/ 56 w 43"/>
                <a:gd name="T9" fmla="*/ 404 h 41"/>
                <a:gd name="T10" fmla="*/ 23 w 43"/>
                <a:gd name="T11" fmla="*/ 404 h 41"/>
                <a:gd name="T12" fmla="*/ 61 w 43"/>
                <a:gd name="T13" fmla="*/ 325 h 41"/>
                <a:gd name="T14" fmla="*/ 23 w 43"/>
                <a:gd name="T15" fmla="*/ 261 h 41"/>
                <a:gd name="T16" fmla="*/ 23 w 43"/>
                <a:gd name="T17" fmla="*/ 210 h 41"/>
                <a:gd name="T18" fmla="*/ 2 w 43"/>
                <a:gd name="T19" fmla="*/ 169 h 41"/>
                <a:gd name="T20" fmla="*/ 2 w 43"/>
                <a:gd name="T21" fmla="*/ 119 h 41"/>
                <a:gd name="T22" fmla="*/ 23 w 43"/>
                <a:gd name="T23" fmla="*/ 50 h 41"/>
                <a:gd name="T24" fmla="*/ 5 w 43"/>
                <a:gd name="T25" fmla="*/ 77 h 41"/>
                <a:gd name="T26" fmla="*/ 0 w 43"/>
                <a:gd name="T27" fmla="*/ 0 h 41"/>
                <a:gd name="T28" fmla="*/ 56 w 43"/>
                <a:gd name="T29" fmla="*/ 50 h 41"/>
                <a:gd name="T30" fmla="*/ 97 w 43"/>
                <a:gd name="T31" fmla="*/ 77 h 41"/>
                <a:gd name="T32" fmla="*/ 104 w 43"/>
                <a:gd name="T33" fmla="*/ 210 h 41"/>
                <a:gd name="T34" fmla="*/ 127 w 43"/>
                <a:gd name="T35" fmla="*/ 404 h 41"/>
                <a:gd name="T36" fmla="*/ 137 w 43"/>
                <a:gd name="T37" fmla="*/ 621 h 41"/>
                <a:gd name="T38" fmla="*/ 137 w 43"/>
                <a:gd name="T39" fmla="*/ 697 h 41"/>
                <a:gd name="T40" fmla="*/ 67 w 43"/>
                <a:gd name="T41" fmla="*/ 560 h 41"/>
                <a:gd name="T42" fmla="*/ 97 w 43"/>
                <a:gd name="T43" fmla="*/ 499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prstDash val="solid"/>
              <a:round/>
              <a:headEnd/>
              <a:tailEnd/>
            </a:ln>
          </p:spPr>
          <p:txBody>
            <a:bodyPr/>
            <a:lstStyle/>
            <a:p>
              <a:endParaRPr lang="en-US"/>
            </a:p>
          </p:txBody>
        </p:sp>
        <p:sp>
          <p:nvSpPr>
            <p:cNvPr id="30117" name="Freeform 4243"/>
            <p:cNvSpPr>
              <a:spLocks/>
            </p:cNvSpPr>
            <p:nvPr/>
          </p:nvSpPr>
          <p:spPr bwMode="auto">
            <a:xfrm>
              <a:off x="1083" y="1017"/>
              <a:ext cx="113" cy="23"/>
            </a:xfrm>
            <a:custGeom>
              <a:avLst/>
              <a:gdLst>
                <a:gd name="T0" fmla="*/ 230 w 102"/>
                <a:gd name="T1" fmla="*/ 151 h 19"/>
                <a:gd name="T2" fmla="*/ 230 w 102"/>
                <a:gd name="T3" fmla="*/ 85 h 19"/>
                <a:gd name="T4" fmla="*/ 188 w 102"/>
                <a:gd name="T5" fmla="*/ 151 h 19"/>
                <a:gd name="T6" fmla="*/ 146 w 102"/>
                <a:gd name="T7" fmla="*/ 183 h 19"/>
                <a:gd name="T8" fmla="*/ 146 w 102"/>
                <a:gd name="T9" fmla="*/ 183 h 19"/>
                <a:gd name="T10" fmla="*/ 107 w 102"/>
                <a:gd name="T11" fmla="*/ 235 h 19"/>
                <a:gd name="T12" fmla="*/ 71 w 102"/>
                <a:gd name="T13" fmla="*/ 235 h 19"/>
                <a:gd name="T14" fmla="*/ 71 w 102"/>
                <a:gd name="T15" fmla="*/ 201 h 19"/>
                <a:gd name="T16" fmla="*/ 45 w 102"/>
                <a:gd name="T17" fmla="*/ 235 h 19"/>
                <a:gd name="T18" fmla="*/ 0 w 102"/>
                <a:gd name="T19" fmla="*/ 235 h 19"/>
                <a:gd name="T20" fmla="*/ 27 w 102"/>
                <a:gd name="T21" fmla="*/ 183 h 19"/>
                <a:gd name="T22" fmla="*/ 166 w 102"/>
                <a:gd name="T23" fmla="*/ 85 h 19"/>
                <a:gd name="T24" fmla="*/ 260 w 102"/>
                <a:gd name="T25" fmla="*/ 0 h 19"/>
                <a:gd name="T26" fmla="*/ 320 w 102"/>
                <a:gd name="T27" fmla="*/ 0 h 19"/>
                <a:gd name="T28" fmla="*/ 386 w 102"/>
                <a:gd name="T29" fmla="*/ 0 h 19"/>
                <a:gd name="T30" fmla="*/ 320 w 102"/>
                <a:gd name="T31" fmla="*/ 40 h 19"/>
                <a:gd name="T32" fmla="*/ 341 w 102"/>
                <a:gd name="T33" fmla="*/ 85 h 19"/>
                <a:gd name="T34" fmla="*/ 320 w 102"/>
                <a:gd name="T35" fmla="*/ 85 h 19"/>
                <a:gd name="T36" fmla="*/ 260 w 102"/>
                <a:gd name="T37" fmla="*/ 151 h 19"/>
                <a:gd name="T38" fmla="*/ 226 w 102"/>
                <a:gd name="T39" fmla="*/ 183 h 19"/>
                <a:gd name="T40" fmla="*/ 230 w 102"/>
                <a:gd name="T41" fmla="*/ 151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prstDash val="solid"/>
              <a:round/>
              <a:headEnd/>
              <a:tailEnd/>
            </a:ln>
          </p:spPr>
          <p:txBody>
            <a:bodyPr/>
            <a:lstStyle/>
            <a:p>
              <a:endParaRPr lang="en-US"/>
            </a:p>
          </p:txBody>
        </p:sp>
        <p:sp>
          <p:nvSpPr>
            <p:cNvPr id="30118" name="Freeform 4244"/>
            <p:cNvSpPr>
              <a:spLocks/>
            </p:cNvSpPr>
            <p:nvPr/>
          </p:nvSpPr>
          <p:spPr bwMode="auto">
            <a:xfrm>
              <a:off x="1310" y="1029"/>
              <a:ext cx="68" cy="27"/>
            </a:xfrm>
            <a:custGeom>
              <a:avLst/>
              <a:gdLst>
                <a:gd name="T0" fmla="*/ 95 w 62"/>
                <a:gd name="T1" fmla="*/ 180 h 21"/>
                <a:gd name="T2" fmla="*/ 63 w 62"/>
                <a:gd name="T3" fmla="*/ 126 h 21"/>
                <a:gd name="T4" fmla="*/ 79 w 62"/>
                <a:gd name="T5" fmla="*/ 126 h 21"/>
                <a:gd name="T6" fmla="*/ 57 w 62"/>
                <a:gd name="T7" fmla="*/ 180 h 21"/>
                <a:gd name="T8" fmla="*/ 50 w 62"/>
                <a:gd name="T9" fmla="*/ 231 h 21"/>
                <a:gd name="T10" fmla="*/ 50 w 62"/>
                <a:gd name="T11" fmla="*/ 231 h 21"/>
                <a:gd name="T12" fmla="*/ 0 w 62"/>
                <a:gd name="T13" fmla="*/ 370 h 21"/>
                <a:gd name="T14" fmla="*/ 136 w 62"/>
                <a:gd name="T15" fmla="*/ 297 h 21"/>
                <a:gd name="T16" fmla="*/ 57 w 62"/>
                <a:gd name="T17" fmla="*/ 432 h 21"/>
                <a:gd name="T18" fmla="*/ 50 w 62"/>
                <a:gd name="T19" fmla="*/ 491 h 21"/>
                <a:gd name="T20" fmla="*/ 125 w 62"/>
                <a:gd name="T21" fmla="*/ 555 h 21"/>
                <a:gd name="T22" fmla="*/ 136 w 62"/>
                <a:gd name="T23" fmla="*/ 491 h 21"/>
                <a:gd name="T24" fmla="*/ 149 w 62"/>
                <a:gd name="T25" fmla="*/ 432 h 21"/>
                <a:gd name="T26" fmla="*/ 175 w 62"/>
                <a:gd name="T27" fmla="*/ 432 h 21"/>
                <a:gd name="T28" fmla="*/ 192 w 62"/>
                <a:gd name="T29" fmla="*/ 370 h 21"/>
                <a:gd name="T30" fmla="*/ 165 w 62"/>
                <a:gd name="T31" fmla="*/ 297 h 21"/>
                <a:gd name="T32" fmla="*/ 209 w 62"/>
                <a:gd name="T33" fmla="*/ 126 h 21"/>
                <a:gd name="T34" fmla="*/ 199 w 62"/>
                <a:gd name="T35" fmla="*/ 0 h 21"/>
                <a:gd name="T36" fmla="*/ 161 w 62"/>
                <a:gd name="T37" fmla="*/ 59 h 21"/>
                <a:gd name="T38" fmla="*/ 113 w 62"/>
                <a:gd name="T39" fmla="*/ 59 h 21"/>
                <a:gd name="T40" fmla="*/ 125 w 62"/>
                <a:gd name="T41" fmla="*/ 180 h 21"/>
                <a:gd name="T42" fmla="*/ 113 w 62"/>
                <a:gd name="T43" fmla="*/ 180 h 21"/>
                <a:gd name="T44" fmla="*/ 95 w 62"/>
                <a:gd name="T45" fmla="*/ 180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prstDash val="solid"/>
              <a:round/>
              <a:headEnd/>
              <a:tailEnd/>
            </a:ln>
          </p:spPr>
          <p:txBody>
            <a:bodyPr/>
            <a:lstStyle/>
            <a:p>
              <a:endParaRPr lang="en-US"/>
            </a:p>
          </p:txBody>
        </p:sp>
        <p:sp>
          <p:nvSpPr>
            <p:cNvPr id="30119" name="Freeform 4245"/>
            <p:cNvSpPr>
              <a:spLocks/>
            </p:cNvSpPr>
            <p:nvPr/>
          </p:nvSpPr>
          <p:spPr bwMode="auto">
            <a:xfrm>
              <a:off x="1337" y="989"/>
              <a:ext cx="59" cy="22"/>
            </a:xfrm>
            <a:custGeom>
              <a:avLst/>
              <a:gdLst>
                <a:gd name="T0" fmla="*/ 104 w 54"/>
                <a:gd name="T1" fmla="*/ 2 h 19"/>
                <a:gd name="T2" fmla="*/ 114 w 54"/>
                <a:gd name="T3" fmla="*/ 2 h 19"/>
                <a:gd name="T4" fmla="*/ 150 w 54"/>
                <a:gd name="T5" fmla="*/ 2 h 19"/>
                <a:gd name="T6" fmla="*/ 166 w 54"/>
                <a:gd name="T7" fmla="*/ 2 h 19"/>
                <a:gd name="T8" fmla="*/ 166 w 54"/>
                <a:gd name="T9" fmla="*/ 60 h 19"/>
                <a:gd name="T10" fmla="*/ 168 w 54"/>
                <a:gd name="T11" fmla="*/ 93 h 19"/>
                <a:gd name="T12" fmla="*/ 127 w 54"/>
                <a:gd name="T13" fmla="*/ 125 h 19"/>
                <a:gd name="T14" fmla="*/ 74 w 54"/>
                <a:gd name="T15" fmla="*/ 80 h 19"/>
                <a:gd name="T16" fmla="*/ 0 w 54"/>
                <a:gd name="T17" fmla="*/ 80 h 19"/>
                <a:gd name="T18" fmla="*/ 5 w 54"/>
                <a:gd name="T19" fmla="*/ 45 h 19"/>
                <a:gd name="T20" fmla="*/ 61 w 54"/>
                <a:gd name="T21" fmla="*/ 45 h 19"/>
                <a:gd name="T22" fmla="*/ 56 w 54"/>
                <a:gd name="T23" fmla="*/ 2 h 19"/>
                <a:gd name="T24" fmla="*/ 30 w 54"/>
                <a:gd name="T25" fmla="*/ 2 h 19"/>
                <a:gd name="T26" fmla="*/ 5 w 54"/>
                <a:gd name="T27" fmla="*/ 0 h 19"/>
                <a:gd name="T28" fmla="*/ 104 w 54"/>
                <a:gd name="T29" fmla="*/ 0 h 19"/>
                <a:gd name="T30" fmla="*/ 104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30120" name="Freeform 4246"/>
            <p:cNvSpPr>
              <a:spLocks/>
            </p:cNvSpPr>
            <p:nvPr/>
          </p:nvSpPr>
          <p:spPr bwMode="auto">
            <a:xfrm>
              <a:off x="1241" y="1149"/>
              <a:ext cx="53" cy="24"/>
            </a:xfrm>
            <a:custGeom>
              <a:avLst/>
              <a:gdLst>
                <a:gd name="T0" fmla="*/ 189 w 47"/>
                <a:gd name="T1" fmla="*/ 192 h 19"/>
                <a:gd name="T2" fmla="*/ 189 w 47"/>
                <a:gd name="T3" fmla="*/ 152 h 19"/>
                <a:gd name="T4" fmla="*/ 125 w 47"/>
                <a:gd name="T5" fmla="*/ 0 h 19"/>
                <a:gd name="T6" fmla="*/ 99 w 47"/>
                <a:gd name="T7" fmla="*/ 81 h 19"/>
                <a:gd name="T8" fmla="*/ 88 w 47"/>
                <a:gd name="T9" fmla="*/ 51 h 19"/>
                <a:gd name="T10" fmla="*/ 68 w 47"/>
                <a:gd name="T11" fmla="*/ 152 h 19"/>
                <a:gd name="T12" fmla="*/ 0 w 47"/>
                <a:gd name="T13" fmla="*/ 248 h 19"/>
                <a:gd name="T14" fmla="*/ 125 w 47"/>
                <a:gd name="T15" fmla="*/ 395 h 19"/>
                <a:gd name="T16" fmla="*/ 228 w 47"/>
                <a:gd name="T17" fmla="*/ 307 h 19"/>
                <a:gd name="T18" fmla="*/ 202 w 47"/>
                <a:gd name="T19" fmla="*/ 307 h 19"/>
                <a:gd name="T20" fmla="*/ 189 w 47"/>
                <a:gd name="T21" fmla="*/ 192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prstDash val="solid"/>
              <a:round/>
              <a:headEnd/>
              <a:tailEnd/>
            </a:ln>
          </p:spPr>
          <p:txBody>
            <a:bodyPr/>
            <a:lstStyle/>
            <a:p>
              <a:endParaRPr lang="en-US"/>
            </a:p>
          </p:txBody>
        </p:sp>
        <p:sp>
          <p:nvSpPr>
            <p:cNvPr id="30121" name="Freeform 4247"/>
            <p:cNvSpPr>
              <a:spLocks/>
            </p:cNvSpPr>
            <p:nvPr/>
          </p:nvSpPr>
          <p:spPr bwMode="auto">
            <a:xfrm>
              <a:off x="1533" y="1079"/>
              <a:ext cx="55" cy="17"/>
            </a:xfrm>
            <a:custGeom>
              <a:avLst/>
              <a:gdLst>
                <a:gd name="T0" fmla="*/ 205 w 48"/>
                <a:gd name="T1" fmla="*/ 0 h 14"/>
                <a:gd name="T2" fmla="*/ 3 w 48"/>
                <a:gd name="T3" fmla="*/ 0 h 14"/>
                <a:gd name="T4" fmla="*/ 0 w 48"/>
                <a:gd name="T5" fmla="*/ 61 h 14"/>
                <a:gd name="T6" fmla="*/ 29 w 48"/>
                <a:gd name="T7" fmla="*/ 109 h 14"/>
                <a:gd name="T8" fmla="*/ 57 w 48"/>
                <a:gd name="T9" fmla="*/ 183 h 14"/>
                <a:gd name="T10" fmla="*/ 282 w 48"/>
                <a:gd name="T11" fmla="*/ 159 h 14"/>
                <a:gd name="T12" fmla="*/ 205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prstDash val="solid"/>
              <a:round/>
              <a:headEnd/>
              <a:tailEnd/>
            </a:ln>
          </p:spPr>
          <p:txBody>
            <a:bodyPr/>
            <a:lstStyle/>
            <a:p>
              <a:endParaRPr lang="en-US"/>
            </a:p>
          </p:txBody>
        </p:sp>
        <p:sp>
          <p:nvSpPr>
            <p:cNvPr id="30122" name="Freeform 4248"/>
            <p:cNvSpPr>
              <a:spLocks/>
            </p:cNvSpPr>
            <p:nvPr/>
          </p:nvSpPr>
          <p:spPr bwMode="auto">
            <a:xfrm>
              <a:off x="1511" y="1177"/>
              <a:ext cx="34" cy="19"/>
            </a:xfrm>
            <a:custGeom>
              <a:avLst/>
              <a:gdLst>
                <a:gd name="T0" fmla="*/ 87 w 31"/>
                <a:gd name="T1" fmla="*/ 215 h 15"/>
                <a:gd name="T2" fmla="*/ 3 w 31"/>
                <a:gd name="T3" fmla="*/ 319 h 15"/>
                <a:gd name="T4" fmla="*/ 0 w 31"/>
                <a:gd name="T5" fmla="*/ 155 h 15"/>
                <a:gd name="T6" fmla="*/ 63 w 31"/>
                <a:gd name="T7" fmla="*/ 0 h 15"/>
                <a:gd name="T8" fmla="*/ 103 w 31"/>
                <a:gd name="T9" fmla="*/ 66 h 15"/>
                <a:gd name="T10" fmla="*/ 87 w 31"/>
                <a:gd name="T11" fmla="*/ 215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prstDash val="solid"/>
              <a:round/>
              <a:headEnd/>
              <a:tailEnd/>
            </a:ln>
          </p:spPr>
          <p:txBody>
            <a:bodyPr/>
            <a:lstStyle/>
            <a:p>
              <a:endParaRPr lang="en-US"/>
            </a:p>
          </p:txBody>
        </p:sp>
        <p:sp>
          <p:nvSpPr>
            <p:cNvPr id="30123" name="Freeform 4249"/>
            <p:cNvSpPr>
              <a:spLocks/>
            </p:cNvSpPr>
            <p:nvPr/>
          </p:nvSpPr>
          <p:spPr bwMode="auto">
            <a:xfrm>
              <a:off x="1411" y="994"/>
              <a:ext cx="37" cy="17"/>
            </a:xfrm>
            <a:custGeom>
              <a:avLst/>
              <a:gdLst>
                <a:gd name="T0" fmla="*/ 0 w 33"/>
                <a:gd name="T1" fmla="*/ 37 h 15"/>
                <a:gd name="T2" fmla="*/ 24 w 33"/>
                <a:gd name="T3" fmla="*/ 0 h 15"/>
                <a:gd name="T4" fmla="*/ 145 w 33"/>
                <a:gd name="T5" fmla="*/ 37 h 15"/>
                <a:gd name="T6" fmla="*/ 129 w 33"/>
                <a:gd name="T7" fmla="*/ 48 h 15"/>
                <a:gd name="T8" fmla="*/ 24 w 33"/>
                <a:gd name="T9" fmla="*/ 76 h 15"/>
                <a:gd name="T10" fmla="*/ 3 w 33"/>
                <a:gd name="T11" fmla="*/ 48 h 15"/>
                <a:gd name="T12" fmla="*/ 0 w 33"/>
                <a:gd name="T13" fmla="*/ 37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prstDash val="solid"/>
              <a:round/>
              <a:headEnd/>
              <a:tailEnd/>
            </a:ln>
          </p:spPr>
          <p:txBody>
            <a:bodyPr/>
            <a:lstStyle/>
            <a:p>
              <a:endParaRPr lang="en-US"/>
            </a:p>
          </p:txBody>
        </p:sp>
        <p:sp>
          <p:nvSpPr>
            <p:cNvPr id="30124" name="Freeform 4250"/>
            <p:cNvSpPr>
              <a:spLocks/>
            </p:cNvSpPr>
            <p:nvPr/>
          </p:nvSpPr>
          <p:spPr bwMode="auto">
            <a:xfrm>
              <a:off x="1368" y="1047"/>
              <a:ext cx="40" cy="15"/>
            </a:xfrm>
            <a:custGeom>
              <a:avLst/>
              <a:gdLst>
                <a:gd name="T0" fmla="*/ 37 w 36"/>
                <a:gd name="T1" fmla="*/ 173 h 12"/>
                <a:gd name="T2" fmla="*/ 0 w 36"/>
                <a:gd name="T3" fmla="*/ 138 h 12"/>
                <a:gd name="T4" fmla="*/ 112 w 36"/>
                <a:gd name="T5" fmla="*/ 0 h 12"/>
                <a:gd name="T6" fmla="*/ 138 w 36"/>
                <a:gd name="T7" fmla="*/ 138 h 12"/>
                <a:gd name="T8" fmla="*/ 121 w 36"/>
                <a:gd name="T9" fmla="*/ 231 h 12"/>
                <a:gd name="T10" fmla="*/ 37 w 36"/>
                <a:gd name="T11" fmla="*/ 17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prstDash val="solid"/>
              <a:round/>
              <a:headEnd/>
              <a:tailEnd/>
            </a:ln>
          </p:spPr>
          <p:txBody>
            <a:bodyPr/>
            <a:lstStyle/>
            <a:p>
              <a:endParaRPr lang="en-US"/>
            </a:p>
          </p:txBody>
        </p:sp>
        <p:sp>
          <p:nvSpPr>
            <p:cNvPr id="30125" name="Freeform 4251"/>
            <p:cNvSpPr>
              <a:spLocks/>
            </p:cNvSpPr>
            <p:nvPr/>
          </p:nvSpPr>
          <p:spPr bwMode="auto">
            <a:xfrm>
              <a:off x="1219" y="1079"/>
              <a:ext cx="32" cy="15"/>
            </a:xfrm>
            <a:custGeom>
              <a:avLst/>
              <a:gdLst>
                <a:gd name="T0" fmla="*/ 22 w 30"/>
                <a:gd name="T1" fmla="*/ 231 h 12"/>
                <a:gd name="T2" fmla="*/ 0 w 30"/>
                <a:gd name="T3" fmla="*/ 49 h 12"/>
                <a:gd name="T4" fmla="*/ 61 w 30"/>
                <a:gd name="T5" fmla="*/ 0 h 12"/>
                <a:gd name="T6" fmla="*/ 69 w 30"/>
                <a:gd name="T7" fmla="*/ 49 h 12"/>
                <a:gd name="T8" fmla="*/ 22 w 30"/>
                <a:gd name="T9" fmla="*/ 23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solidFill>
              <a:srgbClr val="E1E1E1"/>
            </a:solidFill>
            <a:ln w="3175">
              <a:solidFill>
                <a:srgbClr val="000000"/>
              </a:solidFill>
              <a:prstDash val="solid"/>
              <a:round/>
              <a:headEnd/>
              <a:tailEnd/>
            </a:ln>
          </p:spPr>
          <p:txBody>
            <a:bodyPr/>
            <a:lstStyle/>
            <a:p>
              <a:endParaRPr lang="en-US"/>
            </a:p>
          </p:txBody>
        </p:sp>
        <p:sp>
          <p:nvSpPr>
            <p:cNvPr id="30126" name="Freeform 4252"/>
            <p:cNvSpPr>
              <a:spLocks/>
            </p:cNvSpPr>
            <p:nvPr/>
          </p:nvSpPr>
          <p:spPr bwMode="auto">
            <a:xfrm>
              <a:off x="1822" y="1137"/>
              <a:ext cx="35" cy="21"/>
            </a:xfrm>
            <a:custGeom>
              <a:avLst/>
              <a:gdLst>
                <a:gd name="T0" fmla="*/ 151 w 31"/>
                <a:gd name="T1" fmla="*/ 187 h 17"/>
                <a:gd name="T2" fmla="*/ 33 w 31"/>
                <a:gd name="T3" fmla="*/ 0 h 17"/>
                <a:gd name="T4" fmla="*/ 0 w 31"/>
                <a:gd name="T5" fmla="*/ 75 h 17"/>
                <a:gd name="T6" fmla="*/ 0 w 31"/>
                <a:gd name="T7" fmla="*/ 115 h 17"/>
                <a:gd name="T8" fmla="*/ 0 w 31"/>
                <a:gd name="T9" fmla="*/ 151 h 17"/>
                <a:gd name="T10" fmla="*/ 3 w 31"/>
                <a:gd name="T11" fmla="*/ 187 h 17"/>
                <a:gd name="T12" fmla="*/ 33 w 31"/>
                <a:gd name="T13" fmla="*/ 216 h 17"/>
                <a:gd name="T14" fmla="*/ 3 w 31"/>
                <a:gd name="T15" fmla="*/ 267 h 17"/>
                <a:gd name="T16" fmla="*/ 151 w 31"/>
                <a:gd name="T17" fmla="*/ 18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prstDash val="solid"/>
              <a:round/>
              <a:headEnd/>
              <a:tailEnd/>
            </a:ln>
          </p:spPr>
          <p:txBody>
            <a:bodyPr/>
            <a:lstStyle/>
            <a:p>
              <a:endParaRPr lang="en-US"/>
            </a:p>
          </p:txBody>
        </p:sp>
        <p:sp>
          <p:nvSpPr>
            <p:cNvPr id="30127" name="Freeform 4253"/>
            <p:cNvSpPr>
              <a:spLocks/>
            </p:cNvSpPr>
            <p:nvPr/>
          </p:nvSpPr>
          <p:spPr bwMode="auto">
            <a:xfrm>
              <a:off x="2191" y="1210"/>
              <a:ext cx="143" cy="60"/>
            </a:xfrm>
            <a:custGeom>
              <a:avLst/>
              <a:gdLst>
                <a:gd name="T0" fmla="*/ 505 w 126"/>
                <a:gd name="T1" fmla="*/ 0 h 48"/>
                <a:gd name="T2" fmla="*/ 495 w 126"/>
                <a:gd name="T3" fmla="*/ 95 h 48"/>
                <a:gd name="T4" fmla="*/ 429 w 126"/>
                <a:gd name="T5" fmla="*/ 138 h 48"/>
                <a:gd name="T6" fmla="*/ 384 w 126"/>
                <a:gd name="T7" fmla="*/ 95 h 48"/>
                <a:gd name="T8" fmla="*/ 384 w 126"/>
                <a:gd name="T9" fmla="*/ 231 h 48"/>
                <a:gd name="T10" fmla="*/ 384 w 126"/>
                <a:gd name="T11" fmla="*/ 186 h 48"/>
                <a:gd name="T12" fmla="*/ 321 w 126"/>
                <a:gd name="T13" fmla="*/ 138 h 48"/>
                <a:gd name="T14" fmla="*/ 306 w 126"/>
                <a:gd name="T15" fmla="*/ 231 h 48"/>
                <a:gd name="T16" fmla="*/ 263 w 126"/>
                <a:gd name="T17" fmla="*/ 138 h 48"/>
                <a:gd name="T18" fmla="*/ 227 w 126"/>
                <a:gd name="T19" fmla="*/ 305 h 48"/>
                <a:gd name="T20" fmla="*/ 200 w 126"/>
                <a:gd name="T21" fmla="*/ 361 h 48"/>
                <a:gd name="T22" fmla="*/ 160 w 126"/>
                <a:gd name="T23" fmla="*/ 289 h 48"/>
                <a:gd name="T24" fmla="*/ 185 w 126"/>
                <a:gd name="T25" fmla="*/ 231 h 48"/>
                <a:gd name="T26" fmla="*/ 99 w 126"/>
                <a:gd name="T27" fmla="*/ 0 h 48"/>
                <a:gd name="T28" fmla="*/ 112 w 126"/>
                <a:gd name="T29" fmla="*/ 95 h 48"/>
                <a:gd name="T30" fmla="*/ 124 w 126"/>
                <a:gd name="T31" fmla="*/ 186 h 48"/>
                <a:gd name="T32" fmla="*/ 77 w 126"/>
                <a:gd name="T33" fmla="*/ 95 h 48"/>
                <a:gd name="T34" fmla="*/ 65 w 126"/>
                <a:gd name="T35" fmla="*/ 186 h 48"/>
                <a:gd name="T36" fmla="*/ 65 w 126"/>
                <a:gd name="T37" fmla="*/ 186 h 48"/>
                <a:gd name="T38" fmla="*/ 77 w 126"/>
                <a:gd name="T39" fmla="*/ 231 h 48"/>
                <a:gd name="T40" fmla="*/ 65 w 126"/>
                <a:gd name="T41" fmla="*/ 231 h 48"/>
                <a:gd name="T42" fmla="*/ 3 w 126"/>
                <a:gd name="T43" fmla="*/ 231 h 48"/>
                <a:gd name="T44" fmla="*/ 26 w 126"/>
                <a:gd name="T45" fmla="*/ 289 h 48"/>
                <a:gd name="T46" fmla="*/ 0 w 126"/>
                <a:gd name="T47" fmla="*/ 289 h 48"/>
                <a:gd name="T48" fmla="*/ 141 w 126"/>
                <a:gd name="T49" fmla="*/ 305 h 48"/>
                <a:gd name="T50" fmla="*/ 112 w 126"/>
                <a:gd name="T51" fmla="*/ 361 h 48"/>
                <a:gd name="T52" fmla="*/ 124 w 126"/>
                <a:gd name="T53" fmla="*/ 413 h 48"/>
                <a:gd name="T54" fmla="*/ 3 w 126"/>
                <a:gd name="T55" fmla="*/ 451 h 48"/>
                <a:gd name="T56" fmla="*/ 99 w 126"/>
                <a:gd name="T57" fmla="*/ 529 h 48"/>
                <a:gd name="T58" fmla="*/ 141 w 126"/>
                <a:gd name="T59" fmla="*/ 569 h 48"/>
                <a:gd name="T60" fmla="*/ 124 w 126"/>
                <a:gd name="T61" fmla="*/ 595 h 48"/>
                <a:gd name="T62" fmla="*/ 141 w 126"/>
                <a:gd name="T63" fmla="*/ 595 h 48"/>
                <a:gd name="T64" fmla="*/ 124 w 126"/>
                <a:gd name="T65" fmla="*/ 661 h 48"/>
                <a:gd name="T66" fmla="*/ 77 w 126"/>
                <a:gd name="T67" fmla="*/ 744 h 48"/>
                <a:gd name="T68" fmla="*/ 124 w 126"/>
                <a:gd name="T69" fmla="*/ 794 h 48"/>
                <a:gd name="T70" fmla="*/ 200 w 126"/>
                <a:gd name="T71" fmla="*/ 826 h 48"/>
                <a:gd name="T72" fmla="*/ 346 w 126"/>
                <a:gd name="T73" fmla="*/ 881 h 48"/>
                <a:gd name="T74" fmla="*/ 446 w 126"/>
                <a:gd name="T75" fmla="*/ 794 h 48"/>
                <a:gd name="T76" fmla="*/ 553 w 126"/>
                <a:gd name="T77" fmla="*/ 661 h 48"/>
                <a:gd name="T78" fmla="*/ 604 w 126"/>
                <a:gd name="T79" fmla="*/ 529 h 48"/>
                <a:gd name="T80" fmla="*/ 648 w 126"/>
                <a:gd name="T81" fmla="*/ 451 h 48"/>
                <a:gd name="T82" fmla="*/ 651 w 126"/>
                <a:gd name="T83" fmla="*/ 451 h 48"/>
                <a:gd name="T84" fmla="*/ 628 w 126"/>
                <a:gd name="T85" fmla="*/ 413 h 48"/>
                <a:gd name="T86" fmla="*/ 651 w 126"/>
                <a:gd name="T87" fmla="*/ 361 h 48"/>
                <a:gd name="T88" fmla="*/ 651 w 126"/>
                <a:gd name="T89" fmla="*/ 305 h 48"/>
                <a:gd name="T90" fmla="*/ 604 w 126"/>
                <a:gd name="T91" fmla="*/ 305 h 48"/>
                <a:gd name="T92" fmla="*/ 615 w 126"/>
                <a:gd name="T93" fmla="*/ 289 h 48"/>
                <a:gd name="T94" fmla="*/ 588 w 126"/>
                <a:gd name="T95" fmla="*/ 231 h 48"/>
                <a:gd name="T96" fmla="*/ 575 w 126"/>
                <a:gd name="T97" fmla="*/ 138 h 48"/>
                <a:gd name="T98" fmla="*/ 615 w 126"/>
                <a:gd name="T99" fmla="*/ 61 h 48"/>
                <a:gd name="T100" fmla="*/ 553 w 126"/>
                <a:gd name="T101" fmla="*/ 95 h 48"/>
                <a:gd name="T102" fmla="*/ 505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30128" name="Freeform 4254"/>
            <p:cNvSpPr>
              <a:spLocks/>
            </p:cNvSpPr>
            <p:nvPr/>
          </p:nvSpPr>
          <p:spPr bwMode="auto">
            <a:xfrm>
              <a:off x="2360" y="1436"/>
              <a:ext cx="61" cy="78"/>
            </a:xfrm>
            <a:custGeom>
              <a:avLst/>
              <a:gdLst>
                <a:gd name="T0" fmla="*/ 170 w 56"/>
                <a:gd name="T1" fmla="*/ 631 h 64"/>
                <a:gd name="T2" fmla="*/ 170 w 56"/>
                <a:gd name="T3" fmla="*/ 433 h 64"/>
                <a:gd name="T4" fmla="*/ 170 w 56"/>
                <a:gd name="T5" fmla="*/ 243 h 64"/>
                <a:gd name="T6" fmla="*/ 143 w 56"/>
                <a:gd name="T7" fmla="*/ 235 h 64"/>
                <a:gd name="T8" fmla="*/ 135 w 56"/>
                <a:gd name="T9" fmla="*/ 235 h 64"/>
                <a:gd name="T10" fmla="*/ 106 w 56"/>
                <a:gd name="T11" fmla="*/ 235 h 64"/>
                <a:gd name="T12" fmla="*/ 127 w 56"/>
                <a:gd name="T13" fmla="*/ 63 h 64"/>
                <a:gd name="T14" fmla="*/ 143 w 56"/>
                <a:gd name="T15" fmla="*/ 0 h 64"/>
                <a:gd name="T16" fmla="*/ 124 w 56"/>
                <a:gd name="T17" fmla="*/ 43 h 64"/>
                <a:gd name="T18" fmla="*/ 106 w 56"/>
                <a:gd name="T19" fmla="*/ 43 h 64"/>
                <a:gd name="T20" fmla="*/ 81 w 56"/>
                <a:gd name="T21" fmla="*/ 94 h 64"/>
                <a:gd name="T22" fmla="*/ 83 w 56"/>
                <a:gd name="T23" fmla="*/ 161 h 64"/>
                <a:gd name="T24" fmla="*/ 81 w 56"/>
                <a:gd name="T25" fmla="*/ 235 h 64"/>
                <a:gd name="T26" fmla="*/ 23 w 56"/>
                <a:gd name="T27" fmla="*/ 243 h 64"/>
                <a:gd name="T28" fmla="*/ 27 w 56"/>
                <a:gd name="T29" fmla="*/ 310 h 64"/>
                <a:gd name="T30" fmla="*/ 4 w 56"/>
                <a:gd name="T31" fmla="*/ 378 h 64"/>
                <a:gd name="T32" fmla="*/ 57 w 56"/>
                <a:gd name="T33" fmla="*/ 477 h 64"/>
                <a:gd name="T34" fmla="*/ 23 w 56"/>
                <a:gd name="T35" fmla="*/ 597 h 64"/>
                <a:gd name="T36" fmla="*/ 57 w 56"/>
                <a:gd name="T37" fmla="*/ 562 h 64"/>
                <a:gd name="T38" fmla="*/ 23 w 56"/>
                <a:gd name="T39" fmla="*/ 653 h 64"/>
                <a:gd name="T40" fmla="*/ 0 w 56"/>
                <a:gd name="T41" fmla="*/ 685 h 64"/>
                <a:gd name="T42" fmla="*/ 4 w 56"/>
                <a:gd name="T43" fmla="*/ 728 h 64"/>
                <a:gd name="T44" fmla="*/ 0 w 56"/>
                <a:gd name="T45" fmla="*/ 735 h 64"/>
                <a:gd name="T46" fmla="*/ 23 w 56"/>
                <a:gd name="T47" fmla="*/ 769 h 64"/>
                <a:gd name="T48" fmla="*/ 4 w 56"/>
                <a:gd name="T49" fmla="*/ 820 h 64"/>
                <a:gd name="T50" fmla="*/ 27 w 56"/>
                <a:gd name="T51" fmla="*/ 820 h 64"/>
                <a:gd name="T52" fmla="*/ 27 w 56"/>
                <a:gd name="T53" fmla="*/ 837 h 64"/>
                <a:gd name="T54" fmla="*/ 69 w 56"/>
                <a:gd name="T55" fmla="*/ 820 h 64"/>
                <a:gd name="T56" fmla="*/ 114 w 56"/>
                <a:gd name="T57" fmla="*/ 728 h 64"/>
                <a:gd name="T58" fmla="*/ 160 w 56"/>
                <a:gd name="T59" fmla="*/ 685 h 64"/>
                <a:gd name="T60" fmla="*/ 170 w 56"/>
                <a:gd name="T61" fmla="*/ 631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30129" name="Freeform 4255"/>
            <p:cNvSpPr>
              <a:spLocks/>
            </p:cNvSpPr>
            <p:nvPr/>
          </p:nvSpPr>
          <p:spPr bwMode="auto">
            <a:xfrm>
              <a:off x="2428" y="1369"/>
              <a:ext cx="113" cy="176"/>
            </a:xfrm>
            <a:custGeom>
              <a:avLst/>
              <a:gdLst>
                <a:gd name="T0" fmla="*/ 33 w 102"/>
                <a:gd name="T1" fmla="*/ 699 h 142"/>
                <a:gd name="T2" fmla="*/ 64 w 102"/>
                <a:gd name="T3" fmla="*/ 699 h 142"/>
                <a:gd name="T4" fmla="*/ 45 w 102"/>
                <a:gd name="T5" fmla="*/ 932 h 142"/>
                <a:gd name="T6" fmla="*/ 79 w 102"/>
                <a:gd name="T7" fmla="*/ 1001 h 142"/>
                <a:gd name="T8" fmla="*/ 119 w 102"/>
                <a:gd name="T9" fmla="*/ 1073 h 142"/>
                <a:gd name="T10" fmla="*/ 146 w 102"/>
                <a:gd name="T11" fmla="*/ 1381 h 142"/>
                <a:gd name="T12" fmla="*/ 64 w 102"/>
                <a:gd name="T13" fmla="*/ 1551 h 142"/>
                <a:gd name="T14" fmla="*/ 92 w 102"/>
                <a:gd name="T15" fmla="*/ 1648 h 142"/>
                <a:gd name="T16" fmla="*/ 33 w 102"/>
                <a:gd name="T17" fmla="*/ 1846 h 142"/>
                <a:gd name="T18" fmla="*/ 107 w 102"/>
                <a:gd name="T19" fmla="*/ 1971 h 142"/>
                <a:gd name="T20" fmla="*/ 146 w 102"/>
                <a:gd name="T21" fmla="*/ 1971 h 142"/>
                <a:gd name="T22" fmla="*/ 55 w 102"/>
                <a:gd name="T23" fmla="*/ 2155 h 142"/>
                <a:gd name="T24" fmla="*/ 22 w 102"/>
                <a:gd name="T25" fmla="*/ 2309 h 142"/>
                <a:gd name="T26" fmla="*/ 99 w 102"/>
                <a:gd name="T27" fmla="*/ 2257 h 142"/>
                <a:gd name="T28" fmla="*/ 166 w 102"/>
                <a:gd name="T29" fmla="*/ 2155 h 142"/>
                <a:gd name="T30" fmla="*/ 307 w 102"/>
                <a:gd name="T31" fmla="*/ 2155 h 142"/>
                <a:gd name="T32" fmla="*/ 320 w 102"/>
                <a:gd name="T33" fmla="*/ 1922 h 142"/>
                <a:gd name="T34" fmla="*/ 386 w 102"/>
                <a:gd name="T35" fmla="*/ 1648 h 142"/>
                <a:gd name="T36" fmla="*/ 307 w 102"/>
                <a:gd name="T37" fmla="*/ 1578 h 142"/>
                <a:gd name="T38" fmla="*/ 278 w 102"/>
                <a:gd name="T39" fmla="*/ 1358 h 142"/>
                <a:gd name="T40" fmla="*/ 288 w 102"/>
                <a:gd name="T41" fmla="*/ 1241 h 142"/>
                <a:gd name="T42" fmla="*/ 198 w 102"/>
                <a:gd name="T43" fmla="*/ 742 h 142"/>
                <a:gd name="T44" fmla="*/ 166 w 102"/>
                <a:gd name="T45" fmla="*/ 611 h 142"/>
                <a:gd name="T46" fmla="*/ 151 w 102"/>
                <a:gd name="T47" fmla="*/ 564 h 142"/>
                <a:gd name="T48" fmla="*/ 107 w 102"/>
                <a:gd name="T49" fmla="*/ 278 h 142"/>
                <a:gd name="T50" fmla="*/ 107 w 102"/>
                <a:gd name="T51" fmla="*/ 207 h 142"/>
                <a:gd name="T52" fmla="*/ 64 w 102"/>
                <a:gd name="T53" fmla="*/ 0 h 142"/>
                <a:gd name="T54" fmla="*/ 45 w 102"/>
                <a:gd name="T55" fmla="*/ 207 h 142"/>
                <a:gd name="T56" fmla="*/ 22 w 102"/>
                <a:gd name="T57" fmla="*/ 278 h 142"/>
                <a:gd name="T58" fmla="*/ 22 w 102"/>
                <a:gd name="T59" fmla="*/ 395 h 142"/>
                <a:gd name="T60" fmla="*/ 2 w 102"/>
                <a:gd name="T61" fmla="*/ 493 h 142"/>
                <a:gd name="T62" fmla="*/ 33 w 102"/>
                <a:gd name="T63" fmla="*/ 493 h 142"/>
                <a:gd name="T64" fmla="*/ 2 w 102"/>
                <a:gd name="T65" fmla="*/ 884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30130" name="Freeform 4256"/>
            <p:cNvSpPr>
              <a:spLocks/>
            </p:cNvSpPr>
            <p:nvPr/>
          </p:nvSpPr>
          <p:spPr bwMode="auto">
            <a:xfrm>
              <a:off x="2399" y="1436"/>
              <a:ext cx="33" cy="23"/>
            </a:xfrm>
            <a:custGeom>
              <a:avLst/>
              <a:gdLst>
                <a:gd name="T0" fmla="*/ 69 w 31"/>
                <a:gd name="T1" fmla="*/ 183 h 19"/>
                <a:gd name="T2" fmla="*/ 63 w 31"/>
                <a:gd name="T3" fmla="*/ 125 h 19"/>
                <a:gd name="T4" fmla="*/ 40 w 31"/>
                <a:gd name="T5" fmla="*/ 0 h 19"/>
                <a:gd name="T6" fmla="*/ 7 w 31"/>
                <a:gd name="T7" fmla="*/ 58 h 19"/>
                <a:gd name="T8" fmla="*/ 0 w 31"/>
                <a:gd name="T9" fmla="*/ 201 h 19"/>
                <a:gd name="T10" fmla="*/ 22 w 31"/>
                <a:gd name="T11" fmla="*/ 201 h 19"/>
                <a:gd name="T12" fmla="*/ 26 w 31"/>
                <a:gd name="T13" fmla="*/ 201 h 19"/>
                <a:gd name="T14" fmla="*/ 46 w 31"/>
                <a:gd name="T15" fmla="*/ 235 h 19"/>
                <a:gd name="T16" fmla="*/ 69 w 31"/>
                <a:gd name="T17" fmla="*/ 183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30131" name="Freeform 4257"/>
            <p:cNvSpPr>
              <a:spLocks/>
            </p:cNvSpPr>
            <p:nvPr/>
          </p:nvSpPr>
          <p:spPr bwMode="auto">
            <a:xfrm>
              <a:off x="2419" y="1389"/>
              <a:ext cx="13" cy="9"/>
            </a:xfrm>
            <a:custGeom>
              <a:avLst/>
              <a:gdLst>
                <a:gd name="T0" fmla="*/ 22 w 12"/>
                <a:gd name="T1" fmla="*/ 59 h 7"/>
                <a:gd name="T2" fmla="*/ 2 w 12"/>
                <a:gd name="T3" fmla="*/ 0 h 7"/>
                <a:gd name="T4" fmla="*/ 0 w 12"/>
                <a:gd name="T5" fmla="*/ 59 h 7"/>
                <a:gd name="T6" fmla="*/ 26 w 12"/>
                <a:gd name="T7" fmla="*/ 180 h 7"/>
                <a:gd name="T8" fmla="*/ 33 w 12"/>
                <a:gd name="T9" fmla="*/ 98 h 7"/>
                <a:gd name="T10" fmla="*/ 22 w 12"/>
                <a:gd name="T11" fmla="*/ 59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30132" name="Freeform 4258"/>
            <p:cNvSpPr>
              <a:spLocks/>
            </p:cNvSpPr>
            <p:nvPr/>
          </p:nvSpPr>
          <p:spPr bwMode="auto">
            <a:xfrm>
              <a:off x="2416" y="1371"/>
              <a:ext cx="12" cy="13"/>
            </a:xfrm>
            <a:custGeom>
              <a:avLst/>
              <a:gdLst>
                <a:gd name="T0" fmla="*/ 12 w 12"/>
                <a:gd name="T1" fmla="*/ 170 h 10"/>
                <a:gd name="T2" fmla="*/ 10 w 12"/>
                <a:gd name="T3" fmla="*/ 0 h 10"/>
                <a:gd name="T4" fmla="*/ 3 w 12"/>
                <a:gd name="T5" fmla="*/ 170 h 10"/>
                <a:gd name="T6" fmla="*/ 0 w 12"/>
                <a:gd name="T7" fmla="*/ 308 h 10"/>
                <a:gd name="T8" fmla="*/ 12 w 12"/>
                <a:gd name="T9" fmla="*/ 17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30133" name="Freeform 4259"/>
            <p:cNvSpPr>
              <a:spLocks/>
            </p:cNvSpPr>
            <p:nvPr/>
          </p:nvSpPr>
          <p:spPr bwMode="auto">
            <a:xfrm>
              <a:off x="2498" y="1328"/>
              <a:ext cx="2" cy="10"/>
            </a:xfrm>
            <a:custGeom>
              <a:avLst/>
              <a:gdLst>
                <a:gd name="T0" fmla="*/ 0 w 2"/>
                <a:gd name="T1" fmla="*/ 0 h 9"/>
                <a:gd name="T2" fmla="*/ 0 w 2"/>
                <a:gd name="T3" fmla="*/ 22 h 9"/>
                <a:gd name="T4" fmla="*/ 0 w 2"/>
                <a:gd name="T5" fmla="*/ 27 h 9"/>
                <a:gd name="T6" fmla="*/ 0 w 2"/>
                <a:gd name="T7" fmla="*/ 33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0134" name="Freeform 4260"/>
            <p:cNvSpPr>
              <a:spLocks/>
            </p:cNvSpPr>
            <p:nvPr/>
          </p:nvSpPr>
          <p:spPr bwMode="auto">
            <a:xfrm>
              <a:off x="2426" y="1412"/>
              <a:ext cx="6" cy="4"/>
            </a:xfrm>
            <a:custGeom>
              <a:avLst/>
              <a:gdLst>
                <a:gd name="T0" fmla="*/ 0 w 7"/>
                <a:gd name="T1" fmla="*/ 116 h 3"/>
                <a:gd name="T2" fmla="*/ 3 w 7"/>
                <a:gd name="T3" fmla="*/ 0 h 3"/>
                <a:gd name="T4" fmla="*/ 0 w 7"/>
                <a:gd name="T5" fmla="*/ 0 h 3"/>
                <a:gd name="T6" fmla="*/ 0 w 7"/>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30135" name="Freeform 4261"/>
            <p:cNvSpPr>
              <a:spLocks/>
            </p:cNvSpPr>
            <p:nvPr/>
          </p:nvSpPr>
          <p:spPr bwMode="auto">
            <a:xfrm>
              <a:off x="2449" y="1474"/>
              <a:ext cx="6" cy="6"/>
            </a:xfrm>
            <a:custGeom>
              <a:avLst/>
              <a:gdLst>
                <a:gd name="T0" fmla="*/ 50 w 5"/>
                <a:gd name="T1" fmla="*/ 50 h 5"/>
                <a:gd name="T2" fmla="*/ 0 w 5"/>
                <a:gd name="T3" fmla="*/ 0 h 5"/>
                <a:gd name="T4" fmla="*/ 0 w 5"/>
                <a:gd name="T5" fmla="*/ 50 h 5"/>
                <a:gd name="T6" fmla="*/ 50 w 5"/>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0136" name="Rectangle 4262"/>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0137" name="Freeform 4263"/>
            <p:cNvSpPr>
              <a:spLocks/>
            </p:cNvSpPr>
            <p:nvPr/>
          </p:nvSpPr>
          <p:spPr bwMode="auto">
            <a:xfrm>
              <a:off x="2089" y="1811"/>
              <a:ext cx="14" cy="2"/>
            </a:xfrm>
            <a:custGeom>
              <a:avLst/>
              <a:gdLst>
                <a:gd name="T0" fmla="*/ 40 w 12"/>
                <a:gd name="T1" fmla="*/ 2 h 2"/>
                <a:gd name="T2" fmla="*/ 0 w 12"/>
                <a:gd name="T3" fmla="*/ 0 h 2"/>
                <a:gd name="T4" fmla="*/ 89 w 12"/>
                <a:gd name="T5" fmla="*/ 0 h 2"/>
                <a:gd name="T6" fmla="*/ 40 w 1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0138" name="Freeform 4264"/>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0139" name="Rectangle 4265"/>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0140" name="Freeform 4266"/>
            <p:cNvSpPr>
              <a:spLocks/>
            </p:cNvSpPr>
            <p:nvPr/>
          </p:nvSpPr>
          <p:spPr bwMode="auto">
            <a:xfrm>
              <a:off x="1425" y="1933"/>
              <a:ext cx="4" cy="1"/>
            </a:xfrm>
            <a:custGeom>
              <a:avLst/>
              <a:gdLst>
                <a:gd name="T0" fmla="*/ 116 w 3"/>
                <a:gd name="T1" fmla="*/ 0 h 1"/>
                <a:gd name="T2" fmla="*/ 116 w 3"/>
                <a:gd name="T3" fmla="*/ 0 h 1"/>
                <a:gd name="T4" fmla="*/ 0 w 3"/>
                <a:gd name="T5" fmla="*/ 0 h 1"/>
                <a:gd name="T6" fmla="*/ 116 w 3"/>
                <a:gd name="T7" fmla="*/ 0 h 1"/>
                <a:gd name="T8" fmla="*/ 116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3" y="0"/>
                  </a:moveTo>
                  <a:lnTo>
                    <a:pt x="3" y="0"/>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0141" name="Freeform 4267"/>
            <p:cNvSpPr>
              <a:spLocks/>
            </p:cNvSpPr>
            <p:nvPr/>
          </p:nvSpPr>
          <p:spPr bwMode="auto">
            <a:xfrm>
              <a:off x="2360" y="1720"/>
              <a:ext cx="52" cy="111"/>
            </a:xfrm>
            <a:custGeom>
              <a:avLst/>
              <a:gdLst>
                <a:gd name="T0" fmla="*/ 76 w 47"/>
                <a:gd name="T1" fmla="*/ 0 h 90"/>
                <a:gd name="T2" fmla="*/ 51 w 47"/>
                <a:gd name="T3" fmla="*/ 2 h 90"/>
                <a:gd name="T4" fmla="*/ 51 w 47"/>
                <a:gd name="T5" fmla="*/ 347 h 90"/>
                <a:gd name="T6" fmla="*/ 31 w 47"/>
                <a:gd name="T7" fmla="*/ 528 h 90"/>
                <a:gd name="T8" fmla="*/ 4 w 47"/>
                <a:gd name="T9" fmla="*/ 730 h 90"/>
                <a:gd name="T10" fmla="*/ 0 w 47"/>
                <a:gd name="T11" fmla="*/ 904 h 90"/>
                <a:gd name="T12" fmla="*/ 25 w 47"/>
                <a:gd name="T13" fmla="*/ 982 h 90"/>
                <a:gd name="T14" fmla="*/ 38 w 47"/>
                <a:gd name="T15" fmla="*/ 982 h 90"/>
                <a:gd name="T16" fmla="*/ 31 w 47"/>
                <a:gd name="T17" fmla="*/ 1375 h 90"/>
                <a:gd name="T18" fmla="*/ 112 w 47"/>
                <a:gd name="T19" fmla="*/ 1301 h 90"/>
                <a:gd name="T20" fmla="*/ 112 w 47"/>
                <a:gd name="T21" fmla="*/ 1252 h 90"/>
                <a:gd name="T22" fmla="*/ 132 w 47"/>
                <a:gd name="T23" fmla="*/ 1098 h 90"/>
                <a:gd name="T24" fmla="*/ 132 w 47"/>
                <a:gd name="T25" fmla="*/ 1004 h 90"/>
                <a:gd name="T26" fmla="*/ 132 w 47"/>
                <a:gd name="T27" fmla="*/ 855 h 90"/>
                <a:gd name="T28" fmla="*/ 112 w 47"/>
                <a:gd name="T29" fmla="*/ 645 h 90"/>
                <a:gd name="T30" fmla="*/ 132 w 47"/>
                <a:gd name="T31" fmla="*/ 645 h 90"/>
                <a:gd name="T32" fmla="*/ 150 w 47"/>
                <a:gd name="T33" fmla="*/ 317 h 90"/>
                <a:gd name="T34" fmla="*/ 175 w 47"/>
                <a:gd name="T35" fmla="*/ 185 h 90"/>
                <a:gd name="T36" fmla="*/ 175 w 47"/>
                <a:gd name="T37" fmla="*/ 2 h 90"/>
                <a:gd name="T38" fmla="*/ 103 w 47"/>
                <a:gd name="T39" fmla="*/ 2 h 90"/>
                <a:gd name="T40" fmla="*/ 76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30142" name="Freeform 4268"/>
            <p:cNvSpPr>
              <a:spLocks/>
            </p:cNvSpPr>
            <p:nvPr/>
          </p:nvSpPr>
          <p:spPr bwMode="auto">
            <a:xfrm>
              <a:off x="2370" y="1682"/>
              <a:ext cx="196" cy="167"/>
            </a:xfrm>
            <a:custGeom>
              <a:avLst/>
              <a:gdLst>
                <a:gd name="T0" fmla="*/ 166 w 175"/>
                <a:gd name="T1" fmla="*/ 527 h 135"/>
                <a:gd name="T2" fmla="*/ 84 w 175"/>
                <a:gd name="T3" fmla="*/ 527 h 135"/>
                <a:gd name="T4" fmla="*/ 54 w 175"/>
                <a:gd name="T5" fmla="*/ 486 h 135"/>
                <a:gd name="T6" fmla="*/ 24 w 175"/>
                <a:gd name="T7" fmla="*/ 527 h 135"/>
                <a:gd name="T8" fmla="*/ 24 w 175"/>
                <a:gd name="T9" fmla="*/ 413 h 135"/>
                <a:gd name="T10" fmla="*/ 2 w 175"/>
                <a:gd name="T11" fmla="*/ 392 h 135"/>
                <a:gd name="T12" fmla="*/ 2 w 175"/>
                <a:gd name="T13" fmla="*/ 334 h 135"/>
                <a:gd name="T14" fmla="*/ 0 w 175"/>
                <a:gd name="T15" fmla="*/ 317 h 135"/>
                <a:gd name="T16" fmla="*/ 0 w 175"/>
                <a:gd name="T17" fmla="*/ 142 h 135"/>
                <a:gd name="T18" fmla="*/ 94 w 175"/>
                <a:gd name="T19" fmla="*/ 0 h 135"/>
                <a:gd name="T20" fmla="*/ 178 w 175"/>
                <a:gd name="T21" fmla="*/ 2 h 135"/>
                <a:gd name="T22" fmla="*/ 251 w 175"/>
                <a:gd name="T23" fmla="*/ 75 h 135"/>
                <a:gd name="T24" fmla="*/ 317 w 175"/>
                <a:gd name="T25" fmla="*/ 75 h 135"/>
                <a:gd name="T26" fmla="*/ 394 w 175"/>
                <a:gd name="T27" fmla="*/ 115 h 135"/>
                <a:gd name="T28" fmla="*/ 457 w 175"/>
                <a:gd name="T29" fmla="*/ 115 h 135"/>
                <a:gd name="T30" fmla="*/ 495 w 175"/>
                <a:gd name="T31" fmla="*/ 207 h 135"/>
                <a:gd name="T32" fmla="*/ 657 w 175"/>
                <a:gd name="T33" fmla="*/ 334 h 135"/>
                <a:gd name="T34" fmla="*/ 657 w 175"/>
                <a:gd name="T35" fmla="*/ 334 h 135"/>
                <a:gd name="T36" fmla="*/ 683 w 175"/>
                <a:gd name="T37" fmla="*/ 334 h 135"/>
                <a:gd name="T38" fmla="*/ 765 w 175"/>
                <a:gd name="T39" fmla="*/ 392 h 135"/>
                <a:gd name="T40" fmla="*/ 756 w 175"/>
                <a:gd name="T41" fmla="*/ 557 h 135"/>
                <a:gd name="T42" fmla="*/ 683 w 175"/>
                <a:gd name="T43" fmla="*/ 711 h 135"/>
                <a:gd name="T44" fmla="*/ 619 w 175"/>
                <a:gd name="T45" fmla="*/ 828 h 135"/>
                <a:gd name="T46" fmla="*/ 576 w 175"/>
                <a:gd name="T47" fmla="*/ 1054 h 135"/>
                <a:gd name="T48" fmla="*/ 548 w 175"/>
                <a:gd name="T49" fmla="*/ 1235 h 135"/>
                <a:gd name="T50" fmla="*/ 576 w 175"/>
                <a:gd name="T51" fmla="*/ 1420 h 135"/>
                <a:gd name="T52" fmla="*/ 514 w 175"/>
                <a:gd name="T53" fmla="*/ 1661 h 135"/>
                <a:gd name="T54" fmla="*/ 512 w 175"/>
                <a:gd name="T55" fmla="*/ 1738 h 135"/>
                <a:gd name="T56" fmla="*/ 457 w 175"/>
                <a:gd name="T57" fmla="*/ 1835 h 135"/>
                <a:gd name="T58" fmla="*/ 424 w 175"/>
                <a:gd name="T59" fmla="*/ 1995 h 135"/>
                <a:gd name="T60" fmla="*/ 352 w 175"/>
                <a:gd name="T61" fmla="*/ 1995 h 135"/>
                <a:gd name="T62" fmla="*/ 262 w 175"/>
                <a:gd name="T63" fmla="*/ 2021 h 135"/>
                <a:gd name="T64" fmla="*/ 223 w 175"/>
                <a:gd name="T65" fmla="*/ 2150 h 135"/>
                <a:gd name="T66" fmla="*/ 178 w 175"/>
                <a:gd name="T67" fmla="*/ 2150 h 135"/>
                <a:gd name="T68" fmla="*/ 166 w 175"/>
                <a:gd name="T69" fmla="*/ 1938 h 135"/>
                <a:gd name="T70" fmla="*/ 113 w 175"/>
                <a:gd name="T71" fmla="*/ 1835 h 135"/>
                <a:gd name="T72" fmla="*/ 94 w 175"/>
                <a:gd name="T73" fmla="*/ 1835 h 135"/>
                <a:gd name="T74" fmla="*/ 94 w 175"/>
                <a:gd name="T75" fmla="*/ 1799 h 135"/>
                <a:gd name="T76" fmla="*/ 113 w 175"/>
                <a:gd name="T77" fmla="*/ 1622 h 135"/>
                <a:gd name="T78" fmla="*/ 113 w 175"/>
                <a:gd name="T79" fmla="*/ 1531 h 135"/>
                <a:gd name="T80" fmla="*/ 113 w 175"/>
                <a:gd name="T81" fmla="*/ 1390 h 135"/>
                <a:gd name="T82" fmla="*/ 94 w 175"/>
                <a:gd name="T83" fmla="*/ 1148 h 135"/>
                <a:gd name="T84" fmla="*/ 113 w 175"/>
                <a:gd name="T85" fmla="*/ 1148 h 135"/>
                <a:gd name="T86" fmla="*/ 136 w 175"/>
                <a:gd name="T87" fmla="*/ 803 h 135"/>
                <a:gd name="T88" fmla="*/ 166 w 175"/>
                <a:gd name="T89" fmla="*/ 689 h 135"/>
                <a:gd name="T90" fmla="*/ 166 w 175"/>
                <a:gd name="T91" fmla="*/ 52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30143" name="Freeform 4269"/>
            <p:cNvSpPr>
              <a:spLocks/>
            </p:cNvSpPr>
            <p:nvPr/>
          </p:nvSpPr>
          <p:spPr bwMode="auto">
            <a:xfrm>
              <a:off x="2555" y="1768"/>
              <a:ext cx="17" cy="10"/>
            </a:xfrm>
            <a:custGeom>
              <a:avLst/>
              <a:gdLst>
                <a:gd name="T0" fmla="*/ 183 w 14"/>
                <a:gd name="T1" fmla="*/ 2 h 9"/>
                <a:gd name="T2" fmla="*/ 90 w 14"/>
                <a:gd name="T3" fmla="*/ 33 h 9"/>
                <a:gd name="T4" fmla="*/ 0 w 14"/>
                <a:gd name="T5" fmla="*/ 4 h 9"/>
                <a:gd name="T6" fmla="*/ 109 w 14"/>
                <a:gd name="T7" fmla="*/ 0 h 9"/>
                <a:gd name="T8" fmla="*/ 183 w 14"/>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30144" name="Freeform 4270"/>
            <p:cNvSpPr>
              <a:spLocks/>
            </p:cNvSpPr>
            <p:nvPr/>
          </p:nvSpPr>
          <p:spPr bwMode="auto">
            <a:xfrm>
              <a:off x="498" y="1561"/>
              <a:ext cx="960" cy="529"/>
            </a:xfrm>
            <a:custGeom>
              <a:avLst/>
              <a:gdLst>
                <a:gd name="T0" fmla="*/ 3605 w 859"/>
                <a:gd name="T1" fmla="*/ 579 h 426"/>
                <a:gd name="T2" fmla="*/ 3412 w 859"/>
                <a:gd name="T3" fmla="*/ 1162 h 426"/>
                <a:gd name="T4" fmla="*/ 3024 w 859"/>
                <a:gd name="T5" fmla="*/ 1658 h 426"/>
                <a:gd name="T6" fmla="*/ 2734 w 859"/>
                <a:gd name="T7" fmla="*/ 2059 h 426"/>
                <a:gd name="T8" fmla="*/ 2688 w 859"/>
                <a:gd name="T9" fmla="*/ 1658 h 426"/>
                <a:gd name="T10" fmla="*/ 2652 w 859"/>
                <a:gd name="T11" fmla="*/ 952 h 426"/>
                <a:gd name="T12" fmla="*/ 2450 w 859"/>
                <a:gd name="T13" fmla="*/ 323 h 426"/>
                <a:gd name="T14" fmla="*/ 2118 w 859"/>
                <a:gd name="T15" fmla="*/ 148 h 426"/>
                <a:gd name="T16" fmla="*/ 1802 w 859"/>
                <a:gd name="T17" fmla="*/ 77 h 426"/>
                <a:gd name="T18" fmla="*/ 1290 w 859"/>
                <a:gd name="T19" fmla="*/ 77 h 426"/>
                <a:gd name="T20" fmla="*/ 783 w 859"/>
                <a:gd name="T21" fmla="*/ 77 h 426"/>
                <a:gd name="T22" fmla="*/ 433 w 859"/>
                <a:gd name="T23" fmla="*/ 548 h 426"/>
                <a:gd name="T24" fmla="*/ 392 w 859"/>
                <a:gd name="T25" fmla="*/ 548 h 426"/>
                <a:gd name="T26" fmla="*/ 316 w 859"/>
                <a:gd name="T27" fmla="*/ 672 h 426"/>
                <a:gd name="T28" fmla="*/ 269 w 859"/>
                <a:gd name="T29" fmla="*/ 874 h 426"/>
                <a:gd name="T30" fmla="*/ 108 w 859"/>
                <a:gd name="T31" fmla="*/ 1848 h 426"/>
                <a:gd name="T32" fmla="*/ 0 w 859"/>
                <a:gd name="T33" fmla="*/ 2914 h 426"/>
                <a:gd name="T34" fmla="*/ 40 w 859"/>
                <a:gd name="T35" fmla="*/ 3321 h 426"/>
                <a:gd name="T36" fmla="*/ 40 w 859"/>
                <a:gd name="T37" fmla="*/ 3641 h 426"/>
                <a:gd name="T38" fmla="*/ 70 w 859"/>
                <a:gd name="T39" fmla="*/ 4374 h 426"/>
                <a:gd name="T40" fmla="*/ 359 w 859"/>
                <a:gd name="T41" fmla="*/ 4941 h 426"/>
                <a:gd name="T42" fmla="*/ 646 w 859"/>
                <a:gd name="T43" fmla="*/ 5332 h 426"/>
                <a:gd name="T44" fmla="*/ 931 w 859"/>
                <a:gd name="T45" fmla="*/ 5747 h 426"/>
                <a:gd name="T46" fmla="*/ 1178 w 859"/>
                <a:gd name="T47" fmla="*/ 6080 h 426"/>
                <a:gd name="T48" fmla="*/ 1346 w 859"/>
                <a:gd name="T49" fmla="*/ 6596 h 426"/>
                <a:gd name="T50" fmla="*/ 1375 w 859"/>
                <a:gd name="T51" fmla="*/ 6306 h 426"/>
                <a:gd name="T52" fmla="*/ 1447 w 859"/>
                <a:gd name="T53" fmla="*/ 6163 h 426"/>
                <a:gd name="T54" fmla="*/ 1578 w 859"/>
                <a:gd name="T55" fmla="*/ 5843 h 426"/>
                <a:gd name="T56" fmla="*/ 1724 w 859"/>
                <a:gd name="T57" fmla="*/ 5804 h 426"/>
                <a:gd name="T58" fmla="*/ 1855 w 859"/>
                <a:gd name="T59" fmla="*/ 5843 h 426"/>
                <a:gd name="T60" fmla="*/ 1914 w 859"/>
                <a:gd name="T61" fmla="*/ 5727 h 426"/>
                <a:gd name="T62" fmla="*/ 1995 w 859"/>
                <a:gd name="T63" fmla="*/ 5607 h 426"/>
                <a:gd name="T64" fmla="*/ 2070 w 859"/>
                <a:gd name="T65" fmla="*/ 5607 h 426"/>
                <a:gd name="T66" fmla="*/ 2168 w 859"/>
                <a:gd name="T67" fmla="*/ 5671 h 426"/>
                <a:gd name="T68" fmla="*/ 2332 w 859"/>
                <a:gd name="T69" fmla="*/ 6080 h 426"/>
                <a:gd name="T70" fmla="*/ 2318 w 859"/>
                <a:gd name="T71" fmla="*/ 6501 h 426"/>
                <a:gd name="T72" fmla="*/ 2351 w 859"/>
                <a:gd name="T73" fmla="*/ 6745 h 426"/>
                <a:gd name="T74" fmla="*/ 2465 w 859"/>
                <a:gd name="T75" fmla="*/ 6627 h 426"/>
                <a:gd name="T76" fmla="*/ 2450 w 859"/>
                <a:gd name="T77" fmla="*/ 5874 h 426"/>
                <a:gd name="T78" fmla="*/ 2489 w 859"/>
                <a:gd name="T79" fmla="*/ 5121 h 426"/>
                <a:gd name="T80" fmla="*/ 2631 w 859"/>
                <a:gd name="T81" fmla="*/ 4746 h 426"/>
                <a:gd name="T82" fmla="*/ 2801 w 859"/>
                <a:gd name="T83" fmla="*/ 4138 h 426"/>
                <a:gd name="T84" fmla="*/ 2897 w 859"/>
                <a:gd name="T85" fmla="*/ 3943 h 426"/>
                <a:gd name="T86" fmla="*/ 2871 w 859"/>
                <a:gd name="T87" fmla="*/ 3902 h 426"/>
                <a:gd name="T88" fmla="*/ 2889 w 859"/>
                <a:gd name="T89" fmla="*/ 3641 h 426"/>
                <a:gd name="T90" fmla="*/ 2897 w 859"/>
                <a:gd name="T91" fmla="*/ 3503 h 426"/>
                <a:gd name="T92" fmla="*/ 2881 w 859"/>
                <a:gd name="T93" fmla="*/ 3127 h 426"/>
                <a:gd name="T94" fmla="*/ 2921 w 859"/>
                <a:gd name="T95" fmla="*/ 2957 h 426"/>
                <a:gd name="T96" fmla="*/ 2940 w 859"/>
                <a:gd name="T97" fmla="*/ 3234 h 426"/>
                <a:gd name="T98" fmla="*/ 2995 w 859"/>
                <a:gd name="T99" fmla="*/ 3204 h 426"/>
                <a:gd name="T100" fmla="*/ 3006 w 859"/>
                <a:gd name="T101" fmla="*/ 3042 h 426"/>
                <a:gd name="T102" fmla="*/ 3126 w 859"/>
                <a:gd name="T103" fmla="*/ 2492 h 426"/>
                <a:gd name="T104" fmla="*/ 3299 w 859"/>
                <a:gd name="T105" fmla="*/ 2264 h 426"/>
                <a:gd name="T106" fmla="*/ 3382 w 859"/>
                <a:gd name="T107" fmla="*/ 2136 h 426"/>
                <a:gd name="T108" fmla="*/ 3431 w 859"/>
                <a:gd name="T109" fmla="*/ 1616 h 426"/>
                <a:gd name="T110" fmla="*/ 3534 w 859"/>
                <a:gd name="T111" fmla="*/ 1428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E1E1E1"/>
            </a:solidFill>
            <a:ln w="3175">
              <a:solidFill>
                <a:srgbClr val="000000"/>
              </a:solidFill>
              <a:prstDash val="solid"/>
              <a:round/>
              <a:headEnd/>
              <a:tailEnd/>
            </a:ln>
          </p:spPr>
          <p:txBody>
            <a:bodyPr/>
            <a:lstStyle/>
            <a:p>
              <a:endParaRPr lang="en-US"/>
            </a:p>
          </p:txBody>
        </p:sp>
        <p:sp>
          <p:nvSpPr>
            <p:cNvPr id="30145" name="Freeform 4271"/>
            <p:cNvSpPr>
              <a:spLocks/>
            </p:cNvSpPr>
            <p:nvPr/>
          </p:nvSpPr>
          <p:spPr bwMode="auto">
            <a:xfrm>
              <a:off x="113" y="1122"/>
              <a:ext cx="609" cy="322"/>
            </a:xfrm>
            <a:custGeom>
              <a:avLst/>
              <a:gdLst>
                <a:gd name="T0" fmla="*/ 1807 w 546"/>
                <a:gd name="T1" fmla="*/ 3661 h 260"/>
                <a:gd name="T2" fmla="*/ 1739 w 546"/>
                <a:gd name="T3" fmla="*/ 2940 h 260"/>
                <a:gd name="T4" fmla="*/ 1642 w 546"/>
                <a:gd name="T5" fmla="*/ 2825 h 260"/>
                <a:gd name="T6" fmla="*/ 1732 w 546"/>
                <a:gd name="T7" fmla="*/ 2150 h 260"/>
                <a:gd name="T8" fmla="*/ 2082 w 546"/>
                <a:gd name="T9" fmla="*/ 970 h 260"/>
                <a:gd name="T10" fmla="*/ 2042 w 546"/>
                <a:gd name="T11" fmla="*/ 256 h 260"/>
                <a:gd name="T12" fmla="*/ 1763 w 546"/>
                <a:gd name="T13" fmla="*/ 77 h 260"/>
                <a:gd name="T14" fmla="*/ 1694 w 546"/>
                <a:gd name="T15" fmla="*/ 0 h 260"/>
                <a:gd name="T16" fmla="*/ 1447 w 546"/>
                <a:gd name="T17" fmla="*/ 167 h 260"/>
                <a:gd name="T18" fmla="*/ 1327 w 546"/>
                <a:gd name="T19" fmla="*/ 256 h 260"/>
                <a:gd name="T20" fmla="*/ 938 w 546"/>
                <a:gd name="T21" fmla="*/ 698 h 260"/>
                <a:gd name="T22" fmla="*/ 1031 w 546"/>
                <a:gd name="T23" fmla="*/ 1146 h 260"/>
                <a:gd name="T24" fmla="*/ 989 w 546"/>
                <a:gd name="T25" fmla="*/ 1201 h 260"/>
                <a:gd name="T26" fmla="*/ 909 w 546"/>
                <a:gd name="T27" fmla="*/ 1146 h 260"/>
                <a:gd name="T28" fmla="*/ 639 w 546"/>
                <a:gd name="T29" fmla="*/ 1492 h 260"/>
                <a:gd name="T30" fmla="*/ 898 w 546"/>
                <a:gd name="T31" fmla="*/ 1531 h 260"/>
                <a:gd name="T32" fmla="*/ 731 w 546"/>
                <a:gd name="T33" fmla="*/ 1917 h 260"/>
                <a:gd name="T34" fmla="*/ 518 w 546"/>
                <a:gd name="T35" fmla="*/ 2150 h 260"/>
                <a:gd name="T36" fmla="*/ 389 w 546"/>
                <a:gd name="T37" fmla="*/ 2374 h 260"/>
                <a:gd name="T38" fmla="*/ 438 w 546"/>
                <a:gd name="T39" fmla="*/ 2455 h 260"/>
                <a:gd name="T40" fmla="*/ 421 w 546"/>
                <a:gd name="T41" fmla="*/ 2591 h 260"/>
                <a:gd name="T42" fmla="*/ 320 w 546"/>
                <a:gd name="T43" fmla="*/ 2676 h 260"/>
                <a:gd name="T44" fmla="*/ 438 w 546"/>
                <a:gd name="T45" fmla="*/ 2825 h 260"/>
                <a:gd name="T46" fmla="*/ 467 w 546"/>
                <a:gd name="T47" fmla="*/ 3128 h 260"/>
                <a:gd name="T48" fmla="*/ 578 w 546"/>
                <a:gd name="T49" fmla="*/ 3100 h 260"/>
                <a:gd name="T50" fmla="*/ 558 w 546"/>
                <a:gd name="T51" fmla="*/ 3314 h 260"/>
                <a:gd name="T52" fmla="*/ 467 w 546"/>
                <a:gd name="T53" fmla="*/ 3511 h 260"/>
                <a:gd name="T54" fmla="*/ 205 w 546"/>
                <a:gd name="T55" fmla="*/ 3930 h 260"/>
                <a:gd name="T56" fmla="*/ 0 w 546"/>
                <a:gd name="T57" fmla="*/ 4161 h 260"/>
                <a:gd name="T58" fmla="*/ 61 w 546"/>
                <a:gd name="T59" fmla="*/ 4161 h 260"/>
                <a:gd name="T60" fmla="*/ 205 w 546"/>
                <a:gd name="T61" fmla="*/ 3974 h 260"/>
                <a:gd name="T62" fmla="*/ 347 w 546"/>
                <a:gd name="T63" fmla="*/ 3915 h 260"/>
                <a:gd name="T64" fmla="*/ 828 w 546"/>
                <a:gd name="T65" fmla="*/ 3128 h 260"/>
                <a:gd name="T66" fmla="*/ 948 w 546"/>
                <a:gd name="T67" fmla="*/ 2770 h 260"/>
                <a:gd name="T68" fmla="*/ 1179 w 546"/>
                <a:gd name="T69" fmla="*/ 2496 h 260"/>
                <a:gd name="T70" fmla="*/ 957 w 546"/>
                <a:gd name="T71" fmla="*/ 2907 h 260"/>
                <a:gd name="T72" fmla="*/ 1046 w 546"/>
                <a:gd name="T73" fmla="*/ 2907 h 260"/>
                <a:gd name="T74" fmla="*/ 1074 w 546"/>
                <a:gd name="T75" fmla="*/ 2855 h 260"/>
                <a:gd name="T76" fmla="*/ 1207 w 546"/>
                <a:gd name="T77" fmla="*/ 2713 h 260"/>
                <a:gd name="T78" fmla="*/ 1246 w 546"/>
                <a:gd name="T79" fmla="*/ 2591 h 260"/>
                <a:gd name="T80" fmla="*/ 1268 w 546"/>
                <a:gd name="T81" fmla="*/ 2591 h 260"/>
                <a:gd name="T82" fmla="*/ 1320 w 546"/>
                <a:gd name="T83" fmla="*/ 2643 h 260"/>
                <a:gd name="T84" fmla="*/ 1343 w 546"/>
                <a:gd name="T85" fmla="*/ 2770 h 260"/>
                <a:gd name="T86" fmla="*/ 1469 w 546"/>
                <a:gd name="T87" fmla="*/ 2825 h 260"/>
                <a:gd name="T88" fmla="*/ 1642 w 546"/>
                <a:gd name="T89" fmla="*/ 2855 h 260"/>
                <a:gd name="T90" fmla="*/ 1636 w 546"/>
                <a:gd name="T91" fmla="*/ 3100 h 260"/>
                <a:gd name="T92" fmla="*/ 1708 w 546"/>
                <a:gd name="T93" fmla="*/ 3128 h 260"/>
                <a:gd name="T94" fmla="*/ 1732 w 546"/>
                <a:gd name="T95" fmla="*/ 3240 h 260"/>
                <a:gd name="T96" fmla="*/ 1789 w 546"/>
                <a:gd name="T97" fmla="*/ 3314 h 260"/>
                <a:gd name="T98" fmla="*/ 1824 w 546"/>
                <a:gd name="T99" fmla="*/ 3392 h 260"/>
                <a:gd name="T100" fmla="*/ 1789 w 546"/>
                <a:gd name="T101" fmla="*/ 3511 h 260"/>
                <a:gd name="T102" fmla="*/ 1807 w 546"/>
                <a:gd name="T103" fmla="*/ 3828 h 260"/>
                <a:gd name="T104" fmla="*/ 1828 w 546"/>
                <a:gd name="T105" fmla="*/ 3860 h 260"/>
                <a:gd name="T106" fmla="*/ 1781 w 546"/>
                <a:gd name="T107" fmla="*/ 4161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prstDash val="solid"/>
              <a:round/>
              <a:headEnd/>
              <a:tailEnd/>
            </a:ln>
          </p:spPr>
          <p:txBody>
            <a:bodyPr/>
            <a:lstStyle/>
            <a:p>
              <a:endParaRPr lang="en-US"/>
            </a:p>
          </p:txBody>
        </p:sp>
        <p:sp>
          <p:nvSpPr>
            <p:cNvPr id="30146" name="Freeform 4272"/>
            <p:cNvSpPr>
              <a:spLocks/>
            </p:cNvSpPr>
            <p:nvPr/>
          </p:nvSpPr>
          <p:spPr bwMode="auto">
            <a:xfrm>
              <a:off x="286" y="1380"/>
              <a:ext cx="41" cy="27"/>
            </a:xfrm>
            <a:custGeom>
              <a:avLst/>
              <a:gdLst>
                <a:gd name="T0" fmla="*/ 139 w 37"/>
                <a:gd name="T1" fmla="*/ 72 h 22"/>
                <a:gd name="T2" fmla="*/ 135 w 37"/>
                <a:gd name="T3" fmla="*/ 72 h 22"/>
                <a:gd name="T4" fmla="*/ 135 w 37"/>
                <a:gd name="T5" fmla="*/ 48 h 22"/>
                <a:gd name="T6" fmla="*/ 135 w 37"/>
                <a:gd name="T7" fmla="*/ 48 h 22"/>
                <a:gd name="T8" fmla="*/ 113 w 37"/>
                <a:gd name="T9" fmla="*/ 0 h 22"/>
                <a:gd name="T10" fmla="*/ 109 w 37"/>
                <a:gd name="T11" fmla="*/ 48 h 22"/>
                <a:gd name="T12" fmla="*/ 88 w 37"/>
                <a:gd name="T13" fmla="*/ 48 h 22"/>
                <a:gd name="T14" fmla="*/ 61 w 37"/>
                <a:gd name="T15" fmla="*/ 72 h 22"/>
                <a:gd name="T16" fmla="*/ 41 w 37"/>
                <a:gd name="T17" fmla="*/ 171 h 22"/>
                <a:gd name="T18" fmla="*/ 41 w 37"/>
                <a:gd name="T19" fmla="*/ 72 h 22"/>
                <a:gd name="T20" fmla="*/ 0 w 37"/>
                <a:gd name="T21" fmla="*/ 171 h 22"/>
                <a:gd name="T22" fmla="*/ 0 w 37"/>
                <a:gd name="T23" fmla="*/ 245 h 22"/>
                <a:gd name="T24" fmla="*/ 2 w 37"/>
                <a:gd name="T25" fmla="*/ 210 h 22"/>
                <a:gd name="T26" fmla="*/ 4 w 37"/>
                <a:gd name="T27" fmla="*/ 210 h 22"/>
                <a:gd name="T28" fmla="*/ 0 w 37"/>
                <a:gd name="T29" fmla="*/ 317 h 22"/>
                <a:gd name="T30" fmla="*/ 27 w 37"/>
                <a:gd name="T31" fmla="*/ 245 h 22"/>
                <a:gd name="T32" fmla="*/ 88 w 37"/>
                <a:gd name="T33" fmla="*/ 139 h 22"/>
                <a:gd name="T34" fmla="*/ 109 w 37"/>
                <a:gd name="T35" fmla="*/ 139 h 22"/>
                <a:gd name="T36" fmla="*/ 139 w 37"/>
                <a:gd name="T37" fmla="*/ 72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prstDash val="solid"/>
              <a:round/>
              <a:headEnd/>
              <a:tailEnd/>
            </a:ln>
          </p:spPr>
          <p:txBody>
            <a:bodyPr/>
            <a:lstStyle/>
            <a:p>
              <a:endParaRPr lang="en-US"/>
            </a:p>
          </p:txBody>
        </p:sp>
        <p:sp>
          <p:nvSpPr>
            <p:cNvPr id="30147" name="Freeform 4273"/>
            <p:cNvSpPr>
              <a:spLocks/>
            </p:cNvSpPr>
            <p:nvPr/>
          </p:nvSpPr>
          <p:spPr bwMode="auto">
            <a:xfrm>
              <a:off x="179" y="1266"/>
              <a:ext cx="38" cy="15"/>
            </a:xfrm>
            <a:custGeom>
              <a:avLst/>
              <a:gdLst>
                <a:gd name="T0" fmla="*/ 102 w 35"/>
                <a:gd name="T1" fmla="*/ 138 h 12"/>
                <a:gd name="T2" fmla="*/ 50 w 35"/>
                <a:gd name="T3" fmla="*/ 231 h 12"/>
                <a:gd name="T4" fmla="*/ 33 w 35"/>
                <a:gd name="T5" fmla="*/ 61 h 12"/>
                <a:gd name="T6" fmla="*/ 39 w 35"/>
                <a:gd name="T7" fmla="*/ 138 h 12"/>
                <a:gd name="T8" fmla="*/ 0 w 35"/>
                <a:gd name="T9" fmla="*/ 138 h 12"/>
                <a:gd name="T10" fmla="*/ 5 w 35"/>
                <a:gd name="T11" fmla="*/ 0 h 12"/>
                <a:gd name="T12" fmla="*/ 55 w 35"/>
                <a:gd name="T13" fmla="*/ 0 h 12"/>
                <a:gd name="T14" fmla="*/ 102 w 35"/>
                <a:gd name="T15" fmla="*/ 13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prstDash val="solid"/>
              <a:round/>
              <a:headEnd/>
              <a:tailEnd/>
            </a:ln>
          </p:spPr>
          <p:txBody>
            <a:bodyPr/>
            <a:lstStyle/>
            <a:p>
              <a:endParaRPr lang="en-US"/>
            </a:p>
          </p:txBody>
        </p:sp>
        <p:sp>
          <p:nvSpPr>
            <p:cNvPr id="30148" name="Freeform 4274"/>
            <p:cNvSpPr>
              <a:spLocks/>
            </p:cNvSpPr>
            <p:nvPr/>
          </p:nvSpPr>
          <p:spPr bwMode="auto">
            <a:xfrm>
              <a:off x="559" y="1416"/>
              <a:ext cx="18" cy="31"/>
            </a:xfrm>
            <a:custGeom>
              <a:avLst/>
              <a:gdLst>
                <a:gd name="T0" fmla="*/ 42 w 16"/>
                <a:gd name="T1" fmla="*/ 221 h 26"/>
                <a:gd name="T2" fmla="*/ 33 w 16"/>
                <a:gd name="T3" fmla="*/ 253 h 26"/>
                <a:gd name="T4" fmla="*/ 33 w 16"/>
                <a:gd name="T5" fmla="*/ 210 h 26"/>
                <a:gd name="T6" fmla="*/ 0 w 16"/>
                <a:gd name="T7" fmla="*/ 155 h 26"/>
                <a:gd name="T8" fmla="*/ 33 w 16"/>
                <a:gd name="T9" fmla="*/ 155 h 26"/>
                <a:gd name="T10" fmla="*/ 42 w 16"/>
                <a:gd name="T11" fmla="*/ 123 h 26"/>
                <a:gd name="T12" fmla="*/ 23 w 16"/>
                <a:gd name="T13" fmla="*/ 123 h 26"/>
                <a:gd name="T14" fmla="*/ 42 w 16"/>
                <a:gd name="T15" fmla="*/ 72 h 26"/>
                <a:gd name="T16" fmla="*/ 42 w 16"/>
                <a:gd name="T17" fmla="*/ 0 h 26"/>
                <a:gd name="T18" fmla="*/ 68 w 16"/>
                <a:gd name="T19" fmla="*/ 0 h 26"/>
                <a:gd name="T20" fmla="*/ 77 w 16"/>
                <a:gd name="T21" fmla="*/ 123 h 26"/>
                <a:gd name="T22" fmla="*/ 68 w 16"/>
                <a:gd name="T23" fmla="*/ 123 h 26"/>
                <a:gd name="T24" fmla="*/ 68 w 16"/>
                <a:gd name="T25" fmla="*/ 147 h 26"/>
                <a:gd name="T26" fmla="*/ 42 w 16"/>
                <a:gd name="T27" fmla="*/ 221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prstDash val="solid"/>
              <a:round/>
              <a:headEnd/>
              <a:tailEnd/>
            </a:ln>
          </p:spPr>
          <p:txBody>
            <a:bodyPr/>
            <a:lstStyle/>
            <a:p>
              <a:endParaRPr lang="en-US"/>
            </a:p>
          </p:txBody>
        </p:sp>
        <p:sp>
          <p:nvSpPr>
            <p:cNvPr id="30149" name="Freeform 4275"/>
            <p:cNvSpPr>
              <a:spLocks/>
            </p:cNvSpPr>
            <p:nvPr/>
          </p:nvSpPr>
          <p:spPr bwMode="auto">
            <a:xfrm>
              <a:off x="569" y="1375"/>
              <a:ext cx="22" cy="25"/>
            </a:xfrm>
            <a:custGeom>
              <a:avLst/>
              <a:gdLst>
                <a:gd name="T0" fmla="*/ 118 w 19"/>
                <a:gd name="T1" fmla="*/ 120 h 21"/>
                <a:gd name="T2" fmla="*/ 93 w 19"/>
                <a:gd name="T3" fmla="*/ 143 h 21"/>
                <a:gd name="T4" fmla="*/ 0 w 19"/>
                <a:gd name="T5" fmla="*/ 210 h 21"/>
                <a:gd name="T6" fmla="*/ 34 w 19"/>
                <a:gd name="T7" fmla="*/ 151 h 21"/>
                <a:gd name="T8" fmla="*/ 93 w 19"/>
                <a:gd name="T9" fmla="*/ 0 h 21"/>
                <a:gd name="T10" fmla="*/ 125 w 19"/>
                <a:gd name="T11" fmla="*/ 2 h 21"/>
                <a:gd name="T12" fmla="*/ 118 w 19"/>
                <a:gd name="T13" fmla="*/ 1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prstDash val="solid"/>
              <a:round/>
              <a:headEnd/>
              <a:tailEnd/>
            </a:ln>
          </p:spPr>
          <p:txBody>
            <a:bodyPr/>
            <a:lstStyle/>
            <a:p>
              <a:endParaRPr lang="en-US"/>
            </a:p>
          </p:txBody>
        </p:sp>
        <p:sp>
          <p:nvSpPr>
            <p:cNvPr id="30150" name="Freeform 4276"/>
            <p:cNvSpPr>
              <a:spLocks/>
            </p:cNvSpPr>
            <p:nvPr/>
          </p:nvSpPr>
          <p:spPr bwMode="auto">
            <a:xfrm>
              <a:off x="163" y="1331"/>
              <a:ext cx="21" cy="11"/>
            </a:xfrm>
            <a:custGeom>
              <a:avLst/>
              <a:gdLst>
                <a:gd name="T0" fmla="*/ 69 w 19"/>
                <a:gd name="T1" fmla="*/ 25 h 10"/>
                <a:gd name="T2" fmla="*/ 42 w 19"/>
                <a:gd name="T3" fmla="*/ 34 h 10"/>
                <a:gd name="T4" fmla="*/ 0 w 19"/>
                <a:gd name="T5" fmla="*/ 25 h 10"/>
                <a:gd name="T6" fmla="*/ 69 w 19"/>
                <a:gd name="T7" fmla="*/ 0 h 10"/>
                <a:gd name="T8" fmla="*/ 69 w 19"/>
                <a:gd name="T9" fmla="*/ 2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E1E1E1"/>
            </a:solidFill>
            <a:ln w="3175">
              <a:solidFill>
                <a:srgbClr val="000000"/>
              </a:solidFill>
              <a:prstDash val="solid"/>
              <a:round/>
              <a:headEnd/>
              <a:tailEnd/>
            </a:ln>
          </p:spPr>
          <p:txBody>
            <a:bodyPr/>
            <a:lstStyle/>
            <a:p>
              <a:endParaRPr lang="en-US"/>
            </a:p>
          </p:txBody>
        </p:sp>
        <p:sp>
          <p:nvSpPr>
            <p:cNvPr id="30151" name="Freeform 4277"/>
            <p:cNvSpPr>
              <a:spLocks/>
            </p:cNvSpPr>
            <p:nvPr/>
          </p:nvSpPr>
          <p:spPr bwMode="auto">
            <a:xfrm>
              <a:off x="557" y="1375"/>
              <a:ext cx="20" cy="17"/>
            </a:xfrm>
            <a:custGeom>
              <a:avLst/>
              <a:gdLst>
                <a:gd name="T0" fmla="*/ 31 w 19"/>
                <a:gd name="T1" fmla="*/ 183 h 14"/>
                <a:gd name="T2" fmla="*/ 27 w 19"/>
                <a:gd name="T3" fmla="*/ 109 h 14"/>
                <a:gd name="T4" fmla="*/ 23 w 19"/>
                <a:gd name="T5" fmla="*/ 50 h 14"/>
                <a:gd name="T6" fmla="*/ 35 w 19"/>
                <a:gd name="T7" fmla="*/ 90 h 14"/>
                <a:gd name="T8" fmla="*/ 31 w 19"/>
                <a:gd name="T9" fmla="*/ 90 h 14"/>
                <a:gd name="T10" fmla="*/ 25 w 19"/>
                <a:gd name="T11" fmla="*/ 50 h 14"/>
                <a:gd name="T12" fmla="*/ 31 w 19"/>
                <a:gd name="T13" fmla="*/ 0 h 14"/>
                <a:gd name="T14" fmla="*/ 7 w 19"/>
                <a:gd name="T15" fmla="*/ 2 h 14"/>
                <a:gd name="T16" fmla="*/ 5 w 19"/>
                <a:gd name="T17" fmla="*/ 90 h 14"/>
                <a:gd name="T18" fmla="*/ 0 w 19"/>
                <a:gd name="T19" fmla="*/ 90 h 14"/>
                <a:gd name="T20" fmla="*/ 5 w 19"/>
                <a:gd name="T21" fmla="*/ 183 h 14"/>
                <a:gd name="T22" fmla="*/ 7 w 19"/>
                <a:gd name="T23" fmla="*/ 109 h 14"/>
                <a:gd name="T24" fmla="*/ 31 w 19"/>
                <a:gd name="T25" fmla="*/ 183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prstDash val="solid"/>
              <a:round/>
              <a:headEnd/>
              <a:tailEnd/>
            </a:ln>
          </p:spPr>
          <p:txBody>
            <a:bodyPr/>
            <a:lstStyle/>
            <a:p>
              <a:endParaRPr lang="en-US"/>
            </a:p>
          </p:txBody>
        </p:sp>
        <p:sp>
          <p:nvSpPr>
            <p:cNvPr id="30152" name="Freeform 4278"/>
            <p:cNvSpPr>
              <a:spLocks/>
            </p:cNvSpPr>
            <p:nvPr/>
          </p:nvSpPr>
          <p:spPr bwMode="auto">
            <a:xfrm>
              <a:off x="557" y="1392"/>
              <a:ext cx="10" cy="24"/>
            </a:xfrm>
            <a:custGeom>
              <a:avLst/>
              <a:gdLst>
                <a:gd name="T0" fmla="*/ 0 w 10"/>
                <a:gd name="T1" fmla="*/ 395 h 19"/>
                <a:gd name="T2" fmla="*/ 10 w 10"/>
                <a:gd name="T3" fmla="*/ 0 h 19"/>
                <a:gd name="T4" fmla="*/ 3 w 10"/>
                <a:gd name="T5" fmla="*/ 51 h 19"/>
                <a:gd name="T6" fmla="*/ 0 w 10"/>
                <a:gd name="T7" fmla="*/ 395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solidFill>
              <a:srgbClr val="E1E1E1"/>
            </a:solidFill>
            <a:ln w="3175">
              <a:solidFill>
                <a:srgbClr val="000000"/>
              </a:solidFill>
              <a:prstDash val="solid"/>
              <a:round/>
              <a:headEnd/>
              <a:tailEnd/>
            </a:ln>
          </p:spPr>
          <p:txBody>
            <a:bodyPr/>
            <a:lstStyle/>
            <a:p>
              <a:endParaRPr lang="en-US"/>
            </a:p>
          </p:txBody>
        </p:sp>
        <p:sp>
          <p:nvSpPr>
            <p:cNvPr id="30153" name="Freeform 4279"/>
            <p:cNvSpPr>
              <a:spLocks/>
            </p:cNvSpPr>
            <p:nvPr/>
          </p:nvSpPr>
          <p:spPr bwMode="auto">
            <a:xfrm>
              <a:off x="575" y="1398"/>
              <a:ext cx="14" cy="14"/>
            </a:xfrm>
            <a:custGeom>
              <a:avLst/>
              <a:gdLst>
                <a:gd name="T0" fmla="*/ 89 w 12"/>
                <a:gd name="T1" fmla="*/ 157 h 11"/>
                <a:gd name="T2" fmla="*/ 89 w 12"/>
                <a:gd name="T3" fmla="*/ 95 h 11"/>
                <a:gd name="T4" fmla="*/ 40 w 12"/>
                <a:gd name="T5" fmla="*/ 0 h 11"/>
                <a:gd name="T6" fmla="*/ 0 w 12"/>
                <a:gd name="T7" fmla="*/ 200 h 11"/>
                <a:gd name="T8" fmla="*/ 40 w 12"/>
                <a:gd name="T9" fmla="*/ 255 h 11"/>
                <a:gd name="T10" fmla="*/ 55 w 12"/>
                <a:gd name="T11" fmla="*/ 157 h 11"/>
                <a:gd name="T12" fmla="*/ 89 w 12"/>
                <a:gd name="T13" fmla="*/ 157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prstDash val="solid"/>
              <a:round/>
              <a:headEnd/>
              <a:tailEnd/>
            </a:ln>
          </p:spPr>
          <p:txBody>
            <a:bodyPr/>
            <a:lstStyle/>
            <a:p>
              <a:endParaRPr lang="en-US"/>
            </a:p>
          </p:txBody>
        </p:sp>
        <p:sp>
          <p:nvSpPr>
            <p:cNvPr id="30154" name="Freeform 4280"/>
            <p:cNvSpPr>
              <a:spLocks/>
            </p:cNvSpPr>
            <p:nvPr/>
          </p:nvSpPr>
          <p:spPr bwMode="auto">
            <a:xfrm>
              <a:off x="563" y="1403"/>
              <a:ext cx="12" cy="15"/>
            </a:xfrm>
            <a:custGeom>
              <a:avLst/>
              <a:gdLst>
                <a:gd name="T0" fmla="*/ 12 w 12"/>
                <a:gd name="T1" fmla="*/ 95 h 12"/>
                <a:gd name="T2" fmla="*/ 0 w 12"/>
                <a:gd name="T3" fmla="*/ 231 h 12"/>
                <a:gd name="T4" fmla="*/ 7 w 12"/>
                <a:gd name="T5" fmla="*/ 0 h 12"/>
                <a:gd name="T6" fmla="*/ 12 w 12"/>
                <a:gd name="T7" fmla="*/ 9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0155" name="Freeform 4281"/>
            <p:cNvSpPr>
              <a:spLocks/>
            </p:cNvSpPr>
            <p:nvPr/>
          </p:nvSpPr>
          <p:spPr bwMode="auto">
            <a:xfrm>
              <a:off x="1319" y="1740"/>
              <a:ext cx="36" cy="13"/>
            </a:xfrm>
            <a:custGeom>
              <a:avLst/>
              <a:gdLst>
                <a:gd name="T0" fmla="*/ 104 w 33"/>
                <a:gd name="T1" fmla="*/ 0 h 10"/>
                <a:gd name="T2" fmla="*/ 69 w 33"/>
                <a:gd name="T3" fmla="*/ 101 h 10"/>
                <a:gd name="T4" fmla="*/ 81 w 33"/>
                <a:gd name="T5" fmla="*/ 0 h 10"/>
                <a:gd name="T6" fmla="*/ 0 w 33"/>
                <a:gd name="T7" fmla="*/ 308 h 10"/>
                <a:gd name="T8" fmla="*/ 49 w 33"/>
                <a:gd name="T9" fmla="*/ 170 h 10"/>
                <a:gd name="T10" fmla="*/ 104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prstDash val="solid"/>
              <a:round/>
              <a:headEnd/>
              <a:tailEnd/>
            </a:ln>
          </p:spPr>
          <p:txBody>
            <a:bodyPr/>
            <a:lstStyle/>
            <a:p>
              <a:endParaRPr lang="en-US"/>
            </a:p>
          </p:txBody>
        </p:sp>
        <p:sp>
          <p:nvSpPr>
            <p:cNvPr id="30156" name="Freeform 4282"/>
            <p:cNvSpPr>
              <a:spLocks/>
            </p:cNvSpPr>
            <p:nvPr/>
          </p:nvSpPr>
          <p:spPr bwMode="auto">
            <a:xfrm>
              <a:off x="2223" y="2036"/>
              <a:ext cx="144" cy="152"/>
            </a:xfrm>
            <a:custGeom>
              <a:avLst/>
              <a:gdLst>
                <a:gd name="T0" fmla="*/ 0 w 130"/>
                <a:gd name="T1" fmla="*/ 1771 h 123"/>
                <a:gd name="T2" fmla="*/ 0 w 130"/>
                <a:gd name="T3" fmla="*/ 1932 h 123"/>
                <a:gd name="T4" fmla="*/ 0 w 130"/>
                <a:gd name="T5" fmla="*/ 1771 h 123"/>
                <a:gd name="T6" fmla="*/ 33 w 130"/>
                <a:gd name="T7" fmla="*/ 1451 h 123"/>
                <a:gd name="T8" fmla="*/ 79 w 130"/>
                <a:gd name="T9" fmla="*/ 1121 h 123"/>
                <a:gd name="T10" fmla="*/ 61 w 130"/>
                <a:gd name="T11" fmla="*/ 1121 h 123"/>
                <a:gd name="T12" fmla="*/ 107 w 130"/>
                <a:gd name="T13" fmla="*/ 893 h 123"/>
                <a:gd name="T14" fmla="*/ 135 w 130"/>
                <a:gd name="T15" fmla="*/ 665 h 123"/>
                <a:gd name="T16" fmla="*/ 151 w 130"/>
                <a:gd name="T17" fmla="*/ 486 h 123"/>
                <a:gd name="T18" fmla="*/ 198 w 130"/>
                <a:gd name="T19" fmla="*/ 285 h 123"/>
                <a:gd name="T20" fmla="*/ 229 w 130"/>
                <a:gd name="T21" fmla="*/ 0 h 123"/>
                <a:gd name="T22" fmla="*/ 307 w 130"/>
                <a:gd name="T23" fmla="*/ 0 h 123"/>
                <a:gd name="T24" fmla="*/ 354 w 130"/>
                <a:gd name="T25" fmla="*/ 0 h 123"/>
                <a:gd name="T26" fmla="*/ 422 w 130"/>
                <a:gd name="T27" fmla="*/ 0 h 123"/>
                <a:gd name="T28" fmla="*/ 492 w 130"/>
                <a:gd name="T29" fmla="*/ 0 h 123"/>
                <a:gd name="T30" fmla="*/ 492 w 130"/>
                <a:gd name="T31" fmla="*/ 115 h 123"/>
                <a:gd name="T32" fmla="*/ 492 w 130"/>
                <a:gd name="T33" fmla="*/ 486 h 123"/>
                <a:gd name="T34" fmla="*/ 445 w 130"/>
                <a:gd name="T35" fmla="*/ 486 h 123"/>
                <a:gd name="T36" fmla="*/ 392 w 130"/>
                <a:gd name="T37" fmla="*/ 486 h 123"/>
                <a:gd name="T38" fmla="*/ 344 w 130"/>
                <a:gd name="T39" fmla="*/ 486 h 123"/>
                <a:gd name="T40" fmla="*/ 307 w 130"/>
                <a:gd name="T41" fmla="*/ 486 h 123"/>
                <a:gd name="T42" fmla="*/ 291 w 130"/>
                <a:gd name="T43" fmla="*/ 817 h 123"/>
                <a:gd name="T44" fmla="*/ 291 w 130"/>
                <a:gd name="T45" fmla="*/ 1194 h 123"/>
                <a:gd name="T46" fmla="*/ 237 w 130"/>
                <a:gd name="T47" fmla="*/ 1307 h 123"/>
                <a:gd name="T48" fmla="*/ 229 w 130"/>
                <a:gd name="T49" fmla="*/ 1552 h 123"/>
                <a:gd name="T50" fmla="*/ 229 w 130"/>
                <a:gd name="T51" fmla="*/ 1771 h 123"/>
                <a:gd name="T52" fmla="*/ 179 w 130"/>
                <a:gd name="T53" fmla="*/ 1771 h 123"/>
                <a:gd name="T54" fmla="*/ 113 w 130"/>
                <a:gd name="T55" fmla="*/ 1771 h 123"/>
                <a:gd name="T56" fmla="*/ 61 w 130"/>
                <a:gd name="T57" fmla="*/ 1771 h 123"/>
                <a:gd name="T58" fmla="*/ 0 w 130"/>
                <a:gd name="T59" fmla="*/ 1771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30157" name="Freeform 4283"/>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30158" name="Freeform 4284"/>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30159" name="Oval 4285"/>
            <p:cNvSpPr>
              <a:spLocks noChangeArrowheads="1"/>
            </p:cNvSpPr>
            <p:nvPr/>
          </p:nvSpPr>
          <p:spPr bwMode="auto">
            <a:xfrm flipV="1">
              <a:off x="4328" y="2593"/>
              <a:ext cx="38" cy="34"/>
            </a:xfrm>
            <a:prstGeom prst="ellipse">
              <a:avLst/>
            </a:prstGeom>
            <a:noFill/>
            <a:ln w="6350">
              <a:solidFill>
                <a:srgbClr val="0033CC"/>
              </a:solidFill>
              <a:round/>
              <a:headEnd/>
              <a:tailEnd/>
            </a:ln>
            <a:effectLst/>
            <a:extLst>
              <a:ext uri="{909E8E84-426E-40DD-AFC4-6F175D3DCCD1}">
                <a14:hiddenFill xmlns:a14="http://schemas.microsoft.com/office/drawing/2010/main">
                  <a:solidFill>
                    <a:srgbClr val="E1E1E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0160" name="Freeform 4286"/>
            <p:cNvSpPr>
              <a:spLocks/>
            </p:cNvSpPr>
            <p:nvPr/>
          </p:nvSpPr>
          <p:spPr bwMode="auto">
            <a:xfrm>
              <a:off x="2810" y="1633"/>
              <a:ext cx="70" cy="90"/>
            </a:xfrm>
            <a:custGeom>
              <a:avLst/>
              <a:gdLst>
                <a:gd name="T0" fmla="*/ 42 w 62"/>
                <a:gd name="T1" fmla="*/ 17 h 90"/>
                <a:gd name="T2" fmla="*/ 42 w 62"/>
                <a:gd name="T3" fmla="*/ 17 h 90"/>
                <a:gd name="T4" fmla="*/ 26 w 62"/>
                <a:gd name="T5" fmla="*/ 20 h 90"/>
                <a:gd name="T6" fmla="*/ 26 w 62"/>
                <a:gd name="T7" fmla="*/ 26 h 90"/>
                <a:gd name="T8" fmla="*/ 42 w 62"/>
                <a:gd name="T9" fmla="*/ 26 h 90"/>
                <a:gd name="T10" fmla="*/ 42 w 62"/>
                <a:gd name="T11" fmla="*/ 28 h 90"/>
                <a:gd name="T12" fmla="*/ 42 w 62"/>
                <a:gd name="T13" fmla="*/ 32 h 90"/>
                <a:gd name="T14" fmla="*/ 26 w 62"/>
                <a:gd name="T15" fmla="*/ 35 h 90"/>
                <a:gd name="T16" fmla="*/ 26 w 62"/>
                <a:gd name="T17" fmla="*/ 38 h 90"/>
                <a:gd name="T18" fmla="*/ 42 w 62"/>
                <a:gd name="T19" fmla="*/ 38 h 90"/>
                <a:gd name="T20" fmla="*/ 68 w 62"/>
                <a:gd name="T21" fmla="*/ 43 h 90"/>
                <a:gd name="T22" fmla="*/ 42 w 62"/>
                <a:gd name="T23" fmla="*/ 47 h 90"/>
                <a:gd name="T24" fmla="*/ 68 w 62"/>
                <a:gd name="T25" fmla="*/ 49 h 90"/>
                <a:gd name="T26" fmla="*/ 42 w 62"/>
                <a:gd name="T27" fmla="*/ 61 h 90"/>
                <a:gd name="T28" fmla="*/ 42 w 62"/>
                <a:gd name="T29" fmla="*/ 57 h 90"/>
                <a:gd name="T30" fmla="*/ 60 w 62"/>
                <a:gd name="T31" fmla="*/ 62 h 90"/>
                <a:gd name="T32" fmla="*/ 60 w 62"/>
                <a:gd name="T33" fmla="*/ 60 h 90"/>
                <a:gd name="T34" fmla="*/ 60 w 62"/>
                <a:gd name="T35" fmla="*/ 62 h 90"/>
                <a:gd name="T36" fmla="*/ 47 w 62"/>
                <a:gd name="T37" fmla="*/ 65 h 90"/>
                <a:gd name="T38" fmla="*/ 60 w 62"/>
                <a:gd name="T39" fmla="*/ 65 h 90"/>
                <a:gd name="T40" fmla="*/ 62 w 62"/>
                <a:gd name="T41" fmla="*/ 63 h 90"/>
                <a:gd name="T42" fmla="*/ 62 w 62"/>
                <a:gd name="T43" fmla="*/ 68 h 90"/>
                <a:gd name="T44" fmla="*/ 62 w 62"/>
                <a:gd name="T45" fmla="*/ 71 h 90"/>
                <a:gd name="T46" fmla="*/ 70 w 62"/>
                <a:gd name="T47" fmla="*/ 71 h 90"/>
                <a:gd name="T48" fmla="*/ 89 w 62"/>
                <a:gd name="T49" fmla="*/ 74 h 90"/>
                <a:gd name="T50" fmla="*/ 79 w 62"/>
                <a:gd name="T51" fmla="*/ 75 h 90"/>
                <a:gd name="T52" fmla="*/ 125 w 62"/>
                <a:gd name="T53" fmla="*/ 79 h 90"/>
                <a:gd name="T54" fmla="*/ 140 w 62"/>
                <a:gd name="T55" fmla="*/ 90 h 90"/>
                <a:gd name="T56" fmla="*/ 159 w 62"/>
                <a:gd name="T57" fmla="*/ 90 h 90"/>
                <a:gd name="T58" fmla="*/ 159 w 62"/>
                <a:gd name="T59" fmla="*/ 88 h 90"/>
                <a:gd name="T60" fmla="*/ 185 w 62"/>
                <a:gd name="T61" fmla="*/ 84 h 90"/>
                <a:gd name="T62" fmla="*/ 192 w 62"/>
                <a:gd name="T63" fmla="*/ 88 h 90"/>
                <a:gd name="T64" fmla="*/ 209 w 62"/>
                <a:gd name="T65" fmla="*/ 81 h 90"/>
                <a:gd name="T66" fmla="*/ 217 w 62"/>
                <a:gd name="T67" fmla="*/ 81 h 90"/>
                <a:gd name="T68" fmla="*/ 238 w 62"/>
                <a:gd name="T69" fmla="*/ 84 h 90"/>
                <a:gd name="T70" fmla="*/ 238 w 62"/>
                <a:gd name="T71" fmla="*/ 81 h 90"/>
                <a:gd name="T72" fmla="*/ 260 w 62"/>
                <a:gd name="T73" fmla="*/ 81 h 90"/>
                <a:gd name="T74" fmla="*/ 289 w 62"/>
                <a:gd name="T75" fmla="*/ 88 h 90"/>
                <a:gd name="T76" fmla="*/ 300 w 62"/>
                <a:gd name="T77" fmla="*/ 84 h 90"/>
                <a:gd name="T78" fmla="*/ 271 w 62"/>
                <a:gd name="T79" fmla="*/ 75 h 90"/>
                <a:gd name="T80" fmla="*/ 300 w 62"/>
                <a:gd name="T81" fmla="*/ 67 h 90"/>
                <a:gd name="T82" fmla="*/ 271 w 62"/>
                <a:gd name="T83" fmla="*/ 52 h 90"/>
                <a:gd name="T84" fmla="*/ 271 w 62"/>
                <a:gd name="T85" fmla="*/ 41 h 90"/>
                <a:gd name="T86" fmla="*/ 271 w 62"/>
                <a:gd name="T87" fmla="*/ 32 h 90"/>
                <a:gd name="T88" fmla="*/ 256 w 62"/>
                <a:gd name="T89" fmla="*/ 28 h 90"/>
                <a:gd name="T90" fmla="*/ 229 w 62"/>
                <a:gd name="T91" fmla="*/ 28 h 90"/>
                <a:gd name="T92" fmla="*/ 192 w 62"/>
                <a:gd name="T93" fmla="*/ 26 h 90"/>
                <a:gd name="T94" fmla="*/ 89 w 62"/>
                <a:gd name="T95" fmla="*/ 0 h 90"/>
                <a:gd name="T96" fmla="*/ 0 w 62"/>
                <a:gd name="T97" fmla="*/ 2 h 90"/>
                <a:gd name="T98" fmla="*/ 2 w 62"/>
                <a:gd name="T99" fmla="*/ 11 h 90"/>
                <a:gd name="T100" fmla="*/ 26 w 62"/>
                <a:gd name="T101" fmla="*/ 15 h 90"/>
                <a:gd name="T102" fmla="*/ 2 w 62"/>
                <a:gd name="T103" fmla="*/ 15 h 90"/>
                <a:gd name="T104" fmla="*/ 26 w 62"/>
                <a:gd name="T105" fmla="*/ 15 h 90"/>
                <a:gd name="T106" fmla="*/ 42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30161" name="Freeform 4287"/>
            <p:cNvSpPr>
              <a:spLocks/>
            </p:cNvSpPr>
            <p:nvPr/>
          </p:nvSpPr>
          <p:spPr bwMode="auto">
            <a:xfrm>
              <a:off x="2893" y="2129"/>
              <a:ext cx="295" cy="333"/>
            </a:xfrm>
            <a:custGeom>
              <a:avLst/>
              <a:gdLst>
                <a:gd name="T0" fmla="*/ 49 w 290"/>
                <a:gd name="T1" fmla="*/ 116 h 322"/>
                <a:gd name="T2" fmla="*/ 67 w 290"/>
                <a:gd name="T3" fmla="*/ 73 h 322"/>
                <a:gd name="T4" fmla="*/ 202 w 290"/>
                <a:gd name="T5" fmla="*/ 40 h 322"/>
                <a:gd name="T6" fmla="*/ 202 w 290"/>
                <a:gd name="T7" fmla="*/ 40 h 322"/>
                <a:gd name="T8" fmla="*/ 257 w 290"/>
                <a:gd name="T9" fmla="*/ 50 h 322"/>
                <a:gd name="T10" fmla="*/ 271 w 290"/>
                <a:gd name="T11" fmla="*/ 33 h 322"/>
                <a:gd name="T12" fmla="*/ 286 w 290"/>
                <a:gd name="T13" fmla="*/ 7 h 322"/>
                <a:gd name="T14" fmla="*/ 309 w 290"/>
                <a:gd name="T15" fmla="*/ 13 h 322"/>
                <a:gd name="T16" fmla="*/ 333 w 290"/>
                <a:gd name="T17" fmla="*/ 73 h 322"/>
                <a:gd name="T18" fmla="*/ 340 w 290"/>
                <a:gd name="T19" fmla="*/ 157 h 322"/>
                <a:gd name="T20" fmla="*/ 347 w 290"/>
                <a:gd name="T21" fmla="*/ 199 h 322"/>
                <a:gd name="T22" fmla="*/ 325 w 290"/>
                <a:gd name="T23" fmla="*/ 261 h 322"/>
                <a:gd name="T24" fmla="*/ 317 w 290"/>
                <a:gd name="T25" fmla="*/ 333 h 322"/>
                <a:gd name="T26" fmla="*/ 293 w 290"/>
                <a:gd name="T27" fmla="*/ 427 h 322"/>
                <a:gd name="T28" fmla="*/ 278 w 290"/>
                <a:gd name="T29" fmla="*/ 466 h 322"/>
                <a:gd name="T30" fmla="*/ 219 w 290"/>
                <a:gd name="T31" fmla="*/ 422 h 322"/>
                <a:gd name="T32" fmla="*/ 197 w 290"/>
                <a:gd name="T33" fmla="*/ 444 h 322"/>
                <a:gd name="T34" fmla="*/ 194 w 290"/>
                <a:gd name="T35" fmla="*/ 449 h 322"/>
                <a:gd name="T36" fmla="*/ 188 w 290"/>
                <a:gd name="T37" fmla="*/ 444 h 322"/>
                <a:gd name="T38" fmla="*/ 176 w 290"/>
                <a:gd name="T39" fmla="*/ 450 h 322"/>
                <a:gd name="T40" fmla="*/ 172 w 290"/>
                <a:gd name="T41" fmla="*/ 458 h 322"/>
                <a:gd name="T42" fmla="*/ 167 w 290"/>
                <a:gd name="T43" fmla="*/ 459 h 322"/>
                <a:gd name="T44" fmla="*/ 146 w 290"/>
                <a:gd name="T45" fmla="*/ 463 h 322"/>
                <a:gd name="T46" fmla="*/ 75 w 290"/>
                <a:gd name="T47" fmla="*/ 466 h 322"/>
                <a:gd name="T48" fmla="*/ 64 w 290"/>
                <a:gd name="T49" fmla="*/ 482 h 322"/>
                <a:gd name="T50" fmla="*/ 72 w 290"/>
                <a:gd name="T51" fmla="*/ 466 h 322"/>
                <a:gd name="T52" fmla="*/ 158 w 290"/>
                <a:gd name="T53" fmla="*/ 465 h 322"/>
                <a:gd name="T54" fmla="*/ 209 w 290"/>
                <a:gd name="T55" fmla="*/ 434 h 322"/>
                <a:gd name="T56" fmla="*/ 271 w 290"/>
                <a:gd name="T57" fmla="*/ 465 h 322"/>
                <a:gd name="T58" fmla="*/ 235 w 290"/>
                <a:gd name="T59" fmla="*/ 401 h 322"/>
                <a:gd name="T60" fmla="*/ 144 w 290"/>
                <a:gd name="T61" fmla="*/ 471 h 322"/>
                <a:gd name="T62" fmla="*/ 72 w 290"/>
                <a:gd name="T63" fmla="*/ 466 h 322"/>
                <a:gd name="T64" fmla="*/ 43 w 290"/>
                <a:gd name="T65" fmla="*/ 497 h 322"/>
                <a:gd name="T66" fmla="*/ 43 w 290"/>
                <a:gd name="T67" fmla="*/ 448 h 322"/>
                <a:gd name="T68" fmla="*/ 18 w 290"/>
                <a:gd name="T69" fmla="*/ 406 h 322"/>
                <a:gd name="T70" fmla="*/ 6 w 290"/>
                <a:gd name="T71" fmla="*/ 366 h 322"/>
                <a:gd name="T72" fmla="*/ 6 w 290"/>
                <a:gd name="T73" fmla="*/ 333 h 322"/>
                <a:gd name="T74" fmla="*/ 12 w 290"/>
                <a:gd name="T75" fmla="*/ 312 h 322"/>
                <a:gd name="T76" fmla="*/ 18 w 290"/>
                <a:gd name="T77" fmla="*/ 271 h 322"/>
                <a:gd name="T78" fmla="*/ 49 w 290"/>
                <a:gd name="T79" fmla="*/ 261 h 322"/>
                <a:gd name="T80" fmla="*/ 49 w 290"/>
                <a:gd name="T81" fmla="*/ 199 h 322"/>
                <a:gd name="T82" fmla="*/ 49 w 290"/>
                <a:gd name="T83" fmla="*/ 125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30162" name="Freeform 4288"/>
            <p:cNvSpPr>
              <a:spLocks/>
            </p:cNvSpPr>
            <p:nvPr/>
          </p:nvSpPr>
          <p:spPr bwMode="auto">
            <a:xfrm>
              <a:off x="2935" y="2394"/>
              <a:ext cx="217" cy="177"/>
            </a:xfrm>
            <a:custGeom>
              <a:avLst/>
              <a:gdLst>
                <a:gd name="T0" fmla="*/ 27 w 209"/>
                <a:gd name="T1" fmla="*/ 11 h 198"/>
                <a:gd name="T2" fmla="*/ 123 w 209"/>
                <a:gd name="T3" fmla="*/ 11 h 198"/>
                <a:gd name="T4" fmla="*/ 175 w 209"/>
                <a:gd name="T5" fmla="*/ 9 h 198"/>
                <a:gd name="T6" fmla="*/ 235 w 209"/>
                <a:gd name="T7" fmla="*/ 2 h 198"/>
                <a:gd name="T8" fmla="*/ 282 w 209"/>
                <a:gd name="T9" fmla="*/ 11 h 198"/>
                <a:gd name="T10" fmla="*/ 288 w 209"/>
                <a:gd name="T11" fmla="*/ 11 h 198"/>
                <a:gd name="T12" fmla="*/ 251 w 209"/>
                <a:gd name="T13" fmla="*/ 21 h 198"/>
                <a:gd name="T14" fmla="*/ 261 w 209"/>
                <a:gd name="T15" fmla="*/ 22 h 198"/>
                <a:gd name="T16" fmla="*/ 291 w 209"/>
                <a:gd name="T17" fmla="*/ 26 h 198"/>
                <a:gd name="T18" fmla="*/ 299 w 209"/>
                <a:gd name="T19" fmla="*/ 30 h 198"/>
                <a:gd name="T20" fmla="*/ 320 w 209"/>
                <a:gd name="T21" fmla="*/ 34 h 198"/>
                <a:gd name="T22" fmla="*/ 330 w 209"/>
                <a:gd name="T23" fmla="*/ 34 h 198"/>
                <a:gd name="T24" fmla="*/ 341 w 209"/>
                <a:gd name="T25" fmla="*/ 40 h 198"/>
                <a:gd name="T26" fmla="*/ 291 w 209"/>
                <a:gd name="T27" fmla="*/ 40 h 198"/>
                <a:gd name="T28" fmla="*/ 281 w 209"/>
                <a:gd name="T29" fmla="*/ 41 h 198"/>
                <a:gd name="T30" fmla="*/ 271 w 209"/>
                <a:gd name="T31" fmla="*/ 45 h 198"/>
                <a:gd name="T32" fmla="*/ 242 w 209"/>
                <a:gd name="T33" fmla="*/ 45 h 198"/>
                <a:gd name="T34" fmla="*/ 222 w 209"/>
                <a:gd name="T35" fmla="*/ 45 h 198"/>
                <a:gd name="T36" fmla="*/ 222 w 209"/>
                <a:gd name="T37" fmla="*/ 45 h 198"/>
                <a:gd name="T38" fmla="*/ 202 w 209"/>
                <a:gd name="T39" fmla="*/ 45 h 198"/>
                <a:gd name="T40" fmla="*/ 193 w 209"/>
                <a:gd name="T41" fmla="*/ 46 h 198"/>
                <a:gd name="T42" fmla="*/ 172 w 209"/>
                <a:gd name="T43" fmla="*/ 43 h 198"/>
                <a:gd name="T44" fmla="*/ 154 w 209"/>
                <a:gd name="T45" fmla="*/ 40 h 198"/>
                <a:gd name="T46" fmla="*/ 143 w 209"/>
                <a:gd name="T47" fmla="*/ 41 h 198"/>
                <a:gd name="T48" fmla="*/ 123 w 209"/>
                <a:gd name="T49" fmla="*/ 41 h 198"/>
                <a:gd name="T50" fmla="*/ 105 w 209"/>
                <a:gd name="T51" fmla="*/ 37 h 198"/>
                <a:gd name="T52" fmla="*/ 93 w 209"/>
                <a:gd name="T53" fmla="*/ 37 h 198"/>
                <a:gd name="T54" fmla="*/ 93 w 209"/>
                <a:gd name="T55" fmla="*/ 34 h 198"/>
                <a:gd name="T56" fmla="*/ 75 w 209"/>
                <a:gd name="T57" fmla="*/ 30 h 198"/>
                <a:gd name="T58" fmla="*/ 66 w 209"/>
                <a:gd name="T59" fmla="*/ 30 h 198"/>
                <a:gd name="T60" fmla="*/ 35 w 209"/>
                <a:gd name="T61" fmla="*/ 24 h 198"/>
                <a:gd name="T62" fmla="*/ 35 w 209"/>
                <a:gd name="T63" fmla="*/ 22 h 198"/>
                <a:gd name="T64" fmla="*/ 33 w 209"/>
                <a:gd name="T65" fmla="*/ 21 h 198"/>
                <a:gd name="T66" fmla="*/ 3 w 209"/>
                <a:gd name="T67" fmla="*/ 19 h 198"/>
                <a:gd name="T68" fmla="*/ 3 w 209"/>
                <a:gd name="T69" fmla="*/ 17 h 198"/>
                <a:gd name="T70" fmla="*/ 0 w 209"/>
                <a:gd name="T71" fmla="*/ 17 h 198"/>
                <a:gd name="T72" fmla="*/ 28 w 209"/>
                <a:gd name="T73" fmla="*/ 11 h 198"/>
                <a:gd name="T74" fmla="*/ 33 w 209"/>
                <a:gd name="T75" fmla="*/ 11 h 198"/>
                <a:gd name="T76" fmla="*/ 67 w 209"/>
                <a:gd name="T77" fmla="*/ 11 h 198"/>
                <a:gd name="T78" fmla="*/ 81 w 209"/>
                <a:gd name="T79" fmla="*/ 11 h 198"/>
                <a:gd name="T80" fmla="*/ 110 w 209"/>
                <a:gd name="T81" fmla="*/ 12 h 198"/>
                <a:gd name="T82" fmla="*/ 136 w 209"/>
                <a:gd name="T83" fmla="*/ 11 h 198"/>
                <a:gd name="T84" fmla="*/ 169 w 209"/>
                <a:gd name="T85" fmla="*/ 9 h 198"/>
                <a:gd name="T86" fmla="*/ 202 w 209"/>
                <a:gd name="T87" fmla="*/ 5 h 198"/>
                <a:gd name="T88" fmla="*/ 237 w 209"/>
                <a:gd name="T89" fmla="*/ 2 h 198"/>
                <a:gd name="T90" fmla="*/ 281 w 209"/>
                <a:gd name="T91" fmla="*/ 11 h 198"/>
                <a:gd name="T92" fmla="*/ 265 w 209"/>
                <a:gd name="T93" fmla="*/ 8 h 198"/>
                <a:gd name="T94" fmla="*/ 233 w 209"/>
                <a:gd name="T95" fmla="*/ 0 h 198"/>
                <a:gd name="T96" fmla="*/ 193 w 209"/>
                <a:gd name="T97" fmla="*/ 7 h 198"/>
                <a:gd name="T98" fmla="*/ 120 w 209"/>
                <a:gd name="T99" fmla="*/ 11 h 198"/>
                <a:gd name="T100" fmla="*/ 101 w 209"/>
                <a:gd name="T101" fmla="*/ 12 h 198"/>
                <a:gd name="T102" fmla="*/ 28 w 209"/>
                <a:gd name="T103" fmla="*/ 11 h 198"/>
                <a:gd name="T104" fmla="*/ 3 w 209"/>
                <a:gd name="T105" fmla="*/ 15 h 198"/>
                <a:gd name="T106" fmla="*/ 27 w 209"/>
                <a:gd name="T107" fmla="*/ 11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30163" name="Freeform 4289"/>
            <p:cNvSpPr>
              <a:spLocks/>
            </p:cNvSpPr>
            <p:nvPr/>
          </p:nvSpPr>
          <p:spPr bwMode="auto">
            <a:xfrm>
              <a:off x="1691" y="919"/>
              <a:ext cx="703" cy="418"/>
            </a:xfrm>
            <a:custGeom>
              <a:avLst/>
              <a:gdLst>
                <a:gd name="T0" fmla="*/ 146 w 694"/>
                <a:gd name="T1" fmla="*/ 1381 h 371"/>
                <a:gd name="T2" fmla="*/ 170 w 694"/>
                <a:gd name="T3" fmla="*/ 1352 h 371"/>
                <a:gd name="T4" fmla="*/ 152 w 694"/>
                <a:gd name="T5" fmla="*/ 1437 h 371"/>
                <a:gd name="T6" fmla="*/ 164 w 694"/>
                <a:gd name="T7" fmla="*/ 1492 h 371"/>
                <a:gd name="T8" fmla="*/ 176 w 694"/>
                <a:gd name="T9" fmla="*/ 1580 h 371"/>
                <a:gd name="T10" fmla="*/ 176 w 694"/>
                <a:gd name="T11" fmla="*/ 1637 h 371"/>
                <a:gd name="T12" fmla="*/ 194 w 694"/>
                <a:gd name="T13" fmla="*/ 1663 h 371"/>
                <a:gd name="T14" fmla="*/ 230 w 694"/>
                <a:gd name="T15" fmla="*/ 1691 h 371"/>
                <a:gd name="T16" fmla="*/ 243 w 694"/>
                <a:gd name="T17" fmla="*/ 1720 h 371"/>
                <a:gd name="T18" fmla="*/ 261 w 694"/>
                <a:gd name="T19" fmla="*/ 1691 h 371"/>
                <a:gd name="T20" fmla="*/ 274 w 694"/>
                <a:gd name="T21" fmla="*/ 1637 h 371"/>
                <a:gd name="T22" fmla="*/ 282 w 694"/>
                <a:gd name="T23" fmla="*/ 1551 h 371"/>
                <a:gd name="T24" fmla="*/ 306 w 694"/>
                <a:gd name="T25" fmla="*/ 1460 h 371"/>
                <a:gd name="T26" fmla="*/ 322 w 694"/>
                <a:gd name="T27" fmla="*/ 1411 h 371"/>
                <a:gd name="T28" fmla="*/ 359 w 694"/>
                <a:gd name="T29" fmla="*/ 1273 h 371"/>
                <a:gd name="T30" fmla="*/ 418 w 694"/>
                <a:gd name="T31" fmla="*/ 1244 h 371"/>
                <a:gd name="T32" fmla="*/ 481 w 694"/>
                <a:gd name="T33" fmla="*/ 1079 h 371"/>
                <a:gd name="T34" fmla="*/ 588 w 694"/>
                <a:gd name="T35" fmla="*/ 1019 h 371"/>
                <a:gd name="T36" fmla="*/ 552 w 694"/>
                <a:gd name="T37" fmla="*/ 904 h 371"/>
                <a:gd name="T38" fmla="*/ 596 w 694"/>
                <a:gd name="T39" fmla="*/ 822 h 371"/>
                <a:gd name="T40" fmla="*/ 623 w 694"/>
                <a:gd name="T41" fmla="*/ 904 h 371"/>
                <a:gd name="T42" fmla="*/ 644 w 694"/>
                <a:gd name="T43" fmla="*/ 822 h 371"/>
                <a:gd name="T44" fmla="*/ 603 w 694"/>
                <a:gd name="T45" fmla="*/ 733 h 371"/>
                <a:gd name="T46" fmla="*/ 580 w 694"/>
                <a:gd name="T47" fmla="*/ 704 h 371"/>
                <a:gd name="T48" fmla="*/ 623 w 694"/>
                <a:gd name="T49" fmla="*/ 650 h 371"/>
                <a:gd name="T50" fmla="*/ 665 w 694"/>
                <a:gd name="T51" fmla="*/ 622 h 371"/>
                <a:gd name="T52" fmla="*/ 680 w 694"/>
                <a:gd name="T53" fmla="*/ 533 h 371"/>
                <a:gd name="T54" fmla="*/ 672 w 694"/>
                <a:gd name="T55" fmla="*/ 479 h 371"/>
                <a:gd name="T56" fmla="*/ 721 w 694"/>
                <a:gd name="T57" fmla="*/ 420 h 371"/>
                <a:gd name="T58" fmla="*/ 680 w 694"/>
                <a:gd name="T59" fmla="*/ 341 h 371"/>
                <a:gd name="T60" fmla="*/ 741 w 694"/>
                <a:gd name="T61" fmla="*/ 201 h 371"/>
                <a:gd name="T62" fmla="*/ 786 w 694"/>
                <a:gd name="T63" fmla="*/ 142 h 371"/>
                <a:gd name="T64" fmla="*/ 688 w 694"/>
                <a:gd name="T65" fmla="*/ 112 h 371"/>
                <a:gd name="T66" fmla="*/ 566 w 694"/>
                <a:gd name="T67" fmla="*/ 112 h 371"/>
                <a:gd name="T68" fmla="*/ 559 w 694"/>
                <a:gd name="T69" fmla="*/ 29 h 371"/>
                <a:gd name="T70" fmla="*/ 467 w 694"/>
                <a:gd name="T71" fmla="*/ 29 h 371"/>
                <a:gd name="T72" fmla="*/ 452 w 694"/>
                <a:gd name="T73" fmla="*/ 60 h 371"/>
                <a:gd name="T74" fmla="*/ 339 w 694"/>
                <a:gd name="T75" fmla="*/ 87 h 371"/>
                <a:gd name="T76" fmla="*/ 255 w 694"/>
                <a:gd name="T77" fmla="*/ 112 h 371"/>
                <a:gd name="T78" fmla="*/ 164 w 694"/>
                <a:gd name="T79" fmla="*/ 142 h 371"/>
                <a:gd name="T80" fmla="*/ 6 w 694"/>
                <a:gd name="T81" fmla="*/ 309 h 371"/>
                <a:gd name="T82" fmla="*/ 79 w 694"/>
                <a:gd name="T83" fmla="*/ 370 h 371"/>
                <a:gd name="T84" fmla="*/ 30 w 694"/>
                <a:gd name="T85" fmla="*/ 420 h 371"/>
                <a:gd name="T86" fmla="*/ 97 w 694"/>
                <a:gd name="T87" fmla="*/ 453 h 371"/>
                <a:gd name="T88" fmla="*/ 176 w 694"/>
                <a:gd name="T89" fmla="*/ 597 h 371"/>
                <a:gd name="T90" fmla="*/ 164 w 694"/>
                <a:gd name="T91" fmla="*/ 763 h 371"/>
                <a:gd name="T92" fmla="*/ 203 w 694"/>
                <a:gd name="T93" fmla="*/ 763 h 371"/>
                <a:gd name="T94" fmla="*/ 203 w 694"/>
                <a:gd name="T95" fmla="*/ 822 h 371"/>
                <a:gd name="T96" fmla="*/ 170 w 694"/>
                <a:gd name="T97" fmla="*/ 854 h 371"/>
                <a:gd name="T98" fmla="*/ 212 w 694"/>
                <a:gd name="T99" fmla="*/ 990 h 371"/>
                <a:gd name="T100" fmla="*/ 188 w 694"/>
                <a:gd name="T101" fmla="*/ 1048 h 371"/>
                <a:gd name="T102" fmla="*/ 158 w 694"/>
                <a:gd name="T103" fmla="*/ 1079 h 371"/>
                <a:gd name="T104" fmla="*/ 188 w 694"/>
                <a:gd name="T105" fmla="*/ 1104 h 371"/>
                <a:gd name="T106" fmla="*/ 188 w 694"/>
                <a:gd name="T107" fmla="*/ 1162 h 371"/>
                <a:gd name="T108" fmla="*/ 152 w 694"/>
                <a:gd name="T109" fmla="*/ 1192 h 371"/>
                <a:gd name="T110" fmla="*/ 138 w 694"/>
                <a:gd name="T111" fmla="*/ 1244 h 371"/>
                <a:gd name="T112" fmla="*/ 176 w 694"/>
                <a:gd name="T113" fmla="*/ 1273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grpSp>
    </p:spTree>
    <p:extLst>
      <p:ext uri="{BB962C8B-B14F-4D97-AF65-F5344CB8AC3E}">
        <p14:creationId xmlns:p14="http://schemas.microsoft.com/office/powerpoint/2010/main" val="705189152"/>
      </p:ext>
    </p:extLst>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57200" y="274638"/>
            <a:ext cx="8075240" cy="1143000"/>
          </a:xfrm>
        </p:spPr>
        <p:txBody>
          <a:bodyPr/>
          <a:lstStyle/>
          <a:p>
            <a:pPr algn="ctr" eaLnBrk="1" hangingPunct="1"/>
            <a:r>
              <a:rPr lang="fr-CH" altLang="en-US" sz="2800" dirty="0" smtClean="0"/>
              <a:t>ACCESSIONS</a:t>
            </a:r>
            <a:endParaRPr lang="en-US" altLang="en-US" sz="2800" dirty="0" smtClean="0"/>
          </a:p>
        </p:txBody>
      </p:sp>
      <p:sp>
        <p:nvSpPr>
          <p:cNvPr id="243715" name="Rectangle 3"/>
          <p:cNvSpPr>
            <a:spLocks noGrp="1" noChangeArrowheads="1"/>
          </p:cNvSpPr>
          <p:nvPr>
            <p:ph type="body" idx="4294967295"/>
          </p:nvPr>
        </p:nvSpPr>
        <p:spPr>
          <a:xfrm>
            <a:off x="323528" y="1484784"/>
            <a:ext cx="8640960" cy="5039890"/>
          </a:xfrm>
        </p:spPr>
        <p:txBody>
          <a:bodyPr/>
          <a:lstStyle/>
          <a:p>
            <a:pPr>
              <a:lnSpc>
                <a:spcPct val="150000"/>
              </a:lnSpc>
              <a:buClr>
                <a:schemeClr val="tx2"/>
              </a:buClr>
              <a:defRPr/>
            </a:pPr>
            <a:r>
              <a:rPr lang="en-US" sz="2200" dirty="0" smtClean="0"/>
              <a:t>2011: Finland, Monaco, Rwanda</a:t>
            </a:r>
          </a:p>
          <a:p>
            <a:pPr>
              <a:lnSpc>
                <a:spcPct val="150000"/>
              </a:lnSpc>
              <a:buClr>
                <a:schemeClr val="tx2"/>
              </a:buClr>
              <a:defRPr/>
            </a:pPr>
            <a:r>
              <a:rPr lang="en-US" sz="2200" dirty="0" smtClean="0"/>
              <a:t>2012: Montenegro, Tajikistan, Tunisia</a:t>
            </a:r>
          </a:p>
          <a:p>
            <a:pPr>
              <a:lnSpc>
                <a:spcPct val="150000"/>
              </a:lnSpc>
              <a:buClr>
                <a:schemeClr val="tx2"/>
              </a:buClr>
              <a:defRPr/>
            </a:pPr>
            <a:r>
              <a:rPr lang="en-US" sz="2200" dirty="0" smtClean="0"/>
              <a:t>2013: Brunei Darussalam (December 24, 2014)</a:t>
            </a:r>
          </a:p>
          <a:p>
            <a:pPr marL="0" indent="0">
              <a:buClr>
                <a:schemeClr val="tx2"/>
              </a:buClr>
              <a:buNone/>
              <a:defRPr/>
            </a:pPr>
            <a:endParaRPr lang="fr-CH" dirty="0" smtClean="0"/>
          </a:p>
          <a:p>
            <a:pPr eaLnBrk="1" hangingPunct="1">
              <a:defRPr/>
            </a:pPr>
            <a:r>
              <a:rPr lang="fr-CH" dirty="0" smtClean="0"/>
              <a:t>Future accessions?</a:t>
            </a:r>
          </a:p>
          <a:p>
            <a:pPr marL="0" indent="0" eaLnBrk="1" hangingPunct="1">
              <a:buNone/>
              <a:defRPr/>
            </a:pPr>
            <a:endParaRPr lang="fr-CH" dirty="0" smtClean="0"/>
          </a:p>
          <a:p>
            <a:pPr lvl="1" eaLnBrk="1" hangingPunct="1">
              <a:buFont typeface="Wingdings" panose="05000000000000000000" pitchFamily="2" charset="2"/>
              <a:buChar char="Ø"/>
              <a:defRPr/>
            </a:pPr>
            <a:r>
              <a:rPr lang="en-US" sz="2000" dirty="0" smtClean="0"/>
              <a:t>China, Japan, Republic of Korea and USA</a:t>
            </a:r>
          </a:p>
          <a:p>
            <a:pPr lvl="1" eaLnBrk="1" hangingPunct="1">
              <a:buFont typeface="Wingdings" panose="05000000000000000000" pitchFamily="2" charset="2"/>
              <a:buChar char="Ø"/>
              <a:defRPr/>
            </a:pPr>
            <a:r>
              <a:rPr lang="en-US" sz="2000" dirty="0" smtClean="0"/>
              <a:t>Russian Federation and Belarus</a:t>
            </a:r>
          </a:p>
          <a:p>
            <a:pPr lvl="1" eaLnBrk="1" hangingPunct="1">
              <a:buFont typeface="Wingdings" panose="05000000000000000000" pitchFamily="2" charset="2"/>
              <a:buChar char="Ø"/>
              <a:defRPr/>
            </a:pPr>
            <a:r>
              <a:rPr lang="en-US" sz="2000" dirty="0" smtClean="0"/>
              <a:t>ASEAN countries by 2015</a:t>
            </a:r>
          </a:p>
          <a:p>
            <a:pPr lvl="1" eaLnBrk="1" hangingPunct="1">
              <a:buFont typeface="Wingdings" panose="05000000000000000000" pitchFamily="2" charset="2"/>
              <a:buChar char="Ø"/>
              <a:defRPr/>
            </a:pPr>
            <a:r>
              <a:rPr lang="en-US" sz="2000" dirty="0" smtClean="0"/>
              <a:t>Barbados and Trinidad &amp; Tobago </a:t>
            </a:r>
          </a:p>
          <a:p>
            <a:pPr lvl="1" eaLnBrk="1" hangingPunct="1">
              <a:buFont typeface="Wingdings" panose="05000000000000000000" pitchFamily="2" charset="2"/>
              <a:buChar char="Ø"/>
              <a:defRPr/>
            </a:pPr>
            <a:r>
              <a:rPr lang="en-US" sz="2000" dirty="0" smtClean="0"/>
              <a:t>Madagascar and Morocco</a:t>
            </a:r>
          </a:p>
        </p:txBody>
      </p:sp>
    </p:spTree>
    <p:extLst>
      <p:ext uri="{BB962C8B-B14F-4D97-AF65-F5344CB8AC3E}">
        <p14:creationId xmlns:p14="http://schemas.microsoft.com/office/powerpoint/2010/main" val="4068890882"/>
      </p:ext>
    </p:extLst>
  </p:cSld>
  <p:clrMapOvr>
    <a:masterClrMapping/>
  </p:clrMapOvr>
  <p:transition spd="slow">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11560" y="-32658"/>
            <a:ext cx="8280920" cy="1143000"/>
          </a:xfrm>
        </p:spPr>
        <p:txBody>
          <a:bodyPr/>
          <a:lstStyle/>
          <a:p>
            <a:r>
              <a:rPr lang="en-US" altLang="en-US" sz="2800" dirty="0" smtClean="0"/>
              <a:t>KEY PRINCIPLES OF THE HAGUE SYSTEM (1)</a:t>
            </a:r>
          </a:p>
        </p:txBody>
      </p:sp>
      <p:sp>
        <p:nvSpPr>
          <p:cNvPr id="31747" name="Rectangle 3"/>
          <p:cNvSpPr>
            <a:spLocks noGrp="1" noChangeArrowheads="1"/>
          </p:cNvSpPr>
          <p:nvPr>
            <p:ph type="body" idx="1"/>
          </p:nvPr>
        </p:nvSpPr>
        <p:spPr>
          <a:xfrm>
            <a:off x="179512" y="1124744"/>
            <a:ext cx="8955767" cy="5183187"/>
          </a:xfrm>
        </p:spPr>
        <p:txBody>
          <a:bodyPr/>
          <a:lstStyle/>
          <a:p>
            <a:pPr>
              <a:lnSpc>
                <a:spcPct val="90000"/>
              </a:lnSpc>
            </a:pPr>
            <a:r>
              <a:rPr lang="en-US" altLang="en-US" sz="2200" b="1" u="sng" dirty="0" smtClean="0"/>
              <a:t>Entitlement: </a:t>
            </a:r>
          </a:p>
          <a:p>
            <a:pPr marL="0" indent="0">
              <a:lnSpc>
                <a:spcPct val="90000"/>
              </a:lnSpc>
              <a:buNone/>
            </a:pPr>
            <a:endParaRPr lang="en-US" altLang="en-US" sz="2200" b="1" u="sng" dirty="0" smtClean="0"/>
          </a:p>
          <a:p>
            <a:pPr>
              <a:lnSpc>
                <a:spcPct val="90000"/>
              </a:lnSpc>
              <a:buFontTx/>
              <a:buNone/>
            </a:pPr>
            <a:r>
              <a:rPr lang="en-US" altLang="en-US" dirty="0" smtClean="0"/>
              <a:t>	</a:t>
            </a:r>
            <a:r>
              <a:rPr lang="en-US" altLang="en-US" sz="2000" dirty="0" smtClean="0"/>
              <a:t>To use the Hague system, you need a connection with a Contracting Party (CP), like establishment, domicile,  nationality or habitual residence</a:t>
            </a:r>
          </a:p>
          <a:p>
            <a:pPr lvl="1">
              <a:lnSpc>
                <a:spcPct val="90000"/>
              </a:lnSpc>
            </a:pPr>
            <a:endParaRPr lang="fr-CH" altLang="en-US" dirty="0" smtClean="0"/>
          </a:p>
          <a:p>
            <a:pPr>
              <a:lnSpc>
                <a:spcPct val="90000"/>
              </a:lnSpc>
            </a:pPr>
            <a:r>
              <a:rPr lang="en-US" altLang="en-US" sz="2200" b="1" u="sng" dirty="0" smtClean="0"/>
              <a:t>One to many relationship</a:t>
            </a:r>
            <a:r>
              <a:rPr lang="en-US" altLang="en-US" sz="2200" b="1" dirty="0" smtClean="0"/>
              <a:t>: </a:t>
            </a:r>
          </a:p>
          <a:p>
            <a:pPr marL="0" indent="0">
              <a:lnSpc>
                <a:spcPct val="90000"/>
              </a:lnSpc>
              <a:buNone/>
            </a:pPr>
            <a:endParaRPr lang="en-US" altLang="en-US" sz="2200" b="1" dirty="0" smtClean="0"/>
          </a:p>
          <a:p>
            <a:pPr>
              <a:lnSpc>
                <a:spcPct val="90000"/>
              </a:lnSpc>
              <a:buFontTx/>
              <a:buNone/>
            </a:pPr>
            <a:r>
              <a:rPr lang="en-US" altLang="en-US" dirty="0" smtClean="0"/>
              <a:t>	</a:t>
            </a:r>
            <a:r>
              <a:rPr lang="en-US" altLang="en-US" sz="2000" dirty="0" smtClean="0"/>
              <a:t>File a single international application for a single international registration (IR) in which one or more Contracting Parties (CP) are designated (“self-designation“ is possible)</a:t>
            </a:r>
          </a:p>
          <a:p>
            <a:pPr>
              <a:lnSpc>
                <a:spcPct val="90000"/>
              </a:lnSpc>
              <a:buFontTx/>
              <a:buNone/>
            </a:pPr>
            <a:endParaRPr lang="fr-CH" altLang="en-US" dirty="0" smtClean="0"/>
          </a:p>
          <a:p>
            <a:pPr>
              <a:lnSpc>
                <a:spcPct val="90000"/>
              </a:lnSpc>
            </a:pPr>
            <a:r>
              <a:rPr lang="en-US" altLang="en-US" sz="2200" b="1" u="sng" dirty="0" smtClean="0"/>
              <a:t>Renewal:</a:t>
            </a:r>
          </a:p>
          <a:p>
            <a:pPr marL="0" indent="0">
              <a:lnSpc>
                <a:spcPct val="90000"/>
              </a:lnSpc>
              <a:buNone/>
            </a:pPr>
            <a:endParaRPr lang="en-US" altLang="en-US" sz="2200" b="1" u="sng" dirty="0" smtClean="0"/>
          </a:p>
          <a:p>
            <a:pPr>
              <a:lnSpc>
                <a:spcPct val="90000"/>
              </a:lnSpc>
              <a:buFontTx/>
              <a:buNone/>
            </a:pPr>
            <a:r>
              <a:rPr lang="en-US" altLang="en-US" dirty="0" smtClean="0"/>
              <a:t>	</a:t>
            </a:r>
            <a:r>
              <a:rPr lang="en-US" altLang="en-US" sz="2000" dirty="0" smtClean="0"/>
              <a:t>Duration: 5 years renewable. 15 years for the 1999 Act or possibly longer if allowed by designated CP</a:t>
            </a:r>
          </a:p>
        </p:txBody>
      </p:sp>
    </p:spTree>
    <p:extLst>
      <p:ext uri="{BB962C8B-B14F-4D97-AF65-F5344CB8AC3E}">
        <p14:creationId xmlns:p14="http://schemas.microsoft.com/office/powerpoint/2010/main" val="2455300198"/>
      </p:ext>
    </p:extLst>
  </p:cSld>
  <p:clrMapOvr>
    <a:masterClrMapping/>
  </p:clrMapOvr>
  <p:transition spd="slow">
    <p:wip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2800" dirty="0" smtClean="0"/>
              <a:t>KEY PRINCIPLES OF THE HAGUE SYSTEM (2)</a:t>
            </a:r>
          </a:p>
        </p:txBody>
      </p:sp>
      <p:sp>
        <p:nvSpPr>
          <p:cNvPr id="32771" name="Rectangle 3"/>
          <p:cNvSpPr>
            <a:spLocks noGrp="1" noChangeArrowheads="1"/>
          </p:cNvSpPr>
          <p:nvPr>
            <p:ph type="body" idx="1"/>
          </p:nvPr>
        </p:nvSpPr>
        <p:spPr>
          <a:xfrm>
            <a:off x="28600" y="1700808"/>
            <a:ext cx="9115400" cy="4568825"/>
          </a:xfrm>
        </p:spPr>
        <p:txBody>
          <a:bodyPr/>
          <a:lstStyle/>
          <a:p>
            <a:pPr>
              <a:lnSpc>
                <a:spcPct val="90000"/>
              </a:lnSpc>
            </a:pPr>
            <a:r>
              <a:rPr lang="en-US" altLang="en-US" sz="2200" b="1" u="sng" dirty="0" smtClean="0"/>
              <a:t>Possible deferment of up to 12 months:</a:t>
            </a:r>
          </a:p>
          <a:p>
            <a:pPr>
              <a:lnSpc>
                <a:spcPct val="90000"/>
              </a:lnSpc>
              <a:buFontTx/>
              <a:buNone/>
            </a:pPr>
            <a:r>
              <a:rPr lang="en-US" altLang="en-US" sz="2200" dirty="0" smtClean="0"/>
              <a:t>	</a:t>
            </a:r>
            <a:r>
              <a:rPr lang="en-US" altLang="en-US" sz="2000" dirty="0" smtClean="0"/>
              <a:t>Counted from date of filing or priority date </a:t>
            </a:r>
          </a:p>
          <a:p>
            <a:pPr>
              <a:lnSpc>
                <a:spcPct val="90000"/>
              </a:lnSpc>
              <a:buFontTx/>
              <a:buNone/>
            </a:pPr>
            <a:endParaRPr lang="fr-CH" altLang="en-US" sz="2200" dirty="0" smtClean="0"/>
          </a:p>
          <a:p>
            <a:pPr>
              <a:lnSpc>
                <a:spcPct val="90000"/>
              </a:lnSpc>
              <a:buFontTx/>
              <a:buNone/>
            </a:pPr>
            <a:endParaRPr lang="en-US" altLang="en-US" sz="2200" dirty="0" smtClean="0"/>
          </a:p>
          <a:p>
            <a:pPr>
              <a:lnSpc>
                <a:spcPct val="90000"/>
              </a:lnSpc>
            </a:pPr>
            <a:r>
              <a:rPr lang="en-US" altLang="en-US" sz="2200" b="1" u="sng" dirty="0" smtClean="0"/>
              <a:t>Fixed time limit for refusal:</a:t>
            </a:r>
          </a:p>
          <a:p>
            <a:pPr>
              <a:lnSpc>
                <a:spcPct val="90000"/>
              </a:lnSpc>
              <a:buFontTx/>
              <a:buNone/>
            </a:pPr>
            <a:r>
              <a:rPr lang="en-US" altLang="en-US" sz="2200" dirty="0" smtClean="0"/>
              <a:t>	</a:t>
            </a:r>
            <a:r>
              <a:rPr lang="en-US" altLang="en-US" sz="2000" dirty="0" smtClean="0"/>
              <a:t>Any refusal must be notified to the International Bureau within 6 or 12 months from the publication of the international registration on the WIPO website, otherwise the design will be deemed protected</a:t>
            </a:r>
          </a:p>
          <a:p>
            <a:pPr>
              <a:lnSpc>
                <a:spcPct val="90000"/>
              </a:lnSpc>
              <a:buFontTx/>
              <a:buNone/>
            </a:pPr>
            <a:endParaRPr lang="fr-CH" altLang="en-US" sz="2200" u="sng" dirty="0" smtClean="0"/>
          </a:p>
          <a:p>
            <a:pPr>
              <a:lnSpc>
                <a:spcPct val="90000"/>
              </a:lnSpc>
              <a:buFontTx/>
              <a:buNone/>
            </a:pPr>
            <a:endParaRPr lang="en-US" altLang="en-US" sz="2200" u="sng" dirty="0" smtClean="0"/>
          </a:p>
          <a:p>
            <a:pPr>
              <a:lnSpc>
                <a:spcPct val="90000"/>
              </a:lnSpc>
            </a:pPr>
            <a:r>
              <a:rPr lang="en-US" altLang="en-US" sz="2200" b="1" u="sng" dirty="0" smtClean="0"/>
              <a:t>“</a:t>
            </a:r>
            <a:r>
              <a:rPr lang="fr-CH" altLang="en-US" sz="2200" b="1" u="sng" dirty="0" smtClean="0"/>
              <a:t>Bundle of rights</a:t>
            </a:r>
            <a:r>
              <a:rPr lang="en-US" altLang="en-US" sz="2200" b="1" u="sng" dirty="0" smtClean="0"/>
              <a:t>”:</a:t>
            </a:r>
            <a:r>
              <a:rPr lang="en-US" altLang="en-US" sz="2200" b="1" dirty="0" smtClean="0"/>
              <a:t> </a:t>
            </a:r>
          </a:p>
          <a:p>
            <a:pPr>
              <a:lnSpc>
                <a:spcPct val="90000"/>
              </a:lnSpc>
              <a:buFontTx/>
              <a:buNone/>
            </a:pPr>
            <a:r>
              <a:rPr lang="en-US" altLang="en-US" sz="2000" dirty="0" smtClean="0"/>
              <a:t>	If no refusal is issued, the resulting IR has the effect of a grant of protection in each designated CP</a:t>
            </a:r>
          </a:p>
          <a:p>
            <a:pPr>
              <a:lnSpc>
                <a:spcPct val="90000"/>
              </a:lnSpc>
            </a:pPr>
            <a:endParaRPr lang="en-US" altLang="en-US" dirty="0" smtClean="0"/>
          </a:p>
        </p:txBody>
      </p:sp>
    </p:spTree>
    <p:extLst>
      <p:ext uri="{BB962C8B-B14F-4D97-AF65-F5344CB8AC3E}">
        <p14:creationId xmlns:p14="http://schemas.microsoft.com/office/powerpoint/2010/main" val="744159615"/>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323850" y="2636911"/>
            <a:ext cx="8424863" cy="4221089"/>
          </a:xfrm>
        </p:spPr>
        <p:txBody>
          <a:bodyPr/>
          <a:lstStyle/>
          <a:p>
            <a:pPr eaLnBrk="1" hangingPunct="1">
              <a:lnSpc>
                <a:spcPct val="120000"/>
              </a:lnSpc>
              <a:defRPr/>
            </a:pPr>
            <a:r>
              <a:rPr lang="en-US" sz="2000" dirty="0" smtClean="0">
                <a:ea typeface="Arial Unicode MS" pitchFamily="34" charset="-128"/>
                <a:cs typeface="Arial Unicode MS" pitchFamily="34" charset="-128"/>
              </a:rPr>
              <a:t>AIM </a:t>
            </a:r>
            <a:r>
              <a:rPr lang="en-US" sz="2000" dirty="0" smtClean="0">
                <a:ea typeface="Arial Unicode MS" pitchFamily="34" charset="-128"/>
                <a:cs typeface="Arial Unicode MS" pitchFamily="34" charset="-128"/>
                <a:sym typeface="Wingdings"/>
              </a:rPr>
              <a:t> </a:t>
            </a:r>
            <a:r>
              <a:rPr lang="en-US" sz="2000" dirty="0" smtClean="0">
                <a:ea typeface="Arial Unicode MS" pitchFamily="34" charset="-128"/>
                <a:cs typeface="Arial Unicode MS" pitchFamily="34" charset="-128"/>
              </a:rPr>
              <a:t>Progressive development of international IP law for an IP system that is:</a:t>
            </a:r>
          </a:p>
          <a:p>
            <a:pPr marL="0" indent="0" eaLnBrk="1" hangingPunct="1">
              <a:buNone/>
              <a:defRPr/>
            </a:pPr>
            <a:endParaRPr lang="en-US" sz="2000" dirty="0" smtClean="0">
              <a:ea typeface="Arial Unicode MS" pitchFamily="34" charset="-128"/>
              <a:cs typeface="Arial Unicode MS" pitchFamily="34" charset="-128"/>
            </a:endParaRPr>
          </a:p>
          <a:p>
            <a:pPr lvl="1" algn="just" eaLnBrk="1" hangingPunct="1">
              <a:lnSpc>
                <a:spcPct val="130000"/>
              </a:lnSpc>
              <a:buFont typeface="Wingdings" charset="2"/>
              <a:buChar char="Ø"/>
              <a:defRPr/>
            </a:pPr>
            <a:r>
              <a:rPr lang="en-US" sz="1700" b="1" dirty="0" smtClean="0">
                <a:solidFill>
                  <a:srgbClr val="262673"/>
                </a:solidFill>
                <a:ea typeface="Arial Unicode MS" pitchFamily="34" charset="-128"/>
                <a:cs typeface="Arial Unicode MS" pitchFamily="34" charset="-128"/>
              </a:rPr>
              <a:t>balanced/responsive </a:t>
            </a:r>
            <a:r>
              <a:rPr lang="en-US" sz="1700" dirty="0" smtClean="0">
                <a:ea typeface="Arial Unicode MS" pitchFamily="34" charset="-128"/>
                <a:cs typeface="Arial Unicode MS" pitchFamily="34" charset="-128"/>
              </a:rPr>
              <a:t>to emerging needs</a:t>
            </a:r>
          </a:p>
          <a:p>
            <a:pPr lvl="1" algn="just" eaLnBrk="1" hangingPunct="1">
              <a:lnSpc>
                <a:spcPct val="130000"/>
              </a:lnSpc>
              <a:buFont typeface="Wingdings" charset="2"/>
              <a:buChar char="Ø"/>
              <a:defRPr/>
            </a:pPr>
            <a:r>
              <a:rPr lang="en-US" sz="1700" b="1" dirty="0" smtClean="0">
                <a:solidFill>
                  <a:srgbClr val="262673"/>
                </a:solidFill>
                <a:ea typeface="Arial Unicode MS" pitchFamily="34" charset="-128"/>
                <a:cs typeface="Arial Unicode MS" pitchFamily="34" charset="-128"/>
              </a:rPr>
              <a:t>effective</a:t>
            </a:r>
            <a:r>
              <a:rPr lang="en-US" sz="1700" dirty="0" smtClean="0">
                <a:ea typeface="Arial Unicode MS" pitchFamily="34" charset="-128"/>
                <a:cs typeface="Arial Unicode MS" pitchFamily="34" charset="-128"/>
              </a:rPr>
              <a:t> in encouraging innovation/creativity</a:t>
            </a:r>
          </a:p>
          <a:p>
            <a:pPr lvl="1" algn="just" eaLnBrk="1" hangingPunct="1">
              <a:lnSpc>
                <a:spcPct val="130000"/>
              </a:lnSpc>
              <a:buFont typeface="Wingdings" charset="2"/>
              <a:buChar char="Ø"/>
              <a:defRPr/>
            </a:pPr>
            <a:r>
              <a:rPr lang="en-US" sz="1700" b="1" dirty="0" smtClean="0">
                <a:solidFill>
                  <a:schemeClr val="accent2">
                    <a:lumMod val="75000"/>
                  </a:schemeClr>
                </a:solidFill>
                <a:ea typeface="Arial Unicode MS" pitchFamily="34" charset="-128"/>
                <a:cs typeface="Arial Unicode MS" pitchFamily="34" charset="-128"/>
              </a:rPr>
              <a:t>sufficiently flexible </a:t>
            </a:r>
            <a:r>
              <a:rPr lang="en-US" sz="1700" dirty="0" smtClean="0">
                <a:ea typeface="Arial Unicode MS" pitchFamily="34" charset="-128"/>
                <a:cs typeface="Arial Unicode MS" pitchFamily="34" charset="-128"/>
              </a:rPr>
              <a:t>to accommodate national policy objectives</a:t>
            </a:r>
          </a:p>
          <a:p>
            <a:pPr marL="457200" lvl="1" indent="0" eaLnBrk="1" hangingPunct="1">
              <a:buFontTx/>
              <a:buNone/>
              <a:defRPr/>
            </a:pPr>
            <a:endParaRPr lang="en-US" sz="2000" dirty="0" smtClean="0">
              <a:ea typeface="Arial Unicode MS" pitchFamily="34" charset="-128"/>
              <a:cs typeface="Arial Unicode MS" pitchFamily="34" charset="-128"/>
            </a:endParaRPr>
          </a:p>
          <a:p>
            <a:pPr eaLnBrk="1" hangingPunct="1">
              <a:defRPr/>
            </a:pPr>
            <a:r>
              <a:rPr lang="en-US" sz="2000" dirty="0" smtClean="0">
                <a:ea typeface="Arial Unicode MS" pitchFamily="34" charset="-128"/>
                <a:cs typeface="Arial Unicode MS" pitchFamily="34" charset="-128"/>
              </a:rPr>
              <a:t>Topical issues reviewed/discussed in Standing Committees</a:t>
            </a:r>
          </a:p>
          <a:p>
            <a:pPr lvl="1" eaLnBrk="1" hangingPunct="1">
              <a:defRPr/>
            </a:pPr>
            <a:endParaRPr lang="en-US" sz="2000" dirty="0" smtClean="0">
              <a:latin typeface="Arial Unicode MS" pitchFamily="34" charset="-128"/>
              <a:ea typeface="Arial Unicode MS" pitchFamily="34" charset="-128"/>
              <a:cs typeface="Arial Unicode MS" pitchFamily="34" charset="-128"/>
            </a:endParaRPr>
          </a:p>
        </p:txBody>
      </p:sp>
      <p:sp>
        <p:nvSpPr>
          <p:cNvPr id="8195" name="Text Box 3"/>
          <p:cNvSpPr txBox="1">
            <a:spLocks noChangeArrowheads="1"/>
          </p:cNvSpPr>
          <p:nvPr/>
        </p:nvSpPr>
        <p:spPr bwMode="auto">
          <a:xfrm>
            <a:off x="395536" y="692696"/>
            <a:ext cx="669674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a:defRPr/>
            </a:pPr>
            <a:r>
              <a:rPr lang="en-US" sz="3600" dirty="0" smtClean="0">
                <a:solidFill>
                  <a:srgbClr val="00408C"/>
                </a:solidFill>
                <a:ea typeface="ヒラギノ角ゴ Pro W3" charset="0"/>
                <a:cs typeface="ヒラギノ角ゴ Pro W3" charset="0"/>
              </a:rPr>
              <a:t>              NORM SETTING </a:t>
            </a:r>
            <a:endParaRPr lang="en-US" sz="3600" dirty="0">
              <a:solidFill>
                <a:srgbClr val="00408C"/>
              </a:solidFill>
              <a:ea typeface="ヒラギノ角ゴ Pro W3" charset="0"/>
              <a:cs typeface="ヒラギノ角ゴ Pro W3" charset="0"/>
            </a:endParaRPr>
          </a:p>
          <a:p>
            <a:pPr algn="ctr">
              <a:defRPr/>
            </a:pPr>
            <a:endParaRPr lang="en-US" sz="3600" dirty="0" smtClean="0">
              <a:solidFill>
                <a:srgbClr val="002060"/>
              </a:solidFill>
              <a:latin typeface="+mj-lt"/>
              <a:ea typeface="+mn-ea"/>
            </a:endParaRPr>
          </a:p>
        </p:txBody>
      </p:sp>
      <p:pic>
        <p:nvPicPr>
          <p:cNvPr id="5" name="Image 4" descr="law_scale_background.362150542_st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520000" cy="1650721"/>
          </a:xfrm>
          <a:prstGeom prst="rect">
            <a:avLst/>
          </a:prstGeom>
          <a:ln>
            <a:noFill/>
          </a:ln>
          <a:effectLst>
            <a:softEdge rad="112500"/>
          </a:effectLst>
        </p:spPr>
      </p:pic>
      <p:pic>
        <p:nvPicPr>
          <p:cNvPr id="6" name="Image 5" descr="igc_25_update[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504" y="188640"/>
            <a:ext cx="2495639" cy="1650721"/>
          </a:xfrm>
          <a:prstGeom prst="rect">
            <a:avLst/>
          </a:prstGeom>
          <a:ln>
            <a:noFill/>
          </a:ln>
          <a:effectLst>
            <a:softEdge rad="112500"/>
          </a:effectLst>
        </p:spPr>
      </p:pic>
    </p:spTree>
    <p:extLst>
      <p:ext uri="{BB962C8B-B14F-4D97-AF65-F5344CB8AC3E}">
        <p14:creationId xmlns:p14="http://schemas.microsoft.com/office/powerpoint/2010/main" val="348667861"/>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pRg st="2" end="2"/>
                                            </p:txEl>
                                          </p:spTgt>
                                        </p:tgtEl>
                                        <p:attrNameLst>
                                          <p:attrName>style.visibility</p:attrName>
                                        </p:attrNameLst>
                                      </p:cBhvr>
                                      <p:to>
                                        <p:strVal val="visible"/>
                                      </p:to>
                                    </p:set>
                                    <p:animEffect transition="in" filter="blinds(horizontal)">
                                      <p:cBhvr>
                                        <p:cTn id="7" dur="500"/>
                                        <p:tgtEl>
                                          <p:spTgt spid="1126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12" dur="500"/>
                                        <p:tgtEl>
                                          <p:spTgt spid="1126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17" dur="500"/>
                                        <p:tgtEl>
                                          <p:spTgt spid="112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p:txBody>
          <a:bodyPr/>
          <a:lstStyle/>
          <a:p>
            <a:pPr algn="ctr" eaLnBrk="1" hangingPunct="1"/>
            <a:r>
              <a:rPr lang="en-US" altLang="ja-JP" sz="2800" dirty="0" smtClean="0">
                <a:ea typeface="MS PGothic" pitchFamily="34" charset="-128"/>
              </a:rPr>
              <a:t>FILING OPTIONS </a:t>
            </a:r>
            <a:endParaRPr lang="en-US" altLang="en-US" sz="2800" dirty="0" smtClean="0">
              <a:ea typeface="MS PGothic" pitchFamily="34" charset="-128"/>
            </a:endParaRPr>
          </a:p>
        </p:txBody>
      </p:sp>
      <p:sp>
        <p:nvSpPr>
          <p:cNvPr id="105475" name="Text Box 3"/>
          <p:cNvSpPr txBox="1">
            <a:spLocks noChangeArrowheads="1"/>
          </p:cNvSpPr>
          <p:nvPr/>
        </p:nvSpPr>
        <p:spPr bwMode="auto">
          <a:xfrm>
            <a:off x="1547813" y="1773238"/>
            <a:ext cx="2016125" cy="406400"/>
          </a:xfrm>
          <a:prstGeom prst="rect">
            <a:avLst/>
          </a:prstGeom>
          <a:solidFill>
            <a:schemeClr val="accent1"/>
          </a:solidFill>
          <a:ln w="9525">
            <a:solidFill>
              <a:schemeClr val="tx1"/>
            </a:solidFill>
            <a:miter lim="800000"/>
            <a:headEnd/>
            <a:tailEnd/>
          </a:ln>
          <a:effectLst/>
        </p:spPr>
        <p:txBody>
          <a:bodyPr>
            <a:spAutoFit/>
          </a:bodyPr>
          <a:lstStyle/>
          <a:p>
            <a:pPr algn="ctr" eaLnBrk="0" hangingPunct="0">
              <a:defRPr/>
            </a:pPr>
            <a:r>
              <a:rPr lang="en-US" altLang="ja-JP" sz="2000" b="0" dirty="0">
                <a:latin typeface="Arial" pitchFamily="34" charset="0"/>
                <a:ea typeface="MS PGothic" pitchFamily="34" charset="-128"/>
                <a:cs typeface="Arial" pitchFamily="34" charset="0"/>
              </a:rPr>
              <a:t>Applicant</a:t>
            </a:r>
            <a:endParaRPr lang="en-US" altLang="ja-JP" sz="2000" b="0" dirty="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105476" name="Text Box 4"/>
          <p:cNvSpPr txBox="1">
            <a:spLocks noChangeArrowheads="1"/>
          </p:cNvSpPr>
          <p:nvPr/>
        </p:nvSpPr>
        <p:spPr bwMode="auto">
          <a:xfrm>
            <a:off x="827088" y="5229225"/>
            <a:ext cx="1008062" cy="711200"/>
          </a:xfrm>
          <a:prstGeom prst="rect">
            <a:avLst/>
          </a:prstGeom>
          <a:solidFill>
            <a:srgbClr val="FFFF99"/>
          </a:solidFill>
          <a:ln w="9525">
            <a:solidFill>
              <a:schemeClr val="tx1"/>
            </a:solidFill>
            <a:miter lim="800000"/>
            <a:headEnd/>
            <a:tailEnd/>
          </a:ln>
          <a:effectLst/>
        </p:spPr>
        <p:txBody>
          <a:bodyPr>
            <a:spAutoFit/>
          </a:bodyPr>
          <a:lstStyle/>
          <a:p>
            <a:pPr algn="ctr" eaLnBrk="0" hangingPunct="0">
              <a:defRPr/>
            </a:pPr>
            <a:r>
              <a:rPr lang="en-US" altLang="ja-JP" sz="1800" b="0">
                <a:latin typeface="Arial" pitchFamily="34" charset="0"/>
                <a:ea typeface="MS PGothic" pitchFamily="34" charset="-128"/>
                <a:cs typeface="Arial" pitchFamily="34" charset="0"/>
              </a:rPr>
              <a:t>Countr</a:t>
            </a:r>
            <a:r>
              <a:rPr lang="en-US" altLang="ja-JP" sz="2000" b="0">
                <a:latin typeface="Arial" pitchFamily="34" charset="0"/>
                <a:ea typeface="MS PGothic" pitchFamily="34" charset="-128"/>
                <a:cs typeface="Arial" pitchFamily="34" charset="0"/>
              </a:rPr>
              <a:t>y A</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105477" name="Text Box 5"/>
          <p:cNvSpPr txBox="1">
            <a:spLocks noChangeArrowheads="1"/>
          </p:cNvSpPr>
          <p:nvPr/>
        </p:nvSpPr>
        <p:spPr bwMode="auto">
          <a:xfrm>
            <a:off x="2051050" y="5229225"/>
            <a:ext cx="1008063" cy="711200"/>
          </a:xfrm>
          <a:prstGeom prst="rect">
            <a:avLst/>
          </a:prstGeom>
          <a:solidFill>
            <a:srgbClr val="CCFFCC"/>
          </a:solidFill>
          <a:ln w="9525">
            <a:solidFill>
              <a:schemeClr val="tx1"/>
            </a:solidFill>
            <a:miter lim="800000"/>
            <a:headEnd/>
            <a:tailEnd/>
          </a:ln>
          <a:effectLst/>
        </p:spPr>
        <p:txBody>
          <a:bodyPr>
            <a:spAutoFit/>
          </a:bodyPr>
          <a:lstStyle/>
          <a:p>
            <a:pPr algn="ctr" eaLnBrk="0" hangingPunct="0">
              <a:defRPr/>
            </a:pPr>
            <a:r>
              <a:rPr lang="en-US" altLang="ja-JP" sz="1800" b="0">
                <a:latin typeface="Arial" pitchFamily="34" charset="0"/>
                <a:ea typeface="MS PGothic" pitchFamily="34" charset="-128"/>
                <a:cs typeface="Arial" pitchFamily="34" charset="0"/>
              </a:rPr>
              <a:t>Country</a:t>
            </a:r>
            <a:r>
              <a:rPr lang="en-US" altLang="ja-JP" sz="2000" b="0">
                <a:latin typeface="Arial" pitchFamily="34" charset="0"/>
                <a:ea typeface="MS PGothic" pitchFamily="34" charset="-128"/>
                <a:cs typeface="Arial" pitchFamily="34" charset="0"/>
              </a:rPr>
              <a:t> B</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105478" name="Text Box 6"/>
          <p:cNvSpPr txBox="1">
            <a:spLocks noChangeArrowheads="1"/>
          </p:cNvSpPr>
          <p:nvPr/>
        </p:nvSpPr>
        <p:spPr bwMode="auto">
          <a:xfrm>
            <a:off x="3275013" y="5229225"/>
            <a:ext cx="1008062" cy="711200"/>
          </a:xfrm>
          <a:prstGeom prst="rect">
            <a:avLst/>
          </a:prstGeom>
          <a:solidFill>
            <a:srgbClr val="99CCFF"/>
          </a:solidFill>
          <a:ln w="9525">
            <a:solidFill>
              <a:schemeClr val="tx1"/>
            </a:solidFill>
            <a:miter lim="800000"/>
            <a:headEnd/>
            <a:tailEnd/>
          </a:ln>
          <a:effectLst/>
        </p:spPr>
        <p:txBody>
          <a:bodyPr>
            <a:spAutoFit/>
          </a:bodyPr>
          <a:lstStyle/>
          <a:p>
            <a:pPr algn="ctr" eaLnBrk="0" hangingPunct="0">
              <a:defRPr/>
            </a:pPr>
            <a:r>
              <a:rPr lang="en-US" altLang="ja-JP" sz="1800" b="0">
                <a:latin typeface="Arial" pitchFamily="34" charset="0"/>
                <a:ea typeface="MS PGothic" pitchFamily="34" charset="-128"/>
                <a:cs typeface="Arial" pitchFamily="34" charset="0"/>
              </a:rPr>
              <a:t>Country</a:t>
            </a:r>
            <a:r>
              <a:rPr lang="en-US" altLang="ja-JP" sz="2000" b="0">
                <a:latin typeface="Arial" pitchFamily="34" charset="0"/>
                <a:ea typeface="MS PGothic" pitchFamily="34" charset="-128"/>
                <a:cs typeface="Arial" pitchFamily="34" charset="0"/>
              </a:rPr>
              <a:t> C</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33799" name="Line 7"/>
          <p:cNvSpPr>
            <a:spLocks noChangeShapeType="1"/>
          </p:cNvSpPr>
          <p:nvPr/>
        </p:nvSpPr>
        <p:spPr bwMode="auto">
          <a:xfrm>
            <a:off x="2555875" y="2205038"/>
            <a:ext cx="0"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0" name="Line 8"/>
          <p:cNvSpPr>
            <a:spLocks noChangeShapeType="1"/>
          </p:cNvSpPr>
          <p:nvPr/>
        </p:nvSpPr>
        <p:spPr bwMode="auto">
          <a:xfrm flipH="1">
            <a:off x="1331913" y="2205038"/>
            <a:ext cx="1223962"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1" name="Line 9"/>
          <p:cNvSpPr>
            <a:spLocks noChangeShapeType="1"/>
          </p:cNvSpPr>
          <p:nvPr/>
        </p:nvSpPr>
        <p:spPr bwMode="auto">
          <a:xfrm>
            <a:off x="2555875" y="2205038"/>
            <a:ext cx="1223963"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83" name="Text Box 11"/>
          <p:cNvSpPr txBox="1">
            <a:spLocks noChangeArrowheads="1"/>
          </p:cNvSpPr>
          <p:nvPr/>
        </p:nvSpPr>
        <p:spPr bwMode="auto">
          <a:xfrm>
            <a:off x="5508625" y="1773238"/>
            <a:ext cx="2016125" cy="406400"/>
          </a:xfrm>
          <a:prstGeom prst="rect">
            <a:avLst/>
          </a:prstGeom>
          <a:solidFill>
            <a:schemeClr val="accent1"/>
          </a:solidFill>
          <a:ln w="9525">
            <a:solidFill>
              <a:schemeClr val="tx1"/>
            </a:solidFill>
            <a:miter lim="800000"/>
            <a:headEnd/>
            <a:tailEnd/>
          </a:ln>
          <a:effectLst/>
        </p:spPr>
        <p:txBody>
          <a:bodyPr>
            <a:spAutoFit/>
          </a:bodyPr>
          <a:lstStyle/>
          <a:p>
            <a:pPr algn="ctr" eaLnBrk="0" hangingPunct="0">
              <a:defRPr/>
            </a:pPr>
            <a:r>
              <a:rPr lang="en-US" altLang="ja-JP" sz="2000" b="0">
                <a:latin typeface="Arial" pitchFamily="34" charset="0"/>
                <a:ea typeface="MS PGothic" pitchFamily="34" charset="-128"/>
                <a:cs typeface="Arial" pitchFamily="34" charset="0"/>
              </a:rPr>
              <a:t>Applicant</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33803" name="Line 12"/>
          <p:cNvSpPr>
            <a:spLocks noChangeShapeType="1"/>
          </p:cNvSpPr>
          <p:nvPr/>
        </p:nvSpPr>
        <p:spPr bwMode="auto">
          <a:xfrm>
            <a:off x="6516688" y="2420938"/>
            <a:ext cx="0" cy="1081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85" name="Text Box 13"/>
          <p:cNvSpPr txBox="1">
            <a:spLocks noChangeArrowheads="1"/>
          </p:cNvSpPr>
          <p:nvPr/>
        </p:nvSpPr>
        <p:spPr bwMode="auto">
          <a:xfrm>
            <a:off x="4787900" y="5229225"/>
            <a:ext cx="1008063" cy="711200"/>
          </a:xfrm>
          <a:prstGeom prst="rect">
            <a:avLst/>
          </a:prstGeom>
          <a:solidFill>
            <a:srgbClr val="FFFF99"/>
          </a:solidFill>
          <a:ln w="9525">
            <a:solidFill>
              <a:schemeClr val="tx1"/>
            </a:solidFill>
            <a:miter lim="800000"/>
            <a:headEnd/>
            <a:tailEnd/>
          </a:ln>
          <a:effectLst/>
        </p:spPr>
        <p:txBody>
          <a:bodyPr>
            <a:spAutoFit/>
          </a:bodyPr>
          <a:lstStyle/>
          <a:p>
            <a:pPr algn="ctr" eaLnBrk="0" hangingPunct="0">
              <a:defRPr/>
            </a:pPr>
            <a:r>
              <a:rPr lang="en-US" altLang="ja-JP" sz="1800" b="0">
                <a:latin typeface="Arial" pitchFamily="34" charset="0"/>
                <a:ea typeface="MS PGothic" pitchFamily="34" charset="-128"/>
                <a:cs typeface="Arial" pitchFamily="34" charset="0"/>
              </a:rPr>
              <a:t>Country</a:t>
            </a:r>
            <a:r>
              <a:rPr lang="en-US" altLang="ja-JP" sz="2000" b="0">
                <a:latin typeface="Arial" pitchFamily="34" charset="0"/>
                <a:ea typeface="MS PGothic" pitchFamily="34" charset="-128"/>
                <a:cs typeface="Arial" pitchFamily="34" charset="0"/>
              </a:rPr>
              <a:t> A</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105486" name="Text Box 14"/>
          <p:cNvSpPr txBox="1">
            <a:spLocks noChangeArrowheads="1"/>
          </p:cNvSpPr>
          <p:nvPr/>
        </p:nvSpPr>
        <p:spPr bwMode="auto">
          <a:xfrm>
            <a:off x="6011863" y="5229225"/>
            <a:ext cx="1008062" cy="711200"/>
          </a:xfrm>
          <a:prstGeom prst="rect">
            <a:avLst/>
          </a:prstGeom>
          <a:solidFill>
            <a:srgbClr val="CCFFCC"/>
          </a:solidFill>
          <a:ln w="9525">
            <a:solidFill>
              <a:schemeClr val="tx1"/>
            </a:solidFill>
            <a:miter lim="800000"/>
            <a:headEnd/>
            <a:tailEnd/>
          </a:ln>
          <a:effectLst/>
        </p:spPr>
        <p:txBody>
          <a:bodyPr>
            <a:spAutoFit/>
          </a:bodyPr>
          <a:lstStyle/>
          <a:p>
            <a:pPr algn="ctr" eaLnBrk="0" hangingPunct="0">
              <a:defRPr/>
            </a:pPr>
            <a:r>
              <a:rPr lang="en-US" altLang="ja-JP" sz="1800" b="0">
                <a:latin typeface="Arial" pitchFamily="34" charset="0"/>
                <a:ea typeface="MS PGothic" pitchFamily="34" charset="-128"/>
                <a:cs typeface="Arial" pitchFamily="34" charset="0"/>
              </a:rPr>
              <a:t>Country</a:t>
            </a:r>
            <a:r>
              <a:rPr lang="en-US" altLang="ja-JP" sz="2000" b="0">
                <a:latin typeface="Arial" pitchFamily="34" charset="0"/>
                <a:ea typeface="MS PGothic" pitchFamily="34" charset="-128"/>
                <a:cs typeface="Arial" pitchFamily="34" charset="0"/>
              </a:rPr>
              <a:t> B</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105487" name="Text Box 15"/>
          <p:cNvSpPr txBox="1">
            <a:spLocks noChangeArrowheads="1"/>
          </p:cNvSpPr>
          <p:nvPr/>
        </p:nvSpPr>
        <p:spPr bwMode="auto">
          <a:xfrm>
            <a:off x="7235825" y="5229225"/>
            <a:ext cx="1008063" cy="711200"/>
          </a:xfrm>
          <a:prstGeom prst="rect">
            <a:avLst/>
          </a:prstGeom>
          <a:solidFill>
            <a:srgbClr val="99CCFF"/>
          </a:solidFill>
          <a:ln w="9525">
            <a:solidFill>
              <a:schemeClr val="tx1"/>
            </a:solidFill>
            <a:miter lim="800000"/>
            <a:headEnd/>
            <a:tailEnd/>
          </a:ln>
          <a:effectLst/>
        </p:spPr>
        <p:txBody>
          <a:bodyPr>
            <a:spAutoFit/>
          </a:bodyPr>
          <a:lstStyle/>
          <a:p>
            <a:pPr algn="ctr" eaLnBrk="0" hangingPunct="0">
              <a:defRPr/>
            </a:pPr>
            <a:r>
              <a:rPr lang="en-US" altLang="ja-JP" sz="1800" b="0">
                <a:latin typeface="Arial" pitchFamily="34" charset="0"/>
                <a:ea typeface="MS PGothic" pitchFamily="34" charset="-128"/>
                <a:cs typeface="Arial" pitchFamily="34" charset="0"/>
              </a:rPr>
              <a:t>Country</a:t>
            </a:r>
            <a:r>
              <a:rPr lang="en-US" altLang="ja-JP" sz="2000" b="0">
                <a:latin typeface="Arial" pitchFamily="34" charset="0"/>
                <a:ea typeface="MS PGothic" pitchFamily="34" charset="-128"/>
                <a:cs typeface="Arial" pitchFamily="34" charset="0"/>
              </a:rPr>
              <a:t> C</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33807" name="Line 16"/>
          <p:cNvSpPr>
            <a:spLocks noChangeShapeType="1"/>
          </p:cNvSpPr>
          <p:nvPr/>
        </p:nvSpPr>
        <p:spPr bwMode="auto">
          <a:xfrm>
            <a:off x="6516688" y="4221163"/>
            <a:ext cx="0"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8" name="Line 17"/>
          <p:cNvSpPr>
            <a:spLocks noChangeShapeType="1"/>
          </p:cNvSpPr>
          <p:nvPr/>
        </p:nvSpPr>
        <p:spPr bwMode="auto">
          <a:xfrm flipH="1">
            <a:off x="5292725" y="4221163"/>
            <a:ext cx="1223963"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9" name="Line 18"/>
          <p:cNvSpPr>
            <a:spLocks noChangeShapeType="1"/>
          </p:cNvSpPr>
          <p:nvPr/>
        </p:nvSpPr>
        <p:spPr bwMode="auto">
          <a:xfrm>
            <a:off x="6516688" y="4221163"/>
            <a:ext cx="1223962"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3810" name="Picture 39" descr="WIPO Intranet Hom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500438"/>
            <a:ext cx="15621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827851"/>
      </p:ext>
    </p:extLst>
  </p:cSld>
  <p:clrMapOvr>
    <a:masterClrMapping/>
  </p:clrMapOvr>
  <p:transition spd="slow">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23528" y="476672"/>
            <a:ext cx="8435975" cy="1143000"/>
          </a:xfrm>
        </p:spPr>
        <p:txBody>
          <a:bodyPr/>
          <a:lstStyle/>
          <a:p>
            <a:pPr algn="ctr"/>
            <a:r>
              <a:rPr lang="en-US" altLang="en-US" dirty="0" smtClean="0"/>
              <a:t>THE REGISTRATION PROCEDURE</a:t>
            </a:r>
            <a:r>
              <a:rPr lang="en-US" altLang="en-US" sz="3000" dirty="0" smtClean="0"/>
              <a:t> </a:t>
            </a:r>
          </a:p>
        </p:txBody>
      </p:sp>
      <p:sp>
        <p:nvSpPr>
          <p:cNvPr id="34819" name="Rectangle 3"/>
          <p:cNvSpPr>
            <a:spLocks noGrp="1" noChangeArrowheads="1"/>
          </p:cNvSpPr>
          <p:nvPr>
            <p:ph type="body" idx="1"/>
          </p:nvPr>
        </p:nvSpPr>
        <p:spPr>
          <a:xfrm>
            <a:off x="250825" y="1557338"/>
            <a:ext cx="8686800" cy="4967287"/>
          </a:xfrm>
        </p:spPr>
        <p:txBody>
          <a:bodyPr/>
          <a:lstStyle/>
          <a:p>
            <a:pPr>
              <a:lnSpc>
                <a:spcPct val="80000"/>
              </a:lnSpc>
            </a:pPr>
            <a:endParaRPr lang="en-US" altLang="en-US" sz="1800" dirty="0" smtClean="0"/>
          </a:p>
          <a:p>
            <a:pPr>
              <a:lnSpc>
                <a:spcPct val="80000"/>
              </a:lnSpc>
              <a:buFontTx/>
              <a:buNone/>
            </a:pPr>
            <a:r>
              <a:rPr lang="en-US" altLang="en-US" sz="2000" dirty="0" smtClean="0"/>
              <a:t> </a:t>
            </a:r>
          </a:p>
          <a:p>
            <a:pPr>
              <a:lnSpc>
                <a:spcPct val="80000"/>
              </a:lnSpc>
            </a:pPr>
            <a:r>
              <a:rPr lang="en-US" altLang="en-US" dirty="0" smtClean="0"/>
              <a:t>Only formal examination in the International Bureau</a:t>
            </a:r>
          </a:p>
          <a:p>
            <a:pPr marL="0" indent="0">
              <a:lnSpc>
                <a:spcPct val="80000"/>
              </a:lnSpc>
              <a:buNone/>
            </a:pPr>
            <a:endParaRPr lang="en-US" altLang="en-US" dirty="0" smtClean="0"/>
          </a:p>
          <a:p>
            <a:pPr lvl="1">
              <a:lnSpc>
                <a:spcPct val="80000"/>
              </a:lnSpc>
              <a:buFont typeface="Wingdings" panose="05000000000000000000" pitchFamily="2" charset="2"/>
              <a:buChar char="Ø"/>
            </a:pPr>
            <a:r>
              <a:rPr lang="en-US" altLang="en-US" sz="2000" dirty="0" smtClean="0"/>
              <a:t>Recording in the International Register</a:t>
            </a:r>
          </a:p>
          <a:p>
            <a:pPr lvl="1">
              <a:lnSpc>
                <a:spcPct val="80000"/>
              </a:lnSpc>
              <a:buFont typeface="Wingdings" panose="05000000000000000000" pitchFamily="2" charset="2"/>
              <a:buChar char="Ø"/>
            </a:pPr>
            <a:r>
              <a:rPr lang="en-US" altLang="en-US" sz="2000" dirty="0" smtClean="0"/>
              <a:t>Publication in the </a:t>
            </a:r>
            <a:r>
              <a:rPr lang="en-US" altLang="en-US" sz="2000" i="1" dirty="0" smtClean="0"/>
              <a:t>International Designs Bulletin</a:t>
            </a:r>
          </a:p>
          <a:p>
            <a:pPr lvl="1">
              <a:lnSpc>
                <a:spcPct val="80000"/>
              </a:lnSpc>
              <a:buFont typeface="Wingdings" panose="05000000000000000000" pitchFamily="2" charset="2"/>
              <a:buChar char="Ø"/>
            </a:pPr>
            <a:r>
              <a:rPr lang="en-US" altLang="en-US" sz="2000" dirty="0" smtClean="0"/>
              <a:t>Notification to designated CPs through the publication </a:t>
            </a:r>
          </a:p>
          <a:p>
            <a:pPr>
              <a:lnSpc>
                <a:spcPct val="80000"/>
              </a:lnSpc>
              <a:buFontTx/>
              <a:buNone/>
            </a:pPr>
            <a:endParaRPr lang="en-US" altLang="en-US" dirty="0" smtClean="0"/>
          </a:p>
          <a:p>
            <a:pPr>
              <a:lnSpc>
                <a:spcPct val="80000"/>
              </a:lnSpc>
            </a:pPr>
            <a:r>
              <a:rPr lang="en-US" altLang="en-US" dirty="0" smtClean="0"/>
              <a:t>Substantive examination by the designated Contracting Parties only</a:t>
            </a:r>
          </a:p>
          <a:p>
            <a:pPr marL="0" indent="0">
              <a:lnSpc>
                <a:spcPct val="80000"/>
              </a:lnSpc>
              <a:buNone/>
            </a:pPr>
            <a:endParaRPr lang="en-US" altLang="en-US" sz="2000" dirty="0" smtClean="0"/>
          </a:p>
          <a:p>
            <a:pPr lvl="1">
              <a:lnSpc>
                <a:spcPct val="80000"/>
              </a:lnSpc>
              <a:buFont typeface="Wingdings" panose="05000000000000000000" pitchFamily="2" charset="2"/>
              <a:buChar char="Ø"/>
            </a:pPr>
            <a:r>
              <a:rPr lang="en-US" altLang="en-US" sz="2000" dirty="0" smtClean="0"/>
              <a:t>Refusal must be received in the International Bureau within a set time limit publication, 6 or 12 months</a:t>
            </a:r>
          </a:p>
          <a:p>
            <a:pPr>
              <a:lnSpc>
                <a:spcPct val="80000"/>
              </a:lnSpc>
            </a:pPr>
            <a:endParaRPr lang="en-US" altLang="en-US" dirty="0" smtClean="0"/>
          </a:p>
          <a:p>
            <a:pPr>
              <a:lnSpc>
                <a:spcPct val="80000"/>
              </a:lnSpc>
            </a:pPr>
            <a:endParaRPr lang="en-US" altLang="en-US" dirty="0" smtClean="0"/>
          </a:p>
          <a:p>
            <a:pPr>
              <a:lnSpc>
                <a:spcPct val="80000"/>
              </a:lnSpc>
              <a:buFontTx/>
              <a:buNone/>
            </a:pPr>
            <a:r>
              <a:rPr lang="en-US" altLang="en-US" sz="1600" dirty="0" smtClean="0"/>
              <a:t/>
            </a:r>
            <a:br>
              <a:rPr lang="en-US" altLang="en-US" sz="1600" dirty="0" smtClean="0"/>
            </a:br>
            <a:endParaRPr lang="en-US" altLang="en-US" sz="1600" dirty="0" smtClean="0"/>
          </a:p>
        </p:txBody>
      </p:sp>
    </p:spTree>
    <p:extLst>
      <p:ext uri="{BB962C8B-B14F-4D97-AF65-F5344CB8AC3E}">
        <p14:creationId xmlns:p14="http://schemas.microsoft.com/office/powerpoint/2010/main" val="1328463235"/>
      </p:ext>
    </p:extLst>
  </p:cSld>
  <p:clrMapOvr>
    <a:masterClrMapping/>
  </p:clrMapOvr>
  <p:transition spd="slow">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755576" y="0"/>
            <a:ext cx="8085584" cy="1143000"/>
          </a:xfrm>
        </p:spPr>
        <p:txBody>
          <a:bodyPr/>
          <a:lstStyle/>
          <a:p>
            <a:pPr eaLnBrk="1" hangingPunct="1"/>
            <a:r>
              <a:rPr lang="fr-CH" altLang="en-US" sz="2800" dirty="0" smtClean="0"/>
              <a:t>THE USE OF THE HAGUE SYSTEM IN 2013</a:t>
            </a:r>
            <a:endParaRPr lang="en-US" altLang="en-US" sz="2800" dirty="0" smtClean="0"/>
          </a:p>
        </p:txBody>
      </p:sp>
      <p:sp>
        <p:nvSpPr>
          <p:cNvPr id="35843" name="Rectangle 3"/>
          <p:cNvSpPr>
            <a:spLocks noGrp="1" noChangeArrowheads="1"/>
          </p:cNvSpPr>
          <p:nvPr>
            <p:ph type="body" idx="4294967295"/>
          </p:nvPr>
        </p:nvSpPr>
        <p:spPr>
          <a:xfrm>
            <a:off x="251520" y="1412776"/>
            <a:ext cx="8892480" cy="4968875"/>
          </a:xfrm>
        </p:spPr>
        <p:txBody>
          <a:bodyPr/>
          <a:lstStyle/>
          <a:p>
            <a:pPr eaLnBrk="1" hangingPunct="1"/>
            <a:r>
              <a:rPr lang="en-US" altLang="en-US" sz="2200" dirty="0" smtClean="0"/>
              <a:t>2,990 international applications filed (13,172 designs)</a:t>
            </a:r>
          </a:p>
          <a:p>
            <a:pPr marL="0" indent="0" eaLnBrk="1" hangingPunct="1">
              <a:buNone/>
            </a:pPr>
            <a:endParaRPr lang="en-US" altLang="en-US" sz="2200" dirty="0" smtClean="0"/>
          </a:p>
          <a:p>
            <a:pPr eaLnBrk="1" hangingPunct="1"/>
            <a:r>
              <a:rPr lang="en-US" altLang="en-US" sz="2200" dirty="0" smtClean="0"/>
              <a:t>2,734 international registrations recorded (12,806 designs)</a:t>
            </a:r>
          </a:p>
          <a:p>
            <a:pPr marL="0" indent="0" eaLnBrk="1" hangingPunct="1">
              <a:buNone/>
            </a:pPr>
            <a:endParaRPr lang="en-US" altLang="en-US" sz="2200" dirty="0" smtClean="0"/>
          </a:p>
          <a:p>
            <a:pPr eaLnBrk="1" hangingPunct="1"/>
            <a:r>
              <a:rPr lang="en-US" altLang="en-US" sz="2200" dirty="0" smtClean="0"/>
              <a:t>Largest filers: Swatch AG, The Proctor and Gamble Company; Daimler AG, Volkswagen Aktiengesellschaft; Koninklijke Philips Electronics</a:t>
            </a:r>
          </a:p>
          <a:p>
            <a:pPr eaLnBrk="1" hangingPunct="1"/>
            <a:endParaRPr lang="en-US" altLang="en-US" sz="2200" dirty="0" smtClean="0"/>
          </a:p>
          <a:p>
            <a:pPr eaLnBrk="1" hangingPunct="1"/>
            <a:r>
              <a:rPr lang="en-US" altLang="en-US" sz="2200" dirty="0" smtClean="0"/>
              <a:t>Approximately 26,877 international registrations in force</a:t>
            </a:r>
          </a:p>
          <a:p>
            <a:pPr marL="0" indent="0" eaLnBrk="1" hangingPunct="1">
              <a:buNone/>
            </a:pPr>
            <a:r>
              <a:rPr lang="en-US" altLang="en-US" dirty="0" smtClean="0"/>
              <a:t> </a:t>
            </a:r>
          </a:p>
          <a:p>
            <a:pPr lvl="2" eaLnBrk="1" hangingPunct="1">
              <a:buFont typeface="Wingdings" panose="05000000000000000000" pitchFamily="2" charset="2"/>
              <a:buChar char="Ø"/>
            </a:pPr>
            <a:r>
              <a:rPr lang="en-US" altLang="en-US" sz="2000" dirty="0" smtClean="0"/>
              <a:t>Equivalent to over 134,385 designations in force </a:t>
            </a:r>
          </a:p>
          <a:p>
            <a:pPr lvl="2" eaLnBrk="1" hangingPunct="1">
              <a:buFont typeface="Wingdings" panose="05000000000000000000" pitchFamily="2" charset="2"/>
              <a:buChar char="Ø"/>
            </a:pPr>
            <a:r>
              <a:rPr lang="en-US" altLang="en-US" sz="2000" dirty="0" smtClean="0"/>
              <a:t>Involving 8,204 holders</a:t>
            </a:r>
          </a:p>
          <a:p>
            <a:pPr lvl="2" eaLnBrk="1" hangingPunct="1">
              <a:buFont typeface="Wingdings" panose="05000000000000000000" pitchFamily="2" charset="2"/>
              <a:buChar char="Ø"/>
            </a:pPr>
            <a:r>
              <a:rPr lang="en-US" altLang="en-US" sz="2000" dirty="0" smtClean="0"/>
              <a:t>80% SMEs?</a:t>
            </a:r>
          </a:p>
        </p:txBody>
      </p:sp>
    </p:spTree>
    <p:extLst>
      <p:ext uri="{BB962C8B-B14F-4D97-AF65-F5344CB8AC3E}">
        <p14:creationId xmlns:p14="http://schemas.microsoft.com/office/powerpoint/2010/main" val="2287834410"/>
      </p:ext>
    </p:extLst>
  </p:cSld>
  <p:clrMapOvr>
    <a:masterClrMapping/>
  </p:clrMapOvr>
  <p:transition spd="slow">
    <p:wip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extLst>
              <p:ext uri="{D42A27DB-BD31-4B8C-83A1-F6EECF244321}">
                <p14:modId xmlns:p14="http://schemas.microsoft.com/office/powerpoint/2010/main" val="3018901049"/>
              </p:ext>
            </p:extLst>
          </p:nvPr>
        </p:nvGraphicFramePr>
        <p:xfrm>
          <a:off x="0" y="1700808"/>
          <a:ext cx="9125745" cy="4320481"/>
        </p:xfrm>
        <a:graphic>
          <a:graphicData uri="http://schemas.openxmlformats.org/drawingml/2006/table">
            <a:tbl>
              <a:tblPr/>
              <a:tblGrid>
                <a:gridCol w="5361364"/>
                <a:gridCol w="3764381"/>
              </a:tblGrid>
              <a:tr h="79780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2,734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95459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3 to 5</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781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4.68</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781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Less than 1,000 CHF </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7245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79.2% &lt; 2,000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36881" name="Rectangle 30"/>
          <p:cNvSpPr>
            <a:spLocks noChangeArrowheads="1"/>
          </p:cNvSpPr>
          <p:nvPr/>
        </p:nvSpPr>
        <p:spPr bwMode="auto">
          <a:xfrm>
            <a:off x="2555776" y="652998"/>
            <a:ext cx="5964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2800" b="0" dirty="0" smtClean="0">
                <a:solidFill>
                  <a:srgbClr val="00408C"/>
                </a:solidFill>
                <a:latin typeface="+mn-lt"/>
                <a:ea typeface="ヒラギノ角ゴ Pro W3" pitchFamily="1" charset="-128"/>
              </a:rPr>
              <a:t>GENERAL PROFILE 2013</a:t>
            </a:r>
            <a:endParaRPr lang="en-US" altLang="en-US" sz="2800" b="0" dirty="0">
              <a:solidFill>
                <a:srgbClr val="00408C"/>
              </a:solidFill>
              <a:latin typeface="+mn-lt"/>
              <a:ea typeface="ヒラギノ角ゴ Pro W3" pitchFamily="1" charset="-128"/>
            </a:endParaRPr>
          </a:p>
        </p:txBody>
      </p:sp>
    </p:spTree>
    <p:extLst>
      <p:ext uri="{BB962C8B-B14F-4D97-AF65-F5344CB8AC3E}">
        <p14:creationId xmlns:p14="http://schemas.microsoft.com/office/powerpoint/2010/main" val="2561540076"/>
      </p:ext>
    </p:extLst>
  </p:cSld>
  <p:clrMapOvr>
    <a:masterClrMapping/>
  </p:clrMapOvr>
  <p:transition spd="slow">
    <p:wip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7544" y="404664"/>
            <a:ext cx="8229600" cy="1143000"/>
          </a:xfrm>
        </p:spPr>
        <p:txBody>
          <a:bodyPr/>
          <a:lstStyle/>
          <a:p>
            <a:pPr algn="ctr" eaLnBrk="1" hangingPunct="1"/>
            <a:r>
              <a:rPr lang="en-US" altLang="en-US" sz="2800" dirty="0" smtClean="0"/>
              <a:t>2013:  TOP FILING CONTRACTING PARTIES</a:t>
            </a:r>
            <a:r>
              <a:rPr lang="en-US" altLang="en-US" b="1" u="sng" dirty="0" smtClean="0"/>
              <a:t/>
            </a:r>
            <a:br>
              <a:rPr lang="en-US" altLang="en-US" b="1" u="sng" dirty="0" smtClean="0"/>
            </a:br>
            <a:endParaRPr lang="en-US" altLang="en-US" u="sng" dirty="0" smtClean="0"/>
          </a:p>
        </p:txBody>
      </p:sp>
      <p:sp>
        <p:nvSpPr>
          <p:cNvPr id="37891" name="Rectangle 3"/>
          <p:cNvSpPr>
            <a:spLocks noGrp="1" noChangeArrowheads="1"/>
          </p:cNvSpPr>
          <p:nvPr>
            <p:ph type="body" idx="1"/>
          </p:nvPr>
        </p:nvSpPr>
        <p:spPr>
          <a:xfrm>
            <a:off x="323528" y="1557338"/>
            <a:ext cx="8640959" cy="4823990"/>
          </a:xfrm>
        </p:spPr>
        <p:txBody>
          <a:bodyPr/>
          <a:lstStyle/>
          <a:p>
            <a:pPr eaLnBrk="1" hangingPunct="1">
              <a:lnSpc>
                <a:spcPct val="80000"/>
              </a:lnSpc>
              <a:buFontTx/>
              <a:buNone/>
            </a:pPr>
            <a:r>
              <a:rPr lang="en-US" altLang="en-US" dirty="0" smtClean="0"/>
              <a:t>Contracting Party of entitlement:</a:t>
            </a:r>
          </a:p>
          <a:p>
            <a:pPr eaLnBrk="1" hangingPunct="1">
              <a:lnSpc>
                <a:spcPct val="80000"/>
              </a:lnSpc>
              <a:buFontTx/>
              <a:buNone/>
            </a:pPr>
            <a:endParaRPr lang="en-US" altLang="en-US" dirty="0" smtClean="0"/>
          </a:p>
          <a:p>
            <a:pPr eaLnBrk="1" hangingPunct="1">
              <a:lnSpc>
                <a:spcPct val="80000"/>
              </a:lnSpc>
            </a:pPr>
            <a:r>
              <a:rPr lang="en-US" altLang="en-US" dirty="0" smtClean="0"/>
              <a:t>1.	European Union 	(5084 designs, 39.7%)</a:t>
            </a:r>
          </a:p>
          <a:p>
            <a:pPr eaLnBrk="1" hangingPunct="1">
              <a:lnSpc>
                <a:spcPct val="80000"/>
              </a:lnSpc>
            </a:pPr>
            <a:r>
              <a:rPr lang="en-US" altLang="en-US" dirty="0" smtClean="0"/>
              <a:t>2.	Switzerland 		(3529 designs, 27.6%)</a:t>
            </a:r>
          </a:p>
          <a:p>
            <a:pPr eaLnBrk="1" hangingPunct="1">
              <a:lnSpc>
                <a:spcPct val="80000"/>
              </a:lnSpc>
            </a:pPr>
            <a:r>
              <a:rPr lang="en-US" altLang="en-US" dirty="0" smtClean="0"/>
              <a:t>3.	Germany 		(1681 designs, 13.1%)</a:t>
            </a:r>
          </a:p>
          <a:p>
            <a:pPr eaLnBrk="1" hangingPunct="1">
              <a:lnSpc>
                <a:spcPct val="80000"/>
              </a:lnSpc>
            </a:pPr>
            <a:r>
              <a:rPr lang="en-US" altLang="en-US" dirty="0" smtClean="0"/>
              <a:t>4.	France 		(1284 designs, 10.0%)</a:t>
            </a:r>
          </a:p>
          <a:p>
            <a:pPr eaLnBrk="1" hangingPunct="1">
              <a:lnSpc>
                <a:spcPct val="80000"/>
              </a:lnSpc>
            </a:pPr>
            <a:r>
              <a:rPr lang="en-US" altLang="en-US" dirty="0" smtClean="0"/>
              <a:t>5.	Turkey 		(303 designs, 2.4%)</a:t>
            </a:r>
          </a:p>
          <a:p>
            <a:pPr eaLnBrk="1" hangingPunct="1">
              <a:lnSpc>
                <a:spcPct val="80000"/>
              </a:lnSpc>
            </a:pPr>
            <a:r>
              <a:rPr lang="en-US" altLang="en-US" dirty="0" smtClean="0"/>
              <a:t>6.	 Liechtenstein	(166 designs, 1.3%)		</a:t>
            </a:r>
          </a:p>
          <a:p>
            <a:pPr eaLnBrk="1" hangingPunct="1">
              <a:lnSpc>
                <a:spcPct val="80000"/>
              </a:lnSpc>
            </a:pPr>
            <a:r>
              <a:rPr lang="en-US" altLang="en-US" dirty="0" smtClean="0"/>
              <a:t>7.	 Norway 		(149 designs, 1.2%)</a:t>
            </a:r>
          </a:p>
          <a:p>
            <a:pPr eaLnBrk="1" hangingPunct="1">
              <a:lnSpc>
                <a:spcPct val="80000"/>
              </a:lnSpc>
            </a:pPr>
            <a:r>
              <a:rPr lang="en-US" altLang="en-US" dirty="0" smtClean="0"/>
              <a:t>8.	 Spain			(103 designs, 0.8%)</a:t>
            </a:r>
          </a:p>
          <a:p>
            <a:pPr eaLnBrk="1" hangingPunct="1">
              <a:lnSpc>
                <a:spcPct val="80000"/>
              </a:lnSpc>
            </a:pPr>
            <a:r>
              <a:rPr lang="en-US" altLang="en-US" dirty="0" smtClean="0"/>
              <a:t>9.	 Singapore 		(76 designs, 0.6%)</a:t>
            </a:r>
          </a:p>
          <a:p>
            <a:pPr eaLnBrk="1" hangingPunct="1">
              <a:lnSpc>
                <a:spcPct val="80000"/>
              </a:lnSpc>
            </a:pPr>
            <a:r>
              <a:rPr lang="en-US" altLang="en-US" dirty="0" smtClean="0"/>
              <a:t>10.	 Bulgaria 		(76 designs, 0.6%)</a:t>
            </a:r>
          </a:p>
          <a:p>
            <a:pPr eaLnBrk="1" hangingPunct="1">
              <a:lnSpc>
                <a:spcPct val="80000"/>
              </a:lnSpc>
              <a:buFontTx/>
              <a:buNone/>
            </a:pPr>
            <a:endParaRPr lang="en-US" altLang="en-US" sz="2000" dirty="0" smtClean="0"/>
          </a:p>
        </p:txBody>
      </p:sp>
    </p:spTree>
    <p:extLst>
      <p:ext uri="{BB962C8B-B14F-4D97-AF65-F5344CB8AC3E}">
        <p14:creationId xmlns:p14="http://schemas.microsoft.com/office/powerpoint/2010/main" val="4227178077"/>
      </p:ext>
    </p:extLst>
  </p:cSld>
  <p:clrMapOvr>
    <a:masterClrMapping/>
  </p:clrMapOvr>
  <p:transition spd="slow">
    <p:wip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251519" y="1484784"/>
          <a:ext cx="8640959" cy="5095478"/>
        </p:xfrm>
        <a:graphic>
          <a:graphicData uri="http://schemas.openxmlformats.org/drawingml/2006/chart">
            <c:chart xmlns:c="http://schemas.openxmlformats.org/drawingml/2006/chart" xmlns:r="http://schemas.openxmlformats.org/officeDocument/2006/relationships" r:id="rId3"/>
          </a:graphicData>
        </a:graphic>
      </p:graphicFrame>
      <p:sp>
        <p:nvSpPr>
          <p:cNvPr id="38915" name="Rectangle 2"/>
          <p:cNvSpPr>
            <a:spLocks noChangeArrowheads="1"/>
          </p:cNvSpPr>
          <p:nvPr/>
        </p:nvSpPr>
        <p:spPr bwMode="auto">
          <a:xfrm>
            <a:off x="179388" y="549275"/>
            <a:ext cx="87137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spcBef>
                <a:spcPct val="0"/>
              </a:spcBef>
              <a:buFontTx/>
              <a:buNone/>
            </a:pPr>
            <a:r>
              <a:rPr lang="en-US" altLang="en-US" sz="2800" b="0" dirty="0" smtClean="0">
                <a:solidFill>
                  <a:srgbClr val="00408C"/>
                </a:solidFill>
              </a:rPr>
              <a:t>DESIGNS IN IR: TOP ORIGINS 2013</a:t>
            </a:r>
            <a:endParaRPr lang="en-US" altLang="en-US" sz="2800" b="0" dirty="0">
              <a:solidFill>
                <a:srgbClr val="00408C"/>
              </a:solidFill>
            </a:endParaRPr>
          </a:p>
        </p:txBody>
      </p:sp>
    </p:spTree>
    <p:extLst>
      <p:ext uri="{BB962C8B-B14F-4D97-AF65-F5344CB8AC3E}">
        <p14:creationId xmlns:p14="http://schemas.microsoft.com/office/powerpoint/2010/main" val="4113919931"/>
      </p:ext>
    </p:extLst>
  </p:cSld>
  <p:clrMapOvr>
    <a:masterClrMapping/>
  </p:clrMapOvr>
  <p:transition spd="slow">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323528" y="1628800"/>
            <a:ext cx="8352928" cy="4537075"/>
          </a:xfrm>
        </p:spPr>
        <p:txBody>
          <a:bodyPr/>
          <a:lstStyle/>
          <a:p>
            <a:pPr eaLnBrk="1" hangingPunct="1">
              <a:buFontTx/>
              <a:buNone/>
            </a:pPr>
            <a:r>
              <a:rPr lang="en-US" altLang="en-US" sz="2000" dirty="0" smtClean="0"/>
              <a:t>Number of designs recorded:</a:t>
            </a:r>
          </a:p>
          <a:p>
            <a:pPr eaLnBrk="1" hangingPunct="1">
              <a:buFontTx/>
              <a:buNone/>
            </a:pPr>
            <a:endParaRPr lang="en-US" altLang="en-US" sz="2000" dirty="0" smtClean="0"/>
          </a:p>
          <a:p>
            <a:pPr eaLnBrk="1" hangingPunct="1"/>
            <a:r>
              <a:rPr lang="en-US" altLang="en-US" sz="2000" dirty="0" smtClean="0"/>
              <a:t>1. European Union    		(10178 designs, 79.5%)</a:t>
            </a:r>
          </a:p>
          <a:p>
            <a:pPr eaLnBrk="1" hangingPunct="1"/>
            <a:r>
              <a:rPr lang="en-US" altLang="en-US" sz="2000" dirty="0" smtClean="0"/>
              <a:t>2. Switzerland		(9287 designs, 72.5%)</a:t>
            </a:r>
          </a:p>
          <a:p>
            <a:pPr eaLnBrk="1" hangingPunct="1"/>
            <a:r>
              <a:rPr lang="en-US" altLang="en-US" sz="2000" dirty="0" smtClean="0"/>
              <a:t>3. Turkey			(5993 designs, 46.8%)</a:t>
            </a:r>
          </a:p>
          <a:p>
            <a:pPr eaLnBrk="1" hangingPunct="1"/>
            <a:r>
              <a:rPr lang="en-US" altLang="en-US" sz="2000" dirty="0" smtClean="0"/>
              <a:t>4. Norway 			(3152 designs, 24.6%)</a:t>
            </a:r>
          </a:p>
          <a:p>
            <a:pPr eaLnBrk="1" hangingPunct="1"/>
            <a:r>
              <a:rPr lang="en-US" altLang="en-US" sz="2000" dirty="0" smtClean="0"/>
              <a:t>5. Ukraine	 		(2911 designs, 22.7%)</a:t>
            </a:r>
          </a:p>
          <a:p>
            <a:pPr eaLnBrk="1" hangingPunct="1"/>
            <a:r>
              <a:rPr lang="en-US" altLang="en-US" sz="2000" dirty="0" smtClean="0"/>
              <a:t>6. Singapore			(2639 designs, 20.6%)</a:t>
            </a:r>
          </a:p>
          <a:p>
            <a:pPr eaLnBrk="1" hangingPunct="1"/>
            <a:r>
              <a:rPr lang="en-US" altLang="en-US" sz="2000" dirty="0" smtClean="0"/>
              <a:t>7. Morocco			(1932 designs, 15.0%)</a:t>
            </a:r>
          </a:p>
          <a:p>
            <a:pPr eaLnBrk="1" hangingPunct="1"/>
            <a:r>
              <a:rPr lang="en-US" altLang="en-US" sz="2000" dirty="0" smtClean="0"/>
              <a:t>8. Croatia 			(1884 designs, 14.7%)</a:t>
            </a:r>
          </a:p>
          <a:p>
            <a:pPr eaLnBrk="1" hangingPunct="1"/>
            <a:r>
              <a:rPr lang="en-US" altLang="en-US" sz="2000" dirty="0" smtClean="0"/>
              <a:t>9. Monaco			(1724 designs, 13.5%)</a:t>
            </a:r>
          </a:p>
          <a:p>
            <a:pPr eaLnBrk="1" hangingPunct="1"/>
            <a:r>
              <a:rPr lang="en-US" altLang="en-US" sz="2000" dirty="0" smtClean="0"/>
              <a:t>10. Liechtenstein 		(1706 designs, 13.3%)</a:t>
            </a:r>
          </a:p>
        </p:txBody>
      </p:sp>
      <p:sp>
        <p:nvSpPr>
          <p:cNvPr id="39939" name="Rectangle 3"/>
          <p:cNvSpPr>
            <a:spLocks noGrp="1" noChangeArrowheads="1"/>
          </p:cNvSpPr>
          <p:nvPr>
            <p:ph type="title"/>
          </p:nvPr>
        </p:nvSpPr>
        <p:spPr>
          <a:xfrm>
            <a:off x="323528" y="260648"/>
            <a:ext cx="8496944" cy="993775"/>
          </a:xfrm>
        </p:spPr>
        <p:txBody>
          <a:bodyPr/>
          <a:lstStyle/>
          <a:p>
            <a:pPr algn="ctr" eaLnBrk="1" hangingPunct="1"/>
            <a:r>
              <a:rPr lang="en-US" altLang="en-US" sz="2800" dirty="0" smtClean="0"/>
              <a:t>2013:  MOST DESIGNATED CONTRACTING PARTIES</a:t>
            </a:r>
          </a:p>
        </p:txBody>
      </p:sp>
    </p:spTree>
    <p:extLst>
      <p:ext uri="{BB962C8B-B14F-4D97-AF65-F5344CB8AC3E}">
        <p14:creationId xmlns:p14="http://schemas.microsoft.com/office/powerpoint/2010/main" val="711893128"/>
      </p:ext>
    </p:extLst>
  </p:cSld>
  <p:clrMapOvr>
    <a:masterClrMapping/>
  </p:clrMapOvr>
  <p:transition spd="slow">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179512" y="1484784"/>
            <a:ext cx="8784976" cy="4896544"/>
          </a:xfrm>
        </p:spPr>
        <p:txBody>
          <a:bodyPr/>
          <a:lstStyle/>
          <a:p>
            <a:endParaRPr lang="fr-CH" altLang="en-US" dirty="0" smtClean="0"/>
          </a:p>
          <a:p>
            <a:r>
              <a:rPr lang="en-US" altLang="en-US" dirty="0" smtClean="0"/>
              <a:t>Weekly publication cycle since January 2012</a:t>
            </a:r>
          </a:p>
          <a:p>
            <a:endParaRPr lang="en-US" altLang="en-US" dirty="0" smtClean="0"/>
          </a:p>
          <a:p>
            <a:r>
              <a:rPr lang="en-US" altLang="en-US" dirty="0" smtClean="0"/>
              <a:t>Enhancement of the E-filing interface as from June, 2013</a:t>
            </a:r>
          </a:p>
          <a:p>
            <a:pPr marL="0" indent="0">
              <a:buNone/>
            </a:pPr>
            <a:endParaRPr lang="en-US" altLang="en-US" dirty="0" smtClean="0"/>
          </a:p>
          <a:p>
            <a:pPr lvl="1">
              <a:buFont typeface="Wingdings" panose="05000000000000000000" pitchFamily="2" charset="2"/>
              <a:buChar char="Ø"/>
            </a:pPr>
            <a:r>
              <a:rPr lang="en-US" altLang="en-US" dirty="0" smtClean="0"/>
              <a:t> </a:t>
            </a:r>
            <a:r>
              <a:rPr lang="en-US" altLang="en-US" sz="2000" dirty="0" smtClean="0"/>
              <a:t>A WIPO User account</a:t>
            </a:r>
          </a:p>
          <a:p>
            <a:pPr lvl="1">
              <a:buFont typeface="Wingdings" panose="05000000000000000000" pitchFamily="2" charset="2"/>
              <a:buChar char="Ø"/>
            </a:pPr>
            <a:r>
              <a:rPr lang="en-US" altLang="en-US" sz="2000" dirty="0" smtClean="0"/>
              <a:t> Facilitated downloading of reproductions</a:t>
            </a:r>
          </a:p>
          <a:p>
            <a:pPr lvl="1">
              <a:buFont typeface="Wingdings" panose="05000000000000000000" pitchFamily="2" charset="2"/>
              <a:buChar char="Ø"/>
            </a:pPr>
            <a:r>
              <a:rPr lang="en-US" altLang="en-US" sz="2000" dirty="0" smtClean="0"/>
              <a:t> Automatic check and transformation of images</a:t>
            </a:r>
          </a:p>
          <a:p>
            <a:pPr lvl="1">
              <a:buFont typeface="Wingdings" panose="05000000000000000000" pitchFamily="2" charset="2"/>
              <a:buChar char="Ø"/>
            </a:pPr>
            <a:r>
              <a:rPr lang="en-US" altLang="en-US" sz="2000" dirty="0" smtClean="0"/>
              <a:t> Integrated fee calculator</a:t>
            </a:r>
          </a:p>
          <a:p>
            <a:pPr lvl="1">
              <a:buFont typeface="Wingdings" panose="05000000000000000000" pitchFamily="2" charset="2"/>
              <a:buChar char="Ø"/>
            </a:pPr>
            <a:r>
              <a:rPr lang="en-US" altLang="en-US" sz="2000" dirty="0" smtClean="0"/>
              <a:t> Payment of fees by credit card</a:t>
            </a:r>
          </a:p>
          <a:p>
            <a:endParaRPr lang="fr-CH" altLang="en-US" dirty="0" smtClean="0"/>
          </a:p>
          <a:p>
            <a:endParaRPr lang="fr-CH" altLang="en-US" dirty="0" smtClean="0"/>
          </a:p>
          <a:p>
            <a:endParaRPr lang="fr-CH" altLang="en-US" sz="2000" dirty="0" smtClean="0"/>
          </a:p>
        </p:txBody>
      </p:sp>
      <p:sp>
        <p:nvSpPr>
          <p:cNvPr id="40963" name="Rectangle 3"/>
          <p:cNvSpPr>
            <a:spLocks noGrp="1" noChangeArrowheads="1"/>
          </p:cNvSpPr>
          <p:nvPr>
            <p:ph type="title"/>
          </p:nvPr>
        </p:nvSpPr>
        <p:spPr>
          <a:xfrm>
            <a:off x="467544" y="332656"/>
            <a:ext cx="7931224" cy="1143000"/>
          </a:xfrm>
        </p:spPr>
        <p:txBody>
          <a:bodyPr/>
          <a:lstStyle/>
          <a:p>
            <a:pPr algn="ctr"/>
            <a:r>
              <a:rPr lang="fr-CH" altLang="en-US" dirty="0" smtClean="0"/>
              <a:t>LATEST DEVELOPMENTS</a:t>
            </a:r>
            <a:endParaRPr lang="en-US" altLang="en-US" dirty="0" smtClean="0"/>
          </a:p>
        </p:txBody>
      </p:sp>
    </p:spTree>
    <p:extLst>
      <p:ext uri="{BB962C8B-B14F-4D97-AF65-F5344CB8AC3E}">
        <p14:creationId xmlns:p14="http://schemas.microsoft.com/office/powerpoint/2010/main" val="441238473"/>
      </p:ext>
    </p:extLst>
  </p:cSld>
  <p:clrMapOvr>
    <a:masterClrMapping/>
  </p:clrMapOvr>
  <p:transition spd="slow">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a:r>
              <a:rPr lang="fr-CH" altLang="en-US" sz="2800" dirty="0" smtClean="0"/>
              <a:t>ADVANTAGES</a:t>
            </a:r>
            <a:endParaRPr lang="en-US" altLang="en-US" sz="2800" dirty="0" smtClean="0"/>
          </a:p>
        </p:txBody>
      </p:sp>
      <p:sp>
        <p:nvSpPr>
          <p:cNvPr id="41987" name="Rectangle 3"/>
          <p:cNvSpPr>
            <a:spLocks noGrp="1" noChangeArrowheads="1"/>
          </p:cNvSpPr>
          <p:nvPr>
            <p:ph type="body" idx="1"/>
          </p:nvPr>
        </p:nvSpPr>
        <p:spPr>
          <a:xfrm>
            <a:off x="251520" y="1412776"/>
            <a:ext cx="8568952" cy="4824536"/>
          </a:xfrm>
        </p:spPr>
        <p:txBody>
          <a:bodyPr/>
          <a:lstStyle/>
          <a:p>
            <a:pPr>
              <a:buFontTx/>
              <a:buNone/>
            </a:pPr>
            <a:endParaRPr lang="en-US" altLang="en-US" dirty="0" smtClean="0"/>
          </a:p>
          <a:p>
            <a:pPr algn="just"/>
            <a:r>
              <a:rPr lang="en-US" altLang="en-US" sz="2200" dirty="0" smtClean="0"/>
              <a:t>The Hague System is cost-effective and efficient, thereby creating opportunities that would not otherwise exist for any enterprise with a limited legal budget</a:t>
            </a:r>
          </a:p>
          <a:p>
            <a:pPr marL="0" indent="0" algn="just">
              <a:buNone/>
            </a:pPr>
            <a:endParaRPr lang="en-US" altLang="en-US" sz="2200" dirty="0" smtClean="0"/>
          </a:p>
          <a:p>
            <a:pPr algn="just"/>
            <a:r>
              <a:rPr lang="en-US" altLang="en-US" sz="2200" dirty="0" smtClean="0"/>
              <a:t>It is flexible affording right holders great flexibility in targeting national, regional or global markets for particular goods</a:t>
            </a:r>
          </a:p>
          <a:p>
            <a:pPr marL="0" indent="0" algn="just">
              <a:buNone/>
            </a:pPr>
            <a:endParaRPr lang="en-US" altLang="en-US" sz="2200" dirty="0" smtClean="0"/>
          </a:p>
          <a:p>
            <a:pPr algn="just"/>
            <a:r>
              <a:rPr lang="en-US" altLang="en-US" sz="2200" dirty="0" smtClean="0"/>
              <a:t>The centralized acquisition and maintenance of industrial design rights by filing a single international application for a single international registration with effect in one or more designated Contracting Parties</a:t>
            </a:r>
          </a:p>
          <a:p>
            <a:endParaRPr lang="en-US" altLang="en-US" dirty="0" smtClean="0"/>
          </a:p>
        </p:txBody>
      </p:sp>
    </p:spTree>
    <p:extLst>
      <p:ext uri="{BB962C8B-B14F-4D97-AF65-F5344CB8AC3E}">
        <p14:creationId xmlns:p14="http://schemas.microsoft.com/office/powerpoint/2010/main" val="1215367112"/>
      </p:ext>
    </p:extLst>
  </p:cSld>
  <p:clrMapOvr>
    <a:masterClrMapping/>
  </p:clrMapOvr>
  <p:transition spd="slow">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ChangeArrowheads="1"/>
          </p:cNvSpPr>
          <p:nvPr/>
        </p:nvSpPr>
        <p:spPr bwMode="auto">
          <a:xfrm>
            <a:off x="250825" y="1412875"/>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a:spcBef>
                <a:spcPct val="0"/>
              </a:spcBef>
              <a:buFontTx/>
              <a:buNone/>
            </a:pPr>
            <a:r>
              <a:rPr lang="en-US" altLang="en-US" sz="2000" b="0" dirty="0">
                <a:solidFill>
                  <a:srgbClr val="00408C"/>
                </a:solidFill>
                <a:ea typeface="ヒラギノ角ゴ Pro W3" pitchFamily="1" charset="-128"/>
              </a:rPr>
              <a:t/>
            </a:r>
            <a:br>
              <a:rPr lang="en-US" altLang="en-US" sz="2000" b="0" dirty="0">
                <a:solidFill>
                  <a:srgbClr val="00408C"/>
                </a:solidFill>
                <a:ea typeface="ヒラギノ角ゴ Pro W3" pitchFamily="1" charset="-128"/>
              </a:rPr>
            </a:br>
            <a:r>
              <a:rPr lang="en-US" altLang="en-US" sz="2000" b="0" dirty="0">
                <a:solidFill>
                  <a:srgbClr val="00408C"/>
                </a:solidFill>
                <a:ea typeface="ヒラギノ角ゴ Pro W3" pitchFamily="1" charset="-128"/>
              </a:rPr>
              <a:t/>
            </a:r>
            <a:br>
              <a:rPr lang="en-US" altLang="en-US" sz="2000" b="0" dirty="0">
                <a:solidFill>
                  <a:srgbClr val="00408C"/>
                </a:solidFill>
                <a:ea typeface="ヒラギノ角ゴ Pro W3" pitchFamily="1" charset="-128"/>
              </a:rPr>
            </a:br>
            <a:r>
              <a:rPr lang="en-US" altLang="en-US" sz="3600" b="0" dirty="0">
                <a:solidFill>
                  <a:srgbClr val="00408C"/>
                </a:solidFill>
                <a:ea typeface="ヒラギノ角ゴ Pro W3" pitchFamily="1" charset="-128"/>
              </a:rPr>
              <a:t>Thank you </a:t>
            </a:r>
          </a:p>
          <a:p>
            <a:pPr algn="ctr">
              <a:spcBef>
                <a:spcPct val="0"/>
              </a:spcBef>
              <a:buFontTx/>
              <a:buNone/>
            </a:pPr>
            <a:r>
              <a:rPr lang="en-US" altLang="en-US" sz="3600" b="0" dirty="0">
                <a:solidFill>
                  <a:srgbClr val="00408C"/>
                </a:solidFill>
                <a:ea typeface="ヒラギノ角ゴ Pro W3" pitchFamily="1" charset="-128"/>
              </a:rPr>
              <a:t>for your attention</a:t>
            </a:r>
          </a:p>
          <a:p>
            <a:pPr algn="ctr">
              <a:spcBef>
                <a:spcPct val="0"/>
              </a:spcBef>
              <a:buFontTx/>
              <a:buNone/>
            </a:pPr>
            <a:endParaRPr lang="en-US" altLang="en-US" sz="3600" b="0" dirty="0">
              <a:solidFill>
                <a:schemeClr val="hlink"/>
              </a:solidFill>
              <a:ea typeface="ヒラギノ角ゴ Pro W3" pitchFamily="1" charset="-128"/>
            </a:endParaRPr>
          </a:p>
        </p:txBody>
      </p:sp>
      <p:sp>
        <p:nvSpPr>
          <p:cNvPr id="43012" name="Text Box 4"/>
          <p:cNvSpPr txBox="1">
            <a:spLocks noChangeArrowheads="1"/>
          </p:cNvSpPr>
          <p:nvPr/>
        </p:nvSpPr>
        <p:spPr bwMode="auto">
          <a:xfrm>
            <a:off x="684213" y="6092825"/>
            <a:ext cx="34226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eaLnBrk="1" hangingPunct="1">
              <a:spcBef>
                <a:spcPct val="50000"/>
              </a:spcBef>
              <a:buFontTx/>
              <a:buNone/>
            </a:pPr>
            <a:r>
              <a:rPr lang="es-ES_tradnl" altLang="en-US" sz="2200" b="0" dirty="0">
                <a:solidFill>
                  <a:srgbClr val="00408C"/>
                </a:solidFill>
                <a:ea typeface="ヒラギノ角ゴ Pro W3" pitchFamily="1" charset="-128"/>
              </a:rPr>
              <a:t>debbie.roenning@wipo.int</a:t>
            </a:r>
            <a:endParaRPr lang="en-US" altLang="en-US" sz="2200" b="0" dirty="0">
              <a:solidFill>
                <a:srgbClr val="00408C"/>
              </a:solidFill>
              <a:ea typeface="ヒラギノ角ゴ Pro W3" pitchFamily="1" charset="-128"/>
            </a:endParaRPr>
          </a:p>
        </p:txBody>
      </p:sp>
    </p:spTree>
    <p:extLst>
      <p:ext uri="{BB962C8B-B14F-4D97-AF65-F5344CB8AC3E}">
        <p14:creationId xmlns:p14="http://schemas.microsoft.com/office/powerpoint/2010/main" val="2293626230"/>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107505" y="2564904"/>
            <a:ext cx="8784976" cy="4293096"/>
          </a:xfrm>
        </p:spPr>
        <p:txBody>
          <a:bodyPr/>
          <a:lstStyle/>
          <a:p>
            <a:pPr algn="just" eaLnBrk="1" hangingPunct="1">
              <a:defRPr/>
            </a:pPr>
            <a:r>
              <a:rPr lang="en-US" sz="2000" dirty="0" smtClean="0">
                <a:ea typeface="Arial Unicode MS" pitchFamily="34" charset="-128"/>
                <a:cs typeface="Arial Unicode MS" pitchFamily="34" charset="-128"/>
              </a:rPr>
              <a:t>WIPO treaties are often closely connected to infrastructure and services:</a:t>
            </a:r>
          </a:p>
          <a:p>
            <a:pPr marL="0" indent="0" algn="just" eaLnBrk="1" hangingPunct="1">
              <a:buNone/>
              <a:defRPr/>
            </a:pPr>
            <a:endParaRPr lang="en-US" sz="2000" dirty="0" smtClean="0">
              <a:ea typeface="Arial Unicode MS" pitchFamily="34" charset="-128"/>
              <a:cs typeface="Arial Unicode MS" pitchFamily="34" charset="-128"/>
            </a:endParaRPr>
          </a:p>
          <a:p>
            <a:pPr marL="0" indent="0" algn="just" eaLnBrk="1" hangingPunct="1">
              <a:buNone/>
              <a:defRPr/>
            </a:pPr>
            <a:endParaRPr lang="en-US" sz="2000" dirty="0" smtClean="0">
              <a:ea typeface="Arial Unicode MS" pitchFamily="34" charset="-128"/>
              <a:cs typeface="Arial Unicode MS" pitchFamily="34" charset="-128"/>
            </a:endParaRPr>
          </a:p>
          <a:p>
            <a:pPr lvl="1" algn="just" eaLnBrk="1" hangingPunct="1">
              <a:buFont typeface="Wingdings" charset="2"/>
              <a:buChar char="Ø"/>
              <a:defRPr/>
            </a:pPr>
            <a:r>
              <a:rPr lang="en-US" sz="1800" dirty="0" smtClean="0">
                <a:ea typeface="Arial Unicode MS" pitchFamily="34" charset="-128"/>
                <a:cs typeface="Arial Unicode MS" pitchFamily="34" charset="-128"/>
              </a:rPr>
              <a:t>Treaties that provide legal support to international infrastructure and services: PCT, Madrid.</a:t>
            </a:r>
          </a:p>
          <a:p>
            <a:pPr marL="457200" lvl="1" indent="0" algn="just" eaLnBrk="1" hangingPunct="1">
              <a:buNone/>
              <a:defRPr/>
            </a:pPr>
            <a:endParaRPr lang="en-US" sz="1800" dirty="0" smtClean="0">
              <a:ea typeface="Arial Unicode MS" pitchFamily="34" charset="-128"/>
              <a:cs typeface="Arial Unicode MS" pitchFamily="34" charset="-128"/>
            </a:endParaRPr>
          </a:p>
          <a:p>
            <a:pPr lvl="1" algn="just" eaLnBrk="1" hangingPunct="1">
              <a:buFont typeface="Wingdings" charset="2"/>
              <a:buChar char="Ø"/>
              <a:defRPr/>
            </a:pPr>
            <a:r>
              <a:rPr lang="en-US" sz="1800" dirty="0" smtClean="0">
                <a:solidFill>
                  <a:srgbClr val="000000"/>
                </a:solidFill>
                <a:ea typeface="+mn-ea"/>
              </a:rPr>
              <a:t>Business simplification treaties, which simplify the operation of national infrastructure and services: Singapore Treaty on the Law of Marks (2006), Patent Law Treaty ( 2000)</a:t>
            </a:r>
          </a:p>
        </p:txBody>
      </p:sp>
      <p:sp>
        <p:nvSpPr>
          <p:cNvPr id="9219" name="Text Box 3"/>
          <p:cNvSpPr txBox="1">
            <a:spLocks noChangeArrowheads="1"/>
          </p:cNvSpPr>
          <p:nvPr/>
        </p:nvSpPr>
        <p:spPr bwMode="auto">
          <a:xfrm>
            <a:off x="467544" y="692696"/>
            <a:ext cx="73580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spcBef>
                <a:spcPct val="20000"/>
              </a:spcBef>
            </a:pPr>
            <a:r>
              <a:rPr lang="en-US" sz="3600" dirty="0" smtClean="0">
                <a:solidFill>
                  <a:srgbClr val="00408C"/>
                </a:solidFill>
                <a:ea typeface="ヒラギノ角ゴ Pro W3" charset="0"/>
                <a:cs typeface="ヒラギノ角ゴ Pro W3" charset="0"/>
              </a:rPr>
              <a:t>		   NORM SETTING </a:t>
            </a:r>
            <a:endParaRPr lang="en-US" sz="3600" dirty="0">
              <a:solidFill>
                <a:srgbClr val="00408C"/>
              </a:solidFill>
              <a:ea typeface="ヒラギノ角ゴ Pro W3" charset="0"/>
              <a:cs typeface="ヒラギノ角ゴ Pro W3" charset="0"/>
            </a:endParaRPr>
          </a:p>
        </p:txBody>
      </p:sp>
      <p:pic>
        <p:nvPicPr>
          <p:cNvPr id="2" name="Image 1" descr="law.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489862" cy="1656000"/>
          </a:xfrm>
          <a:prstGeom prst="rect">
            <a:avLst/>
          </a:prstGeom>
          <a:ln>
            <a:noFill/>
          </a:ln>
          <a:effectLst>
            <a:softEdge rad="112500"/>
          </a:effectLst>
        </p:spPr>
      </p:pic>
      <p:pic>
        <p:nvPicPr>
          <p:cNvPr id="4" name="Image 3" descr="images.jpg"/>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0" y="188640"/>
            <a:ext cx="2520000" cy="1656000"/>
          </a:xfrm>
          <a:prstGeom prst="rect">
            <a:avLst/>
          </a:prstGeom>
          <a:ln>
            <a:noFill/>
          </a:ln>
          <a:effectLst>
            <a:softEdge rad="112500"/>
          </a:effectLst>
        </p:spPr>
      </p:pic>
    </p:spTree>
    <p:extLst>
      <p:ext uri="{BB962C8B-B14F-4D97-AF65-F5344CB8AC3E}">
        <p14:creationId xmlns:p14="http://schemas.microsoft.com/office/powerpoint/2010/main" val="3587755121"/>
      </p:ext>
    </p:extLst>
  </p:cSld>
  <p:clrMapOvr>
    <a:masterClrMapping/>
  </p:clrMapOvr>
  <p:transition spd="slow" advClick="0">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lstStyle/>
          <a:p>
            <a:pPr algn="ctr"/>
            <a:r>
              <a:rPr lang="en-US" sz="2400" dirty="0" smtClean="0"/>
              <a:t>GLOBAL DATABASES FOR IP PLATFORMS AND</a:t>
            </a:r>
            <a:br>
              <a:rPr lang="en-US" sz="2400" dirty="0" smtClean="0"/>
            </a:br>
            <a:r>
              <a:rPr lang="en-US" sz="2400" dirty="0" smtClean="0"/>
              <a:t>TOOLS FOR THE CONNECTED KNOWLEDGE ECONOMY </a:t>
            </a:r>
            <a:endParaRPr lang="en-US" sz="2400" dirty="0"/>
          </a:p>
        </p:txBody>
      </p:sp>
      <p:sp>
        <p:nvSpPr>
          <p:cNvPr id="6" name="Content Placeholder 2"/>
          <p:cNvSpPr>
            <a:spLocks noGrp="1"/>
          </p:cNvSpPr>
          <p:nvPr>
            <p:ph idx="1"/>
          </p:nvPr>
        </p:nvSpPr>
        <p:spPr>
          <a:xfrm>
            <a:off x="179512" y="5085184"/>
            <a:ext cx="8964488" cy="1512168"/>
          </a:xfrm>
        </p:spPr>
        <p:txBody>
          <a:bodyPr/>
          <a:lstStyle/>
          <a:p>
            <a:r>
              <a:rPr lang="en-US" sz="1200" u="sng" dirty="0" smtClean="0"/>
              <a:t>Speaker</a:t>
            </a:r>
            <a:r>
              <a:rPr lang="en-US" sz="1200" dirty="0" smtClean="0"/>
              <a:t>: Christophe </a:t>
            </a:r>
            <a:r>
              <a:rPr lang="en-US" sz="1200" dirty="0" err="1" smtClean="0"/>
              <a:t>Mazenc</a:t>
            </a:r>
            <a:r>
              <a:rPr lang="en-US" sz="1200" dirty="0" smtClean="0">
                <a:ea typeface="ヒラギノ角ゴ Pro W3" charset="0"/>
                <a:cs typeface="ヒラギノ角ゴ Pro W3" charset="0"/>
              </a:rPr>
              <a:t>, Head, Global Databases Service, Global Infrastructure Sector</a:t>
            </a:r>
            <a:endParaRPr lang="en-US" sz="1200" dirty="0"/>
          </a:p>
        </p:txBody>
      </p:sp>
      <p:pic>
        <p:nvPicPr>
          <p:cNvPr id="7"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971599"/>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093408767"/>
      </p:ext>
    </p:extLst>
  </p:cSld>
  <p:clrMapOvr>
    <a:masterClrMapping/>
  </p:clrMapOvr>
  <p:transition spd="slow">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92696"/>
            <a:ext cx="8712968" cy="1143000"/>
          </a:xfrm>
        </p:spPr>
        <p:txBody>
          <a:bodyPr/>
          <a:lstStyle/>
          <a:p>
            <a:pPr algn="ctr"/>
            <a:r>
              <a:rPr lang="en-US" sz="2800" dirty="0" smtClean="0"/>
              <a:t>STRATEGIC GOALS OF GLOBAL DATABASES AND TOOLS </a:t>
            </a:r>
            <a:endParaRPr lang="en-US" sz="2800" dirty="0"/>
          </a:p>
        </p:txBody>
      </p:sp>
      <p:sp>
        <p:nvSpPr>
          <p:cNvPr id="3" name="Content Placeholder 2"/>
          <p:cNvSpPr>
            <a:spLocks noGrp="1"/>
          </p:cNvSpPr>
          <p:nvPr>
            <p:ph idx="1"/>
          </p:nvPr>
        </p:nvSpPr>
        <p:spPr>
          <a:xfrm>
            <a:off x="179512" y="2505075"/>
            <a:ext cx="8958605" cy="4352925"/>
          </a:xfrm>
        </p:spPr>
        <p:txBody>
          <a:bodyPr/>
          <a:lstStyle/>
          <a:p>
            <a:pPr eaLnBrk="1" hangingPunct="1"/>
            <a:r>
              <a:rPr lang="en-US" dirty="0"/>
              <a:t>2 related goals</a:t>
            </a:r>
            <a:r>
              <a:rPr lang="en-US" dirty="0" smtClean="0"/>
              <a:t>:</a:t>
            </a:r>
          </a:p>
          <a:p>
            <a:pPr marL="0" indent="0" eaLnBrk="1" hangingPunct="1">
              <a:buNone/>
            </a:pPr>
            <a:endParaRPr lang="fr-CH" dirty="0" smtClean="0"/>
          </a:p>
          <a:p>
            <a:pPr marL="0" indent="0" eaLnBrk="1" hangingPunct="1">
              <a:buNone/>
            </a:pPr>
            <a:endParaRPr lang="en-US" dirty="0"/>
          </a:p>
          <a:p>
            <a:pPr lvl="1" eaLnBrk="1" hangingPunct="1">
              <a:buFont typeface="Wingdings" pitchFamily="2" charset="2"/>
              <a:buChar char="Ø"/>
            </a:pPr>
            <a:r>
              <a:rPr lang="en-US" sz="2000" dirty="0"/>
              <a:t>“Coordination and Development of Global IP Infrastructure</a:t>
            </a:r>
            <a:r>
              <a:rPr lang="en-US" sz="2000" dirty="0" smtClean="0"/>
              <a:t>”</a:t>
            </a:r>
          </a:p>
          <a:p>
            <a:pPr marL="457200" lvl="1" indent="0" eaLnBrk="1" hangingPunct="1">
              <a:buNone/>
            </a:pPr>
            <a:endParaRPr lang="en-US" sz="2000" dirty="0"/>
          </a:p>
          <a:p>
            <a:pPr lvl="1" eaLnBrk="1" hangingPunct="1">
              <a:buFont typeface="Wingdings" pitchFamily="2" charset="2"/>
              <a:buChar char="Ø"/>
            </a:pPr>
            <a:r>
              <a:rPr lang="en-US" sz="2000" dirty="0"/>
              <a:t>“World Reference Source for IP Information and Analysis”</a:t>
            </a:r>
          </a:p>
          <a:p>
            <a:pPr marL="0" indent="0">
              <a:buNone/>
            </a:pPr>
            <a:endParaRPr lang="en-US" dirty="0"/>
          </a:p>
        </p:txBody>
      </p:sp>
    </p:spTree>
    <p:extLst>
      <p:ext uri="{BB962C8B-B14F-4D97-AF65-F5344CB8AC3E}">
        <p14:creationId xmlns:p14="http://schemas.microsoft.com/office/powerpoint/2010/main" val="1738531979"/>
      </p:ext>
    </p:extLst>
  </p:cSld>
  <p:clrMapOvr>
    <a:masterClrMapping/>
  </p:clrMapOvr>
  <p:transition spd="slow">
    <p:wip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pPr algn="ctr"/>
            <a:r>
              <a:rPr lang="en-US" sz="2800" dirty="0" smtClean="0"/>
              <a:t>BENEFITS TO STAKEHOLDERS </a:t>
            </a:r>
            <a:endParaRPr lang="en-US" sz="2800" dirty="0"/>
          </a:p>
        </p:txBody>
      </p:sp>
      <p:sp>
        <p:nvSpPr>
          <p:cNvPr id="3" name="Content Placeholder 2"/>
          <p:cNvSpPr>
            <a:spLocks noGrp="1"/>
          </p:cNvSpPr>
          <p:nvPr>
            <p:ph idx="1"/>
          </p:nvPr>
        </p:nvSpPr>
        <p:spPr>
          <a:xfrm>
            <a:off x="323528" y="1773238"/>
            <a:ext cx="8568952" cy="4352925"/>
          </a:xfrm>
        </p:spPr>
        <p:txBody>
          <a:bodyPr/>
          <a:lstStyle/>
          <a:p>
            <a:r>
              <a:rPr lang="en-US" sz="2000" dirty="0"/>
              <a:t>For </a:t>
            </a:r>
            <a:r>
              <a:rPr lang="en-US" sz="2000" dirty="0" smtClean="0"/>
              <a:t>Business/Research: </a:t>
            </a:r>
          </a:p>
          <a:p>
            <a:pPr marL="0" indent="0">
              <a:buNone/>
            </a:pPr>
            <a:endParaRPr lang="en-US" sz="2000" dirty="0"/>
          </a:p>
          <a:p>
            <a:pPr lvl="1">
              <a:buFont typeface="Wingdings" pitchFamily="2" charset="2"/>
              <a:buChar char="Ø"/>
            </a:pPr>
            <a:r>
              <a:rPr lang="en-US" sz="2000" dirty="0"/>
              <a:t>Providing search facilities for IP </a:t>
            </a:r>
            <a:r>
              <a:rPr lang="en-US" sz="2000" dirty="0" smtClean="0"/>
              <a:t>collections (patents, trademarks, industrial designs)</a:t>
            </a:r>
            <a:endParaRPr lang="en-US" sz="2000" dirty="0"/>
          </a:p>
          <a:p>
            <a:pPr lvl="1">
              <a:buFont typeface="Wingdings" pitchFamily="2" charset="2"/>
              <a:buChar char="Ø"/>
            </a:pPr>
            <a:r>
              <a:rPr lang="en-US" sz="2000" dirty="0"/>
              <a:t>Simplifying application procedures to multiple IP authorities</a:t>
            </a:r>
          </a:p>
          <a:p>
            <a:pPr lvl="1">
              <a:buFont typeface="Wingdings" pitchFamily="2" charset="2"/>
              <a:buChar char="Ø"/>
            </a:pPr>
            <a:r>
              <a:rPr lang="en-US" sz="2000" dirty="0"/>
              <a:t>Providing IP related matchmaking services</a:t>
            </a:r>
          </a:p>
          <a:p>
            <a:endParaRPr lang="en-US" sz="2000" dirty="0"/>
          </a:p>
          <a:p>
            <a:r>
              <a:rPr lang="en-US" sz="2000" dirty="0"/>
              <a:t>For IP offices: </a:t>
            </a:r>
            <a:endParaRPr lang="en-US" sz="2000" dirty="0" smtClean="0"/>
          </a:p>
          <a:p>
            <a:pPr marL="0" indent="0">
              <a:buNone/>
            </a:pPr>
            <a:endParaRPr lang="en-US" sz="2000" dirty="0"/>
          </a:p>
          <a:p>
            <a:pPr lvl="1">
              <a:buFont typeface="Wingdings" pitchFamily="2" charset="2"/>
              <a:buChar char="Ø"/>
            </a:pPr>
            <a:r>
              <a:rPr lang="en-US" sz="2000" dirty="0"/>
              <a:t>Assisting automation, IP information dissemination </a:t>
            </a:r>
            <a:r>
              <a:rPr lang="en-US" sz="2000" dirty="0" smtClean="0"/>
              <a:t>to the public, and </a:t>
            </a:r>
            <a:r>
              <a:rPr lang="en-US" sz="2000" dirty="0"/>
              <a:t>exchange of IP documents with other offices</a:t>
            </a:r>
          </a:p>
          <a:p>
            <a:endParaRPr lang="en-US" dirty="0"/>
          </a:p>
        </p:txBody>
      </p:sp>
    </p:spTree>
    <p:extLst>
      <p:ext uri="{BB962C8B-B14F-4D97-AF65-F5344CB8AC3E}">
        <p14:creationId xmlns:p14="http://schemas.microsoft.com/office/powerpoint/2010/main" val="331781499"/>
      </p:ext>
    </p:extLst>
  </p:cSld>
  <p:clrMapOvr>
    <a:masterClrMapping/>
  </p:clrMapOvr>
  <p:transition spd="slow">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DATABASES, TOOLS, AND PLATFORMS FOR IP BUSINESS (FREE) </a:t>
            </a:r>
            <a:endParaRPr lang="en-US" sz="2800" dirty="0"/>
          </a:p>
        </p:txBody>
      </p:sp>
      <p:sp>
        <p:nvSpPr>
          <p:cNvPr id="3" name="Content Placeholder 2"/>
          <p:cNvSpPr>
            <a:spLocks noGrp="1"/>
          </p:cNvSpPr>
          <p:nvPr>
            <p:ph idx="1"/>
          </p:nvPr>
        </p:nvSpPr>
        <p:spPr>
          <a:xfrm>
            <a:off x="683568" y="1916832"/>
            <a:ext cx="7941568" cy="4352925"/>
          </a:xfrm>
        </p:spPr>
        <p:txBody>
          <a:bodyPr/>
          <a:lstStyle/>
          <a:p>
            <a:pPr>
              <a:lnSpc>
                <a:spcPct val="150000"/>
              </a:lnSpc>
            </a:pPr>
            <a:r>
              <a:rPr lang="en-US" dirty="0"/>
              <a:t>PATENTSCOPE </a:t>
            </a:r>
            <a:endParaRPr lang="en-US" dirty="0" smtClean="0"/>
          </a:p>
          <a:p>
            <a:pPr>
              <a:lnSpc>
                <a:spcPct val="150000"/>
              </a:lnSpc>
            </a:pPr>
            <a:r>
              <a:rPr lang="en-US" dirty="0" smtClean="0"/>
              <a:t>Global </a:t>
            </a:r>
            <a:r>
              <a:rPr lang="en-US" dirty="0"/>
              <a:t>Brand </a:t>
            </a:r>
            <a:r>
              <a:rPr lang="en-US" dirty="0" smtClean="0"/>
              <a:t>Database</a:t>
            </a:r>
          </a:p>
          <a:p>
            <a:pPr>
              <a:lnSpc>
                <a:spcPct val="150000"/>
              </a:lnSpc>
            </a:pPr>
            <a:r>
              <a:rPr lang="en-US" dirty="0" smtClean="0"/>
              <a:t>WIPO Lex</a:t>
            </a:r>
          </a:p>
          <a:p>
            <a:pPr>
              <a:lnSpc>
                <a:spcPct val="150000"/>
              </a:lnSpc>
            </a:pPr>
            <a:r>
              <a:rPr lang="en-US" dirty="0" smtClean="0"/>
              <a:t>WIPO </a:t>
            </a:r>
            <a:r>
              <a:rPr lang="en-US" dirty="0"/>
              <a:t>IPAS, WIPO </a:t>
            </a:r>
            <a:r>
              <a:rPr lang="en-US" dirty="0" smtClean="0"/>
              <a:t>DAS</a:t>
            </a:r>
          </a:p>
          <a:p>
            <a:pPr>
              <a:lnSpc>
                <a:spcPct val="150000"/>
              </a:lnSpc>
            </a:pPr>
            <a:r>
              <a:rPr lang="en-US" dirty="0" smtClean="0"/>
              <a:t>WIPO CASE</a:t>
            </a:r>
          </a:p>
          <a:p>
            <a:pPr>
              <a:lnSpc>
                <a:spcPct val="150000"/>
              </a:lnSpc>
            </a:pPr>
            <a:r>
              <a:rPr lang="en-US" dirty="0" smtClean="0"/>
              <a:t>WIPO RE:SEARCH</a:t>
            </a:r>
          </a:p>
          <a:p>
            <a:pPr>
              <a:lnSpc>
                <a:spcPct val="150000"/>
              </a:lnSpc>
            </a:pPr>
            <a:r>
              <a:rPr lang="en-US" dirty="0" smtClean="0"/>
              <a:t>WIPO </a:t>
            </a:r>
            <a:r>
              <a:rPr lang="en-US" dirty="0"/>
              <a:t>GREEN</a:t>
            </a:r>
          </a:p>
          <a:p>
            <a:endParaRPr lang="en-US" dirty="0"/>
          </a:p>
        </p:txBody>
      </p:sp>
    </p:spTree>
    <p:extLst>
      <p:ext uri="{BB962C8B-B14F-4D97-AF65-F5344CB8AC3E}">
        <p14:creationId xmlns:p14="http://schemas.microsoft.com/office/powerpoint/2010/main" val="2091258474"/>
      </p:ext>
    </p:extLst>
  </p:cSld>
  <p:clrMapOvr>
    <a:masterClrMapping/>
  </p:clrMapOvr>
  <p:transition spd="slow">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496944" cy="1143000"/>
          </a:xfrm>
        </p:spPr>
        <p:txBody>
          <a:bodyPr/>
          <a:lstStyle/>
          <a:p>
            <a:pPr algn="ctr"/>
            <a:r>
              <a:rPr lang="en-US" sz="2800" dirty="0" smtClean="0"/>
              <a:t>PATENTSCOPE</a:t>
            </a:r>
            <a:endParaRPr lang="en-US" sz="2800" dirty="0"/>
          </a:p>
        </p:txBody>
      </p:sp>
      <p:sp>
        <p:nvSpPr>
          <p:cNvPr id="3" name="Content Placeholder 2"/>
          <p:cNvSpPr>
            <a:spLocks noGrp="1"/>
          </p:cNvSpPr>
          <p:nvPr>
            <p:ph idx="1"/>
          </p:nvPr>
        </p:nvSpPr>
        <p:spPr>
          <a:xfrm>
            <a:off x="359024" y="1628800"/>
            <a:ext cx="8784976" cy="4464496"/>
          </a:xfrm>
        </p:spPr>
        <p:txBody>
          <a:bodyPr/>
          <a:lstStyle/>
          <a:p>
            <a:pPr>
              <a:lnSpc>
                <a:spcPct val="150000"/>
              </a:lnSpc>
            </a:pPr>
            <a:r>
              <a:rPr lang="en-US" sz="2200" dirty="0" smtClean="0"/>
              <a:t>2.4 million PCT data (first publish every week, high quality full text)</a:t>
            </a:r>
          </a:p>
          <a:p>
            <a:pPr>
              <a:lnSpc>
                <a:spcPct val="150000"/>
              </a:lnSpc>
            </a:pPr>
            <a:r>
              <a:rPr lang="en-US" sz="2200" dirty="0" smtClean="0"/>
              <a:t>35 million records from 36 countries or regions</a:t>
            </a:r>
          </a:p>
          <a:p>
            <a:pPr>
              <a:lnSpc>
                <a:spcPct val="150000"/>
              </a:lnSpc>
            </a:pPr>
            <a:r>
              <a:rPr lang="en-US" sz="2200" dirty="0" smtClean="0"/>
              <a:t>Full text data from 18 countries or regions</a:t>
            </a:r>
          </a:p>
          <a:p>
            <a:pPr>
              <a:lnSpc>
                <a:spcPct val="150000"/>
              </a:lnSpc>
            </a:pPr>
            <a:r>
              <a:rPr lang="en-US" sz="2200" dirty="0" smtClean="0"/>
              <a:t>15,000 pageviews </a:t>
            </a:r>
            <a:r>
              <a:rPr lang="en-US" sz="2200" dirty="0"/>
              <a:t>per </a:t>
            </a:r>
            <a:r>
              <a:rPr lang="en-US" sz="2200" dirty="0" smtClean="0"/>
              <a:t>hour</a:t>
            </a:r>
          </a:p>
          <a:p>
            <a:pPr>
              <a:lnSpc>
                <a:spcPct val="150000"/>
              </a:lnSpc>
            </a:pPr>
            <a:r>
              <a:rPr lang="en-US" sz="2200" dirty="0"/>
              <a:t>Analyze results by graphs and charts</a:t>
            </a:r>
          </a:p>
          <a:p>
            <a:pPr>
              <a:lnSpc>
                <a:spcPct val="150000"/>
              </a:lnSpc>
            </a:pPr>
            <a:r>
              <a:rPr lang="en-US" sz="2200" dirty="0" smtClean="0"/>
              <a:t>Search and read in your language</a:t>
            </a:r>
          </a:p>
          <a:p>
            <a:pPr marL="0" indent="0">
              <a:lnSpc>
                <a:spcPct val="150000"/>
              </a:lnSpc>
              <a:buNone/>
            </a:pPr>
            <a:endParaRPr lang="en-US" sz="2200" dirty="0"/>
          </a:p>
          <a:p>
            <a:pPr marL="0" indent="0">
              <a:lnSpc>
                <a:spcPct val="150000"/>
              </a:lnSpc>
              <a:buNone/>
            </a:pPr>
            <a:r>
              <a:rPr lang="en-US" sz="2200" dirty="0" smtClean="0"/>
              <a:t>How to use it?</a:t>
            </a:r>
          </a:p>
        </p:txBody>
      </p:sp>
    </p:spTree>
    <p:extLst>
      <p:ext uri="{BB962C8B-B14F-4D97-AF65-F5344CB8AC3E}">
        <p14:creationId xmlns:p14="http://schemas.microsoft.com/office/powerpoint/2010/main" val="2521318212"/>
      </p:ext>
    </p:extLst>
  </p:cSld>
  <p:clrMapOvr>
    <a:masterClrMapping/>
  </p:clrMapOvr>
  <p:transition spd="slow">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24"/>
            <a:ext cx="9192005" cy="689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932526" y="5076764"/>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a:off x="3268181" y="4914746"/>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a:xfrm>
            <a:off x="5652120" y="19993"/>
            <a:ext cx="216024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Tree>
    <p:extLst>
      <p:ext uri="{BB962C8B-B14F-4D97-AF65-F5344CB8AC3E}">
        <p14:creationId xmlns:p14="http://schemas.microsoft.com/office/powerpoint/2010/main" val="1470930317"/>
      </p:ext>
    </p:extLst>
  </p:cSld>
  <p:clrMapOvr>
    <a:masterClrMapping/>
  </p:clrMapOvr>
  <p:transition spd="slow">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2"/>
            <a:ext cx="9168002" cy="687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rot="10800000">
            <a:off x="2790291" y="2680489"/>
            <a:ext cx="648072" cy="36004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79048265"/>
      </p:ext>
    </p:extLst>
  </p:cSld>
  <p:clrMapOvr>
    <a:masterClrMapping/>
  </p:clrMapOvr>
  <p:transition spd="slow">
    <p:wip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352" y="1052736"/>
            <a:ext cx="771525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bwMode="auto">
          <a:xfrm>
            <a:off x="334708" y="1942687"/>
            <a:ext cx="576064" cy="216024"/>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40" y="1913915"/>
            <a:ext cx="217170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9359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755332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a:off x="539552" y="2924944"/>
            <a:ext cx="648072"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7" name="Right Arrow 6"/>
          <p:cNvSpPr/>
          <p:nvPr/>
        </p:nvSpPr>
        <p:spPr bwMode="auto">
          <a:xfrm>
            <a:off x="539552" y="3789040"/>
            <a:ext cx="648072" cy="288032"/>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643029120"/>
      </p:ext>
    </p:extLst>
  </p:cSld>
  <p:clrMapOvr>
    <a:masterClrMapping/>
  </p:clrMapOvr>
  <p:transition spd="slow">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5948892"/>
            <a:ext cx="153352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016" y="266376"/>
            <a:ext cx="6609775" cy="6478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rot="20156068">
            <a:off x="611560" y="1556792"/>
            <a:ext cx="864096" cy="432048"/>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7" name="TextBox 6"/>
          <p:cNvSpPr txBox="1"/>
          <p:nvPr/>
        </p:nvSpPr>
        <p:spPr>
          <a:xfrm>
            <a:off x="236218" y="1399387"/>
            <a:ext cx="1481565" cy="1077218"/>
          </a:xfrm>
          <a:prstGeom prst="rect">
            <a:avLst/>
          </a:prstGeom>
          <a:noFill/>
        </p:spPr>
        <p:txBody>
          <a:bodyPr wrap="square" rtlCol="0">
            <a:spAutoFit/>
          </a:bodyPr>
          <a:lstStyle/>
          <a:p>
            <a:r>
              <a:rPr lang="en-US" sz="1400" dirty="0" smtClean="0"/>
              <a:t>Electric car  - only 16,000 hits</a:t>
            </a:r>
          </a:p>
          <a:p>
            <a:endParaRPr lang="en-US" sz="1200" dirty="0" smtClean="0"/>
          </a:p>
          <a:p>
            <a:endParaRPr lang="en-US" sz="1200" dirty="0"/>
          </a:p>
        </p:txBody>
      </p:sp>
      <p:sp>
        <p:nvSpPr>
          <p:cNvPr id="8" name="Left Brace 7"/>
          <p:cNvSpPr/>
          <p:nvPr/>
        </p:nvSpPr>
        <p:spPr bwMode="auto">
          <a:xfrm>
            <a:off x="1403647" y="1772816"/>
            <a:ext cx="612000" cy="3096344"/>
          </a:xfrm>
          <a:prstGeom prst="leftBrac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9" name="TextBox 8"/>
          <p:cNvSpPr txBox="1"/>
          <p:nvPr/>
        </p:nvSpPr>
        <p:spPr>
          <a:xfrm>
            <a:off x="179512" y="3059378"/>
            <a:ext cx="1346681" cy="1061829"/>
          </a:xfrm>
          <a:prstGeom prst="rect">
            <a:avLst/>
          </a:prstGeom>
          <a:noFill/>
        </p:spPr>
        <p:txBody>
          <a:bodyPr wrap="square" rtlCol="0">
            <a:spAutoFit/>
          </a:bodyPr>
          <a:lstStyle/>
          <a:p>
            <a:r>
              <a:rPr lang="en-US" sz="1400" dirty="0" smtClean="0"/>
              <a:t>Search Query </a:t>
            </a:r>
          </a:p>
          <a:p>
            <a:r>
              <a:rPr lang="en-US" sz="1400" dirty="0" smtClean="0"/>
              <a:t>(synonyms &amp; technologically related terms)</a:t>
            </a:r>
            <a:endParaRPr lang="en-US" sz="1400" dirty="0"/>
          </a:p>
        </p:txBody>
      </p:sp>
      <p:sp>
        <p:nvSpPr>
          <p:cNvPr id="3" name="Right Arrow 2"/>
          <p:cNvSpPr/>
          <p:nvPr/>
        </p:nvSpPr>
        <p:spPr bwMode="auto">
          <a:xfrm>
            <a:off x="1043608" y="6281936"/>
            <a:ext cx="853292"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0" name="Curved Down Arrow 9"/>
          <p:cNvSpPr/>
          <p:nvPr/>
        </p:nvSpPr>
        <p:spPr bwMode="auto">
          <a:xfrm>
            <a:off x="1331640" y="1070738"/>
            <a:ext cx="1965687" cy="468052"/>
          </a:xfrm>
          <a:prstGeom prst="curved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643659593"/>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864096"/>
          </a:xfrm>
        </p:spPr>
        <p:txBody>
          <a:bodyPr/>
          <a:lstStyle/>
          <a:p>
            <a:r>
              <a:rPr lang="en-US" smtClean="0"/>
              <a:t>	       STANDING COMMITTEES </a:t>
            </a:r>
            <a:endParaRPr lang="en-US" dirty="0"/>
          </a:p>
        </p:txBody>
      </p:sp>
      <p:sp>
        <p:nvSpPr>
          <p:cNvPr id="3" name="Espace réservé du contenu 2"/>
          <p:cNvSpPr>
            <a:spLocks noGrp="1"/>
          </p:cNvSpPr>
          <p:nvPr>
            <p:ph idx="1"/>
          </p:nvPr>
        </p:nvSpPr>
        <p:spPr>
          <a:xfrm>
            <a:off x="179512" y="1052736"/>
            <a:ext cx="8964488" cy="5073427"/>
          </a:xfrm>
        </p:spPr>
        <p:txBody>
          <a:bodyPr/>
          <a:lstStyle/>
          <a:p>
            <a:pPr>
              <a:lnSpc>
                <a:spcPct val="110000"/>
              </a:lnSpc>
            </a:pPr>
            <a:r>
              <a:rPr lang="en-US" sz="2000" dirty="0" smtClean="0"/>
              <a:t>PATENTS (SCP)</a:t>
            </a:r>
            <a:endParaRPr lang="en-US" sz="1600" dirty="0" smtClean="0">
              <a:cs typeface="Arial Unicode MS" charset="0"/>
            </a:endParaRPr>
          </a:p>
          <a:p>
            <a:pPr marL="0" indent="0">
              <a:buNone/>
            </a:pPr>
            <a:endParaRPr lang="en-US" sz="2000" dirty="0" smtClean="0"/>
          </a:p>
          <a:p>
            <a:r>
              <a:rPr lang="en-US" sz="2000" dirty="0" smtClean="0"/>
              <a:t>COPYRIGHT &amp; RELATED RIGHTS  (SCCR</a:t>
            </a:r>
            <a:r>
              <a:rPr lang="en-US" sz="2000" dirty="0"/>
              <a:t>)</a:t>
            </a:r>
            <a:endParaRPr lang="en-US" sz="1600" dirty="0" smtClean="0">
              <a:effectLst>
                <a:outerShdw blurRad="38100" dist="38100" dir="2700000" algn="tl">
                  <a:srgbClr val="DDDDDD"/>
                </a:outerShdw>
              </a:effectLst>
              <a:cs typeface="Arial Unicode MS" charset="0"/>
            </a:endParaRPr>
          </a:p>
          <a:p>
            <a:endParaRPr lang="en-US" sz="2000" dirty="0" smtClean="0"/>
          </a:p>
          <a:p>
            <a:r>
              <a:rPr lang="en-US" sz="2000" dirty="0" smtClean="0"/>
              <a:t>TRADEMARKS, DESIGNS &amp; GEOGRAPHICAL INDICATIONS (SCT)</a:t>
            </a:r>
            <a:r>
              <a:rPr lang="en-US" sz="2000" dirty="0" smtClean="0">
                <a:cs typeface="Arial Unicode MS" charset="0"/>
              </a:rPr>
              <a:t> </a:t>
            </a:r>
          </a:p>
          <a:p>
            <a:pPr marL="0" indent="0">
              <a:buNone/>
            </a:pPr>
            <a:endParaRPr lang="en-US" sz="2000" dirty="0" smtClean="0">
              <a:cs typeface="Arial Unicode MS" charset="0"/>
            </a:endParaRPr>
          </a:p>
          <a:p>
            <a:r>
              <a:rPr lang="en-US" sz="2000" b="1" u="sng" dirty="0" smtClean="0">
                <a:solidFill>
                  <a:srgbClr val="262673"/>
                </a:solidFill>
              </a:rPr>
              <a:t>AIM : </a:t>
            </a:r>
          </a:p>
          <a:p>
            <a:pPr lvl="3">
              <a:buFont typeface="Arial"/>
              <a:buChar char="•"/>
            </a:pPr>
            <a:r>
              <a:rPr lang="en-US" sz="1800" dirty="0" smtClean="0">
                <a:cs typeface="Arial Unicode MS" charset="0"/>
              </a:rPr>
              <a:t>Build consensus on topical issues</a:t>
            </a:r>
          </a:p>
          <a:p>
            <a:pPr lvl="3">
              <a:buFont typeface="Arial"/>
              <a:buChar char="•"/>
            </a:pPr>
            <a:r>
              <a:rPr lang="en-US" sz="1800" dirty="0" smtClean="0">
                <a:cs typeface="Arial Unicode MS" charset="0"/>
              </a:rPr>
              <a:t>Take into account interests of all stakeholders for a   balanced, reliable, efficient, user-friendly, cost-effective system.</a:t>
            </a:r>
          </a:p>
          <a:p>
            <a:pPr lvl="3">
              <a:buFont typeface="Arial"/>
              <a:buChar char="•"/>
            </a:pPr>
            <a:endParaRPr lang="en-US" sz="1800" dirty="0" smtClean="0"/>
          </a:p>
          <a:p>
            <a:pPr marL="0" lvl="3" indent="0">
              <a:buNone/>
            </a:pPr>
            <a:r>
              <a:rPr lang="en-US" sz="2000" dirty="0" smtClean="0">
                <a:effectLst>
                  <a:outerShdw blurRad="38100" dist="38100" dir="2700000" algn="tl">
                    <a:srgbClr val="DDDDDD"/>
                  </a:outerShdw>
                </a:effectLst>
                <a:cs typeface="Arial Unicode MS" charset="0"/>
              </a:rPr>
              <a:t>N.B.  Enforcement issues are discussed within the </a:t>
            </a:r>
            <a:r>
              <a:rPr lang="en-US" sz="2000" u="sng" dirty="0" smtClean="0">
                <a:effectLst>
                  <a:outerShdw blurRad="38100" dist="38100" dir="2700000" algn="tl">
                    <a:srgbClr val="DDDDDD"/>
                  </a:outerShdw>
                </a:effectLst>
                <a:cs typeface="Arial Unicode MS" charset="0"/>
              </a:rPr>
              <a:t>Advisory</a:t>
            </a:r>
            <a:r>
              <a:rPr lang="en-US" sz="2000" dirty="0" smtClean="0">
                <a:effectLst>
                  <a:outerShdw blurRad="38100" dist="38100" dir="2700000" algn="tl">
                    <a:srgbClr val="DDDDDD"/>
                  </a:outerShdw>
                </a:effectLst>
                <a:cs typeface="Arial Unicode MS" charset="0"/>
              </a:rPr>
              <a:t> Committee on Enforcement (ACE)</a:t>
            </a:r>
          </a:p>
          <a:p>
            <a:pPr marL="0" indent="0">
              <a:buNone/>
            </a:pPr>
            <a:endParaRPr lang="en-US" sz="2000" dirty="0" smtClean="0"/>
          </a:p>
          <a:p>
            <a:pPr marL="0" indent="0">
              <a:buNone/>
            </a:pPr>
            <a:endParaRPr lang="en-US" sz="2000" dirty="0" smtClean="0"/>
          </a:p>
          <a:p>
            <a:pPr lvl="3">
              <a:buFont typeface="Arial"/>
              <a:buChar char="•"/>
            </a:pPr>
            <a:endParaRPr lang="en-US" sz="2000" dirty="0" smtClean="0"/>
          </a:p>
          <a:p>
            <a:pPr marL="1371600" lvl="3" indent="0">
              <a:buNone/>
            </a:pPr>
            <a:endParaRPr lang="en-US" sz="2000" dirty="0" smtClean="0">
              <a:cs typeface="Arial Unicode MS" charset="0"/>
            </a:endParaRPr>
          </a:p>
        </p:txBody>
      </p:sp>
    </p:spTree>
    <p:extLst>
      <p:ext uri="{BB962C8B-B14F-4D97-AF65-F5344CB8AC3E}">
        <p14:creationId xmlns:p14="http://schemas.microsoft.com/office/powerpoint/2010/main" val="1568910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1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10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10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linds(horizontal)">
                                      <p:cBhvr>
                                        <p:cTn id="3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5948892"/>
            <a:ext cx="153352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16632"/>
            <a:ext cx="6511142" cy="6669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bwMode="auto">
          <a:xfrm>
            <a:off x="2627784" y="1160748"/>
            <a:ext cx="288032" cy="36004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4" name="Right Arrow 3"/>
          <p:cNvSpPr/>
          <p:nvPr/>
        </p:nvSpPr>
        <p:spPr bwMode="auto">
          <a:xfrm>
            <a:off x="683568" y="3951084"/>
            <a:ext cx="792088" cy="432048"/>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057468933"/>
      </p:ext>
    </p:extLst>
  </p:cSld>
  <p:clrMapOvr>
    <a:masterClrMapping/>
  </p:clrMapOvr>
  <p:transition spd="slow">
    <p:wip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5948892"/>
            <a:ext cx="153352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Arrow 6"/>
          <p:cNvSpPr/>
          <p:nvPr/>
        </p:nvSpPr>
        <p:spPr bwMode="auto">
          <a:xfrm>
            <a:off x="6948264" y="1268760"/>
            <a:ext cx="432048" cy="36004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Right Brace 4"/>
          <p:cNvSpPr/>
          <p:nvPr/>
        </p:nvSpPr>
        <p:spPr bwMode="auto">
          <a:xfrm>
            <a:off x="7613330" y="2204864"/>
            <a:ext cx="529382" cy="4320480"/>
          </a:xfrm>
          <a:prstGeom prst="rightBrace">
            <a:avLst>
              <a:gd name="adj1" fmla="val 8333"/>
              <a:gd name="adj2" fmla="val 51549"/>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6632"/>
            <a:ext cx="7135515" cy="6604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896011" y="3638927"/>
            <a:ext cx="1139993" cy="707886"/>
          </a:xfrm>
          <a:prstGeom prst="rect">
            <a:avLst/>
          </a:prstGeom>
          <a:noFill/>
        </p:spPr>
        <p:txBody>
          <a:bodyPr wrap="square" rtlCol="0">
            <a:spAutoFit/>
          </a:bodyPr>
          <a:lstStyle/>
          <a:p>
            <a:pPr algn="ctr"/>
            <a:r>
              <a:rPr lang="en-US" sz="4000" dirty="0" smtClean="0">
                <a:solidFill>
                  <a:srgbClr val="FF0000"/>
                </a:solidFill>
              </a:rPr>
              <a:t>???</a:t>
            </a:r>
            <a:endParaRPr lang="en-US" sz="4000" dirty="0">
              <a:solidFill>
                <a:srgbClr val="FF0000"/>
              </a:solidFill>
            </a:endParaRPr>
          </a:p>
        </p:txBody>
      </p:sp>
    </p:spTree>
    <p:extLst>
      <p:ext uri="{BB962C8B-B14F-4D97-AF65-F5344CB8AC3E}">
        <p14:creationId xmlns:p14="http://schemas.microsoft.com/office/powerpoint/2010/main" val="1891049973"/>
      </p:ext>
    </p:extLst>
  </p:cSld>
  <p:clrMapOvr>
    <a:masterClrMapping/>
  </p:clrMapOvr>
  <p:transition spd="slow">
    <p:wip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5948892"/>
            <a:ext cx="153352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6632"/>
            <a:ext cx="7180264" cy="6624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Arrow 6"/>
          <p:cNvSpPr/>
          <p:nvPr/>
        </p:nvSpPr>
        <p:spPr bwMode="auto">
          <a:xfrm>
            <a:off x="6948264" y="1412776"/>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2" name="Down Arrow 11"/>
          <p:cNvSpPr/>
          <p:nvPr/>
        </p:nvSpPr>
        <p:spPr bwMode="auto">
          <a:xfrm>
            <a:off x="5148064" y="1412776"/>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841880068"/>
      </p:ext>
    </p:extLst>
  </p:cSld>
  <p:clrMapOvr>
    <a:masterClrMapping/>
  </p:clrMapOvr>
  <p:transition spd="slow">
    <p:wip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5948892"/>
            <a:ext cx="153352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a:off x="426993" y="2564904"/>
            <a:ext cx="576064" cy="393358"/>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0"/>
            <a:ext cx="7220870" cy="674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3368683"/>
      </p:ext>
    </p:extLst>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3688" y="1124744"/>
            <a:ext cx="7005464" cy="4352925"/>
          </a:xfrm>
        </p:spPr>
        <p:txBody>
          <a:bodyPr/>
          <a:lstStyle/>
          <a:p>
            <a:pPr marL="0" indent="0">
              <a:buNone/>
            </a:pPr>
            <a:r>
              <a:rPr lang="en-US" dirty="0" smtClean="0"/>
              <a:t>What if you do not know a term in English?</a:t>
            </a:r>
          </a:p>
          <a:p>
            <a:pPr marL="0" indent="0">
              <a:buNone/>
            </a:pPr>
            <a:endParaRPr lang="en-US" dirty="0"/>
          </a:p>
          <a:p>
            <a:pPr marL="0" indent="0">
              <a:buNone/>
            </a:pPr>
            <a:endParaRPr lang="en-US" dirty="0"/>
          </a:p>
        </p:txBody>
      </p:sp>
      <p:pic>
        <p:nvPicPr>
          <p:cNvPr id="19458" name="Picture 2" descr="D:\Users\takagi\AppData\Local\Microsoft\Windows\Temporary Internet Files\Content.IE5\E1181VWF\MC90004877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708920"/>
            <a:ext cx="1633118" cy="18187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132856"/>
            <a:ext cx="5328592" cy="356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1574264"/>
      </p:ext>
    </p:extLst>
  </p:cSld>
  <p:clrMapOvr>
    <a:masterClrMapping/>
  </p:clrMapOvr>
  <p:transition spd="slow">
    <p:wip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057" y="908720"/>
            <a:ext cx="7610475"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432" y="3764633"/>
            <a:ext cx="10191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bwMode="auto">
          <a:xfrm>
            <a:off x="611560" y="2844224"/>
            <a:ext cx="576064" cy="393358"/>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05021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154" y="970896"/>
            <a:ext cx="7572375"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616" y="4077072"/>
            <a:ext cx="9620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bwMode="auto">
          <a:xfrm>
            <a:off x="611560" y="5006209"/>
            <a:ext cx="576064" cy="393358"/>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20405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6632"/>
            <a:ext cx="6556400" cy="6656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825730"/>
      </p:ext>
    </p:extLst>
  </p:cSld>
  <p:clrMapOvr>
    <a:masterClrMapping/>
  </p:clrMapOvr>
  <p:transition spd="slow">
    <p:wip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7" y="620688"/>
            <a:ext cx="7591425"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776" y="3759544"/>
            <a:ext cx="161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3759544"/>
            <a:ext cx="161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036" y="3763108"/>
            <a:ext cx="161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06256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839" y="692696"/>
            <a:ext cx="751522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434544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4638"/>
            <a:ext cx="8640960" cy="706090"/>
          </a:xfrm>
        </p:spPr>
        <p:txBody>
          <a:bodyPr/>
          <a:lstStyle/>
          <a:p>
            <a:r>
              <a:rPr lang="en-US" sz="2600" smtClean="0">
                <a:latin typeface="Arial" charset="0"/>
                <a:cs typeface="Arial" charset="0"/>
              </a:rPr>
              <a:t>THE STANDING COMMITTEE ON LAW OF PATENTS </a:t>
            </a:r>
            <a:endParaRPr lang="en-US" sz="2600" dirty="0"/>
          </a:p>
        </p:txBody>
      </p:sp>
      <p:sp>
        <p:nvSpPr>
          <p:cNvPr id="3" name="Espace réservé du contenu 2"/>
          <p:cNvSpPr>
            <a:spLocks noGrp="1"/>
          </p:cNvSpPr>
          <p:nvPr>
            <p:ph idx="1"/>
          </p:nvPr>
        </p:nvSpPr>
        <p:spPr>
          <a:xfrm>
            <a:off x="251520" y="3356992"/>
            <a:ext cx="8640960" cy="2769171"/>
          </a:xfrm>
        </p:spPr>
        <p:txBody>
          <a:bodyPr/>
          <a:lstStyle/>
          <a:p>
            <a:pPr algn="just" eaLnBrk="1" hangingPunct="1">
              <a:lnSpc>
                <a:spcPct val="150000"/>
              </a:lnSpc>
              <a:buClr>
                <a:srgbClr val="CC0000"/>
              </a:buClr>
            </a:pPr>
            <a:r>
              <a:rPr lang="en-US" sz="1800" dirty="0">
                <a:solidFill>
                  <a:srgbClr val="002450"/>
                </a:solidFill>
                <a:cs typeface="Arial" charset="0"/>
              </a:rPr>
              <a:t>Member States’ Committee (IGOs and NGOs: observers)</a:t>
            </a:r>
          </a:p>
          <a:p>
            <a:pPr algn="just" eaLnBrk="1" hangingPunct="1">
              <a:lnSpc>
                <a:spcPct val="150000"/>
              </a:lnSpc>
              <a:buClr>
                <a:srgbClr val="CC0000"/>
              </a:buClr>
            </a:pPr>
            <a:r>
              <a:rPr lang="en-US" sz="1800" dirty="0">
                <a:solidFill>
                  <a:srgbClr val="002450"/>
                </a:solidFill>
                <a:cs typeface="Arial" charset="0"/>
              </a:rPr>
              <a:t>Established in 1998</a:t>
            </a:r>
          </a:p>
          <a:p>
            <a:pPr algn="just" eaLnBrk="1" hangingPunct="1">
              <a:lnSpc>
                <a:spcPct val="150000"/>
              </a:lnSpc>
            </a:pPr>
            <a:r>
              <a:rPr lang="en-US" sz="1800" dirty="0">
                <a:solidFill>
                  <a:srgbClr val="002450"/>
                </a:solidFill>
                <a:cs typeface="Arial" charset="0"/>
              </a:rPr>
              <a:t>Forum to discuss issues, facilitate coordination and provide guidance concerning the </a:t>
            </a:r>
            <a:r>
              <a:rPr lang="en-US" sz="1800" i="1" dirty="0">
                <a:solidFill>
                  <a:srgbClr val="002450"/>
                </a:solidFill>
                <a:cs typeface="Arial" charset="0"/>
              </a:rPr>
              <a:t>progressive international development of patent law</a:t>
            </a:r>
          </a:p>
          <a:p>
            <a:pPr algn="just" eaLnBrk="1" hangingPunct="1">
              <a:lnSpc>
                <a:spcPct val="150000"/>
              </a:lnSpc>
            </a:pPr>
            <a:r>
              <a:rPr lang="en-US" sz="1800" dirty="0">
                <a:solidFill>
                  <a:srgbClr val="002450"/>
                </a:solidFill>
                <a:cs typeface="Arial" charset="0"/>
              </a:rPr>
              <a:t>Forum that deals with a cluster of issues rather than each issue in isolation</a:t>
            </a:r>
          </a:p>
          <a:p>
            <a:pPr algn="just" eaLnBrk="1" hangingPunct="1">
              <a:lnSpc>
                <a:spcPct val="150000"/>
              </a:lnSpc>
            </a:pPr>
            <a:r>
              <a:rPr lang="en-US" sz="1800" dirty="0">
                <a:solidFill>
                  <a:srgbClr val="002450"/>
                </a:solidFill>
                <a:cs typeface="Arial" charset="0"/>
              </a:rPr>
              <a:t>Since 2008, discussions on various issues identified by Member States</a:t>
            </a:r>
          </a:p>
          <a:p>
            <a:pPr marL="0" indent="0" algn="just">
              <a:lnSpc>
                <a:spcPct val="150000"/>
              </a:lnSpc>
              <a:buNone/>
            </a:pPr>
            <a:endParaRPr lang="en-US" sz="1800" dirty="0"/>
          </a:p>
        </p:txBody>
      </p:sp>
      <p:pic>
        <p:nvPicPr>
          <p:cNvPr id="860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3568" y="1139449"/>
            <a:ext cx="3096344" cy="1690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descr="D:\Users\gesto\Desktop\8515829186_49910d471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08104" y="1162878"/>
            <a:ext cx="2894720" cy="1688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72336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346" y="764704"/>
            <a:ext cx="7534275"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ight Arrow 22"/>
          <p:cNvSpPr/>
          <p:nvPr/>
        </p:nvSpPr>
        <p:spPr bwMode="auto">
          <a:xfrm>
            <a:off x="219784" y="5010021"/>
            <a:ext cx="576064" cy="393358"/>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267" y="2339549"/>
            <a:ext cx="64008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936" y="2337722"/>
            <a:ext cx="64008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605" y="2328585"/>
            <a:ext cx="640080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655" y="2339937"/>
            <a:ext cx="638175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127" y="2340155"/>
            <a:ext cx="6391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885" y="2339742"/>
            <a:ext cx="63912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461" y="2349268"/>
            <a:ext cx="63912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130" y="2340131"/>
            <a:ext cx="6391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5698" y="2347253"/>
            <a:ext cx="6391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6"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0655" y="2349268"/>
            <a:ext cx="638175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7"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1130" y="2348058"/>
            <a:ext cx="639127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30"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605" y="2321836"/>
            <a:ext cx="71628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29320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3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3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3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3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3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4664"/>
            <a:ext cx="7658100"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a:off x="107504" y="4005064"/>
            <a:ext cx="576064" cy="393358"/>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6821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280988"/>
            <a:ext cx="7762875"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3595795"/>
      </p:ext>
    </p:extLst>
  </p:cSld>
  <p:clrMapOvr>
    <a:masterClrMapping/>
  </p:clrMapOvr>
  <p:transition spd="slow">
    <p:wip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TAPTA</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351948"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918227"/>
      </p:ext>
    </p:extLst>
  </p:cSld>
  <p:clrMapOvr>
    <a:masterClrMapping/>
  </p:clrMapOvr>
  <p:transition spd="slow">
    <p:wip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612611"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20703"/>
      </p:ext>
    </p:extLst>
  </p:cSld>
  <p:clrMapOvr>
    <a:masterClrMapping/>
  </p:clrMapOvr>
  <p:transition spd="slow">
    <p:wip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18" y="476672"/>
            <a:ext cx="7677150" cy="553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935923"/>
      </p:ext>
    </p:extLst>
  </p:cSld>
  <p:clrMapOvr>
    <a:masterClrMapping/>
  </p:clrMapOvr>
  <p:transition spd="slow">
    <p:wip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555875" y="5715000"/>
            <a:ext cx="8229600" cy="1143000"/>
          </a:xfrm>
        </p:spPr>
        <p:txBody>
          <a:bodyPr/>
          <a:lstStyle/>
          <a:p>
            <a:r>
              <a:rPr lang="en-US" altLang="en-US" dirty="0" smtClean="0"/>
              <a:t>Survey in 2013</a:t>
            </a:r>
            <a:endParaRPr lang="en-US" altLang="en-US" dirty="0"/>
          </a:p>
        </p:txBody>
      </p:sp>
      <p:pic>
        <p:nvPicPr>
          <p:cNvPr id="102404" name="Picture 4" descr="questionna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3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486145"/>
      </p:ext>
    </p:extLst>
  </p:cSld>
  <p:clrMapOvr>
    <a:masterClrMapping/>
  </p:clrMapOvr>
  <p:transition spd="slow">
    <p:wip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Who are using PATENTSCOPE ? </a:t>
            </a:r>
            <a:endParaRPr lang="en-US"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556792"/>
            <a:ext cx="6434060"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826165"/>
            <a:ext cx="6279612"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5005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data:image/jpeg;base64,/9j/4AAQSkZJRgABAQAAAQABAAD/2wCEAAkGBxQHBhUUBxQWFhIWGBwYFxcXGBkWHxoZIBcYHB0cGBwcHSggHBwpGxcZIjEhJikrMS4uFx8zODMsQygtLisBCgoKDg0OGxAQGywmHyQsLS8tLC8tNCwuLCwsLCwsLSwsNSwsLC4vLS0sLSwsLCwsLCwsLCwsLiwsLCwsLCwsLP/AABEIAOEA4QMBEQACEQEDEQH/xAAcAAEAAgMBAQEAAAAAAAAAAAAABQYEBwgDAgH/xABLEAABAwIDBAYECwYCCQUAAAABAAIDBBEFBiESMUFRBxMiYXGBFCMykRUWQkNSYnKCkqGxJDM0c6LBJWMINURTsrPCw9EmNlSj8f/EABsBAQABBQEAAAAAAAAAAAAAAAAEAgMFBgcB/8QAOxEAAgECAgYJAgUCBgMAAAAAAAECAwQRMQUGEiFRcSJBYYGRobHB0RMyFEJS4fAjMyQlQ2KisnKCkv/aAAwDAQACEQMRAD8A3igCAIAgCAIAgCA/HO2W3doAgKxWZ8pIpzHhxfVSjeylYZrfaePVt+84KxXuaNBbVWSS7WeqLeRhuxvE8Q/gqaClb9KokMz7c+ris0Hu2ysHcaz2dPdTxlyWC8/guqjJ5nk/CK2sH+I4lML8KeOKADwJa9/9SxFXWys3/Tppc236YFxUF1s+fifDIP2yWrl/mVdQfyDwFj56x38sppckvdMq+jA+DkPD3H1lMxx5vL3n3ucVYenL9/6r8vg9+nHgPiFhwPYpYwebdpp94IXi03fr/VY+nHgffxNp4x+yvqYv5dXUN/LrLK/DWLSEfz480vg8+jA/W4JVUg/wzE6kd07YqgeB2mB9vvX71Opa13C/uQi+WK+fQpdBdR6jFMVw/wDfRUtW0f7tzqV58n7bCfvNWWt9abWe6pFx815b/ItuhLqMmDP1NHIG422WjeTYekM2WE90rSYv6gs7b3tvcLGlNPln4ZltxazLTDM2oiDoHBzSLhzSCCOYI0KlFJ9oAgCAIAgCAIAgCAIAgCAIAgCA+ZJBFGXSkBoFySbADmTwCAp1TnV2JSFmTYfSCDY1DyY6dp1GjrXmII3MFtd6xt9pa2s1/Ulv/St7/bvwK4wcsjEdlh2KO2s2VD6o7+qHqoG63Fomnt25vLvJade6y3NbdS6C8X4/C7yRGilmT9LTMo4AykY1jBoGsaGgeAGgWvTqTqS2ptt8XvLqWB6qk9CAIAgCAIAgCA+ZIxKwiUAg6EEXB8QvVJxeKBXn5SZRyF+WZX0Uh1tDYxOP14D6sjwDT3rO2esV3Q3Te2u3Pxz8cS1KjFnvFm6fBDbN8I6r/wCXThz4+Os0er4tLa9ptzvC3Cw03a3eEU8JcH7dT9ewjypyiXCjq2V1M2Sie18bhdrmEOBHcRoVmC2eyAIAgCAIAgCAIAgCAIAgIPMuZ4cvtY2baknk0hgjG1JIe4cGi2rjYCyt1asKUHObwSzZ6ljkVt2Cz5kkEmcXAx3uyijJ6putwZjoZniw39kG9gtI0nrLOpjTtdy/V1vlw9eRJhRS3yLJGwRRgRgBoFgALADkAtVcnJ4vMvn0vAEAQBAEAQBAEAQBAEAQBAVybLr8LqnT5QeKeVx2nwkEwTH67B7DtPbZY87rY9G6xVrfCFbpR/5L55PxRZnRTyJrLebGYtVGnrmGnrWC74Hm9x9OJ26Rmh1G62oC3u2uqVzTVSk8U/5h2MiuLTwZY1IPAgCAIAgCAIAgCAICrZmzO6mrPRMvtEta4XN/YgafnJiPyYNXKHfX1Gzp/UqvkutvgiqMXJ4IxsAwBuEl0k73TVUms1RJ7TzyHBjBwYNAAPFc30lpStfTxnuiso9S+X2+hMhBRJhY0rCAIAgCAIAgCAIAgCAIAgCAIAgI3HcDixymDaq4c07UcrDsvifwdG4atO7uNtbqZZX1azqbdJ811PmUyipLBnjgGY5aCvbR5rI612kFSBssqPquG6Obm3ceHJdH0bpSjfU8Y7pLNda+V2+5DnBxZclkygIAgCAIAgCAICrZtzDJT1DaPALOrZRe5F2wR7jLJ+jW8T+cK+vqdnRdSp3Lrb4IqjFyeCPPAMEjwOj2YCXPcdqWV5u+WQ73vPEk+5cyvr6reVXUqPkupLgibGKisESahlQQBAEAQBAEAQBAEAQBAEAQBAEAQBAYeL4XFjOHuhxBodG7hxB4Fp3hwOoIV63ualvUVSm8Gv54HjSawZhZYxuXDcRFBmN5c8g+i1B+fYN7X/5zRv8ApDXx6ZovSdO+pbS3SWa4fs+rwIU4OLLmsoUBAEAQBAEBBZwzD8XsMBhZ1tRK7q6eEb5JDuvyaN7ncAPBW6tWFKDnN4JZs9Sx3ETlnA/gimc6rf1tVM7rKiY73v5Dkxo0a3QADcuX6U0lO+rbb+1fauC+X1/sTYQ2UTKxpWEAQBAEAQBAEAQBAEAQBAEAQBAEAQBAEBG5gwaPHsNMVVcG4cx7TZ0cg1a9hGocD/44qVZXlS0rKrT6s1xXB/ztKZRUlgz0yTj78QZJTY12a6ms2XgJWn2J4/quA1HA3FhoupWd3TuqMatN7n5cU+1EKUXF4MtClFIQBAEB8TStghc6chrWgucToAALkk8rIDX+XdrMeLuxKtBDCDHRMN+xBfWQg7nyEXv9HZF1omsuk/qT/Cwe5fd2vh3evIlUYYdJlpWqF8IAgCAIAgCAj5Mcp48UFPJPGKg7oy4bXPdztrZSFZ13S+soPY44binaWOBIKOVBAEAQBAR8+OU9PibaeeeNs7vZjLgHG+7TmeA4qRGzrzpOtGDcV14binaWOBIKOVBAEAQBAEAQBAVzNtFJC+OuwYXqqW52Rp10J/eQutvuBdu+zgLb1ntAaS/C1/pzfQl5Pqfs+zkWqsNpYlxwfE48ZwuOegdtRStDmnuPA8iDoRwIK6QQzMQBAEBR+kGoOK1kOGUht1/raog6tpWEXGhBBkfZgPIOWN0rfKztpVOvJc3l4Z9xXCO08CcjjEUYbGAGgWAGgAG4BcslJyeLzJx9LwBAEAQBAEBgY/iQwfBJp3i/VRufbmQNB5mw81ItLd3FeFJfmaRTJ4LE5QqK6SorzNK9xlc7bL72O1e9wRuN11+FGEKappdFLDDs4EHHrOo8lYz8YMrQTv8Aaeyz+HbaS12nAbTSfAhcm0nafhbudFZJ7uT3ryJsJbUUybUErCAIDExevbheFSzTezExzz37LSbfkr1tRderGlHOTS8TxvBYnJ1fiEmIYk+epcTK9xeXfWJvpytw5WC7BSoQpUlSiuilhh2EBvHedOZBxs5gylBNL+8Ldl/22ktJ87bX3lyrS9orW8nSWWOK5Pf5ZE2nLajiWBY4rCAIAgCAIAgCArmV5fi3m6SifpT1W1UUvJsg/fxDXvEgAAABcukav3/4q22ZPpQ3Pl1Pw3c0Q6sdll9WeLQQHzI8RsJkNgBck8AgNf5KviklRiFRfaq3+qBv2aZl2xCx3XF3m2/aXPdZr361yqKyh6vPw3LxJdGOCxLQtbLwQBAEAQBAEBRumio6jIMoHy3xt/rDv+lZ/VmG1pCL4Jvyw9y1WfROcl00iG/egapM2UJGP+bncB4FjHfqXLnWtlNRvIyXXFeTa+CVQfRNkrWC8EAQFM6X6g0/R/UbBsXbDfIyNv8AkCPNZvVymp6Rp49WL8n7lqr9hzYuokQ3v0BVPWZZmYT7E9x3BzG/3aVz7W6nhdQlxj6N/JJoZM2etUL4QBAEAQBAEAQFdzzQvqMF63Dv4mleKiHfq5mpabbw5m023G4WX0HefhruLf2y6L78n3PDuLdWO1EuGD4izF8KinpPYlY17fAi9j3jd5Lp5CMxAVHpQrHRZY6ikNpayRlKw2vbrD2z4CMP18FZuK0aNKVSWUU34HqWLwM6jpm0dIyOnFmMaGNHJrQAB7guRVKkqk3OWbeL5snpYHsqD0IAgCAIAgCA1506C+SBbhMz9HrZNVX/AI7/ANX7Fmv9pz4ukEU3p/o/j/09Ufzv+21aBrc/8RT/APH3ZJoZM2ktSL4QBAUPpsbfIb7cJI7/AIrf3WwasP8AzBcn6Fqt9pzqumEQ3b/o+NIwyqPDrGD3Nd/5C0PW9/1aS7H6okUOs2ytPJAQBAEAQBAEAQBAQXRq/wCD5KygdupptuIWtaCa8jAOdndYPILq2i7r8TaQqPPDfzW5/JBnHCWBd1kCgomYH/CXSXTRa7FJTvqDy6yR3VMB7w1rz5rXdZq/07PYX5ml3Le/RF6isZFhXOyWEAQBAEAQBAEBT+luiNbkGo6sXLNmTya9pd/TtLNavVlT0hTx68V4p4eeBbqrGLOaV1IhnQ3QfR+jZHDz87K9/utH/wBsrm2tNXbv9n9MUvf3JVFdE2AtcLwQBAVXpSojX5Cqms3tYJPJjmvP9LSsvoGsqWkKTfW8PFNerLdVYxZzGuqkM6A6CaI0+TnPf87M5w+yA1n/ABNcuc611lO9UF+WK8Xi/RolUF0TYy1kvBAEAQBAEAQBAEBW5X/BnSZSyC+zVwyUz+Qcz10ZPfbbA8Vu+qdfGnUovqaa79z9F4kaut6Zflt5HNf5ed6bnDFJ73HXR07e4RRN2gPvSErRtbKuNWnT4JvxeHsSaC3NlmWpEgIAgCAIAgCAIDyq6ZtZSvjqBdj2lrhzaRYj3FV06kqc1OOaeK5o8axOcKzo2rYcy+jQRPcwu7M1j1exfRznbhYb27+AB0v06np+zlbfXlJJ4b49ePBL0eRDdOWOB0Rg+HNwjCooKb2ImBg77C1z3nf5rmlzXlXqyqyzk2yYlgsDMVk9CAID4miE8JbKLtcCCDxBFiPcvYycZKSzQOb8W6Nq2lzKaejhe9jnermsdjYvo57wLNIG8HiNL3F+n2+n7Sdt9ac0mlvj148Euvs8+shOnJPA6Dy/hLcDwWKnpvZiYG33XO9zvEuJPmub3lzK5ryrSzk8fhdy3EuKwWBIKOVBAEAQBAEAQBAEBVukF3otBT1F7ejVcEhP1TII3DwIkK2HVmrsXuz+pNeG/wBizWXRNhropENedHjQ/Cp5R89WVMh7/XOb+jB7lzjWWo5XzXBJe/uTKK6JaVgC6EAQBAEAQBAEAQBAEAQBAEAQBAEAQBAEAQBAEAQBAEBW+kenFVkWrDuERf5ss8fm1ZPQ1TYvqTXHDx3e5RUXRZ5/HXvHvXUSCeXRQdrIVOTvd1jj4maQrmmsL/zGp3f9UTaX2ItqwxcCAIAgCAIAgCAIAgCAIAgCAIAgCAIAgCAIAgCAIAgCAiM4M6zKVWDxp5f+W5TNHPC8pP8A3x9UUz+1nMvw7JzPvXXdhEA6D6J9MgUw4jrAfETSBcv1hX+Y1O7/AKom0vsRblhi4EAQBAEAQBAEAQBAEAQBAEAQBAEAQBAEAQBAEAQBAEBE5vdsZUqy7hTy/wDLcpmjljd0l/vj6opn9rOWvg2TkuvbSIB0l0dDqsCkjHzVVUx+6d5/6lzLWSGzfyfFJ+WHsTKP2lpWCLoQHnUy9RTuda+y0mw42F7KqEdqSjxZ4QORc0tzdgxnjZ1ZEjmFm1tWtYjWw3tcCshpXRzsKypN47k8cv5vKYT2liWJY0rCAIAgCAIAgCAIAgCAIAgCAIAgCAICDzpmEZXy8+oczbLS0Bm1s7Rc4C17G2lzu4Kfoyxd7cKjjhjjvzwwRROWysSRwmt+EsKimDS0Sxtk2TvG00Ose/VRrij9GrKnjjstrHk8CpPFYmWrJ6EBXukKbqMj1hdxhe38Q2f7rI6IhtX1Jf7k/DeUVPtZCfEf6oXUyCSuVmCizNikA0tVCfymiY6/va73LRtbKbVenU4xw8Hj7kqg9zRZ1qhfCAEXGqA050RVfwHnKsw+a4Bc7qwfpRucNPFhv4MW66xUvxNlRvI8Fjykl6Pd3kak8JOJuNaUSQgCAIAgCAIAgCAIAgCAIAgCAIAgCA1D06Yga2rpaCk1e9wkI+s4mOP9X/ktz1VoKnCrdzySw7lvfsR67xwibapoRTUzWR+y1oaPACw/RadObnJyebeJfR6Kk9CAqvSQwVWBxU7tfSamnht4ytcfyYSs9q1Tc75S/Sm/LD3LVZ9E2HsjkukEMomLN+DelCNx0ZWUrmW5ywv2t/8ALkP4VrOtFDbtFUX5X5Pd64F6g8JYFiXPyWEAQGi+laJ+VukOGuovnNmQcAXss17fAt2b/bK3/QEoXujp2s+rFdz3p9zxw5EWr0Z4o3ThOIMxbDY5qM3jkaHN8+B7xuI5haNcUJ0KsqU84vAkp4rEy1ZPQgCAIAgCAIAgCAIAgCAIAgCAIDyq6ltHSukqSGsY0ucTwaBcn3BV06cqk1CKxbeC5s8bwNFZIc7O/Sq6qqB2IyZrH5LW2bE3lcHZPfsuW/6UUdG6JVvHN9Hm3vk/XxRFh054m+lz0lhAEBWq9vwl0i0MLfZgZLVyDy6qPw7T3HyW6ap0N1Ss+yK9X7Eau8kX9bkRym9KMBiwOOrgBL6KZk9hvMd9iVvh1b3H7qi3lurihOk/zJrv6vMqi8HiS0UgljDozdpAII4g7iuSSi4tp5onn0vAEBTulbLvxhym/qBeaH1sdt5sDtNHi2+nMNWb0BffhLtbT6Mtz78n3PyxLdWO1EofQjm/0Wo9BxB3YebwE8HnezwdvHff6S2DWjRe3H8XTW9fdy493X2ci1Rnh0WbtWiEkIAgCAIAgCAIAgCAIAgCAIAgCA0/035vDY/QMPdqbOnI4De2Pz0cfu8yt01X0Xi/xdRdkfd+y7yPWn+VFh6GMu/A2V+tqG2lqSHm+8Ri/VjzBLvv9yxust9+IuvpxfRhu7+v47iqjHCOPEv610vBAEBBdH7PhLGa6td7L5RTQ/y4bgub3Olc/wDCuo6Ftfw9nCLzaxfN7/JYIg1JYyLusqUHlV07aylfHUjaY9pa4Hi0ixB8igKHkOZ1PRSUVYfXUMnUG9rui3wvsNwdHa32Sub6xWf0LtzWU9/f1+e/vJlGWMcCzrAl0IAgOduljKhyzmDrqAEU8ztthbcdXJvc243a9pu7TQeyulav6SV5b/SqffFYPtXU/Z/uQ6sNlmzOi7PYzNQCHEXAVcY14da0fLHf9IefGw1bT2hnZ1PqU1/Tf/F8OXDw536VTa3PMvq14uhAEAQBAEAQBAEAQBAEAQBAUzpIzyzKWH7MBDquQerZv2Ru6x/1RwHEjuJGb0Loed9U2pbqazfHsXbx4LuLVSpsrtNP9HWWX5yzOXV13RMd1tQ867RJJ2Sebje/dtLddM6Qho+12ae6TWEVw7e5eeBHpx2mdJNGy2zdy5e3iTT9QBAQWdMWdhGAPNHrUSEQwN0BdNIdlgF+IvteDSslomz/ABd1Gm8s3yXzl3lFSWzHEsmWcHbl/AIaan9mJgbfdd29zvNxJ811QgkmgCAomd2fF/H4cRZpC61NWcgxzvVSnW3YebE77P7lh9N2H4u2aiulHevjvXngXKctmRYVzEmhAEBG5hwWLMOEPgxAXY8bxva7g5vIgqTZ3dS0rRrU815rg+ZTKKksGc047hFTknMWy8lkjDtxSt02m30c39CPELqVpdUNI220linuafV2P+dpDacWbn6OukmPMbWwYpaOrAsODZe9nJ3NvuvqBo+mdAVLRurS30/OPPs7fHtkU6u1ueZsFa4XggCAIAgCAIAgCAIAgCApHSD0hxZVgMdLsyVZGjL3DL7nSW3c9nee7es9ofQdW+kpz6NPjx7F85LyLVSoo7lmaKo6WqzpmLZaTLUSm7nO3AcXOIFmsA5DkANwW/1Klto62xfRhHJL0XFv92RUnJnSmU8uxZXwVsFFw1e+1i95Grj7tBwAAXL9IX1S9rurPuXBcP51k2EVFYImFCKggCArWEs+M2eXSb6XD7sbyfVub2zv16th2ddznroOrdh9Ch9aS6U/KPV458sCJWli8C/rZSyEAQGPiNEzEqB8Va3ajkaWObzaRYoCj5SqX4fUyYdizrz0wvE4nWamJtHJ4j2HciN+q53rFo38PW+tBdCXlLrXfmu/gS6U8VgWZa6XggCAg83ZXhzXhZixAWI1jkHtMdzHdzHH3ET9HaRq2NX6lPvXU1/Mn1FE4KSwZzhmrLE+VMT6vEG6b45B7LwOLTz3XG8X8F06w0hRvqW3TfNda5/PWRJRcXgy65J6XJcNa2LMYdNENBKNZG/av7Y/PvKwWlNWKdbGpbdGXD8r5cPTkXIVmtzNzYLjcGO0nWYTK2RnHZOo7nNOrT3EBaPc2le2nsVotP8AmXU+4kKSeRIKOVBAEAQBAEAQBAYeK4rDg9IZMTkbGwcXG3kBvJ7hqr1vbVbiexSi2+w8bSzNO516X31QdFlcGNm4zuHbP2G/JHedddzVuujNV4wwqXe9/pWXfx5ZcyPOtjuia9wHAqjNOKdXhzS+Rxu97jo251dI4/8A6eFytku7yhZUtuo8Eslx7Ev4lyLMYuTwR0bkjJ8OUcN2KXtSusZJSLFx5Dk0cB+q5npTSlW/q7Ut0VlHh+/FkyEFFFjWMKwgCAgc3Ys+hpWQ4TZ1bUu6qnaeBt2pHaHsMb2ibcBzWW0No53twk/sjvl7Lv8ATFlupPZRZctYKzL2CR09Lchg1cd73k3c93eXEnzXT0klgiESa9AQBAEBWc7ZffitOybByGVtOS+Fx3PFu1DJ9R407iAVHuranc0nSqLc/wCYrtR7GTTxR4ZdxtmPYaJacFpBLJI3aOikbo6N43hwP9jxXLL6yqWdZ0qnc+K4r+dhOjJSWKJNRCoIAgMLGMJhxqgdFikYkjdwPA82neD3jVX7a5q21RVKUsGv53o8aTWDNH506Jp8JcZMB2p4N+x84weA9sd7de7it90ZrNRr4QuOhLj+V/Hfu7SLOi1ka/oq2XCqvboXvikbpdpLSOYNvDctiq0adeGzUSlF8d6LSeGRsTAemaqogG4xGyob9Ierf5kAtP4R4rW7vVS2qb6MnB8M18+ZejWazL5hXS3h1cB6S98DuUjCR+Jm0LeNlr1xqxfUvtSkux/OBdVaLLRRZlo6/wDg6qB55CVl/de6xNXR91S++nJdzK1OL6yTbIHjsEHwKiuLWaKg54b7RA8SiTeQI6tzFSUH8bUwMPJ0rAfIXuVJpWFzV+ynJ8kylyiusrGK9LGHUAPUyPmcOETD/wATtlvuJWVt9Wr+r90VFdr9liyh1ooomO9NFTVNLcFiZANe249a7uIBAaD3EOWwWmqdCG+vJy7FuXz5otSrN5GucTxSbFqnrMTlfI/m9xdbuHIdw0WzULelQjsUoqK7EWW28y65M6K6nHSJMUvT0+/tD1jxf5LT7IP0ncwQCsHpPWO3tcYUunPsyXN+y8UXYUnLM3pgOBQZeoBFhMYYzeeJcebjvcfFc/u7ytd1PqVpYvyXYuBJjFRWCJJRioIAgMTFsSjwfDnzYg4NjjF3E/kBzJNgBxJCvW9CpXqKlTWLZ42ksWYeScIknqn4hjjS2omaGwxH/Z4N4Z/Mdo5/fYaWK6jo2whZ0FTjn1vi+Px2EGcnJ4lxU8pCAIAgCAICmZpwWXDMRNfl1he8gCqp2/PsG5zP85o3fSGnK+L0royF9S2Xuksnw/Z9fiVwm4szcIxSLGcPbNhzg6N4uD+oI4EHQjguZ3FvUt6jp1Fg0TU01ijMVk9CAIAgK5mbJFHmUE4hEBJ/vWdh/mdzvvArJ2OmLuz3U5dH9L3r9u7AolTjLM1dj3QtUUzicDlZM3Xsv9W/uAOrT4ktW2WmtlCe6vFxfFb18+pYlQfUUTFssVmDk/CVNKwDe7ZJb+MXb+a2C30ja3H9qon2Y7/DMtOLWaIhTSkA7J7K8PT9cdo9pEsAfi9BKYVl2qxgj4Mp5ZAflNYdnzceyPeolxfW1v8A3aiXfv8ADM9UW8kXrAuhiqqyDjEjIG8Wj1r/AA07I8do+C1+71rtqe6jFyfHJfPki7GjJ5mz8s5AostuDqSLblHzsvbcDzb8lu/5IC1S+03d3nRnLCP6VuXf1vvZejTjEtKxJcCAIAgPKqqWUdM59U4NY0FznONgAN5JVVOnKpJQgsW8keN4EBgNA7OFeysxNpbRRnapIXCxldwqJRy+g0/a5X6PoXREbKG1PfN5vh2L34kSpU2uRflnS0EAQBAEAQBAEBS8dy7LhWIPrMqtBc87VRS32Wz83x8GTd+53HXU4rSmiqV9Twluksnw+V2eBXCbizJwPGosdo+soCdCWvY4bL43jQskadWuB4e665xeWVa0qfTqrB+T7V/OZMjJSWKJFRSoIAgCAIAgI+twOmrz+3U8Mn242O/UKRSvLil/bqSXJtFLinmiLlyFh0vtUcPk3Z/Sylx01fxyqy9fU8+nHgIsg4dF7NHF5gu/Uley01fvOrL0H048CSosApaA/sVNAw82xsafeAolW9uav31JPm2eqKWSJJRioIAgCAIAgMTFcTiwigdNiTxHEwXLj+gG8k8ANSrtC3qV6ip0li2eNpLFkPh2CyZvqGz5iY6OiaQ6GkcLOkI3SVI5cRF+LkuiaI0LCyjty3zfXw7F89ZEqVHLkX1Z0tBAEAQBAEAQBAEAQFZzFlMV9X6Tg0no1aLesaLtlA+RUM+W22l/abpY6WUW7s6N1T+nVWK812rgVRk4vFEXQZjMVaKbMkfo1UdGgm8U1uMEm519OwbOF7WK0HSega9pjOHShx61zXut3IlQqqRYFgS6EAQBAEAQBAEAQBAEAQBAEBB4xmRtHVdRhzHVNYRdsEe8d8r/AGYmajtO8gVltHaGuL14pYQ/U/bj6cWi3OoomRguUnS1zarNb2zVDTeKJo9TT/y2n23/AOY7Xda1l0Cw0bQsobNNb+t9b/nDIiSm5ZluWQKQgCAIAgCAIAgCAIAgCAw8VwuHGKJ0WKRtkidva8XHiOR5EahAVOXL1bl7XLsnpVOP9mqH2e0a6QznfwAbJoAPaWA0hq9bXOModCXFZPmvjDvLsKriftBmuCoquprdumqf9zUDqnH7BPZkGm9pK0690Ld2u+UcY8VvXf1rvRIjUjInViS4EAQBAEAQBAEAQBAQ2LZnp8Ln6t7jJOfZghaZZXeDG6jxdYd6yFnoq6u3/Tju4vcv37sSiU4xzPCPDMQzH/GuNBTH5EbmvqHjXe8XZDwPZ2nd4W4aP1aoUcJ1unLh+Vd3X37uwjyrN5FowPAqfAKTq8JjDGk3cdS57vpPce053eSVsqSSwRZJJegIAgCAIAgCAIAgCAIAgCAIAgMTE8MhxalMeJxMljPyXtDh467j3oCsuyMcP/8AbFXNTgbon/tMI7g2Q7bR9l43bljbrRFpc76kFjxW5+WffiVxqSWR4OkxTDj+2UsNS36dNL1brczFNYX7g8rAXGqcc6NTukvdfBdVfijydnGKmH+Kw1VPbf1tNLb8cYcy3fdYirq3fwyipcmvfAuKtFnvT5xoKj91WU+vAysafcSCsfPRd5DOlLwb9CrbjxJCPFYJReKaIjue0/3Ud21ZZwfgyrFH0/E4Yx25Yx4vaP7rxW9V5QfgxiiPqM3UNN++rKcHl1rCfcDdSIaNvJ5Upf8AyzzbjxMZudKeoH+FtqKg/wCRTzPH49kMt33sp1LV2/nnDDm1+78ih1oo9BV4liH+raFsII0fVzNH/wBcO27yLmrLW+qbzrVO6K938FDr8EZDcnT4gb5irpXt4w0w9GjPc5wJlcPvhZ610HZW+9QxfGW/9vItSqyZYMFwKmwGn2MHhjibx2GgE97jvce8krLlskUAQBAEAQBAEAQBAEAQBAEAQBAEAQBAEAQBAa76Q/3bvArwHNuLf6xf4q8skeHhT/xDfEfqvQdC9G/7tngrB6bXG5eg/UAQBAEAQBAEAQBAEAQB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0338"/>
            <a:ext cx="5904656"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56692" y="2646377"/>
            <a:ext cx="5544616" cy="646331"/>
          </a:xfrm>
          <a:prstGeom prst="rect">
            <a:avLst/>
          </a:prstGeom>
          <a:noFill/>
        </p:spPr>
        <p:txBody>
          <a:bodyPr wrap="square" rtlCol="0">
            <a:spAutoFit/>
          </a:bodyPr>
          <a:lstStyle/>
          <a:p>
            <a:r>
              <a:rPr lang="en-US" sz="3600" b="1" dirty="0" smtClean="0"/>
              <a:t>71% : interface is good</a:t>
            </a:r>
            <a:endParaRPr lang="en-US" sz="3600" b="1" dirty="0"/>
          </a:p>
        </p:txBody>
      </p:sp>
    </p:spTree>
    <p:extLst>
      <p:ext uri="{BB962C8B-B14F-4D97-AF65-F5344CB8AC3E}">
        <p14:creationId xmlns:p14="http://schemas.microsoft.com/office/powerpoint/2010/main" val="32003717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webinar</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2" y="1484784"/>
            <a:ext cx="9162162" cy="31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417117"/>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251520" y="116632"/>
            <a:ext cx="9073008" cy="792088"/>
          </a:xfrm>
        </p:spPr>
        <p:txBody>
          <a:bodyPr/>
          <a:lstStyle/>
          <a:p>
            <a:r>
              <a:rPr lang="en-US" sz="2600" dirty="0" smtClean="0">
                <a:latin typeface="Arial" charset="0"/>
                <a:cs typeface="Arial" charset="0"/>
              </a:rPr>
              <a:t>   THE STANDING COMMITTEE ON LAW OF PATENTS </a:t>
            </a:r>
            <a:br>
              <a:rPr lang="en-US" sz="2600" dirty="0" smtClean="0">
                <a:latin typeface="Arial" charset="0"/>
                <a:cs typeface="Arial" charset="0"/>
              </a:rPr>
            </a:br>
            <a:r>
              <a:rPr lang="en-US" sz="2600" dirty="0" smtClean="0">
                <a:latin typeface="Arial" charset="0"/>
                <a:cs typeface="Arial" charset="0"/>
              </a:rPr>
              <a:t>			       PART II </a:t>
            </a:r>
            <a:endParaRPr lang="en-US" sz="2600" dirty="0">
              <a:latin typeface="Arial" charset="0"/>
              <a:cs typeface="Arial" charset="0"/>
            </a:endParaRPr>
          </a:p>
        </p:txBody>
      </p:sp>
      <p:sp>
        <p:nvSpPr>
          <p:cNvPr id="3" name="Espace réservé du contenu 2"/>
          <p:cNvSpPr>
            <a:spLocks noGrp="1"/>
          </p:cNvSpPr>
          <p:nvPr>
            <p:ph idx="1"/>
          </p:nvPr>
        </p:nvSpPr>
        <p:spPr>
          <a:xfrm>
            <a:off x="179512" y="1124744"/>
            <a:ext cx="8856984" cy="5112568"/>
          </a:xfrm>
        </p:spPr>
        <p:txBody>
          <a:bodyPr/>
          <a:lstStyle/>
          <a:p>
            <a:pPr algn="just">
              <a:lnSpc>
                <a:spcPct val="110000"/>
              </a:lnSpc>
              <a:buFont typeface="Wingdings" panose="05000000000000000000" pitchFamily="2" charset="2"/>
              <a:buChar char="§"/>
            </a:pPr>
            <a:r>
              <a:rPr lang="en-US" sz="1800" dirty="0" smtClean="0">
                <a:latin typeface="Arial" charset="0"/>
                <a:cs typeface="Arial" charset="0"/>
              </a:rPr>
              <a:t>Twentieth Session of the SCP took place from January </a:t>
            </a:r>
            <a:r>
              <a:rPr lang="fr-CH" sz="1800" dirty="0" smtClean="0">
                <a:latin typeface="Arial" charset="0"/>
                <a:cs typeface="Arial" charset="0"/>
              </a:rPr>
              <a:t>27 to 31, 2014 </a:t>
            </a:r>
          </a:p>
          <a:p>
            <a:pPr marL="0" indent="0" algn="just">
              <a:lnSpc>
                <a:spcPct val="110000"/>
              </a:lnSpc>
              <a:buNone/>
            </a:pPr>
            <a:endParaRPr lang="fr-CH" sz="1600" dirty="0" smtClean="0">
              <a:latin typeface="Arial" charset="0"/>
              <a:cs typeface="Arial" charset="0"/>
            </a:endParaRPr>
          </a:p>
          <a:p>
            <a:pPr marL="0" indent="0" algn="just">
              <a:lnSpc>
                <a:spcPct val="110000"/>
              </a:lnSpc>
              <a:buFontTx/>
              <a:buNone/>
            </a:pPr>
            <a:endParaRPr lang="en-US" sz="1600" dirty="0" smtClean="0">
              <a:latin typeface="Arial" charset="0"/>
              <a:cs typeface="Arial" charset="0"/>
            </a:endParaRPr>
          </a:p>
          <a:p>
            <a:pPr lvl="0"/>
            <a:r>
              <a:rPr lang="en-US" sz="1800" b="1" dirty="0" smtClean="0"/>
              <a:t>Quality of patents: </a:t>
            </a:r>
            <a:r>
              <a:rPr lang="en-US" sz="1800" dirty="0" smtClean="0"/>
              <a:t>The Committee shared a general understanding that the proposal submitted with respect to the quality of patents did not lead to harmonization of substantive patent law and to automatic acceptance of work sharing products</a:t>
            </a:r>
          </a:p>
          <a:p>
            <a:pPr marL="0" lvl="0" indent="0">
              <a:buNone/>
            </a:pPr>
            <a:endParaRPr lang="en-US" sz="1800" dirty="0"/>
          </a:p>
          <a:p>
            <a:pPr lvl="2">
              <a:buFont typeface="Wingdings" panose="05000000000000000000" pitchFamily="2" charset="2"/>
              <a:buChar char="Ø"/>
            </a:pPr>
            <a:r>
              <a:rPr lang="en-US" sz="1700" dirty="0" smtClean="0"/>
              <a:t>A study will be prepared on inventive step containing the definition of the person skilled in the art, methodologies employed for evaluating an inventive step and the level of the inventive step </a:t>
            </a:r>
          </a:p>
          <a:p>
            <a:pPr marL="914400" lvl="2" indent="0">
              <a:buNone/>
            </a:pPr>
            <a:endParaRPr lang="en-US" sz="1700" dirty="0" smtClean="0"/>
          </a:p>
          <a:p>
            <a:pPr lvl="2">
              <a:buFont typeface="Wingdings" panose="05000000000000000000" pitchFamily="2" charset="2"/>
              <a:buChar char="Ø"/>
            </a:pPr>
            <a:r>
              <a:rPr lang="en-US" sz="1700" dirty="0" smtClean="0"/>
              <a:t>A study on sufficiency on of disclosure containing the enabling disclosure requirement, support requirement and written description requirement</a:t>
            </a:r>
          </a:p>
          <a:p>
            <a:pPr marL="914400" lvl="2" indent="0">
              <a:buNone/>
            </a:pPr>
            <a:endParaRPr lang="en-US" sz="1800" dirty="0" smtClean="0"/>
          </a:p>
        </p:txBody>
      </p:sp>
    </p:spTree>
    <p:extLst>
      <p:ext uri="{BB962C8B-B14F-4D97-AF65-F5344CB8AC3E}">
        <p14:creationId xmlns:p14="http://schemas.microsoft.com/office/powerpoint/2010/main" val="1213797831"/>
      </p:ext>
    </p:extLst>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DATABASES, TOOLS, AND PLATFORMS FOR IP BUSINESS (FREE) </a:t>
            </a:r>
            <a:endParaRPr lang="en-US" sz="2800" dirty="0"/>
          </a:p>
        </p:txBody>
      </p:sp>
      <p:sp>
        <p:nvSpPr>
          <p:cNvPr id="3" name="Content Placeholder 2"/>
          <p:cNvSpPr>
            <a:spLocks noGrp="1"/>
          </p:cNvSpPr>
          <p:nvPr>
            <p:ph idx="1"/>
          </p:nvPr>
        </p:nvSpPr>
        <p:spPr>
          <a:xfrm>
            <a:off x="2771800" y="1916832"/>
            <a:ext cx="7344816" cy="4352925"/>
          </a:xfrm>
        </p:spPr>
        <p:txBody>
          <a:bodyPr/>
          <a:lstStyle/>
          <a:p>
            <a:pPr>
              <a:lnSpc>
                <a:spcPct val="150000"/>
              </a:lnSpc>
            </a:pPr>
            <a:r>
              <a:rPr lang="en-US" dirty="0"/>
              <a:t>PATENTSCOPE </a:t>
            </a:r>
            <a:endParaRPr lang="en-US" dirty="0" smtClean="0"/>
          </a:p>
          <a:p>
            <a:pPr>
              <a:lnSpc>
                <a:spcPct val="150000"/>
              </a:lnSpc>
            </a:pPr>
            <a:r>
              <a:rPr lang="en-US" dirty="0" smtClean="0"/>
              <a:t>Global </a:t>
            </a:r>
            <a:r>
              <a:rPr lang="en-US" dirty="0"/>
              <a:t>Brand </a:t>
            </a:r>
            <a:r>
              <a:rPr lang="en-US" dirty="0" smtClean="0"/>
              <a:t>Database</a:t>
            </a:r>
          </a:p>
          <a:p>
            <a:pPr>
              <a:lnSpc>
                <a:spcPct val="150000"/>
              </a:lnSpc>
            </a:pPr>
            <a:r>
              <a:rPr lang="en-US" dirty="0" smtClean="0"/>
              <a:t>WIPO Lex</a:t>
            </a:r>
          </a:p>
          <a:p>
            <a:pPr>
              <a:lnSpc>
                <a:spcPct val="150000"/>
              </a:lnSpc>
            </a:pPr>
            <a:r>
              <a:rPr lang="en-US" dirty="0" smtClean="0"/>
              <a:t>WIPO </a:t>
            </a:r>
            <a:r>
              <a:rPr lang="en-US" dirty="0"/>
              <a:t>IPAS, WIPO </a:t>
            </a:r>
            <a:r>
              <a:rPr lang="en-US" dirty="0" smtClean="0"/>
              <a:t>DAS</a:t>
            </a:r>
          </a:p>
          <a:p>
            <a:pPr>
              <a:lnSpc>
                <a:spcPct val="150000"/>
              </a:lnSpc>
            </a:pPr>
            <a:r>
              <a:rPr lang="en-US" dirty="0" smtClean="0"/>
              <a:t>WIPO CASE</a:t>
            </a:r>
          </a:p>
          <a:p>
            <a:pPr>
              <a:lnSpc>
                <a:spcPct val="150000"/>
              </a:lnSpc>
            </a:pPr>
            <a:r>
              <a:rPr lang="en-US" dirty="0" smtClean="0"/>
              <a:t>WIPO RE:SEARCH</a:t>
            </a:r>
          </a:p>
          <a:p>
            <a:pPr>
              <a:lnSpc>
                <a:spcPct val="150000"/>
              </a:lnSpc>
            </a:pPr>
            <a:r>
              <a:rPr lang="en-US" dirty="0" smtClean="0"/>
              <a:t>WIPO </a:t>
            </a:r>
            <a:r>
              <a:rPr lang="en-US" dirty="0"/>
              <a:t>GREEN</a:t>
            </a:r>
          </a:p>
          <a:p>
            <a:endParaRPr lang="en-US" dirty="0"/>
          </a:p>
        </p:txBody>
      </p:sp>
      <p:sp>
        <p:nvSpPr>
          <p:cNvPr id="4" name="右矢印 3"/>
          <p:cNvSpPr>
            <a:spLocks noChangeArrowheads="1"/>
          </p:cNvSpPr>
          <p:nvPr/>
        </p:nvSpPr>
        <p:spPr bwMode="auto">
          <a:xfrm>
            <a:off x="1560647" y="2717511"/>
            <a:ext cx="887018" cy="484188"/>
          </a:xfrm>
          <a:prstGeom prst="rightArrow">
            <a:avLst>
              <a:gd name="adj1" fmla="val 50000"/>
              <a:gd name="adj2" fmla="val 50024"/>
            </a:avLst>
          </a:prstGeom>
          <a:solidFill>
            <a:srgbClr val="FF0000"/>
          </a:solidFill>
          <a:ln w="9525">
            <a:noFill/>
            <a:miter lim="800000"/>
            <a:headEnd/>
            <a:tailEnd/>
          </a:ln>
        </p:spPr>
        <p:txBody>
          <a:bodyPr wrap="square">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1160395735"/>
      </p:ext>
    </p:extLst>
  </p:cSld>
  <p:clrMapOvr>
    <a:masterClrMapping/>
  </p:clrMapOvr>
  <p:transition spd="slow">
    <p:wip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BRANDS DATABASE </a:t>
            </a:r>
            <a:endParaRPr lang="en-US" sz="2800" dirty="0"/>
          </a:p>
        </p:txBody>
      </p:sp>
      <p:sp>
        <p:nvSpPr>
          <p:cNvPr id="3" name="Content Placeholder 2"/>
          <p:cNvSpPr>
            <a:spLocks noGrp="1"/>
          </p:cNvSpPr>
          <p:nvPr>
            <p:ph idx="1"/>
          </p:nvPr>
        </p:nvSpPr>
        <p:spPr>
          <a:xfrm>
            <a:off x="179512" y="1700808"/>
            <a:ext cx="8856984" cy="4752528"/>
          </a:xfrm>
        </p:spPr>
        <p:txBody>
          <a:bodyPr/>
          <a:lstStyle/>
          <a:p>
            <a:pPr algn="just" eaLnBrk="1" hangingPunct="1"/>
            <a:r>
              <a:rPr lang="en-US" sz="2200" dirty="0"/>
              <a:t>Over 12 million records relating to internationally-protected trademarks, etc</a:t>
            </a:r>
            <a:r>
              <a:rPr lang="en-US" sz="2200" dirty="0" smtClean="0"/>
              <a:t>.</a:t>
            </a:r>
          </a:p>
          <a:p>
            <a:pPr marL="0" indent="0" algn="just" eaLnBrk="1" hangingPunct="1">
              <a:buNone/>
            </a:pPr>
            <a:endParaRPr lang="en-US" sz="2200" dirty="0"/>
          </a:p>
          <a:p>
            <a:pPr algn="just" eaLnBrk="1" hangingPunct="1"/>
            <a:r>
              <a:rPr lang="en-US" sz="2200" dirty="0"/>
              <a:t>Free of charge simultaneous brand-related searches across multiple collections, including</a:t>
            </a:r>
            <a:r>
              <a:rPr lang="en-US" sz="2200" dirty="0" smtClean="0"/>
              <a:t>:</a:t>
            </a:r>
          </a:p>
          <a:p>
            <a:pPr marL="0" indent="0" algn="just" eaLnBrk="1" hangingPunct="1">
              <a:buNone/>
            </a:pPr>
            <a:endParaRPr lang="en-US" dirty="0"/>
          </a:p>
          <a:p>
            <a:pPr lvl="1" eaLnBrk="1" hangingPunct="1">
              <a:buFont typeface="Wingdings" pitchFamily="2" charset="2"/>
              <a:buChar char="Ø"/>
            </a:pPr>
            <a:r>
              <a:rPr lang="en-US" sz="2000" dirty="0" smtClean="0"/>
              <a:t>Trademarks registered under Madrid System</a:t>
            </a:r>
          </a:p>
          <a:p>
            <a:pPr lvl="1" eaLnBrk="1" hangingPunct="1">
              <a:buFont typeface="Wingdings" pitchFamily="2" charset="2"/>
              <a:buChar char="Ø"/>
            </a:pPr>
            <a:r>
              <a:rPr lang="en-US" sz="2000" dirty="0" smtClean="0"/>
              <a:t>Appellations of Origin registered under Lisbon System</a:t>
            </a:r>
          </a:p>
          <a:p>
            <a:pPr lvl="1" eaLnBrk="1" hangingPunct="1">
              <a:buFont typeface="Wingdings" pitchFamily="2" charset="2"/>
              <a:buChar char="Ø"/>
            </a:pPr>
            <a:r>
              <a:rPr lang="en-US" sz="2000" dirty="0" smtClean="0"/>
              <a:t>Emblems protected under the Paris Convention 6ter </a:t>
            </a:r>
          </a:p>
          <a:p>
            <a:pPr lvl="1" eaLnBrk="1" hangingPunct="1">
              <a:buFont typeface="Wingdings" pitchFamily="2" charset="2"/>
              <a:buChar char="Ø"/>
            </a:pPr>
            <a:r>
              <a:rPr lang="en-US" sz="2000" dirty="0" smtClean="0"/>
              <a:t>Algeria,</a:t>
            </a:r>
            <a:r>
              <a:rPr lang="en-US" sz="2000" dirty="0"/>
              <a:t> Australia</a:t>
            </a:r>
            <a:r>
              <a:rPr lang="en-US" sz="2000" dirty="0" smtClean="0"/>
              <a:t>, Canada</a:t>
            </a:r>
            <a:r>
              <a:rPr lang="en-US" sz="2000" dirty="0"/>
              <a:t>, Egypt, Estonia, Israel, </a:t>
            </a:r>
            <a:r>
              <a:rPr lang="en-US" sz="2000" dirty="0" smtClean="0"/>
              <a:t>Morocco</a:t>
            </a:r>
            <a:r>
              <a:rPr lang="en-US" sz="2000" dirty="0"/>
              <a:t>, </a:t>
            </a:r>
            <a:r>
              <a:rPr lang="en-US" sz="2000" dirty="0" smtClean="0"/>
              <a:t>Singapore</a:t>
            </a:r>
            <a:r>
              <a:rPr lang="en-US" sz="2000" dirty="0"/>
              <a:t>, </a:t>
            </a:r>
            <a:r>
              <a:rPr lang="en-US" sz="2000" dirty="0" smtClean="0"/>
              <a:t>Switzerland</a:t>
            </a:r>
            <a:r>
              <a:rPr lang="en-US" sz="2000" dirty="0"/>
              <a:t>, </a:t>
            </a:r>
            <a:r>
              <a:rPr lang="en-US" sz="2000" dirty="0" smtClean="0"/>
              <a:t>UAE</a:t>
            </a:r>
            <a:r>
              <a:rPr lang="en-US" sz="2000" dirty="0"/>
              <a:t>, </a:t>
            </a:r>
            <a:r>
              <a:rPr lang="en-US" sz="2000" dirty="0" smtClean="0"/>
              <a:t>US</a:t>
            </a:r>
            <a:endParaRPr lang="en-US" sz="2000" dirty="0"/>
          </a:p>
          <a:p>
            <a:endParaRPr lang="en-US" dirty="0"/>
          </a:p>
        </p:txBody>
      </p:sp>
    </p:spTree>
    <p:extLst>
      <p:ext uri="{BB962C8B-B14F-4D97-AF65-F5344CB8AC3E}">
        <p14:creationId xmlns:p14="http://schemas.microsoft.com/office/powerpoint/2010/main" val="1184416093"/>
      </p:ext>
    </p:extLst>
  </p:cSld>
  <p:clrMapOvr>
    <a:masterClrMapping/>
  </p:clrMapOvr>
  <p:transition spd="slow">
    <p:wip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24"/>
            <a:ext cx="9192005" cy="689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932526" y="5076764"/>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a:off x="3277876" y="5391218"/>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a:xfrm>
            <a:off x="5652120" y="19993"/>
            <a:ext cx="216024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Tree>
    <p:extLst>
      <p:ext uri="{BB962C8B-B14F-4D97-AF65-F5344CB8AC3E}">
        <p14:creationId xmlns:p14="http://schemas.microsoft.com/office/powerpoint/2010/main" val="198324900"/>
      </p:ext>
    </p:extLst>
  </p:cSld>
  <p:clrMapOvr>
    <a:masterClrMapping/>
  </p:clrMapOvr>
  <p:transition spd="slow">
    <p:wip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700808"/>
            <a:ext cx="1296144" cy="2073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0536" y="1698520"/>
            <a:ext cx="1296144" cy="2117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4281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4" y="260648"/>
            <a:ext cx="9050670" cy="6395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bwMode="auto">
          <a:xfrm rot="5400000">
            <a:off x="6408204" y="1080844"/>
            <a:ext cx="432048" cy="360040"/>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163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289" y="1476888"/>
            <a:ext cx="4279479" cy="148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ight Arrow 14"/>
          <p:cNvSpPr/>
          <p:nvPr/>
        </p:nvSpPr>
        <p:spPr bwMode="auto">
          <a:xfrm rot="5400000">
            <a:off x="3671900" y="3113020"/>
            <a:ext cx="432048" cy="360040"/>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163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90" y="3542711"/>
            <a:ext cx="8933117" cy="310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97843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639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6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5" grpId="0" animBg="1"/>
      <p:bldP spid="15" grpId="1"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99" y="260648"/>
            <a:ext cx="8974113" cy="62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055045"/>
      </p:ext>
    </p:extLst>
  </p:cSld>
  <p:clrMapOvr>
    <a:masterClrMapping/>
  </p:clrMapOvr>
  <p:transition spd="slow">
    <p:wip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12" y="0"/>
            <a:ext cx="8208912" cy="6738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16" y="5679536"/>
            <a:ext cx="2948940" cy="982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36" y="5679536"/>
            <a:ext cx="3337560" cy="1017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345" y="5671194"/>
            <a:ext cx="6743700" cy="1017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881" y="5651087"/>
            <a:ext cx="716661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912" y="5662391"/>
            <a:ext cx="8149590" cy="1017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912" y="5661431"/>
            <a:ext cx="835533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7"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416" y="5656676"/>
            <a:ext cx="782955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73"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0336" y="5661431"/>
            <a:ext cx="7806690" cy="1017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75"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8217" y="5639657"/>
            <a:ext cx="7509510" cy="104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07058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4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4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4" y="260648"/>
            <a:ext cx="9050670" cy="6395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289" y="1476888"/>
            <a:ext cx="4279479" cy="148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90" y="3542711"/>
            <a:ext cx="8933117" cy="310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90" y="235512"/>
            <a:ext cx="9036343" cy="5569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2309" y="2123724"/>
            <a:ext cx="1481519" cy="154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90" y="235512"/>
            <a:ext cx="9109139" cy="5177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2024" y="2835641"/>
            <a:ext cx="2647950"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1285" y="2749916"/>
            <a:ext cx="257175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2245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4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4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4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486"/>
                                        </p:tgtEl>
                                        <p:attrNameLst>
                                          <p:attrName>style.visibility</p:attrName>
                                        </p:attrNameLst>
                                      </p:cBhvr>
                                      <p:to>
                                        <p:strVal val="visible"/>
                                      </p:to>
                                    </p:set>
                                    <p:anim calcmode="lin" valueType="num">
                                      <p:cBhvr>
                                        <p:cTn id="25" dur="500" fill="hold"/>
                                        <p:tgtEl>
                                          <p:spTgt spid="20486"/>
                                        </p:tgtEl>
                                        <p:attrNameLst>
                                          <p:attrName>ppt_w</p:attrName>
                                        </p:attrNameLst>
                                      </p:cBhvr>
                                      <p:tavLst>
                                        <p:tav tm="0">
                                          <p:val>
                                            <p:fltVal val="0"/>
                                          </p:val>
                                        </p:tav>
                                        <p:tav tm="100000">
                                          <p:val>
                                            <p:strVal val="#ppt_w"/>
                                          </p:val>
                                        </p:tav>
                                      </p:tavLst>
                                    </p:anim>
                                    <p:anim calcmode="lin" valueType="num">
                                      <p:cBhvr>
                                        <p:cTn id="26" dur="500" fill="hold"/>
                                        <p:tgtEl>
                                          <p:spTgt spid="20486"/>
                                        </p:tgtEl>
                                        <p:attrNameLst>
                                          <p:attrName>ppt_h</p:attrName>
                                        </p:attrNameLst>
                                      </p:cBhvr>
                                      <p:tavLst>
                                        <p:tav tm="0">
                                          <p:val>
                                            <p:fltVal val="0"/>
                                          </p:val>
                                        </p:tav>
                                        <p:tav tm="100000">
                                          <p:val>
                                            <p:strVal val="#ppt_h"/>
                                          </p:val>
                                        </p:tav>
                                      </p:tavLst>
                                    </p:anim>
                                    <p:animEffect transition="in" filter="fade">
                                      <p:cBhvr>
                                        <p:cTn id="27" dur="500"/>
                                        <p:tgtEl>
                                          <p:spTgt spid="2048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20486"/>
                                        </p:tgtEl>
                                        <p:attrNameLst>
                                          <p:attrName>ppt_w</p:attrName>
                                        </p:attrNameLst>
                                      </p:cBhvr>
                                      <p:tavLst>
                                        <p:tav tm="0">
                                          <p:val>
                                            <p:strVal val="ppt_w"/>
                                          </p:val>
                                        </p:tav>
                                        <p:tav tm="100000">
                                          <p:val>
                                            <p:fltVal val="0"/>
                                          </p:val>
                                        </p:tav>
                                      </p:tavLst>
                                    </p:anim>
                                    <p:anim calcmode="lin" valueType="num">
                                      <p:cBhvr>
                                        <p:cTn id="32" dur="500"/>
                                        <p:tgtEl>
                                          <p:spTgt spid="20486"/>
                                        </p:tgtEl>
                                        <p:attrNameLst>
                                          <p:attrName>ppt_h</p:attrName>
                                        </p:attrNameLst>
                                      </p:cBhvr>
                                      <p:tavLst>
                                        <p:tav tm="0">
                                          <p:val>
                                            <p:strVal val="ppt_h"/>
                                          </p:val>
                                        </p:tav>
                                        <p:tav tm="100000">
                                          <p:val>
                                            <p:fltVal val="0"/>
                                          </p:val>
                                        </p:tav>
                                      </p:tavLst>
                                    </p:anim>
                                    <p:animEffect transition="out" filter="fade">
                                      <p:cBhvr>
                                        <p:cTn id="33" dur="500"/>
                                        <p:tgtEl>
                                          <p:spTgt spid="20486"/>
                                        </p:tgtEl>
                                      </p:cBhvr>
                                    </p:animEffect>
                                    <p:set>
                                      <p:cBhvr>
                                        <p:cTn id="34" dur="1" fill="hold">
                                          <p:stCondLst>
                                            <p:cond delay="499"/>
                                          </p:stCondLst>
                                        </p:cTn>
                                        <p:tgtEl>
                                          <p:spTgt spid="2048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0487"/>
                                        </p:tgtEl>
                                        <p:attrNameLst>
                                          <p:attrName>style.visibility</p:attrName>
                                        </p:attrNameLst>
                                      </p:cBhvr>
                                      <p:to>
                                        <p:strVal val="visible"/>
                                      </p:to>
                                    </p:set>
                                    <p:anim calcmode="lin" valueType="num">
                                      <p:cBhvr>
                                        <p:cTn id="39" dur="500" fill="hold"/>
                                        <p:tgtEl>
                                          <p:spTgt spid="20487"/>
                                        </p:tgtEl>
                                        <p:attrNameLst>
                                          <p:attrName>ppt_w</p:attrName>
                                        </p:attrNameLst>
                                      </p:cBhvr>
                                      <p:tavLst>
                                        <p:tav tm="0">
                                          <p:val>
                                            <p:fltVal val="0"/>
                                          </p:val>
                                        </p:tav>
                                        <p:tav tm="100000">
                                          <p:val>
                                            <p:strVal val="#ppt_w"/>
                                          </p:val>
                                        </p:tav>
                                      </p:tavLst>
                                    </p:anim>
                                    <p:anim calcmode="lin" valueType="num">
                                      <p:cBhvr>
                                        <p:cTn id="40" dur="500" fill="hold"/>
                                        <p:tgtEl>
                                          <p:spTgt spid="20487"/>
                                        </p:tgtEl>
                                        <p:attrNameLst>
                                          <p:attrName>ppt_h</p:attrName>
                                        </p:attrNameLst>
                                      </p:cBhvr>
                                      <p:tavLst>
                                        <p:tav tm="0">
                                          <p:val>
                                            <p:fltVal val="0"/>
                                          </p:val>
                                        </p:tav>
                                        <p:tav tm="100000">
                                          <p:val>
                                            <p:strVal val="#ppt_h"/>
                                          </p:val>
                                        </p:tav>
                                      </p:tavLst>
                                    </p:anim>
                                    <p:animEffect transition="in" filter="fade">
                                      <p:cBhvr>
                                        <p:cTn id="41" dur="500"/>
                                        <p:tgtEl>
                                          <p:spTgt spid="2048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20487"/>
                                        </p:tgtEl>
                                        <p:attrNameLst>
                                          <p:attrName>ppt_w</p:attrName>
                                        </p:attrNameLst>
                                      </p:cBhvr>
                                      <p:tavLst>
                                        <p:tav tm="0">
                                          <p:val>
                                            <p:strVal val="ppt_w"/>
                                          </p:val>
                                        </p:tav>
                                        <p:tav tm="100000">
                                          <p:val>
                                            <p:fltVal val="0"/>
                                          </p:val>
                                        </p:tav>
                                      </p:tavLst>
                                    </p:anim>
                                    <p:anim calcmode="lin" valueType="num">
                                      <p:cBhvr>
                                        <p:cTn id="46" dur="500"/>
                                        <p:tgtEl>
                                          <p:spTgt spid="20487"/>
                                        </p:tgtEl>
                                        <p:attrNameLst>
                                          <p:attrName>ppt_h</p:attrName>
                                        </p:attrNameLst>
                                      </p:cBhvr>
                                      <p:tavLst>
                                        <p:tav tm="0">
                                          <p:val>
                                            <p:strVal val="ppt_h"/>
                                          </p:val>
                                        </p:tav>
                                        <p:tav tm="100000">
                                          <p:val>
                                            <p:fltVal val="0"/>
                                          </p:val>
                                        </p:tav>
                                      </p:tavLst>
                                    </p:anim>
                                    <p:animEffect transition="out" filter="fade">
                                      <p:cBhvr>
                                        <p:cTn id="47" dur="500"/>
                                        <p:tgtEl>
                                          <p:spTgt spid="20487"/>
                                        </p:tgtEl>
                                      </p:cBhvr>
                                    </p:animEffect>
                                    <p:set>
                                      <p:cBhvr>
                                        <p:cTn id="48" dur="1" fill="hold">
                                          <p:stCondLst>
                                            <p:cond delay="499"/>
                                          </p:stCondLst>
                                        </p:cTn>
                                        <p:tgtEl>
                                          <p:spTgt spid="204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32" y="404664"/>
            <a:ext cx="8783713"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7502252"/>
      </p:ext>
    </p:extLst>
  </p:cSld>
  <p:clrMapOvr>
    <a:masterClrMapping/>
  </p:clrMapOvr>
  <p:transition spd="slow">
    <p:wip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641593"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右矢印 3"/>
          <p:cNvSpPr>
            <a:spLocks noChangeArrowheads="1"/>
          </p:cNvSpPr>
          <p:nvPr/>
        </p:nvSpPr>
        <p:spPr bwMode="auto">
          <a:xfrm>
            <a:off x="611560" y="3717032"/>
            <a:ext cx="977900" cy="484188"/>
          </a:xfrm>
          <a:prstGeom prst="rightArrow">
            <a:avLst>
              <a:gd name="adj1" fmla="val 50000"/>
              <a:gd name="adj2" fmla="val 50024"/>
            </a:avLst>
          </a:prstGeom>
          <a:solidFill>
            <a:srgbClr val="FF0000"/>
          </a:solidFill>
          <a:ln w="9525">
            <a:noFill/>
            <a:miter lim="800000"/>
            <a:headEnd/>
            <a:tailEnd/>
          </a:ln>
        </p:spPr>
        <p:txBody>
          <a:bodyPr>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52744345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 y="332656"/>
            <a:ext cx="9140871" cy="1368152"/>
          </a:xfrm>
        </p:spPr>
        <p:txBody>
          <a:bodyPr/>
          <a:lstStyle/>
          <a:p>
            <a:pPr algn="ctr"/>
            <a:r>
              <a:rPr lang="en-US" sz="2800" dirty="0" smtClean="0">
                <a:latin typeface="Arial" charset="0"/>
                <a:cs typeface="Arial" charset="0"/>
              </a:rPr>
              <a:t>THE STANDING COMMITTEE ON LAW OF PATENTS </a:t>
            </a:r>
            <a:br>
              <a:rPr lang="en-US" sz="2800" dirty="0" smtClean="0">
                <a:latin typeface="Arial" charset="0"/>
                <a:cs typeface="Arial" charset="0"/>
              </a:rPr>
            </a:br>
            <a:r>
              <a:rPr lang="en-US" sz="2800" dirty="0" smtClean="0">
                <a:latin typeface="Arial" charset="0"/>
                <a:cs typeface="Arial" charset="0"/>
              </a:rPr>
              <a:t>PART III</a:t>
            </a:r>
            <a:r>
              <a:rPr lang="en-US" sz="2800" dirty="0">
                <a:latin typeface="Arial" charset="0"/>
                <a:cs typeface="Arial" charset="0"/>
              </a:rPr>
              <a:t/>
            </a:r>
            <a:br>
              <a:rPr lang="en-US" sz="2800" dirty="0">
                <a:latin typeface="Arial" charset="0"/>
                <a:cs typeface="Arial" charset="0"/>
              </a:rPr>
            </a:br>
            <a:r>
              <a:rPr lang="en-US" sz="2800" dirty="0">
                <a:latin typeface="Arial" charset="0"/>
                <a:cs typeface="Arial" charset="0"/>
              </a:rPr>
              <a:t>			     </a:t>
            </a:r>
            <a:endParaRPr lang="en-US" sz="2800" dirty="0"/>
          </a:p>
        </p:txBody>
      </p:sp>
      <p:sp>
        <p:nvSpPr>
          <p:cNvPr id="3" name="Content Placeholder 2"/>
          <p:cNvSpPr>
            <a:spLocks noGrp="1"/>
          </p:cNvSpPr>
          <p:nvPr>
            <p:ph idx="1"/>
          </p:nvPr>
        </p:nvSpPr>
        <p:spPr>
          <a:xfrm>
            <a:off x="251520" y="2276872"/>
            <a:ext cx="8712968" cy="3849291"/>
          </a:xfrm>
        </p:spPr>
        <p:txBody>
          <a:bodyPr/>
          <a:lstStyle/>
          <a:p>
            <a:pPr lvl="0"/>
            <a:r>
              <a:rPr lang="en-US" sz="1800" dirty="0"/>
              <a:t>The Secretariat will prepare a document on how </a:t>
            </a:r>
            <a:r>
              <a:rPr lang="en-US" sz="1800" dirty="0" smtClean="0"/>
              <a:t>exceptions </a:t>
            </a:r>
            <a:r>
              <a:rPr lang="en-US" sz="1800" dirty="0"/>
              <a:t>and limitations are implemented in Member States, without evaluating the effectiveness of those exceptions and limitations </a:t>
            </a:r>
          </a:p>
          <a:p>
            <a:pPr marL="0" lvl="0" indent="0">
              <a:buNone/>
            </a:pPr>
            <a:r>
              <a:rPr lang="en-US" sz="1800" dirty="0"/>
              <a:t> </a:t>
            </a:r>
          </a:p>
          <a:p>
            <a:pPr lvl="0"/>
            <a:r>
              <a:rPr lang="en-US" sz="1800" dirty="0"/>
              <a:t> </a:t>
            </a:r>
            <a:r>
              <a:rPr lang="en-US" sz="1800" dirty="0" smtClean="0"/>
              <a:t>The Secretariat will collect more practical examples and experiences on patent-related and impediments to transfer of technology from members and observers of the Committee</a:t>
            </a:r>
          </a:p>
          <a:p>
            <a:pPr marL="0" lvl="0" indent="0">
              <a:buNone/>
            </a:pPr>
            <a:endParaRPr lang="en-US" sz="1800" dirty="0" smtClean="0"/>
          </a:p>
          <a:p>
            <a:pPr lvl="0"/>
            <a:r>
              <a:rPr lang="en-US" sz="1800" dirty="0" smtClean="0">
                <a:latin typeface="Arial" charset="0"/>
                <a:cs typeface="Arial" charset="0"/>
              </a:rPr>
              <a:t>The Twenty-First session would be held from November 3 to 7, 2014 </a:t>
            </a:r>
          </a:p>
          <a:p>
            <a:endParaRPr lang="en-US" dirty="0"/>
          </a:p>
        </p:txBody>
      </p:sp>
    </p:spTree>
    <p:extLst>
      <p:ext uri="{BB962C8B-B14F-4D97-AF65-F5344CB8AC3E}">
        <p14:creationId xmlns:p14="http://schemas.microsoft.com/office/powerpoint/2010/main" val="71809159"/>
      </p:ext>
    </p:extLst>
  </p:cSld>
  <p:clrMapOvr>
    <a:masterClrMapping/>
  </p:clrMapOvr>
  <p:transition spd="slow">
    <p:wip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80" y="692696"/>
            <a:ext cx="8760546" cy="5868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828629"/>
      </p:ext>
    </p:extLst>
  </p:cSld>
  <p:clrMapOvr>
    <a:masterClrMapping/>
  </p:clrMapOvr>
  <p:transition spd="slow">
    <p:wip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424936" cy="1143000"/>
          </a:xfrm>
        </p:spPr>
        <p:txBody>
          <a:bodyPr/>
          <a:lstStyle/>
          <a:p>
            <a:pPr algn="ctr"/>
            <a:r>
              <a:rPr lang="en-US" sz="2800" dirty="0" smtClean="0"/>
              <a:t>GLOBAL DATABSES, TOOLS, AND PLATFORM FOR IP BUSINESS (FREE) </a:t>
            </a:r>
            <a:endParaRPr lang="en-US" sz="2800" dirty="0"/>
          </a:p>
        </p:txBody>
      </p:sp>
      <p:sp>
        <p:nvSpPr>
          <p:cNvPr id="3" name="Content Placeholder 2"/>
          <p:cNvSpPr>
            <a:spLocks noGrp="1"/>
          </p:cNvSpPr>
          <p:nvPr>
            <p:ph idx="1"/>
          </p:nvPr>
        </p:nvSpPr>
        <p:spPr>
          <a:xfrm>
            <a:off x="2987824" y="1988840"/>
            <a:ext cx="8229600" cy="4352925"/>
          </a:xfrm>
        </p:spPr>
        <p:txBody>
          <a:bodyPr/>
          <a:lstStyle/>
          <a:p>
            <a:pPr eaLnBrk="1" hangingPunct="1">
              <a:lnSpc>
                <a:spcPct val="150000"/>
              </a:lnSpc>
              <a:defRPr/>
            </a:pPr>
            <a:r>
              <a:rPr lang="en-US" dirty="0"/>
              <a:t>PATENTSCOPE </a:t>
            </a:r>
            <a:endParaRPr lang="en-US" dirty="0" smtClean="0"/>
          </a:p>
          <a:p>
            <a:pPr eaLnBrk="1" hangingPunct="1">
              <a:lnSpc>
                <a:spcPct val="150000"/>
              </a:lnSpc>
              <a:defRPr/>
            </a:pPr>
            <a:r>
              <a:rPr lang="en-US" dirty="0" smtClean="0"/>
              <a:t>Global </a:t>
            </a:r>
            <a:r>
              <a:rPr lang="en-US" dirty="0"/>
              <a:t>Brand </a:t>
            </a:r>
            <a:r>
              <a:rPr lang="en-US" dirty="0" smtClean="0"/>
              <a:t>Database</a:t>
            </a:r>
          </a:p>
          <a:p>
            <a:pPr eaLnBrk="1" hangingPunct="1">
              <a:lnSpc>
                <a:spcPct val="150000"/>
              </a:lnSpc>
              <a:defRPr/>
            </a:pPr>
            <a:r>
              <a:rPr lang="en-US" dirty="0" smtClean="0"/>
              <a:t>WIPO Lex</a:t>
            </a:r>
          </a:p>
          <a:p>
            <a:pPr eaLnBrk="1" hangingPunct="1">
              <a:lnSpc>
                <a:spcPct val="150000"/>
              </a:lnSpc>
              <a:defRPr/>
            </a:pPr>
            <a:r>
              <a:rPr lang="en-US" dirty="0" smtClean="0"/>
              <a:t>WIPO </a:t>
            </a:r>
            <a:r>
              <a:rPr lang="en-US" dirty="0"/>
              <a:t>IPAS, WIPO </a:t>
            </a:r>
            <a:r>
              <a:rPr lang="en-US" dirty="0" smtClean="0"/>
              <a:t>DAS</a:t>
            </a:r>
          </a:p>
          <a:p>
            <a:pPr eaLnBrk="1" hangingPunct="1">
              <a:lnSpc>
                <a:spcPct val="150000"/>
              </a:lnSpc>
              <a:defRPr/>
            </a:pPr>
            <a:r>
              <a:rPr lang="en-US" dirty="0" smtClean="0"/>
              <a:t>WIPO CASE</a:t>
            </a:r>
          </a:p>
          <a:p>
            <a:pPr eaLnBrk="1" hangingPunct="1">
              <a:lnSpc>
                <a:spcPct val="150000"/>
              </a:lnSpc>
              <a:defRPr/>
            </a:pPr>
            <a:r>
              <a:rPr lang="en-US" dirty="0" smtClean="0"/>
              <a:t>WIPO RE:SEARCH</a:t>
            </a:r>
          </a:p>
          <a:p>
            <a:pPr eaLnBrk="1" hangingPunct="1">
              <a:lnSpc>
                <a:spcPct val="150000"/>
              </a:lnSpc>
              <a:defRPr/>
            </a:pPr>
            <a:r>
              <a:rPr lang="en-US" dirty="0" smtClean="0"/>
              <a:t>WIPO </a:t>
            </a:r>
            <a:r>
              <a:rPr lang="en-US" dirty="0"/>
              <a:t>GREEN</a:t>
            </a:r>
          </a:p>
          <a:p>
            <a:endParaRPr lang="en-US" dirty="0"/>
          </a:p>
        </p:txBody>
      </p:sp>
      <p:sp>
        <p:nvSpPr>
          <p:cNvPr id="4" name="右矢印 3"/>
          <p:cNvSpPr>
            <a:spLocks noChangeArrowheads="1"/>
          </p:cNvSpPr>
          <p:nvPr/>
        </p:nvSpPr>
        <p:spPr bwMode="auto">
          <a:xfrm>
            <a:off x="1589279" y="3433427"/>
            <a:ext cx="977900" cy="484187"/>
          </a:xfrm>
          <a:prstGeom prst="rightArrow">
            <a:avLst>
              <a:gd name="adj1" fmla="val 50000"/>
              <a:gd name="adj2" fmla="val 50024"/>
            </a:avLst>
          </a:prstGeom>
          <a:solidFill>
            <a:srgbClr val="FF0000"/>
          </a:solidFill>
          <a:ln w="9525">
            <a:noFill/>
            <a:miter lim="800000"/>
            <a:headEnd/>
            <a:tailEnd/>
          </a:ln>
        </p:spPr>
        <p:txBody>
          <a:bodyPr>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517232587"/>
      </p:ext>
    </p:extLst>
  </p:cSld>
  <p:clrMapOvr>
    <a:masterClrMapping/>
  </p:clrMapOvr>
  <p:transition spd="slow">
    <p:wip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24"/>
            <a:ext cx="9192005" cy="689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932526" y="5076764"/>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rot="18592777">
            <a:off x="2687520" y="6403184"/>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a:xfrm>
            <a:off x="5652120" y="19993"/>
            <a:ext cx="216024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Tree>
    <p:extLst>
      <p:ext uri="{BB962C8B-B14F-4D97-AF65-F5344CB8AC3E}">
        <p14:creationId xmlns:p14="http://schemas.microsoft.com/office/powerpoint/2010/main" val="3446973755"/>
      </p:ext>
    </p:extLst>
  </p:cSld>
  <p:clrMapOvr>
    <a:masterClrMapping/>
  </p:clrMapOvr>
  <p:transition spd="slow">
    <p:wip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946872"/>
      </p:ext>
    </p:extLst>
  </p:cSld>
  <p:clrMapOvr>
    <a:masterClrMapping/>
  </p:clrMapOvr>
  <p:transition spd="slow">
    <p:wip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 y="0"/>
            <a:ext cx="9132773" cy="684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9653929"/>
      </p:ext>
    </p:extLst>
  </p:cSld>
  <p:clrMapOvr>
    <a:masterClrMapping/>
  </p:clrMapOvr>
  <p:transition spd="slow">
    <p:wip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2"/>
          <a:srcRect/>
          <a:stretch>
            <a:fillRect/>
          </a:stretch>
        </p:blipFill>
        <p:spPr bwMode="auto">
          <a:xfrm>
            <a:off x="251520" y="260648"/>
            <a:ext cx="8640960" cy="5577483"/>
          </a:xfrm>
          <a:prstGeom prst="rect">
            <a:avLst/>
          </a:prstGeom>
          <a:noFill/>
          <a:ln w="9525">
            <a:noFill/>
            <a:miter lim="800000"/>
            <a:headEnd/>
            <a:tailEnd/>
          </a:ln>
          <a:effectLst/>
        </p:spPr>
      </p:pic>
    </p:spTree>
    <p:extLst>
      <p:ext uri="{BB962C8B-B14F-4D97-AF65-F5344CB8AC3E}">
        <p14:creationId xmlns:p14="http://schemas.microsoft.com/office/powerpoint/2010/main" val="3591748015"/>
      </p:ext>
    </p:extLst>
  </p:cSld>
  <p:clrMapOvr>
    <a:masterClrMapping/>
  </p:clrMapOvr>
  <p:transition spd="slow">
    <p:wip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323528" y="548680"/>
            <a:ext cx="8568952" cy="5433467"/>
          </a:xfrm>
          <a:prstGeom prst="rect">
            <a:avLst/>
          </a:prstGeom>
          <a:noFill/>
          <a:ln w="9525">
            <a:noFill/>
            <a:miter lim="800000"/>
            <a:headEnd/>
            <a:tailEnd/>
          </a:ln>
          <a:effectLst/>
        </p:spPr>
      </p:pic>
    </p:spTree>
    <p:extLst>
      <p:ext uri="{BB962C8B-B14F-4D97-AF65-F5344CB8AC3E}">
        <p14:creationId xmlns:p14="http://schemas.microsoft.com/office/powerpoint/2010/main" val="2627196874"/>
      </p:ext>
    </p:extLst>
  </p:cSld>
  <p:clrMapOvr>
    <a:masterClrMapping/>
  </p:clrMapOvr>
  <p:transition spd="slow">
    <p:wip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3125094"/>
      </p:ext>
    </p:extLst>
  </p:cSld>
  <p:clrMapOvr>
    <a:masterClrMapping/>
  </p:clrMapOvr>
  <p:transition spd="slow">
    <p:wip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1299"/>
            <a:ext cx="8743877"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6839140"/>
      </p:ext>
    </p:extLst>
  </p:cSld>
  <p:clrMapOvr>
    <a:masterClrMapping/>
  </p:clrMapOvr>
  <p:transition spd="slow">
    <p:wip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8229600" cy="1143000"/>
          </a:xfrm>
        </p:spPr>
        <p:txBody>
          <a:bodyPr/>
          <a:lstStyle/>
          <a:p>
            <a:pPr algn="ctr"/>
            <a:r>
              <a:rPr lang="en-US" sz="2800" dirty="0" smtClean="0"/>
              <a:t>GLOBAL DATABASES, TOOLS AND PLATFORMS FOR IP BUSINESS (FREE) </a:t>
            </a:r>
            <a:endParaRPr lang="en-US" sz="2800" dirty="0"/>
          </a:p>
        </p:txBody>
      </p:sp>
      <p:sp>
        <p:nvSpPr>
          <p:cNvPr id="3" name="Content Placeholder 2"/>
          <p:cNvSpPr>
            <a:spLocks noGrp="1"/>
          </p:cNvSpPr>
          <p:nvPr>
            <p:ph idx="1"/>
          </p:nvPr>
        </p:nvSpPr>
        <p:spPr>
          <a:xfrm>
            <a:off x="2915816" y="2033398"/>
            <a:ext cx="8229600" cy="4352925"/>
          </a:xfrm>
        </p:spPr>
        <p:txBody>
          <a:bodyPr/>
          <a:lstStyle/>
          <a:p>
            <a:pPr eaLnBrk="1" hangingPunct="1">
              <a:lnSpc>
                <a:spcPct val="150000"/>
              </a:lnSpc>
              <a:defRPr/>
            </a:pPr>
            <a:r>
              <a:rPr lang="en-US" dirty="0"/>
              <a:t>PATENTSCOPE </a:t>
            </a:r>
            <a:endParaRPr lang="en-US" dirty="0" smtClean="0"/>
          </a:p>
          <a:p>
            <a:pPr eaLnBrk="1" hangingPunct="1">
              <a:lnSpc>
                <a:spcPct val="150000"/>
              </a:lnSpc>
              <a:defRPr/>
            </a:pPr>
            <a:r>
              <a:rPr lang="en-US" dirty="0" smtClean="0"/>
              <a:t>Global Brand Database</a:t>
            </a:r>
          </a:p>
          <a:p>
            <a:pPr eaLnBrk="1" hangingPunct="1">
              <a:lnSpc>
                <a:spcPct val="150000"/>
              </a:lnSpc>
              <a:defRPr/>
            </a:pPr>
            <a:r>
              <a:rPr lang="en-US" dirty="0" smtClean="0"/>
              <a:t>WIPO Lex</a:t>
            </a:r>
          </a:p>
          <a:p>
            <a:pPr eaLnBrk="1" hangingPunct="1">
              <a:lnSpc>
                <a:spcPct val="150000"/>
              </a:lnSpc>
              <a:defRPr/>
            </a:pPr>
            <a:r>
              <a:rPr lang="en-US" dirty="0" smtClean="0"/>
              <a:t>WIPO </a:t>
            </a:r>
            <a:r>
              <a:rPr lang="en-US" dirty="0"/>
              <a:t>IPAS, WIPO </a:t>
            </a:r>
            <a:r>
              <a:rPr lang="en-US" dirty="0" smtClean="0"/>
              <a:t>DAS</a:t>
            </a:r>
          </a:p>
          <a:p>
            <a:pPr eaLnBrk="1" hangingPunct="1">
              <a:lnSpc>
                <a:spcPct val="150000"/>
              </a:lnSpc>
              <a:defRPr/>
            </a:pPr>
            <a:r>
              <a:rPr lang="en-US" dirty="0" smtClean="0"/>
              <a:t>WIPO CASE</a:t>
            </a:r>
          </a:p>
          <a:p>
            <a:pPr eaLnBrk="1" hangingPunct="1">
              <a:lnSpc>
                <a:spcPct val="150000"/>
              </a:lnSpc>
              <a:defRPr/>
            </a:pPr>
            <a:r>
              <a:rPr lang="en-US" dirty="0" smtClean="0"/>
              <a:t>WIPO RE:SEARCH</a:t>
            </a:r>
          </a:p>
          <a:p>
            <a:pPr eaLnBrk="1" hangingPunct="1">
              <a:lnSpc>
                <a:spcPct val="150000"/>
              </a:lnSpc>
              <a:defRPr/>
            </a:pPr>
            <a:r>
              <a:rPr lang="en-US" dirty="0" smtClean="0"/>
              <a:t>WIPO </a:t>
            </a:r>
            <a:r>
              <a:rPr lang="en-US" dirty="0"/>
              <a:t>GREEN</a:t>
            </a:r>
          </a:p>
          <a:p>
            <a:endParaRPr lang="en-US" dirty="0"/>
          </a:p>
        </p:txBody>
      </p:sp>
      <p:sp>
        <p:nvSpPr>
          <p:cNvPr id="4" name="右矢印 3"/>
          <p:cNvSpPr>
            <a:spLocks noChangeArrowheads="1"/>
          </p:cNvSpPr>
          <p:nvPr/>
        </p:nvSpPr>
        <p:spPr bwMode="auto">
          <a:xfrm>
            <a:off x="1547664" y="3967768"/>
            <a:ext cx="977900" cy="484187"/>
          </a:xfrm>
          <a:prstGeom prst="rightArrow">
            <a:avLst>
              <a:gd name="adj1" fmla="val 50000"/>
              <a:gd name="adj2" fmla="val 50024"/>
            </a:avLst>
          </a:prstGeom>
          <a:solidFill>
            <a:srgbClr val="FF0000"/>
          </a:solidFill>
          <a:ln w="9525">
            <a:noFill/>
            <a:miter lim="800000"/>
            <a:headEnd/>
            <a:tailEnd/>
          </a:ln>
        </p:spPr>
        <p:txBody>
          <a:bodyPr>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4159436193"/>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re 1"/>
          <p:cNvSpPr>
            <a:spLocks noGrp="1"/>
          </p:cNvSpPr>
          <p:nvPr>
            <p:ph type="title"/>
          </p:nvPr>
        </p:nvSpPr>
        <p:spPr>
          <a:xfrm>
            <a:off x="0" y="274638"/>
            <a:ext cx="8991600" cy="792162"/>
          </a:xfrm>
        </p:spPr>
        <p:txBody>
          <a:bodyPr/>
          <a:lstStyle/>
          <a:p>
            <a:r>
              <a:rPr lang="en-US" smtClean="0">
                <a:ea typeface="ＭＳ Ｐゴシック" pitchFamily="34" charset="-128"/>
              </a:rPr>
              <a:t>	           </a:t>
            </a:r>
            <a:br>
              <a:rPr lang="en-US" smtClean="0">
                <a:ea typeface="ＭＳ Ｐゴシック" pitchFamily="34" charset="-128"/>
              </a:rPr>
            </a:br>
            <a:r>
              <a:rPr lang="en-US" smtClean="0">
                <a:ea typeface="ＭＳ Ｐゴシック" pitchFamily="34" charset="-128"/>
              </a:rPr>
              <a:t>		         </a:t>
            </a:r>
            <a:r>
              <a:rPr lang="en-US" sz="2600" smtClean="0">
                <a:ea typeface="ＭＳ Ｐゴシック" pitchFamily="34" charset="-128"/>
              </a:rPr>
              <a:t>NORM SETTING : </a:t>
            </a:r>
            <a:br>
              <a:rPr lang="en-US" sz="2600" smtClean="0">
                <a:ea typeface="ＭＳ Ｐゴシック" pitchFamily="34" charset="-128"/>
              </a:rPr>
            </a:br>
            <a:r>
              <a:rPr lang="en-US" sz="2600" smtClean="0">
                <a:ea typeface="ＭＳ Ｐゴシック" pitchFamily="34" charset="-128"/>
              </a:rPr>
              <a:t>		         INDUSTRIAL DESIGNS</a:t>
            </a:r>
            <a:endParaRPr lang="en-US" sz="2600" dirty="0" smtClean="0">
              <a:ea typeface="ＭＳ Ｐゴシック" pitchFamily="34" charset="-128"/>
            </a:endParaRPr>
          </a:p>
        </p:txBody>
      </p:sp>
      <p:sp>
        <p:nvSpPr>
          <p:cNvPr id="3" name="Espace réservé du contenu 2"/>
          <p:cNvSpPr>
            <a:spLocks noGrp="1"/>
          </p:cNvSpPr>
          <p:nvPr>
            <p:ph idx="1"/>
          </p:nvPr>
        </p:nvSpPr>
        <p:spPr>
          <a:xfrm>
            <a:off x="0" y="1700808"/>
            <a:ext cx="8964613" cy="4699993"/>
          </a:xfrm>
        </p:spPr>
        <p:txBody>
          <a:bodyPr/>
          <a:lstStyle/>
          <a:p>
            <a:pPr algn="just"/>
            <a:r>
              <a:rPr lang="en-US" sz="1800" b="1" dirty="0" smtClean="0">
                <a:solidFill>
                  <a:srgbClr val="000080"/>
                </a:solidFill>
                <a:ea typeface="ＭＳ Ｐゴシック" pitchFamily="34" charset="-128"/>
              </a:rPr>
              <a:t>THE STANDING COMMITTEE ON THE LAW OF TRADEMARKS, INDUSTRIAL DESIGNS AND GEOGRAPHICAL INDICATIONS (SCT</a:t>
            </a:r>
            <a:r>
              <a:rPr lang="en-US" sz="1700" b="1" dirty="0" smtClean="0">
                <a:solidFill>
                  <a:srgbClr val="000080"/>
                </a:solidFill>
                <a:ea typeface="ＭＳ Ｐゴシック" pitchFamily="34" charset="-128"/>
              </a:rPr>
              <a:t>)</a:t>
            </a:r>
          </a:p>
          <a:p>
            <a:pPr algn="just">
              <a:buFontTx/>
              <a:buNone/>
            </a:pPr>
            <a:endParaRPr lang="en-US" sz="1500" dirty="0" smtClean="0">
              <a:ea typeface="ＭＳ Ｐゴシック" pitchFamily="34" charset="-128"/>
            </a:endParaRPr>
          </a:p>
          <a:p>
            <a:pPr lvl="1" algn="just">
              <a:lnSpc>
                <a:spcPct val="120000"/>
              </a:lnSpc>
              <a:buFont typeface="Wingdings" pitchFamily="2" charset="2"/>
              <a:buChar char="Ø"/>
            </a:pPr>
            <a:r>
              <a:rPr lang="en-US" sz="1800" dirty="0" smtClean="0"/>
              <a:t>The SCT has substantially advanced work on the draft of a design law treaty</a:t>
            </a:r>
          </a:p>
          <a:p>
            <a:pPr marL="457200" lvl="1" indent="0" algn="just">
              <a:lnSpc>
                <a:spcPct val="120000"/>
              </a:lnSpc>
              <a:buNone/>
            </a:pPr>
            <a:endParaRPr lang="en-US" sz="1800" dirty="0" smtClean="0"/>
          </a:p>
          <a:p>
            <a:pPr lvl="1" algn="just">
              <a:lnSpc>
                <a:spcPct val="120000"/>
              </a:lnSpc>
              <a:buFont typeface="Wingdings" pitchFamily="2" charset="2"/>
              <a:buChar char="Ø"/>
            </a:pPr>
            <a:r>
              <a:rPr lang="en-US" sz="1800" dirty="0" smtClean="0"/>
              <a:t>The idea would be to have a design law treaty similar to the Patent Law Treaty and the Singapore Treaty </a:t>
            </a:r>
          </a:p>
          <a:p>
            <a:pPr lvl="1" algn="just">
              <a:lnSpc>
                <a:spcPct val="120000"/>
              </a:lnSpc>
              <a:buFontTx/>
              <a:buNone/>
            </a:pPr>
            <a:endParaRPr lang="en-US" sz="1800" dirty="0" smtClean="0"/>
          </a:p>
          <a:p>
            <a:pPr lvl="1" algn="just">
              <a:lnSpc>
                <a:spcPct val="120000"/>
              </a:lnSpc>
              <a:buFont typeface="Wingdings" pitchFamily="2" charset="2"/>
              <a:buChar char="Ø"/>
            </a:pPr>
            <a:r>
              <a:rPr lang="en-US" sz="1800" dirty="0" smtClean="0"/>
              <a:t> A </a:t>
            </a:r>
            <a:r>
              <a:rPr lang="en-US" sz="1800" i="1" dirty="0" smtClean="0"/>
              <a:t>business simplification treaty </a:t>
            </a:r>
            <a:r>
              <a:rPr lang="en-US" sz="1800" dirty="0" smtClean="0"/>
              <a:t>will </a:t>
            </a:r>
            <a:r>
              <a:rPr lang="en-US" sz="1800" dirty="0" smtClean="0">
                <a:solidFill>
                  <a:srgbClr val="000000"/>
                </a:solidFill>
                <a:ea typeface="ＭＳ Ｐゴシック" pitchFamily="34" charset="-128"/>
              </a:rPr>
              <a:t>simplify and standardize the registration and ancillary procedures applied </a:t>
            </a:r>
            <a:r>
              <a:rPr lang="en-US" sz="1800" dirty="0" smtClean="0"/>
              <a:t>to industrial designs in different countries </a:t>
            </a:r>
          </a:p>
          <a:p>
            <a:pPr marL="457200" lvl="1" indent="0" algn="just">
              <a:lnSpc>
                <a:spcPct val="120000"/>
              </a:lnSpc>
              <a:buNone/>
            </a:pPr>
            <a:endParaRPr lang="en-US" sz="1800" dirty="0" smtClean="0"/>
          </a:p>
          <a:p>
            <a:pPr lvl="1" algn="just">
              <a:lnSpc>
                <a:spcPct val="120000"/>
              </a:lnSpc>
              <a:buFont typeface="Wingdings" pitchFamily="2" charset="2"/>
              <a:buChar char="Ø"/>
            </a:pPr>
            <a:r>
              <a:rPr lang="en-US" sz="1800" dirty="0" smtClean="0"/>
              <a:t>Final decision to convene a diplomatic conference for the adoption of the Design Law Treaty will be taken in June 2014 </a:t>
            </a:r>
          </a:p>
        </p:txBody>
      </p:sp>
      <p:pic>
        <p:nvPicPr>
          <p:cNvPr id="4" name="Image 3"/>
          <p:cNvPicPr>
            <a:picLocks noChangeAspect="1"/>
          </p:cNvPicPr>
          <p:nvPr/>
        </p:nvPicPr>
        <p:blipFill>
          <a:blip r:embed="rId3"/>
          <a:stretch>
            <a:fillRect/>
          </a:stretch>
        </p:blipFill>
        <p:spPr>
          <a:xfrm>
            <a:off x="6857999" y="228599"/>
            <a:ext cx="2164176" cy="1404000"/>
          </a:xfrm>
          <a:prstGeom prst="rect">
            <a:avLst/>
          </a:prstGeom>
          <a:ln>
            <a:noFill/>
          </a:ln>
          <a:effectLst>
            <a:softEdge rad="112500"/>
          </a:effectLst>
        </p:spPr>
      </p:pic>
      <p:pic>
        <p:nvPicPr>
          <p:cNvPr id="6" name="Image 5"/>
          <p:cNvPicPr>
            <a:picLocks noChangeAspect="1"/>
          </p:cNvPicPr>
          <p:nvPr/>
        </p:nvPicPr>
        <p:blipFill>
          <a:blip r:embed="rId4"/>
          <a:stretch>
            <a:fillRect/>
          </a:stretch>
        </p:blipFill>
        <p:spPr>
          <a:xfrm>
            <a:off x="228600" y="228600"/>
            <a:ext cx="1764000" cy="1140517"/>
          </a:xfrm>
          <a:prstGeom prst="rect">
            <a:avLst/>
          </a:prstGeom>
          <a:ln>
            <a:noFill/>
          </a:ln>
          <a:effectLst>
            <a:softEdge rad="112500"/>
          </a:effectLst>
        </p:spPr>
      </p:pic>
    </p:spTree>
    <p:extLst>
      <p:ext uri="{BB962C8B-B14F-4D97-AF65-F5344CB8AC3E}">
        <p14:creationId xmlns:p14="http://schemas.microsoft.com/office/powerpoint/2010/main" val="1440274775"/>
      </p:ext>
    </p:extLst>
  </p:cSld>
  <p:clrMapOvr>
    <a:masterClrMapping/>
  </p:clrMapOvr>
  <p:transition spd="slow">
    <p:wip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3232" cy="1143000"/>
          </a:xfrm>
        </p:spPr>
        <p:txBody>
          <a:bodyPr/>
          <a:lstStyle/>
          <a:p>
            <a:pPr algn="ctr"/>
            <a:r>
              <a:rPr lang="en-US" dirty="0" smtClean="0"/>
              <a:t>IPAS AND DAS </a:t>
            </a:r>
            <a:endParaRPr lang="en-US" dirty="0"/>
          </a:p>
        </p:txBody>
      </p:sp>
      <p:sp>
        <p:nvSpPr>
          <p:cNvPr id="3" name="Content Placeholder 2"/>
          <p:cNvSpPr>
            <a:spLocks noGrp="1"/>
          </p:cNvSpPr>
          <p:nvPr>
            <p:ph idx="1"/>
          </p:nvPr>
        </p:nvSpPr>
        <p:spPr>
          <a:xfrm>
            <a:off x="457200" y="1773238"/>
            <a:ext cx="8363272" cy="4352925"/>
          </a:xfrm>
        </p:spPr>
        <p:txBody>
          <a:bodyPr/>
          <a:lstStyle/>
          <a:p>
            <a:pPr eaLnBrk="1" hangingPunct="1">
              <a:defRPr/>
            </a:pPr>
            <a:r>
              <a:rPr lang="en-US" dirty="0" smtClean="0"/>
              <a:t>IPAS (IP Office Administration System) used by 60 IPOs</a:t>
            </a:r>
          </a:p>
          <a:p>
            <a:pPr marL="0" indent="0" eaLnBrk="1" hangingPunct="1">
              <a:buNone/>
              <a:defRPr/>
            </a:pPr>
            <a:endParaRPr lang="en-US" dirty="0" smtClean="0"/>
          </a:p>
          <a:p>
            <a:pPr lvl="1" eaLnBrk="1" hangingPunct="1">
              <a:buFont typeface="Wingdings" pitchFamily="2" charset="2"/>
              <a:buChar char="Ø"/>
              <a:defRPr/>
            </a:pPr>
            <a:r>
              <a:rPr lang="en-US" sz="2200" dirty="0" smtClean="0"/>
              <a:t>A WIPO software enabling small IPOs to electronically process patent, trademark, design applications</a:t>
            </a:r>
          </a:p>
          <a:p>
            <a:pPr marL="0" indent="0" eaLnBrk="1" hangingPunct="1">
              <a:buFontTx/>
              <a:buNone/>
              <a:defRPr/>
            </a:pPr>
            <a:endParaRPr lang="en-US" dirty="0" smtClean="0"/>
          </a:p>
          <a:p>
            <a:pPr eaLnBrk="1" hangingPunct="1">
              <a:defRPr/>
            </a:pPr>
            <a:r>
              <a:rPr lang="en-US" dirty="0" smtClean="0"/>
              <a:t>DAS (Digital Access System) used by 11 IPOs</a:t>
            </a:r>
          </a:p>
          <a:p>
            <a:pPr marL="0" indent="0" eaLnBrk="1" hangingPunct="1">
              <a:buNone/>
              <a:defRPr/>
            </a:pPr>
            <a:endParaRPr lang="en-US" dirty="0" smtClean="0"/>
          </a:p>
          <a:p>
            <a:pPr lvl="1" eaLnBrk="1" hangingPunct="1">
              <a:buFont typeface="Wingdings" pitchFamily="2" charset="2"/>
              <a:buChar char="Ø"/>
              <a:defRPr/>
            </a:pPr>
            <a:r>
              <a:rPr lang="en-US" sz="2200" dirty="0" smtClean="0"/>
              <a:t> A System that allows IPOs and applicants to securely exchange or submit a digital copy of priority documents to multiple IPOs  </a:t>
            </a:r>
          </a:p>
          <a:p>
            <a:pPr marL="0" indent="0">
              <a:buNone/>
            </a:pPr>
            <a:endParaRPr lang="en-US" dirty="0"/>
          </a:p>
        </p:txBody>
      </p:sp>
    </p:spTree>
    <p:extLst>
      <p:ext uri="{BB962C8B-B14F-4D97-AF65-F5344CB8AC3E}">
        <p14:creationId xmlns:p14="http://schemas.microsoft.com/office/powerpoint/2010/main" val="402987469"/>
      </p:ext>
    </p:extLst>
  </p:cSld>
  <p:clrMapOvr>
    <a:masterClrMapping/>
  </p:clrMapOvr>
  <p:transition spd="slow">
    <p:wip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pPr algn="ctr"/>
            <a:r>
              <a:rPr lang="en-US" sz="2800" dirty="0" smtClean="0"/>
              <a:t>GLOBAL DATABASES, TOOLS, AND PLATFORM FOR IP BUSINESS (FREE) </a:t>
            </a:r>
            <a:endParaRPr lang="en-US" sz="2800" dirty="0"/>
          </a:p>
        </p:txBody>
      </p:sp>
      <p:sp>
        <p:nvSpPr>
          <p:cNvPr id="3" name="Content Placeholder 2"/>
          <p:cNvSpPr>
            <a:spLocks noGrp="1"/>
          </p:cNvSpPr>
          <p:nvPr>
            <p:ph idx="1"/>
          </p:nvPr>
        </p:nvSpPr>
        <p:spPr>
          <a:xfrm>
            <a:off x="2843808" y="1772816"/>
            <a:ext cx="8229600" cy="4464496"/>
          </a:xfrm>
        </p:spPr>
        <p:txBody>
          <a:bodyPr/>
          <a:lstStyle/>
          <a:p>
            <a:pPr>
              <a:lnSpc>
                <a:spcPct val="150000"/>
              </a:lnSpc>
            </a:pPr>
            <a:r>
              <a:rPr lang="en-US" dirty="0"/>
              <a:t>PATENTSCOPE </a:t>
            </a:r>
            <a:endParaRPr lang="en-US" dirty="0" smtClean="0"/>
          </a:p>
          <a:p>
            <a:pPr eaLnBrk="1" hangingPunct="1">
              <a:lnSpc>
                <a:spcPct val="150000"/>
              </a:lnSpc>
              <a:defRPr/>
            </a:pPr>
            <a:r>
              <a:rPr lang="en-US" dirty="0" smtClean="0"/>
              <a:t>Global </a:t>
            </a:r>
            <a:r>
              <a:rPr lang="en-US" dirty="0"/>
              <a:t>Brand Database</a:t>
            </a:r>
          </a:p>
          <a:p>
            <a:pPr>
              <a:lnSpc>
                <a:spcPct val="150000"/>
              </a:lnSpc>
            </a:pPr>
            <a:r>
              <a:rPr lang="en-US" dirty="0" smtClean="0"/>
              <a:t>WIPO Lex</a:t>
            </a:r>
          </a:p>
          <a:p>
            <a:pPr>
              <a:lnSpc>
                <a:spcPct val="150000"/>
              </a:lnSpc>
            </a:pPr>
            <a:r>
              <a:rPr lang="en-US" dirty="0" smtClean="0"/>
              <a:t>WIPO </a:t>
            </a:r>
            <a:r>
              <a:rPr lang="en-US" dirty="0"/>
              <a:t>IPAS, WIPO </a:t>
            </a:r>
            <a:r>
              <a:rPr lang="en-US" dirty="0" smtClean="0"/>
              <a:t>DAS</a:t>
            </a:r>
          </a:p>
          <a:p>
            <a:pPr>
              <a:lnSpc>
                <a:spcPct val="150000"/>
              </a:lnSpc>
            </a:pPr>
            <a:r>
              <a:rPr lang="en-US" dirty="0" smtClean="0"/>
              <a:t>WIPO CASE</a:t>
            </a:r>
          </a:p>
          <a:p>
            <a:pPr>
              <a:lnSpc>
                <a:spcPct val="150000"/>
              </a:lnSpc>
            </a:pPr>
            <a:r>
              <a:rPr lang="en-US" dirty="0" smtClean="0"/>
              <a:t>WIPO RE:SEARCH</a:t>
            </a:r>
          </a:p>
          <a:p>
            <a:pPr>
              <a:lnSpc>
                <a:spcPct val="150000"/>
              </a:lnSpc>
            </a:pPr>
            <a:r>
              <a:rPr lang="en-US" dirty="0" smtClean="0"/>
              <a:t>WIPO </a:t>
            </a:r>
            <a:r>
              <a:rPr lang="en-US" dirty="0"/>
              <a:t>GREEN</a:t>
            </a:r>
          </a:p>
          <a:p>
            <a:pPr marL="0" indent="0">
              <a:buNone/>
            </a:pPr>
            <a:endParaRPr lang="en-US" dirty="0"/>
          </a:p>
        </p:txBody>
      </p:sp>
      <p:sp>
        <p:nvSpPr>
          <p:cNvPr id="4" name="右矢印 3"/>
          <p:cNvSpPr>
            <a:spLocks noChangeArrowheads="1"/>
          </p:cNvSpPr>
          <p:nvPr/>
        </p:nvSpPr>
        <p:spPr bwMode="auto">
          <a:xfrm>
            <a:off x="1469091" y="4398973"/>
            <a:ext cx="977900" cy="484187"/>
          </a:xfrm>
          <a:prstGeom prst="rightArrow">
            <a:avLst>
              <a:gd name="adj1" fmla="val 50000"/>
              <a:gd name="adj2" fmla="val 50024"/>
            </a:avLst>
          </a:prstGeom>
          <a:solidFill>
            <a:srgbClr val="FF0000"/>
          </a:solidFill>
          <a:ln w="9525">
            <a:noFill/>
            <a:miter lim="800000"/>
            <a:headEnd/>
            <a:tailEnd/>
          </a:ln>
        </p:spPr>
        <p:txBody>
          <a:bodyPr>
            <a:spAutoFit/>
          </a:bodyPr>
          <a:lstStyle/>
          <a:p>
            <a:pPr>
              <a:spcBef>
                <a:spcPct val="50000"/>
              </a:spcBef>
            </a:pPr>
            <a:endParaRPr lang="ja-JP" altLang="en-US">
              <a:ea typeface="MS PGothic" pitchFamily="34" charset="-128"/>
            </a:endParaRPr>
          </a:p>
        </p:txBody>
      </p:sp>
    </p:spTree>
    <p:extLst>
      <p:ext uri="{BB962C8B-B14F-4D97-AF65-F5344CB8AC3E}">
        <p14:creationId xmlns:p14="http://schemas.microsoft.com/office/powerpoint/2010/main" val="2510289423"/>
      </p:ext>
    </p:extLst>
  </p:cSld>
  <p:clrMapOvr>
    <a:masterClrMapping/>
  </p:clrMapOvr>
  <p:transition spd="slow">
    <p:wip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WIPO CASE </a:t>
            </a:r>
            <a:endParaRPr lang="en-US" dirty="0"/>
          </a:p>
        </p:txBody>
      </p:sp>
      <p:sp>
        <p:nvSpPr>
          <p:cNvPr id="3" name="Content Placeholder 2"/>
          <p:cNvSpPr>
            <a:spLocks noGrp="1"/>
          </p:cNvSpPr>
          <p:nvPr>
            <p:ph idx="1"/>
          </p:nvPr>
        </p:nvSpPr>
        <p:spPr/>
        <p:txBody>
          <a:bodyPr/>
          <a:lstStyle/>
          <a:p>
            <a:r>
              <a:rPr lang="en-US" sz="1800" dirty="0"/>
              <a:t>“Centralized Access to Search and Examination Reports</a:t>
            </a:r>
            <a:r>
              <a:rPr lang="en-US" sz="1800" dirty="0" smtClean="0"/>
              <a:t>”</a:t>
            </a:r>
          </a:p>
          <a:p>
            <a:pPr marL="0" indent="0">
              <a:buNone/>
            </a:pPr>
            <a:endParaRPr lang="en-US" sz="1800" dirty="0"/>
          </a:p>
          <a:p>
            <a:r>
              <a:rPr lang="en-US" sz="1800" dirty="0"/>
              <a:t>Started with an initiative of IP Australia and the Vancouver Group (AU, CA, UK) </a:t>
            </a:r>
            <a:endParaRPr lang="en-US" sz="1800" dirty="0" smtClean="0"/>
          </a:p>
          <a:p>
            <a:pPr marL="0" indent="0">
              <a:buNone/>
            </a:pPr>
            <a:endParaRPr lang="en-US" sz="1800" dirty="0"/>
          </a:p>
          <a:p>
            <a:r>
              <a:rPr lang="en-US" sz="1800" dirty="0"/>
              <a:t>Online patent work-sharing platform for patent examiners worldwide—secure sharing search and examination </a:t>
            </a:r>
            <a:r>
              <a:rPr lang="en-US" sz="1800" dirty="0" smtClean="0"/>
              <a:t>documentation</a:t>
            </a:r>
          </a:p>
          <a:p>
            <a:pPr marL="0" indent="0">
              <a:buNone/>
            </a:pPr>
            <a:endParaRPr lang="en-US" sz="1800" dirty="0"/>
          </a:p>
          <a:p>
            <a:r>
              <a:rPr lang="en-US" sz="1800" dirty="0"/>
              <a:t>IPOs can enhance quality and efficiency of patent </a:t>
            </a:r>
            <a:r>
              <a:rPr lang="en-US" sz="1800" dirty="0" smtClean="0"/>
              <a:t>examination</a:t>
            </a:r>
          </a:p>
          <a:p>
            <a:pPr marL="0" indent="0">
              <a:buNone/>
            </a:pPr>
            <a:endParaRPr lang="en-US" sz="1800" dirty="0"/>
          </a:p>
          <a:p>
            <a:r>
              <a:rPr lang="en-US" sz="1800" dirty="0"/>
              <a:t>CASE will be linked to Open Portal Dossier of IP5 to become the Global Portal </a:t>
            </a:r>
            <a:r>
              <a:rPr lang="en-US" sz="1800" dirty="0" smtClean="0"/>
              <a:t>Dossier</a:t>
            </a:r>
          </a:p>
          <a:p>
            <a:pPr marL="0" indent="0">
              <a:buNone/>
            </a:pPr>
            <a:endParaRPr lang="en-US" sz="1800" dirty="0"/>
          </a:p>
          <a:p>
            <a:r>
              <a:rPr lang="en-US" sz="1800" dirty="0"/>
              <a:t>How will it work?</a:t>
            </a:r>
          </a:p>
          <a:p>
            <a:endParaRPr lang="en-US" dirty="0"/>
          </a:p>
        </p:txBody>
      </p:sp>
    </p:spTree>
    <p:extLst>
      <p:ext uri="{BB962C8B-B14F-4D97-AF65-F5344CB8AC3E}">
        <p14:creationId xmlns:p14="http://schemas.microsoft.com/office/powerpoint/2010/main" val="3848942022"/>
      </p:ext>
    </p:extLst>
  </p:cSld>
  <p:clrMapOvr>
    <a:masterClrMapping/>
  </p:clrMapOvr>
  <p:transition spd="slow">
    <p:wip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WIPO CASE (CONTINUED) </a:t>
            </a:r>
            <a:endParaRPr lang="en-US" dirty="0"/>
          </a:p>
        </p:txBody>
      </p:sp>
      <p:sp>
        <p:nvSpPr>
          <p:cNvPr id="3" name="Content Placeholder 2"/>
          <p:cNvSpPr>
            <a:spLocks noGrp="1"/>
          </p:cNvSpPr>
          <p:nvPr>
            <p:ph idx="1"/>
          </p:nvPr>
        </p:nvSpPr>
        <p:spPr/>
        <p:txBody>
          <a:bodyPr/>
          <a:lstStyle/>
          <a:p>
            <a:pPr marL="0" indent="0" eaLnBrk="1" hangingPunct="1">
              <a:buFontTx/>
              <a:buNone/>
            </a:pPr>
            <a:r>
              <a:rPr lang="en-US" sz="1800" smtClean="0"/>
              <a:t>The System functions to: </a:t>
            </a:r>
          </a:p>
          <a:p>
            <a:pPr marL="0" indent="0" eaLnBrk="1" hangingPunct="1">
              <a:buFontTx/>
              <a:buNone/>
            </a:pPr>
            <a:endParaRPr lang="en-US" sz="1800" smtClean="0"/>
          </a:p>
          <a:p>
            <a:pPr lvl="1" algn="just" eaLnBrk="1" hangingPunct="1">
              <a:lnSpc>
                <a:spcPct val="150000"/>
              </a:lnSpc>
              <a:buFont typeface="Wingdings" pitchFamily="2" charset="2"/>
              <a:buChar char="Ø"/>
            </a:pPr>
            <a:r>
              <a:rPr lang="en-US" sz="1600" smtClean="0"/>
              <a:t>search by patent number and retrieve simple results or a list of patent family members.</a:t>
            </a:r>
          </a:p>
          <a:p>
            <a:pPr lvl="1" algn="just" eaLnBrk="1" hangingPunct="1">
              <a:lnSpc>
                <a:spcPct val="150000"/>
              </a:lnSpc>
              <a:buFont typeface="Wingdings" pitchFamily="2" charset="2"/>
              <a:buChar char="Ø"/>
            </a:pPr>
            <a:r>
              <a:rPr lang="en-US" sz="1600" smtClean="0"/>
              <a:t>view bibliographic data, citation data (if available) and lists of documents available for each patent record.</a:t>
            </a:r>
          </a:p>
          <a:p>
            <a:pPr lvl="1" algn="just" eaLnBrk="1" hangingPunct="1">
              <a:lnSpc>
                <a:spcPct val="150000"/>
              </a:lnSpc>
              <a:buFont typeface="Wingdings" pitchFamily="2" charset="2"/>
              <a:buChar char="Ø"/>
            </a:pPr>
            <a:r>
              <a:rPr lang="en-US" sz="1600" smtClean="0"/>
              <a:t>view and/or download the available documents.</a:t>
            </a:r>
          </a:p>
          <a:p>
            <a:pPr lvl="1" algn="just" eaLnBrk="1" hangingPunct="1">
              <a:lnSpc>
                <a:spcPct val="150000"/>
              </a:lnSpc>
              <a:buFont typeface="Wingdings" pitchFamily="2" charset="2"/>
              <a:buChar char="Ø"/>
            </a:pPr>
            <a:r>
              <a:rPr lang="en-US" sz="1600" smtClean="0"/>
              <a:t>subscribe to notifications of updates to a given patent record.</a:t>
            </a:r>
          </a:p>
          <a:p>
            <a:pPr marL="0" indent="0" eaLnBrk="1" hangingPunct="1">
              <a:buFontTx/>
              <a:buNone/>
            </a:pPr>
            <a:endParaRPr lang="en-US" sz="1800" smtClean="0"/>
          </a:p>
          <a:p>
            <a:pPr marL="0" lvl="1" indent="0" eaLnBrk="1" hangingPunct="1">
              <a:buNone/>
            </a:pPr>
            <a:r>
              <a:rPr lang="en-US" sz="1800" smtClean="0"/>
              <a:t>Will be linked to OPD of IP5 -&gt; “Global Dossier”</a:t>
            </a:r>
          </a:p>
          <a:p>
            <a:pPr marL="0" indent="0" eaLnBrk="1" hangingPunct="1">
              <a:buFontTx/>
              <a:buNone/>
            </a:pPr>
            <a:endParaRPr lang="en-US" sz="1800" smtClean="0"/>
          </a:p>
          <a:p>
            <a:pPr marL="0" indent="0" eaLnBrk="1" hangingPunct="1">
              <a:buFontTx/>
              <a:buNone/>
            </a:pPr>
            <a:endParaRPr lang="en-US" sz="1800" smtClean="0"/>
          </a:p>
          <a:p>
            <a:pPr marL="457200" lvl="1" indent="0" algn="just" eaLnBrk="1" hangingPunct="1">
              <a:lnSpc>
                <a:spcPct val="150000"/>
              </a:lnSpc>
              <a:buNone/>
            </a:pPr>
            <a:endParaRPr lang="en-US" sz="1800" smtClean="0"/>
          </a:p>
          <a:p>
            <a:pPr marL="0" indent="0">
              <a:buNone/>
            </a:pPr>
            <a:endParaRPr lang="en-US" dirty="0"/>
          </a:p>
        </p:txBody>
      </p:sp>
    </p:spTree>
    <p:extLst>
      <p:ext uri="{BB962C8B-B14F-4D97-AF65-F5344CB8AC3E}">
        <p14:creationId xmlns:p14="http://schemas.microsoft.com/office/powerpoint/2010/main" val="1011131746"/>
      </p:ext>
    </p:extLst>
  </p:cSld>
  <p:clrMapOvr>
    <a:masterClrMapping/>
  </p:clrMapOvr>
  <p:transition spd="slow">
    <p:wip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13035" cy="7660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3821821"/>
      </p:ext>
    </p:extLst>
  </p:cSld>
  <p:clrMapOvr>
    <a:masterClrMapping/>
  </p:clrMapOvr>
  <p:transition spd="slow">
    <p:wip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DOSSIER PLATFORM (WIPO-CASE, OPD AND PATENTSCOPE) </a:t>
            </a:r>
            <a:endParaRPr lang="en-US" sz="2800" dirty="0"/>
          </a:p>
        </p:txBody>
      </p:sp>
      <p:pic>
        <p:nvPicPr>
          <p:cNvPr id="9523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27388" y="1910605"/>
            <a:ext cx="15367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8144" y="1915006"/>
            <a:ext cx="796828" cy="81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96"/>
          <p:cNvSpPr txBox="1">
            <a:spLocks noChangeArrowheads="1"/>
          </p:cNvSpPr>
          <p:nvPr/>
        </p:nvSpPr>
        <p:spPr bwMode="auto">
          <a:xfrm>
            <a:off x="6955365" y="1973156"/>
            <a:ext cx="2448272" cy="784830"/>
          </a:xfrm>
          <a:prstGeom prst="rect">
            <a:avLst/>
          </a:prstGeom>
          <a:noFill/>
          <a:ln w="9525">
            <a:noFill/>
            <a:miter lim="800000"/>
            <a:headEnd/>
            <a:tailEnd/>
          </a:ln>
        </p:spPr>
        <p:txBody>
          <a:bodyPr wrap="square">
            <a:spAutoFit/>
          </a:bodyPr>
          <a:lstStyle/>
          <a:p>
            <a:pPr>
              <a:spcBef>
                <a:spcPct val="50000"/>
              </a:spcBef>
            </a:pPr>
            <a:r>
              <a:rPr kumimoji="1" lang="en-US" altLang="ja-JP" dirty="0">
                <a:ea typeface="MS PGothic" pitchFamily="34" charset="-128"/>
              </a:rPr>
              <a:t> </a:t>
            </a:r>
            <a:r>
              <a:rPr kumimoji="1" lang="en-US" altLang="ja-JP" sz="1400" dirty="0">
                <a:ea typeface="MS PGothic" pitchFamily="34" charset="-128"/>
              </a:rPr>
              <a:t>Public Users</a:t>
            </a:r>
          </a:p>
          <a:p>
            <a:pPr>
              <a:spcBef>
                <a:spcPct val="50000"/>
              </a:spcBef>
            </a:pPr>
            <a:r>
              <a:rPr kumimoji="1" lang="fr-CH" altLang="ja-JP" sz="1400" dirty="0">
                <a:ea typeface="MS PGothic" pitchFamily="34" charset="-128"/>
              </a:rPr>
              <a:t>(</a:t>
            </a:r>
            <a:r>
              <a:rPr kumimoji="1" lang="fr-CH" altLang="ja-JP" sz="1400" dirty="0" err="1">
                <a:ea typeface="MS PGothic" pitchFamily="34" charset="-128"/>
              </a:rPr>
              <a:t>including</a:t>
            </a:r>
            <a:r>
              <a:rPr kumimoji="1" lang="fr-CH" altLang="ja-JP" sz="1400" dirty="0">
                <a:ea typeface="MS PGothic" pitchFamily="34" charset="-128"/>
              </a:rPr>
              <a:t> IP office </a:t>
            </a:r>
            <a:r>
              <a:rPr kumimoji="1" lang="fr-CH" altLang="ja-JP" sz="1400" dirty="0" err="1">
                <a:ea typeface="MS PGothic" pitchFamily="34" charset="-128"/>
              </a:rPr>
              <a:t>users</a:t>
            </a:r>
            <a:r>
              <a:rPr kumimoji="1" lang="fr-CH" altLang="ja-JP" sz="1400" dirty="0">
                <a:ea typeface="MS PGothic" pitchFamily="34" charset="-128"/>
              </a:rPr>
              <a:t>)</a:t>
            </a:r>
            <a:endParaRPr kumimoji="1" lang="en-US" altLang="ja-JP" sz="1400" dirty="0">
              <a:ea typeface="MS PGothic" pitchFamily="34" charset="-128"/>
            </a:endParaRPr>
          </a:p>
        </p:txBody>
      </p:sp>
      <p:pic>
        <p:nvPicPr>
          <p:cNvPr id="9523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238806"/>
            <a:ext cx="6223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87"/>
          <p:cNvSpPr>
            <a:spLocks noChangeShapeType="1"/>
          </p:cNvSpPr>
          <p:nvPr/>
        </p:nvSpPr>
        <p:spPr bwMode="auto">
          <a:xfrm flipV="1">
            <a:off x="5334000" y="2492896"/>
            <a:ext cx="533400" cy="0"/>
          </a:xfrm>
          <a:prstGeom prst="line">
            <a:avLst/>
          </a:prstGeom>
          <a:noFill/>
          <a:ln w="19050">
            <a:solidFill>
              <a:schemeClr val="tx1"/>
            </a:solidFill>
            <a:round/>
            <a:headEnd type="triangle" w="med" len="med"/>
            <a:tailEnd/>
          </a:ln>
        </p:spPr>
        <p:txBody>
          <a:bodyPr/>
          <a:lstStyle/>
          <a:p>
            <a:endParaRPr lang="en-US"/>
          </a:p>
        </p:txBody>
      </p:sp>
      <p:sp>
        <p:nvSpPr>
          <p:cNvPr id="11" name="Text Box 94"/>
          <p:cNvSpPr txBox="1">
            <a:spLocks noChangeArrowheads="1"/>
          </p:cNvSpPr>
          <p:nvPr/>
        </p:nvSpPr>
        <p:spPr bwMode="auto">
          <a:xfrm>
            <a:off x="2339752" y="2992440"/>
            <a:ext cx="4831637" cy="276999"/>
          </a:xfrm>
          <a:prstGeom prst="rect">
            <a:avLst/>
          </a:prstGeom>
          <a:noFill/>
          <a:ln w="9525">
            <a:noFill/>
            <a:miter lim="800000"/>
            <a:headEnd/>
            <a:tailEnd/>
          </a:ln>
        </p:spPr>
        <p:txBody>
          <a:bodyPr wrap="square">
            <a:spAutoFit/>
          </a:bodyPr>
          <a:lstStyle/>
          <a:p>
            <a:pPr>
              <a:spcBef>
                <a:spcPct val="50000"/>
              </a:spcBef>
            </a:pPr>
            <a:r>
              <a:rPr kumimoji="1" lang="en-US" altLang="ja-JP" sz="1200" dirty="0">
                <a:ea typeface="MS PGothic" pitchFamily="34" charset="-128"/>
              </a:rPr>
              <a:t>Feed dossier  information </a:t>
            </a:r>
            <a:r>
              <a:rPr kumimoji="1" lang="en-US" altLang="ja-JP" sz="1200" dirty="0" smtClean="0">
                <a:ea typeface="MS PGothic" pitchFamily="34" charset="-128"/>
              </a:rPr>
              <a:t>that OPD/CASE Offices </a:t>
            </a:r>
            <a:r>
              <a:rPr kumimoji="1" lang="en-US" altLang="ja-JP" sz="1200" dirty="0">
                <a:ea typeface="MS PGothic" pitchFamily="34" charset="-128"/>
              </a:rPr>
              <a:t>agree to publish</a:t>
            </a:r>
          </a:p>
        </p:txBody>
      </p:sp>
      <p:sp>
        <p:nvSpPr>
          <p:cNvPr id="12" name="AutoShape 5"/>
          <p:cNvSpPr>
            <a:spLocks noChangeArrowheads="1"/>
          </p:cNvSpPr>
          <p:nvPr/>
        </p:nvSpPr>
        <p:spPr bwMode="auto">
          <a:xfrm>
            <a:off x="3810000" y="3861048"/>
            <a:ext cx="1524000" cy="685800"/>
          </a:xfrm>
          <a:prstGeom prst="flowChartAlternateProcess">
            <a:avLst/>
          </a:prstGeom>
          <a:solidFill>
            <a:srgbClr val="FF9999"/>
          </a:solidFill>
          <a:ln w="9525">
            <a:solidFill>
              <a:schemeClr val="tx1"/>
            </a:solidFill>
            <a:miter lim="800000"/>
            <a:headEnd/>
            <a:tailEnd/>
          </a:ln>
        </p:spPr>
        <p:txBody>
          <a:bodyPr wrap="none" anchor="ctr"/>
          <a:lstStyle/>
          <a:p>
            <a:pPr algn="ctr">
              <a:spcBef>
                <a:spcPct val="50000"/>
              </a:spcBef>
            </a:pPr>
            <a:r>
              <a:rPr lang="en-US" altLang="ja-JP" sz="2000" dirty="0">
                <a:ea typeface="MS PGothic" pitchFamily="34" charset="-128"/>
              </a:rPr>
              <a:t>WIPO CASE</a:t>
            </a:r>
            <a:endParaRPr lang="en-US" altLang="ja-JP" dirty="0">
              <a:ea typeface="MS PGothic" pitchFamily="34" charset="-128"/>
            </a:endParaRPr>
          </a:p>
        </p:txBody>
      </p:sp>
      <p:pic>
        <p:nvPicPr>
          <p:cNvPr id="9523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33887" y="2601829"/>
            <a:ext cx="274637" cy="128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8"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62950" y="1693322"/>
            <a:ext cx="6381050" cy="217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6"/>
          <p:cNvSpPr txBox="1">
            <a:spLocks noChangeArrowheads="1"/>
          </p:cNvSpPr>
          <p:nvPr/>
        </p:nvSpPr>
        <p:spPr bwMode="auto">
          <a:xfrm>
            <a:off x="5675238" y="3356992"/>
            <a:ext cx="1733550" cy="276999"/>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Public Domain</a:t>
            </a:r>
          </a:p>
        </p:txBody>
      </p:sp>
      <p:sp>
        <p:nvSpPr>
          <p:cNvPr id="6" name="Rectangle 5"/>
          <p:cNvSpPr/>
          <p:nvPr/>
        </p:nvSpPr>
        <p:spPr>
          <a:xfrm>
            <a:off x="5867400" y="4077661"/>
            <a:ext cx="3074885" cy="461665"/>
          </a:xfrm>
          <a:prstGeom prst="rect">
            <a:avLst/>
          </a:prstGeom>
        </p:spPr>
        <p:txBody>
          <a:bodyPr wrap="square">
            <a:spAutoFit/>
          </a:bodyPr>
          <a:lstStyle/>
          <a:p>
            <a:r>
              <a:rPr kumimoji="1" lang="en-US" sz="1200" dirty="0">
                <a:ea typeface="MS PGothic" pitchFamily="34" charset="-128"/>
              </a:rPr>
              <a:t>Not accessible to the public and for PTO official use only</a:t>
            </a:r>
          </a:p>
        </p:txBody>
      </p:sp>
      <p:sp>
        <p:nvSpPr>
          <p:cNvPr id="17" name="Up Arrow 29"/>
          <p:cNvSpPr>
            <a:spLocks noChangeArrowheads="1"/>
          </p:cNvSpPr>
          <p:nvPr/>
        </p:nvSpPr>
        <p:spPr bwMode="auto">
          <a:xfrm>
            <a:off x="6079295" y="3600092"/>
            <a:ext cx="280170" cy="219674"/>
          </a:xfrm>
          <a:prstGeom prst="upArrow">
            <a:avLst>
              <a:gd name="adj1" fmla="val 50000"/>
              <a:gd name="adj2" fmla="val 50000"/>
            </a:avLst>
          </a:prstGeom>
          <a:solidFill>
            <a:schemeClr val="accent1"/>
          </a:solidFill>
          <a:ln w="9525" algn="ctr">
            <a:solidFill>
              <a:schemeClr val="tx1"/>
            </a:solidFill>
            <a:round/>
            <a:headEnd/>
            <a:tailEnd/>
          </a:ln>
        </p:spPr>
        <p:txBody>
          <a:bodyPr/>
          <a:lstStyle/>
          <a:p>
            <a:pPr>
              <a:spcBef>
                <a:spcPct val="50000"/>
              </a:spcBef>
            </a:pPr>
            <a:endParaRPr lang="en-US"/>
          </a:p>
        </p:txBody>
      </p:sp>
      <p:sp>
        <p:nvSpPr>
          <p:cNvPr id="18" name="Down Arrow 28"/>
          <p:cNvSpPr>
            <a:spLocks noChangeArrowheads="1"/>
          </p:cNvSpPr>
          <p:nvPr/>
        </p:nvSpPr>
        <p:spPr bwMode="auto">
          <a:xfrm>
            <a:off x="6077052" y="3861048"/>
            <a:ext cx="277441" cy="238323"/>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a:spcBef>
                <a:spcPct val="50000"/>
              </a:spcBef>
            </a:pPr>
            <a:endParaRPr lang="en-US"/>
          </a:p>
        </p:txBody>
      </p:sp>
      <p:pic>
        <p:nvPicPr>
          <p:cNvPr id="19" name="Picture 107" descr="j0292020"/>
          <p:cNvPicPr>
            <a:picLocks noChangeAspect="1" noChangeArrowheads="1"/>
          </p:cNvPicPr>
          <p:nvPr/>
        </p:nvPicPr>
        <p:blipFill>
          <a:blip r:embed="rId7"/>
          <a:srcRect/>
          <a:stretch>
            <a:fillRect/>
          </a:stretch>
        </p:blipFill>
        <p:spPr bwMode="auto">
          <a:xfrm>
            <a:off x="6494388" y="4941168"/>
            <a:ext cx="914400" cy="868362"/>
          </a:xfrm>
          <a:prstGeom prst="rect">
            <a:avLst/>
          </a:prstGeom>
          <a:noFill/>
          <a:ln w="9525">
            <a:noFill/>
            <a:miter lim="800000"/>
            <a:headEnd/>
            <a:tailEnd/>
          </a:ln>
        </p:spPr>
      </p:pic>
      <p:sp>
        <p:nvSpPr>
          <p:cNvPr id="20" name="TextBox 2"/>
          <p:cNvSpPr txBox="1">
            <a:spLocks noChangeArrowheads="1"/>
          </p:cNvSpPr>
          <p:nvPr/>
        </p:nvSpPr>
        <p:spPr bwMode="auto">
          <a:xfrm>
            <a:off x="7462184" y="5389748"/>
            <a:ext cx="1708794" cy="461665"/>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Examiner of CASE participating office</a:t>
            </a:r>
          </a:p>
        </p:txBody>
      </p:sp>
      <p:sp>
        <p:nvSpPr>
          <p:cNvPr id="21" name="Oval 6"/>
          <p:cNvSpPr>
            <a:spLocks noChangeArrowheads="1"/>
          </p:cNvSpPr>
          <p:nvPr/>
        </p:nvSpPr>
        <p:spPr bwMode="auto">
          <a:xfrm>
            <a:off x="4171723" y="5231109"/>
            <a:ext cx="1625942" cy="80645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sz="1400" dirty="0">
                <a:ea typeface="MS PGothic" pitchFamily="34" charset="-128"/>
              </a:rPr>
              <a:t>CASE depositary </a:t>
            </a:r>
          </a:p>
          <a:p>
            <a:pPr algn="ctr">
              <a:spcBef>
                <a:spcPct val="50000"/>
              </a:spcBef>
            </a:pPr>
            <a:r>
              <a:rPr lang="en-US" altLang="ja-JP" sz="1400" dirty="0">
                <a:ea typeface="MS PGothic" pitchFamily="34" charset="-128"/>
              </a:rPr>
              <a:t>System</a:t>
            </a:r>
          </a:p>
        </p:txBody>
      </p:sp>
      <p:sp>
        <p:nvSpPr>
          <p:cNvPr id="22" name="Oval 6"/>
          <p:cNvSpPr>
            <a:spLocks noChangeArrowheads="1"/>
          </p:cNvSpPr>
          <p:nvPr/>
        </p:nvSpPr>
        <p:spPr bwMode="auto">
          <a:xfrm>
            <a:off x="2415681" y="5291434"/>
            <a:ext cx="1371600" cy="68580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IPAS+</a:t>
            </a:r>
          </a:p>
        </p:txBody>
      </p:sp>
      <p:cxnSp>
        <p:nvCxnSpPr>
          <p:cNvPr id="23" name="Straight Arrow Connector 2"/>
          <p:cNvCxnSpPr>
            <a:cxnSpLocks noChangeShapeType="1"/>
          </p:cNvCxnSpPr>
          <p:nvPr/>
        </p:nvCxnSpPr>
        <p:spPr bwMode="auto">
          <a:xfrm flipH="1" flipV="1">
            <a:off x="5378933" y="4546848"/>
            <a:ext cx="1330971" cy="610345"/>
          </a:xfrm>
          <a:prstGeom prst="straightConnector1">
            <a:avLst/>
          </a:prstGeom>
          <a:noFill/>
          <a:ln w="19050" algn="ctr">
            <a:solidFill>
              <a:schemeClr val="tx1"/>
            </a:solidFill>
            <a:round/>
            <a:headEnd/>
            <a:tailEnd type="arrow" w="med" len="med"/>
          </a:ln>
        </p:spPr>
      </p:cxnSp>
      <p:cxnSp>
        <p:nvCxnSpPr>
          <p:cNvPr id="27" name="Straight Arrow Connector 4"/>
          <p:cNvCxnSpPr>
            <a:cxnSpLocks noChangeShapeType="1"/>
          </p:cNvCxnSpPr>
          <p:nvPr/>
        </p:nvCxnSpPr>
        <p:spPr bwMode="auto">
          <a:xfrm>
            <a:off x="5346700" y="4449763"/>
            <a:ext cx="1318272" cy="597085"/>
          </a:xfrm>
          <a:prstGeom prst="straightConnector1">
            <a:avLst/>
          </a:prstGeom>
          <a:noFill/>
          <a:ln w="19050" algn="ctr">
            <a:solidFill>
              <a:schemeClr val="tx1"/>
            </a:solidFill>
            <a:round/>
            <a:headEnd/>
            <a:tailEnd type="arrow" w="med" len="med"/>
          </a:ln>
        </p:spPr>
      </p:cxnSp>
      <p:sp>
        <p:nvSpPr>
          <p:cNvPr id="29" name="TextBox 3"/>
          <p:cNvSpPr txBox="1">
            <a:spLocks noChangeArrowheads="1"/>
          </p:cNvSpPr>
          <p:nvPr/>
        </p:nvSpPr>
        <p:spPr bwMode="auto">
          <a:xfrm>
            <a:off x="4171722" y="6165304"/>
            <a:ext cx="3210400" cy="553998"/>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CASE depositary Office using own EDMS</a:t>
            </a:r>
          </a:p>
          <a:p>
            <a:pPr>
              <a:spcBef>
                <a:spcPct val="50000"/>
              </a:spcBef>
            </a:pPr>
            <a:r>
              <a:rPr kumimoji="1" lang="fr-CH" sz="1200" dirty="0" err="1">
                <a:ea typeface="MS PGothic" pitchFamily="34" charset="-128"/>
              </a:rPr>
              <a:t>E.g</a:t>
            </a:r>
            <a:r>
              <a:rPr kumimoji="1" lang="fr-CH" sz="1200" dirty="0">
                <a:ea typeface="MS PGothic" pitchFamily="34" charset="-128"/>
              </a:rPr>
              <a:t>. </a:t>
            </a:r>
            <a:r>
              <a:rPr kumimoji="1" lang="fr-CH" sz="1200" dirty="0" err="1">
                <a:ea typeface="MS PGothic" pitchFamily="34" charset="-128"/>
              </a:rPr>
              <a:t>Australia</a:t>
            </a:r>
            <a:endParaRPr kumimoji="1" lang="en-US" sz="1200" dirty="0">
              <a:ea typeface="MS PGothic" pitchFamily="34" charset="-128"/>
            </a:endParaRPr>
          </a:p>
        </p:txBody>
      </p:sp>
      <p:sp>
        <p:nvSpPr>
          <p:cNvPr id="30" name="TextBox 3"/>
          <p:cNvSpPr txBox="1">
            <a:spLocks noChangeArrowheads="1"/>
          </p:cNvSpPr>
          <p:nvPr/>
        </p:nvSpPr>
        <p:spPr bwMode="auto">
          <a:xfrm>
            <a:off x="2154163" y="6211470"/>
            <a:ext cx="1673225" cy="461665"/>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CASE depositary Office using IPAS</a:t>
            </a:r>
          </a:p>
        </p:txBody>
      </p:sp>
      <p:cxnSp>
        <p:nvCxnSpPr>
          <p:cNvPr id="31" name="Straight Arrow Connector 30"/>
          <p:cNvCxnSpPr/>
          <p:nvPr/>
        </p:nvCxnSpPr>
        <p:spPr bwMode="auto">
          <a:xfrm flipH="1">
            <a:off x="3115205" y="4597596"/>
            <a:ext cx="806422" cy="670670"/>
          </a:xfrm>
          <a:prstGeom prst="straightConnector1">
            <a:avLst/>
          </a:prstGeom>
          <a:ln>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bwMode="auto">
          <a:xfrm flipV="1">
            <a:off x="3419872" y="4597596"/>
            <a:ext cx="751850" cy="670671"/>
          </a:xfrm>
          <a:prstGeom prst="straightConnector1">
            <a:avLst/>
          </a:prstGeom>
          <a:ln>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37" name="Straight Arrow Connector 23"/>
          <p:cNvCxnSpPr>
            <a:cxnSpLocks noChangeShapeType="1"/>
            <a:endCxn id="21" idx="0"/>
          </p:cNvCxnSpPr>
          <p:nvPr/>
        </p:nvCxnSpPr>
        <p:spPr bwMode="auto">
          <a:xfrm>
            <a:off x="4708524" y="4597596"/>
            <a:ext cx="276170" cy="633513"/>
          </a:xfrm>
          <a:prstGeom prst="straightConnector1">
            <a:avLst/>
          </a:prstGeom>
          <a:noFill/>
          <a:ln w="28575" algn="ctr">
            <a:solidFill>
              <a:schemeClr val="tx1"/>
            </a:solidFill>
            <a:round/>
            <a:headEnd/>
            <a:tailEnd type="arrow" w="med" len="med"/>
          </a:ln>
        </p:spPr>
      </p:cxnSp>
      <p:cxnSp>
        <p:nvCxnSpPr>
          <p:cNvPr id="40" name="Straight Arrow Connector 39"/>
          <p:cNvCxnSpPr/>
          <p:nvPr/>
        </p:nvCxnSpPr>
        <p:spPr bwMode="auto">
          <a:xfrm flipH="1" flipV="1">
            <a:off x="5043601" y="4584006"/>
            <a:ext cx="290398" cy="684261"/>
          </a:xfrm>
          <a:prstGeom prst="straightConnector1">
            <a:avLst/>
          </a:prstGeom>
          <a:ln w="28575">
            <a:headEnd type="none" w="med" len="med"/>
            <a:tailEnd type="arrow"/>
          </a:ln>
          <a:extLst/>
        </p:spPr>
        <p:style>
          <a:lnRef idx="1">
            <a:schemeClr val="dk1"/>
          </a:lnRef>
          <a:fillRef idx="0">
            <a:schemeClr val="dk1"/>
          </a:fillRef>
          <a:effectRef idx="0">
            <a:schemeClr val="dk1"/>
          </a:effectRef>
          <a:fontRef idx="minor">
            <a:schemeClr val="tx1"/>
          </a:fontRef>
        </p:style>
      </p:cxnSp>
      <p:pic>
        <p:nvPicPr>
          <p:cNvPr id="43" name="Picture 107" descr="j0292020"/>
          <p:cNvPicPr>
            <a:picLocks noChangeAspect="1" noChangeArrowheads="1"/>
          </p:cNvPicPr>
          <p:nvPr/>
        </p:nvPicPr>
        <p:blipFill>
          <a:blip r:embed="rId7"/>
          <a:srcRect/>
          <a:stretch>
            <a:fillRect/>
          </a:stretch>
        </p:blipFill>
        <p:spPr bwMode="auto">
          <a:xfrm>
            <a:off x="611560" y="4829911"/>
            <a:ext cx="914400" cy="868363"/>
          </a:xfrm>
          <a:prstGeom prst="rect">
            <a:avLst/>
          </a:prstGeom>
          <a:noFill/>
          <a:ln w="9525">
            <a:noFill/>
            <a:miter lim="800000"/>
            <a:headEnd/>
            <a:tailEnd/>
          </a:ln>
        </p:spPr>
      </p:pic>
      <p:sp>
        <p:nvSpPr>
          <p:cNvPr id="44" name="TextBox 1"/>
          <p:cNvSpPr txBox="1">
            <a:spLocks noChangeArrowheads="1"/>
          </p:cNvSpPr>
          <p:nvPr/>
        </p:nvSpPr>
        <p:spPr bwMode="auto">
          <a:xfrm>
            <a:off x="0" y="5806726"/>
            <a:ext cx="2133600" cy="461665"/>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Examiner of IP5 Office participating in WPO/CASE </a:t>
            </a:r>
          </a:p>
        </p:txBody>
      </p:sp>
      <p:pic>
        <p:nvPicPr>
          <p:cNvPr id="45" name="Picture 107" descr="j0292020"/>
          <p:cNvPicPr>
            <a:picLocks noChangeAspect="1" noChangeArrowheads="1"/>
          </p:cNvPicPr>
          <p:nvPr/>
        </p:nvPicPr>
        <p:blipFill>
          <a:blip r:embed="rId7"/>
          <a:srcRect/>
          <a:stretch>
            <a:fillRect/>
          </a:stretch>
        </p:blipFill>
        <p:spPr bwMode="auto">
          <a:xfrm>
            <a:off x="395536" y="3236903"/>
            <a:ext cx="914400" cy="868363"/>
          </a:xfrm>
          <a:prstGeom prst="rect">
            <a:avLst/>
          </a:prstGeom>
          <a:noFill/>
          <a:ln w="9525">
            <a:noFill/>
            <a:miter lim="800000"/>
            <a:headEnd/>
            <a:tailEnd/>
          </a:ln>
        </p:spPr>
      </p:pic>
      <p:sp>
        <p:nvSpPr>
          <p:cNvPr id="46" name="TextBox 1"/>
          <p:cNvSpPr txBox="1">
            <a:spLocks noChangeArrowheads="1"/>
          </p:cNvSpPr>
          <p:nvPr/>
        </p:nvSpPr>
        <p:spPr bwMode="auto">
          <a:xfrm>
            <a:off x="-21907" y="2238527"/>
            <a:ext cx="1378710" cy="830997"/>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Examiner of IP5 Office not participating in WPO/CASE </a:t>
            </a:r>
          </a:p>
        </p:txBody>
      </p:sp>
      <p:sp>
        <p:nvSpPr>
          <p:cNvPr id="47" name="Oval 7"/>
          <p:cNvSpPr>
            <a:spLocks noChangeArrowheads="1"/>
          </p:cNvSpPr>
          <p:nvPr/>
        </p:nvSpPr>
        <p:spPr bwMode="auto">
          <a:xfrm>
            <a:off x="1249692" y="2576540"/>
            <a:ext cx="982949" cy="557256"/>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OPD</a:t>
            </a:r>
          </a:p>
        </p:txBody>
      </p:sp>
      <p:sp>
        <p:nvSpPr>
          <p:cNvPr id="48" name="Oval 7"/>
          <p:cNvSpPr>
            <a:spLocks noChangeArrowheads="1"/>
          </p:cNvSpPr>
          <p:nvPr/>
        </p:nvSpPr>
        <p:spPr bwMode="auto">
          <a:xfrm>
            <a:off x="1456858" y="3600092"/>
            <a:ext cx="1371600" cy="68580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OPD</a:t>
            </a:r>
          </a:p>
        </p:txBody>
      </p:sp>
      <p:cxnSp>
        <p:nvCxnSpPr>
          <p:cNvPr id="49" name="Straight Arrow Connector 48"/>
          <p:cNvCxnSpPr>
            <a:endCxn id="48" idx="6"/>
          </p:cNvCxnSpPr>
          <p:nvPr/>
        </p:nvCxnSpPr>
        <p:spPr bwMode="auto">
          <a:xfrm flipH="1" flipV="1">
            <a:off x="2828458" y="3942992"/>
            <a:ext cx="981542" cy="195623"/>
          </a:xfrm>
          <a:prstGeom prst="straightConnector1">
            <a:avLst/>
          </a:prstGeom>
          <a:ln>
            <a:headEnd type="none" w="med" len="med"/>
            <a:tailEnd type="arrow"/>
          </a:ln>
          <a:extLst/>
        </p:spPr>
        <p:style>
          <a:lnRef idx="2">
            <a:schemeClr val="accent4"/>
          </a:lnRef>
          <a:fillRef idx="0">
            <a:schemeClr val="accent4"/>
          </a:fillRef>
          <a:effectRef idx="1">
            <a:schemeClr val="accent4"/>
          </a:effectRef>
          <a:fontRef idx="minor">
            <a:schemeClr val="tx1"/>
          </a:fontRef>
        </p:style>
      </p:cxnSp>
      <p:pic>
        <p:nvPicPr>
          <p:cNvPr id="53"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667791" y="4092703"/>
            <a:ext cx="1253836" cy="44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Line 106"/>
          <p:cNvSpPr>
            <a:spLocks noChangeShapeType="1"/>
          </p:cNvSpPr>
          <p:nvPr/>
        </p:nvSpPr>
        <p:spPr bwMode="auto">
          <a:xfrm rot="19800000" flipH="1">
            <a:off x="930380" y="4335576"/>
            <a:ext cx="963620" cy="295322"/>
          </a:xfrm>
          <a:prstGeom prst="line">
            <a:avLst/>
          </a:prstGeom>
          <a:noFill/>
          <a:ln w="19050">
            <a:solidFill>
              <a:schemeClr val="tx1"/>
            </a:solidFill>
            <a:round/>
            <a:headEnd type="triangle" w="med" len="med"/>
            <a:tailEnd/>
          </a:ln>
        </p:spPr>
        <p:txBody>
          <a:bodyPr/>
          <a:lstStyle/>
          <a:p>
            <a:endParaRPr lang="en-US"/>
          </a:p>
        </p:txBody>
      </p:sp>
      <p:sp>
        <p:nvSpPr>
          <p:cNvPr id="56" name="Line 105"/>
          <p:cNvSpPr>
            <a:spLocks noChangeShapeType="1"/>
          </p:cNvSpPr>
          <p:nvPr/>
        </p:nvSpPr>
        <p:spPr bwMode="auto">
          <a:xfrm rot="19800000" flipH="1">
            <a:off x="1195452" y="4505676"/>
            <a:ext cx="822309" cy="237594"/>
          </a:xfrm>
          <a:prstGeom prst="line">
            <a:avLst/>
          </a:prstGeom>
          <a:noFill/>
          <a:ln w="19050">
            <a:solidFill>
              <a:schemeClr val="tx1"/>
            </a:solidFill>
            <a:round/>
            <a:headEnd/>
            <a:tailEnd type="triangle" w="med" len="med"/>
          </a:ln>
        </p:spPr>
        <p:txBody>
          <a:bodyPr/>
          <a:lstStyle/>
          <a:p>
            <a:endParaRPr lang="en-US"/>
          </a:p>
        </p:txBody>
      </p:sp>
      <p:cxnSp>
        <p:nvCxnSpPr>
          <p:cNvPr id="57" name="Straight Arrow Connector 56"/>
          <p:cNvCxnSpPr/>
          <p:nvPr/>
        </p:nvCxnSpPr>
        <p:spPr bwMode="auto">
          <a:xfrm>
            <a:off x="1677988" y="3171021"/>
            <a:ext cx="150812" cy="485775"/>
          </a:xfrm>
          <a:prstGeom prst="straightConnector1">
            <a:avLst/>
          </a:prstGeom>
          <a:ln w="28575">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58" name="Straight Arrow Connector 20"/>
          <p:cNvCxnSpPr>
            <a:cxnSpLocks noChangeShapeType="1"/>
          </p:cNvCxnSpPr>
          <p:nvPr/>
        </p:nvCxnSpPr>
        <p:spPr bwMode="auto">
          <a:xfrm flipH="1" flipV="1">
            <a:off x="1903281" y="3124984"/>
            <a:ext cx="182562" cy="546100"/>
          </a:xfrm>
          <a:prstGeom prst="straightConnector1">
            <a:avLst/>
          </a:prstGeom>
          <a:noFill/>
          <a:ln w="28575" algn="ctr">
            <a:solidFill>
              <a:schemeClr val="tx1"/>
            </a:solidFill>
            <a:round/>
            <a:headEnd/>
            <a:tailEnd type="arrow" w="med" len="med"/>
          </a:ln>
        </p:spPr>
      </p:cxnSp>
    </p:spTree>
    <p:extLst>
      <p:ext uri="{BB962C8B-B14F-4D97-AF65-F5344CB8AC3E}">
        <p14:creationId xmlns:p14="http://schemas.microsoft.com/office/powerpoint/2010/main" val="2934992273"/>
      </p:ext>
    </p:extLst>
  </p:cSld>
  <p:clrMapOvr>
    <a:masterClrMapping/>
  </p:clrMapOvr>
  <p:transition spd="slow">
    <p:wip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smtClean="0"/>
              <a:t>GLOBAL DATABASES, TOOLS, AND PLATFORMS FOR IP BUSINESS (FREE) </a:t>
            </a:r>
            <a:endParaRPr lang="en-US" sz="2800" dirty="0"/>
          </a:p>
        </p:txBody>
      </p:sp>
      <p:sp>
        <p:nvSpPr>
          <p:cNvPr id="4" name="Content Placeholder 2"/>
          <p:cNvSpPr>
            <a:spLocks noGrp="1"/>
          </p:cNvSpPr>
          <p:nvPr>
            <p:ph idx="1"/>
          </p:nvPr>
        </p:nvSpPr>
        <p:spPr>
          <a:xfrm>
            <a:off x="2483768" y="1867694"/>
            <a:ext cx="8229600" cy="4352925"/>
          </a:xfrm>
        </p:spPr>
        <p:txBody>
          <a:bodyPr/>
          <a:lstStyle/>
          <a:p>
            <a:pPr eaLnBrk="1" hangingPunct="1">
              <a:lnSpc>
                <a:spcPct val="150000"/>
              </a:lnSpc>
              <a:defRPr/>
            </a:pPr>
            <a:r>
              <a:rPr lang="en-US" dirty="0" smtClean="0"/>
              <a:t>PATENTSCOPE </a:t>
            </a:r>
          </a:p>
          <a:p>
            <a:pPr eaLnBrk="1" hangingPunct="1">
              <a:lnSpc>
                <a:spcPct val="150000"/>
              </a:lnSpc>
              <a:defRPr/>
            </a:pPr>
            <a:r>
              <a:rPr lang="en-US" dirty="0" smtClean="0"/>
              <a:t>Global Brand Database</a:t>
            </a:r>
          </a:p>
          <a:p>
            <a:pPr eaLnBrk="1" hangingPunct="1">
              <a:lnSpc>
                <a:spcPct val="150000"/>
              </a:lnSpc>
              <a:defRPr/>
            </a:pPr>
            <a:r>
              <a:rPr lang="en-US" dirty="0" smtClean="0"/>
              <a:t>WIPO Lex</a:t>
            </a:r>
          </a:p>
          <a:p>
            <a:pPr eaLnBrk="1" hangingPunct="1">
              <a:lnSpc>
                <a:spcPct val="150000"/>
              </a:lnSpc>
              <a:defRPr/>
            </a:pPr>
            <a:r>
              <a:rPr lang="en-US" dirty="0" smtClean="0"/>
              <a:t>WIPO </a:t>
            </a:r>
            <a:r>
              <a:rPr lang="en-US" dirty="0"/>
              <a:t>IPAS, WIPO </a:t>
            </a:r>
            <a:r>
              <a:rPr lang="en-US" dirty="0" smtClean="0"/>
              <a:t>DAS</a:t>
            </a:r>
          </a:p>
          <a:p>
            <a:pPr eaLnBrk="1" hangingPunct="1">
              <a:lnSpc>
                <a:spcPct val="150000"/>
              </a:lnSpc>
              <a:defRPr/>
            </a:pPr>
            <a:r>
              <a:rPr lang="en-US" dirty="0" smtClean="0"/>
              <a:t>WIPO CASE</a:t>
            </a:r>
          </a:p>
          <a:p>
            <a:pPr eaLnBrk="1" hangingPunct="1">
              <a:lnSpc>
                <a:spcPct val="150000"/>
              </a:lnSpc>
              <a:defRPr/>
            </a:pPr>
            <a:r>
              <a:rPr lang="en-US" dirty="0" smtClean="0"/>
              <a:t>WIPO RE:SEARCH</a:t>
            </a:r>
          </a:p>
          <a:p>
            <a:pPr eaLnBrk="1" hangingPunct="1">
              <a:lnSpc>
                <a:spcPct val="150000"/>
              </a:lnSpc>
              <a:defRPr/>
            </a:pPr>
            <a:r>
              <a:rPr lang="en-US" dirty="0" smtClean="0"/>
              <a:t>WIPO GREEN</a:t>
            </a:r>
          </a:p>
          <a:p>
            <a:pPr marL="0" indent="0" eaLnBrk="1" hangingPunct="1">
              <a:buFontTx/>
              <a:buNone/>
              <a:defRPr/>
            </a:pPr>
            <a:endParaRPr lang="en-US" sz="2800" dirty="0"/>
          </a:p>
          <a:p>
            <a:pPr marL="0" indent="0" eaLnBrk="1" hangingPunct="1">
              <a:buFontTx/>
              <a:buNone/>
              <a:defRPr/>
            </a:pPr>
            <a:endParaRPr lang="en-US" sz="2800" dirty="0"/>
          </a:p>
        </p:txBody>
      </p:sp>
      <p:pic>
        <p:nvPicPr>
          <p:cNvPr id="9625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99591" y="5085184"/>
            <a:ext cx="9747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87624" y="5733256"/>
            <a:ext cx="9747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713514"/>
      </p:ext>
    </p:extLst>
  </p:cSld>
  <p:clrMapOvr>
    <a:masterClrMapping/>
  </p:clrMapOvr>
  <p:transition spd="slow">
    <p:wip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1773238"/>
            <a:ext cx="8362950" cy="4352925"/>
          </a:xfrm>
        </p:spPr>
        <p:txBody>
          <a:bodyPr/>
          <a:lstStyle/>
          <a:p>
            <a:pPr eaLnBrk="1" hangingPunct="1"/>
            <a:endParaRPr lang="en-US" altLang="en-US" sz="1600" dirty="0" smtClean="0">
              <a:ea typeface="MS PGothic" pitchFamily="34" charset="-128"/>
            </a:endParaRPr>
          </a:p>
          <a:p>
            <a:pPr eaLnBrk="1" hangingPunct="1"/>
            <a:r>
              <a:rPr lang="en-US" altLang="en-US" dirty="0" smtClean="0">
                <a:ea typeface="MS PGothic" pitchFamily="34" charset="-128"/>
              </a:rPr>
              <a:t>Broad aims:</a:t>
            </a:r>
          </a:p>
          <a:p>
            <a:pPr lvl="1" eaLnBrk="1" hangingPunct="1">
              <a:buFontTx/>
              <a:buChar char="-"/>
            </a:pPr>
            <a:r>
              <a:rPr lang="en-US" altLang="en-US" sz="2000" dirty="0" smtClean="0">
                <a:ea typeface="MS PGothic" pitchFamily="34" charset="-128"/>
              </a:rPr>
              <a:t>Match-making for technology transfer and collaborations</a:t>
            </a:r>
          </a:p>
          <a:p>
            <a:pPr lvl="1" eaLnBrk="1" hangingPunct="1">
              <a:buFontTx/>
              <a:buChar char="-"/>
            </a:pPr>
            <a:r>
              <a:rPr lang="en-US" altLang="en-US" sz="2000" dirty="0" smtClean="0">
                <a:ea typeface="MS PGothic" pitchFamily="34" charset="-128"/>
              </a:rPr>
              <a:t>Reduce transaction costs</a:t>
            </a:r>
          </a:p>
          <a:p>
            <a:pPr lvl="1" eaLnBrk="1" hangingPunct="1">
              <a:buFontTx/>
              <a:buChar char="-"/>
            </a:pPr>
            <a:r>
              <a:rPr lang="en-US" altLang="en-US" sz="2000" dirty="0" smtClean="0">
                <a:ea typeface="MS PGothic" pitchFamily="34" charset="-128"/>
              </a:rPr>
              <a:t>Build on comparative advantages of multi-stakeholder approaches</a:t>
            </a:r>
          </a:p>
          <a:p>
            <a:pPr lvl="1" eaLnBrk="1" hangingPunct="1">
              <a:buFontTx/>
              <a:buChar char="-"/>
            </a:pPr>
            <a:r>
              <a:rPr lang="en-US" altLang="en-US" sz="2000" dirty="0" smtClean="0">
                <a:ea typeface="MS PGothic" pitchFamily="34" charset="-128"/>
              </a:rPr>
              <a:t>Demonstrate practical means for the global policy issues</a:t>
            </a:r>
          </a:p>
          <a:p>
            <a:pPr marL="457200" lvl="1" indent="0" eaLnBrk="1" hangingPunct="1">
              <a:buNone/>
            </a:pPr>
            <a:endParaRPr lang="en-US" altLang="en-US" sz="2000" dirty="0" smtClean="0">
              <a:ea typeface="MS PGothic" pitchFamily="34" charset="-128"/>
            </a:endParaRPr>
          </a:p>
          <a:p>
            <a:pPr lvl="1" eaLnBrk="1" hangingPunct="1">
              <a:buFontTx/>
              <a:buNone/>
            </a:pPr>
            <a:endParaRPr lang="en-US" altLang="en-US" sz="1000" dirty="0" smtClean="0">
              <a:ea typeface="MS PGothic" pitchFamily="34" charset="-128"/>
            </a:endParaRPr>
          </a:p>
          <a:p>
            <a:pPr eaLnBrk="1" hangingPunct="1"/>
            <a:r>
              <a:rPr lang="en-US" altLang="en-US" dirty="0" smtClean="0">
                <a:ea typeface="MS PGothic" pitchFamily="34" charset="-128"/>
              </a:rPr>
              <a:t>Based on the recognition that:</a:t>
            </a:r>
          </a:p>
          <a:p>
            <a:pPr marL="742950" lvl="2" indent="-342900" eaLnBrk="1" hangingPunct="1">
              <a:buFontTx/>
              <a:buChar char="-"/>
            </a:pPr>
            <a:r>
              <a:rPr lang="en-US" altLang="en-US" sz="2000" dirty="0" smtClean="0">
                <a:ea typeface="MS PGothic" pitchFamily="34" charset="-128"/>
              </a:rPr>
              <a:t>Users want access to technologies, not just patent rights</a:t>
            </a:r>
          </a:p>
          <a:p>
            <a:pPr marL="742950" lvl="2" indent="-342900" eaLnBrk="1" hangingPunct="1">
              <a:buFontTx/>
              <a:buChar char="-"/>
            </a:pPr>
            <a:r>
              <a:rPr lang="en-US" altLang="en-US" sz="2000" dirty="0" smtClean="0">
                <a:ea typeface="MS PGothic" pitchFamily="34" charset="-128"/>
              </a:rPr>
              <a:t>Collaboration (e.g. training) is crucial to tech transfer </a:t>
            </a:r>
          </a:p>
        </p:txBody>
      </p:sp>
      <p:pic>
        <p:nvPicPr>
          <p:cNvPr id="12291" name="Picture 3"/>
          <p:cNvPicPr>
            <a:picLocks noChangeAspect="1"/>
          </p:cNvPicPr>
          <p:nvPr/>
        </p:nvPicPr>
        <p:blipFill>
          <a:blip r:embed="rId2">
            <a:extLst>
              <a:ext uri="{28A0092B-C50C-407E-A947-70E740481C1C}">
                <a14:useLocalDpi xmlns:a14="http://schemas.microsoft.com/office/drawing/2010/main" val="0"/>
              </a:ext>
            </a:extLst>
          </a:blip>
          <a:srcRect t="62749" b="22154"/>
          <a:stretch>
            <a:fillRect/>
          </a:stretch>
        </p:blipFill>
        <p:spPr bwMode="auto">
          <a:xfrm>
            <a:off x="4760913" y="1341438"/>
            <a:ext cx="43830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Content Placeholder 4"/>
          <p:cNvPicPr>
            <a:picLocks noChangeAspect="1"/>
          </p:cNvPicPr>
          <p:nvPr/>
        </p:nvPicPr>
        <p:blipFill>
          <a:blip r:embed="rId3">
            <a:extLst>
              <a:ext uri="{28A0092B-C50C-407E-A947-70E740481C1C}">
                <a14:useLocalDpi xmlns:a14="http://schemas.microsoft.com/office/drawing/2010/main" val="0"/>
              </a:ext>
            </a:extLst>
          </a:blip>
          <a:srcRect t="58362" b="27596"/>
          <a:stretch>
            <a:fillRect/>
          </a:stretch>
        </p:blipFill>
        <p:spPr bwMode="auto">
          <a:xfrm>
            <a:off x="539750" y="692150"/>
            <a:ext cx="3881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3282588"/>
      </p:ext>
    </p:extLst>
  </p:cSld>
  <p:clrMapOvr>
    <a:masterClrMapping/>
  </p:clrMapOvr>
  <p:transition spd="slow">
    <p:wip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WIPO RE: SEARCH </a:t>
            </a:r>
            <a:endParaRPr lang="en-US" sz="2800" dirty="0"/>
          </a:p>
        </p:txBody>
      </p:sp>
      <p:sp>
        <p:nvSpPr>
          <p:cNvPr id="3" name="Content Placeholder 2"/>
          <p:cNvSpPr>
            <a:spLocks noGrp="1"/>
          </p:cNvSpPr>
          <p:nvPr>
            <p:ph idx="1"/>
          </p:nvPr>
        </p:nvSpPr>
        <p:spPr>
          <a:xfrm>
            <a:off x="179512" y="1988840"/>
            <a:ext cx="8712968" cy="4176042"/>
          </a:xfrm>
        </p:spPr>
        <p:txBody>
          <a:bodyPr/>
          <a:lstStyle/>
          <a:p>
            <a:pPr algn="just" eaLnBrk="1" hangingPunct="1">
              <a:lnSpc>
                <a:spcPct val="150000"/>
              </a:lnSpc>
            </a:pPr>
            <a:r>
              <a:rPr lang="en-US" sz="2000" dirty="0"/>
              <a:t>A Global Database and Platform to bridge partners to use IP (including know-how and data) to facilitate R&amp;D  on neglected tropical diseases, tuberculosis, and malaria</a:t>
            </a:r>
            <a:r>
              <a:rPr lang="en-US" sz="2000" dirty="0" smtClean="0"/>
              <a:t>.</a:t>
            </a:r>
          </a:p>
          <a:p>
            <a:pPr algn="just">
              <a:lnSpc>
                <a:spcPct val="150000"/>
              </a:lnSpc>
            </a:pPr>
            <a:r>
              <a:rPr lang="en-US" altLang="en-US" sz="2000" dirty="0"/>
              <a:t>Royalty-free for </a:t>
            </a:r>
            <a:r>
              <a:rPr lang="en-US" altLang="en-US" sz="2000" dirty="0" smtClean="0"/>
              <a:t>R&amp;D, manufacture and sale in LDCs</a:t>
            </a:r>
            <a:endParaRPr lang="en-US" altLang="en-US" sz="2000" dirty="0"/>
          </a:p>
          <a:p>
            <a:pPr algn="just" eaLnBrk="1" hangingPunct="1">
              <a:lnSpc>
                <a:spcPct val="150000"/>
              </a:lnSpc>
            </a:pPr>
            <a:r>
              <a:rPr lang="en-US" sz="2000" dirty="0" smtClean="0"/>
              <a:t>Over </a:t>
            </a:r>
            <a:r>
              <a:rPr lang="en-US" sz="2000" dirty="0"/>
              <a:t>60 partners (pharmaceutical industry, research institutes such as NIH, Universities</a:t>
            </a:r>
            <a:r>
              <a:rPr lang="en-US" sz="2000" dirty="0" smtClean="0"/>
              <a:t>)</a:t>
            </a:r>
          </a:p>
          <a:p>
            <a:pPr algn="just" eaLnBrk="1" hangingPunct="1">
              <a:lnSpc>
                <a:spcPct val="150000"/>
              </a:lnSpc>
            </a:pPr>
            <a:r>
              <a:rPr lang="en-US" sz="2000" dirty="0" smtClean="0"/>
              <a:t>As </a:t>
            </a:r>
            <a:r>
              <a:rPr lang="en-US" sz="2000" dirty="0"/>
              <a:t>of </a:t>
            </a:r>
            <a:r>
              <a:rPr lang="en-US" sz="2000" dirty="0" smtClean="0"/>
              <a:t>January 2014, 44 collaborations</a:t>
            </a:r>
            <a:endParaRPr lang="en-US" sz="2000" dirty="0"/>
          </a:p>
          <a:p>
            <a:pPr marL="0" indent="0">
              <a:buNone/>
            </a:pPr>
            <a:endParaRPr lang="en-US" dirty="0"/>
          </a:p>
        </p:txBody>
      </p:sp>
    </p:spTree>
    <p:extLst>
      <p:ext uri="{BB962C8B-B14F-4D97-AF65-F5344CB8AC3E}">
        <p14:creationId xmlns:p14="http://schemas.microsoft.com/office/powerpoint/2010/main" val="157566968"/>
      </p:ext>
    </p:extLst>
  </p:cSld>
  <p:clrMapOvr>
    <a:masterClrMapping/>
  </p:clrMapOvr>
  <p:transition spd="slow">
    <p:wip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83968" y="692696"/>
            <a:ext cx="3888432" cy="461665"/>
          </a:xfrm>
          <a:prstGeom prst="rect">
            <a:avLst/>
          </a:prstGeom>
          <a:noFill/>
        </p:spPr>
        <p:txBody>
          <a:bodyPr wrap="square" rtlCol="0">
            <a:spAutoFit/>
          </a:bodyPr>
          <a:lstStyle/>
          <a:p>
            <a:r>
              <a:rPr lang="en-US" dirty="0" smtClean="0">
                <a:solidFill>
                  <a:srgbClr val="FF0000"/>
                </a:solidFill>
              </a:rPr>
              <a:t>www.wipo.int/research</a:t>
            </a:r>
            <a:endParaRPr lang="en-US" dirty="0">
              <a:solidFill>
                <a:srgbClr val="FF0000"/>
              </a:solidFill>
            </a:endParaRPr>
          </a:p>
        </p:txBody>
      </p:sp>
    </p:spTree>
    <p:extLst>
      <p:ext uri="{BB962C8B-B14F-4D97-AF65-F5344CB8AC3E}">
        <p14:creationId xmlns:p14="http://schemas.microsoft.com/office/powerpoint/2010/main" val="415528575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476672" y="116632"/>
            <a:ext cx="11305256" cy="576064"/>
          </a:xfrm>
        </p:spPr>
        <p:txBody>
          <a:bodyPr/>
          <a:lstStyle/>
          <a:p>
            <a:pPr algn="ctr"/>
            <a:r>
              <a:rPr lang="en-US" dirty="0" smtClean="0">
                <a:ea typeface="ＭＳ Ｐゴシック" pitchFamily="34" charset="-128"/>
              </a:rPr>
              <a:t>        </a:t>
            </a:r>
            <a:r>
              <a:rPr lang="en-US" sz="2600" dirty="0" smtClean="0">
                <a:ea typeface="ＭＳ Ｐゴシック" pitchFamily="34" charset="-128"/>
              </a:rPr>
              <a:t>LATEST SCT SESSION (NOVEMBER 2013) </a:t>
            </a:r>
          </a:p>
        </p:txBody>
      </p:sp>
      <p:sp>
        <p:nvSpPr>
          <p:cNvPr id="49155" name="Rectangle 3"/>
          <p:cNvSpPr>
            <a:spLocks noGrp="1" noChangeArrowheads="1"/>
          </p:cNvSpPr>
          <p:nvPr>
            <p:ph type="body" idx="4294967295"/>
          </p:nvPr>
        </p:nvSpPr>
        <p:spPr>
          <a:xfrm>
            <a:off x="35496" y="1340768"/>
            <a:ext cx="9001000" cy="4914335"/>
          </a:xfrm>
        </p:spPr>
        <p:txBody>
          <a:bodyPr/>
          <a:lstStyle/>
          <a:p>
            <a:pPr algn="just"/>
            <a:r>
              <a:rPr lang="en-US" sz="1500" dirty="0" smtClean="0">
                <a:ea typeface="ＭＳ Ｐゴシック" pitchFamily="34" charset="-128"/>
              </a:rPr>
              <a:t>All the countries that took the floor in the latest SCT were in favor of convening a diplomatic conference for the adoption of the Design Law Treaty. Delegations however disagreed with respect to the conditions in order to do so:</a:t>
            </a:r>
          </a:p>
          <a:p>
            <a:pPr marL="0" indent="0" algn="just">
              <a:buNone/>
            </a:pPr>
            <a:endParaRPr lang="en-US" sz="1800" dirty="0" smtClean="0">
              <a:ea typeface="ＭＳ Ｐゴシック" pitchFamily="34" charset="-128"/>
            </a:endParaRPr>
          </a:p>
          <a:p>
            <a:pPr lvl="1" algn="just">
              <a:buFont typeface="Wingdings" pitchFamily="2" charset="2"/>
              <a:buChar char="Ø"/>
            </a:pPr>
            <a:r>
              <a:rPr lang="en-US" sz="1400" b="1" u="sng" dirty="0" smtClean="0">
                <a:solidFill>
                  <a:srgbClr val="0066FF"/>
                </a:solidFill>
                <a:ea typeface="ＭＳ Ｐゴシック" pitchFamily="34" charset="-128"/>
              </a:rPr>
              <a:t>Technical assistance and capacity building to help implementing the new treaty: </a:t>
            </a:r>
          </a:p>
          <a:p>
            <a:pPr marL="457200" lvl="1" indent="0" algn="just">
              <a:buNone/>
            </a:pPr>
            <a:endParaRPr lang="en-US" sz="1400" b="1" u="sng" dirty="0" smtClean="0">
              <a:solidFill>
                <a:srgbClr val="0066FF"/>
              </a:solidFill>
              <a:ea typeface="ＭＳ Ｐゴシック" pitchFamily="34" charset="-128"/>
            </a:endParaRPr>
          </a:p>
          <a:p>
            <a:pPr marL="1257300" lvl="2" indent="-342900" algn="just">
              <a:buFont typeface="+mj-lt"/>
              <a:buAutoNum type="arabicPeriod"/>
            </a:pPr>
            <a:r>
              <a:rPr lang="en-US" sz="1400" dirty="0" smtClean="0">
                <a:ea typeface="ＭＳ Ｐゴシック" pitchFamily="34" charset="-128"/>
              </a:rPr>
              <a:t>For a large number of delegations an agreement in the form of an article in the Treaty had to be reached prior to convening the DC. </a:t>
            </a:r>
          </a:p>
          <a:p>
            <a:pPr marL="1257300" lvl="2" indent="-342900" algn="just">
              <a:buFont typeface="+mj-lt"/>
              <a:buAutoNum type="arabicPeriod"/>
            </a:pPr>
            <a:r>
              <a:rPr lang="en-US" sz="1400" dirty="0" smtClean="0">
                <a:ea typeface="ＭＳ Ｐゴシック" pitchFamily="34" charset="-128"/>
              </a:rPr>
              <a:t>Other delegations considered that the SCT could already recommend to the GA the convening of a DC. </a:t>
            </a:r>
          </a:p>
          <a:p>
            <a:pPr marL="914400" lvl="2" indent="0" algn="just">
              <a:buNone/>
            </a:pPr>
            <a:endParaRPr lang="en-US" sz="1400" dirty="0" smtClean="0">
              <a:ea typeface="ＭＳ Ｐゴシック" pitchFamily="34" charset="-128"/>
            </a:endParaRPr>
          </a:p>
          <a:p>
            <a:pPr lvl="1" algn="just">
              <a:buFont typeface="Wingdings" pitchFamily="2" charset="2"/>
              <a:buChar char="Ø"/>
            </a:pPr>
            <a:r>
              <a:rPr lang="en-US" sz="1400" b="1" u="sng" dirty="0" smtClean="0">
                <a:solidFill>
                  <a:srgbClr val="0066FF"/>
                </a:solidFill>
                <a:ea typeface="ＭＳ Ｐゴシック" pitchFamily="34" charset="-128"/>
              </a:rPr>
              <a:t>A facilitator has been appointed for the next GA</a:t>
            </a:r>
          </a:p>
          <a:p>
            <a:pPr marL="0" indent="0" algn="just">
              <a:buNone/>
            </a:pPr>
            <a:endParaRPr lang="en-US" sz="1800" dirty="0" smtClean="0">
              <a:ea typeface="ＭＳ Ｐゴシック" pitchFamily="34" charset="-128"/>
            </a:endParaRPr>
          </a:p>
          <a:p>
            <a:pPr algn="just"/>
            <a:r>
              <a:rPr lang="en-US" sz="1500" dirty="0" smtClean="0">
                <a:ea typeface="ＭＳ Ｐゴシック" pitchFamily="34" charset="-128"/>
              </a:rPr>
              <a:t>Important SCT work is related to the protection of </a:t>
            </a:r>
            <a:r>
              <a:rPr lang="en-US" sz="1500" i="1" dirty="0" smtClean="0">
                <a:ea typeface="ＭＳ Ｐゴシック" pitchFamily="34" charset="-128"/>
              </a:rPr>
              <a:t>country names </a:t>
            </a:r>
            <a:r>
              <a:rPr lang="en-US" sz="1500" dirty="0" smtClean="0">
                <a:ea typeface="ＭＳ Ｐゴシック" pitchFamily="34" charset="-128"/>
              </a:rPr>
              <a:t>against registration or use of trademarks. This work is situated at the interface between private trademark rights and the interests of States to control the use and appropriation of their names.</a:t>
            </a:r>
            <a:r>
              <a:rPr lang="en-US" sz="1400" dirty="0" smtClean="0">
                <a:ea typeface="ＭＳ Ｐゴシック" pitchFamily="34" charset="-128"/>
              </a:rPr>
              <a:t>. </a:t>
            </a:r>
          </a:p>
          <a:p>
            <a:pPr marL="0" indent="0" algn="just">
              <a:buNone/>
            </a:pPr>
            <a:endParaRPr lang="en-US" sz="1500" dirty="0" smtClean="0">
              <a:ea typeface="ＭＳ Ｐゴシック" pitchFamily="34" charset="-128"/>
            </a:endParaRPr>
          </a:p>
          <a:p>
            <a:pPr marL="0" indent="0">
              <a:buNone/>
            </a:pPr>
            <a:endParaRPr lang="en-US" sz="1800" dirty="0" smtClean="0">
              <a:ea typeface="ＭＳ Ｐゴシック" pitchFamily="34" charset="-128"/>
            </a:endParaRPr>
          </a:p>
        </p:txBody>
      </p:sp>
    </p:spTree>
    <p:extLst>
      <p:ext uri="{BB962C8B-B14F-4D97-AF65-F5344CB8AC3E}">
        <p14:creationId xmlns:p14="http://schemas.microsoft.com/office/powerpoint/2010/main" val="2712627581"/>
      </p:ext>
    </p:extLst>
  </p:cSld>
  <p:clrMapOvr>
    <a:masterClrMapping/>
  </p:clrMapOvr>
  <p:transition spd="slow">
    <p:wip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2223634"/>
      </p:ext>
    </p:extLst>
  </p:cSld>
  <p:clrMapOvr>
    <a:masterClrMapping/>
  </p:clrMapOvr>
  <p:transition spd="slow">
    <p:wip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260648"/>
            <a:ext cx="8229600" cy="1143000"/>
          </a:xfrm>
        </p:spPr>
        <p:txBody>
          <a:bodyPr/>
          <a:lstStyle/>
          <a:p>
            <a:pPr algn="ctr"/>
            <a:r>
              <a:rPr lang="en-US" sz="2800" dirty="0" smtClean="0"/>
              <a:t>WIPO RE:SEARCH</a:t>
            </a:r>
            <a:r>
              <a:rPr lang="en-US" dirty="0" smtClean="0"/>
              <a:t/>
            </a:r>
            <a:br>
              <a:rPr lang="en-US" dirty="0" smtClean="0"/>
            </a:br>
            <a:r>
              <a:rPr lang="en-US" sz="2000" dirty="0" smtClean="0"/>
              <a:t>Sharing Innovation in the Fight Against Neglected Tropical Diseases</a:t>
            </a:r>
            <a:endParaRPr lang="en-US" sz="2000" dirty="0"/>
          </a:p>
        </p:txBody>
      </p:sp>
      <p:sp>
        <p:nvSpPr>
          <p:cNvPr id="3" name="Content Placeholder 2"/>
          <p:cNvSpPr>
            <a:spLocks noGrp="1"/>
          </p:cNvSpPr>
          <p:nvPr>
            <p:ph idx="1"/>
          </p:nvPr>
        </p:nvSpPr>
        <p:spPr>
          <a:xfrm>
            <a:off x="323528" y="1628800"/>
            <a:ext cx="8640960" cy="4693658"/>
          </a:xfrm>
        </p:spPr>
        <p:txBody>
          <a:bodyPr/>
          <a:lstStyle/>
          <a:p>
            <a:pPr marL="0" indent="0">
              <a:buNone/>
            </a:pPr>
            <a:r>
              <a:rPr lang="en-US" sz="2600" dirty="0" smtClean="0">
                <a:solidFill>
                  <a:schemeClr val="accent1">
                    <a:lumMod val="50000"/>
                  </a:schemeClr>
                </a:solidFill>
              </a:rPr>
              <a:t>Get involved</a:t>
            </a:r>
            <a:r>
              <a:rPr lang="en-US" dirty="0" smtClean="0"/>
              <a:t>:</a:t>
            </a:r>
          </a:p>
          <a:p>
            <a:pPr marL="0" indent="0">
              <a:buNone/>
            </a:pPr>
            <a:endParaRPr lang="en-US" dirty="0" smtClean="0"/>
          </a:p>
          <a:p>
            <a:r>
              <a:rPr lang="en-US" sz="2200" dirty="0" smtClean="0"/>
              <a:t>As a user</a:t>
            </a:r>
          </a:p>
          <a:p>
            <a:r>
              <a:rPr lang="en-US" sz="2200" dirty="0" smtClean="0"/>
              <a:t>As a provider</a:t>
            </a:r>
          </a:p>
          <a:p>
            <a:r>
              <a:rPr lang="en-US" sz="2200" dirty="0" smtClean="0"/>
              <a:t>As a supporter</a:t>
            </a:r>
          </a:p>
          <a:p>
            <a:pPr marL="0" indent="0">
              <a:buNone/>
            </a:pPr>
            <a:endParaRPr lang="fr-CH" dirty="0"/>
          </a:p>
          <a:p>
            <a:pPr marL="0" indent="0">
              <a:buNone/>
            </a:pPr>
            <a:r>
              <a:rPr lang="fr-CH" dirty="0" smtClean="0"/>
              <a:t>(</a:t>
            </a:r>
            <a:r>
              <a:rPr lang="en-US" dirty="0" smtClean="0"/>
              <a:t>Adhere to Guiding principles, </a:t>
            </a:r>
            <a:r>
              <a:rPr lang="fr-CH" dirty="0" smtClean="0"/>
              <a:t>contact email: re_search@wipo.int)</a:t>
            </a:r>
            <a:endParaRPr lang="en-US" dirty="0"/>
          </a:p>
        </p:txBody>
      </p:sp>
      <p:pic>
        <p:nvPicPr>
          <p:cNvPr id="22530" name="Picture 2" descr="http://www.wipo.int/export/sites/www/research/logos/ibe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941168"/>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www.wipo.int/export/sites/www/research/logos/aib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867" y="4978439"/>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www.wipo.int/export/sites/www/research/logos/alnyl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486916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4869160"/>
            <a:ext cx="9525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9" name="Picture 11" descr="http://www.wipo.int/export/sites/www/research/logos/caltec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5905" y="4893708"/>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254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4208" y="4978439"/>
            <a:ext cx="9525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7" name="Picture 19" descr="http://www.wipo.int/export/sites/www/research/logos/mi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5795854"/>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2549" name="Picture 21" descr="http://www.wipo.int/export/sites/www/research/logos/ms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7292" y="5893668"/>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2550"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6483" y="5795854"/>
            <a:ext cx="9525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51"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0178" y="5846208"/>
            <a:ext cx="9525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52"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24128" y="5893668"/>
            <a:ext cx="9525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56" name="Picture 28" descr="http://www.wipo.int/export/sites/www/research/logos/eisai.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68344" y="4909457"/>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6920458" y="6021288"/>
            <a:ext cx="1872208" cy="727066"/>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7" name="Rectangle 6"/>
          <p:cNvSpPr/>
          <p:nvPr/>
        </p:nvSpPr>
        <p:spPr bwMode="auto">
          <a:xfrm>
            <a:off x="7020272" y="5930939"/>
            <a:ext cx="864096" cy="59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22554" name="Picture 26" descr="http://www.wipo.int/export/sites/www/research/logos/sanofi.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92280" y="5751891"/>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144594" y="6067077"/>
            <a:ext cx="523995" cy="461665"/>
          </a:xfrm>
          <a:prstGeom prst="rect">
            <a:avLst/>
          </a:prstGeom>
          <a:noFill/>
        </p:spPr>
        <p:txBody>
          <a:bodyPr wrap="square" rtlCol="0">
            <a:spAutoFit/>
          </a:bodyPr>
          <a:lstStyle/>
          <a:p>
            <a:r>
              <a:rPr lang="fr-CH" dirty="0" smtClean="0"/>
              <a:t>…</a:t>
            </a:r>
            <a:endParaRPr lang="en-US" dirty="0"/>
          </a:p>
        </p:txBody>
      </p:sp>
    </p:spTree>
    <p:extLst>
      <p:ext uri="{BB962C8B-B14F-4D97-AF65-F5344CB8AC3E}">
        <p14:creationId xmlns:p14="http://schemas.microsoft.com/office/powerpoint/2010/main" val="3303082254"/>
      </p:ext>
    </p:extLst>
  </p:cSld>
  <p:clrMapOvr>
    <a:masterClrMapping/>
  </p:clrMapOvr>
  <p:transition spd="slow">
    <p:wip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404664"/>
            <a:ext cx="7200800" cy="1143000"/>
          </a:xfrm>
        </p:spPr>
        <p:txBody>
          <a:bodyPr/>
          <a:lstStyle/>
          <a:p>
            <a:pPr algn="ctr"/>
            <a:r>
              <a:rPr lang="en-US" sz="2800" b="1" dirty="0" smtClean="0">
                <a:solidFill>
                  <a:srgbClr val="008000"/>
                </a:solidFill>
              </a:rPr>
              <a:t>WIPO GREEN </a:t>
            </a:r>
            <a:endParaRPr lang="en-US" sz="2800" b="1" dirty="0">
              <a:solidFill>
                <a:srgbClr val="008000"/>
              </a:solidFill>
            </a:endParaRPr>
          </a:p>
        </p:txBody>
      </p:sp>
      <p:sp>
        <p:nvSpPr>
          <p:cNvPr id="3" name="Content Placeholder 2"/>
          <p:cNvSpPr>
            <a:spLocks noGrp="1"/>
          </p:cNvSpPr>
          <p:nvPr>
            <p:ph idx="1"/>
          </p:nvPr>
        </p:nvSpPr>
        <p:spPr>
          <a:xfrm>
            <a:off x="251520" y="1628800"/>
            <a:ext cx="8640960" cy="4608512"/>
          </a:xfrm>
        </p:spPr>
        <p:txBody>
          <a:bodyPr/>
          <a:lstStyle/>
          <a:p>
            <a:pPr algn="just" eaLnBrk="1" hangingPunct="1">
              <a:lnSpc>
                <a:spcPct val="150000"/>
              </a:lnSpc>
            </a:pPr>
            <a:r>
              <a:rPr lang="en-US" sz="2000" dirty="0" smtClean="0"/>
              <a:t>A global database allowing users to make </a:t>
            </a:r>
            <a:r>
              <a:rPr lang="en-US" sz="2000" dirty="0"/>
              <a:t>green technologies available for licensing or partnership, enter technology needs, search for technologies and </a:t>
            </a:r>
            <a:r>
              <a:rPr lang="en-US" sz="2000" dirty="0" smtClean="0"/>
              <a:t>needs</a:t>
            </a:r>
          </a:p>
          <a:p>
            <a:pPr algn="just" eaLnBrk="1" hangingPunct="1">
              <a:lnSpc>
                <a:spcPct val="150000"/>
              </a:lnSpc>
            </a:pPr>
            <a:r>
              <a:rPr lang="en-US" sz="2000" dirty="0" smtClean="0"/>
              <a:t>Started a pilot with Japan Intellectual Property Association in 2011</a:t>
            </a:r>
          </a:p>
          <a:p>
            <a:pPr algn="just" eaLnBrk="1" hangingPunct="1">
              <a:lnSpc>
                <a:spcPct val="150000"/>
              </a:lnSpc>
            </a:pPr>
            <a:r>
              <a:rPr lang="en-US" sz="2000" dirty="0" smtClean="0"/>
              <a:t>Launched </a:t>
            </a:r>
            <a:r>
              <a:rPr lang="en-US" sz="2000" dirty="0"/>
              <a:t>in November </a:t>
            </a:r>
            <a:r>
              <a:rPr lang="en-US" sz="2000" dirty="0" smtClean="0"/>
              <a:t>2013</a:t>
            </a:r>
          </a:p>
          <a:p>
            <a:pPr algn="just" eaLnBrk="1" hangingPunct="1">
              <a:lnSpc>
                <a:spcPct val="150000"/>
              </a:lnSpc>
            </a:pPr>
            <a:r>
              <a:rPr lang="en-US" sz="2000" dirty="0" smtClean="0"/>
              <a:t>as of January 2014, over 800 offers</a:t>
            </a:r>
          </a:p>
          <a:p>
            <a:pPr algn="just" eaLnBrk="1" hangingPunct="1">
              <a:lnSpc>
                <a:spcPct val="150000"/>
              </a:lnSpc>
            </a:pPr>
            <a:r>
              <a:rPr lang="en-US" sz="2000" dirty="0" smtClean="0"/>
              <a:t>Green tech providing companies in Germany, Japan, US etc.</a:t>
            </a:r>
          </a:p>
          <a:p>
            <a:pPr algn="just" eaLnBrk="1" hangingPunct="1">
              <a:lnSpc>
                <a:spcPct val="150000"/>
              </a:lnSpc>
            </a:pPr>
            <a:r>
              <a:rPr lang="en-US" sz="2000" dirty="0" smtClean="0"/>
              <a:t>Partners include companies, universities, UN agencies, governments, IPOs, NGOs, etc.</a:t>
            </a:r>
            <a:endParaRPr lang="en-US" sz="2000" dirty="0"/>
          </a:p>
          <a:p>
            <a:pPr marL="0" indent="0">
              <a:buNone/>
            </a:pPr>
            <a:endParaRPr lang="en-US" dirty="0"/>
          </a:p>
        </p:txBody>
      </p:sp>
    </p:spTree>
    <p:extLst>
      <p:ext uri="{BB962C8B-B14F-4D97-AF65-F5344CB8AC3E}">
        <p14:creationId xmlns:p14="http://schemas.microsoft.com/office/powerpoint/2010/main" val="3776022836"/>
      </p:ext>
    </p:extLst>
  </p:cSld>
  <p:clrMapOvr>
    <a:masterClrMapping/>
  </p:clrMapOvr>
  <p:transition spd="slow">
    <p:wip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3" descr="cid:b9ccf605-b1d0-4a84-94a0-2843a2ba8075@ictsd.local"/>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3" descr="D:\Users\wai\AppData\Local\Microsoft\Windows\Temporary Internet Files\Content.Word\300x98px-FICPI_w_1col_pos_left.png"/>
          <p:cNvPicPr>
            <a:picLocks noChangeAspect="1" noChangeArrowheads="1"/>
          </p:cNvPicPr>
          <p:nvPr/>
        </p:nvPicPr>
        <p:blipFill>
          <a:blip r:embed="rId4">
            <a:extLst>
              <a:ext uri="{28A0092B-C50C-407E-A947-70E740481C1C}">
                <a14:useLocalDpi xmlns:a14="http://schemas.microsoft.com/office/drawing/2010/main" val="0"/>
              </a:ext>
            </a:extLst>
          </a:blip>
          <a:srcRect r="64993"/>
          <a:stretch>
            <a:fillRect/>
          </a:stretch>
        </p:blipFill>
        <p:spPr bwMode="auto">
          <a:xfrm>
            <a:off x="6546850" y="1720850"/>
            <a:ext cx="9509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9" descr="D:\Users\wai\AppData\Local\Microsoft\Windows\Temporary Internet Files\Content.Outlook\NMWM43F2\logo_solb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descr="N:\ORGgcd\Shared\_WIPO Green\Communications\Partner logo &amp; text\AUTM_4C_wTa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descr="N:\ORGgcd\Shared\_WIPO Green\Communications\Partner logo &amp; text\cickeny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 descr="N:\ORGgcd\Shared\_WIPO Green\Communications\Partner logo &amp; text\CIPI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5" descr="N:\ORGgcd\Shared\_WIPO Green\Communications\Partner logo &amp; text\EcoMachines Logo - high resolution (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6" descr="N:\ORGgcd\Shared\_WIPO Green\Communications\Partner logo &amp; text\fortec.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7" descr="N:\ORGgcd\Shared\_WIPO Green\Communications\Partner logo &amp; text\INFOdev.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8" descr="N:\ORGgcd\Shared\_WIPO Green\Communications\Partner logo &amp; text\inovent.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9" descr="N:\ORGgcd\Shared\_WIPO Green\Communications\Partner logo &amp; text\INPI.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0" descr="N:\ORGgcd\Shared\_WIPO Green\Communications\Partner logo &amp; text\IPSEVA-Logo-Hir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4" descr="N:\ORGgcd\Shared\_WIPO Green\Communications\Partner logo &amp; text\ssgate Logo withouttext.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5" descr="N:\ORGgcd\Shared\_WIPO Green\Communications\Partner logo &amp; text\The Innovation Hub logo.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4" descr="Schermata 2013-09-02 a 09.20.11.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6" descr="N:\ORGgcd\Shared\_WIPO Green\Communications\Partner logo &amp; text\EPO_4C.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43288" y="5946775"/>
            <a:ext cx="1498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1" descr="http://www.wipo.int/export/sites/www/research/logos/piipa.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22" descr="D:\Users\wai\AppData\Local\Microsoft\Windows\Temporary Internet Files\Content.Outlook\NMWM43F2\bamboo logo_final  .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24" descr="D:\Users\wai\AppData\Local\Microsoft\Windows\Temporary Internet Files\Content.Outlook\NMWM43F2\LOGO R20blockmark.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8" descr="http://www.rit.edu/research/media/global/GlobalResearchUNGlobal.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3263" y="5568950"/>
            <a:ext cx="21193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25" descr="images"/>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26" descr="N:\ORGgcd\Shared\_WIPO Green\Communications\Partner logo &amp; text\ADB.t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2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0"/>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3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31" descr="UNOSSC JointLogo ColorUN.eps"/>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35" descr="Givewatts_Logo_Black.eps"/>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65125" y="6415088"/>
            <a:ext cx="24765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36" descr="Villgro logo.eps"/>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997450" y="5461000"/>
            <a:ext cx="12827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68" name="Group 39"/>
          <p:cNvGrpSpPr>
            <a:grpSpLocks/>
          </p:cNvGrpSpPr>
          <p:nvPr/>
        </p:nvGrpSpPr>
        <p:grpSpPr bwMode="auto">
          <a:xfrm>
            <a:off x="7518400" y="1130300"/>
            <a:ext cx="1376363" cy="1009650"/>
            <a:chOff x="1617995" y="1137052"/>
            <a:chExt cx="1430004" cy="1048924"/>
          </a:xfrm>
        </p:grpSpPr>
        <p:pic>
          <p:nvPicPr>
            <p:cNvPr id="14375" name="Picture 40" descr="D:\Users\wai\AppData\Local\Microsoft\Windows\Temporary Internet Files\Content.Outlook\NMWM43F2\UNEPfullcyan.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17995" y="1137052"/>
              <a:ext cx="1430004" cy="72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41" descr="D:\Users\wai\AppData\Local\Microsoft\Windows\Temporary Internet Files\Content.Outlook\NMWM43F2\Logo_high.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31146" y="1928813"/>
              <a:ext cx="1281123" cy="2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69" name="Picture 42" descr="CambridgeIP_color.eps"/>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49600" y="5376863"/>
            <a:ext cx="18065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0" name="Rectangle 1"/>
          <p:cNvSpPr>
            <a:spLocks noChangeArrowheads="1"/>
          </p:cNvSpPr>
          <p:nvPr/>
        </p:nvSpPr>
        <p:spPr bwMode="auto">
          <a:xfrm>
            <a:off x="7092950" y="5995988"/>
            <a:ext cx="1997075" cy="862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pic>
        <p:nvPicPr>
          <p:cNvPr id="14371" name="Picture 3" descr="N:\ORGgcd\Shared\_WIPO Green\Communications\Partner logo &amp; text\sie_logo_petrol_cmyk.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2" descr="N:\ORGgcd\Shared\_WIPO Green\Communications\Partner logo &amp; text\Sathguru.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38" descr="ICC Vert logo_ENG_PMS300.eps"/>
          <p:cNvPicPr>
            <a:picLocks noChangeAspect="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4"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sz="2800" b="1" dirty="0" smtClean="0">
                <a:solidFill>
                  <a:srgbClr val="008000"/>
                </a:solidFill>
              </a:rPr>
              <a:t>Partners of WIPO GREEN</a:t>
            </a:r>
            <a:endParaRPr lang="en-US" altLang="en-US" sz="2800" b="1" dirty="0">
              <a:solidFill>
                <a:srgbClr val="008000"/>
              </a:solidFill>
            </a:endParaRPr>
          </a:p>
        </p:txBody>
      </p:sp>
    </p:spTree>
    <p:extLst>
      <p:ext uri="{BB962C8B-B14F-4D97-AF65-F5344CB8AC3E}">
        <p14:creationId xmlns:p14="http://schemas.microsoft.com/office/powerpoint/2010/main" val="3850825766"/>
      </p:ext>
    </p:extLst>
  </p:cSld>
  <p:clrMapOvr>
    <a:masterClrMapping/>
  </p:clrMapOvr>
  <p:transition spd="slow">
    <p:wip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37"/>
            <a:ext cx="9228517" cy="692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75856" y="260648"/>
            <a:ext cx="2880320" cy="461665"/>
          </a:xfrm>
          <a:prstGeom prst="rect">
            <a:avLst/>
          </a:prstGeom>
          <a:noFill/>
        </p:spPr>
        <p:txBody>
          <a:bodyPr wrap="square" rtlCol="0">
            <a:spAutoFit/>
          </a:bodyPr>
          <a:lstStyle/>
          <a:p>
            <a:r>
              <a:rPr lang="en-US" u="sng" dirty="0" smtClean="0">
                <a:hlinkClick r:id="rId3"/>
              </a:rPr>
              <a:t>www.wipo.int/green</a:t>
            </a:r>
            <a:endParaRPr lang="en-US" dirty="0">
              <a:solidFill>
                <a:srgbClr val="FF0000"/>
              </a:solidFill>
            </a:endParaRPr>
          </a:p>
        </p:txBody>
      </p:sp>
    </p:spTree>
    <p:extLst>
      <p:ext uri="{BB962C8B-B14F-4D97-AF65-F5344CB8AC3E}">
        <p14:creationId xmlns:p14="http://schemas.microsoft.com/office/powerpoint/2010/main" val="3806195067"/>
      </p:ext>
    </p:extLst>
  </p:cSld>
  <p:clrMapOvr>
    <a:masterClrMapping/>
  </p:clrMapOvr>
  <p:transition spd="slow">
    <p:wip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18388" cy="4783138"/>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タイトル 1"/>
          <p:cNvSpPr txBox="1">
            <a:spLocks/>
          </p:cNvSpPr>
          <p:nvPr/>
        </p:nvSpPr>
        <p:spPr bwMode="auto">
          <a:xfrm>
            <a:off x="268288" y="76200"/>
            <a:ext cx="860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CC0000"/>
                </a:solidFill>
                <a:latin typeface="Arial" pitchFamily="34" charset="0"/>
                <a:ea typeface="MS PGothic" pitchFamily="34" charset="-128"/>
              </a:defRPr>
            </a:lvl1pPr>
            <a:lvl2pPr marL="742950" indent="-285750">
              <a:defRPr sz="2400">
                <a:solidFill>
                  <a:srgbClr val="CC0000"/>
                </a:solidFill>
                <a:latin typeface="Arial" pitchFamily="34" charset="0"/>
                <a:ea typeface="MS PGothic" pitchFamily="34" charset="-128"/>
              </a:defRPr>
            </a:lvl2pPr>
            <a:lvl3pPr marL="1143000" indent="-228600">
              <a:defRPr sz="2400">
                <a:solidFill>
                  <a:srgbClr val="CC0000"/>
                </a:solidFill>
                <a:latin typeface="Arial" pitchFamily="34" charset="0"/>
                <a:ea typeface="MS PGothic" pitchFamily="34" charset="-128"/>
              </a:defRPr>
            </a:lvl3pPr>
            <a:lvl4pPr marL="1600200" indent="-228600">
              <a:defRPr sz="2400">
                <a:solidFill>
                  <a:srgbClr val="CC0000"/>
                </a:solidFill>
                <a:latin typeface="Arial" pitchFamily="34" charset="0"/>
                <a:ea typeface="MS PGothic" pitchFamily="34" charset="-128"/>
              </a:defRPr>
            </a:lvl4pPr>
            <a:lvl5pPr marL="2057400" indent="-228600">
              <a:defRPr sz="2400">
                <a:solidFill>
                  <a:srgbClr val="CC0000"/>
                </a:solidFill>
                <a:latin typeface="Arial" pitchFamily="34" charset="0"/>
                <a:ea typeface="MS PGothic" pitchFamily="34" charset="-128"/>
              </a:defRPr>
            </a:lvl5pPr>
            <a:lvl6pPr marL="2514600" indent="-228600" eaLnBrk="0" fontAlgn="base" hangingPunct="0">
              <a:spcBef>
                <a:spcPct val="0"/>
              </a:spcBef>
              <a:spcAft>
                <a:spcPct val="0"/>
              </a:spcAft>
              <a:defRPr sz="2400">
                <a:solidFill>
                  <a:srgbClr val="CC0000"/>
                </a:solidFill>
                <a:latin typeface="Arial" pitchFamily="34" charset="0"/>
                <a:ea typeface="MS PGothic" pitchFamily="34" charset="-128"/>
              </a:defRPr>
            </a:lvl6pPr>
            <a:lvl7pPr marL="2971800" indent="-228600" eaLnBrk="0" fontAlgn="base" hangingPunct="0">
              <a:spcBef>
                <a:spcPct val="0"/>
              </a:spcBef>
              <a:spcAft>
                <a:spcPct val="0"/>
              </a:spcAft>
              <a:defRPr sz="2400">
                <a:solidFill>
                  <a:srgbClr val="CC0000"/>
                </a:solidFill>
                <a:latin typeface="Arial" pitchFamily="34" charset="0"/>
                <a:ea typeface="MS PGothic" pitchFamily="34" charset="-128"/>
              </a:defRPr>
            </a:lvl7pPr>
            <a:lvl8pPr marL="3429000" indent="-228600" eaLnBrk="0" fontAlgn="base" hangingPunct="0">
              <a:spcBef>
                <a:spcPct val="0"/>
              </a:spcBef>
              <a:spcAft>
                <a:spcPct val="0"/>
              </a:spcAft>
              <a:defRPr sz="2400">
                <a:solidFill>
                  <a:srgbClr val="CC0000"/>
                </a:solidFill>
                <a:latin typeface="Arial" pitchFamily="34" charset="0"/>
                <a:ea typeface="MS PGothic" pitchFamily="34" charset="-128"/>
              </a:defRPr>
            </a:lvl8pPr>
            <a:lvl9pPr marL="3886200" indent="-228600" eaLnBrk="0" fontAlgn="base" hangingPunct="0">
              <a:spcBef>
                <a:spcPct val="0"/>
              </a:spcBef>
              <a:spcAft>
                <a:spcPct val="0"/>
              </a:spcAft>
              <a:defRPr sz="2400">
                <a:solidFill>
                  <a:srgbClr val="CC0000"/>
                </a:solidFill>
                <a:latin typeface="Arial" pitchFamily="34" charset="0"/>
                <a:ea typeface="MS PGothic" pitchFamily="34" charset="-128"/>
              </a:defRPr>
            </a:lvl9pPr>
          </a:lstStyle>
          <a:p>
            <a:pPr eaLnBrk="1" hangingPunct="1"/>
            <a:r>
              <a:rPr kumimoji="1" lang="en-US" altLang="ja-JP" sz="2800" b="1">
                <a:solidFill>
                  <a:srgbClr val="008000"/>
                </a:solidFill>
              </a:rPr>
              <a:t>Six Areas of Green Technology Markets</a:t>
            </a:r>
            <a:endParaRPr kumimoji="1" lang="ja-JP" altLang="en-US" sz="2800" b="1" i="1">
              <a:solidFill>
                <a:srgbClr val="008000"/>
              </a:solidFill>
            </a:endParaRPr>
          </a:p>
        </p:txBody>
      </p:sp>
    </p:spTree>
    <p:extLst>
      <p:ext uri="{BB962C8B-B14F-4D97-AF65-F5344CB8AC3E}">
        <p14:creationId xmlns:p14="http://schemas.microsoft.com/office/powerpoint/2010/main" val="2932278470"/>
      </p:ext>
    </p:extLst>
  </p:cSld>
  <p:clrMapOvr>
    <a:masterClrMapping/>
  </p:clrMapOvr>
  <p:transition spd="slow">
    <p:wip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63525" y="11113"/>
            <a:ext cx="8229600" cy="1143000"/>
          </a:xfrm>
        </p:spPr>
        <p:txBody>
          <a:bodyPr/>
          <a:lstStyle/>
          <a:p>
            <a:pPr algn="ctr" eaLnBrk="1" hangingPunct="1"/>
            <a:r>
              <a:rPr kumimoji="1" lang="fr-CH" sz="2800" b="1" dirty="0" smtClean="0">
                <a:solidFill>
                  <a:srgbClr val="008000"/>
                </a:solidFill>
                <a:cs typeface="Arial" pitchFamily="34" charset="0"/>
              </a:rPr>
              <a:t>THE CHALLENGE</a:t>
            </a:r>
            <a:endParaRPr kumimoji="1" lang="en-US" sz="2800" b="1" dirty="0" smtClean="0">
              <a:solidFill>
                <a:srgbClr val="008000"/>
              </a:solidFill>
              <a:cs typeface="Arial" pitchFamily="34" charset="0"/>
            </a:endParaRPr>
          </a:p>
        </p:txBody>
      </p:sp>
      <p:graphicFrame>
        <p:nvGraphicFramePr>
          <p:cNvPr id="9219" name="Object 6"/>
          <p:cNvGraphicFramePr>
            <a:graphicFrameLocks noGrp="1" noChangeAspect="1"/>
          </p:cNvGraphicFramePr>
          <p:nvPr>
            <p:ph idx="1"/>
          </p:nvPr>
        </p:nvGraphicFramePr>
        <p:xfrm>
          <a:off x="457200" y="3659188"/>
          <a:ext cx="8229600" cy="581025"/>
        </p:xfrm>
        <a:graphic>
          <a:graphicData uri="http://schemas.openxmlformats.org/presentationml/2006/ole">
            <mc:AlternateContent xmlns:mc="http://schemas.openxmlformats.org/markup-compatibility/2006">
              <mc:Choice xmlns:v="urn:schemas-microsoft-com:vml" Requires="v">
                <p:oleObj spid="_x0000_s16419" name="Chart" r:id="rId3" imgW="8229600" imgH="914299" progId="MSGraph.Chart.8">
                  <p:embed followColorScheme="full"/>
                </p:oleObj>
              </mc:Choice>
              <mc:Fallback>
                <p:oleObj name="Chart" r:id="rId3" imgW="8229600" imgH="914299" progId="MSGraph.Chart.8">
                  <p:embed followColorScheme="full"/>
                  <p:pic>
                    <p:nvPicPr>
                      <p:cNvPr id="0" name=""/>
                      <p:cNvPicPr>
                        <a:picLocks noChangeAspect="1" noChangeArrowheads="1"/>
                      </p:cNvPicPr>
                      <p:nvPr/>
                    </p:nvPicPr>
                    <p:blipFill>
                      <a:blip r:embed="rId4"/>
                      <a:srcRect/>
                      <a:stretch>
                        <a:fillRect/>
                      </a:stretch>
                    </p:blipFill>
                    <p:spPr bwMode="auto">
                      <a:xfrm>
                        <a:off x="457200" y="3659188"/>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0" name="Text Box 9"/>
          <p:cNvSpPr txBox="1">
            <a:spLocks noChangeArrowheads="1"/>
          </p:cNvSpPr>
          <p:nvPr/>
        </p:nvSpPr>
        <p:spPr bwMode="auto">
          <a:xfrm>
            <a:off x="1014413" y="6248400"/>
            <a:ext cx="5538787"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rgbClr val="CC0000"/>
                </a:solidFill>
                <a:latin typeface="Arial" pitchFamily="34" charset="0"/>
                <a:ea typeface="MS PGothic" pitchFamily="34" charset="-128"/>
              </a:defRPr>
            </a:lvl1pPr>
            <a:lvl2pPr marL="742950" indent="-285750">
              <a:defRPr sz="2400">
                <a:solidFill>
                  <a:srgbClr val="CC0000"/>
                </a:solidFill>
                <a:latin typeface="Arial" pitchFamily="34" charset="0"/>
                <a:ea typeface="MS PGothic" pitchFamily="34" charset="-128"/>
              </a:defRPr>
            </a:lvl2pPr>
            <a:lvl3pPr marL="1143000" indent="-228600">
              <a:defRPr sz="2400">
                <a:solidFill>
                  <a:srgbClr val="CC0000"/>
                </a:solidFill>
                <a:latin typeface="Arial" pitchFamily="34" charset="0"/>
                <a:ea typeface="MS PGothic" pitchFamily="34" charset="-128"/>
              </a:defRPr>
            </a:lvl3pPr>
            <a:lvl4pPr marL="1600200" indent="-228600">
              <a:defRPr sz="2400">
                <a:solidFill>
                  <a:srgbClr val="CC0000"/>
                </a:solidFill>
                <a:latin typeface="Arial" pitchFamily="34" charset="0"/>
                <a:ea typeface="MS PGothic" pitchFamily="34" charset="-128"/>
              </a:defRPr>
            </a:lvl4pPr>
            <a:lvl5pPr marL="2057400" indent="-228600">
              <a:defRPr sz="2400">
                <a:solidFill>
                  <a:srgbClr val="CC0000"/>
                </a:solidFill>
                <a:latin typeface="Arial" pitchFamily="34" charset="0"/>
                <a:ea typeface="MS PGothic" pitchFamily="34" charset="-128"/>
              </a:defRPr>
            </a:lvl5pPr>
            <a:lvl6pPr marL="2514600" indent="-228600" eaLnBrk="0" fontAlgn="base" hangingPunct="0">
              <a:spcBef>
                <a:spcPct val="0"/>
              </a:spcBef>
              <a:spcAft>
                <a:spcPct val="0"/>
              </a:spcAft>
              <a:defRPr sz="2400">
                <a:solidFill>
                  <a:srgbClr val="CC0000"/>
                </a:solidFill>
                <a:latin typeface="Arial" pitchFamily="34" charset="0"/>
                <a:ea typeface="MS PGothic" pitchFamily="34" charset="-128"/>
              </a:defRPr>
            </a:lvl6pPr>
            <a:lvl7pPr marL="2971800" indent="-228600" eaLnBrk="0" fontAlgn="base" hangingPunct="0">
              <a:spcBef>
                <a:spcPct val="0"/>
              </a:spcBef>
              <a:spcAft>
                <a:spcPct val="0"/>
              </a:spcAft>
              <a:defRPr sz="2400">
                <a:solidFill>
                  <a:srgbClr val="CC0000"/>
                </a:solidFill>
                <a:latin typeface="Arial" pitchFamily="34" charset="0"/>
                <a:ea typeface="MS PGothic" pitchFamily="34" charset="-128"/>
              </a:defRPr>
            </a:lvl7pPr>
            <a:lvl8pPr marL="3429000" indent="-228600" eaLnBrk="0" fontAlgn="base" hangingPunct="0">
              <a:spcBef>
                <a:spcPct val="0"/>
              </a:spcBef>
              <a:spcAft>
                <a:spcPct val="0"/>
              </a:spcAft>
              <a:defRPr sz="2400">
                <a:solidFill>
                  <a:srgbClr val="CC0000"/>
                </a:solidFill>
                <a:latin typeface="Arial" pitchFamily="34" charset="0"/>
                <a:ea typeface="MS PGothic" pitchFamily="34" charset="-128"/>
              </a:defRPr>
            </a:lvl8pPr>
            <a:lvl9pPr marL="3886200" indent="-228600" eaLnBrk="0" fontAlgn="base" hangingPunct="0">
              <a:spcBef>
                <a:spcPct val="0"/>
              </a:spcBef>
              <a:spcAft>
                <a:spcPct val="0"/>
              </a:spcAft>
              <a:defRPr sz="2400">
                <a:solidFill>
                  <a:srgbClr val="CC0000"/>
                </a:solidFill>
                <a:latin typeface="Arial" pitchFamily="34" charset="0"/>
                <a:ea typeface="MS PGothic" pitchFamily="34" charset="-128"/>
              </a:defRPr>
            </a:lvl9pPr>
          </a:lstStyle>
          <a:p>
            <a:pPr>
              <a:spcBef>
                <a:spcPct val="50000"/>
              </a:spcBef>
            </a:pPr>
            <a:endParaRPr lang="en-US"/>
          </a:p>
        </p:txBody>
      </p:sp>
      <p:sp>
        <p:nvSpPr>
          <p:cNvPr id="9221" name="Text Box 10"/>
          <p:cNvSpPr txBox="1">
            <a:spLocks noChangeArrowheads="1"/>
          </p:cNvSpPr>
          <p:nvPr/>
        </p:nvSpPr>
        <p:spPr bwMode="auto">
          <a:xfrm>
            <a:off x="457200" y="5872163"/>
            <a:ext cx="6477000" cy="4635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rgbClr val="CC0000"/>
                </a:solidFill>
                <a:latin typeface="Arial" pitchFamily="34" charset="0"/>
                <a:ea typeface="MS PGothic" pitchFamily="34" charset="-128"/>
              </a:defRPr>
            </a:lvl1pPr>
            <a:lvl2pPr marL="742950" indent="-285750">
              <a:defRPr sz="2400">
                <a:solidFill>
                  <a:srgbClr val="CC0000"/>
                </a:solidFill>
                <a:latin typeface="Arial" pitchFamily="34" charset="0"/>
                <a:ea typeface="MS PGothic" pitchFamily="34" charset="-128"/>
              </a:defRPr>
            </a:lvl2pPr>
            <a:lvl3pPr marL="1143000" indent="-228600">
              <a:defRPr sz="2400">
                <a:solidFill>
                  <a:srgbClr val="CC0000"/>
                </a:solidFill>
                <a:latin typeface="Arial" pitchFamily="34" charset="0"/>
                <a:ea typeface="MS PGothic" pitchFamily="34" charset="-128"/>
              </a:defRPr>
            </a:lvl3pPr>
            <a:lvl4pPr marL="1600200" indent="-228600">
              <a:defRPr sz="2400">
                <a:solidFill>
                  <a:srgbClr val="CC0000"/>
                </a:solidFill>
                <a:latin typeface="Arial" pitchFamily="34" charset="0"/>
                <a:ea typeface="MS PGothic" pitchFamily="34" charset="-128"/>
              </a:defRPr>
            </a:lvl4pPr>
            <a:lvl5pPr marL="2057400" indent="-228600">
              <a:defRPr sz="2400">
                <a:solidFill>
                  <a:srgbClr val="CC0000"/>
                </a:solidFill>
                <a:latin typeface="Arial" pitchFamily="34" charset="0"/>
                <a:ea typeface="MS PGothic" pitchFamily="34" charset="-128"/>
              </a:defRPr>
            </a:lvl5pPr>
            <a:lvl6pPr marL="2514600" indent="-228600" eaLnBrk="0" fontAlgn="base" hangingPunct="0">
              <a:spcBef>
                <a:spcPct val="0"/>
              </a:spcBef>
              <a:spcAft>
                <a:spcPct val="0"/>
              </a:spcAft>
              <a:defRPr sz="2400">
                <a:solidFill>
                  <a:srgbClr val="CC0000"/>
                </a:solidFill>
                <a:latin typeface="Arial" pitchFamily="34" charset="0"/>
                <a:ea typeface="MS PGothic" pitchFamily="34" charset="-128"/>
              </a:defRPr>
            </a:lvl6pPr>
            <a:lvl7pPr marL="2971800" indent="-228600" eaLnBrk="0" fontAlgn="base" hangingPunct="0">
              <a:spcBef>
                <a:spcPct val="0"/>
              </a:spcBef>
              <a:spcAft>
                <a:spcPct val="0"/>
              </a:spcAft>
              <a:defRPr sz="2400">
                <a:solidFill>
                  <a:srgbClr val="CC0000"/>
                </a:solidFill>
                <a:latin typeface="Arial" pitchFamily="34" charset="0"/>
                <a:ea typeface="MS PGothic" pitchFamily="34" charset="-128"/>
              </a:defRPr>
            </a:lvl7pPr>
            <a:lvl8pPr marL="3429000" indent="-228600" eaLnBrk="0" fontAlgn="base" hangingPunct="0">
              <a:spcBef>
                <a:spcPct val="0"/>
              </a:spcBef>
              <a:spcAft>
                <a:spcPct val="0"/>
              </a:spcAft>
              <a:defRPr sz="2400">
                <a:solidFill>
                  <a:srgbClr val="CC0000"/>
                </a:solidFill>
                <a:latin typeface="Arial" pitchFamily="34" charset="0"/>
                <a:ea typeface="MS PGothic" pitchFamily="34" charset="-128"/>
              </a:defRPr>
            </a:lvl8pPr>
            <a:lvl9pPr marL="3886200" indent="-228600" eaLnBrk="0" fontAlgn="base" hangingPunct="0">
              <a:spcBef>
                <a:spcPct val="0"/>
              </a:spcBef>
              <a:spcAft>
                <a:spcPct val="0"/>
              </a:spcAft>
              <a:defRPr sz="2400">
                <a:solidFill>
                  <a:srgbClr val="CC0000"/>
                </a:solidFill>
                <a:latin typeface="Arial" pitchFamily="34" charset="0"/>
                <a:ea typeface="MS PGothic" pitchFamily="34" charset="-128"/>
              </a:defRPr>
            </a:lvl9pPr>
          </a:lstStyle>
          <a:p>
            <a:r>
              <a:rPr lang="en-US" sz="1200">
                <a:solidFill>
                  <a:schemeClr val="tx1"/>
                </a:solidFill>
              </a:rPr>
              <a:t>International Transfer of wind power technology, 1988-2007, </a:t>
            </a:r>
          </a:p>
          <a:p>
            <a:r>
              <a:rPr lang="en-US" sz="1200">
                <a:solidFill>
                  <a:schemeClr val="tx1"/>
                </a:solidFill>
              </a:rPr>
              <a:t>OECD 2010</a:t>
            </a:r>
          </a:p>
        </p:txBody>
      </p:sp>
      <p:pic>
        <p:nvPicPr>
          <p:cNvPr id="9222"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1223963"/>
            <a:ext cx="7666038" cy="458311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745716"/>
      </p:ext>
    </p:extLst>
  </p:cSld>
  <p:clrMapOvr>
    <a:masterClrMapping/>
  </p:clrMapOvr>
  <p:transition spd="slow">
    <p:wip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7"/>
          <p:cNvSpPr txBox="1">
            <a:spLocks noChangeArrowheads="1"/>
          </p:cNvSpPr>
          <p:nvPr/>
        </p:nvSpPr>
        <p:spPr bwMode="auto">
          <a:xfrm>
            <a:off x="6084888" y="1349375"/>
            <a:ext cx="2655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Blip>
                <a:blip r:embed="rId2"/>
              </a:buBlip>
              <a:defRPr sz="2400">
                <a:solidFill>
                  <a:schemeClr val="tx1"/>
                </a:solidFill>
                <a:latin typeface="Arial" pitchFamily="34" charset="0"/>
                <a:cs typeface="Arial" pitchFamily="34" charset="0"/>
              </a:defRPr>
            </a:lvl2pPr>
            <a:lvl3pPr marL="1143000" indent="-228600">
              <a:spcBef>
                <a:spcPct val="20000"/>
              </a:spcBef>
              <a:buBlip>
                <a:blip r:embed="rId2"/>
              </a:buBlip>
              <a:defRPr sz="2400">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b="1">
                <a:solidFill>
                  <a:srgbClr val="FF0000"/>
                </a:solidFill>
              </a:rPr>
              <a:t>TEIJIN Limited (Japan) </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l="2649" t="32974" r="3720" b="6061"/>
          <a:stretch>
            <a:fillRect/>
          </a:stretch>
        </p:blipFill>
        <p:spPr bwMode="auto">
          <a:xfrm>
            <a:off x="0" y="1828800"/>
            <a:ext cx="9144000" cy="3720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3"/>
          <p:cNvPicPr>
            <a:picLocks noChangeAspect="1" noChangeArrowheads="1"/>
          </p:cNvPicPr>
          <p:nvPr/>
        </p:nvPicPr>
        <p:blipFill>
          <a:blip r:embed="rId4">
            <a:extLst>
              <a:ext uri="{28A0092B-C50C-407E-A947-70E740481C1C}">
                <a14:useLocalDpi xmlns:a14="http://schemas.microsoft.com/office/drawing/2010/main" val="0"/>
              </a:ext>
            </a:extLst>
          </a:blip>
          <a:srcRect l="41974" t="43961" r="41853" b="38358"/>
          <a:stretch>
            <a:fillRect/>
          </a:stretch>
        </p:blipFill>
        <p:spPr bwMode="auto">
          <a:xfrm>
            <a:off x="6172200" y="3314700"/>
            <a:ext cx="1509713"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9"/>
          <p:cNvPicPr>
            <a:picLocks noChangeAspect="1"/>
          </p:cNvPicPr>
          <p:nvPr/>
        </p:nvPicPr>
        <p:blipFill>
          <a:blip r:embed="rId5">
            <a:clrChange>
              <a:clrFrom>
                <a:srgbClr val="347D49"/>
              </a:clrFrom>
              <a:clrTo>
                <a:srgbClr val="347D49">
                  <a:alpha val="0"/>
                </a:srgbClr>
              </a:clrTo>
            </a:clrChange>
            <a:extLst>
              <a:ext uri="{28A0092B-C50C-407E-A947-70E740481C1C}">
                <a14:useLocalDpi xmlns:a14="http://schemas.microsoft.com/office/drawing/2010/main" val="0"/>
              </a:ext>
            </a:extLst>
          </a:blip>
          <a:srcRect/>
          <a:stretch>
            <a:fillRect/>
          </a:stretch>
        </p:blipFill>
        <p:spPr bwMode="auto">
          <a:xfrm>
            <a:off x="4657763" y="1186617"/>
            <a:ext cx="8366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2"/>
          <p:cNvSpPr>
            <a:spLocks noGrp="1" noChangeArrowheads="1"/>
          </p:cNvSpPr>
          <p:nvPr>
            <p:ph type="title"/>
          </p:nvPr>
        </p:nvSpPr>
        <p:spPr/>
        <p:txBody>
          <a:bodyPr/>
          <a:lstStyle/>
          <a:p>
            <a:pPr algn="ctr" eaLnBrk="1" hangingPunct="1"/>
            <a:r>
              <a:rPr lang="en-US" altLang="en-US" sz="2800" b="1" dirty="0" smtClean="0">
                <a:solidFill>
                  <a:srgbClr val="008000"/>
                </a:solidFill>
              </a:rPr>
              <a:t>EXAMPLE: PRODUCT TO LICENSE OR SELL</a:t>
            </a:r>
          </a:p>
        </p:txBody>
      </p:sp>
    </p:spTree>
    <p:extLst>
      <p:ext uri="{BB962C8B-B14F-4D97-AF65-F5344CB8AC3E}">
        <p14:creationId xmlns:p14="http://schemas.microsoft.com/office/powerpoint/2010/main" val="715392454"/>
      </p:ext>
    </p:extLst>
  </p:cSld>
  <p:clrMapOvr>
    <a:masterClrMapping/>
  </p:clrMapOvr>
  <p:transition spd="slow">
    <p:wip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タイトル 1"/>
          <p:cNvSpPr txBox="1">
            <a:spLocks/>
          </p:cNvSpPr>
          <p:nvPr/>
        </p:nvSpPr>
        <p:spPr bwMode="auto">
          <a:xfrm>
            <a:off x="228600" y="260647"/>
            <a:ext cx="8604250" cy="89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CC0000"/>
                </a:solidFill>
                <a:latin typeface="Arial" pitchFamily="34" charset="0"/>
                <a:ea typeface="MS PGothic" pitchFamily="34" charset="-128"/>
              </a:defRPr>
            </a:lvl1pPr>
            <a:lvl2pPr marL="742950" indent="-285750">
              <a:defRPr sz="2400">
                <a:solidFill>
                  <a:srgbClr val="CC0000"/>
                </a:solidFill>
                <a:latin typeface="Arial" pitchFamily="34" charset="0"/>
                <a:ea typeface="MS PGothic" pitchFamily="34" charset="-128"/>
              </a:defRPr>
            </a:lvl2pPr>
            <a:lvl3pPr marL="1143000" indent="-228600">
              <a:defRPr sz="2400">
                <a:solidFill>
                  <a:srgbClr val="CC0000"/>
                </a:solidFill>
                <a:latin typeface="Arial" pitchFamily="34" charset="0"/>
                <a:ea typeface="MS PGothic" pitchFamily="34" charset="-128"/>
              </a:defRPr>
            </a:lvl3pPr>
            <a:lvl4pPr marL="1600200" indent="-228600">
              <a:defRPr sz="2400">
                <a:solidFill>
                  <a:srgbClr val="CC0000"/>
                </a:solidFill>
                <a:latin typeface="Arial" pitchFamily="34" charset="0"/>
                <a:ea typeface="MS PGothic" pitchFamily="34" charset="-128"/>
              </a:defRPr>
            </a:lvl4pPr>
            <a:lvl5pPr marL="2057400" indent="-228600">
              <a:defRPr sz="2400">
                <a:solidFill>
                  <a:srgbClr val="CC0000"/>
                </a:solidFill>
                <a:latin typeface="Arial" pitchFamily="34" charset="0"/>
                <a:ea typeface="MS PGothic" pitchFamily="34" charset="-128"/>
              </a:defRPr>
            </a:lvl5pPr>
            <a:lvl6pPr marL="2514600" indent="-228600" eaLnBrk="0" fontAlgn="base" hangingPunct="0">
              <a:spcBef>
                <a:spcPct val="0"/>
              </a:spcBef>
              <a:spcAft>
                <a:spcPct val="0"/>
              </a:spcAft>
              <a:defRPr sz="2400">
                <a:solidFill>
                  <a:srgbClr val="CC0000"/>
                </a:solidFill>
                <a:latin typeface="Arial" pitchFamily="34" charset="0"/>
                <a:ea typeface="MS PGothic" pitchFamily="34" charset="-128"/>
              </a:defRPr>
            </a:lvl6pPr>
            <a:lvl7pPr marL="2971800" indent="-228600" eaLnBrk="0" fontAlgn="base" hangingPunct="0">
              <a:spcBef>
                <a:spcPct val="0"/>
              </a:spcBef>
              <a:spcAft>
                <a:spcPct val="0"/>
              </a:spcAft>
              <a:defRPr sz="2400">
                <a:solidFill>
                  <a:srgbClr val="CC0000"/>
                </a:solidFill>
                <a:latin typeface="Arial" pitchFamily="34" charset="0"/>
                <a:ea typeface="MS PGothic" pitchFamily="34" charset="-128"/>
              </a:defRPr>
            </a:lvl7pPr>
            <a:lvl8pPr marL="3429000" indent="-228600" eaLnBrk="0" fontAlgn="base" hangingPunct="0">
              <a:spcBef>
                <a:spcPct val="0"/>
              </a:spcBef>
              <a:spcAft>
                <a:spcPct val="0"/>
              </a:spcAft>
              <a:defRPr sz="2400">
                <a:solidFill>
                  <a:srgbClr val="CC0000"/>
                </a:solidFill>
                <a:latin typeface="Arial" pitchFamily="34" charset="0"/>
                <a:ea typeface="MS PGothic" pitchFamily="34" charset="-128"/>
              </a:defRPr>
            </a:lvl8pPr>
            <a:lvl9pPr marL="3886200" indent="-228600" eaLnBrk="0" fontAlgn="base" hangingPunct="0">
              <a:spcBef>
                <a:spcPct val="0"/>
              </a:spcBef>
              <a:spcAft>
                <a:spcPct val="0"/>
              </a:spcAft>
              <a:defRPr sz="2400">
                <a:solidFill>
                  <a:srgbClr val="CC0000"/>
                </a:solidFill>
                <a:latin typeface="Arial" pitchFamily="34" charset="0"/>
                <a:ea typeface="MS PGothic" pitchFamily="34" charset="-128"/>
              </a:defRPr>
            </a:lvl9pPr>
          </a:lstStyle>
          <a:p>
            <a:pPr algn="ctr" eaLnBrk="1" hangingPunct="1"/>
            <a:r>
              <a:rPr kumimoji="1" lang="en-US" altLang="ja-JP" sz="2800" b="1" dirty="0" smtClean="0">
                <a:solidFill>
                  <a:srgbClr val="008000"/>
                </a:solidFill>
              </a:rPr>
              <a:t>GET INVOLVED</a:t>
            </a:r>
            <a:endParaRPr kumimoji="1" lang="ja-JP" altLang="en-US" sz="2800" b="1" i="1" dirty="0">
              <a:solidFill>
                <a:srgbClr val="008000"/>
              </a:solidFill>
            </a:endParaRPr>
          </a:p>
        </p:txBody>
      </p:sp>
      <p:sp>
        <p:nvSpPr>
          <p:cNvPr id="4" name="Content Placeholder 2"/>
          <p:cNvSpPr txBox="1">
            <a:spLocks/>
          </p:cNvSpPr>
          <p:nvPr/>
        </p:nvSpPr>
        <p:spPr bwMode="auto">
          <a:xfrm>
            <a:off x="683568" y="1556792"/>
            <a:ext cx="7704856"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Blip>
                <a:blip r:embed="rId2"/>
              </a:buBlip>
              <a:defRPr sz="2400">
                <a:solidFill>
                  <a:schemeClr val="tx1"/>
                </a:solidFill>
                <a:latin typeface="+mn-lt"/>
                <a:ea typeface="+mn-ea"/>
                <a:cs typeface="+mn-cs"/>
              </a:defRPr>
            </a:lvl1pPr>
            <a:lvl2pPr marL="742950" indent="-285750" algn="l" rtl="0" fontAlgn="base">
              <a:spcBef>
                <a:spcPct val="20000"/>
              </a:spcBef>
              <a:spcAft>
                <a:spcPct val="0"/>
              </a:spcAft>
              <a:buBlip>
                <a:blip r:embed="rId2"/>
              </a:buBlip>
              <a:defRPr sz="2400">
                <a:solidFill>
                  <a:schemeClr val="tx1"/>
                </a:solidFill>
                <a:latin typeface="+mn-lt"/>
                <a:cs typeface="+mn-cs"/>
              </a:defRPr>
            </a:lvl2pPr>
            <a:lvl3pPr marL="1143000" indent="-228600" algn="l" rtl="0" fontAlgn="base">
              <a:spcBef>
                <a:spcPct val="20000"/>
              </a:spcBef>
              <a:spcAft>
                <a:spcPct val="0"/>
              </a:spcAft>
              <a:buBlip>
                <a:blip r:embed="rId2"/>
              </a:buBlip>
              <a:defRPr sz="2400">
                <a:solidFill>
                  <a:schemeClr val="tx1"/>
                </a:solidFill>
                <a:latin typeface="+mn-lt"/>
                <a:cs typeface="+mn-cs"/>
              </a:defRPr>
            </a:lvl3pPr>
            <a:lvl4pPr marL="1600200" indent="-228600" algn="l" rtl="0" fontAlgn="base">
              <a:spcBef>
                <a:spcPct val="20000"/>
              </a:spcBef>
              <a:spcAft>
                <a:spcPct val="0"/>
              </a:spcAft>
              <a:buBlip>
                <a:blip r:embed="rId2"/>
              </a:buBlip>
              <a:defRPr sz="2400">
                <a:solidFill>
                  <a:schemeClr val="tx1"/>
                </a:solidFill>
                <a:latin typeface="+mn-lt"/>
                <a:cs typeface="+mn-cs"/>
              </a:defRPr>
            </a:lvl4pPr>
            <a:lvl5pPr marL="2057400" indent="-228600" algn="l" rtl="0" fontAlgn="base">
              <a:spcBef>
                <a:spcPct val="20000"/>
              </a:spcBef>
              <a:spcAft>
                <a:spcPct val="0"/>
              </a:spcAft>
              <a:buBlip>
                <a:blip r:embed="rId2"/>
              </a:buBlip>
              <a:defRPr sz="2400">
                <a:solidFill>
                  <a:schemeClr val="tx1"/>
                </a:solidFill>
                <a:latin typeface="+mn-lt"/>
                <a:cs typeface="+mn-cs"/>
              </a:defRPr>
            </a:lvl5pPr>
            <a:lvl6pPr marL="2514600" indent="-228600" algn="l" rtl="0" fontAlgn="base">
              <a:spcBef>
                <a:spcPct val="20000"/>
              </a:spcBef>
              <a:spcAft>
                <a:spcPct val="0"/>
              </a:spcAft>
              <a:buBlip>
                <a:blip r:embed="rId2"/>
              </a:buBlip>
              <a:defRPr sz="2400">
                <a:solidFill>
                  <a:schemeClr val="tx1"/>
                </a:solidFill>
                <a:latin typeface="+mn-lt"/>
                <a:cs typeface="+mn-cs"/>
              </a:defRPr>
            </a:lvl6pPr>
            <a:lvl7pPr marL="2971800" indent="-228600" algn="l" rtl="0" fontAlgn="base">
              <a:spcBef>
                <a:spcPct val="20000"/>
              </a:spcBef>
              <a:spcAft>
                <a:spcPct val="0"/>
              </a:spcAft>
              <a:buBlip>
                <a:blip r:embed="rId2"/>
              </a:buBlip>
              <a:defRPr sz="2400">
                <a:solidFill>
                  <a:schemeClr val="tx1"/>
                </a:solidFill>
                <a:latin typeface="+mn-lt"/>
                <a:cs typeface="+mn-cs"/>
              </a:defRPr>
            </a:lvl7pPr>
            <a:lvl8pPr marL="3429000" indent="-228600" algn="l" rtl="0" fontAlgn="base">
              <a:spcBef>
                <a:spcPct val="20000"/>
              </a:spcBef>
              <a:spcAft>
                <a:spcPct val="0"/>
              </a:spcAft>
              <a:buBlip>
                <a:blip r:embed="rId2"/>
              </a:buBlip>
              <a:defRPr sz="2400">
                <a:solidFill>
                  <a:schemeClr val="tx1"/>
                </a:solidFill>
                <a:latin typeface="+mn-lt"/>
                <a:cs typeface="+mn-cs"/>
              </a:defRPr>
            </a:lvl8pPr>
            <a:lvl9pPr marL="3886200" indent="-228600" algn="l" rtl="0" fontAlgn="base">
              <a:spcBef>
                <a:spcPct val="20000"/>
              </a:spcBef>
              <a:spcAft>
                <a:spcPct val="0"/>
              </a:spcAft>
              <a:buBlip>
                <a:blip r:embed="rId2"/>
              </a:buBlip>
              <a:defRPr sz="2400">
                <a:solidFill>
                  <a:schemeClr val="tx1"/>
                </a:solidFill>
                <a:latin typeface="+mn-lt"/>
                <a:cs typeface="+mn-cs"/>
              </a:defRPr>
            </a:lvl9pPr>
          </a:lstStyle>
          <a:p>
            <a:r>
              <a:rPr lang="en-US" dirty="0" smtClean="0"/>
              <a:t>Become </a:t>
            </a:r>
            <a:r>
              <a:rPr lang="en-US" dirty="0"/>
              <a:t>a Partner and shape the further development of WIPO </a:t>
            </a:r>
            <a:r>
              <a:rPr lang="en-US" dirty="0" smtClean="0"/>
              <a:t>GREEN</a:t>
            </a:r>
            <a:br>
              <a:rPr lang="en-US" dirty="0" smtClean="0"/>
            </a:br>
            <a:endParaRPr lang="en-US" dirty="0" smtClean="0"/>
          </a:p>
          <a:p>
            <a:pPr marL="0" indent="0">
              <a:buNone/>
            </a:pPr>
            <a:endParaRPr lang="en-US" dirty="0" smtClean="0"/>
          </a:p>
          <a:p>
            <a:r>
              <a:rPr lang="en-US" dirty="0"/>
              <a:t>Register to: </a:t>
            </a:r>
            <a:endParaRPr lang="en-US" dirty="0" smtClean="0"/>
          </a:p>
          <a:p>
            <a:pPr marL="0" indent="0">
              <a:buNone/>
            </a:pPr>
            <a:endParaRPr lang="en-US" dirty="0"/>
          </a:p>
          <a:p>
            <a:pPr marL="742950" lvl="2" indent="-342900">
              <a:buFont typeface="Wingdings" panose="05000000000000000000" pitchFamily="2" charset="2"/>
              <a:buChar char="Ø"/>
            </a:pPr>
            <a:r>
              <a:rPr lang="en-US" sz="2000" dirty="0"/>
              <a:t>communicate your green innovation and technology </a:t>
            </a:r>
            <a:r>
              <a:rPr lang="en-US" sz="2000" dirty="0" smtClean="0"/>
              <a:t>needs</a:t>
            </a:r>
          </a:p>
          <a:p>
            <a:pPr marL="742950" lvl="2" indent="-342900">
              <a:buFont typeface="Wingdings" panose="05000000000000000000" pitchFamily="2" charset="2"/>
              <a:buChar char="Ø"/>
            </a:pPr>
            <a:r>
              <a:rPr lang="en-US" sz="2000" dirty="0"/>
              <a:t>advertise your inventions, technologies, products and </a:t>
            </a:r>
            <a:r>
              <a:rPr lang="en-US" sz="2000" dirty="0" smtClean="0"/>
              <a:t>services</a:t>
            </a:r>
          </a:p>
          <a:p>
            <a:pPr marL="742950" lvl="2" indent="-342900">
              <a:buFont typeface="Wingdings" panose="05000000000000000000" pitchFamily="2" charset="2"/>
              <a:buChar char="Ø"/>
            </a:pPr>
            <a:r>
              <a:rPr lang="en-US" sz="2000" dirty="0"/>
              <a:t>connect with the innovation and business communities globally</a:t>
            </a:r>
          </a:p>
          <a:p>
            <a:pPr marL="342900" lvl="1" indent="-342900"/>
            <a:endParaRPr lang="en-US" sz="2000" dirty="0"/>
          </a:p>
          <a:p>
            <a:pPr marL="342900" lvl="1" indent="-342900"/>
            <a:endParaRPr lang="en-US" sz="2000" dirty="0"/>
          </a:p>
          <a:p>
            <a:pPr marL="0" indent="0">
              <a:buNone/>
            </a:pPr>
            <a:endParaRPr lang="en-US" sz="2800" dirty="0"/>
          </a:p>
          <a:p>
            <a:endParaRPr lang="en-US" sz="2800" dirty="0" smtClean="0"/>
          </a:p>
          <a:p>
            <a:pPr marL="0" indent="0">
              <a:buFontTx/>
              <a:buNone/>
            </a:pPr>
            <a:endParaRPr lang="en-US" sz="2800" dirty="0"/>
          </a:p>
        </p:txBody>
      </p:sp>
    </p:spTree>
    <p:extLst>
      <p:ext uri="{BB962C8B-B14F-4D97-AF65-F5344CB8AC3E}">
        <p14:creationId xmlns:p14="http://schemas.microsoft.com/office/powerpoint/2010/main" val="2382935281"/>
      </p:ext>
    </p:extLst>
  </p:cSld>
  <p:clrMapOvr>
    <a:masterClrMapping/>
  </p:clrMapOvr>
  <p:transition spd="slow">
    <p:wip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696"/>
            <a:ext cx="8892480" cy="1143000"/>
          </a:xfrm>
        </p:spPr>
        <p:txBody>
          <a:bodyPr/>
          <a:lstStyle/>
          <a:p>
            <a:pPr algn="ctr"/>
            <a:r>
              <a:rPr lang="en-US" sz="2800" dirty="0" smtClean="0"/>
              <a:t>CONCLUSION </a:t>
            </a:r>
            <a:endParaRPr lang="en-US" sz="2800" dirty="0"/>
          </a:p>
        </p:txBody>
      </p:sp>
      <p:sp>
        <p:nvSpPr>
          <p:cNvPr id="3" name="Content Placeholder 2"/>
          <p:cNvSpPr>
            <a:spLocks noGrp="1"/>
          </p:cNvSpPr>
          <p:nvPr>
            <p:ph idx="1"/>
          </p:nvPr>
        </p:nvSpPr>
        <p:spPr>
          <a:xfrm>
            <a:off x="467544" y="2518665"/>
            <a:ext cx="8676456" cy="4352925"/>
          </a:xfrm>
        </p:spPr>
        <p:txBody>
          <a:bodyPr/>
          <a:lstStyle/>
          <a:p>
            <a:r>
              <a:rPr lang="en-US" dirty="0" smtClean="0"/>
              <a:t>WIPO Global Databases and Platforms will promote global partnerships among multiple stakeholders</a:t>
            </a:r>
          </a:p>
          <a:p>
            <a:pPr marL="0" indent="0">
              <a:buNone/>
            </a:pPr>
            <a:endParaRPr lang="en-US" dirty="0" smtClean="0"/>
          </a:p>
          <a:p>
            <a:r>
              <a:rPr lang="en-US" dirty="0" smtClean="0"/>
              <a:t>DB, Tools, Platforms need to be easy to search, most updated, interactive/dynamic, multilingual, and robust </a:t>
            </a:r>
            <a:endParaRPr lang="en-US" dirty="0"/>
          </a:p>
        </p:txBody>
      </p:sp>
    </p:spTree>
    <p:extLst>
      <p:ext uri="{BB962C8B-B14F-4D97-AF65-F5344CB8AC3E}">
        <p14:creationId xmlns:p14="http://schemas.microsoft.com/office/powerpoint/2010/main" val="391891322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90"/>
                </a:solidFill>
                <a:ea typeface="ＭＳ Ｐゴシック" pitchFamily="34" charset="-128"/>
              </a:rPr>
              <a:t>BEYOND THE SCT</a:t>
            </a:r>
            <a:endParaRPr lang="en-US" dirty="0"/>
          </a:p>
        </p:txBody>
      </p:sp>
      <p:sp>
        <p:nvSpPr>
          <p:cNvPr id="3" name="Content Placeholder 2"/>
          <p:cNvSpPr>
            <a:spLocks noGrp="1"/>
          </p:cNvSpPr>
          <p:nvPr>
            <p:ph idx="1"/>
          </p:nvPr>
        </p:nvSpPr>
        <p:spPr>
          <a:xfrm>
            <a:off x="457200" y="2636912"/>
            <a:ext cx="8229600" cy="3489251"/>
          </a:xfrm>
        </p:spPr>
        <p:txBody>
          <a:bodyPr/>
          <a:lstStyle/>
          <a:p>
            <a:pPr algn="just"/>
            <a:r>
              <a:rPr lang="en-US" i="1" dirty="0">
                <a:ea typeface="ＭＳ Ｐゴシック" pitchFamily="34" charset="-128"/>
              </a:rPr>
              <a:t>Beyond SCT</a:t>
            </a:r>
            <a:r>
              <a:rPr lang="en-US" dirty="0">
                <a:ea typeface="ＭＳ Ｐゴシック" pitchFamily="34" charset="-128"/>
              </a:rPr>
              <a:t>: GA September 2013 decided on the </a:t>
            </a:r>
            <a:r>
              <a:rPr lang="en-US" dirty="0"/>
              <a:t>convening of a Diplomatic Conference  for the adoption of a </a:t>
            </a:r>
            <a:r>
              <a:rPr lang="en-US" i="1" dirty="0"/>
              <a:t>Revised Lisbon Agreement </a:t>
            </a:r>
            <a:r>
              <a:rPr lang="en-US" dirty="0"/>
              <a:t>on Appellations of Origin and Geographical Indications in 2015. </a:t>
            </a:r>
            <a:endParaRPr lang="en-US" dirty="0">
              <a:ea typeface="ＭＳ Ｐゴシック" pitchFamily="34" charset="-128"/>
            </a:endParaRPr>
          </a:p>
        </p:txBody>
      </p:sp>
    </p:spTree>
    <p:extLst>
      <p:ext uri="{BB962C8B-B14F-4D97-AF65-F5344CB8AC3E}">
        <p14:creationId xmlns:p14="http://schemas.microsoft.com/office/powerpoint/2010/main" val="2166186320"/>
      </p:ext>
    </p:extLst>
  </p:cSld>
  <p:clrMapOvr>
    <a:masterClrMapping/>
  </p:clrMapOvr>
  <p:transition spd="slow">
    <p:wip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252520" cy="1143000"/>
          </a:xfrm>
        </p:spPr>
        <p:txBody>
          <a:bodyPr/>
          <a:lstStyle/>
          <a:p>
            <a:pPr algn="ctr"/>
            <a:r>
              <a:rPr lang="fr-CH" sz="2400" dirty="0" smtClean="0"/>
              <a:t>ALTERNATIVE DISPUTE RESOLUTION @ WIPO’S ARBITRATION AND MEDIATION CENTER</a:t>
            </a:r>
            <a:endParaRPr lang="en-US" sz="2400" dirty="0"/>
          </a:p>
        </p:txBody>
      </p:sp>
      <p:sp>
        <p:nvSpPr>
          <p:cNvPr id="6" name="Content Placeholder 2"/>
          <p:cNvSpPr>
            <a:spLocks noGrp="1"/>
          </p:cNvSpPr>
          <p:nvPr>
            <p:ph idx="1"/>
          </p:nvPr>
        </p:nvSpPr>
        <p:spPr>
          <a:xfrm>
            <a:off x="179512" y="5085184"/>
            <a:ext cx="8964488" cy="1512168"/>
          </a:xfrm>
        </p:spPr>
        <p:txBody>
          <a:bodyPr/>
          <a:lstStyle/>
          <a:p>
            <a:r>
              <a:rPr lang="en-US" sz="1200" u="sng" dirty="0" smtClean="0"/>
              <a:t>Speaker</a:t>
            </a:r>
            <a:r>
              <a:rPr lang="en-US" sz="1200" dirty="0" smtClean="0"/>
              <a:t>: Mr. Matthew Bryan, Director, PCT Legal Division, Innovation and Technology Sector  </a:t>
            </a:r>
            <a:endParaRPr lang="en-US" sz="1200" dirty="0"/>
          </a:p>
        </p:txBody>
      </p:sp>
      <p:pic>
        <p:nvPicPr>
          <p:cNvPr id="7"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689" y="2132856"/>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416022262"/>
      </p:ext>
    </p:extLst>
  </p:cSld>
  <p:clrMapOvr>
    <a:masterClrMapping/>
  </p:clrMapOvr>
  <p:transition spd="slow">
    <p:wip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3F9D9140-2957-487B-92C7-B79E54756B34}" type="slidenum">
              <a:rPr lang="en-US" altLang="en-US" sz="1400" smtClean="0">
                <a:solidFill>
                  <a:srgbClr val="000000"/>
                </a:solidFill>
              </a:rPr>
              <a:pPr algn="r" eaLnBrk="1" hangingPunct="1">
                <a:spcBef>
                  <a:spcPct val="0"/>
                </a:spcBef>
                <a:buFontTx/>
                <a:buNone/>
              </a:pPr>
              <a:t>191</a:t>
            </a:fld>
            <a:endParaRPr lang="en-US" altLang="en-US" sz="1400" smtClean="0">
              <a:solidFill>
                <a:srgbClr val="000000"/>
              </a:solidFill>
            </a:endParaRPr>
          </a:p>
        </p:txBody>
      </p:sp>
      <p:sp>
        <p:nvSpPr>
          <p:cNvPr id="4099" name="Rectangle 2"/>
          <p:cNvSpPr>
            <a:spLocks noGrp="1" noChangeArrowheads="1"/>
          </p:cNvSpPr>
          <p:nvPr>
            <p:ph type="title" idx="4294967295"/>
          </p:nvPr>
        </p:nvSpPr>
        <p:spPr>
          <a:xfrm>
            <a:off x="395536" y="188640"/>
            <a:ext cx="8229600" cy="908050"/>
          </a:xfrm>
        </p:spPr>
        <p:txBody>
          <a:bodyPr/>
          <a:lstStyle/>
          <a:p>
            <a:pPr algn="ctr" eaLnBrk="1" hangingPunct="1"/>
            <a:r>
              <a:rPr lang="en-US" altLang="en-US" sz="2800" dirty="0" smtClean="0"/>
              <a:t>COMMON TYPES OF IP DISPUTES</a:t>
            </a:r>
          </a:p>
        </p:txBody>
      </p:sp>
      <p:sp>
        <p:nvSpPr>
          <p:cNvPr id="4100" name="Rectangle 3"/>
          <p:cNvSpPr>
            <a:spLocks noGrp="1" noChangeArrowheads="1"/>
          </p:cNvSpPr>
          <p:nvPr>
            <p:ph type="body" idx="4294967295"/>
          </p:nvPr>
        </p:nvSpPr>
        <p:spPr>
          <a:xfrm>
            <a:off x="251520" y="1323182"/>
            <a:ext cx="8447943" cy="5516562"/>
          </a:xfrm>
        </p:spPr>
        <p:txBody>
          <a:bodyPr/>
          <a:lstStyle/>
          <a:p>
            <a:pPr algn="just" eaLnBrk="1" hangingPunct="1">
              <a:lnSpc>
                <a:spcPct val="150000"/>
              </a:lnSpc>
            </a:pPr>
            <a:r>
              <a:rPr lang="en-US" altLang="en-US" sz="2200" dirty="0" smtClean="0"/>
              <a:t>Contractual: patent licenses, software and other information technology (IT), research and development agreements, trademark coexistence agreements, patent pools, distribution agreements, joint ventures, copyright collecting societies, IP settlement agreements</a:t>
            </a:r>
          </a:p>
          <a:p>
            <a:pPr marL="0" indent="0" algn="just" eaLnBrk="1" hangingPunct="1">
              <a:lnSpc>
                <a:spcPct val="150000"/>
              </a:lnSpc>
              <a:buNone/>
            </a:pPr>
            <a:endParaRPr lang="en-US" altLang="en-US" sz="2200" dirty="0" smtClean="0"/>
          </a:p>
          <a:p>
            <a:pPr algn="just" eaLnBrk="1" hangingPunct="1">
              <a:lnSpc>
                <a:spcPct val="150000"/>
              </a:lnSpc>
            </a:pPr>
            <a:r>
              <a:rPr lang="en-US" altLang="en-US" sz="2200" dirty="0" smtClean="0"/>
              <a:t>Infringement of IP rights</a:t>
            </a:r>
          </a:p>
          <a:p>
            <a:pPr marL="0" indent="0" algn="just" eaLnBrk="1" hangingPunct="1">
              <a:lnSpc>
                <a:spcPct val="150000"/>
              </a:lnSpc>
              <a:buNone/>
            </a:pPr>
            <a:endParaRPr lang="fr-CH" altLang="en-US" sz="2200" dirty="0" smtClean="0"/>
          </a:p>
          <a:p>
            <a:pPr algn="just" eaLnBrk="1" hangingPunct="1">
              <a:lnSpc>
                <a:spcPct val="150000"/>
              </a:lnSpc>
            </a:pPr>
            <a:r>
              <a:rPr lang="en-SG" altLang="en-US" sz="2200" dirty="0" smtClean="0"/>
              <a:t>Domestic as well as international disputes</a:t>
            </a:r>
            <a:endParaRPr lang="fr-CH" altLang="en-US" sz="2200" dirty="0" smtClean="0"/>
          </a:p>
        </p:txBody>
      </p:sp>
    </p:spTree>
    <p:extLst>
      <p:ext uri="{BB962C8B-B14F-4D97-AF65-F5344CB8AC3E}">
        <p14:creationId xmlns:p14="http://schemas.microsoft.com/office/powerpoint/2010/main" val="3750989683"/>
      </p:ext>
    </p:extLst>
  </p:cSld>
  <p:clrMapOvr>
    <a:masterClrMapping/>
  </p:clrMapOvr>
  <p:transition spd="slow">
    <p:wip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1"/>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0798332B-6AFB-4929-8227-55EDBA293F99}" type="slidenum">
              <a:rPr lang="en-US" altLang="en-US" sz="1400" smtClean="0">
                <a:solidFill>
                  <a:srgbClr val="000000"/>
                </a:solidFill>
              </a:rPr>
              <a:pPr algn="r" eaLnBrk="1" hangingPunct="1">
                <a:spcBef>
                  <a:spcPct val="0"/>
                </a:spcBef>
                <a:buFontTx/>
                <a:buNone/>
              </a:pPr>
              <a:t>192</a:t>
            </a:fld>
            <a:endParaRPr lang="en-US" altLang="en-US" sz="1400" smtClean="0">
              <a:solidFill>
                <a:srgbClr val="000000"/>
              </a:solidFill>
            </a:endParaRPr>
          </a:p>
        </p:txBody>
      </p:sp>
      <p:sp>
        <p:nvSpPr>
          <p:cNvPr id="5123" name="Text Box 2"/>
          <p:cNvSpPr txBox="1">
            <a:spLocks noChangeArrowheads="1"/>
          </p:cNvSpPr>
          <p:nvPr/>
        </p:nvSpPr>
        <p:spPr bwMode="auto">
          <a:xfrm>
            <a:off x="1225062" y="196852"/>
            <a:ext cx="65370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fr-CH" altLang="en-US" sz="2800" dirty="0" smtClean="0">
                <a:solidFill>
                  <a:srgbClr val="00408C"/>
                </a:solidFill>
              </a:rPr>
              <a:t>PATENT LITIGATION IN COURTS</a:t>
            </a:r>
            <a:endParaRPr lang="en-US" altLang="en-US" sz="2800" dirty="0">
              <a:solidFill>
                <a:srgbClr val="00408C"/>
              </a:solidFill>
            </a:endParaRPr>
          </a:p>
        </p:txBody>
      </p:sp>
      <p:sp>
        <p:nvSpPr>
          <p:cNvPr id="5124" name="Rectangle 3"/>
          <p:cNvSpPr>
            <a:spLocks noChangeArrowheads="1"/>
          </p:cNvSpPr>
          <p:nvPr/>
        </p:nvSpPr>
        <p:spPr bwMode="auto">
          <a:xfrm>
            <a:off x="517281" y="6000750"/>
            <a:ext cx="724486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buFontTx/>
              <a:buNone/>
            </a:pPr>
            <a:r>
              <a:rPr lang="en-US" altLang="en-US" sz="1000">
                <a:solidFill>
                  <a:srgbClr val="000000"/>
                </a:solidFill>
              </a:rPr>
              <a:t>This chart is based on figures provided in Patent Litigation - Jurisdictional Comparisons, Thierry Calame, Massimo Sterpi (ed.), The European Lawyer Ltd, London 2006.</a:t>
            </a:r>
          </a:p>
          <a:p>
            <a:pPr eaLnBrk="1" hangingPunct="1">
              <a:buFontTx/>
              <a:buNone/>
            </a:pPr>
            <a:r>
              <a:rPr lang="en-US" altLang="en-US" sz="1000">
                <a:solidFill>
                  <a:srgbClr val="000000"/>
                </a:solidFill>
              </a:rPr>
              <a:t>*</a:t>
            </a:r>
            <a:r>
              <a:rPr lang="en-US" altLang="en-US" sz="1000">
                <a:solidFill>
                  <a:srgbClr val="D4DBE3"/>
                </a:solidFill>
              </a:rPr>
              <a:t> </a:t>
            </a:r>
            <a:r>
              <a:rPr lang="en-US" altLang="en-US" sz="1000">
                <a:solidFill>
                  <a:srgbClr val="000000"/>
                </a:solidFill>
              </a:rPr>
              <a:t>Report of the Economic Survey, Prepared Under the Direction of Law Practice Management Committee, AIPLA, Arlington 2011.</a:t>
            </a:r>
            <a:endParaRPr lang="es-ES" altLang="en-US" sz="1000">
              <a:solidFill>
                <a:srgbClr val="000000"/>
              </a:solidFill>
            </a:endParaRPr>
          </a:p>
        </p:txBody>
      </p:sp>
      <p:graphicFrame>
        <p:nvGraphicFramePr>
          <p:cNvPr id="333828" name="Group 4"/>
          <p:cNvGraphicFramePr>
            <a:graphicFrameLocks noGrp="1"/>
          </p:cNvGraphicFramePr>
          <p:nvPr/>
        </p:nvGraphicFramePr>
        <p:xfrm>
          <a:off x="583223" y="868363"/>
          <a:ext cx="7510096" cy="5089746"/>
        </p:xfrm>
        <a:graphic>
          <a:graphicData uri="http://schemas.openxmlformats.org/drawingml/2006/table">
            <a:tbl>
              <a:tblPr/>
              <a:tblGrid>
                <a:gridCol w="1112227"/>
                <a:gridCol w="2382715"/>
                <a:gridCol w="2007577"/>
                <a:gridCol w="2007577"/>
              </a:tblGrid>
              <a:tr h="2437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Country</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Characteristic of Legal System</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Average Length</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Average Costs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France</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No specialized courts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12-24months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18-24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€ 80,000-150,000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Germany</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Bifurcated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12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15-18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€ 50,000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€ 70,000 (App.)</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Italy</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Few months – 24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18-24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€ 50,000-150,000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€ 30,000-70,000 (App.)</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Spain</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Commercial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12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12-24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€ 100,000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€ 50,000 (App.)</a:t>
                      </a:r>
                      <a:endParaRPr kumimoji="0" lang="en-US"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0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UK</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000" b="0" i="0" u="none" strike="noStrike" cap="none" normalizeH="0" baseline="0" smtClean="0">
                          <a:ln>
                            <a:noFill/>
                          </a:ln>
                          <a:solidFill>
                            <a:schemeClr val="tx1"/>
                          </a:solidFill>
                          <a:effectLst/>
                          <a:latin typeface="Arial" charset="0"/>
                          <a:cs typeface="Times New Roman" pitchFamily="18" charset="0"/>
                        </a:rPr>
                        <a:t> Common Law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Mediation promoted</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12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Court of Appeal: 12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Supreme Court: 24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€ 550,000-1,500,000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€ 150,000-1,500,000 (App.)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€ 150,000-1,500,000 (Supreme Court)</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China</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Bifurcated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6 months </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3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150,000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50,000 (App.)</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Japan</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Bifurcated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14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9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300,000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100,000 (App.)</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33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USA</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Common Law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 of appeals (CAFC)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CA" sz="1000" b="0" i="0" u="none" strike="noStrike" cap="none" normalizeH="0" baseline="0" smtClean="0">
                          <a:ln>
                            <a:noFill/>
                          </a:ln>
                          <a:solidFill>
                            <a:schemeClr val="tx1"/>
                          </a:solidFill>
                          <a:effectLst/>
                          <a:latin typeface="Arial" charset="0"/>
                          <a:cs typeface="Times New Roman" pitchFamily="18" charset="0"/>
                        </a:rPr>
                        <a:t> Jury trial available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CA" sz="1000" b="0" i="0" u="none" strike="noStrike" cap="none" normalizeH="0" baseline="0" smtClean="0">
                          <a:ln>
                            <a:noFill/>
                          </a:ln>
                          <a:solidFill>
                            <a:schemeClr val="tx1"/>
                          </a:solidFill>
                          <a:effectLst/>
                          <a:latin typeface="Arial" charset="0"/>
                          <a:cs typeface="Times New Roman" pitchFamily="18" charset="0"/>
                        </a:rPr>
                        <a:t> Mediation promoted</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up to 24 months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12+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650,000-5,000,000</a:t>
                      </a:r>
                      <a:r>
                        <a:rPr kumimoji="0" lang="en-US" sz="1000" b="0" i="0" u="none" strike="noStrike" cap="none" normalizeH="0" baseline="0" smtClean="0">
                          <a:ln>
                            <a:noFill/>
                          </a:ln>
                          <a:solidFill>
                            <a:schemeClr val="tx1"/>
                          </a:solidFill>
                          <a:effectLst/>
                          <a:latin typeface="Arial" charset="0"/>
                          <a:cs typeface="Arial" charset="0"/>
                        </a:rPr>
                        <a:t>*</a:t>
                      </a:r>
                      <a:r>
                        <a:rPr kumimoji="0" lang="en-US" sz="1000" b="0" i="0" u="none" strike="noStrike" cap="none" normalizeH="0" baseline="0" smtClean="0">
                          <a:ln>
                            <a:noFill/>
                          </a:ln>
                          <a:solidFill>
                            <a:schemeClr val="tx1"/>
                          </a:solidFill>
                          <a:effectLst/>
                          <a:latin typeface="Arial" charset="0"/>
                          <a:cs typeface="Times New Roman" pitchFamily="18" charset="0"/>
                        </a:rPr>
                        <a:t>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150,000-250,000 (App.)</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72020348"/>
      </p:ext>
    </p:extLst>
  </p:cSld>
  <p:clrMapOvr>
    <a:masterClrMapping/>
  </p:clrMapOvr>
  <p:transition spd="slow">
    <p:wip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ltLang="en-US" dirty="0"/>
              <a:t>WIPO Arbitration and Mediation Center</a:t>
            </a:r>
            <a:endParaRPr lang="en-US" dirty="0"/>
          </a:p>
        </p:txBody>
      </p:sp>
      <p:sp>
        <p:nvSpPr>
          <p:cNvPr id="3" name="Content Placeholder 2"/>
          <p:cNvSpPr>
            <a:spLocks noGrp="1"/>
          </p:cNvSpPr>
          <p:nvPr>
            <p:ph idx="1"/>
          </p:nvPr>
        </p:nvSpPr>
        <p:spPr>
          <a:xfrm>
            <a:off x="457200" y="1628800"/>
            <a:ext cx="8363272" cy="4497363"/>
          </a:xfrm>
        </p:spPr>
        <p:txBody>
          <a:bodyPr/>
          <a:lstStyle/>
          <a:p>
            <a:r>
              <a:rPr lang="en-US" altLang="en-US" dirty="0">
                <a:solidFill>
                  <a:srgbClr val="000000"/>
                </a:solidFill>
              </a:rPr>
              <a:t>Facilitates the resolution of commercial disputes between private parties involving IP and IT, through procedures other than court </a:t>
            </a:r>
            <a:r>
              <a:rPr lang="en-US" altLang="en-US" dirty="0" smtClean="0">
                <a:solidFill>
                  <a:srgbClr val="000000"/>
                </a:solidFill>
              </a:rPr>
              <a:t>litigation</a:t>
            </a:r>
          </a:p>
          <a:p>
            <a:pPr marL="0" indent="0">
              <a:buNone/>
            </a:pPr>
            <a:endParaRPr lang="en-US" altLang="en-US" dirty="0" smtClean="0">
              <a:solidFill>
                <a:srgbClr val="000000"/>
              </a:solidFill>
            </a:endParaRPr>
          </a:p>
          <a:p>
            <a:r>
              <a:rPr lang="en-US" altLang="en-US" dirty="0">
                <a:solidFill>
                  <a:srgbClr val="000000"/>
                </a:solidFill>
              </a:rPr>
              <a:t>ADR of IP disputes benefits from a specialized ADR </a:t>
            </a:r>
            <a:r>
              <a:rPr lang="en-US" altLang="en-US" dirty="0" smtClean="0">
                <a:solidFill>
                  <a:srgbClr val="000000"/>
                </a:solidFill>
              </a:rPr>
              <a:t>provider</a:t>
            </a:r>
          </a:p>
          <a:p>
            <a:pPr marL="0" indent="0">
              <a:buNone/>
            </a:pPr>
            <a:endParaRPr lang="en-US" altLang="en-US" dirty="0" smtClean="0">
              <a:solidFill>
                <a:srgbClr val="000000"/>
              </a:solidFill>
            </a:endParaRPr>
          </a:p>
          <a:p>
            <a:pPr lvl="1" eaLnBrk="1" hangingPunct="1">
              <a:buFont typeface="Wingdings" panose="05000000000000000000" pitchFamily="2" charset="2"/>
              <a:buChar char="Ø"/>
            </a:pPr>
            <a:r>
              <a:rPr lang="en-US" altLang="en-US" sz="1800" dirty="0" smtClean="0">
                <a:solidFill>
                  <a:srgbClr val="000000"/>
                </a:solidFill>
              </a:rPr>
              <a:t>WIPO panel members experienced in IP and technology - able to deliver informed results efficiently</a:t>
            </a:r>
          </a:p>
          <a:p>
            <a:pPr lvl="1" eaLnBrk="1" hangingPunct="1">
              <a:buFont typeface="Wingdings" panose="05000000000000000000" pitchFamily="2" charset="2"/>
              <a:buChar char="Ø"/>
            </a:pPr>
            <a:r>
              <a:rPr lang="en-US" altLang="en-US" sz="1800" dirty="0" smtClean="0">
                <a:solidFill>
                  <a:srgbClr val="000000"/>
                </a:solidFill>
              </a:rPr>
              <a:t>Competitive WIPO fee structure (including reduced fees for PCT applicants)  </a:t>
            </a:r>
          </a:p>
          <a:p>
            <a:pPr lvl="1" eaLnBrk="1" hangingPunct="1">
              <a:buFont typeface="Wingdings" panose="05000000000000000000" pitchFamily="2" charset="2"/>
              <a:buChar char="Ø"/>
            </a:pPr>
            <a:r>
              <a:rPr lang="en-US" altLang="en-US" sz="1800" dirty="0" smtClean="0">
                <a:solidFill>
                  <a:srgbClr val="000000"/>
                </a:solidFill>
              </a:rPr>
              <a:t>International neutrality</a:t>
            </a:r>
          </a:p>
          <a:p>
            <a:pPr lvl="1" eaLnBrk="1" hangingPunct="1">
              <a:buFont typeface="Wingdings" panose="05000000000000000000" pitchFamily="2" charset="2"/>
              <a:buChar char="Ø"/>
            </a:pPr>
            <a:r>
              <a:rPr lang="en-US" altLang="en-US" sz="1800" dirty="0" smtClean="0">
                <a:solidFill>
                  <a:srgbClr val="000000"/>
                </a:solidFill>
              </a:rPr>
              <a:t>Offices in Geneva and Singapore</a:t>
            </a:r>
          </a:p>
          <a:p>
            <a:pPr marL="0" indent="0">
              <a:buNone/>
            </a:pPr>
            <a:endParaRPr lang="en-US" altLang="en-US" dirty="0">
              <a:solidFill>
                <a:srgbClr val="000000"/>
              </a:solidFill>
            </a:endParaRPr>
          </a:p>
          <a:p>
            <a:endParaRPr lang="en-US" altLang="en-US" dirty="0">
              <a:solidFill>
                <a:srgbClr val="000000"/>
              </a:solidFill>
            </a:endParaRPr>
          </a:p>
          <a:p>
            <a:endParaRPr lang="en-US" dirty="0"/>
          </a:p>
        </p:txBody>
      </p:sp>
    </p:spTree>
    <p:extLst>
      <p:ext uri="{BB962C8B-B14F-4D97-AF65-F5344CB8AC3E}">
        <p14:creationId xmlns:p14="http://schemas.microsoft.com/office/powerpoint/2010/main" val="3025633459"/>
      </p:ext>
    </p:extLst>
  </p:cSld>
  <p:clrMapOvr>
    <a:masterClrMapping/>
  </p:clrMapOvr>
  <p:transition spd="slow">
    <p:wip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24ECF7B1-8BF2-487A-A6C2-CD12C2E0F401}" type="slidenum">
              <a:rPr lang="en-US" altLang="en-US" sz="1400" smtClean="0">
                <a:solidFill>
                  <a:srgbClr val="000000"/>
                </a:solidFill>
              </a:rPr>
              <a:pPr algn="r" eaLnBrk="1" hangingPunct="1">
                <a:spcBef>
                  <a:spcPct val="0"/>
                </a:spcBef>
                <a:buFontTx/>
                <a:buNone/>
              </a:pPr>
              <a:t>194</a:t>
            </a:fld>
            <a:endParaRPr lang="en-US" altLang="en-US" sz="1400" smtClean="0">
              <a:solidFill>
                <a:srgbClr val="000000"/>
              </a:solidFill>
            </a:endParaRPr>
          </a:p>
        </p:txBody>
      </p:sp>
      <p:sp>
        <p:nvSpPr>
          <p:cNvPr id="7171" name="Rectangle 2"/>
          <p:cNvSpPr>
            <a:spLocks noGrp="1" noChangeArrowheads="1"/>
          </p:cNvSpPr>
          <p:nvPr>
            <p:ph type="title"/>
          </p:nvPr>
        </p:nvSpPr>
        <p:spPr>
          <a:xfrm>
            <a:off x="179512" y="116632"/>
            <a:ext cx="8784975" cy="1368425"/>
          </a:xfrm>
        </p:spPr>
        <p:txBody>
          <a:bodyPr/>
          <a:lstStyle/>
          <a:p>
            <a:pPr algn="ctr" eaLnBrk="1" hangingPunct="1"/>
            <a:r>
              <a:rPr lang="fr-CH" altLang="en-US" sz="2800" dirty="0" smtClean="0"/>
              <a:t>MEDIATION, ARBITRATION, EXPERT DETERMINATION</a:t>
            </a:r>
            <a:endParaRPr lang="en-US" altLang="en-US" sz="2800" dirty="0" smtClean="0"/>
          </a:p>
        </p:txBody>
      </p:sp>
      <p:sp>
        <p:nvSpPr>
          <p:cNvPr id="7172" name="Rectangle 3"/>
          <p:cNvSpPr>
            <a:spLocks noGrp="1" noChangeArrowheads="1"/>
          </p:cNvSpPr>
          <p:nvPr>
            <p:ph type="body" idx="1"/>
          </p:nvPr>
        </p:nvSpPr>
        <p:spPr>
          <a:xfrm>
            <a:off x="251520" y="1556792"/>
            <a:ext cx="8712968" cy="3776663"/>
          </a:xfrm>
        </p:spPr>
        <p:txBody>
          <a:bodyPr/>
          <a:lstStyle/>
          <a:p>
            <a:pPr eaLnBrk="1" hangingPunct="1">
              <a:lnSpc>
                <a:spcPct val="80000"/>
              </a:lnSpc>
            </a:pPr>
            <a:r>
              <a:rPr lang="fr-CH" altLang="en-US" sz="2200" b="1" i="1" dirty="0" smtClean="0"/>
              <a:t>Mediation</a:t>
            </a:r>
            <a:r>
              <a:rPr lang="fr-CH" altLang="en-US" sz="2200" dirty="0" smtClean="0"/>
              <a:t>: </a:t>
            </a:r>
            <a:r>
              <a:rPr lang="en-US" altLang="en-US" sz="1800" dirty="0" smtClean="0"/>
              <a:t>an informal consensual procedure in which a neutral intermediary, the mediator, </a:t>
            </a:r>
            <a:r>
              <a:rPr lang="en-US" altLang="en-US" sz="1800" u="sng" dirty="0" smtClean="0"/>
              <a:t>assists the parties in reaching a settlement of their dispute</a:t>
            </a:r>
            <a:r>
              <a:rPr lang="en-US" altLang="en-US" sz="1800" dirty="0" smtClean="0"/>
              <a:t>, based on the parties’ respective interests. The </a:t>
            </a:r>
            <a:r>
              <a:rPr lang="en-US" altLang="en-US" sz="1800" u="sng" dirty="0" smtClean="0"/>
              <a:t>mediator cannot impose a decision</a:t>
            </a:r>
            <a:r>
              <a:rPr lang="en-US" altLang="en-US" sz="1800" dirty="0" smtClean="0"/>
              <a:t>. The settlement agreement has the force of a contract.  Mediation leaves open all other dispute resolution options.</a:t>
            </a:r>
          </a:p>
          <a:p>
            <a:pPr eaLnBrk="1" hangingPunct="1">
              <a:lnSpc>
                <a:spcPct val="80000"/>
              </a:lnSpc>
              <a:buFontTx/>
              <a:buNone/>
            </a:pPr>
            <a:endParaRPr lang="fr-CH" altLang="en-US" sz="2200" dirty="0" smtClean="0"/>
          </a:p>
          <a:p>
            <a:pPr eaLnBrk="1" hangingPunct="1">
              <a:lnSpc>
                <a:spcPct val="80000"/>
              </a:lnSpc>
              <a:buFontTx/>
              <a:buNone/>
            </a:pPr>
            <a:endParaRPr lang="fr-CH" altLang="en-US" sz="2200" dirty="0" smtClean="0"/>
          </a:p>
          <a:p>
            <a:pPr eaLnBrk="1" hangingPunct="1">
              <a:lnSpc>
                <a:spcPct val="80000"/>
              </a:lnSpc>
            </a:pPr>
            <a:r>
              <a:rPr lang="fr-CH" altLang="en-US" sz="2200" b="1" i="1" dirty="0" smtClean="0"/>
              <a:t>Arbitration</a:t>
            </a:r>
            <a:r>
              <a:rPr lang="fr-CH" altLang="en-US" sz="2200" dirty="0" smtClean="0"/>
              <a:t>: </a:t>
            </a:r>
            <a:r>
              <a:rPr lang="en-US" altLang="en-US" sz="1800" dirty="0" smtClean="0"/>
              <a:t>a consensual procedure in which the parties submit their dispute to one or more chosen arbitrators, for a </a:t>
            </a:r>
            <a:r>
              <a:rPr lang="en-US" altLang="en-US" sz="1800" u="sng" dirty="0" smtClean="0"/>
              <a:t>binding and final decision</a:t>
            </a:r>
            <a:r>
              <a:rPr lang="en-US" altLang="en-US" sz="1800" dirty="0" smtClean="0"/>
              <a:t> (award) based on the parties’ respective rights and obligations and enforceable as an award </a:t>
            </a:r>
            <a:r>
              <a:rPr lang="en-US" altLang="en-US" sz="1800" u="sng" dirty="0" smtClean="0"/>
              <a:t>under arbitral law</a:t>
            </a:r>
            <a:r>
              <a:rPr lang="en-US" altLang="en-US" sz="1800" dirty="0" smtClean="0"/>
              <a:t>.  Arbitration constitutes a private alternative to court litigation.</a:t>
            </a:r>
          </a:p>
          <a:p>
            <a:pPr eaLnBrk="1" hangingPunct="1">
              <a:lnSpc>
                <a:spcPct val="80000"/>
              </a:lnSpc>
              <a:buFontTx/>
              <a:buNone/>
            </a:pPr>
            <a:endParaRPr lang="fr-CH" altLang="en-US" sz="2200" dirty="0"/>
          </a:p>
          <a:p>
            <a:pPr eaLnBrk="1" hangingPunct="1">
              <a:lnSpc>
                <a:spcPct val="80000"/>
              </a:lnSpc>
              <a:buFontTx/>
              <a:buNone/>
            </a:pPr>
            <a:endParaRPr lang="fr-CH" altLang="en-US" sz="2200" dirty="0" smtClean="0"/>
          </a:p>
          <a:p>
            <a:pPr eaLnBrk="1" hangingPunct="1">
              <a:lnSpc>
                <a:spcPct val="80000"/>
              </a:lnSpc>
            </a:pPr>
            <a:r>
              <a:rPr lang="fr-CH" altLang="en-US" sz="2200" b="1" i="1" dirty="0" smtClean="0"/>
              <a:t>Expert </a:t>
            </a:r>
            <a:r>
              <a:rPr lang="en-US" altLang="en-US" sz="2200" b="1" dirty="0" smtClean="0"/>
              <a:t>Determination</a:t>
            </a:r>
            <a:r>
              <a:rPr lang="fr-CH" altLang="en-US" sz="2200" dirty="0" smtClean="0"/>
              <a:t>: </a:t>
            </a:r>
            <a:r>
              <a:rPr lang="en-US" altLang="en-US" sz="1800" dirty="0" smtClean="0"/>
              <a:t>a consensual procedure in which the parties submit a </a:t>
            </a:r>
            <a:r>
              <a:rPr lang="en-US" altLang="en-US" sz="1800" u="sng" dirty="0" smtClean="0"/>
              <a:t>specific matter</a:t>
            </a:r>
            <a:r>
              <a:rPr lang="en-US" altLang="en-US" sz="1800" dirty="0" smtClean="0"/>
              <a:t> (e.g. technical question) to one or more experts who make a </a:t>
            </a:r>
            <a:r>
              <a:rPr lang="en-US" altLang="en-US" sz="1800" u="sng" dirty="0" smtClean="0"/>
              <a:t>determination</a:t>
            </a:r>
            <a:r>
              <a:rPr lang="en-US" altLang="en-US" sz="1800" dirty="0" smtClean="0"/>
              <a:t> on the matter, which can be binding unless the parties have agreed otherwise.</a:t>
            </a:r>
          </a:p>
        </p:txBody>
      </p:sp>
    </p:spTree>
    <p:extLst>
      <p:ext uri="{BB962C8B-B14F-4D97-AF65-F5344CB8AC3E}">
        <p14:creationId xmlns:p14="http://schemas.microsoft.com/office/powerpoint/2010/main" val="1508992833"/>
      </p:ext>
    </p:extLst>
  </p:cSld>
  <p:clrMapOvr>
    <a:masterClrMapping/>
  </p:clrMapOvr>
  <p:transition spd="slow">
    <p:wip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46458E9C-C211-4C5C-8A28-D1FA0C0AD540}" type="slidenum">
              <a:rPr lang="en-US" altLang="en-US" sz="1400" smtClean="0">
                <a:solidFill>
                  <a:srgbClr val="000000"/>
                </a:solidFill>
              </a:rPr>
              <a:pPr algn="r" eaLnBrk="1" hangingPunct="1">
                <a:spcBef>
                  <a:spcPct val="0"/>
                </a:spcBef>
                <a:buFontTx/>
                <a:buNone/>
              </a:pPr>
              <a:t>195</a:t>
            </a:fld>
            <a:endParaRPr lang="en-US" altLang="en-US" sz="1400" smtClean="0">
              <a:solidFill>
                <a:srgbClr val="000000"/>
              </a:solidFill>
            </a:endParaRPr>
          </a:p>
        </p:txBody>
      </p:sp>
      <p:sp>
        <p:nvSpPr>
          <p:cNvPr id="8195" name="Rectangle 2"/>
          <p:cNvSpPr>
            <a:spLocks noGrp="1" noChangeArrowheads="1"/>
          </p:cNvSpPr>
          <p:nvPr>
            <p:ph type="title"/>
          </p:nvPr>
        </p:nvSpPr>
        <p:spPr>
          <a:xfrm>
            <a:off x="539552" y="404664"/>
            <a:ext cx="8310197"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eaLnBrk="1" hangingPunct="1"/>
            <a:r>
              <a:rPr lang="en-US" altLang="en-US" sz="2800" dirty="0" smtClean="0"/>
              <a:t>WHY ADR FOR IP DISPUTES?</a:t>
            </a:r>
          </a:p>
        </p:txBody>
      </p:sp>
      <p:sp>
        <p:nvSpPr>
          <p:cNvPr id="8196" name="Rectangle 3"/>
          <p:cNvSpPr>
            <a:spLocks noGrp="1" noChangeArrowheads="1"/>
          </p:cNvSpPr>
          <p:nvPr>
            <p:ph type="body" idx="1"/>
          </p:nvPr>
        </p:nvSpPr>
        <p:spPr>
          <a:xfrm>
            <a:off x="323528" y="1700808"/>
            <a:ext cx="8568952" cy="4752875"/>
          </a:xfrm>
        </p:spPr>
        <p:txBody>
          <a:bodyPr/>
          <a:lstStyle/>
          <a:p>
            <a:pPr eaLnBrk="1" hangingPunct="1">
              <a:lnSpc>
                <a:spcPct val="150000"/>
              </a:lnSpc>
            </a:pPr>
            <a:r>
              <a:rPr lang="en-US" altLang="en-US" sz="2200" dirty="0" smtClean="0"/>
              <a:t>Internationalization of creation/use of IP: cross-border solutions</a:t>
            </a:r>
          </a:p>
          <a:p>
            <a:pPr eaLnBrk="1" hangingPunct="1">
              <a:lnSpc>
                <a:spcPct val="150000"/>
              </a:lnSpc>
            </a:pPr>
            <a:r>
              <a:rPr lang="en-US" altLang="en-US" sz="2200" dirty="0" smtClean="0"/>
              <a:t>Technical and specialized nature of IP: specific expertise of the neutral</a:t>
            </a:r>
          </a:p>
          <a:p>
            <a:pPr eaLnBrk="1" hangingPunct="1">
              <a:lnSpc>
                <a:spcPct val="150000"/>
              </a:lnSpc>
            </a:pPr>
            <a:r>
              <a:rPr lang="en-US" altLang="en-US" sz="2200" dirty="0" smtClean="0"/>
              <a:t>Short product and market cycles: time-efficient procedures</a:t>
            </a:r>
          </a:p>
          <a:p>
            <a:pPr eaLnBrk="1" hangingPunct="1">
              <a:lnSpc>
                <a:spcPct val="150000"/>
              </a:lnSpc>
            </a:pPr>
            <a:r>
              <a:rPr lang="en-US" altLang="en-US" sz="2200" dirty="0" smtClean="0"/>
              <a:t>Confidential nature of IP: confidential procedures</a:t>
            </a:r>
          </a:p>
          <a:p>
            <a:pPr eaLnBrk="1" hangingPunct="1">
              <a:lnSpc>
                <a:spcPct val="150000"/>
              </a:lnSpc>
            </a:pPr>
            <a:r>
              <a:rPr lang="en-US" altLang="en-US" sz="2200" dirty="0" smtClean="0"/>
              <a:t>Collaborative nature of IP creation and commercialization: procedures that preserve relations </a:t>
            </a:r>
          </a:p>
          <a:p>
            <a:pPr eaLnBrk="1" hangingPunct="1">
              <a:lnSpc>
                <a:spcPct val="90000"/>
              </a:lnSpc>
            </a:pPr>
            <a:endParaRPr lang="en-US" altLang="en-US" sz="2800" dirty="0" smtClean="0"/>
          </a:p>
          <a:p>
            <a:pPr eaLnBrk="1" hangingPunct="1">
              <a:lnSpc>
                <a:spcPct val="90000"/>
              </a:lnSpc>
            </a:pPr>
            <a:endParaRPr lang="en-US" altLang="en-US" dirty="0" smtClean="0"/>
          </a:p>
        </p:txBody>
      </p:sp>
    </p:spTree>
    <p:extLst>
      <p:ext uri="{BB962C8B-B14F-4D97-AF65-F5344CB8AC3E}">
        <p14:creationId xmlns:p14="http://schemas.microsoft.com/office/powerpoint/2010/main" val="3706750444"/>
      </p:ext>
    </p:extLst>
  </p:cSld>
  <p:clrMapOvr>
    <a:masterClrMapping/>
  </p:clrMapOvr>
  <p:transition spd="slow">
    <p:wip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2CED4626-B039-44DB-8879-3CE52667BE49}" type="slidenum">
              <a:rPr lang="en-US" altLang="en-US" sz="1400" smtClean="0">
                <a:solidFill>
                  <a:srgbClr val="000000"/>
                </a:solidFill>
              </a:rPr>
              <a:pPr algn="r" eaLnBrk="1" hangingPunct="1">
                <a:spcBef>
                  <a:spcPct val="0"/>
                </a:spcBef>
                <a:buFontTx/>
                <a:buNone/>
              </a:pPr>
              <a:t>196</a:t>
            </a:fld>
            <a:endParaRPr lang="en-US" altLang="en-US" sz="1400" smtClean="0">
              <a:solidFill>
                <a:srgbClr val="000000"/>
              </a:solidFill>
            </a:endParaRPr>
          </a:p>
        </p:txBody>
      </p:sp>
      <p:sp>
        <p:nvSpPr>
          <p:cNvPr id="9219" name="Rectangle 2"/>
          <p:cNvSpPr>
            <a:spLocks noChangeArrowheads="1"/>
          </p:cNvSpPr>
          <p:nvPr/>
        </p:nvSpPr>
        <p:spPr bwMode="auto">
          <a:xfrm>
            <a:off x="118697" y="3403392"/>
            <a:ext cx="8906608" cy="338554"/>
          </a:xfrm>
          <a:prstGeom prst="rect">
            <a:avLst/>
          </a:prstGeom>
          <a:gradFill rotWithShape="1">
            <a:gsLst>
              <a:gs pos="0">
                <a:srgbClr val="D4DBE3"/>
              </a:gs>
              <a:gs pos="100000">
                <a:srgbClr val="70899B"/>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9220" name="Rectangle 3"/>
          <p:cNvSpPr>
            <a:spLocks noGrp="1" noChangeArrowheads="1"/>
          </p:cNvSpPr>
          <p:nvPr>
            <p:ph type="title"/>
          </p:nvPr>
        </p:nvSpPr>
        <p:spPr>
          <a:xfrm>
            <a:off x="467544" y="0"/>
            <a:ext cx="7946694" cy="1143000"/>
          </a:xfrm>
        </p:spPr>
        <p:txBody>
          <a:bodyPr/>
          <a:lstStyle/>
          <a:p>
            <a:pPr algn="ctr" eaLnBrk="1" hangingPunct="1"/>
            <a:r>
              <a:rPr lang="en-US" altLang="en-US" sz="2800" dirty="0" smtClean="0"/>
              <a:t>WIPO ADR OPTIONS</a:t>
            </a:r>
          </a:p>
        </p:txBody>
      </p:sp>
      <p:grpSp>
        <p:nvGrpSpPr>
          <p:cNvPr id="9221" name="Group 4"/>
          <p:cNvGrpSpPr>
            <a:grpSpLocks/>
          </p:cNvGrpSpPr>
          <p:nvPr/>
        </p:nvGrpSpPr>
        <p:grpSpPr bwMode="auto">
          <a:xfrm>
            <a:off x="4705350" y="3675063"/>
            <a:ext cx="2261088" cy="584200"/>
            <a:chOff x="3697" y="2536"/>
            <a:chExt cx="1542" cy="368"/>
          </a:xfrm>
        </p:grpSpPr>
        <p:sp>
          <p:nvSpPr>
            <p:cNvPr id="9252" name="Rectangle 5"/>
            <p:cNvSpPr>
              <a:spLocks noChangeArrowheads="1"/>
            </p:cNvSpPr>
            <p:nvPr/>
          </p:nvSpPr>
          <p:spPr bwMode="auto">
            <a:xfrm>
              <a:off x="3697" y="2536"/>
              <a:ext cx="1542" cy="362"/>
            </a:xfrm>
            <a:prstGeom prst="rect">
              <a:avLst/>
            </a:prstGeom>
            <a:solidFill>
              <a:srgbClr val="D4DBE3"/>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9253" name="Text Box 6"/>
            <p:cNvSpPr txBox="1">
              <a:spLocks noChangeArrowheads="1"/>
            </p:cNvSpPr>
            <p:nvPr/>
          </p:nvSpPr>
          <p:spPr bwMode="auto">
            <a:xfrm>
              <a:off x="3697"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solidFill>
                    <a:srgbClr val="000000"/>
                  </a:solidFill>
                </a:rPr>
                <a:t>Expedited Arbitration</a:t>
              </a:r>
            </a:p>
          </p:txBody>
        </p:sp>
        <p:sp>
          <p:nvSpPr>
            <p:cNvPr id="9254" name="Text Box 7"/>
            <p:cNvSpPr txBox="1">
              <a:spLocks noChangeArrowheads="1"/>
            </p:cNvSpPr>
            <p:nvPr/>
          </p:nvSpPr>
          <p:spPr bwMode="auto">
            <a:xfrm>
              <a:off x="4468"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solidFill>
                    <a:srgbClr val="000000"/>
                  </a:solidFill>
                </a:rPr>
                <a:t>Arbitration</a:t>
              </a:r>
            </a:p>
            <a:p>
              <a:pPr algn="ctr" eaLnBrk="1" hangingPunct="1">
                <a:spcBef>
                  <a:spcPct val="0"/>
                </a:spcBef>
                <a:buFontTx/>
                <a:buNone/>
              </a:pPr>
              <a:endParaRPr kumimoji="1" lang="en-US" altLang="en-US" sz="1600">
                <a:solidFill>
                  <a:srgbClr val="000000"/>
                </a:solidFill>
              </a:endParaRPr>
            </a:p>
          </p:txBody>
        </p:sp>
      </p:grpSp>
      <p:sp>
        <p:nvSpPr>
          <p:cNvPr id="9222" name="Text Box 8"/>
          <p:cNvSpPr txBox="1">
            <a:spLocks noChangeArrowheads="1"/>
          </p:cNvSpPr>
          <p:nvPr/>
        </p:nvSpPr>
        <p:spPr bwMode="auto">
          <a:xfrm>
            <a:off x="2337289" y="1557338"/>
            <a:ext cx="2234711" cy="83099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solidFill>
                  <a:srgbClr val="000000"/>
                </a:solidFill>
              </a:rPr>
              <a:t>WIPO Contract Clause/ Submission Agreement</a:t>
            </a:r>
          </a:p>
        </p:txBody>
      </p:sp>
      <p:sp>
        <p:nvSpPr>
          <p:cNvPr id="9223" name="Text Box 9"/>
          <p:cNvSpPr txBox="1">
            <a:spLocks noChangeArrowheads="1"/>
          </p:cNvSpPr>
          <p:nvPr/>
        </p:nvSpPr>
        <p:spPr bwMode="auto">
          <a:xfrm>
            <a:off x="230067" y="3667125"/>
            <a:ext cx="1531326"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solidFill>
                  <a:srgbClr val="000000"/>
                </a:solidFill>
              </a:rPr>
              <a:t>Expert Determination</a:t>
            </a:r>
          </a:p>
        </p:txBody>
      </p:sp>
      <p:sp>
        <p:nvSpPr>
          <p:cNvPr id="9224" name="Text Box 10"/>
          <p:cNvSpPr txBox="1">
            <a:spLocks noChangeArrowheads="1"/>
          </p:cNvSpPr>
          <p:nvPr/>
        </p:nvSpPr>
        <p:spPr bwMode="auto">
          <a:xfrm>
            <a:off x="230067" y="5186364"/>
            <a:ext cx="1531326"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solidFill>
                  <a:srgbClr val="000000"/>
                </a:solidFill>
              </a:rPr>
              <a:t>Determination</a:t>
            </a:r>
          </a:p>
        </p:txBody>
      </p:sp>
      <p:sp>
        <p:nvSpPr>
          <p:cNvPr id="9225" name="Text Box 11"/>
          <p:cNvSpPr txBox="1">
            <a:spLocks noChangeArrowheads="1"/>
          </p:cNvSpPr>
          <p:nvPr/>
        </p:nvSpPr>
        <p:spPr bwMode="auto">
          <a:xfrm>
            <a:off x="2337289" y="2471739"/>
            <a:ext cx="2234711"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solidFill>
                  <a:srgbClr val="000000"/>
                </a:solidFill>
              </a:rPr>
              <a:t>(Negotiation)</a:t>
            </a:r>
          </a:p>
        </p:txBody>
      </p:sp>
      <p:sp>
        <p:nvSpPr>
          <p:cNvPr id="9226" name="Text Box 12"/>
          <p:cNvSpPr txBox="1">
            <a:spLocks noChangeArrowheads="1"/>
          </p:cNvSpPr>
          <p:nvPr/>
        </p:nvSpPr>
        <p:spPr bwMode="auto">
          <a:xfrm>
            <a:off x="2337289" y="3119439"/>
            <a:ext cx="2234711"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solidFill>
                  <a:srgbClr val="000000"/>
                </a:solidFill>
              </a:rPr>
              <a:t>Mediation</a:t>
            </a:r>
          </a:p>
        </p:txBody>
      </p:sp>
      <p:sp>
        <p:nvSpPr>
          <p:cNvPr id="9227" name="Text Box 13"/>
          <p:cNvSpPr txBox="1">
            <a:spLocks noChangeArrowheads="1"/>
          </p:cNvSpPr>
          <p:nvPr/>
        </p:nvSpPr>
        <p:spPr bwMode="auto">
          <a:xfrm>
            <a:off x="5037993" y="5186364"/>
            <a:ext cx="1592874"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solidFill>
                  <a:srgbClr val="000000"/>
                </a:solidFill>
              </a:rPr>
              <a:t>Award</a:t>
            </a:r>
          </a:p>
        </p:txBody>
      </p:sp>
      <p:cxnSp>
        <p:nvCxnSpPr>
          <p:cNvPr id="9228" name="AutoShape 14"/>
          <p:cNvCxnSpPr>
            <a:cxnSpLocks noChangeShapeType="1"/>
            <a:stCxn id="9225" idx="3"/>
            <a:endCxn id="9252" idx="0"/>
          </p:cNvCxnSpPr>
          <p:nvPr/>
        </p:nvCxnSpPr>
        <p:spPr bwMode="auto">
          <a:xfrm>
            <a:off x="4572001" y="2641601"/>
            <a:ext cx="1264627"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9" name="AutoShape 15"/>
          <p:cNvCxnSpPr>
            <a:cxnSpLocks noChangeShapeType="1"/>
            <a:stCxn id="9223" idx="2"/>
            <a:endCxn id="9224" idx="0"/>
          </p:cNvCxnSpPr>
          <p:nvPr/>
        </p:nvCxnSpPr>
        <p:spPr bwMode="auto">
          <a:xfrm>
            <a:off x="996462" y="4251325"/>
            <a:ext cx="0" cy="93503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0" name="AutoShape 16"/>
          <p:cNvCxnSpPr>
            <a:cxnSpLocks noChangeShapeType="1"/>
            <a:stCxn id="9226" idx="2"/>
            <a:endCxn id="9251" idx="0"/>
          </p:cNvCxnSpPr>
          <p:nvPr/>
        </p:nvCxnSpPr>
        <p:spPr bwMode="auto">
          <a:xfrm flipH="1">
            <a:off x="3453912" y="3459163"/>
            <a:ext cx="1465" cy="1727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1" name="AutoShape 17"/>
          <p:cNvCxnSpPr>
            <a:cxnSpLocks noChangeShapeType="1"/>
            <a:stCxn id="9225" idx="2"/>
            <a:endCxn id="9226" idx="0"/>
          </p:cNvCxnSpPr>
          <p:nvPr/>
        </p:nvCxnSpPr>
        <p:spPr bwMode="auto">
          <a:xfrm>
            <a:off x="3455377" y="2811464"/>
            <a:ext cx="0" cy="3079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2" name="AutoShape 18"/>
          <p:cNvCxnSpPr>
            <a:cxnSpLocks noChangeShapeType="1"/>
            <a:stCxn id="9222" idx="2"/>
            <a:endCxn id="9225" idx="0"/>
          </p:cNvCxnSpPr>
          <p:nvPr/>
        </p:nvCxnSpPr>
        <p:spPr bwMode="auto">
          <a:xfrm>
            <a:off x="3454645" y="2388333"/>
            <a:ext cx="0" cy="83406"/>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3" name="AutoShape 19"/>
          <p:cNvCxnSpPr>
            <a:cxnSpLocks noChangeShapeType="1"/>
            <a:stCxn id="9226" idx="1"/>
            <a:endCxn id="9223" idx="0"/>
          </p:cNvCxnSpPr>
          <p:nvPr/>
        </p:nvCxnSpPr>
        <p:spPr bwMode="auto">
          <a:xfrm rot="10800000" flipV="1">
            <a:off x="996462" y="3289301"/>
            <a:ext cx="1340827" cy="3778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4" name="AutoShape 20"/>
          <p:cNvCxnSpPr>
            <a:cxnSpLocks noChangeShapeType="1"/>
            <a:stCxn id="9225" idx="1"/>
            <a:endCxn id="9223" idx="0"/>
          </p:cNvCxnSpPr>
          <p:nvPr/>
        </p:nvCxnSpPr>
        <p:spPr bwMode="auto">
          <a:xfrm rot="10800000" flipV="1">
            <a:off x="996462" y="2641601"/>
            <a:ext cx="1340827" cy="10255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5" name="AutoShape 21"/>
          <p:cNvCxnSpPr>
            <a:cxnSpLocks noChangeShapeType="1"/>
            <a:stCxn id="9226" idx="3"/>
            <a:endCxn id="9252" idx="0"/>
          </p:cNvCxnSpPr>
          <p:nvPr/>
        </p:nvCxnSpPr>
        <p:spPr bwMode="auto">
          <a:xfrm>
            <a:off x="4572001" y="3289301"/>
            <a:ext cx="1264627"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6" name="AutoShape 22"/>
          <p:cNvCxnSpPr>
            <a:cxnSpLocks noChangeShapeType="1"/>
            <a:stCxn id="9252" idx="2"/>
            <a:endCxn id="9250" idx="0"/>
          </p:cNvCxnSpPr>
          <p:nvPr/>
        </p:nvCxnSpPr>
        <p:spPr bwMode="auto">
          <a:xfrm rot="5400000">
            <a:off x="4426805" y="3776541"/>
            <a:ext cx="936625" cy="188302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7" name="AutoShape 23"/>
          <p:cNvCxnSpPr>
            <a:cxnSpLocks noChangeShapeType="1"/>
            <a:stCxn id="9223" idx="2"/>
            <a:endCxn id="9249" idx="0"/>
          </p:cNvCxnSpPr>
          <p:nvPr/>
        </p:nvCxnSpPr>
        <p:spPr bwMode="auto">
          <a:xfrm rot="16200000" flipH="1">
            <a:off x="1508552" y="3739234"/>
            <a:ext cx="935038" cy="1959220"/>
          </a:xfrm>
          <a:prstGeom prst="bentConnector3">
            <a:avLst>
              <a:gd name="adj1" fmla="val 49917"/>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8" name="AutoShape 24"/>
          <p:cNvCxnSpPr>
            <a:cxnSpLocks noChangeShapeType="1"/>
            <a:stCxn id="9252" idx="2"/>
            <a:endCxn id="9227" idx="0"/>
          </p:cNvCxnSpPr>
          <p:nvPr/>
        </p:nvCxnSpPr>
        <p:spPr bwMode="auto">
          <a:xfrm flipH="1">
            <a:off x="5835161" y="4249739"/>
            <a:ext cx="1466"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9" name="AutoShape 25"/>
          <p:cNvCxnSpPr>
            <a:cxnSpLocks noChangeShapeType="1"/>
            <a:stCxn id="9223" idx="3"/>
            <a:endCxn id="9252" idx="1"/>
          </p:cNvCxnSpPr>
          <p:nvPr/>
        </p:nvCxnSpPr>
        <p:spPr bwMode="auto">
          <a:xfrm>
            <a:off x="1761392" y="3959226"/>
            <a:ext cx="2943958" cy="31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240" name="Group 26"/>
          <p:cNvGrpSpPr>
            <a:grpSpLocks/>
          </p:cNvGrpSpPr>
          <p:nvPr/>
        </p:nvGrpSpPr>
        <p:grpSpPr bwMode="auto">
          <a:xfrm>
            <a:off x="2687516" y="5186364"/>
            <a:ext cx="1532792" cy="339725"/>
            <a:chOff x="2562" y="3339"/>
            <a:chExt cx="1044" cy="212"/>
          </a:xfrm>
        </p:grpSpPr>
        <p:sp>
          <p:nvSpPr>
            <p:cNvPr id="9249" name="Rectangle 27"/>
            <p:cNvSpPr>
              <a:spLocks noChangeArrowheads="1"/>
            </p:cNvSpPr>
            <p:nvPr/>
          </p:nvSpPr>
          <p:spPr bwMode="auto">
            <a:xfrm>
              <a:off x="260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9250" name="Rectangle 28"/>
            <p:cNvSpPr>
              <a:spLocks noChangeArrowheads="1"/>
            </p:cNvSpPr>
            <p:nvPr/>
          </p:nvSpPr>
          <p:spPr bwMode="auto">
            <a:xfrm>
              <a:off x="328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9251" name="Text Box 29"/>
            <p:cNvSpPr txBox="1">
              <a:spLocks noChangeArrowheads="1"/>
            </p:cNvSpPr>
            <p:nvPr/>
          </p:nvSpPr>
          <p:spPr bwMode="auto">
            <a:xfrm>
              <a:off x="2562" y="3339"/>
              <a:ext cx="1044" cy="212"/>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solidFill>
                    <a:srgbClr val="000000"/>
                  </a:solidFill>
                </a:rPr>
                <a:t>Settlement</a:t>
              </a:r>
            </a:p>
          </p:txBody>
        </p:sp>
      </p:grpSp>
      <p:sp>
        <p:nvSpPr>
          <p:cNvPr id="9241" name="Text Box 30"/>
          <p:cNvSpPr txBox="1">
            <a:spLocks noChangeArrowheads="1"/>
          </p:cNvSpPr>
          <p:nvPr/>
        </p:nvSpPr>
        <p:spPr bwMode="auto">
          <a:xfrm>
            <a:off x="7297616" y="1628775"/>
            <a:ext cx="1661746" cy="584773"/>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solidFill>
                  <a:srgbClr val="000000"/>
                </a:solidFill>
              </a:rPr>
              <a:t>Party Agreement</a:t>
            </a:r>
          </a:p>
        </p:txBody>
      </p:sp>
      <p:sp>
        <p:nvSpPr>
          <p:cNvPr id="9242" name="Text Box 35"/>
          <p:cNvSpPr txBox="1">
            <a:spLocks noChangeArrowheads="1"/>
          </p:cNvSpPr>
          <p:nvPr/>
        </p:nvSpPr>
        <p:spPr bwMode="auto">
          <a:xfrm>
            <a:off x="7297616" y="5157788"/>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solidFill>
                  <a:srgbClr val="000000"/>
                </a:solidFill>
              </a:rPr>
              <a:t>Outcome</a:t>
            </a:r>
          </a:p>
        </p:txBody>
      </p:sp>
      <p:sp>
        <p:nvSpPr>
          <p:cNvPr id="9243" name="Text Box 38"/>
          <p:cNvSpPr txBox="1">
            <a:spLocks noChangeArrowheads="1"/>
          </p:cNvSpPr>
          <p:nvPr/>
        </p:nvSpPr>
        <p:spPr bwMode="auto">
          <a:xfrm>
            <a:off x="7297616" y="3644900"/>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solidFill>
                  <a:srgbClr val="000000"/>
                </a:solidFill>
              </a:rPr>
              <a:t>Procedure</a:t>
            </a:r>
          </a:p>
        </p:txBody>
      </p:sp>
      <p:sp>
        <p:nvSpPr>
          <p:cNvPr id="9244" name="Text Box 39"/>
          <p:cNvSpPr txBox="1">
            <a:spLocks noChangeArrowheads="1"/>
          </p:cNvSpPr>
          <p:nvPr/>
        </p:nvSpPr>
        <p:spPr bwMode="auto">
          <a:xfrm>
            <a:off x="7297616" y="2492375"/>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solidFill>
                  <a:srgbClr val="000000"/>
                </a:solidFill>
              </a:rPr>
              <a:t>First Step</a:t>
            </a:r>
          </a:p>
        </p:txBody>
      </p:sp>
      <p:sp>
        <p:nvSpPr>
          <p:cNvPr id="9245" name="Line 46"/>
          <p:cNvSpPr>
            <a:spLocks noChangeShapeType="1"/>
          </p:cNvSpPr>
          <p:nvPr/>
        </p:nvSpPr>
        <p:spPr bwMode="auto">
          <a:xfrm>
            <a:off x="7164267" y="2276475"/>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srgbClr val="000000"/>
              </a:solidFill>
            </a:endParaRPr>
          </a:p>
        </p:txBody>
      </p:sp>
      <p:sp>
        <p:nvSpPr>
          <p:cNvPr id="9246" name="Line 47"/>
          <p:cNvSpPr>
            <a:spLocks noChangeShapeType="1"/>
          </p:cNvSpPr>
          <p:nvPr/>
        </p:nvSpPr>
        <p:spPr bwMode="auto">
          <a:xfrm>
            <a:off x="7164266" y="1268413"/>
            <a:ext cx="0" cy="4608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srgbClr val="000000"/>
              </a:solidFill>
            </a:endParaRPr>
          </a:p>
        </p:txBody>
      </p:sp>
      <p:sp>
        <p:nvSpPr>
          <p:cNvPr id="9247" name="Line 48"/>
          <p:cNvSpPr>
            <a:spLocks noChangeShapeType="1"/>
          </p:cNvSpPr>
          <p:nvPr/>
        </p:nvSpPr>
        <p:spPr bwMode="auto">
          <a:xfrm>
            <a:off x="7164267" y="2997200"/>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srgbClr val="000000"/>
              </a:solidFill>
            </a:endParaRPr>
          </a:p>
        </p:txBody>
      </p:sp>
      <p:sp>
        <p:nvSpPr>
          <p:cNvPr id="9248" name="Line 49"/>
          <p:cNvSpPr>
            <a:spLocks noChangeShapeType="1"/>
          </p:cNvSpPr>
          <p:nvPr/>
        </p:nvSpPr>
        <p:spPr bwMode="auto">
          <a:xfrm>
            <a:off x="7164267" y="4652964"/>
            <a:ext cx="1861038" cy="1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srgbClr val="000000"/>
              </a:solidFill>
            </a:endParaRPr>
          </a:p>
        </p:txBody>
      </p:sp>
    </p:spTree>
    <p:extLst>
      <p:ext uri="{BB962C8B-B14F-4D97-AF65-F5344CB8AC3E}">
        <p14:creationId xmlns:p14="http://schemas.microsoft.com/office/powerpoint/2010/main" val="3687886753"/>
      </p:ext>
    </p:extLst>
  </p:cSld>
  <p:clrMapOvr>
    <a:masterClrMapping/>
  </p:clrMapOvr>
  <p:transition spd="slow">
    <p:wip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C6D5134B-9C40-4993-9A0A-FBFD0D5060F3}" type="slidenum">
              <a:rPr lang="en-US" altLang="en-US" sz="1400" smtClean="0">
                <a:solidFill>
                  <a:srgbClr val="000000"/>
                </a:solidFill>
              </a:rPr>
              <a:pPr algn="r" eaLnBrk="1" hangingPunct="1">
                <a:spcBef>
                  <a:spcPct val="0"/>
                </a:spcBef>
                <a:buFontTx/>
                <a:buNone/>
              </a:pPr>
              <a:t>197</a:t>
            </a:fld>
            <a:endParaRPr lang="en-US" altLang="en-US" sz="1400" smtClean="0">
              <a:solidFill>
                <a:srgbClr val="000000"/>
              </a:solidFill>
            </a:endParaRPr>
          </a:p>
        </p:txBody>
      </p:sp>
      <p:sp>
        <p:nvSpPr>
          <p:cNvPr id="10243" name="Rectangle 2"/>
          <p:cNvSpPr>
            <a:spLocks noGrp="1" noChangeArrowheads="1"/>
          </p:cNvSpPr>
          <p:nvPr>
            <p:ph type="title" idx="4294967295"/>
          </p:nvPr>
        </p:nvSpPr>
        <p:spPr>
          <a:xfrm>
            <a:off x="382466" y="333375"/>
            <a:ext cx="8382000" cy="793750"/>
          </a:xfrm>
        </p:spPr>
        <p:txBody>
          <a:bodyPr/>
          <a:lstStyle/>
          <a:p>
            <a:pPr algn="ctr" eaLnBrk="1" hangingPunct="1">
              <a:lnSpc>
                <a:spcPct val="90000"/>
              </a:lnSpc>
            </a:pPr>
            <a:r>
              <a:rPr lang="en-US" altLang="en-US" sz="2800" dirty="0" smtClean="0"/>
              <a:t>WIPO MODEL CLAUSE EXAMPLE: MEDIATION </a:t>
            </a:r>
            <a:br>
              <a:rPr lang="en-US" altLang="en-US" sz="2800" dirty="0" smtClean="0"/>
            </a:br>
            <a:r>
              <a:rPr lang="en-US" altLang="en-US" sz="2800" dirty="0" smtClean="0"/>
              <a:t>FOLLOWED BY EXPEDITED ARBITRATION</a:t>
            </a:r>
          </a:p>
        </p:txBody>
      </p:sp>
      <p:sp>
        <p:nvSpPr>
          <p:cNvPr id="10244" name="Rectangle 4"/>
          <p:cNvSpPr>
            <a:spLocks noChangeArrowheads="1"/>
          </p:cNvSpPr>
          <p:nvPr/>
        </p:nvSpPr>
        <p:spPr bwMode="auto">
          <a:xfrm>
            <a:off x="649166" y="1412875"/>
            <a:ext cx="7559919" cy="1582738"/>
          </a:xfrm>
          <a:prstGeom prst="rect">
            <a:avLst/>
          </a:prstGeom>
          <a:solidFill>
            <a:srgbClr val="D4DB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r>
              <a:rPr lang="en-US" altLang="en-US" sz="1600">
                <a:solidFill>
                  <a:srgbClr val="000000"/>
                </a:solidFill>
              </a:rPr>
              <a:t>"Any dispute, controversy or claim arising under, out of or relating to this contract and any subsequent amendments of this contract, including, without limitation, its formation, validity, binding effect, interpretation, performance, breach or termination, as well as non-contractual claims, shall be submitted to mediation in accordance with the </a:t>
            </a:r>
            <a:r>
              <a:rPr lang="en-US" altLang="en-US" sz="1600" b="1">
                <a:solidFill>
                  <a:srgbClr val="000000"/>
                </a:solidFill>
              </a:rPr>
              <a:t>WIPO Mediation Rules</a:t>
            </a:r>
            <a:r>
              <a:rPr lang="en-US" altLang="en-US" sz="1600">
                <a:solidFill>
                  <a:srgbClr val="000000"/>
                </a:solidFill>
              </a:rPr>
              <a:t>. The place of mediation shall be [specify place]. The language to be used in the mediation shall be [specify language]”</a:t>
            </a:r>
            <a:endParaRPr lang="en-US" altLang="en-US" sz="1600" b="1">
              <a:solidFill>
                <a:srgbClr val="000000"/>
              </a:solidFill>
            </a:endParaRPr>
          </a:p>
        </p:txBody>
      </p:sp>
      <p:sp>
        <p:nvSpPr>
          <p:cNvPr id="10245" name="Rectangle 5"/>
          <p:cNvSpPr>
            <a:spLocks noChangeArrowheads="1"/>
          </p:cNvSpPr>
          <p:nvPr/>
        </p:nvSpPr>
        <p:spPr bwMode="auto">
          <a:xfrm>
            <a:off x="649166" y="3141664"/>
            <a:ext cx="7559919" cy="2808287"/>
          </a:xfrm>
          <a:prstGeom prst="rect">
            <a:avLst/>
          </a:prstGeom>
          <a:solidFill>
            <a:srgbClr val="D4DBE3"/>
          </a:solidFill>
          <a:ln w="9525">
            <a:solidFill>
              <a:schemeClr val="tx1"/>
            </a:solidFill>
            <a:miter lim="800000"/>
            <a:headEnd/>
            <a:tailEnd/>
          </a:ln>
        </p:spPr>
        <p:txBody>
          <a:bodyPr lIns="92075" tIns="46038" rIns="92075" bIns="46038"/>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buFontTx/>
              <a:buNone/>
            </a:pPr>
            <a:r>
              <a:rPr lang="en-US" altLang="en-US" sz="1600" b="1">
                <a:solidFill>
                  <a:srgbClr val="000000"/>
                </a:solidFill>
              </a:rPr>
              <a:t>If, and to the extent that, any such dispute, controversy or claim has not been settled pursuant to the mediation within [60][90] days of the commencement of the mediation,</a:t>
            </a:r>
            <a:r>
              <a:rPr lang="en-US" altLang="en-US" sz="1600">
                <a:solidFill>
                  <a:srgbClr val="000000"/>
                </a:solidFill>
              </a:rPr>
              <a:t> it shall, upon the filing of a Request for Arbitration by either party, be referred to and finally determined by arbitration in accordance with the WIPO Expedited Arbitration Rules. Alternatively, </a:t>
            </a:r>
            <a:r>
              <a:rPr lang="en-US" altLang="en-US" sz="1600" b="1">
                <a:solidFill>
                  <a:srgbClr val="000000"/>
                </a:solidFill>
              </a:rPr>
              <a:t>if, before the expiration of the said period of [60][90] days, either party fails to participate or to continue to participate in the mediation,</a:t>
            </a:r>
            <a:r>
              <a:rPr lang="en-US" altLang="en-US" sz="1600">
                <a:solidFill>
                  <a:srgbClr val="000000"/>
                </a:solidFill>
              </a:rPr>
              <a:t> the dispute, controversy or claim shall, upon the filing of a Request for Arbitration by the other party, be referred to and finally determined by arbitration in accordance with the </a:t>
            </a:r>
            <a:r>
              <a:rPr lang="en-US" altLang="en-US" sz="1600" b="1">
                <a:solidFill>
                  <a:srgbClr val="000000"/>
                </a:solidFill>
              </a:rPr>
              <a:t>WIPO Expedited Arbitration Rules</a:t>
            </a:r>
            <a:r>
              <a:rPr lang="en-US" altLang="en-US" sz="1600">
                <a:solidFill>
                  <a:srgbClr val="000000"/>
                </a:solidFill>
              </a:rPr>
              <a:t>. The place of arbitration shall be [specify place]. The language to be used in the arbitral proceedings shall be [specify language]. The dispute, controversy or claim referred to arbitration shall be decided in accordance with [specify jurisdiction] law."</a:t>
            </a:r>
          </a:p>
        </p:txBody>
      </p:sp>
      <p:sp>
        <p:nvSpPr>
          <p:cNvPr id="10246" name="Rectangle 7"/>
          <p:cNvSpPr>
            <a:spLocks noChangeArrowheads="1"/>
          </p:cNvSpPr>
          <p:nvPr/>
        </p:nvSpPr>
        <p:spPr bwMode="auto">
          <a:xfrm>
            <a:off x="468572" y="6092825"/>
            <a:ext cx="4358757" cy="338554"/>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en-SG" altLang="en-US" sz="1600" i="1">
                <a:solidFill>
                  <a:srgbClr val="000000"/>
                </a:solidFill>
              </a:rPr>
              <a:t>http://www.wipo.int/amc/en/clauses/index.html</a:t>
            </a:r>
          </a:p>
        </p:txBody>
      </p:sp>
    </p:spTree>
    <p:extLst>
      <p:ext uri="{BB962C8B-B14F-4D97-AF65-F5344CB8AC3E}">
        <p14:creationId xmlns:p14="http://schemas.microsoft.com/office/powerpoint/2010/main" val="1504107596"/>
      </p:ext>
    </p:extLst>
  </p:cSld>
  <p:clrMapOvr>
    <a:masterClrMapping/>
  </p:clrMapOvr>
  <p:transition spd="slow">
    <p:wip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B40BB111-ADFA-45D7-91CE-C4F163DCACBD}" type="slidenum">
              <a:rPr lang="en-US" altLang="en-US" sz="1400" smtClean="0">
                <a:solidFill>
                  <a:srgbClr val="000000"/>
                </a:solidFill>
              </a:rPr>
              <a:pPr algn="r" eaLnBrk="1" hangingPunct="1">
                <a:spcBef>
                  <a:spcPct val="0"/>
                </a:spcBef>
                <a:buFontTx/>
                <a:buNone/>
              </a:pPr>
              <a:t>198</a:t>
            </a:fld>
            <a:endParaRPr lang="en-US" altLang="en-US" sz="1400" smtClean="0">
              <a:solidFill>
                <a:srgbClr val="000000"/>
              </a:solidFill>
            </a:endParaRPr>
          </a:p>
        </p:txBody>
      </p:sp>
      <p:sp>
        <p:nvSpPr>
          <p:cNvPr id="11267" name="Slide Number Placeholder 1"/>
          <p:cNvSpPr txBox="1">
            <a:spLocks noGrp="1"/>
          </p:cNvSpPr>
          <p:nvPr/>
        </p:nvSpPr>
        <p:spPr bwMode="auto">
          <a:xfrm>
            <a:off x="7239000" y="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a:spcBef>
                <a:spcPct val="0"/>
              </a:spcBef>
              <a:buFontTx/>
              <a:buNone/>
            </a:pPr>
            <a:fld id="{EC65DFC6-5386-4B8E-B5E3-922CCD70E48C}" type="slidenum">
              <a:rPr lang="fr-FR" altLang="en-US" sz="1400">
                <a:solidFill>
                  <a:srgbClr val="000000"/>
                </a:solidFill>
              </a:rPr>
              <a:pPr algn="r">
                <a:spcBef>
                  <a:spcPct val="0"/>
                </a:spcBef>
                <a:buFontTx/>
                <a:buNone/>
              </a:pPr>
              <a:t>198</a:t>
            </a:fld>
            <a:endParaRPr lang="fr-FR" altLang="en-US" sz="1400">
              <a:solidFill>
                <a:srgbClr val="000000"/>
              </a:solidFill>
            </a:endParaRPr>
          </a:p>
        </p:txBody>
      </p:sp>
      <p:sp>
        <p:nvSpPr>
          <p:cNvPr id="11268" name="Rectangle 34"/>
          <p:cNvSpPr>
            <a:spLocks noChangeArrowheads="1"/>
          </p:cNvSpPr>
          <p:nvPr/>
        </p:nvSpPr>
        <p:spPr bwMode="auto">
          <a:xfrm>
            <a:off x="4904643" y="4799013"/>
            <a:ext cx="4038600" cy="133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70000"/>
              </a:lnSpc>
              <a:spcBef>
                <a:spcPct val="0"/>
              </a:spcBef>
              <a:spcAft>
                <a:spcPct val="25000"/>
              </a:spcAft>
              <a:buFontTx/>
              <a:buChar char="•"/>
            </a:pPr>
            <a:r>
              <a:rPr kumimoji="1" lang="en-US" altLang="en-US" sz="1800">
                <a:solidFill>
                  <a:srgbClr val="000000"/>
                </a:solidFill>
              </a:rPr>
              <a:t> One exchange of pleadings</a:t>
            </a:r>
          </a:p>
          <a:p>
            <a:pPr>
              <a:lnSpc>
                <a:spcPct val="70000"/>
              </a:lnSpc>
              <a:spcBef>
                <a:spcPct val="0"/>
              </a:spcBef>
              <a:spcAft>
                <a:spcPct val="25000"/>
              </a:spcAft>
              <a:buFontTx/>
              <a:buChar char="•"/>
            </a:pPr>
            <a:r>
              <a:rPr kumimoji="1" lang="fr-CH" altLang="en-US" sz="1800">
                <a:solidFill>
                  <a:srgbClr val="000000"/>
                </a:solidFill>
              </a:rPr>
              <a:t> Shorter time limits</a:t>
            </a:r>
          </a:p>
          <a:p>
            <a:pPr>
              <a:lnSpc>
                <a:spcPct val="70000"/>
              </a:lnSpc>
              <a:spcBef>
                <a:spcPct val="0"/>
              </a:spcBef>
              <a:spcAft>
                <a:spcPct val="25000"/>
              </a:spcAft>
              <a:buFontTx/>
              <a:buChar char="•"/>
            </a:pPr>
            <a:r>
              <a:rPr kumimoji="1" lang="fr-CH" altLang="en-US" sz="1800">
                <a:solidFill>
                  <a:srgbClr val="000000"/>
                </a:solidFill>
              </a:rPr>
              <a:t> Sole arbitrator</a:t>
            </a:r>
          </a:p>
          <a:p>
            <a:pPr>
              <a:lnSpc>
                <a:spcPct val="70000"/>
              </a:lnSpc>
              <a:spcBef>
                <a:spcPct val="0"/>
              </a:spcBef>
              <a:spcAft>
                <a:spcPct val="25000"/>
              </a:spcAft>
              <a:buFontTx/>
              <a:buChar char="•"/>
            </a:pPr>
            <a:r>
              <a:rPr kumimoji="1" lang="fr-CH" altLang="en-US" sz="1800">
                <a:solidFill>
                  <a:srgbClr val="000000"/>
                </a:solidFill>
              </a:rPr>
              <a:t> Shorter hearings </a:t>
            </a:r>
          </a:p>
          <a:p>
            <a:pPr>
              <a:lnSpc>
                <a:spcPct val="70000"/>
              </a:lnSpc>
              <a:spcBef>
                <a:spcPct val="0"/>
              </a:spcBef>
              <a:buFontTx/>
              <a:buChar char="•"/>
            </a:pPr>
            <a:r>
              <a:rPr kumimoji="1" lang="en-US" altLang="en-US" sz="1800">
                <a:solidFill>
                  <a:srgbClr val="000000"/>
                </a:solidFill>
              </a:rPr>
              <a:t> Fixed f</a:t>
            </a:r>
            <a:r>
              <a:rPr kumimoji="1" lang="fr-CH" altLang="en-US" sz="1800">
                <a:solidFill>
                  <a:srgbClr val="000000"/>
                </a:solidFill>
              </a:rPr>
              <a:t>ees</a:t>
            </a:r>
            <a:endParaRPr kumimoji="1" lang="en-US" altLang="en-US" sz="1800">
              <a:solidFill>
                <a:srgbClr val="000000"/>
              </a:solidFill>
            </a:endParaRPr>
          </a:p>
        </p:txBody>
      </p:sp>
      <p:grpSp>
        <p:nvGrpSpPr>
          <p:cNvPr id="11269" name="Group 4"/>
          <p:cNvGrpSpPr>
            <a:grpSpLocks/>
          </p:cNvGrpSpPr>
          <p:nvPr/>
        </p:nvGrpSpPr>
        <p:grpSpPr bwMode="auto">
          <a:xfrm>
            <a:off x="4573466" y="622300"/>
            <a:ext cx="3884734" cy="4030663"/>
            <a:chOff x="2881" y="392"/>
            <a:chExt cx="2447" cy="2539"/>
          </a:xfrm>
        </p:grpSpPr>
        <p:sp>
          <p:nvSpPr>
            <p:cNvPr id="11289" name="Text Box 23"/>
            <p:cNvSpPr txBox="1">
              <a:spLocks noChangeArrowheads="1"/>
            </p:cNvSpPr>
            <p:nvPr/>
          </p:nvSpPr>
          <p:spPr bwMode="auto">
            <a:xfrm>
              <a:off x="2881" y="392"/>
              <a:ext cx="2447"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800" b="1">
                  <a:solidFill>
                    <a:srgbClr val="70899B"/>
                  </a:solidFill>
                </a:rPr>
                <a:t>WIPO Expedited Arbitration</a:t>
              </a:r>
            </a:p>
          </p:txBody>
        </p:sp>
        <p:sp>
          <p:nvSpPr>
            <p:cNvPr id="11290" name="Text Box 7"/>
            <p:cNvSpPr txBox="1">
              <a:spLocks noChangeArrowheads="1"/>
            </p:cNvSpPr>
            <p:nvPr/>
          </p:nvSpPr>
          <p:spPr bwMode="auto">
            <a:xfrm>
              <a:off x="3108" y="710"/>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Request for Arbitration </a:t>
              </a:r>
              <a:br>
                <a:rPr kumimoji="1" lang="en-US" altLang="en-US" sz="1200" b="1">
                  <a:solidFill>
                    <a:srgbClr val="000000"/>
                  </a:solidFill>
                </a:rPr>
              </a:br>
              <a:r>
                <a:rPr kumimoji="1" lang="en-US" altLang="en-US" sz="1200" b="1">
                  <a:solidFill>
                    <a:srgbClr val="000000"/>
                  </a:solidFill>
                </a:rPr>
                <a:t>and Statement of Claim</a:t>
              </a:r>
            </a:p>
          </p:txBody>
        </p:sp>
        <p:sp>
          <p:nvSpPr>
            <p:cNvPr id="11291" name="Text Box 8"/>
            <p:cNvSpPr txBox="1">
              <a:spLocks noChangeArrowheads="1"/>
            </p:cNvSpPr>
            <p:nvPr/>
          </p:nvSpPr>
          <p:spPr bwMode="auto">
            <a:xfrm>
              <a:off x="3108" y="1163"/>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Answer to Request for Arbitration and Statement of Defense</a:t>
              </a:r>
            </a:p>
          </p:txBody>
        </p:sp>
        <p:sp>
          <p:nvSpPr>
            <p:cNvPr id="11292" name="Text Box 9"/>
            <p:cNvSpPr txBox="1">
              <a:spLocks noChangeArrowheads="1"/>
            </p:cNvSpPr>
            <p:nvPr/>
          </p:nvSpPr>
          <p:spPr bwMode="auto">
            <a:xfrm>
              <a:off x="3108" y="1616"/>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Appointment of Arbitrator(s)</a:t>
              </a:r>
            </a:p>
          </p:txBody>
        </p:sp>
        <p:sp>
          <p:nvSpPr>
            <p:cNvPr id="11293" name="Text Box 10"/>
            <p:cNvSpPr txBox="1">
              <a:spLocks noChangeArrowheads="1"/>
            </p:cNvSpPr>
            <p:nvPr/>
          </p:nvSpPr>
          <p:spPr bwMode="auto">
            <a:xfrm>
              <a:off x="3108" y="1979"/>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Hearing</a:t>
              </a:r>
            </a:p>
          </p:txBody>
        </p:sp>
        <p:sp>
          <p:nvSpPr>
            <p:cNvPr id="11294" name="Text Box 11"/>
            <p:cNvSpPr txBox="1">
              <a:spLocks noChangeArrowheads="1"/>
            </p:cNvSpPr>
            <p:nvPr/>
          </p:nvSpPr>
          <p:spPr bwMode="auto">
            <a:xfrm>
              <a:off x="3108" y="2342"/>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Closure of Proceedings</a:t>
              </a:r>
            </a:p>
          </p:txBody>
        </p:sp>
        <p:sp>
          <p:nvSpPr>
            <p:cNvPr id="11295" name="Text Box 20"/>
            <p:cNvSpPr txBox="1">
              <a:spLocks noChangeArrowheads="1"/>
            </p:cNvSpPr>
            <p:nvPr/>
          </p:nvSpPr>
          <p:spPr bwMode="auto">
            <a:xfrm>
              <a:off x="3108" y="2704"/>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Final Award</a:t>
              </a:r>
            </a:p>
          </p:txBody>
        </p:sp>
        <p:cxnSp>
          <p:nvCxnSpPr>
            <p:cNvPr id="11296" name="AutoShape 12"/>
            <p:cNvCxnSpPr>
              <a:cxnSpLocks noChangeShapeType="1"/>
            </p:cNvCxnSpPr>
            <p:nvPr/>
          </p:nvCxnSpPr>
          <p:spPr bwMode="auto">
            <a:xfrm>
              <a:off x="4128" y="102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7" name="AutoShape 13"/>
            <p:cNvCxnSpPr>
              <a:cxnSpLocks noChangeShapeType="1"/>
            </p:cNvCxnSpPr>
            <p:nvPr/>
          </p:nvCxnSpPr>
          <p:spPr bwMode="auto">
            <a:xfrm>
              <a:off x="4128" y="1480"/>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8" name="AutoShape 14"/>
            <p:cNvCxnSpPr>
              <a:cxnSpLocks noChangeShapeType="1"/>
            </p:cNvCxnSpPr>
            <p:nvPr/>
          </p:nvCxnSpPr>
          <p:spPr bwMode="auto">
            <a:xfrm>
              <a:off x="4128" y="1843"/>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9" name="AutoShape 15"/>
            <p:cNvCxnSpPr>
              <a:cxnSpLocks noChangeShapeType="1"/>
            </p:cNvCxnSpPr>
            <p:nvPr/>
          </p:nvCxnSpPr>
          <p:spPr bwMode="auto">
            <a:xfrm>
              <a:off x="4128" y="220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00" name="AutoShape 16"/>
            <p:cNvCxnSpPr>
              <a:cxnSpLocks noChangeShapeType="1"/>
            </p:cNvCxnSpPr>
            <p:nvPr/>
          </p:nvCxnSpPr>
          <p:spPr bwMode="auto">
            <a:xfrm>
              <a:off x="4128" y="2569"/>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70" name="Group 17"/>
          <p:cNvGrpSpPr>
            <a:grpSpLocks/>
          </p:cNvGrpSpPr>
          <p:nvPr/>
        </p:nvGrpSpPr>
        <p:grpSpPr bwMode="auto">
          <a:xfrm>
            <a:off x="584689" y="620714"/>
            <a:ext cx="3890596" cy="5614987"/>
            <a:chOff x="384" y="392"/>
            <a:chExt cx="2451" cy="3537"/>
          </a:xfrm>
        </p:grpSpPr>
        <p:sp>
          <p:nvSpPr>
            <p:cNvPr id="11271" name="Text Box 5"/>
            <p:cNvSpPr txBox="1">
              <a:spLocks noChangeArrowheads="1"/>
            </p:cNvSpPr>
            <p:nvPr/>
          </p:nvSpPr>
          <p:spPr bwMode="auto">
            <a:xfrm>
              <a:off x="567" y="392"/>
              <a:ext cx="2041"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800" b="1">
                  <a:solidFill>
                    <a:srgbClr val="70899B"/>
                  </a:solidFill>
                </a:rPr>
                <a:t>WIPO Arbitration</a:t>
              </a:r>
            </a:p>
          </p:txBody>
        </p:sp>
        <p:sp>
          <p:nvSpPr>
            <p:cNvPr id="11272" name="Text Box 7"/>
            <p:cNvSpPr txBox="1">
              <a:spLocks noChangeArrowheads="1"/>
            </p:cNvSpPr>
            <p:nvPr/>
          </p:nvSpPr>
          <p:spPr bwMode="auto">
            <a:xfrm>
              <a:off x="384" y="70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Request for Arbitration</a:t>
              </a:r>
            </a:p>
          </p:txBody>
        </p:sp>
        <p:sp>
          <p:nvSpPr>
            <p:cNvPr id="11273" name="Text Box 8"/>
            <p:cNvSpPr txBox="1">
              <a:spLocks noChangeArrowheads="1"/>
            </p:cNvSpPr>
            <p:nvPr/>
          </p:nvSpPr>
          <p:spPr bwMode="auto">
            <a:xfrm>
              <a:off x="384" y="1071"/>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Answer to Request for Arbitration</a:t>
              </a:r>
            </a:p>
          </p:txBody>
        </p:sp>
        <p:sp>
          <p:nvSpPr>
            <p:cNvPr id="11274" name="Text Box 9"/>
            <p:cNvSpPr txBox="1">
              <a:spLocks noChangeArrowheads="1"/>
            </p:cNvSpPr>
            <p:nvPr/>
          </p:nvSpPr>
          <p:spPr bwMode="auto">
            <a:xfrm>
              <a:off x="384" y="1434"/>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Appointment of Arbitrator(s)</a:t>
              </a:r>
            </a:p>
          </p:txBody>
        </p:sp>
        <p:sp>
          <p:nvSpPr>
            <p:cNvPr id="11275" name="Text Box 10"/>
            <p:cNvSpPr txBox="1">
              <a:spLocks noChangeArrowheads="1"/>
            </p:cNvSpPr>
            <p:nvPr/>
          </p:nvSpPr>
          <p:spPr bwMode="auto">
            <a:xfrm>
              <a:off x="384" y="179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Statement of Claim</a:t>
              </a:r>
            </a:p>
          </p:txBody>
        </p:sp>
        <p:sp>
          <p:nvSpPr>
            <p:cNvPr id="11276" name="Text Box 11"/>
            <p:cNvSpPr txBox="1">
              <a:spLocks noChangeArrowheads="1"/>
            </p:cNvSpPr>
            <p:nvPr/>
          </p:nvSpPr>
          <p:spPr bwMode="auto">
            <a:xfrm>
              <a:off x="384" y="2160"/>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Statement of Defense</a:t>
              </a:r>
            </a:p>
          </p:txBody>
        </p:sp>
        <p:sp>
          <p:nvSpPr>
            <p:cNvPr id="11277" name="Text Box 12"/>
            <p:cNvSpPr txBox="1">
              <a:spLocks noChangeArrowheads="1"/>
            </p:cNvSpPr>
            <p:nvPr/>
          </p:nvSpPr>
          <p:spPr bwMode="auto">
            <a:xfrm>
              <a:off x="384" y="297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Hearings</a:t>
              </a:r>
            </a:p>
          </p:txBody>
        </p:sp>
        <p:sp>
          <p:nvSpPr>
            <p:cNvPr id="11278" name="Text Box 13"/>
            <p:cNvSpPr txBox="1">
              <a:spLocks noChangeArrowheads="1"/>
            </p:cNvSpPr>
            <p:nvPr/>
          </p:nvSpPr>
          <p:spPr bwMode="auto">
            <a:xfrm>
              <a:off x="384" y="333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Closure of Proceedings</a:t>
              </a:r>
            </a:p>
          </p:txBody>
        </p:sp>
        <p:sp>
          <p:nvSpPr>
            <p:cNvPr id="11279" name="Text Box 14"/>
            <p:cNvSpPr txBox="1">
              <a:spLocks noChangeArrowheads="1"/>
            </p:cNvSpPr>
            <p:nvPr/>
          </p:nvSpPr>
          <p:spPr bwMode="auto">
            <a:xfrm>
              <a:off x="384" y="3702"/>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Final Award</a:t>
              </a:r>
            </a:p>
          </p:txBody>
        </p:sp>
        <p:sp>
          <p:nvSpPr>
            <p:cNvPr id="11280" name="Text Box 20"/>
            <p:cNvSpPr txBox="1">
              <a:spLocks noChangeArrowheads="1"/>
            </p:cNvSpPr>
            <p:nvPr/>
          </p:nvSpPr>
          <p:spPr bwMode="auto">
            <a:xfrm>
              <a:off x="384" y="2523"/>
              <a:ext cx="2451"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rgbClr val="000000"/>
                  </a:solidFill>
                </a:rPr>
                <a:t>Further Written Statements and Witness Statements</a:t>
              </a:r>
            </a:p>
          </p:txBody>
        </p:sp>
        <p:cxnSp>
          <p:nvCxnSpPr>
            <p:cNvPr id="11281" name="AutoShape 28"/>
            <p:cNvCxnSpPr>
              <a:cxnSpLocks noChangeShapeType="1"/>
              <a:stCxn id="11272" idx="2"/>
              <a:endCxn id="11273" idx="0"/>
            </p:cNvCxnSpPr>
            <p:nvPr/>
          </p:nvCxnSpPr>
          <p:spPr bwMode="auto">
            <a:xfrm>
              <a:off x="1610" y="936"/>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2" name="AutoShape 29"/>
            <p:cNvCxnSpPr>
              <a:cxnSpLocks noChangeShapeType="1"/>
              <a:stCxn id="11278" idx="2"/>
              <a:endCxn id="11279" idx="0"/>
            </p:cNvCxnSpPr>
            <p:nvPr/>
          </p:nvCxnSpPr>
          <p:spPr bwMode="auto">
            <a:xfrm>
              <a:off x="1610" y="356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3" name="AutoShape 30"/>
            <p:cNvCxnSpPr>
              <a:cxnSpLocks noChangeShapeType="1"/>
              <a:stCxn id="11273" idx="2"/>
              <a:endCxn id="11274" idx="0"/>
            </p:cNvCxnSpPr>
            <p:nvPr/>
          </p:nvCxnSpPr>
          <p:spPr bwMode="auto">
            <a:xfrm>
              <a:off x="1610" y="1298"/>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4" name="AutoShape 31"/>
            <p:cNvCxnSpPr>
              <a:cxnSpLocks noChangeShapeType="1"/>
              <a:stCxn id="11274" idx="2"/>
              <a:endCxn id="11275" idx="0"/>
            </p:cNvCxnSpPr>
            <p:nvPr/>
          </p:nvCxnSpPr>
          <p:spPr bwMode="auto">
            <a:xfrm>
              <a:off x="1610" y="1661"/>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5" name="AutoShape 32"/>
            <p:cNvCxnSpPr>
              <a:cxnSpLocks noChangeShapeType="1"/>
              <a:stCxn id="11277" idx="2"/>
              <a:endCxn id="11278" idx="0"/>
            </p:cNvCxnSpPr>
            <p:nvPr/>
          </p:nvCxnSpPr>
          <p:spPr bwMode="auto">
            <a:xfrm>
              <a:off x="1610" y="3204"/>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6" name="AutoShape 33"/>
            <p:cNvCxnSpPr>
              <a:cxnSpLocks noChangeShapeType="1"/>
              <a:stCxn id="11275" idx="2"/>
              <a:endCxn id="11276" idx="0"/>
            </p:cNvCxnSpPr>
            <p:nvPr/>
          </p:nvCxnSpPr>
          <p:spPr bwMode="auto">
            <a:xfrm>
              <a:off x="1610" y="2024"/>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7" name="AutoShape 34"/>
            <p:cNvCxnSpPr>
              <a:cxnSpLocks noChangeShapeType="1"/>
              <a:stCxn id="11276" idx="2"/>
              <a:endCxn id="11280" idx="0"/>
            </p:cNvCxnSpPr>
            <p:nvPr/>
          </p:nvCxnSpPr>
          <p:spPr bwMode="auto">
            <a:xfrm>
              <a:off x="1610" y="238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8" name="AutoShape 35"/>
            <p:cNvCxnSpPr>
              <a:cxnSpLocks noChangeShapeType="1"/>
              <a:stCxn id="11280" idx="2"/>
              <a:endCxn id="11277" idx="0"/>
            </p:cNvCxnSpPr>
            <p:nvPr/>
          </p:nvCxnSpPr>
          <p:spPr bwMode="auto">
            <a:xfrm>
              <a:off x="1610" y="2840"/>
              <a:ext cx="0" cy="137"/>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346359087"/>
      </p:ext>
    </p:extLst>
  </p:cSld>
  <p:clrMapOvr>
    <a:masterClrMapping/>
  </p:clrMapOvr>
  <p:transition spd="slow">
    <p:wip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CD9E7B43-3E21-4755-8782-8078A585C2F7}" type="slidenum">
              <a:rPr lang="en-US" altLang="en-US" sz="1400" smtClean="0">
                <a:solidFill>
                  <a:srgbClr val="000000"/>
                </a:solidFill>
              </a:rPr>
              <a:pPr algn="r" eaLnBrk="1" hangingPunct="1">
                <a:spcBef>
                  <a:spcPct val="0"/>
                </a:spcBef>
                <a:buFontTx/>
                <a:buNone/>
              </a:pPr>
              <a:t>199</a:t>
            </a:fld>
            <a:endParaRPr lang="en-US" altLang="en-US" sz="1400" smtClean="0">
              <a:solidFill>
                <a:srgbClr val="000000"/>
              </a:solidFill>
            </a:endParaRPr>
          </a:p>
        </p:txBody>
      </p:sp>
      <p:sp>
        <p:nvSpPr>
          <p:cNvPr id="12291" name="Rectangle 2"/>
          <p:cNvSpPr>
            <a:spLocks noGrp="1" noChangeArrowheads="1"/>
          </p:cNvSpPr>
          <p:nvPr>
            <p:ph type="title"/>
          </p:nvPr>
        </p:nvSpPr>
        <p:spPr>
          <a:xfrm>
            <a:off x="395536" y="0"/>
            <a:ext cx="8352928" cy="1143000"/>
          </a:xfrm>
        </p:spPr>
        <p:txBody>
          <a:bodyPr/>
          <a:lstStyle/>
          <a:p>
            <a:pPr algn="ctr" eaLnBrk="1" hangingPunct="1"/>
            <a:r>
              <a:rPr lang="fr-CH" altLang="en-US" sz="2800" dirty="0" smtClean="0"/>
              <a:t>ACTIVE WIPO CASE MANAGEMENT</a:t>
            </a:r>
            <a:endParaRPr lang="en-US" altLang="en-US" sz="2800" dirty="0" smtClean="0"/>
          </a:p>
        </p:txBody>
      </p:sp>
      <p:sp>
        <p:nvSpPr>
          <p:cNvPr id="12292" name="Rectangle 3"/>
          <p:cNvSpPr>
            <a:spLocks noGrp="1" noChangeArrowheads="1"/>
          </p:cNvSpPr>
          <p:nvPr>
            <p:ph type="body" idx="1"/>
          </p:nvPr>
        </p:nvSpPr>
        <p:spPr>
          <a:xfrm>
            <a:off x="107504" y="1052736"/>
            <a:ext cx="9036496" cy="5040313"/>
          </a:xfrm>
        </p:spPr>
        <p:txBody>
          <a:bodyPr/>
          <a:lstStyle/>
          <a:p>
            <a:pPr marL="635000" indent="-406400" eaLnBrk="1" hangingPunct="1"/>
            <a:r>
              <a:rPr lang="en-US" altLang="en-US" sz="2000" dirty="0" smtClean="0"/>
              <a:t>General procedural information, training programs </a:t>
            </a:r>
          </a:p>
          <a:p>
            <a:pPr marL="228600" indent="0" eaLnBrk="1" hangingPunct="1">
              <a:buNone/>
            </a:pPr>
            <a:endParaRPr lang="en-US" altLang="en-US" sz="2000" dirty="0" smtClean="0"/>
          </a:p>
          <a:p>
            <a:pPr marL="635000" indent="-406400" eaLnBrk="1" hangingPunct="1"/>
            <a:r>
              <a:rPr lang="en-US" altLang="en-US" sz="2000" dirty="0" smtClean="0"/>
              <a:t>Initiation of procedure and subsequent case communication (option of WIPO Electronic Case Facility)</a:t>
            </a:r>
          </a:p>
          <a:p>
            <a:pPr marL="228600" indent="0" eaLnBrk="1" hangingPunct="1">
              <a:buNone/>
            </a:pPr>
            <a:endParaRPr lang="en-US" altLang="en-US" dirty="0" smtClean="0"/>
          </a:p>
          <a:p>
            <a:pPr marL="635000" indent="-406400" eaLnBrk="1" hangingPunct="1"/>
            <a:r>
              <a:rPr lang="en-US" altLang="en-US" sz="2000" b="1" dirty="0" smtClean="0"/>
              <a:t>Neutral appointment process</a:t>
            </a:r>
          </a:p>
          <a:p>
            <a:pPr marL="1238250" lvl="1" indent="-342900" eaLnBrk="1" hangingPunct="1">
              <a:buFont typeface="Wingdings" panose="05000000000000000000" pitchFamily="2" charset="2"/>
              <a:buChar char="Ø"/>
            </a:pPr>
            <a:r>
              <a:rPr lang="en-US" altLang="en-US" sz="1600" dirty="0" smtClean="0"/>
              <a:t>Over 1,500 specialized neutrals</a:t>
            </a:r>
          </a:p>
          <a:p>
            <a:pPr marL="1238250" lvl="1" indent="-342900" eaLnBrk="1" hangingPunct="1">
              <a:buFont typeface="Wingdings" panose="05000000000000000000" pitchFamily="2" charset="2"/>
              <a:buChar char="Ø"/>
            </a:pPr>
            <a:r>
              <a:rPr lang="en-US" altLang="en-US" sz="1600" dirty="0" smtClean="0"/>
              <a:t>Mediators, arbitrators, technical experts</a:t>
            </a:r>
          </a:p>
          <a:p>
            <a:pPr marL="1238250" lvl="1" indent="-342900" eaLnBrk="1" hangingPunct="1">
              <a:buFont typeface="Wingdings" panose="05000000000000000000" pitchFamily="2" charset="2"/>
              <a:buChar char="Ø"/>
            </a:pPr>
            <a:r>
              <a:rPr lang="en-US" altLang="en-US" sz="1600" dirty="0" smtClean="0"/>
              <a:t>All areas of IP/IT</a:t>
            </a:r>
          </a:p>
          <a:p>
            <a:pPr marL="1238250" lvl="1" indent="-342900" eaLnBrk="1" hangingPunct="1">
              <a:buFont typeface="Wingdings" panose="05000000000000000000" pitchFamily="2" charset="2"/>
              <a:buChar char="Ø"/>
            </a:pPr>
            <a:r>
              <a:rPr lang="en-US" altLang="en-US" sz="1600" dirty="0" smtClean="0"/>
              <a:t>New neutrals added in function of specific case needs</a:t>
            </a:r>
          </a:p>
          <a:p>
            <a:pPr marL="895350" lvl="1" indent="0" eaLnBrk="1" hangingPunct="1">
              <a:buNone/>
            </a:pPr>
            <a:endParaRPr lang="en-US" altLang="en-US" sz="1800" b="1" dirty="0" smtClean="0"/>
          </a:p>
          <a:p>
            <a:pPr marL="635000" indent="-406400" eaLnBrk="1" hangingPunct="1"/>
            <a:r>
              <a:rPr lang="en-US" altLang="en-US" sz="2000" dirty="0" smtClean="0"/>
              <a:t>Setting fees, financial management</a:t>
            </a:r>
          </a:p>
          <a:p>
            <a:pPr marL="228600" indent="0" eaLnBrk="1" hangingPunct="1">
              <a:buNone/>
            </a:pPr>
            <a:endParaRPr lang="en-US" altLang="en-US" sz="2000" dirty="0" smtClean="0"/>
          </a:p>
          <a:p>
            <a:pPr marL="635000" indent="-406400" eaLnBrk="1" hangingPunct="1"/>
            <a:r>
              <a:rPr lang="en-US" altLang="en-US" sz="2000" dirty="0" smtClean="0"/>
              <a:t>Availability of procedural guidance to neutral</a:t>
            </a:r>
          </a:p>
          <a:p>
            <a:pPr marL="228600" indent="0" eaLnBrk="1" hangingPunct="1">
              <a:buNone/>
            </a:pPr>
            <a:endParaRPr lang="en-US" altLang="en-US" sz="2000" dirty="0" smtClean="0"/>
          </a:p>
          <a:p>
            <a:pPr marL="635000" indent="-406400" eaLnBrk="1" hangingPunct="1"/>
            <a:r>
              <a:rPr lang="en-US" altLang="en-US" sz="2000" dirty="0" smtClean="0"/>
              <a:t>At request, hearing/meeting logistical assistance</a:t>
            </a:r>
          </a:p>
        </p:txBody>
      </p:sp>
    </p:spTree>
    <p:extLst>
      <p:ext uri="{BB962C8B-B14F-4D97-AF65-F5344CB8AC3E}">
        <p14:creationId xmlns:p14="http://schemas.microsoft.com/office/powerpoint/2010/main" val="7310118"/>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85184"/>
            <a:ext cx="9144000" cy="1512168"/>
          </a:xfrm>
        </p:spPr>
        <p:txBody>
          <a:bodyPr/>
          <a:lstStyle/>
          <a:p>
            <a:r>
              <a:rPr lang="en-US" sz="1200" u="sng" dirty="0" smtClean="0"/>
              <a:t>Speaker</a:t>
            </a:r>
            <a:r>
              <a:rPr lang="en-US" sz="1200" dirty="0" smtClean="0"/>
              <a:t>: V</a:t>
            </a:r>
            <a:r>
              <a:rPr lang="en-US" sz="1200" dirty="0" smtClean="0">
                <a:ea typeface="ヒラギノ角ゴ Pro W3" charset="0"/>
                <a:cs typeface="ヒラギノ角ゴ Pro W3" charset="0"/>
              </a:rPr>
              <a:t>íctor Vázquez, Head, Section for Coordination of Developed Countries, Department for Transition and developed Countries (TDC)  </a:t>
            </a:r>
            <a:endParaRPr lang="en-US" sz="1200" dirty="0"/>
          </a:p>
        </p:txBody>
      </p:sp>
      <p:pic>
        <p:nvPicPr>
          <p:cNvPr id="870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476672"/>
            <a:ext cx="9291169"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descr="D:\Users\gesto\Desktop\banner-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1971599"/>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11641061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texte 2"/>
          <p:cNvSpPr>
            <a:spLocks noGrp="1"/>
          </p:cNvSpPr>
          <p:nvPr>
            <p:ph type="title"/>
          </p:nvPr>
        </p:nvSpPr>
        <p:spPr>
          <a:xfrm>
            <a:off x="0" y="188640"/>
            <a:ext cx="9396536" cy="864096"/>
          </a:xfrm>
        </p:spPr>
        <p:txBody>
          <a:bodyPr/>
          <a:lstStyle/>
          <a:p>
            <a:r>
              <a:rPr lang="en-US" sz="2600" smtClean="0">
                <a:latin typeface="Arial" charset="0"/>
                <a:cs typeface="Times New Roman" charset="0"/>
              </a:rPr>
              <a:t>  </a:t>
            </a:r>
            <a:br>
              <a:rPr lang="en-US" sz="2600" smtClean="0">
                <a:latin typeface="Arial" charset="0"/>
                <a:cs typeface="Times New Roman" charset="0"/>
              </a:rPr>
            </a:br>
            <a:r>
              <a:rPr lang="en-US" sz="2600" smtClean="0">
                <a:latin typeface="Arial" charset="0"/>
                <a:cs typeface="Times New Roman" charset="0"/>
              </a:rPr>
              <a:t>       </a:t>
            </a:r>
            <a:r>
              <a:rPr lang="en-US" smtClean="0">
                <a:cs typeface="Times New Roman"/>
              </a:rPr>
              <a:t>BEIJING TREATY ON AUDIOVISUAL   	</a:t>
            </a:r>
            <a:br>
              <a:rPr lang="en-US" smtClean="0">
                <a:cs typeface="Times New Roman"/>
              </a:rPr>
            </a:br>
            <a:r>
              <a:rPr lang="en-US" smtClean="0">
                <a:cs typeface="Times New Roman"/>
              </a:rPr>
              <a:t>       PERFORMANCES JUNE, 26 2012  </a:t>
            </a:r>
            <a:endParaRPr lang="en-US" dirty="0">
              <a:latin typeface="Arial" charset="0"/>
              <a:cs typeface="Arial" charset="0"/>
            </a:endParaRPr>
          </a:p>
        </p:txBody>
      </p:sp>
      <p:pic>
        <p:nvPicPr>
          <p:cNvPr id="9" name="Espace réservé du contenu 4" descr="url.jpg"/>
          <p:cNvPicPr>
            <a:picLocks noGrp="1" noChangeAspect="1"/>
          </p:cNvPicPr>
          <p:nvPr/>
        </p:nvPicPr>
        <p:blipFill>
          <a:blip r:embed="rId2">
            <a:extLst>
              <a:ext uri="{28A0092B-C50C-407E-A947-70E740481C1C}">
                <a14:useLocalDpi xmlns:a14="http://schemas.microsoft.com/office/drawing/2010/main" val="0"/>
              </a:ext>
            </a:extLst>
          </a:blip>
          <a:srcRect l="19608" r="19608"/>
          <a:stretch>
            <a:fillRect/>
          </a:stretch>
        </p:blipFill>
        <p:spPr>
          <a:xfrm>
            <a:off x="228598" y="1719796"/>
            <a:ext cx="4361237" cy="4191000"/>
          </a:xfrm>
          <a:prstGeom prst="rect">
            <a:avLst/>
          </a:prstGeom>
          <a:ln>
            <a:noFill/>
          </a:ln>
          <a:effectLst>
            <a:softEdge rad="112500"/>
          </a:effectLst>
        </p:spPr>
      </p:pic>
      <p:pic>
        <p:nvPicPr>
          <p:cNvPr id="5" name="Espace réservé du contenu 8"/>
          <p:cNvPicPr>
            <a:picLocks noGrp="1" noChangeAspect="1"/>
          </p:cNvPicPr>
          <p:nvPr/>
        </p:nvPicPr>
        <p:blipFill>
          <a:blip r:embed="rId3"/>
          <a:srcRect l="21329" r="21329"/>
          <a:stretch>
            <a:fillRect/>
          </a:stretch>
        </p:blipFill>
        <p:spPr>
          <a:xfrm>
            <a:off x="4860032" y="1700808"/>
            <a:ext cx="3962400" cy="4191000"/>
          </a:xfrm>
          <a:prstGeom prst="rect">
            <a:avLst/>
          </a:prstGeom>
          <a:ln>
            <a:noFill/>
          </a:ln>
          <a:effectLst>
            <a:softEdge rad="112500"/>
          </a:effectLst>
        </p:spPr>
      </p:pic>
    </p:spTree>
    <p:extLst>
      <p:ext uri="{BB962C8B-B14F-4D97-AF65-F5344CB8AC3E}">
        <p14:creationId xmlns:p14="http://schemas.microsoft.com/office/powerpoint/2010/main" val="369307389"/>
      </p:ext>
    </p:extLst>
  </p:cSld>
  <p:clrMapOvr>
    <a:masterClrMapping/>
  </p:clrMapOvr>
  <p:transition spd="slow">
    <p:wip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09A3F2D4-CFB7-430B-A5DA-84746DB12771}" type="slidenum">
              <a:rPr lang="en-US" altLang="en-US" sz="1400" smtClean="0">
                <a:solidFill>
                  <a:srgbClr val="000000"/>
                </a:solidFill>
              </a:rPr>
              <a:pPr algn="r" eaLnBrk="1" hangingPunct="1">
                <a:spcBef>
                  <a:spcPct val="0"/>
                </a:spcBef>
                <a:buFontTx/>
                <a:buNone/>
              </a:pPr>
              <a:t>200</a:t>
            </a:fld>
            <a:endParaRPr lang="en-US" altLang="en-US" sz="1400" smtClean="0">
              <a:solidFill>
                <a:srgbClr val="000000"/>
              </a:solidFill>
            </a:endParaRPr>
          </a:p>
        </p:txBody>
      </p:sp>
      <p:sp>
        <p:nvSpPr>
          <p:cNvPr id="13315" name="Rectangle 2"/>
          <p:cNvSpPr>
            <a:spLocks noGrp="1" noChangeArrowheads="1"/>
          </p:cNvSpPr>
          <p:nvPr>
            <p:ph type="title"/>
          </p:nvPr>
        </p:nvSpPr>
        <p:spPr>
          <a:xfrm>
            <a:off x="451338" y="188914"/>
            <a:ext cx="8229600" cy="803275"/>
          </a:xfrm>
        </p:spPr>
        <p:txBody>
          <a:bodyPr/>
          <a:lstStyle/>
          <a:p>
            <a:pPr algn="ctr" eaLnBrk="1" hangingPunct="1"/>
            <a:r>
              <a:rPr lang="en-US" altLang="en-US" sz="2800" dirty="0" smtClean="0"/>
              <a:t>WIPO ELECTRONIC CASE FACILITY (ECAF)</a:t>
            </a:r>
          </a:p>
        </p:txBody>
      </p:sp>
      <p:pic>
        <p:nvPicPr>
          <p:cNvPr id="13316" name="Picture 3" descr="casefi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560" y="1962150"/>
            <a:ext cx="8136904" cy="4562475"/>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Rectangle 4"/>
          <p:cNvSpPr>
            <a:spLocks noChangeArrowheads="1"/>
          </p:cNvSpPr>
          <p:nvPr/>
        </p:nvSpPr>
        <p:spPr bwMode="auto">
          <a:xfrm>
            <a:off x="451339" y="1124743"/>
            <a:ext cx="8027377" cy="539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5963" indent="-715963" algn="l" eaLnBrk="0" hangingPunct="0">
              <a:spcBef>
                <a:spcPct val="20000"/>
              </a:spcBef>
              <a:buBlip>
                <a:blip r:embed="rId2"/>
              </a:buBlip>
              <a:defRPr sz="2400">
                <a:solidFill>
                  <a:schemeClr val="tx1"/>
                </a:solidFill>
                <a:latin typeface="Arial" charset="0"/>
                <a:cs typeface="Arial" charset="0"/>
              </a:defRPr>
            </a:lvl1pPr>
            <a:lvl2pPr marL="118110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marL="0" indent="0" eaLnBrk="1" hangingPunct="1">
              <a:buFontTx/>
              <a:buNone/>
            </a:pPr>
            <a:r>
              <a:rPr lang="en-US" altLang="en-US" sz="2000" dirty="0">
                <a:solidFill>
                  <a:srgbClr val="000000"/>
                </a:solidFill>
              </a:rPr>
              <a:t>Easy; instant; centralized; location-independent; secure; available at parties’ option</a:t>
            </a:r>
            <a:endParaRPr lang="fr-CH" altLang="en-US" sz="2000" dirty="0">
              <a:solidFill>
                <a:srgbClr val="000000"/>
              </a:solidFill>
            </a:endParaRPr>
          </a:p>
          <a:p>
            <a:pPr lvl="1" eaLnBrk="1" hangingPunct="1">
              <a:buFontTx/>
              <a:buNone/>
            </a:pPr>
            <a:endParaRPr lang="fr-CH" altLang="en-US" dirty="0">
              <a:solidFill>
                <a:srgbClr val="000000"/>
              </a:solidFill>
            </a:endParaRPr>
          </a:p>
          <a:p>
            <a:pPr lvl="1" eaLnBrk="1" hangingPunct="1">
              <a:buFontTx/>
              <a:buNone/>
            </a:pPr>
            <a:endParaRPr lang="en-US" altLang="en-US" dirty="0">
              <a:solidFill>
                <a:srgbClr val="000000"/>
              </a:solidFill>
            </a:endParaRPr>
          </a:p>
          <a:p>
            <a:pPr lvl="1" eaLnBrk="1" hangingPunct="1"/>
            <a:endParaRPr lang="en-US" altLang="en-US" sz="2000" dirty="0">
              <a:solidFill>
                <a:srgbClr val="000000"/>
              </a:solidFill>
            </a:endParaRPr>
          </a:p>
        </p:txBody>
      </p:sp>
    </p:spTree>
    <p:extLst>
      <p:ext uri="{BB962C8B-B14F-4D97-AF65-F5344CB8AC3E}">
        <p14:creationId xmlns:p14="http://schemas.microsoft.com/office/powerpoint/2010/main" val="283773682"/>
      </p:ext>
    </p:extLst>
  </p:cSld>
  <p:clrMapOvr>
    <a:masterClrMapping/>
  </p:clrMapOvr>
  <p:transition spd="slow">
    <p:wip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68C66791-CAD4-4AEA-BD68-996A5C0E0BCB}" type="slidenum">
              <a:rPr lang="en-US" altLang="en-US" sz="1400" smtClean="0">
                <a:solidFill>
                  <a:srgbClr val="000000"/>
                </a:solidFill>
              </a:rPr>
              <a:pPr algn="r" eaLnBrk="1" hangingPunct="1">
                <a:spcBef>
                  <a:spcPct val="0"/>
                </a:spcBef>
                <a:buFontTx/>
                <a:buNone/>
              </a:pPr>
              <a:t>201</a:t>
            </a:fld>
            <a:endParaRPr lang="en-US" altLang="en-US" sz="1400" smtClean="0">
              <a:solidFill>
                <a:srgbClr val="000000"/>
              </a:solidFill>
            </a:endParaRPr>
          </a:p>
        </p:txBody>
      </p:sp>
      <p:sp>
        <p:nvSpPr>
          <p:cNvPr id="14339" name="Rectangle 2"/>
          <p:cNvSpPr>
            <a:spLocks noGrp="1" noChangeArrowheads="1"/>
          </p:cNvSpPr>
          <p:nvPr>
            <p:ph type="title"/>
          </p:nvPr>
        </p:nvSpPr>
        <p:spPr>
          <a:xfrm>
            <a:off x="180487" y="116632"/>
            <a:ext cx="8274673" cy="1143000"/>
          </a:xfrm>
        </p:spPr>
        <p:txBody>
          <a:bodyPr/>
          <a:lstStyle/>
          <a:p>
            <a:pPr algn="ctr" eaLnBrk="1" hangingPunct="1"/>
            <a:r>
              <a:rPr lang="fr-CH" altLang="en-US" sz="2800" dirty="0" smtClean="0"/>
              <a:t>WIPO CASES</a:t>
            </a:r>
            <a:endParaRPr lang="en-US" altLang="en-US" sz="2800" dirty="0" smtClean="0"/>
          </a:p>
        </p:txBody>
      </p:sp>
      <p:pic>
        <p:nvPicPr>
          <p:cNvPr id="14340" name="Picture 6" descr="ty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8" y="1052736"/>
            <a:ext cx="4494557" cy="280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typ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4334" y="1023975"/>
            <a:ext cx="4236386" cy="322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8"/>
          <p:cNvSpPr>
            <a:spLocks noChangeArrowheads="1"/>
          </p:cNvSpPr>
          <p:nvPr/>
        </p:nvSpPr>
        <p:spPr bwMode="auto">
          <a:xfrm>
            <a:off x="1249674" y="4031904"/>
            <a:ext cx="2169184" cy="46166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n-US" altLang="en-US" dirty="0">
                <a:solidFill>
                  <a:srgbClr val="000000"/>
                </a:solidFill>
              </a:rPr>
              <a:t>Subject Matter</a:t>
            </a:r>
            <a:endParaRPr lang="en-SG" altLang="en-US" dirty="0">
              <a:solidFill>
                <a:srgbClr val="000000"/>
              </a:solidFill>
            </a:endParaRPr>
          </a:p>
        </p:txBody>
      </p:sp>
      <p:sp>
        <p:nvSpPr>
          <p:cNvPr id="14343" name="Rectangle 9"/>
          <p:cNvSpPr>
            <a:spLocks noChangeArrowheads="1"/>
          </p:cNvSpPr>
          <p:nvPr/>
        </p:nvSpPr>
        <p:spPr bwMode="auto">
          <a:xfrm>
            <a:off x="5498684" y="4031904"/>
            <a:ext cx="2307683" cy="46166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n-US" altLang="en-US" dirty="0">
                <a:solidFill>
                  <a:srgbClr val="000000"/>
                </a:solidFill>
              </a:rPr>
              <a:t>Business Areas</a:t>
            </a:r>
            <a:endParaRPr lang="en-SG" altLang="en-US" dirty="0">
              <a:solidFill>
                <a:srgbClr val="000000"/>
              </a:solidFill>
            </a:endParaRPr>
          </a:p>
        </p:txBody>
      </p:sp>
      <p:sp>
        <p:nvSpPr>
          <p:cNvPr id="14344" name="Rectangle 9"/>
          <p:cNvSpPr>
            <a:spLocks noChangeArrowheads="1"/>
          </p:cNvSpPr>
          <p:nvPr/>
        </p:nvSpPr>
        <p:spPr bwMode="auto">
          <a:xfrm>
            <a:off x="154715" y="5085184"/>
            <a:ext cx="8853660" cy="1138773"/>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fr-CH" altLang="en-US" sz="1700" dirty="0">
                <a:solidFill>
                  <a:srgbClr val="000000"/>
                </a:solidFill>
              </a:rPr>
              <a:t>WIPO AMC has </a:t>
            </a:r>
            <a:r>
              <a:rPr lang="fr-CH" altLang="en-US" sz="1700" dirty="0" err="1">
                <a:solidFill>
                  <a:srgbClr val="000000"/>
                </a:solidFill>
              </a:rPr>
              <a:t>administered</a:t>
            </a:r>
            <a:r>
              <a:rPr lang="fr-CH" altLang="en-US" sz="1700" dirty="0">
                <a:solidFill>
                  <a:srgbClr val="000000"/>
                </a:solidFill>
              </a:rPr>
              <a:t> over 350 cases, </a:t>
            </a:r>
            <a:r>
              <a:rPr lang="fr-CH" altLang="en-US" sz="1700" dirty="0" err="1">
                <a:solidFill>
                  <a:srgbClr val="000000"/>
                </a:solidFill>
              </a:rPr>
              <a:t>with</a:t>
            </a:r>
            <a:r>
              <a:rPr lang="fr-CH" altLang="en-US" sz="1700" dirty="0">
                <a:solidFill>
                  <a:srgbClr val="000000"/>
                </a:solidFill>
              </a:rPr>
              <a:t> parties </a:t>
            </a:r>
            <a:r>
              <a:rPr lang="fr-CH" altLang="en-US" sz="1700" dirty="0" err="1">
                <a:solidFill>
                  <a:srgbClr val="000000"/>
                </a:solidFill>
              </a:rPr>
              <a:t>from</a:t>
            </a:r>
            <a:r>
              <a:rPr lang="fr-CH" altLang="en-US" sz="1700" dirty="0">
                <a:solidFill>
                  <a:srgbClr val="000000"/>
                </a:solidFill>
              </a:rPr>
              <a:t> Austria, China, </a:t>
            </a:r>
            <a:r>
              <a:rPr lang="fr-CH" altLang="en-US" sz="1700" dirty="0" err="1">
                <a:solidFill>
                  <a:srgbClr val="000000"/>
                </a:solidFill>
              </a:rPr>
              <a:t>Cyprus</a:t>
            </a:r>
            <a:r>
              <a:rPr lang="fr-CH" altLang="en-US" sz="1700" dirty="0">
                <a:solidFill>
                  <a:srgbClr val="000000"/>
                </a:solidFill>
              </a:rPr>
              <a:t>, </a:t>
            </a:r>
            <a:r>
              <a:rPr lang="fr-CH" altLang="en-US" sz="1700" dirty="0" err="1">
                <a:solidFill>
                  <a:srgbClr val="000000"/>
                </a:solidFill>
              </a:rPr>
              <a:t>Denmark</a:t>
            </a:r>
            <a:r>
              <a:rPr lang="fr-CH" altLang="en-US" sz="1700" dirty="0">
                <a:solidFill>
                  <a:srgbClr val="000000"/>
                </a:solidFill>
              </a:rPr>
              <a:t>, </a:t>
            </a:r>
            <a:r>
              <a:rPr lang="fr-CH" altLang="en-US" sz="1700" dirty="0" err="1">
                <a:solidFill>
                  <a:srgbClr val="000000"/>
                </a:solidFill>
              </a:rPr>
              <a:t>Finland</a:t>
            </a:r>
            <a:r>
              <a:rPr lang="fr-CH" altLang="en-US" sz="1700" dirty="0">
                <a:solidFill>
                  <a:srgbClr val="000000"/>
                </a:solidFill>
              </a:rPr>
              <a:t>, France, Germany, </a:t>
            </a:r>
            <a:r>
              <a:rPr lang="fr-CH" altLang="en-US" sz="1700" dirty="0" err="1">
                <a:solidFill>
                  <a:srgbClr val="000000"/>
                </a:solidFill>
              </a:rPr>
              <a:t>India</a:t>
            </a:r>
            <a:r>
              <a:rPr lang="fr-CH" altLang="en-US" sz="1700" dirty="0">
                <a:solidFill>
                  <a:srgbClr val="000000"/>
                </a:solidFill>
              </a:rPr>
              <a:t>, Ireland, </a:t>
            </a:r>
            <a:r>
              <a:rPr lang="fr-CH" altLang="en-US" sz="1700" dirty="0" err="1">
                <a:solidFill>
                  <a:srgbClr val="000000"/>
                </a:solidFill>
              </a:rPr>
              <a:t>Israel</a:t>
            </a:r>
            <a:r>
              <a:rPr lang="fr-CH" altLang="en-US" sz="1700" dirty="0">
                <a:solidFill>
                  <a:srgbClr val="000000"/>
                </a:solidFill>
              </a:rPr>
              <a:t>, </a:t>
            </a:r>
            <a:r>
              <a:rPr lang="fr-CH" altLang="en-US" sz="1700" dirty="0" err="1">
                <a:solidFill>
                  <a:srgbClr val="000000"/>
                </a:solidFill>
              </a:rPr>
              <a:t>Italy</a:t>
            </a:r>
            <a:r>
              <a:rPr lang="fr-CH" altLang="en-US" sz="1700" dirty="0">
                <a:solidFill>
                  <a:srgbClr val="000000"/>
                </a:solidFill>
              </a:rPr>
              <a:t>, </a:t>
            </a:r>
            <a:r>
              <a:rPr lang="fr-CH" altLang="en-US" sz="1700" dirty="0" err="1">
                <a:solidFill>
                  <a:srgbClr val="000000"/>
                </a:solidFill>
              </a:rPr>
              <a:t>Japan</a:t>
            </a:r>
            <a:r>
              <a:rPr lang="fr-CH" altLang="en-US" sz="1700" dirty="0">
                <a:solidFill>
                  <a:srgbClr val="000000"/>
                </a:solidFill>
              </a:rPr>
              <a:t>, </a:t>
            </a:r>
            <a:r>
              <a:rPr lang="fr-CH" altLang="en-US" sz="1700" dirty="0" err="1">
                <a:solidFill>
                  <a:srgbClr val="000000"/>
                </a:solidFill>
              </a:rPr>
              <a:t>Netherlands</a:t>
            </a:r>
            <a:r>
              <a:rPr lang="fr-CH" altLang="en-US" sz="1700" dirty="0">
                <a:solidFill>
                  <a:srgbClr val="000000"/>
                </a:solidFill>
              </a:rPr>
              <a:t>, </a:t>
            </a:r>
            <a:r>
              <a:rPr lang="fr-CH" altLang="en-US" sz="1700" dirty="0" err="1">
                <a:solidFill>
                  <a:srgbClr val="000000"/>
                </a:solidFill>
              </a:rPr>
              <a:t>Norway</a:t>
            </a:r>
            <a:r>
              <a:rPr lang="fr-CH" altLang="en-US" sz="1700" dirty="0">
                <a:solidFill>
                  <a:srgbClr val="000000"/>
                </a:solidFill>
              </a:rPr>
              <a:t>, Panama, Romania, </a:t>
            </a:r>
            <a:r>
              <a:rPr lang="fr-CH" altLang="en-US" sz="1700" dirty="0" err="1">
                <a:solidFill>
                  <a:srgbClr val="000000"/>
                </a:solidFill>
              </a:rPr>
              <a:t>Russian</a:t>
            </a:r>
            <a:r>
              <a:rPr lang="fr-CH" altLang="en-US" sz="1700" dirty="0">
                <a:solidFill>
                  <a:srgbClr val="000000"/>
                </a:solidFill>
              </a:rPr>
              <a:t> </a:t>
            </a:r>
            <a:r>
              <a:rPr lang="fr-CH" altLang="en-US" sz="1700" dirty="0" err="1">
                <a:solidFill>
                  <a:srgbClr val="000000"/>
                </a:solidFill>
              </a:rPr>
              <a:t>Federation</a:t>
            </a:r>
            <a:r>
              <a:rPr lang="fr-CH" altLang="en-US" sz="1700" dirty="0">
                <a:solidFill>
                  <a:srgbClr val="000000"/>
                </a:solidFill>
              </a:rPr>
              <a:t>, Singapore, Spain, </a:t>
            </a:r>
            <a:r>
              <a:rPr lang="fr-CH" altLang="en-US" sz="1700" dirty="0" err="1">
                <a:solidFill>
                  <a:srgbClr val="000000"/>
                </a:solidFill>
              </a:rPr>
              <a:t>Switzerland</a:t>
            </a:r>
            <a:r>
              <a:rPr lang="fr-CH" altLang="en-US" sz="1700" dirty="0">
                <a:solidFill>
                  <a:srgbClr val="000000"/>
                </a:solidFill>
              </a:rPr>
              <a:t>, </a:t>
            </a:r>
            <a:r>
              <a:rPr lang="fr-CH" altLang="en-US" sz="1700" dirty="0" err="1">
                <a:solidFill>
                  <a:srgbClr val="000000"/>
                </a:solidFill>
              </a:rPr>
              <a:t>Turkey</a:t>
            </a:r>
            <a:r>
              <a:rPr lang="fr-CH" altLang="en-US" sz="1700" dirty="0">
                <a:solidFill>
                  <a:srgbClr val="000000"/>
                </a:solidFill>
              </a:rPr>
              <a:t>, United </a:t>
            </a:r>
            <a:r>
              <a:rPr lang="fr-CH" altLang="en-US" sz="1700" dirty="0" err="1">
                <a:solidFill>
                  <a:srgbClr val="000000"/>
                </a:solidFill>
              </a:rPr>
              <a:t>Kingdom</a:t>
            </a:r>
            <a:r>
              <a:rPr lang="fr-CH" altLang="en-US" sz="1700" dirty="0">
                <a:solidFill>
                  <a:srgbClr val="000000"/>
                </a:solidFill>
              </a:rPr>
              <a:t> and United States of </a:t>
            </a:r>
            <a:r>
              <a:rPr lang="fr-CH" altLang="en-US" sz="1700" dirty="0" err="1">
                <a:solidFill>
                  <a:srgbClr val="000000"/>
                </a:solidFill>
              </a:rPr>
              <a:t>America</a:t>
            </a:r>
            <a:endParaRPr lang="en-US" altLang="en-US" sz="1700" dirty="0">
              <a:solidFill>
                <a:srgbClr val="000000"/>
              </a:solidFill>
            </a:endParaRPr>
          </a:p>
        </p:txBody>
      </p:sp>
    </p:spTree>
    <p:extLst>
      <p:ext uri="{BB962C8B-B14F-4D97-AF65-F5344CB8AC3E}">
        <p14:creationId xmlns:p14="http://schemas.microsoft.com/office/powerpoint/2010/main" val="358186406"/>
      </p:ext>
    </p:extLst>
  </p:cSld>
  <p:clrMapOvr>
    <a:masterClrMapping/>
  </p:clrMapOvr>
  <p:transition spd="slow">
    <p:wip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80FB0E98-8BFE-4F62-9E04-6DBB0BD0FF7B}" type="slidenum">
              <a:rPr lang="en-US" altLang="en-US" sz="1400" smtClean="0">
                <a:solidFill>
                  <a:srgbClr val="000000"/>
                </a:solidFill>
              </a:rPr>
              <a:pPr algn="r" eaLnBrk="1" hangingPunct="1">
                <a:spcBef>
                  <a:spcPct val="0"/>
                </a:spcBef>
                <a:buFontTx/>
                <a:buNone/>
              </a:pPr>
              <a:t>202</a:t>
            </a:fld>
            <a:endParaRPr lang="en-US" altLang="en-US" sz="1400" smtClean="0">
              <a:solidFill>
                <a:srgbClr val="000000"/>
              </a:solidFill>
            </a:endParaRPr>
          </a:p>
        </p:txBody>
      </p:sp>
      <p:sp>
        <p:nvSpPr>
          <p:cNvPr id="15363" name="Rectangle 2"/>
          <p:cNvSpPr>
            <a:spLocks noGrp="1" noChangeArrowheads="1"/>
          </p:cNvSpPr>
          <p:nvPr>
            <p:ph type="title"/>
          </p:nvPr>
        </p:nvSpPr>
        <p:spPr>
          <a:xfrm>
            <a:off x="683568" y="404664"/>
            <a:ext cx="8229600" cy="576262"/>
          </a:xfrm>
        </p:spPr>
        <p:txBody>
          <a:bodyPr/>
          <a:lstStyle/>
          <a:p>
            <a:pPr algn="ctr" eaLnBrk="1" hangingPunct="1"/>
            <a:r>
              <a:rPr lang="fr-CH" altLang="en-US" sz="2800" dirty="0" smtClean="0"/>
              <a:t>WIPO MEDIATION EXAMPLE 1 (I)</a:t>
            </a:r>
            <a:endParaRPr lang="en-US" altLang="en-US" sz="2800" dirty="0" smtClean="0"/>
          </a:p>
        </p:txBody>
      </p:sp>
      <p:sp>
        <p:nvSpPr>
          <p:cNvPr id="15364" name="Rectangle 3"/>
          <p:cNvSpPr>
            <a:spLocks noGrp="1" noChangeArrowheads="1"/>
          </p:cNvSpPr>
          <p:nvPr>
            <p:ph type="body" idx="1"/>
          </p:nvPr>
        </p:nvSpPr>
        <p:spPr>
          <a:xfrm>
            <a:off x="251520" y="1412776"/>
            <a:ext cx="8640960" cy="4908550"/>
          </a:xfrm>
        </p:spPr>
        <p:txBody>
          <a:bodyPr/>
          <a:lstStyle/>
          <a:p>
            <a:pPr eaLnBrk="1" hangingPunct="1">
              <a:lnSpc>
                <a:spcPct val="150000"/>
              </a:lnSpc>
            </a:pPr>
            <a:r>
              <a:rPr lang="en-US" altLang="en-US" sz="1800" dirty="0" smtClean="0"/>
              <a:t>US company/Swiss company</a:t>
            </a:r>
          </a:p>
          <a:p>
            <a:pPr eaLnBrk="1" hangingPunct="1">
              <a:lnSpc>
                <a:spcPct val="150000"/>
              </a:lnSpc>
            </a:pPr>
            <a:r>
              <a:rPr lang="en-US" altLang="en-US" sz="1800" dirty="0" smtClean="0"/>
              <a:t>Patent infringement dispute related to US patents owned by US company in automotive sector</a:t>
            </a:r>
          </a:p>
          <a:p>
            <a:pPr eaLnBrk="1" hangingPunct="1">
              <a:lnSpc>
                <a:spcPct val="150000"/>
              </a:lnSpc>
            </a:pPr>
            <a:r>
              <a:rPr lang="en-US" altLang="en-US" sz="1800" dirty="0" smtClean="0"/>
              <a:t>Settlement agreement 2007</a:t>
            </a:r>
          </a:p>
          <a:p>
            <a:pPr eaLnBrk="1" hangingPunct="1">
              <a:lnSpc>
                <a:spcPct val="150000"/>
              </a:lnSpc>
            </a:pPr>
            <a:r>
              <a:rPr lang="en-US" altLang="en-US" sz="1800" dirty="0" smtClean="0"/>
              <a:t>Dispute resolution clause: WIPO Mediation followed if necessary by WIPO Arbitration </a:t>
            </a:r>
          </a:p>
          <a:p>
            <a:pPr eaLnBrk="1" hangingPunct="1">
              <a:lnSpc>
                <a:spcPct val="150000"/>
              </a:lnSpc>
            </a:pPr>
            <a:r>
              <a:rPr lang="en-US" altLang="en-US" sz="1800" dirty="0" smtClean="0"/>
              <a:t>Request for mediation in 2009</a:t>
            </a:r>
          </a:p>
          <a:p>
            <a:pPr eaLnBrk="1" hangingPunct="1">
              <a:lnSpc>
                <a:spcPct val="150000"/>
              </a:lnSpc>
            </a:pPr>
            <a:r>
              <a:rPr lang="en-US" altLang="en-US" sz="1800" dirty="0" smtClean="0"/>
              <a:t>WIPO proposed a shortlist of candidates</a:t>
            </a:r>
          </a:p>
          <a:p>
            <a:pPr eaLnBrk="1" hangingPunct="1">
              <a:lnSpc>
                <a:spcPct val="150000"/>
              </a:lnSpc>
            </a:pPr>
            <a:r>
              <a:rPr lang="en-US" altLang="en-US" sz="1800" dirty="0" smtClean="0"/>
              <a:t>Parties chose from such list a patent practitioner, fluent in English, with knowledge of US patent law and experience in patent infringement mediation</a:t>
            </a:r>
          </a:p>
          <a:p>
            <a:pPr eaLnBrk="1" hangingPunct="1">
              <a:lnSpc>
                <a:spcPct val="90000"/>
              </a:lnSpc>
            </a:pPr>
            <a:endParaRPr lang="en-US" altLang="en-US" dirty="0" smtClean="0"/>
          </a:p>
        </p:txBody>
      </p:sp>
    </p:spTree>
    <p:extLst>
      <p:ext uri="{BB962C8B-B14F-4D97-AF65-F5344CB8AC3E}">
        <p14:creationId xmlns:p14="http://schemas.microsoft.com/office/powerpoint/2010/main" val="2433642381"/>
      </p:ext>
    </p:extLst>
  </p:cSld>
  <p:clrMapOvr>
    <a:masterClrMapping/>
  </p:clrMapOvr>
  <p:transition spd="slow">
    <p:wip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0F9798C4-81D0-4BC1-BDE4-9B5C73B90F45}" type="slidenum">
              <a:rPr lang="en-US" altLang="en-US" sz="1400" smtClean="0">
                <a:solidFill>
                  <a:srgbClr val="000000"/>
                </a:solidFill>
              </a:rPr>
              <a:pPr algn="r" eaLnBrk="1" hangingPunct="1">
                <a:spcBef>
                  <a:spcPct val="0"/>
                </a:spcBef>
                <a:buFontTx/>
                <a:buNone/>
              </a:pPr>
              <a:t>203</a:t>
            </a:fld>
            <a:endParaRPr lang="en-US" altLang="en-US" sz="1400" smtClean="0">
              <a:solidFill>
                <a:srgbClr val="000000"/>
              </a:solidFill>
            </a:endParaRPr>
          </a:p>
        </p:txBody>
      </p:sp>
      <p:sp>
        <p:nvSpPr>
          <p:cNvPr id="16387" name="Rectangle 2"/>
          <p:cNvSpPr>
            <a:spLocks noGrp="1" noChangeArrowheads="1"/>
          </p:cNvSpPr>
          <p:nvPr>
            <p:ph type="title"/>
          </p:nvPr>
        </p:nvSpPr>
        <p:spPr>
          <a:xfrm>
            <a:off x="451338" y="188914"/>
            <a:ext cx="8229600" cy="765175"/>
          </a:xfrm>
        </p:spPr>
        <p:txBody>
          <a:bodyPr/>
          <a:lstStyle/>
          <a:p>
            <a:pPr algn="ctr" eaLnBrk="1" hangingPunct="1"/>
            <a:r>
              <a:rPr lang="fr-CH" altLang="en-US" sz="2800" dirty="0" smtClean="0"/>
              <a:t>WIPO MEDIATION EXAMPLE 1 (II)</a:t>
            </a:r>
            <a:endParaRPr lang="en-US" altLang="en-US" sz="2800" dirty="0" smtClean="0"/>
          </a:p>
        </p:txBody>
      </p:sp>
      <p:sp>
        <p:nvSpPr>
          <p:cNvPr id="16388" name="Rectangle 3"/>
          <p:cNvSpPr>
            <a:spLocks noGrp="1" noChangeArrowheads="1"/>
          </p:cNvSpPr>
          <p:nvPr>
            <p:ph type="body" idx="1"/>
          </p:nvPr>
        </p:nvSpPr>
        <p:spPr>
          <a:xfrm>
            <a:off x="107504" y="1125538"/>
            <a:ext cx="8928992" cy="4392612"/>
          </a:xfrm>
        </p:spPr>
        <p:txBody>
          <a:bodyPr/>
          <a:lstStyle/>
          <a:p>
            <a:pPr eaLnBrk="1" hangingPunct="1">
              <a:lnSpc>
                <a:spcPct val="90000"/>
              </a:lnSpc>
            </a:pPr>
            <a:r>
              <a:rPr lang="en-US" altLang="en-US" sz="2200" dirty="0" smtClean="0"/>
              <a:t>Two-day session in Geneva at WIPO</a:t>
            </a:r>
          </a:p>
          <a:p>
            <a:pPr marL="0" indent="0" eaLnBrk="1" hangingPunct="1">
              <a:lnSpc>
                <a:spcPct val="90000"/>
              </a:lnSpc>
              <a:buNone/>
            </a:pPr>
            <a:endParaRPr lang="en-US" altLang="en-US" sz="2200" dirty="0" smtClean="0"/>
          </a:p>
          <a:p>
            <a:pPr eaLnBrk="1" hangingPunct="1">
              <a:lnSpc>
                <a:spcPct val="90000"/>
              </a:lnSpc>
            </a:pPr>
            <a:r>
              <a:rPr lang="en-US" altLang="en-US" sz="2200" dirty="0" smtClean="0"/>
              <a:t>Mediator explained ground rules of the session (e.g. confidentiality, caucus) and his role</a:t>
            </a:r>
          </a:p>
          <a:p>
            <a:pPr marL="0" indent="0" eaLnBrk="1" hangingPunct="1">
              <a:lnSpc>
                <a:spcPct val="90000"/>
              </a:lnSpc>
              <a:buNone/>
            </a:pPr>
            <a:endParaRPr lang="en-US" altLang="en-US" sz="2200" dirty="0" smtClean="0"/>
          </a:p>
          <a:p>
            <a:pPr eaLnBrk="1" hangingPunct="1">
              <a:lnSpc>
                <a:spcPct val="90000"/>
              </a:lnSpc>
            </a:pPr>
            <a:r>
              <a:rPr lang="en-US" altLang="en-US" sz="2200" dirty="0" smtClean="0"/>
              <a:t>Early agreement on framework for royalty payments</a:t>
            </a:r>
          </a:p>
          <a:p>
            <a:pPr marL="0" indent="0" eaLnBrk="1" hangingPunct="1">
              <a:lnSpc>
                <a:spcPct val="90000"/>
              </a:lnSpc>
              <a:buNone/>
            </a:pPr>
            <a:endParaRPr lang="en-US" altLang="en-US" sz="2200" dirty="0" smtClean="0"/>
          </a:p>
          <a:p>
            <a:pPr eaLnBrk="1" hangingPunct="1">
              <a:lnSpc>
                <a:spcPct val="90000"/>
              </a:lnSpc>
            </a:pPr>
            <a:r>
              <a:rPr lang="en-US" altLang="en-US" sz="2200" dirty="0" smtClean="0"/>
              <a:t>Final Settlement:</a:t>
            </a:r>
          </a:p>
          <a:p>
            <a:pPr marL="0" indent="0" eaLnBrk="1" hangingPunct="1">
              <a:lnSpc>
                <a:spcPct val="90000"/>
              </a:lnSpc>
              <a:buNone/>
            </a:pPr>
            <a:endParaRPr lang="en-US" altLang="en-US" sz="2200" dirty="0" smtClean="0"/>
          </a:p>
          <a:p>
            <a:pPr lvl="1" eaLnBrk="1" hangingPunct="1">
              <a:lnSpc>
                <a:spcPct val="90000"/>
              </a:lnSpc>
              <a:buFont typeface="Wingdings" panose="05000000000000000000" pitchFamily="2" charset="2"/>
              <a:buChar char="Ø"/>
            </a:pPr>
            <a:r>
              <a:rPr lang="en-US" altLang="en-US" sz="1800" dirty="0" smtClean="0"/>
              <a:t>‘Term sheet’:  down payment, annual installments, net sales-based royalty</a:t>
            </a:r>
          </a:p>
          <a:p>
            <a:pPr marL="457200" lvl="1" indent="0" eaLnBrk="1" hangingPunct="1">
              <a:lnSpc>
                <a:spcPct val="90000"/>
              </a:lnSpc>
              <a:buNone/>
            </a:pPr>
            <a:endParaRPr lang="en-US" altLang="en-US" sz="1800" dirty="0" smtClean="0"/>
          </a:p>
          <a:p>
            <a:pPr lvl="1" eaLnBrk="1" hangingPunct="1">
              <a:lnSpc>
                <a:spcPct val="90000"/>
              </a:lnSpc>
              <a:buFont typeface="Wingdings" panose="05000000000000000000" pitchFamily="2" charset="2"/>
              <a:buChar char="Ø"/>
            </a:pPr>
            <a:r>
              <a:rPr lang="en-US" altLang="en-US" sz="1800" dirty="0" smtClean="0"/>
              <a:t>Re-drafted original licensing agreement, final agreement by September 2009</a:t>
            </a:r>
          </a:p>
          <a:p>
            <a:pPr marL="457200" lvl="1" indent="0" eaLnBrk="1" hangingPunct="1">
              <a:lnSpc>
                <a:spcPct val="90000"/>
              </a:lnSpc>
              <a:buNone/>
            </a:pPr>
            <a:endParaRPr lang="en-US" altLang="en-US" sz="1800" dirty="0" smtClean="0"/>
          </a:p>
          <a:p>
            <a:pPr eaLnBrk="1" hangingPunct="1">
              <a:lnSpc>
                <a:spcPct val="90000"/>
              </a:lnSpc>
            </a:pPr>
            <a:r>
              <a:rPr lang="en-US" altLang="en-US" sz="2200" dirty="0" smtClean="0"/>
              <a:t>End of two-year dispute within 5 months, parties avoided (US) arbitration, option of further collaboration</a:t>
            </a:r>
          </a:p>
        </p:txBody>
      </p:sp>
    </p:spTree>
    <p:extLst>
      <p:ext uri="{BB962C8B-B14F-4D97-AF65-F5344CB8AC3E}">
        <p14:creationId xmlns:p14="http://schemas.microsoft.com/office/powerpoint/2010/main" val="1359488909"/>
      </p:ext>
    </p:extLst>
  </p:cSld>
  <p:clrMapOvr>
    <a:masterClrMapping/>
  </p:clrMapOvr>
  <p:transition spd="slow">
    <p:wip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76CB6736-6FDF-4FAB-9080-408793D65EB9}" type="slidenum">
              <a:rPr lang="en-US" altLang="en-US" sz="1400" smtClean="0">
                <a:solidFill>
                  <a:srgbClr val="000000"/>
                </a:solidFill>
              </a:rPr>
              <a:pPr algn="r" eaLnBrk="1" hangingPunct="1">
                <a:spcBef>
                  <a:spcPct val="0"/>
                </a:spcBef>
                <a:buFontTx/>
                <a:buNone/>
              </a:pPr>
              <a:t>204</a:t>
            </a:fld>
            <a:endParaRPr lang="en-US" altLang="en-US" sz="1400" smtClean="0">
              <a:solidFill>
                <a:srgbClr val="000000"/>
              </a:solidFill>
            </a:endParaRPr>
          </a:p>
        </p:txBody>
      </p:sp>
      <p:sp>
        <p:nvSpPr>
          <p:cNvPr id="17411" name="Rectangle 2"/>
          <p:cNvSpPr>
            <a:spLocks noGrp="1" noChangeArrowheads="1"/>
          </p:cNvSpPr>
          <p:nvPr>
            <p:ph type="title"/>
          </p:nvPr>
        </p:nvSpPr>
        <p:spPr>
          <a:xfrm>
            <a:off x="467544" y="188640"/>
            <a:ext cx="8165123" cy="720725"/>
          </a:xfrm>
        </p:spPr>
        <p:txBody>
          <a:bodyPr/>
          <a:lstStyle/>
          <a:p>
            <a:pPr algn="ctr" eaLnBrk="1" hangingPunct="1">
              <a:lnSpc>
                <a:spcPct val="80000"/>
              </a:lnSpc>
            </a:pPr>
            <a:r>
              <a:rPr lang="en-US" altLang="en-US" sz="2800" dirty="0" smtClean="0"/>
              <a:t>WIPO MEDIATION EXAMPLE 2 (I)</a:t>
            </a:r>
          </a:p>
        </p:txBody>
      </p:sp>
      <p:sp>
        <p:nvSpPr>
          <p:cNvPr id="17412" name="Rectangle 3"/>
          <p:cNvSpPr>
            <a:spLocks noGrp="1" noChangeArrowheads="1"/>
          </p:cNvSpPr>
          <p:nvPr>
            <p:ph type="body" idx="1"/>
          </p:nvPr>
        </p:nvSpPr>
        <p:spPr>
          <a:xfrm>
            <a:off x="107504" y="1268760"/>
            <a:ext cx="9036496" cy="5256113"/>
          </a:xfrm>
        </p:spPr>
        <p:txBody>
          <a:bodyPr/>
          <a:lstStyle/>
          <a:p>
            <a:pPr eaLnBrk="1" hangingPunct="1"/>
            <a:r>
              <a:rPr lang="en-US" altLang="en-US" sz="2200" dirty="0" smtClean="0"/>
              <a:t>Patent infringement dispute</a:t>
            </a:r>
          </a:p>
          <a:p>
            <a:pPr marL="0" indent="0" eaLnBrk="1" hangingPunct="1">
              <a:buNone/>
            </a:pPr>
            <a:endParaRPr lang="en-US" altLang="en-US" sz="2200" dirty="0" smtClean="0"/>
          </a:p>
          <a:p>
            <a:pPr lvl="1" eaLnBrk="1" hangingPunct="1">
              <a:lnSpc>
                <a:spcPct val="150000"/>
              </a:lnSpc>
              <a:buFont typeface="Wingdings" panose="05000000000000000000" pitchFamily="2" charset="2"/>
              <a:buChar char="Ø"/>
            </a:pPr>
            <a:r>
              <a:rPr lang="en-US" altLang="en-US" sz="1800" dirty="0" smtClean="0"/>
              <a:t>R&amp;D company holding patents disclosed patented invention to manufacturer during consultancy</a:t>
            </a:r>
          </a:p>
          <a:p>
            <a:pPr lvl="1" eaLnBrk="1" hangingPunct="1">
              <a:lnSpc>
                <a:spcPct val="150000"/>
              </a:lnSpc>
              <a:buFont typeface="Wingdings" panose="05000000000000000000" pitchFamily="2" charset="2"/>
              <a:buChar char="Ø"/>
            </a:pPr>
            <a:r>
              <a:rPr lang="en-US" altLang="en-US" sz="1800" dirty="0" smtClean="0"/>
              <a:t>No transfer or license of patent rights</a:t>
            </a:r>
          </a:p>
          <a:p>
            <a:pPr lvl="1" eaLnBrk="1" hangingPunct="1">
              <a:lnSpc>
                <a:spcPct val="150000"/>
              </a:lnSpc>
              <a:buFont typeface="Wingdings" panose="05000000000000000000" pitchFamily="2" charset="2"/>
              <a:buChar char="Ø"/>
            </a:pPr>
            <a:r>
              <a:rPr lang="en-US" altLang="en-US" sz="1800" dirty="0" smtClean="0"/>
              <a:t>Manufacturer started selling products which R&amp;D company alleged included patented invention</a:t>
            </a:r>
          </a:p>
          <a:p>
            <a:pPr lvl="1" eaLnBrk="1" hangingPunct="1">
              <a:lnSpc>
                <a:spcPct val="150000"/>
              </a:lnSpc>
              <a:buFont typeface="Wingdings" panose="05000000000000000000" pitchFamily="2" charset="2"/>
              <a:buChar char="Ø"/>
            </a:pPr>
            <a:r>
              <a:rPr lang="en-US" altLang="en-US" sz="1800" dirty="0" smtClean="0"/>
              <a:t>Negotiation patent license failed</a:t>
            </a:r>
          </a:p>
          <a:p>
            <a:pPr lvl="1" eaLnBrk="1" hangingPunct="1">
              <a:lnSpc>
                <a:spcPct val="150000"/>
              </a:lnSpc>
              <a:buFont typeface="Wingdings" panose="05000000000000000000" pitchFamily="2" charset="2"/>
              <a:buChar char="Ø"/>
            </a:pPr>
            <a:r>
              <a:rPr lang="en-US" altLang="en-US" sz="1800" dirty="0" smtClean="0"/>
              <a:t>Parallel infringement proceedings in several jurisdictions?</a:t>
            </a:r>
          </a:p>
          <a:p>
            <a:pPr marL="457200" lvl="1" indent="0" eaLnBrk="1" hangingPunct="1">
              <a:buNone/>
            </a:pPr>
            <a:endParaRPr lang="en-US" altLang="en-US" sz="1800" dirty="0" smtClean="0"/>
          </a:p>
          <a:p>
            <a:pPr eaLnBrk="1" hangingPunct="1"/>
            <a:r>
              <a:rPr lang="en-US" altLang="en-US" sz="2200" dirty="0" smtClean="0"/>
              <a:t>Parties submitted to WIPO Mediation</a:t>
            </a:r>
          </a:p>
        </p:txBody>
      </p:sp>
    </p:spTree>
    <p:extLst>
      <p:ext uri="{BB962C8B-B14F-4D97-AF65-F5344CB8AC3E}">
        <p14:creationId xmlns:p14="http://schemas.microsoft.com/office/powerpoint/2010/main" val="1309680276"/>
      </p:ext>
    </p:extLst>
  </p:cSld>
  <p:clrMapOvr>
    <a:masterClrMapping/>
  </p:clrMapOvr>
  <p:transition spd="slow">
    <p:wip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5AD5615C-F9CC-4AFD-AD14-917459A879D9}" type="slidenum">
              <a:rPr lang="en-US" altLang="en-US" sz="1400" smtClean="0">
                <a:solidFill>
                  <a:srgbClr val="000000"/>
                </a:solidFill>
              </a:rPr>
              <a:pPr algn="r" eaLnBrk="1" hangingPunct="1">
                <a:spcBef>
                  <a:spcPct val="0"/>
                </a:spcBef>
                <a:buFontTx/>
                <a:buNone/>
              </a:pPr>
              <a:t>205</a:t>
            </a:fld>
            <a:endParaRPr lang="en-US" altLang="en-US" sz="1400" smtClean="0">
              <a:solidFill>
                <a:srgbClr val="000000"/>
              </a:solidFill>
            </a:endParaRPr>
          </a:p>
        </p:txBody>
      </p:sp>
      <p:sp>
        <p:nvSpPr>
          <p:cNvPr id="18435" name="Rectangle 2"/>
          <p:cNvSpPr>
            <a:spLocks noGrp="1" noChangeArrowheads="1"/>
          </p:cNvSpPr>
          <p:nvPr>
            <p:ph type="title"/>
          </p:nvPr>
        </p:nvSpPr>
        <p:spPr>
          <a:xfrm>
            <a:off x="684336" y="333376"/>
            <a:ext cx="7949711" cy="792163"/>
          </a:xfrm>
        </p:spPr>
        <p:txBody>
          <a:bodyPr/>
          <a:lstStyle/>
          <a:p>
            <a:pPr algn="ctr" eaLnBrk="1" hangingPunct="1">
              <a:lnSpc>
                <a:spcPct val="80000"/>
              </a:lnSpc>
            </a:pPr>
            <a:r>
              <a:rPr lang="en-US" altLang="en-US" sz="2800" dirty="0" smtClean="0"/>
              <a:t>WIPO MEDIATION EXAMPLE 2 (II)</a:t>
            </a:r>
          </a:p>
        </p:txBody>
      </p:sp>
      <p:sp>
        <p:nvSpPr>
          <p:cNvPr id="18436" name="Rectangle 3"/>
          <p:cNvSpPr>
            <a:spLocks noGrp="1" noChangeArrowheads="1"/>
          </p:cNvSpPr>
          <p:nvPr>
            <p:ph type="body" idx="1"/>
          </p:nvPr>
        </p:nvSpPr>
        <p:spPr>
          <a:xfrm>
            <a:off x="107504" y="1628800"/>
            <a:ext cx="8928992" cy="4680519"/>
          </a:xfrm>
        </p:spPr>
        <p:txBody>
          <a:bodyPr/>
          <a:lstStyle/>
          <a:p>
            <a:pPr algn="just" eaLnBrk="1" hangingPunct="1"/>
            <a:r>
              <a:rPr lang="en-US" altLang="en-US" sz="2200" dirty="0" smtClean="0"/>
              <a:t>WIPO appointed an experienced mediator with expertise in the subject matter of the dispute</a:t>
            </a:r>
          </a:p>
          <a:p>
            <a:pPr marL="0" indent="0" algn="just" eaLnBrk="1" hangingPunct="1">
              <a:buNone/>
            </a:pPr>
            <a:endParaRPr lang="en-US" altLang="en-US" sz="2200" dirty="0" smtClean="0"/>
          </a:p>
          <a:p>
            <a:pPr algn="just" eaLnBrk="1" hangingPunct="1"/>
            <a:r>
              <a:rPr lang="en-US" altLang="en-US" sz="2200" dirty="0" smtClean="0"/>
              <a:t>Parties and mediator met during one week</a:t>
            </a:r>
          </a:p>
          <a:p>
            <a:pPr marL="0" indent="0" algn="just" eaLnBrk="1" hangingPunct="1">
              <a:buNone/>
            </a:pPr>
            <a:endParaRPr lang="en-US" altLang="en-US" sz="2200" dirty="0" smtClean="0"/>
          </a:p>
          <a:p>
            <a:pPr algn="just" eaLnBrk="1" hangingPunct="1"/>
            <a:r>
              <a:rPr lang="en-US" altLang="en-US" sz="2200" dirty="0" smtClean="0"/>
              <a:t>Settlement agreement reached, including grant of license for royalties, and a new consultancy agreement</a:t>
            </a:r>
          </a:p>
          <a:p>
            <a:pPr marL="0" indent="0" algn="just" eaLnBrk="1" hangingPunct="1">
              <a:buNone/>
            </a:pPr>
            <a:endParaRPr lang="en-US" altLang="en-US" sz="2200" dirty="0" smtClean="0"/>
          </a:p>
          <a:p>
            <a:pPr algn="just" eaLnBrk="1" hangingPunct="1"/>
            <a:r>
              <a:rPr lang="en-US" altLang="en-US" sz="2200" dirty="0" smtClean="0"/>
              <a:t>Process duration: 4 months</a:t>
            </a:r>
          </a:p>
          <a:p>
            <a:pPr marL="0" indent="0" algn="just" eaLnBrk="1" hangingPunct="1">
              <a:buNone/>
            </a:pPr>
            <a:endParaRPr lang="en-US" altLang="en-US" sz="2200" dirty="0" smtClean="0"/>
          </a:p>
          <a:p>
            <a:pPr algn="just" eaLnBrk="1" hangingPunct="1"/>
            <a:r>
              <a:rPr lang="en-US" altLang="en-US" sz="2200" dirty="0" smtClean="0"/>
              <a:t>Mediator fees:  USD 24,000</a:t>
            </a:r>
          </a:p>
        </p:txBody>
      </p:sp>
    </p:spTree>
    <p:extLst>
      <p:ext uri="{BB962C8B-B14F-4D97-AF65-F5344CB8AC3E}">
        <p14:creationId xmlns:p14="http://schemas.microsoft.com/office/powerpoint/2010/main" val="735601338"/>
      </p:ext>
    </p:extLst>
  </p:cSld>
  <p:clrMapOvr>
    <a:masterClrMapping/>
  </p:clrMapOvr>
  <p:transition spd="slow">
    <p:wip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F6DB4465-190D-44FF-BBEC-87832665C3AD}" type="slidenum">
              <a:rPr lang="en-US" altLang="en-US" sz="1400" smtClean="0">
                <a:solidFill>
                  <a:srgbClr val="000000"/>
                </a:solidFill>
              </a:rPr>
              <a:pPr algn="r" eaLnBrk="1" hangingPunct="1">
                <a:spcBef>
                  <a:spcPct val="0"/>
                </a:spcBef>
                <a:buFontTx/>
                <a:buNone/>
              </a:pPr>
              <a:t>206</a:t>
            </a:fld>
            <a:endParaRPr lang="en-US" altLang="en-US" sz="1400" smtClean="0">
              <a:solidFill>
                <a:srgbClr val="000000"/>
              </a:solidFill>
            </a:endParaRPr>
          </a:p>
        </p:txBody>
      </p:sp>
      <p:sp>
        <p:nvSpPr>
          <p:cNvPr id="19459" name="Rectangle 2"/>
          <p:cNvSpPr>
            <a:spLocks noGrp="1" noChangeArrowheads="1"/>
          </p:cNvSpPr>
          <p:nvPr>
            <p:ph type="title"/>
          </p:nvPr>
        </p:nvSpPr>
        <p:spPr/>
        <p:txBody>
          <a:bodyPr/>
          <a:lstStyle/>
          <a:p>
            <a:pPr algn="ctr" eaLnBrk="1" hangingPunct="1"/>
            <a:r>
              <a:rPr lang="en-US" altLang="en-US" sz="2800" dirty="0" smtClean="0"/>
              <a:t>WIPO</a:t>
            </a:r>
            <a:r>
              <a:rPr lang="en-US" altLang="en-US" sz="2800" b="1" dirty="0" smtClean="0">
                <a:solidFill>
                  <a:schemeClr val="accent2"/>
                </a:solidFill>
              </a:rPr>
              <a:t> </a:t>
            </a:r>
            <a:r>
              <a:rPr lang="en-US" altLang="en-US" sz="2800" dirty="0" smtClean="0"/>
              <a:t>MEDIATION EXAMPLE 3</a:t>
            </a:r>
            <a:r>
              <a:rPr lang="en-US" altLang="en-US" sz="3200" dirty="0" smtClean="0"/>
              <a:t/>
            </a:r>
            <a:br>
              <a:rPr lang="en-US" altLang="en-US" sz="3200" dirty="0" smtClean="0"/>
            </a:br>
            <a:endParaRPr lang="en-US" altLang="en-US" sz="3200" dirty="0" smtClean="0"/>
          </a:p>
        </p:txBody>
      </p:sp>
      <p:sp>
        <p:nvSpPr>
          <p:cNvPr id="19460" name="Rectangle 3"/>
          <p:cNvSpPr>
            <a:spLocks noGrp="1" noChangeArrowheads="1"/>
          </p:cNvSpPr>
          <p:nvPr>
            <p:ph type="body" idx="1"/>
          </p:nvPr>
        </p:nvSpPr>
        <p:spPr>
          <a:xfrm>
            <a:off x="179511" y="1340768"/>
            <a:ext cx="8964489" cy="4403502"/>
          </a:xfrm>
        </p:spPr>
        <p:txBody>
          <a:bodyPr/>
          <a:lstStyle/>
          <a:p>
            <a:pPr eaLnBrk="1" hangingPunct="1">
              <a:lnSpc>
                <a:spcPct val="90000"/>
              </a:lnSpc>
            </a:pPr>
            <a:r>
              <a:rPr lang="en-US" altLang="en-US" sz="1800" dirty="0" smtClean="0"/>
              <a:t>2006 European airline agreement with a US software company re. development of worldwide platform for the management of ticket sales </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2007 professional services agreement: detailed description of the project as well as the support services to be delivered by the software company </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WIPO mediation followed by WIPO expedited arbitration clause</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Airline paid several million USD for the application </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2009 airline terminated the agreement</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Software company requested that the software be returned </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Airline initiated mediation</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Result: new license</a:t>
            </a:r>
          </a:p>
        </p:txBody>
      </p:sp>
    </p:spTree>
    <p:extLst>
      <p:ext uri="{BB962C8B-B14F-4D97-AF65-F5344CB8AC3E}">
        <p14:creationId xmlns:p14="http://schemas.microsoft.com/office/powerpoint/2010/main" val="1333876217"/>
      </p:ext>
    </p:extLst>
  </p:cSld>
  <p:clrMapOvr>
    <a:masterClrMapping/>
  </p:clrMapOvr>
  <p:transition spd="slow">
    <p:wip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779B0726-48FD-4B52-BF37-AA460D4B0B5B}" type="slidenum">
              <a:rPr lang="en-US" altLang="en-US" sz="1400" smtClean="0">
                <a:solidFill>
                  <a:srgbClr val="000000"/>
                </a:solidFill>
              </a:rPr>
              <a:pPr algn="r" eaLnBrk="1" hangingPunct="1">
                <a:spcBef>
                  <a:spcPct val="0"/>
                </a:spcBef>
                <a:buFontTx/>
                <a:buNone/>
              </a:pPr>
              <a:t>207</a:t>
            </a:fld>
            <a:endParaRPr lang="en-US" altLang="en-US" sz="1400" smtClean="0">
              <a:solidFill>
                <a:srgbClr val="000000"/>
              </a:solidFill>
            </a:endParaRPr>
          </a:p>
        </p:txBody>
      </p:sp>
      <p:sp>
        <p:nvSpPr>
          <p:cNvPr id="20483" name="Rectangle 2"/>
          <p:cNvSpPr>
            <a:spLocks noGrp="1" noChangeArrowheads="1"/>
          </p:cNvSpPr>
          <p:nvPr>
            <p:ph type="title"/>
          </p:nvPr>
        </p:nvSpPr>
        <p:spPr>
          <a:xfrm>
            <a:off x="755576" y="476672"/>
            <a:ext cx="77724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eaLnBrk="1" hangingPunct="1"/>
            <a:r>
              <a:rPr lang="en-US" altLang="en-US" sz="2800" dirty="0" smtClean="0"/>
              <a:t>WIPO ARBITRATION EXAMPLE 1 (I)</a:t>
            </a:r>
          </a:p>
        </p:txBody>
      </p:sp>
      <p:sp>
        <p:nvSpPr>
          <p:cNvPr id="20484" name="Rectangle 3"/>
          <p:cNvSpPr>
            <a:spLocks noGrp="1" noChangeArrowheads="1"/>
          </p:cNvSpPr>
          <p:nvPr>
            <p:ph type="body" idx="1"/>
          </p:nvPr>
        </p:nvSpPr>
        <p:spPr>
          <a:xfrm>
            <a:off x="107504" y="1700808"/>
            <a:ext cx="9036496" cy="4538662"/>
          </a:xfrm>
        </p:spPr>
        <p:txBody>
          <a:bodyPr/>
          <a:lstStyle/>
          <a:p>
            <a:pPr eaLnBrk="1" hangingPunct="1"/>
            <a:r>
              <a:rPr lang="en-US" altLang="en-US" dirty="0" smtClean="0"/>
              <a:t>Asian inventor granted exclusive license over a European patent and five US patents to US manufacturer </a:t>
            </a:r>
          </a:p>
          <a:p>
            <a:pPr marL="0" indent="0" eaLnBrk="1" hangingPunct="1">
              <a:buNone/>
            </a:pPr>
            <a:endParaRPr lang="en-US" altLang="en-US" dirty="0" smtClean="0"/>
          </a:p>
          <a:p>
            <a:pPr eaLnBrk="1" hangingPunct="1"/>
            <a:r>
              <a:rPr lang="en-US" altLang="en-US" dirty="0" smtClean="0"/>
              <a:t>Clause provided that disputes whether royalties had to be paid in respect of products manufactured by US party be resolved through WIPO Expedited Arbitration</a:t>
            </a:r>
          </a:p>
          <a:p>
            <a:pPr marL="0" indent="0" eaLnBrk="1" hangingPunct="1">
              <a:buNone/>
            </a:pPr>
            <a:endParaRPr lang="en-US" altLang="en-US" dirty="0" smtClean="0"/>
          </a:p>
          <a:p>
            <a:pPr eaLnBrk="1" hangingPunct="1"/>
            <a:r>
              <a:rPr lang="en-US" altLang="en-US" dirty="0" smtClean="0"/>
              <a:t>US party rejected claim that its products embodies technologies covered by the licensed patents and refused to pay royalties</a:t>
            </a:r>
          </a:p>
        </p:txBody>
      </p:sp>
    </p:spTree>
    <p:extLst>
      <p:ext uri="{BB962C8B-B14F-4D97-AF65-F5344CB8AC3E}">
        <p14:creationId xmlns:p14="http://schemas.microsoft.com/office/powerpoint/2010/main" val="585166270"/>
      </p:ext>
    </p:extLst>
  </p:cSld>
  <p:clrMapOvr>
    <a:masterClrMapping/>
  </p:clrMapOvr>
  <p:transition spd="slow">
    <p:wip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CD1232EA-D5B9-42E5-8D89-D98CB0F26098}" type="slidenum">
              <a:rPr lang="en-US" altLang="en-US" sz="1400" smtClean="0">
                <a:solidFill>
                  <a:srgbClr val="000000"/>
                </a:solidFill>
              </a:rPr>
              <a:pPr algn="r" eaLnBrk="1" hangingPunct="1">
                <a:spcBef>
                  <a:spcPct val="0"/>
                </a:spcBef>
                <a:buFontTx/>
                <a:buNone/>
              </a:pPr>
              <a:t>208</a:t>
            </a:fld>
            <a:endParaRPr lang="en-US" altLang="en-US" sz="1400" smtClean="0">
              <a:solidFill>
                <a:srgbClr val="000000"/>
              </a:solidFill>
            </a:endParaRPr>
          </a:p>
        </p:txBody>
      </p:sp>
      <p:sp>
        <p:nvSpPr>
          <p:cNvPr id="21507" name="Rectangle 2"/>
          <p:cNvSpPr>
            <a:spLocks noGrp="1" noChangeArrowheads="1"/>
          </p:cNvSpPr>
          <p:nvPr>
            <p:ph type="title"/>
          </p:nvPr>
        </p:nvSpPr>
        <p:spPr>
          <a:xfrm>
            <a:off x="611560" y="188640"/>
            <a:ext cx="77724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eaLnBrk="1" hangingPunct="1"/>
            <a:r>
              <a:rPr lang="en-US" altLang="en-US" sz="2800" dirty="0" smtClean="0"/>
              <a:t>WIPO ARBITRATION EXAMPLE 1 (II)</a:t>
            </a:r>
          </a:p>
        </p:txBody>
      </p:sp>
      <p:sp>
        <p:nvSpPr>
          <p:cNvPr id="21508" name="Rectangle 3"/>
          <p:cNvSpPr>
            <a:spLocks noGrp="1" noChangeArrowheads="1"/>
          </p:cNvSpPr>
          <p:nvPr>
            <p:ph type="body" idx="1"/>
          </p:nvPr>
        </p:nvSpPr>
        <p:spPr>
          <a:xfrm>
            <a:off x="107504" y="1124744"/>
            <a:ext cx="8928992" cy="4321970"/>
          </a:xfrm>
        </p:spPr>
        <p:txBody>
          <a:bodyPr/>
          <a:lstStyle/>
          <a:p>
            <a:pPr algn="just" eaLnBrk="1" hangingPunct="1"/>
            <a:r>
              <a:rPr lang="en-US" altLang="en-US" dirty="0" smtClean="0"/>
              <a:t>Inventor initiated WIPO case</a:t>
            </a:r>
          </a:p>
          <a:p>
            <a:pPr marL="0" indent="0" algn="just" eaLnBrk="1" hangingPunct="1">
              <a:buNone/>
            </a:pPr>
            <a:endParaRPr lang="en-US" altLang="en-US" dirty="0" smtClean="0"/>
          </a:p>
          <a:p>
            <a:pPr algn="just" eaLnBrk="1" hangingPunct="1"/>
            <a:r>
              <a:rPr lang="en-US" altLang="en-US" dirty="0" smtClean="0"/>
              <a:t>Center appointed sole arbitrator under WIPO Expedited Arbitration Rules</a:t>
            </a:r>
          </a:p>
          <a:p>
            <a:pPr marL="0" indent="0" algn="just" eaLnBrk="1" hangingPunct="1">
              <a:buNone/>
            </a:pPr>
            <a:endParaRPr lang="en-US" altLang="en-US" dirty="0" smtClean="0"/>
          </a:p>
          <a:p>
            <a:pPr algn="just" eaLnBrk="1" hangingPunct="1"/>
            <a:r>
              <a:rPr lang="en-US" altLang="en-US" dirty="0" smtClean="0"/>
              <a:t>Arbitrator had to consider whether products infringed the ‘claims’ asserted for each of the patents and whether patents had been anticipated by prior art</a:t>
            </a:r>
          </a:p>
          <a:p>
            <a:pPr marL="0" indent="0" algn="just" eaLnBrk="1" hangingPunct="1">
              <a:buNone/>
            </a:pPr>
            <a:endParaRPr lang="en-US" altLang="en-US" sz="2800" dirty="0" smtClean="0"/>
          </a:p>
          <a:p>
            <a:pPr lvl="2" eaLnBrk="1" hangingPunct="1">
              <a:buFont typeface="Wingdings" panose="05000000000000000000" pitchFamily="2" charset="2"/>
              <a:buChar char="Ø"/>
            </a:pPr>
            <a:r>
              <a:rPr lang="en-US" altLang="en-US" sz="2000" dirty="0" smtClean="0"/>
              <a:t>Highly complex legal and technical issues</a:t>
            </a:r>
          </a:p>
          <a:p>
            <a:pPr lvl="2" eaLnBrk="1" hangingPunct="1">
              <a:buFont typeface="Wingdings" panose="05000000000000000000" pitchFamily="2" charset="2"/>
              <a:buChar char="Ø"/>
            </a:pPr>
            <a:r>
              <a:rPr lang="en-US" altLang="en-US" sz="2000" dirty="0" smtClean="0"/>
              <a:t>Business secrets, models, site visits</a:t>
            </a:r>
          </a:p>
          <a:p>
            <a:pPr lvl="2" eaLnBrk="1" hangingPunct="1">
              <a:buFont typeface="Wingdings" panose="05000000000000000000" pitchFamily="2" charset="2"/>
              <a:buChar char="Ø"/>
            </a:pPr>
            <a:r>
              <a:rPr lang="en-US" altLang="en-US" sz="2000" dirty="0" smtClean="0"/>
              <a:t>Eight days hearing</a:t>
            </a:r>
          </a:p>
          <a:p>
            <a:pPr lvl="2" eaLnBrk="1" hangingPunct="1">
              <a:buFont typeface="Wingdings" panose="05000000000000000000" pitchFamily="2" charset="2"/>
              <a:buChar char="Ø"/>
            </a:pPr>
            <a:r>
              <a:rPr lang="en-US" altLang="en-US" sz="2000" dirty="0" smtClean="0"/>
              <a:t>Final award </a:t>
            </a:r>
          </a:p>
        </p:txBody>
      </p:sp>
    </p:spTree>
    <p:extLst>
      <p:ext uri="{BB962C8B-B14F-4D97-AF65-F5344CB8AC3E}">
        <p14:creationId xmlns:p14="http://schemas.microsoft.com/office/powerpoint/2010/main" val="3152162748"/>
      </p:ext>
    </p:extLst>
  </p:cSld>
  <p:clrMapOvr>
    <a:masterClrMapping/>
  </p:clrMapOvr>
  <p:transition spd="slow">
    <p:wip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8856984" cy="1143000"/>
          </a:xfrm>
        </p:spPr>
        <p:txBody>
          <a:bodyPr/>
          <a:lstStyle/>
          <a:p>
            <a:pPr algn="ctr"/>
            <a:r>
              <a:rPr lang="en-US" altLang="en-US" sz="2800" dirty="0" smtClean="0"/>
              <a:t>EXAMPLES OF TAILORED WIPO ADR FOR SPECIFIC SECTORS</a:t>
            </a:r>
            <a:endParaRPr lang="en-US" sz="2800" dirty="0"/>
          </a:p>
        </p:txBody>
      </p:sp>
      <p:sp>
        <p:nvSpPr>
          <p:cNvPr id="3" name="Content Placeholder 2"/>
          <p:cNvSpPr>
            <a:spLocks noGrp="1"/>
          </p:cNvSpPr>
          <p:nvPr>
            <p:ph idx="1"/>
          </p:nvPr>
        </p:nvSpPr>
        <p:spPr>
          <a:xfrm>
            <a:off x="179512" y="2132856"/>
            <a:ext cx="8784976" cy="4392488"/>
          </a:xfrm>
        </p:spPr>
        <p:txBody>
          <a:bodyPr/>
          <a:lstStyle/>
          <a:p>
            <a:r>
              <a:rPr lang="en-US" sz="2000" dirty="0"/>
              <a:t>Domain Names (40,000+ cases since 1999</a:t>
            </a:r>
            <a:r>
              <a:rPr lang="en-US" sz="2000" dirty="0" smtClean="0"/>
              <a:t>)</a:t>
            </a:r>
          </a:p>
          <a:p>
            <a:pPr marL="0" indent="0">
              <a:buNone/>
            </a:pPr>
            <a:endParaRPr lang="en-US" sz="2000" dirty="0" smtClean="0"/>
          </a:p>
          <a:p>
            <a:r>
              <a:rPr lang="en-US" altLang="en-US" sz="2000" dirty="0"/>
              <a:t>Intellectual Property Offices (e.g., ADR options for parties in administrative procedures before the IPO of Singapore and INPI Brazil</a:t>
            </a:r>
            <a:r>
              <a:rPr lang="en-US" altLang="en-US" sz="2000" dirty="0" smtClean="0"/>
              <a:t>)</a:t>
            </a:r>
          </a:p>
          <a:p>
            <a:pPr marL="0" indent="0">
              <a:buNone/>
            </a:pPr>
            <a:endParaRPr lang="en-US" altLang="en-US" sz="2000" dirty="0" smtClean="0"/>
          </a:p>
          <a:p>
            <a:r>
              <a:rPr lang="en-US" altLang="en-US" sz="2000" dirty="0"/>
              <a:t>Research and Development/Technology Transfer</a:t>
            </a:r>
          </a:p>
          <a:p>
            <a:pPr marL="0" indent="0">
              <a:buNone/>
            </a:pPr>
            <a:endParaRPr lang="en-US" sz="2000" dirty="0"/>
          </a:p>
          <a:p>
            <a:r>
              <a:rPr lang="fr-CH" altLang="en-US" sz="2000" dirty="0"/>
              <a:t>Patents in Standards</a:t>
            </a:r>
            <a:endParaRPr lang="en-US" altLang="en-US" sz="2000" dirty="0"/>
          </a:p>
          <a:p>
            <a:pPr marL="0" indent="0">
              <a:buNone/>
            </a:pPr>
            <a:endParaRPr lang="en-US" sz="2000" dirty="0"/>
          </a:p>
          <a:p>
            <a:r>
              <a:rPr lang="en-US" sz="2000" dirty="0">
                <a:hlinkClick r:id="rId2"/>
              </a:rPr>
              <a:t>http://www.wipo.int/amc/en/center/specific-sectors/</a:t>
            </a:r>
            <a:endParaRPr lang="en-US" sz="2000" dirty="0"/>
          </a:p>
          <a:p>
            <a:pPr marL="0" indent="0">
              <a:buNone/>
            </a:pPr>
            <a:endParaRPr lang="en-US" dirty="0"/>
          </a:p>
        </p:txBody>
      </p:sp>
    </p:spTree>
    <p:extLst>
      <p:ext uri="{BB962C8B-B14F-4D97-AF65-F5344CB8AC3E}">
        <p14:creationId xmlns:p14="http://schemas.microsoft.com/office/powerpoint/2010/main" val="3423470919"/>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2438400" y="381000"/>
            <a:ext cx="4267200" cy="1143000"/>
          </a:xfrm>
        </p:spPr>
        <p:txBody>
          <a:bodyPr/>
          <a:lstStyle/>
          <a:p>
            <a:r>
              <a:rPr lang="en-US" b="1" smtClean="0">
                <a:latin typeface="Times New Roman" charset="0"/>
                <a:cs typeface="Times New Roman" charset="0"/>
              </a:rPr>
              <a:t> </a:t>
            </a:r>
            <a:r>
              <a:rPr lang="en-US" smtClean="0">
                <a:latin typeface="Arial" charset="0"/>
                <a:cs typeface="Times New Roman" charset="0"/>
              </a:rPr>
              <a:t>BEIJING TREATY  </a:t>
            </a:r>
            <a:br>
              <a:rPr lang="en-US" smtClean="0">
                <a:latin typeface="Arial" charset="0"/>
                <a:cs typeface="Times New Roman" charset="0"/>
              </a:rPr>
            </a:br>
            <a:r>
              <a:rPr lang="en-US"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52400" y="2060848"/>
            <a:ext cx="8753475" cy="4065315"/>
          </a:xfrm>
        </p:spPr>
        <p:txBody>
          <a:bodyPr/>
          <a:lstStyle/>
          <a:p>
            <a:pPr algn="just"/>
            <a:r>
              <a:rPr lang="en-US" sz="1800" smtClean="0">
                <a:latin typeface="Arial" charset="0"/>
                <a:cs typeface="Times New Roman" charset="0"/>
              </a:rPr>
              <a:t>The treaty on audiovisual performances was adopted on June 2012. The treaty will enter into force with 30 ratifications.  </a:t>
            </a:r>
          </a:p>
          <a:p>
            <a:pPr algn="just">
              <a:buFontTx/>
              <a:buNone/>
            </a:pPr>
            <a:endParaRPr lang="en-US" sz="1800" smtClean="0">
              <a:latin typeface="Arial" charset="0"/>
              <a:cs typeface="Times New Roman" charset="0"/>
            </a:endParaRPr>
          </a:p>
          <a:p>
            <a:pPr algn="just"/>
            <a:r>
              <a:rPr lang="en-US" sz="1800" smtClean="0">
                <a:latin typeface="Arial" charset="0"/>
                <a:cs typeface="Times New Roman" charset="0"/>
              </a:rPr>
              <a:t>This treaty will strengthen the position of performers, giving them moral and economic rights for the international use of their performances. </a:t>
            </a:r>
          </a:p>
          <a:p>
            <a:pPr algn="just"/>
            <a:endParaRPr lang="en-US" sz="1800" smtClean="0">
              <a:latin typeface="Arial" charset="0"/>
              <a:cs typeface="Times New Roman" charset="0"/>
            </a:endParaRPr>
          </a:p>
          <a:p>
            <a:pPr algn="just">
              <a:lnSpc>
                <a:spcPct val="110000"/>
              </a:lnSpc>
            </a:pPr>
            <a:r>
              <a:rPr lang="en-US" sz="1800" smtClean="0">
                <a:latin typeface="Arial" charset="0"/>
                <a:cs typeface="Times New Roman" charset="0"/>
              </a:rPr>
              <a:t>Countries becoming party will pay for the use of foreign audiovisual performances. Some or all of this money will be going to performers. </a:t>
            </a:r>
          </a:p>
          <a:p>
            <a:pPr algn="just">
              <a:lnSpc>
                <a:spcPct val="110000"/>
              </a:lnSpc>
            </a:pPr>
            <a:endParaRPr lang="en-US" sz="1800" smtClean="0">
              <a:latin typeface="Arial" charset="0"/>
              <a:cs typeface="Times New Roman" charset="0"/>
            </a:endParaRPr>
          </a:p>
          <a:p>
            <a:pPr algn="just">
              <a:lnSpc>
                <a:spcPct val="110000"/>
              </a:lnSpc>
            </a:pPr>
            <a:r>
              <a:rPr lang="en-US" sz="1800" i="1" smtClean="0">
                <a:latin typeface="Arial" charset="0"/>
                <a:cs typeface="Times New Roman" charset="0"/>
              </a:rPr>
              <a:t>« The conclusion of the Beijing Treaty is an important milestone toward closing the gap in the international rights system for audiovisual performers » </a:t>
            </a:r>
            <a:r>
              <a:rPr lang="en-US" sz="1800" smtClean="0">
                <a:latin typeface="Arial" charset="0"/>
                <a:cs typeface="Times New Roman" charset="0"/>
              </a:rPr>
              <a:t>WIPO Director General, Francis Gurry</a:t>
            </a:r>
            <a:endParaRPr lang="en-US" sz="1800" smtClean="0">
              <a:latin typeface="Arial" charset="0"/>
              <a:cs typeface="Arial" charset="0"/>
            </a:endParaRPr>
          </a:p>
          <a:p>
            <a:pPr algn="just"/>
            <a:endParaRPr lang="en-US" sz="1600" smtClean="0">
              <a:latin typeface="Arial" charset="0"/>
              <a:cs typeface="Times New Roman" charset="0"/>
            </a:endParaRPr>
          </a:p>
          <a:p>
            <a:pPr algn="just">
              <a:buFontTx/>
              <a:buNone/>
            </a:pPr>
            <a:endParaRPr lang="en-US" sz="1700" smtClean="0">
              <a:latin typeface="Arial" charset="0"/>
              <a:cs typeface="Times New Roman" charset="0"/>
            </a:endParaRPr>
          </a:p>
          <a:p>
            <a:pPr algn="just">
              <a:buFontTx/>
              <a:buNone/>
            </a:pPr>
            <a:endParaRPr lang="en-US" sz="1700" smtClean="0">
              <a:latin typeface="Arial" charset="0"/>
              <a:cs typeface="Times New Roman" charset="0"/>
            </a:endParaRPr>
          </a:p>
          <a:p>
            <a:pPr algn="just"/>
            <a:endParaRPr lang="en-US" smtClean="0">
              <a:latin typeface="Times New Roman" charset="0"/>
              <a:cs typeface="Times New Roman" charset="0"/>
            </a:endParaRPr>
          </a:p>
          <a:p>
            <a:endParaRPr lang="en-US" dirty="0">
              <a:latin typeface="Arial" charset="0"/>
              <a:cs typeface="Arial" charset="0"/>
            </a:endParaRPr>
          </a:p>
        </p:txBody>
      </p:sp>
      <p:pic>
        <p:nvPicPr>
          <p:cNvPr id="4" name="Image 3" descr="2012_04_art1_5.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52400"/>
            <a:ext cx="2232000" cy="1562396"/>
          </a:xfrm>
          <a:prstGeom prst="rect">
            <a:avLst/>
          </a:prstGeom>
          <a:ln>
            <a:noFill/>
          </a:ln>
          <a:effectLst>
            <a:softEdge rad="112500"/>
          </a:effectLst>
        </p:spPr>
      </p:pic>
      <p:pic>
        <p:nvPicPr>
          <p:cNvPr id="5" name="Image 4" descr="2012_04_art1_6.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05600" y="152400"/>
            <a:ext cx="2200558" cy="1562396"/>
          </a:xfrm>
          <a:prstGeom prst="rect">
            <a:avLst/>
          </a:prstGeom>
          <a:ln>
            <a:noFill/>
          </a:ln>
          <a:effectLst>
            <a:softEdge rad="112500"/>
          </a:effectLst>
        </p:spPr>
      </p:pic>
    </p:spTree>
    <p:extLst>
      <p:ext uri="{BB962C8B-B14F-4D97-AF65-F5344CB8AC3E}">
        <p14:creationId xmlns:p14="http://schemas.microsoft.com/office/powerpoint/2010/main" val="1376564498"/>
      </p:ext>
    </p:extLst>
  </p:cSld>
  <p:clrMapOvr>
    <a:masterClrMapping/>
  </p:clrMapOvr>
  <p:transition spd="slow">
    <p:wip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0ABD2E03-77EF-43DE-8037-720844449DC0}" type="slidenum">
              <a:rPr lang="en-US" altLang="en-US" sz="1400" smtClean="0">
                <a:solidFill>
                  <a:srgbClr val="000000"/>
                </a:solidFill>
              </a:rPr>
              <a:pPr algn="r" eaLnBrk="1" hangingPunct="1">
                <a:spcBef>
                  <a:spcPct val="0"/>
                </a:spcBef>
                <a:buFontTx/>
                <a:buNone/>
              </a:pPr>
              <a:t>210</a:t>
            </a:fld>
            <a:endParaRPr lang="en-US" altLang="en-US" sz="1400" smtClean="0">
              <a:solidFill>
                <a:srgbClr val="000000"/>
              </a:solidFill>
            </a:endParaRPr>
          </a:p>
        </p:txBody>
      </p:sp>
      <p:sp>
        <p:nvSpPr>
          <p:cNvPr id="23555" name="Rectangle 2"/>
          <p:cNvSpPr>
            <a:spLocks noGrp="1" noChangeArrowheads="1"/>
          </p:cNvSpPr>
          <p:nvPr>
            <p:ph type="title"/>
          </p:nvPr>
        </p:nvSpPr>
        <p:spPr>
          <a:xfrm>
            <a:off x="467544" y="404664"/>
            <a:ext cx="8229600" cy="1143000"/>
          </a:xfrm>
        </p:spPr>
        <p:txBody>
          <a:bodyPr/>
          <a:lstStyle/>
          <a:p>
            <a:pPr algn="ctr" eaLnBrk="1" hangingPunct="1"/>
            <a:r>
              <a:rPr lang="en-US" altLang="en-US" sz="2400" dirty="0" smtClean="0"/>
              <a:t>WIPO INTERNATIONAL SURVEY ON DISPUTE RESOLUTION IN TECHNOLOGY TRANSACTIONS</a:t>
            </a:r>
            <a:r>
              <a:rPr lang="en-US" altLang="en-US" dirty="0" smtClean="0"/>
              <a:t/>
            </a:r>
            <a:br>
              <a:rPr lang="en-US" altLang="en-US" dirty="0" smtClean="0"/>
            </a:br>
            <a:endParaRPr lang="en-US" altLang="en-US" sz="2400" i="1" dirty="0" smtClean="0">
              <a:solidFill>
                <a:schemeClr val="tx1"/>
              </a:solidFill>
            </a:endParaRPr>
          </a:p>
        </p:txBody>
      </p:sp>
      <p:sp>
        <p:nvSpPr>
          <p:cNvPr id="23556" name="Rectangle 3"/>
          <p:cNvSpPr>
            <a:spLocks noGrp="1" noChangeArrowheads="1"/>
          </p:cNvSpPr>
          <p:nvPr>
            <p:ph type="body" sz="half" idx="1"/>
          </p:nvPr>
        </p:nvSpPr>
        <p:spPr>
          <a:xfrm>
            <a:off x="451339" y="1773239"/>
            <a:ext cx="6241074" cy="4352925"/>
          </a:xfrm>
        </p:spPr>
        <p:txBody>
          <a:bodyPr/>
          <a:lstStyle/>
          <a:p>
            <a:pPr eaLnBrk="1" hangingPunct="1"/>
            <a:r>
              <a:rPr lang="en-US" altLang="en-US" dirty="0" smtClean="0"/>
              <a:t>Place of Survey Respondent </a:t>
            </a:r>
          </a:p>
          <a:p>
            <a:pPr eaLnBrk="1" hangingPunct="1">
              <a:buFontTx/>
              <a:buNone/>
            </a:pPr>
            <a:r>
              <a:rPr lang="en-US" altLang="en-US" dirty="0" smtClean="0"/>
              <a:t>    Business Operations</a:t>
            </a:r>
            <a:endParaRPr lang="fr-CH" altLang="en-US" dirty="0" smtClean="0"/>
          </a:p>
          <a:p>
            <a:pPr eaLnBrk="1" hangingPunct="1">
              <a:buFontTx/>
              <a:buNone/>
            </a:pPr>
            <a:endParaRPr lang="en-US" altLang="en-US" dirty="0" smtClean="0"/>
          </a:p>
        </p:txBody>
      </p:sp>
      <p:pic>
        <p:nvPicPr>
          <p:cNvPr id="23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236" y="1844675"/>
            <a:ext cx="4188069"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989" y="4076700"/>
            <a:ext cx="4519246"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6"/>
          <p:cNvSpPr>
            <a:spLocks noChangeArrowheads="1"/>
          </p:cNvSpPr>
          <p:nvPr/>
        </p:nvSpPr>
        <p:spPr bwMode="auto">
          <a:xfrm>
            <a:off x="4820221" y="4508500"/>
            <a:ext cx="4279248" cy="46166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r>
              <a:rPr lang="en-US" altLang="en-US" dirty="0">
                <a:solidFill>
                  <a:srgbClr val="000000"/>
                </a:solidFill>
              </a:rPr>
              <a:t> Type of Survey Respondent</a:t>
            </a:r>
          </a:p>
        </p:txBody>
      </p:sp>
    </p:spTree>
    <p:extLst>
      <p:ext uri="{BB962C8B-B14F-4D97-AF65-F5344CB8AC3E}">
        <p14:creationId xmlns:p14="http://schemas.microsoft.com/office/powerpoint/2010/main" val="3993218412"/>
      </p:ext>
    </p:extLst>
  </p:cSld>
  <p:clrMapOvr>
    <a:masterClrMapping/>
  </p:clrMapOvr>
  <p:transition spd="slow">
    <p:wip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1CCA24EC-8A4E-4D9F-83ED-25A338780AAC}" type="slidenum">
              <a:rPr lang="en-US" altLang="en-US" sz="1400" smtClean="0">
                <a:solidFill>
                  <a:srgbClr val="000000"/>
                </a:solidFill>
              </a:rPr>
              <a:pPr algn="r" eaLnBrk="1" hangingPunct="1">
                <a:spcBef>
                  <a:spcPct val="0"/>
                </a:spcBef>
                <a:buFontTx/>
                <a:buNone/>
              </a:pPr>
              <a:t>211</a:t>
            </a:fld>
            <a:endParaRPr lang="en-US" altLang="en-US" sz="1400" smtClean="0">
              <a:solidFill>
                <a:srgbClr val="000000"/>
              </a:solidFill>
            </a:endParaRPr>
          </a:p>
        </p:txBody>
      </p:sp>
      <p:graphicFrame>
        <p:nvGraphicFramePr>
          <p:cNvPr id="24579" name="Object 2"/>
          <p:cNvGraphicFramePr>
            <a:graphicFrameLocks noGrp="1" noChangeAspect="1"/>
          </p:cNvGraphicFramePr>
          <p:nvPr>
            <p:ph sz="quarter" idx="3"/>
          </p:nvPr>
        </p:nvGraphicFramePr>
        <p:xfrm>
          <a:off x="7006005" y="4395789"/>
          <a:ext cx="1351085" cy="1006475"/>
        </p:xfrm>
        <a:graphic>
          <a:graphicData uri="http://schemas.openxmlformats.org/presentationml/2006/ole">
            <mc:AlternateContent xmlns:mc="http://schemas.openxmlformats.org/markup-compatibility/2006">
              <mc:Choice xmlns:v="urn:schemas-microsoft-com:vml" Requires="v">
                <p:oleObj spid="_x0000_s24608" name="Chart" r:id="rId4" imgW="5181600" imgH="3562350" progId="Excel.Chart.8">
                  <p:embed/>
                </p:oleObj>
              </mc:Choice>
              <mc:Fallback>
                <p:oleObj name="Chart" r:id="rId4" imgW="5181600" imgH="356235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6005" y="4395789"/>
                        <a:ext cx="1351085" cy="100647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0" name="Rectangle 3"/>
          <p:cNvSpPr>
            <a:spLocks noGrp="1" noChangeArrowheads="1"/>
          </p:cNvSpPr>
          <p:nvPr>
            <p:ph type="title"/>
          </p:nvPr>
        </p:nvSpPr>
        <p:spPr>
          <a:xfrm>
            <a:off x="107504" y="274638"/>
            <a:ext cx="8928992" cy="1143000"/>
          </a:xfrm>
        </p:spPr>
        <p:txBody>
          <a:bodyPr/>
          <a:lstStyle/>
          <a:p>
            <a:pPr algn="ctr" eaLnBrk="1" hangingPunct="1"/>
            <a:r>
              <a:rPr lang="en-US" altLang="en-US" sz="2800" dirty="0" smtClean="0"/>
              <a:t>SCOPE OF AGREEMENTS: PARTIES/TECHNOLOGY</a:t>
            </a:r>
          </a:p>
        </p:txBody>
      </p:sp>
      <p:graphicFrame>
        <p:nvGraphicFramePr>
          <p:cNvPr id="24581" name="Object 4"/>
          <p:cNvGraphicFramePr>
            <a:graphicFrameLocks noGrp="1" noChangeAspect="1"/>
          </p:cNvGraphicFramePr>
          <p:nvPr>
            <p:ph sz="quarter" idx="2"/>
          </p:nvPr>
        </p:nvGraphicFramePr>
        <p:xfrm>
          <a:off x="7003073" y="2174876"/>
          <a:ext cx="1352550" cy="1006475"/>
        </p:xfrm>
        <a:graphic>
          <a:graphicData uri="http://schemas.openxmlformats.org/presentationml/2006/ole">
            <mc:AlternateContent xmlns:mc="http://schemas.openxmlformats.org/markup-compatibility/2006">
              <mc:Choice xmlns:v="urn:schemas-microsoft-com:vml" Requires="v">
                <p:oleObj spid="_x0000_s24609" name="Chart" r:id="rId6" imgW="5172075" imgH="3552825" progId="Excel.Chart.8">
                  <p:embed/>
                </p:oleObj>
              </mc:Choice>
              <mc:Fallback>
                <p:oleObj name="Chart" r:id="rId6" imgW="5172075" imgH="3552825"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3073" y="2174876"/>
                        <a:ext cx="1352550" cy="100647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2" name="Rectangle 5"/>
          <p:cNvSpPr>
            <a:spLocks noGrp="1" noChangeArrowheads="1"/>
          </p:cNvSpPr>
          <p:nvPr>
            <p:ph type="body" sz="half" idx="1"/>
          </p:nvPr>
        </p:nvSpPr>
        <p:spPr>
          <a:xfrm>
            <a:off x="451339" y="1773239"/>
            <a:ext cx="6648450" cy="4352925"/>
          </a:xfrm>
        </p:spPr>
        <p:txBody>
          <a:bodyPr/>
          <a:lstStyle/>
          <a:p>
            <a:pPr eaLnBrk="1" hangingPunct="1"/>
            <a:endParaRPr lang="fr-CH" altLang="en-US" smtClean="0"/>
          </a:p>
          <a:p>
            <a:pPr eaLnBrk="1" hangingPunct="1"/>
            <a:r>
              <a:rPr lang="fr-CH" altLang="en-US" smtClean="0"/>
              <a:t>91% of respondents conclude agreements with </a:t>
            </a:r>
            <a:r>
              <a:rPr lang="fr-CH" altLang="en-US" b="1" smtClean="0"/>
              <a:t>parties from other jurisdictions</a:t>
            </a:r>
            <a:r>
              <a:rPr lang="fr-CH" altLang="en-US" smtClean="0"/>
              <a:t>.</a:t>
            </a:r>
          </a:p>
          <a:p>
            <a:pPr eaLnBrk="1" hangingPunct="1"/>
            <a:endParaRPr lang="fr-CH" altLang="en-US" smtClean="0"/>
          </a:p>
          <a:p>
            <a:pPr eaLnBrk="1" hangingPunct="1"/>
            <a:endParaRPr lang="fr-CH" altLang="en-US" smtClean="0"/>
          </a:p>
          <a:p>
            <a:pPr eaLnBrk="1" hangingPunct="1"/>
            <a:endParaRPr lang="fr-CH" altLang="en-US" smtClean="0"/>
          </a:p>
          <a:p>
            <a:pPr eaLnBrk="1" hangingPunct="1"/>
            <a:r>
              <a:rPr lang="fr-CH" altLang="en-US" smtClean="0"/>
              <a:t>+80% of respondents conclude agreements relating to </a:t>
            </a:r>
            <a:r>
              <a:rPr lang="fr-CH" altLang="en-US" b="1" smtClean="0"/>
              <a:t>technology patented in multiple jurisdictions</a:t>
            </a:r>
            <a:r>
              <a:rPr lang="fr-CH" altLang="en-US" smtClean="0"/>
              <a:t>.</a:t>
            </a:r>
          </a:p>
          <a:p>
            <a:pPr lvl="1" eaLnBrk="1" hangingPunct="1">
              <a:buFontTx/>
              <a:buNone/>
            </a:pPr>
            <a:endParaRPr lang="en-US" altLang="en-US" smtClean="0"/>
          </a:p>
        </p:txBody>
      </p:sp>
    </p:spTree>
    <p:extLst>
      <p:ext uri="{BB962C8B-B14F-4D97-AF65-F5344CB8AC3E}">
        <p14:creationId xmlns:p14="http://schemas.microsoft.com/office/powerpoint/2010/main" val="341365406"/>
      </p:ext>
    </p:extLst>
  </p:cSld>
  <p:clrMapOvr>
    <a:masterClrMapping/>
  </p:clrMapOvr>
  <p:transition spd="slow">
    <p:wipe/>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F604313D-A89E-484A-9791-ECD8671421B2}" type="slidenum">
              <a:rPr lang="en-US" altLang="en-US" sz="1400" smtClean="0">
                <a:solidFill>
                  <a:srgbClr val="000000"/>
                </a:solidFill>
              </a:rPr>
              <a:pPr algn="r" eaLnBrk="1" hangingPunct="1">
                <a:spcBef>
                  <a:spcPct val="0"/>
                </a:spcBef>
                <a:buFontTx/>
                <a:buNone/>
              </a:pPr>
              <a:t>212</a:t>
            </a:fld>
            <a:endParaRPr lang="en-US" altLang="en-US" sz="1400" smtClean="0">
              <a:solidFill>
                <a:srgbClr val="000000"/>
              </a:solidFill>
            </a:endParaRPr>
          </a:p>
        </p:txBody>
      </p:sp>
      <p:sp>
        <p:nvSpPr>
          <p:cNvPr id="25603" name="Rectangle 2"/>
          <p:cNvSpPr>
            <a:spLocks noGrp="1" noChangeArrowheads="1"/>
          </p:cNvSpPr>
          <p:nvPr>
            <p:ph type="title"/>
          </p:nvPr>
        </p:nvSpPr>
        <p:spPr>
          <a:xfrm>
            <a:off x="467544" y="116632"/>
            <a:ext cx="8229600" cy="1143000"/>
          </a:xfrm>
        </p:spPr>
        <p:txBody>
          <a:bodyPr/>
          <a:lstStyle/>
          <a:p>
            <a:pPr algn="ctr" eaLnBrk="1" hangingPunct="1"/>
            <a:r>
              <a:rPr lang="fr-CH" altLang="en-US" sz="2800" dirty="0" smtClean="0"/>
              <a:t>TOP TEN CONSIDERATIONS IN CHOICE OF DISPUTE RESOLUTION CLAUSE</a:t>
            </a:r>
            <a:endParaRPr lang="en-US" altLang="en-US" sz="2800" dirty="0" smtClean="0"/>
          </a:p>
        </p:txBody>
      </p:sp>
      <p:graphicFrame>
        <p:nvGraphicFramePr>
          <p:cNvPr id="338947" name="Group 3"/>
          <p:cNvGraphicFramePr>
            <a:graphicFrameLocks noGrp="1"/>
          </p:cNvGraphicFramePr>
          <p:nvPr>
            <p:ph idx="1"/>
          </p:nvPr>
        </p:nvGraphicFramePr>
        <p:xfrm>
          <a:off x="583223" y="1557339"/>
          <a:ext cx="8043496" cy="4106865"/>
        </p:xfrm>
        <a:graphic>
          <a:graphicData uri="http://schemas.openxmlformats.org/drawingml/2006/table">
            <a:tbl>
              <a:tblPr/>
              <a:tblGrid>
                <a:gridCol w="4022481"/>
                <a:gridCol w="4021015"/>
              </a:tblGrid>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600" b="1" i="0" u="none" strike="noStrike" cap="none" normalizeH="0" baseline="0" smtClean="0">
                          <a:ln>
                            <a:noFill/>
                          </a:ln>
                          <a:solidFill>
                            <a:srgbClr val="70899B"/>
                          </a:solidFill>
                          <a:effectLst/>
                          <a:latin typeface="Arial" charset="0"/>
                          <a:cs typeface="Arial" charset="0"/>
                        </a:rPr>
                        <a:t> Domestic Contracts</a:t>
                      </a:r>
                      <a:endParaRPr kumimoji="0" lang="en-US" sz="1600" b="1" i="0" u="none" strike="noStrike" cap="none" normalizeH="0" baseline="0" smtClean="0">
                        <a:ln>
                          <a:noFill/>
                        </a:ln>
                        <a:solidFill>
                          <a:srgbClr val="70899B"/>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600" b="1" i="0" u="none" strike="noStrike" cap="none" normalizeH="0" baseline="0" smtClean="0">
                          <a:ln>
                            <a:noFill/>
                          </a:ln>
                          <a:solidFill>
                            <a:srgbClr val="70899B"/>
                          </a:solidFill>
                          <a:effectLst/>
                          <a:latin typeface="Arial" charset="0"/>
                          <a:cs typeface="Arial" charset="0"/>
                        </a:rPr>
                        <a:t>International Contracts</a:t>
                      </a:r>
                      <a:endParaRPr kumimoji="0" lang="en-US" sz="1600" b="1" i="0" u="none" strike="noStrike" cap="none" normalizeH="0" baseline="0" smtClean="0">
                        <a:ln>
                          <a:noFill/>
                        </a:ln>
                        <a:solidFill>
                          <a:srgbClr val="70899B"/>
                        </a:solidFill>
                        <a:effectLst/>
                        <a:latin typeface="Arial" charset="0"/>
                        <a:cs typeface="Arial" charset="0"/>
                      </a:endParaRP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Costs – 71% </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Costs – 71%</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Time – 59%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Time – 57%</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Quality Outcome – 44%</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Enforceability – 53%</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Confidentiality – 33%</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Quality Outcome – 44%</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Enforceability – 33%</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Neutral Forum – 36% </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Business Solution – 30%</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Confidentiality – 32%</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Neutral Forum – 18%</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Business Solution – 29%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None in Particular – 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Support Provided by Institution – 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Setting Precedent – 6%</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cs typeface="Arial" charset="0"/>
                        </a:rPr>
                        <a:t>None in Particular – 6%</a:t>
                      </a: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Support Provided by Institution – 6%</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Setting Precedent – 5%</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5642" name="Oval 41"/>
          <p:cNvSpPr>
            <a:spLocks noChangeArrowheads="1"/>
          </p:cNvSpPr>
          <p:nvPr/>
        </p:nvSpPr>
        <p:spPr bwMode="auto">
          <a:xfrm>
            <a:off x="7035116" y="2542472"/>
            <a:ext cx="259765" cy="476071"/>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3" name="Oval 42"/>
          <p:cNvSpPr>
            <a:spLocks noChangeArrowheads="1"/>
          </p:cNvSpPr>
          <p:nvPr/>
        </p:nvSpPr>
        <p:spPr bwMode="auto">
          <a:xfrm>
            <a:off x="3044873" y="3298122"/>
            <a:ext cx="259765" cy="476071"/>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4" name="Oval 43"/>
          <p:cNvSpPr>
            <a:spLocks noChangeArrowheads="1"/>
          </p:cNvSpPr>
          <p:nvPr/>
        </p:nvSpPr>
        <p:spPr bwMode="auto">
          <a:xfrm>
            <a:off x="7101058" y="3298122"/>
            <a:ext cx="259765" cy="476071"/>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5" name="Oval 44"/>
          <p:cNvSpPr>
            <a:spLocks noChangeArrowheads="1"/>
          </p:cNvSpPr>
          <p:nvPr/>
        </p:nvSpPr>
        <p:spPr bwMode="auto">
          <a:xfrm>
            <a:off x="3046339" y="4055359"/>
            <a:ext cx="259765" cy="476071"/>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6" name="Oval 45"/>
          <p:cNvSpPr>
            <a:spLocks noChangeArrowheads="1"/>
          </p:cNvSpPr>
          <p:nvPr/>
        </p:nvSpPr>
        <p:spPr bwMode="auto">
          <a:xfrm>
            <a:off x="7234409" y="5207884"/>
            <a:ext cx="259765" cy="476071"/>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7" name="Oval 46"/>
          <p:cNvSpPr>
            <a:spLocks noChangeArrowheads="1"/>
          </p:cNvSpPr>
          <p:nvPr/>
        </p:nvSpPr>
        <p:spPr bwMode="auto">
          <a:xfrm>
            <a:off x="3179688" y="4774497"/>
            <a:ext cx="259765" cy="476071"/>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8" name="Oval 47"/>
          <p:cNvSpPr>
            <a:spLocks noChangeArrowheads="1"/>
          </p:cNvSpPr>
          <p:nvPr/>
        </p:nvSpPr>
        <p:spPr bwMode="auto">
          <a:xfrm>
            <a:off x="7698935" y="4414134"/>
            <a:ext cx="259765" cy="476071"/>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9" name="Oval 48"/>
          <p:cNvSpPr>
            <a:spLocks noChangeArrowheads="1"/>
          </p:cNvSpPr>
          <p:nvPr/>
        </p:nvSpPr>
        <p:spPr bwMode="auto">
          <a:xfrm>
            <a:off x="3711624" y="5279322"/>
            <a:ext cx="259765" cy="476071"/>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Tree>
    <p:extLst>
      <p:ext uri="{BB962C8B-B14F-4D97-AF65-F5344CB8AC3E}">
        <p14:creationId xmlns:p14="http://schemas.microsoft.com/office/powerpoint/2010/main" val="2729700830"/>
      </p:ext>
    </p:extLst>
  </p:cSld>
  <p:clrMapOvr>
    <a:masterClrMapping/>
  </p:clrMapOvr>
  <p:transition spd="slow">
    <p:wipe/>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DB7DAEA4-32DE-4B79-818E-2F3AFA6A452F}" type="slidenum">
              <a:rPr lang="en-US" altLang="en-US" sz="1400" smtClean="0">
                <a:solidFill>
                  <a:srgbClr val="000000"/>
                </a:solidFill>
              </a:rPr>
              <a:pPr algn="r" eaLnBrk="1" hangingPunct="1">
                <a:spcBef>
                  <a:spcPct val="0"/>
                </a:spcBef>
                <a:buFontTx/>
                <a:buNone/>
              </a:pPr>
              <a:t>213</a:t>
            </a:fld>
            <a:endParaRPr lang="en-US" altLang="en-US" sz="1400" smtClean="0">
              <a:solidFill>
                <a:srgbClr val="000000"/>
              </a:solidFill>
            </a:endParaRPr>
          </a:p>
        </p:txBody>
      </p:sp>
      <p:sp>
        <p:nvSpPr>
          <p:cNvPr id="26627" name="Rectangle 2"/>
          <p:cNvSpPr>
            <a:spLocks noGrp="1" noChangeArrowheads="1"/>
          </p:cNvSpPr>
          <p:nvPr>
            <p:ph type="title"/>
          </p:nvPr>
        </p:nvSpPr>
        <p:spPr>
          <a:xfrm>
            <a:off x="457200" y="274638"/>
            <a:ext cx="8435280" cy="1143000"/>
          </a:xfrm>
        </p:spPr>
        <p:txBody>
          <a:bodyPr/>
          <a:lstStyle/>
          <a:p>
            <a:pPr algn="ctr" eaLnBrk="1" hangingPunct="1"/>
            <a:r>
              <a:rPr lang="en-US" altLang="en-US" sz="2800" dirty="0" smtClean="0"/>
              <a:t>HOW ARE TECHNOLOGY DISPUTES RESOLVED?</a:t>
            </a:r>
          </a:p>
        </p:txBody>
      </p:sp>
      <p:sp>
        <p:nvSpPr>
          <p:cNvPr id="26628" name="Line 3"/>
          <p:cNvSpPr>
            <a:spLocks noChangeShapeType="1"/>
          </p:cNvSpPr>
          <p:nvPr/>
        </p:nvSpPr>
        <p:spPr bwMode="auto">
          <a:xfrm flipH="1">
            <a:off x="2444262" y="4148139"/>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pic>
        <p:nvPicPr>
          <p:cNvPr id="266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54" y="1916114"/>
            <a:ext cx="7973158"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3688464"/>
      </p:ext>
    </p:extLst>
  </p:cSld>
  <p:clrMapOvr>
    <a:masterClrMapping/>
  </p:clrMapOvr>
  <p:transition spd="slow">
    <p:wip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9FE13273-5526-45BC-8432-75747BE5E5B8}" type="slidenum">
              <a:rPr lang="en-US" altLang="en-US" sz="1400" smtClean="0">
                <a:solidFill>
                  <a:srgbClr val="000000"/>
                </a:solidFill>
              </a:rPr>
              <a:pPr algn="r" eaLnBrk="1" hangingPunct="1">
                <a:spcBef>
                  <a:spcPct val="0"/>
                </a:spcBef>
                <a:buFontTx/>
                <a:buNone/>
              </a:pPr>
              <a:t>214</a:t>
            </a:fld>
            <a:endParaRPr lang="en-US" altLang="en-US" sz="1400" smtClean="0">
              <a:solidFill>
                <a:srgbClr val="000000"/>
              </a:solidFill>
            </a:endParaRPr>
          </a:p>
        </p:txBody>
      </p:sp>
      <p:sp>
        <p:nvSpPr>
          <p:cNvPr id="27651" name="Rectangle 2"/>
          <p:cNvSpPr>
            <a:spLocks noGrp="1" noChangeArrowheads="1"/>
          </p:cNvSpPr>
          <p:nvPr>
            <p:ph type="title"/>
          </p:nvPr>
        </p:nvSpPr>
        <p:spPr>
          <a:xfrm>
            <a:off x="251520" y="274638"/>
            <a:ext cx="8640960" cy="1143000"/>
          </a:xfrm>
        </p:spPr>
        <p:txBody>
          <a:bodyPr/>
          <a:lstStyle/>
          <a:p>
            <a:pPr algn="ctr" eaLnBrk="1" hangingPunct="1"/>
            <a:r>
              <a:rPr lang="en-US" altLang="en-US" sz="2800" dirty="0" smtClean="0"/>
              <a:t>RELATIVE TIME AND COST OF TECHNOLOGY DISPUTE RESOLUTION</a:t>
            </a:r>
          </a:p>
        </p:txBody>
      </p:sp>
      <p:sp>
        <p:nvSpPr>
          <p:cNvPr id="27652" name="Line 3"/>
          <p:cNvSpPr>
            <a:spLocks noChangeShapeType="1"/>
          </p:cNvSpPr>
          <p:nvPr/>
        </p:nvSpPr>
        <p:spPr bwMode="auto">
          <a:xfrm flipH="1">
            <a:off x="2444262" y="3789364"/>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pic>
        <p:nvPicPr>
          <p:cNvPr id="276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54" y="2060576"/>
            <a:ext cx="7973158"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941831"/>
      </p:ext>
    </p:extLst>
  </p:cSld>
  <p:clrMapOvr>
    <a:masterClrMapping/>
  </p:clrMapOvr>
  <p:transition spd="slow">
    <p:wipe/>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A5394FA2-86A1-42EE-AFB7-930CC8EE6C6A}" type="slidenum">
              <a:rPr lang="en-US" altLang="en-US" sz="1400" smtClean="0">
                <a:solidFill>
                  <a:srgbClr val="000000"/>
                </a:solidFill>
              </a:rPr>
              <a:pPr algn="r" eaLnBrk="1" hangingPunct="1">
                <a:spcBef>
                  <a:spcPct val="0"/>
                </a:spcBef>
                <a:buFontTx/>
                <a:buNone/>
              </a:pPr>
              <a:t>215</a:t>
            </a:fld>
            <a:endParaRPr lang="en-US" altLang="en-US" sz="1400" smtClean="0">
              <a:solidFill>
                <a:srgbClr val="000000"/>
              </a:solidFill>
            </a:endParaRPr>
          </a:p>
        </p:txBody>
      </p:sp>
      <p:sp>
        <p:nvSpPr>
          <p:cNvPr id="28675" name="Rectangle 2"/>
          <p:cNvSpPr>
            <a:spLocks noGrp="1" noChangeArrowheads="1"/>
          </p:cNvSpPr>
          <p:nvPr>
            <p:ph type="title"/>
          </p:nvPr>
        </p:nvSpPr>
        <p:spPr/>
        <p:txBody>
          <a:bodyPr/>
          <a:lstStyle/>
          <a:p>
            <a:pPr algn="ctr" eaLnBrk="1" hangingPunct="1"/>
            <a:r>
              <a:rPr lang="en-US" altLang="en-US" sz="2800" dirty="0" smtClean="0"/>
              <a:t>SETTLEMENT IN WIPO-ADMINISTERED CASES</a:t>
            </a:r>
          </a:p>
        </p:txBody>
      </p:sp>
      <p:graphicFrame>
        <p:nvGraphicFramePr>
          <p:cNvPr id="339971" name="Group 3"/>
          <p:cNvGraphicFramePr>
            <a:graphicFrameLocks noGrp="1"/>
          </p:cNvGraphicFramePr>
          <p:nvPr/>
        </p:nvGraphicFramePr>
        <p:xfrm>
          <a:off x="0" y="0"/>
          <a:ext cx="387836" cy="13228638"/>
        </p:xfrm>
        <a:graphic>
          <a:graphicData uri="http://schemas.openxmlformats.org/drawingml/2006/table">
            <a:tbl>
              <a:tblPr/>
              <a:tblGrid>
                <a:gridCol w="193918"/>
                <a:gridCol w="193918"/>
              </a:tblGrid>
              <a:tr h="132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t>
                      </a:r>
                      <a:r>
                        <a:rPr kumimoji="0" lang="en-US" sz="10300" b="0" i="0" u="none" strike="noStrike" cap="none" normalizeH="0" baseline="0" smtClean="0">
                          <a:ln>
                            <a:noFill/>
                          </a:ln>
                          <a:solidFill>
                            <a:schemeClr val="tx1"/>
                          </a:solidFill>
                          <a:effectLst/>
                          <a:latin typeface="Arial" charset="0"/>
                          <a:cs typeface="Arial" charset="0"/>
                        </a:rPr>
                        <a:t> </a:t>
                      </a:r>
                      <a:r>
                        <a:rPr kumimoji="0" lang="en-US" sz="1800" b="0" i="0" u="none" strike="noStrike" cap="none" normalizeH="0" baseline="0" smtClean="0">
                          <a:ln>
                            <a:noFill/>
                          </a:ln>
                          <a:solidFill>
                            <a:schemeClr val="tx1"/>
                          </a:solidFill>
                          <a:effectLst/>
                          <a:latin typeface="Arial" charset="0"/>
                          <a:cs typeface="Arial" charset="0"/>
                        </a:rPr>
                        <a:t>                                        </a:t>
                      </a:r>
                    </a:p>
                  </a:txBody>
                  <a:tcPr marL="84259" marR="84259" marT="45721" marB="45721"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t>
                      </a:r>
                      <a:r>
                        <a:rPr kumimoji="0" lang="en-US" sz="10600" b="0" i="0" u="none" strike="noStrike" cap="none" normalizeH="0" baseline="0" smtClean="0">
                          <a:ln>
                            <a:noFill/>
                          </a:ln>
                          <a:solidFill>
                            <a:schemeClr val="tx1"/>
                          </a:solidFill>
                          <a:effectLst/>
                          <a:latin typeface="Arial" charset="0"/>
                          <a:cs typeface="Arial" charset="0"/>
                        </a:rPr>
                        <a:t> </a:t>
                      </a:r>
                      <a:r>
                        <a:rPr kumimoji="0" lang="en-US" sz="1800" b="0" i="0" u="none" strike="noStrike" cap="none" normalizeH="0" baseline="0" smtClean="0">
                          <a:ln>
                            <a:noFill/>
                          </a:ln>
                          <a:solidFill>
                            <a:schemeClr val="tx1"/>
                          </a:solidFill>
                          <a:effectLst/>
                          <a:latin typeface="Arial" charset="0"/>
                          <a:cs typeface="Arial" charset="0"/>
                        </a:rPr>
                        <a:t>                                        </a:t>
                      </a:r>
                    </a:p>
                  </a:txBody>
                  <a:tcPr marL="84259" marR="84259" marT="45721" marB="45721" anchor="ctr" horzOverflow="overflow">
                    <a:lnL>
                      <a:noFill/>
                    </a:lnL>
                    <a:lnR cap="flat">
                      <a:noFill/>
                    </a:lnR>
                    <a:lnT cap="flat">
                      <a:noFill/>
                    </a:lnT>
                    <a:lnB cap="flat">
                      <a:noFill/>
                    </a:lnB>
                    <a:lnTlToBr>
                      <a:noFill/>
                    </a:lnTlToBr>
                    <a:lnBlToTr>
                      <a:noFill/>
                    </a:lnBlToTr>
                    <a:noFill/>
                  </a:tcPr>
                </a:tc>
              </a:tr>
            </a:tbl>
          </a:graphicData>
        </a:graphic>
      </p:graphicFrame>
      <p:pic>
        <p:nvPicPr>
          <p:cNvPr id="28679" name="Picture 10" descr="ty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931" y="2133601"/>
            <a:ext cx="4070838"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typ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05038"/>
            <a:ext cx="3814397"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5235"/>
      </p:ext>
    </p:extLst>
  </p:cSld>
  <p:clrMapOvr>
    <a:masterClrMapping/>
  </p:clrMapOvr>
  <p:transition spd="slow">
    <p:wipe/>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143000"/>
          </a:xfrm>
        </p:spPr>
        <p:txBody>
          <a:bodyPr/>
          <a:lstStyle/>
          <a:p>
            <a:pPr algn="ctr"/>
            <a:r>
              <a:rPr lang="en-US" dirty="0" smtClean="0"/>
              <a:t>ADDITIONAL INFORMATION </a:t>
            </a:r>
            <a:endParaRPr lang="en-US" dirty="0"/>
          </a:p>
        </p:txBody>
      </p:sp>
      <p:sp>
        <p:nvSpPr>
          <p:cNvPr id="3" name="Content Placeholder 2"/>
          <p:cNvSpPr>
            <a:spLocks noGrp="1"/>
          </p:cNvSpPr>
          <p:nvPr>
            <p:ph idx="1"/>
          </p:nvPr>
        </p:nvSpPr>
        <p:spPr>
          <a:xfrm>
            <a:off x="107504" y="1484784"/>
            <a:ext cx="8579296" cy="4569371"/>
          </a:xfrm>
        </p:spPr>
        <p:txBody>
          <a:bodyPr/>
          <a:lstStyle/>
          <a:p>
            <a:r>
              <a:rPr lang="en-US" sz="1800" dirty="0" smtClean="0"/>
              <a:t>Download more model clauses : </a:t>
            </a:r>
            <a:r>
              <a:rPr lang="en-US" sz="1400" dirty="0" smtClean="0">
                <a:hlinkClick r:id="rId2"/>
              </a:rPr>
              <a:t>http://www.wipo.int/amc/en/clauses/</a:t>
            </a:r>
            <a:endParaRPr lang="en-US" sz="1400" dirty="0" smtClean="0"/>
          </a:p>
          <a:p>
            <a:pPr marL="0" indent="0">
              <a:buNone/>
            </a:pPr>
            <a:endParaRPr lang="en-US" sz="1800" dirty="0" smtClean="0"/>
          </a:p>
          <a:p>
            <a:r>
              <a:rPr lang="en-US" sz="1800" dirty="0"/>
              <a:t>I</a:t>
            </a:r>
            <a:r>
              <a:rPr lang="en-US" sz="1800" dirty="0" smtClean="0"/>
              <a:t>nformation on WIPO Rules, procedures, cases examples: </a:t>
            </a:r>
          </a:p>
          <a:p>
            <a:pPr marL="0" indent="0">
              <a:buNone/>
            </a:pPr>
            <a:endParaRPr lang="en-US" sz="1800" dirty="0" smtClean="0"/>
          </a:p>
          <a:p>
            <a:pPr marL="742950" lvl="2" indent="-342900">
              <a:buFont typeface="Wingdings" pitchFamily="2" charset="2"/>
              <a:buChar char="Ø"/>
            </a:pPr>
            <a:r>
              <a:rPr lang="en-US" sz="1400" i="1" dirty="0">
                <a:hlinkClick r:id="rId3"/>
              </a:rPr>
              <a:t>http://www.wipo.int/amc/en</a:t>
            </a:r>
            <a:r>
              <a:rPr lang="en-US" sz="1400" i="1" dirty="0" smtClean="0">
                <a:hlinkClick r:id="rId3"/>
              </a:rPr>
              <a:t>/</a:t>
            </a:r>
            <a:endParaRPr lang="en-US" sz="1400" i="1" dirty="0"/>
          </a:p>
          <a:p>
            <a:pPr marL="400050" lvl="2" indent="0">
              <a:buNone/>
            </a:pPr>
            <a:endParaRPr lang="en-US" sz="1800" i="1" dirty="0" smtClean="0"/>
          </a:p>
          <a:p>
            <a:pPr eaLnBrk="1" hangingPunct="1">
              <a:defRPr/>
            </a:pPr>
            <a:r>
              <a:rPr lang="en-US" sz="1800" dirty="0" smtClean="0"/>
              <a:t>Contact information: </a:t>
            </a:r>
          </a:p>
          <a:p>
            <a:pPr marL="0" indent="0" eaLnBrk="1" hangingPunct="1">
              <a:buFontTx/>
              <a:buNone/>
              <a:defRPr/>
            </a:pPr>
            <a:endParaRPr lang="en-US" sz="1400" i="1" dirty="0" smtClean="0"/>
          </a:p>
          <a:p>
            <a:pPr lvl="1" algn="just" eaLnBrk="1" hangingPunct="1">
              <a:buFont typeface="Wingdings" pitchFamily="2" charset="2"/>
              <a:buChar char="Ø"/>
              <a:defRPr/>
            </a:pPr>
            <a:r>
              <a:rPr lang="en-US" sz="1400" dirty="0" smtClean="0"/>
              <a:t>WIPO Center Office in Geneva</a:t>
            </a:r>
            <a:r>
              <a:rPr lang="en-US" sz="1400" i="1" dirty="0" smtClean="0"/>
              <a:t> </a:t>
            </a:r>
          </a:p>
          <a:p>
            <a:pPr marL="457200" lvl="1" indent="0" algn="just" eaLnBrk="1" hangingPunct="1">
              <a:buFontTx/>
              <a:buNone/>
              <a:defRPr/>
            </a:pPr>
            <a:r>
              <a:rPr lang="en-US" sz="1400" i="1" dirty="0" smtClean="0"/>
              <a:t>      </a:t>
            </a:r>
            <a:r>
              <a:rPr lang="en-US" sz="1400" dirty="0" smtClean="0"/>
              <a:t>WIPO Headquarters </a:t>
            </a:r>
          </a:p>
          <a:p>
            <a:pPr algn="just" eaLnBrk="1" hangingPunct="1">
              <a:buFontTx/>
              <a:buNone/>
              <a:defRPr/>
            </a:pPr>
            <a:r>
              <a:rPr lang="en-US" sz="1400" dirty="0" smtClean="0"/>
              <a:t>	       +41 22 338 8247 </a:t>
            </a:r>
          </a:p>
          <a:p>
            <a:pPr eaLnBrk="1" hangingPunct="1">
              <a:buFontTx/>
              <a:buNone/>
              <a:defRPr/>
            </a:pPr>
            <a:endParaRPr lang="en-US" sz="1400" dirty="0" smtClean="0"/>
          </a:p>
          <a:p>
            <a:pPr lvl="1" eaLnBrk="1" hangingPunct="1">
              <a:buFont typeface="Wingdings" pitchFamily="2" charset="2"/>
              <a:buChar char="Ø"/>
              <a:defRPr/>
            </a:pPr>
            <a:r>
              <a:rPr lang="en-US" sz="1400" dirty="0" smtClean="0"/>
              <a:t>WIPO Center Office in Singapore                                                                                                   Maxwell Chambers</a:t>
            </a:r>
          </a:p>
          <a:p>
            <a:pPr eaLnBrk="1" hangingPunct="1">
              <a:buFontTx/>
              <a:buNone/>
              <a:defRPr/>
            </a:pPr>
            <a:r>
              <a:rPr lang="en-US" sz="1400" dirty="0" smtClean="0"/>
              <a:t>               +65 6225 2129</a:t>
            </a:r>
          </a:p>
          <a:p>
            <a:pPr eaLnBrk="1" hangingPunct="1">
              <a:buFontTx/>
              <a:buNone/>
              <a:defRPr/>
            </a:pPr>
            <a:endParaRPr lang="en-US" sz="1400" dirty="0" smtClean="0"/>
          </a:p>
          <a:p>
            <a:pPr marL="742950" lvl="2" indent="-342900" eaLnBrk="1" hangingPunct="1">
              <a:buFont typeface="Wingdings" pitchFamily="2" charset="2"/>
              <a:buChar char="Ø"/>
              <a:defRPr/>
            </a:pPr>
            <a:r>
              <a:rPr lang="en-US" sz="1400" i="1" dirty="0" smtClean="0"/>
              <a:t>arbiter.mail@wipo.int</a:t>
            </a:r>
          </a:p>
          <a:p>
            <a:endParaRPr lang="en-US" sz="1800" dirty="0" smtClean="0"/>
          </a:p>
          <a:p>
            <a:endParaRPr lang="en-US" dirty="0"/>
          </a:p>
        </p:txBody>
      </p:sp>
      <p:pic>
        <p:nvPicPr>
          <p:cNvPr id="9318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64288" y="1689559"/>
            <a:ext cx="1584223" cy="448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88224" y="4437112"/>
            <a:ext cx="2362434" cy="293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27378"/>
      </p:ext>
    </p:extLst>
  </p:cSld>
  <p:clrMapOvr>
    <a:masterClrMapping/>
  </p:clrMapOvr>
  <p:transition spd="slow">
    <p:wipe/>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pPr algn="ctr"/>
            <a:r>
              <a:rPr lang="fr-CH" dirty="0"/>
              <a:t>SESSION II </a:t>
            </a:r>
            <a:endParaRPr lang="en-US" dirty="0"/>
          </a:p>
        </p:txBody>
      </p:sp>
      <p:sp>
        <p:nvSpPr>
          <p:cNvPr id="3" name="Content Placeholder 2"/>
          <p:cNvSpPr>
            <a:spLocks noGrp="1"/>
          </p:cNvSpPr>
          <p:nvPr>
            <p:ph idx="1"/>
          </p:nvPr>
        </p:nvSpPr>
        <p:spPr>
          <a:xfrm>
            <a:off x="467544" y="1988840"/>
            <a:ext cx="8676456" cy="4352925"/>
          </a:xfrm>
        </p:spPr>
        <p:txBody>
          <a:bodyPr/>
          <a:lstStyle/>
          <a:p>
            <a:endParaRPr lang="en-US" dirty="0" smtClean="0"/>
          </a:p>
          <a:p>
            <a:endParaRPr lang="en-US" dirty="0"/>
          </a:p>
          <a:p>
            <a:endParaRPr lang="en-US" dirty="0" smtClean="0"/>
          </a:p>
          <a:p>
            <a:r>
              <a:rPr lang="en-US" dirty="0" smtClean="0"/>
              <a:t>RECENT DEVELOPMENTS IN WIPO INFRASTRUCTURE</a:t>
            </a:r>
            <a:endParaRPr lang="en-US" dirty="0"/>
          </a:p>
        </p:txBody>
      </p:sp>
    </p:spTree>
    <p:extLst>
      <p:ext uri="{BB962C8B-B14F-4D97-AF65-F5344CB8AC3E}">
        <p14:creationId xmlns:p14="http://schemas.microsoft.com/office/powerpoint/2010/main" val="2201466468"/>
      </p:ext>
    </p:extLst>
  </p:cSld>
  <p:clrMapOvr>
    <a:masterClrMapping/>
  </p:clrMapOvr>
  <p:transition spd="slow">
    <p:wip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179388" y="274638"/>
            <a:ext cx="8856662"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800" dirty="0" smtClean="0">
                <a:solidFill>
                  <a:srgbClr val="00408C"/>
                </a:solidFill>
              </a:rPr>
              <a:t>RECENT DEVELOPMENTS IN WIPO INFRASTRUCTURE</a:t>
            </a:r>
            <a:endParaRPr lang="en-US" altLang="en-US" sz="2800" dirty="0">
              <a:solidFill>
                <a:srgbClr val="00408C"/>
              </a:solidFill>
            </a:endParaRPr>
          </a:p>
        </p:txBody>
      </p:sp>
      <p:sp>
        <p:nvSpPr>
          <p:cNvPr id="5122" name="Text Box 2"/>
          <p:cNvSpPr txBox="1">
            <a:spLocks noChangeArrowheads="1"/>
          </p:cNvSpPr>
          <p:nvPr/>
        </p:nvSpPr>
        <p:spPr bwMode="auto">
          <a:xfrm>
            <a:off x="179388" y="5084763"/>
            <a:ext cx="8964612"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pPr>
              <a:lnSpc>
                <a:spcPct val="100000"/>
              </a:lnSpc>
              <a:spcBef>
                <a:spcPts val="488"/>
              </a:spcBef>
              <a:buSzPct val="222000"/>
              <a:buFont typeface="Times New Roman" pitchFamily="16" charset="0"/>
              <a:buBlip>
                <a:blip r:embed="rId3"/>
              </a:buBlip>
            </a:pPr>
            <a:r>
              <a:rPr lang="en-US" altLang="en-US" sz="1200" u="sng"/>
              <a:t>Speaker</a:t>
            </a:r>
            <a:r>
              <a:rPr lang="en-US" altLang="en-US" sz="1200"/>
              <a:t>: Christophe Mazenc, Head, Global Databases Service, Global Infrastructure Sector</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971675"/>
            <a:ext cx="8424863" cy="1943100"/>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73597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000" dirty="0" smtClean="0">
                <a:solidFill>
                  <a:srgbClr val="00408C"/>
                </a:solidFill>
              </a:rPr>
              <a:t>RECENT DEVELOPMENTS </a:t>
            </a:r>
            <a:endParaRPr lang="en-US" altLang="en-US" sz="3000" dirty="0">
              <a:solidFill>
                <a:srgbClr val="00408C"/>
              </a:solidFill>
            </a:endParaRPr>
          </a:p>
        </p:txBody>
      </p:sp>
      <p:sp>
        <p:nvSpPr>
          <p:cNvPr id="6146" name="Text Box 2"/>
          <p:cNvSpPr txBox="1">
            <a:spLocks noChangeArrowheads="1"/>
          </p:cNvSpPr>
          <p:nvPr/>
        </p:nvSpPr>
        <p:spPr bwMode="auto">
          <a:xfrm>
            <a:off x="3131840" y="2276872"/>
            <a:ext cx="5435898"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9pPr>
          </a:lstStyle>
          <a:p>
            <a:pPr>
              <a:lnSpc>
                <a:spcPct val="150000"/>
              </a:lnSpc>
              <a:spcBef>
                <a:spcPts val="488"/>
              </a:spcBef>
              <a:buSzPct val="95000"/>
              <a:buFont typeface="Times New Roman" pitchFamily="16" charset="0"/>
              <a:buBlip>
                <a:blip r:embed="rId3"/>
              </a:buBlip>
            </a:pPr>
            <a:r>
              <a:rPr lang="en-US" altLang="en-US" dirty="0">
                <a:solidFill>
                  <a:srgbClr val="2300DC"/>
                </a:solidFill>
              </a:rPr>
              <a:t>PATENTSCOPE</a:t>
            </a:r>
            <a:r>
              <a:rPr lang="en-US" altLang="en-US" dirty="0"/>
              <a:t> </a:t>
            </a:r>
          </a:p>
          <a:p>
            <a:pPr>
              <a:lnSpc>
                <a:spcPct val="150000"/>
              </a:lnSpc>
              <a:spcBef>
                <a:spcPts val="488"/>
              </a:spcBef>
              <a:buSzPct val="95000"/>
              <a:buFont typeface="Times New Roman" pitchFamily="16" charset="0"/>
              <a:buBlip>
                <a:blip r:embed="rId3"/>
              </a:buBlip>
            </a:pPr>
            <a:r>
              <a:rPr lang="en-US" altLang="en-US" dirty="0"/>
              <a:t>Global Brand Database</a:t>
            </a:r>
          </a:p>
          <a:p>
            <a:pPr>
              <a:lnSpc>
                <a:spcPct val="150000"/>
              </a:lnSpc>
              <a:spcBef>
                <a:spcPts val="488"/>
              </a:spcBef>
              <a:buSzPct val="95000"/>
              <a:buFont typeface="Times New Roman" pitchFamily="16" charset="0"/>
              <a:buBlip>
                <a:blip r:embed="rId3"/>
              </a:buBlip>
            </a:pPr>
            <a:r>
              <a:rPr lang="en-US" altLang="en-US" dirty="0"/>
              <a:t>WIPO CASE</a:t>
            </a:r>
          </a:p>
          <a:p>
            <a:pPr>
              <a:lnSpc>
                <a:spcPct val="150000"/>
              </a:lnSpc>
              <a:spcBef>
                <a:spcPts val="488"/>
              </a:spcBef>
              <a:buSzPct val="95000"/>
              <a:buFont typeface="Times New Roman" pitchFamily="16" charset="0"/>
              <a:buBlip>
                <a:blip r:embed="rId3"/>
              </a:buBlip>
            </a:pPr>
            <a:r>
              <a:rPr lang="en-US" altLang="en-US" dirty="0"/>
              <a:t>WIPO GREEN</a:t>
            </a:r>
          </a:p>
          <a:p>
            <a:pPr>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441948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28800"/>
          </a:xfrm>
        </p:spPr>
        <p:txBody>
          <a:bodyPr/>
          <a:lstStyle/>
          <a:p>
            <a:pPr algn="ctr">
              <a:defRPr/>
            </a:pPr>
            <a:r>
              <a:rPr lang="en-US" sz="2800" smtClean="0">
                <a:latin typeface="+mn-lt"/>
                <a:ea typeface="+mj-ea"/>
                <a:cs typeface="Times New Roman"/>
              </a:rPr>
              <a:t>MARRAKESH TREATY TO FACILITATE ACCESS TO PUBLISHED WORKS FOR PERSONS WHO ARE BLIND, VISUALLY IMPAIRED OR OTHERWISE PRINT DISABLED </a:t>
            </a:r>
            <a:endParaRPr lang="en-US" sz="2800" dirty="0">
              <a:latin typeface="+mn-lt"/>
              <a:ea typeface="+mj-ea"/>
            </a:endParaRPr>
          </a:p>
        </p:txBody>
      </p:sp>
      <p:pic>
        <p:nvPicPr>
          <p:cNvPr id="4" name="Espace réservé du contenu 20" descr="DSCF2517-e1372047581598.jpg"/>
          <p:cNvPicPr>
            <a:picLocks noGrp="1"/>
          </p:cNvPicPr>
          <p:nvPr/>
        </p:nvPicPr>
        <p:blipFill>
          <a:blip r:embed="rId2" cstate="email">
            <a:extLst>
              <a:ext uri="{28A0092B-C50C-407E-A947-70E740481C1C}">
                <a14:useLocalDpi xmlns:a14="http://schemas.microsoft.com/office/drawing/2010/main" val="0"/>
              </a:ext>
            </a:extLst>
          </a:blip>
          <a:srcRect l="17026" r="17026"/>
          <a:stretch>
            <a:fillRect/>
          </a:stretch>
        </p:blipFill>
        <p:spPr>
          <a:xfrm>
            <a:off x="4724399" y="2057400"/>
            <a:ext cx="3960000" cy="3780000"/>
          </a:xfrm>
          <a:prstGeom prst="rect">
            <a:avLst/>
          </a:prstGeom>
          <a:ln>
            <a:noFill/>
          </a:ln>
          <a:effectLst>
            <a:softEdge rad="112500"/>
          </a:effectLst>
        </p:spPr>
      </p:pic>
      <p:pic>
        <p:nvPicPr>
          <p:cNvPr id="5" name="Espace réservé du contenu 15" descr="images.jpg"/>
          <p:cNvPicPr>
            <a:picLocks noGrp="1" noChangeAspect="1"/>
          </p:cNvPicPr>
          <p:nvPr/>
        </p:nvPicPr>
        <p:blipFill>
          <a:blip r:embed="rId3">
            <a:extLst>
              <a:ext uri="{28A0092B-C50C-407E-A947-70E740481C1C}">
                <a14:useLocalDpi xmlns:a14="http://schemas.microsoft.com/office/drawing/2010/main" val="0"/>
              </a:ext>
            </a:extLst>
          </a:blip>
          <a:srcRect t="12446" b="12446"/>
          <a:stretch>
            <a:fillRect/>
          </a:stretch>
        </p:blipFill>
        <p:spPr>
          <a:xfrm>
            <a:off x="381000" y="2057400"/>
            <a:ext cx="3938496" cy="3780000"/>
          </a:xfrm>
          <a:prstGeom prst="rect">
            <a:avLst/>
          </a:prstGeom>
          <a:ln>
            <a:noFill/>
          </a:ln>
          <a:effectLst>
            <a:softEdge rad="112500"/>
          </a:effectLst>
        </p:spPr>
      </p:pic>
    </p:spTree>
    <p:extLst>
      <p:ext uri="{BB962C8B-B14F-4D97-AF65-F5344CB8AC3E}">
        <p14:creationId xmlns:p14="http://schemas.microsoft.com/office/powerpoint/2010/main" val="2448463147"/>
      </p:ext>
    </p:extLst>
  </p:cSld>
  <p:clrMapOvr>
    <a:masterClrMapping/>
  </p:clrMapOvr>
  <p:transition spd="slow">
    <p:wip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360472" y="332656"/>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000" dirty="0">
                <a:solidFill>
                  <a:srgbClr val="00408C"/>
                </a:solidFill>
              </a:rPr>
              <a:t>PATENTSCOPE</a:t>
            </a:r>
          </a:p>
        </p:txBody>
      </p:sp>
      <p:sp>
        <p:nvSpPr>
          <p:cNvPr id="7170" name="Text Box 2"/>
          <p:cNvSpPr txBox="1">
            <a:spLocks noChangeArrowheads="1"/>
          </p:cNvSpPr>
          <p:nvPr/>
        </p:nvSpPr>
        <p:spPr bwMode="auto">
          <a:xfrm>
            <a:off x="383352" y="2204864"/>
            <a:ext cx="864096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50000"/>
              </a:lnSpc>
              <a:spcBef>
                <a:spcPts val="488"/>
              </a:spcBef>
              <a:buSzPct val="95000"/>
              <a:buFont typeface="Times New Roman" pitchFamily="16" charset="0"/>
              <a:buBlip>
                <a:blip r:embed="rId3"/>
              </a:buBlip>
            </a:pPr>
            <a:r>
              <a:rPr lang="en-US" altLang="en-US" sz="2000" dirty="0"/>
              <a:t>2.4 million PCT data (first publish every week, high quality full text)</a:t>
            </a:r>
          </a:p>
          <a:p>
            <a:pPr>
              <a:lnSpc>
                <a:spcPct val="150000"/>
              </a:lnSpc>
              <a:spcBef>
                <a:spcPts val="488"/>
              </a:spcBef>
              <a:buSzPct val="95000"/>
              <a:buFont typeface="Times New Roman" pitchFamily="16" charset="0"/>
              <a:buBlip>
                <a:blip r:embed="rId3"/>
              </a:buBlip>
            </a:pPr>
            <a:r>
              <a:rPr lang="en-US" altLang="en-US" sz="2000" dirty="0"/>
              <a:t>35 million records from 36 countries or regions</a:t>
            </a:r>
          </a:p>
          <a:p>
            <a:pPr>
              <a:lnSpc>
                <a:spcPct val="150000"/>
              </a:lnSpc>
              <a:spcBef>
                <a:spcPts val="488"/>
              </a:spcBef>
              <a:buSzPct val="95000"/>
              <a:buFont typeface="Times New Roman" pitchFamily="16" charset="0"/>
              <a:buBlip>
                <a:blip r:embed="rId3"/>
              </a:buBlip>
            </a:pPr>
            <a:r>
              <a:rPr lang="en-US" altLang="en-US" sz="2000" dirty="0"/>
              <a:t>Full text data from 18 countries or regions</a:t>
            </a:r>
          </a:p>
          <a:p>
            <a:pPr>
              <a:lnSpc>
                <a:spcPct val="150000"/>
              </a:lnSpc>
              <a:spcBef>
                <a:spcPts val="488"/>
              </a:spcBef>
              <a:buSzPct val="95000"/>
              <a:buFont typeface="Times New Roman" pitchFamily="16" charset="0"/>
              <a:buBlip>
                <a:blip r:embed="rId3"/>
              </a:buBlip>
            </a:pPr>
            <a:r>
              <a:rPr lang="en-US" altLang="en-US" sz="2000" dirty="0"/>
              <a:t>15,000 pageviews per hour</a:t>
            </a:r>
          </a:p>
          <a:p>
            <a:pPr>
              <a:lnSpc>
                <a:spcPct val="150000"/>
              </a:lnSpc>
              <a:spcBef>
                <a:spcPts val="488"/>
              </a:spcBef>
              <a:buSzPct val="95000"/>
              <a:buFont typeface="Times New Roman" pitchFamily="16" charset="0"/>
              <a:buBlip>
                <a:blip r:embed="rId3"/>
              </a:buBlip>
            </a:pPr>
            <a:r>
              <a:rPr lang="en-US" altLang="en-US" sz="2000" dirty="0"/>
              <a:t>Analyze results by graphs and charts</a:t>
            </a:r>
          </a:p>
          <a:p>
            <a:pPr>
              <a:lnSpc>
                <a:spcPct val="150000"/>
              </a:lnSpc>
              <a:spcBef>
                <a:spcPts val="488"/>
              </a:spcBef>
              <a:buSzPct val="95000"/>
              <a:buFont typeface="Times New Roman" pitchFamily="16" charset="0"/>
              <a:buBlip>
                <a:blip r:embed="rId3"/>
              </a:buBlip>
            </a:pPr>
            <a:r>
              <a:rPr lang="en-US" altLang="en-US" sz="2000" dirty="0"/>
              <a:t>Search and read in your language</a:t>
            </a:r>
          </a:p>
          <a:p>
            <a:pPr>
              <a:lnSpc>
                <a:spcPct val="100000"/>
              </a:lnSpc>
              <a:spcBef>
                <a:spcPts val="488"/>
              </a:spcBef>
              <a:buClrTx/>
              <a:buSzTx/>
              <a:buFontTx/>
              <a:buNone/>
            </a:pPr>
            <a:endParaRPr lang="en-US" altLang="en-US" sz="2800" dirty="0"/>
          </a:p>
        </p:txBody>
      </p:sp>
    </p:spTree>
    <p:extLst>
      <p:ext uri="{BB962C8B-B14F-4D97-AF65-F5344CB8AC3E}">
        <p14:creationId xmlns:p14="http://schemas.microsoft.com/office/powerpoint/2010/main" val="3865514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91625" cy="689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8194" name="AutoShape 2"/>
          <p:cNvCxnSpPr>
            <a:cxnSpLocks noChangeShapeType="1"/>
          </p:cNvCxnSpPr>
          <p:nvPr/>
        </p:nvCxnSpPr>
        <p:spPr bwMode="auto">
          <a:xfrm>
            <a:off x="4067175" y="5553075"/>
            <a:ext cx="1588" cy="1588"/>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195" name="Oval 3"/>
          <p:cNvSpPr>
            <a:spLocks noChangeArrowheads="1"/>
          </p:cNvSpPr>
          <p:nvPr/>
        </p:nvSpPr>
        <p:spPr bwMode="auto">
          <a:xfrm>
            <a:off x="931863" y="5076825"/>
            <a:ext cx="4679950" cy="1771650"/>
          </a:xfrm>
          <a:prstGeom prst="ellipse">
            <a:avLst/>
          </a:prstGeom>
          <a:noFill/>
          <a:ln w="93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96" name="AutoShape 4"/>
          <p:cNvSpPr>
            <a:spLocks noChangeArrowheads="1"/>
          </p:cNvSpPr>
          <p:nvPr/>
        </p:nvSpPr>
        <p:spPr bwMode="auto">
          <a:xfrm>
            <a:off x="3268663" y="4914900"/>
            <a:ext cx="360362" cy="323850"/>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97" name="Rectangle 5"/>
          <p:cNvSpPr>
            <a:spLocks noChangeArrowheads="1"/>
          </p:cNvSpPr>
          <p:nvPr/>
        </p:nvSpPr>
        <p:spPr bwMode="auto">
          <a:xfrm>
            <a:off x="5651500" y="20638"/>
            <a:ext cx="21605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a:solidFill>
                  <a:srgbClr val="FFFF00"/>
                </a:solidFill>
              </a:rPr>
              <a:t>www.wipo.int</a:t>
            </a:r>
          </a:p>
        </p:txBody>
      </p:sp>
    </p:spTree>
    <p:extLst>
      <p:ext uri="{BB962C8B-B14F-4D97-AF65-F5344CB8AC3E}">
        <p14:creationId xmlns:p14="http://schemas.microsoft.com/office/powerpoint/2010/main" val="3961522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457200" y="274638"/>
            <a:ext cx="8229600" cy="1143000"/>
          </a:xfrm>
          <a:ln/>
        </p:spPr>
        <p:txBody>
          <a:bodyPr/>
          <a:lstStyle/>
          <a:p>
            <a:endParaRPr lang="en-US"/>
          </a:p>
        </p:txBody>
      </p:sp>
      <p:sp>
        <p:nvSpPr>
          <p:cNvPr id="9218"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67813"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AutoShape 4"/>
          <p:cNvSpPr>
            <a:spLocks noChangeArrowheads="1"/>
          </p:cNvSpPr>
          <p:nvPr/>
        </p:nvSpPr>
        <p:spPr bwMode="auto">
          <a:xfrm rot="10800000">
            <a:off x="2790825" y="2682875"/>
            <a:ext cx="647700" cy="360363"/>
          </a:xfrm>
          <a:prstGeom prst="rightArrow">
            <a:avLst>
              <a:gd name="adj1" fmla="val 50000"/>
              <a:gd name="adj2" fmla="val 4493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653821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1052513"/>
            <a:ext cx="7715250" cy="276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825552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231736" y="260648"/>
            <a:ext cx="8763972"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000" dirty="0" smtClean="0">
                <a:solidFill>
                  <a:srgbClr val="00408C"/>
                </a:solidFill>
              </a:rPr>
              <a:t>PATENTSCOPE: DEVELOPMENTS IN 2013</a:t>
            </a:r>
            <a:endParaRPr lang="en-US" altLang="en-US" sz="3000" dirty="0">
              <a:solidFill>
                <a:srgbClr val="00408C"/>
              </a:solidFill>
            </a:endParaRPr>
          </a:p>
        </p:txBody>
      </p:sp>
      <p:sp>
        <p:nvSpPr>
          <p:cNvPr id="11266" name="Text Box 2"/>
          <p:cNvSpPr txBox="1">
            <a:spLocks noChangeArrowheads="1"/>
          </p:cNvSpPr>
          <p:nvPr/>
        </p:nvSpPr>
        <p:spPr bwMode="auto">
          <a:xfrm>
            <a:off x="231736" y="1565256"/>
            <a:ext cx="8892480" cy="494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marL="863600" indent="-32385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000" dirty="0"/>
              <a:t>US collection added in April 2013: </a:t>
            </a:r>
          </a:p>
          <a:p>
            <a:pPr marL="882650" lvl="1" indent="-342900">
              <a:lnSpc>
                <a:spcPct val="100000"/>
              </a:lnSpc>
              <a:spcAft>
                <a:spcPts val="1138"/>
              </a:spcAft>
              <a:buSzPct val="75000"/>
              <a:buFont typeface="Wingdings" panose="05000000000000000000" pitchFamily="2" charset="2"/>
              <a:buChar char="Ø"/>
            </a:pPr>
            <a:r>
              <a:rPr lang="en-US" altLang="en-US" sz="1800" dirty="0"/>
              <a:t>10 million bibliographic data records</a:t>
            </a:r>
          </a:p>
          <a:p>
            <a:pPr marL="882650" lvl="1" indent="-342900">
              <a:lnSpc>
                <a:spcPct val="100000"/>
              </a:lnSpc>
              <a:spcAft>
                <a:spcPts val="1138"/>
              </a:spcAft>
              <a:buSzPct val="75000"/>
              <a:buFont typeface="Wingdings" panose="05000000000000000000" pitchFamily="2" charset="2"/>
              <a:buChar char="Ø"/>
            </a:pPr>
            <a:r>
              <a:rPr lang="en-US" altLang="en-US" sz="1800" dirty="0"/>
              <a:t> 6.4 million searchable full text (since 1976</a:t>
            </a:r>
            <a:r>
              <a:rPr lang="en-US" altLang="en-US" sz="1800" dirty="0" smtClean="0"/>
              <a:t>)</a:t>
            </a:r>
          </a:p>
          <a:p>
            <a:pPr marL="882650" lvl="1" indent="-342900">
              <a:lnSpc>
                <a:spcPct val="100000"/>
              </a:lnSpc>
              <a:spcAft>
                <a:spcPts val="1138"/>
              </a:spcAft>
              <a:buSzPct val="75000"/>
              <a:buFont typeface="Wingdings" panose="05000000000000000000" pitchFamily="2" charset="2"/>
              <a:buChar char="Ø"/>
            </a:pPr>
            <a:endParaRPr lang="en-US" altLang="en-US" sz="1800" dirty="0"/>
          </a:p>
          <a:p>
            <a:pPr>
              <a:lnSpc>
                <a:spcPct val="100000"/>
              </a:lnSpc>
              <a:spcBef>
                <a:spcPts val="488"/>
              </a:spcBef>
              <a:buSzPct val="95000"/>
              <a:buFont typeface="StarSymbol" charset="0"/>
              <a:buBlip>
                <a:blip r:embed="rId3"/>
              </a:buBlip>
            </a:pPr>
            <a:r>
              <a:rPr lang="en-US" altLang="en-US" sz="2000" dirty="0"/>
              <a:t>CN collection added in September </a:t>
            </a:r>
            <a:r>
              <a:rPr lang="en-US" altLang="en-US" sz="2000" dirty="0" smtClean="0"/>
              <a:t>2013</a:t>
            </a:r>
            <a:endParaRPr lang="en-US" altLang="en-US" sz="2000" dirty="0"/>
          </a:p>
          <a:p>
            <a:pPr marL="882650" lvl="1" indent="-342900">
              <a:lnSpc>
                <a:spcPct val="100000"/>
              </a:lnSpc>
              <a:spcAft>
                <a:spcPts val="1138"/>
              </a:spcAft>
              <a:buSzPct val="75000"/>
              <a:buFont typeface="Wingdings" panose="05000000000000000000" pitchFamily="2" charset="2"/>
              <a:buChar char="Ø"/>
            </a:pPr>
            <a:r>
              <a:rPr lang="en-US" altLang="en-US" sz="1800" dirty="0"/>
              <a:t>3.3 million bibliographic data records</a:t>
            </a:r>
          </a:p>
          <a:p>
            <a:pPr marL="882650" lvl="1" indent="-342900">
              <a:lnSpc>
                <a:spcPct val="100000"/>
              </a:lnSpc>
              <a:spcAft>
                <a:spcPts val="1138"/>
              </a:spcAft>
              <a:buSzPct val="75000"/>
              <a:buFont typeface="Wingdings" panose="05000000000000000000" pitchFamily="2" charset="2"/>
              <a:buChar char="Ø"/>
            </a:pPr>
            <a:r>
              <a:rPr lang="en-US" altLang="en-US" sz="1800" dirty="0"/>
              <a:t>3.3 million searchable full text </a:t>
            </a:r>
          </a:p>
          <a:p>
            <a:pPr>
              <a:lnSpc>
                <a:spcPct val="100000"/>
              </a:lnSpc>
              <a:spcAft>
                <a:spcPts val="1425"/>
              </a:spcAft>
              <a:buSzPct val="95000"/>
              <a:buFont typeface="StarSymbol" charset="0"/>
              <a:buBlip>
                <a:blip r:embed="rId3"/>
              </a:buBlip>
            </a:pPr>
            <a:r>
              <a:rPr lang="en-US" altLang="en-US" sz="2000" dirty="0"/>
              <a:t>Small collections: Bahrain, Egypt, UAE, Estonia</a:t>
            </a:r>
          </a:p>
          <a:p>
            <a:pPr>
              <a:lnSpc>
                <a:spcPct val="100000"/>
              </a:lnSpc>
              <a:spcAft>
                <a:spcPts val="1425"/>
              </a:spcAft>
              <a:buSzPct val="95000"/>
              <a:buFont typeface="StarSymbol" charset="0"/>
              <a:buBlip>
                <a:blip r:embed="rId3"/>
              </a:buBlip>
            </a:pPr>
            <a:r>
              <a:rPr lang="en-US" altLang="en-US" sz="2000" dirty="0"/>
              <a:t>Monthly webinars </a:t>
            </a:r>
          </a:p>
        </p:txBody>
      </p:sp>
    </p:spTree>
    <p:extLst>
      <p:ext uri="{BB962C8B-B14F-4D97-AF65-F5344CB8AC3E}">
        <p14:creationId xmlns:p14="http://schemas.microsoft.com/office/powerpoint/2010/main" val="14105314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idx="4294967295"/>
          </p:nvPr>
        </p:nvSpPr>
        <p:spPr>
          <a:xfrm>
            <a:off x="323528" y="274638"/>
            <a:ext cx="8568952"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smtClean="0">
                <a:solidFill>
                  <a:srgbClr val="00408C"/>
                </a:solidFill>
              </a:rPr>
              <a:t>PATENTSCOPE: DEVELOPMENTS IN 2014</a:t>
            </a:r>
            <a:endParaRPr lang="en-US" altLang="en-US" sz="2800" dirty="0">
              <a:solidFill>
                <a:srgbClr val="00408C"/>
              </a:solidFill>
            </a:endParaRPr>
          </a:p>
        </p:txBody>
      </p:sp>
      <p:sp>
        <p:nvSpPr>
          <p:cNvPr id="12290" name="Text Box 2"/>
          <p:cNvSpPr txBox="1">
            <a:spLocks noChangeArrowheads="1"/>
          </p:cNvSpPr>
          <p:nvPr/>
        </p:nvSpPr>
        <p:spPr bwMode="auto">
          <a:xfrm>
            <a:off x="107504" y="1988840"/>
            <a:ext cx="8928992" cy="432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marL="863600" indent="-32385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pPr>
            <a:endParaRPr lang="en-US" altLang="en-US" sz="2800" dirty="0"/>
          </a:p>
          <a:p>
            <a:pPr>
              <a:lnSpc>
                <a:spcPct val="100000"/>
              </a:lnSpc>
              <a:spcBef>
                <a:spcPts val="488"/>
              </a:spcBef>
              <a:buSzPct val="95000"/>
              <a:buFont typeface="Times New Roman" pitchFamily="16" charset="0"/>
              <a:buBlip>
                <a:blip r:embed="rId3"/>
              </a:buBlip>
            </a:pPr>
            <a:r>
              <a:rPr lang="en-US" altLang="en-US" sz="2000" dirty="0"/>
              <a:t>CA collection added in January 2014</a:t>
            </a:r>
          </a:p>
          <a:p>
            <a:pPr marL="996950" lvl="1" indent="-457200">
              <a:lnSpc>
                <a:spcPct val="100000"/>
              </a:lnSpc>
              <a:spcAft>
                <a:spcPts val="1138"/>
              </a:spcAft>
              <a:buSzPct val="75000"/>
              <a:buFont typeface="Wingdings" panose="05000000000000000000" pitchFamily="2" charset="2"/>
              <a:buChar char="Ø"/>
            </a:pPr>
            <a:r>
              <a:rPr lang="en-US" altLang="en-US" sz="1800" dirty="0"/>
              <a:t>1.8 million bibliographic data records</a:t>
            </a:r>
          </a:p>
          <a:p>
            <a:pPr marL="996950" lvl="1" indent="-457200">
              <a:lnSpc>
                <a:spcPct val="100000"/>
              </a:lnSpc>
              <a:spcAft>
                <a:spcPts val="1138"/>
              </a:spcAft>
              <a:buSzPct val="75000"/>
              <a:buFont typeface="Wingdings" panose="05000000000000000000" pitchFamily="2" charset="2"/>
              <a:buChar char="Ø"/>
            </a:pPr>
            <a:r>
              <a:rPr lang="en-US" altLang="en-US" sz="1800" dirty="0"/>
              <a:t>1 million searchable full </a:t>
            </a:r>
            <a:r>
              <a:rPr lang="en-US" altLang="en-US" sz="1800" dirty="0" smtClean="0"/>
              <a:t>text</a:t>
            </a:r>
          </a:p>
          <a:p>
            <a:pPr marL="539750" lvl="1" indent="0">
              <a:lnSpc>
                <a:spcPct val="100000"/>
              </a:lnSpc>
              <a:spcAft>
                <a:spcPts val="1138"/>
              </a:spcAft>
              <a:buSzPct val="75000"/>
            </a:pPr>
            <a:endParaRPr lang="en-US" altLang="en-US" sz="1800" dirty="0"/>
          </a:p>
          <a:p>
            <a:pPr>
              <a:lnSpc>
                <a:spcPct val="100000"/>
              </a:lnSpc>
              <a:spcAft>
                <a:spcPts val="1425"/>
              </a:spcAft>
              <a:buSzPct val="95000"/>
              <a:buFont typeface="StarSymbol" charset="0"/>
              <a:buBlip>
                <a:blip r:embed="rId3"/>
              </a:buBlip>
            </a:pPr>
            <a:r>
              <a:rPr lang="en-US" altLang="en-US" sz="2000" dirty="0"/>
              <a:t>EA collection added in February 2014</a:t>
            </a:r>
          </a:p>
          <a:p>
            <a:pPr lvl="1">
              <a:lnSpc>
                <a:spcPct val="100000"/>
              </a:lnSpc>
              <a:spcAft>
                <a:spcPts val="1138"/>
              </a:spcAft>
              <a:buSzPct val="75000"/>
              <a:buFont typeface="Symbol" charset="2"/>
              <a:buChar char=""/>
            </a:pPr>
            <a:r>
              <a:rPr lang="en-US" altLang="en-US" sz="1800" dirty="0"/>
              <a:t>33000 bibliographic data records</a:t>
            </a:r>
          </a:p>
          <a:p>
            <a:pPr lvl="1">
              <a:lnSpc>
                <a:spcPct val="100000"/>
              </a:lnSpc>
              <a:spcAft>
                <a:spcPts val="1138"/>
              </a:spcAft>
              <a:buSzPct val="75000"/>
              <a:buFont typeface="Symbol" charset="2"/>
              <a:buChar char=""/>
            </a:pPr>
            <a:r>
              <a:rPr lang="en-US" altLang="en-US" sz="1800" dirty="0"/>
              <a:t>23000 searchable full text  </a:t>
            </a:r>
          </a:p>
        </p:txBody>
      </p:sp>
    </p:spTree>
    <p:extLst>
      <p:ext uri="{BB962C8B-B14F-4D97-AF65-F5344CB8AC3E}">
        <p14:creationId xmlns:p14="http://schemas.microsoft.com/office/powerpoint/2010/main" val="1999201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152634" y="404664"/>
            <a:ext cx="8579172"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smtClean="0">
                <a:solidFill>
                  <a:srgbClr val="00408C"/>
                </a:solidFill>
              </a:rPr>
              <a:t>PATENTSCOPE: WHAT NEXT?</a:t>
            </a:r>
            <a:endParaRPr lang="en-US" altLang="en-US" sz="2800" dirty="0">
              <a:solidFill>
                <a:srgbClr val="00408C"/>
              </a:solidFill>
            </a:endParaRPr>
          </a:p>
        </p:txBody>
      </p:sp>
      <p:sp>
        <p:nvSpPr>
          <p:cNvPr id="13314" name="Text Box 2"/>
          <p:cNvSpPr txBox="1">
            <a:spLocks noChangeArrowheads="1"/>
          </p:cNvSpPr>
          <p:nvPr/>
        </p:nvSpPr>
        <p:spPr bwMode="auto">
          <a:xfrm>
            <a:off x="368856" y="1700808"/>
            <a:ext cx="836295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pPr>
            <a:endParaRPr lang="en-US" altLang="en-US" sz="2800" dirty="0"/>
          </a:p>
          <a:p>
            <a:pPr>
              <a:lnSpc>
                <a:spcPct val="150000"/>
              </a:lnSpc>
              <a:spcAft>
                <a:spcPts val="1425"/>
              </a:spcAft>
              <a:buSzPct val="95000"/>
              <a:buFont typeface="Times New Roman" pitchFamily="16" charset="0"/>
              <a:buBlip>
                <a:blip r:embed="rId3"/>
              </a:buBlip>
            </a:pPr>
            <a:r>
              <a:rPr lang="en-US" altLang="en-US" sz="2000" dirty="0"/>
              <a:t>Addition of the DE, NZ, and UK collections</a:t>
            </a:r>
          </a:p>
          <a:p>
            <a:pPr>
              <a:lnSpc>
                <a:spcPct val="150000"/>
              </a:lnSpc>
              <a:spcAft>
                <a:spcPts val="1425"/>
              </a:spcAft>
              <a:buSzPct val="95000"/>
              <a:buFont typeface="Times New Roman" pitchFamily="16" charset="0"/>
              <a:buBlip>
                <a:blip r:embed="rId3"/>
              </a:buBlip>
            </a:pPr>
            <a:r>
              <a:rPr lang="en-US" altLang="en-US" sz="2000" dirty="0"/>
              <a:t>Addition of recent ES full texts</a:t>
            </a:r>
          </a:p>
          <a:p>
            <a:pPr>
              <a:lnSpc>
                <a:spcPct val="150000"/>
              </a:lnSpc>
              <a:spcAft>
                <a:spcPts val="1425"/>
              </a:spcAft>
              <a:buSzPct val="95000"/>
              <a:buFont typeface="Times New Roman" pitchFamily="16" charset="0"/>
              <a:buBlip>
                <a:blip r:embed="rId3"/>
              </a:buBlip>
            </a:pPr>
            <a:r>
              <a:rPr lang="en-US" altLang="en-US" sz="2000" dirty="0"/>
              <a:t>Addition of JP records prior to 1993</a:t>
            </a:r>
          </a:p>
          <a:p>
            <a:pPr>
              <a:lnSpc>
                <a:spcPct val="150000"/>
              </a:lnSpc>
              <a:spcAft>
                <a:spcPts val="1425"/>
              </a:spcAft>
              <a:buSzPct val="95000"/>
              <a:buFont typeface="Times New Roman" pitchFamily="16" charset="0"/>
              <a:buBlip>
                <a:blip r:embed="rId3"/>
              </a:buBlip>
            </a:pPr>
            <a:r>
              <a:rPr lang="en-US" altLang="en-US" sz="2000" dirty="0"/>
              <a:t>Probably after 2014: AU, </a:t>
            </a:r>
            <a:r>
              <a:rPr lang="en-US" altLang="en-US" sz="2000" dirty="0" smtClean="0"/>
              <a:t>SK</a:t>
            </a:r>
            <a:endParaRPr lang="en-US" altLang="en-US" sz="2000" dirty="0"/>
          </a:p>
          <a:p>
            <a:pPr>
              <a:lnSpc>
                <a:spcPct val="150000"/>
              </a:lnSpc>
              <a:spcAft>
                <a:spcPts val="1425"/>
              </a:spcAft>
              <a:buSzPct val="95000"/>
              <a:buFont typeface="Times New Roman" pitchFamily="16" charset="0"/>
              <a:buBlip>
                <a:blip r:embed="rId3"/>
              </a:buBlip>
            </a:pPr>
            <a:r>
              <a:rPr lang="en-US" altLang="en-US" sz="2000" dirty="0"/>
              <a:t>Work on improving the timeliness of the updates</a:t>
            </a:r>
          </a:p>
        </p:txBody>
      </p:sp>
    </p:spTree>
    <p:extLst>
      <p:ext uri="{BB962C8B-B14F-4D97-AF65-F5344CB8AC3E}">
        <p14:creationId xmlns:p14="http://schemas.microsoft.com/office/powerpoint/2010/main" val="382126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395536" y="476672"/>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smtClean="0">
                <a:solidFill>
                  <a:srgbClr val="00408C"/>
                </a:solidFill>
              </a:rPr>
              <a:t>PATENTSCOPE LANGUAGE TOOLS:</a:t>
            </a:r>
            <a:br>
              <a:rPr lang="en-US" altLang="en-US" sz="2800" dirty="0" smtClean="0">
                <a:solidFill>
                  <a:srgbClr val="00408C"/>
                </a:solidFill>
              </a:rPr>
            </a:br>
            <a:r>
              <a:rPr lang="en-US" altLang="en-US" sz="2800" dirty="0" smtClean="0">
                <a:solidFill>
                  <a:srgbClr val="00408C"/>
                </a:solidFill>
              </a:rPr>
              <a:t> WHAT NEXT?</a:t>
            </a:r>
            <a:endParaRPr lang="en-US" altLang="en-US" sz="2800" dirty="0">
              <a:solidFill>
                <a:srgbClr val="00408C"/>
              </a:solidFill>
            </a:endParaRPr>
          </a:p>
        </p:txBody>
      </p:sp>
      <p:sp>
        <p:nvSpPr>
          <p:cNvPr id="14338" name="Text Box 2"/>
          <p:cNvSpPr txBox="1">
            <a:spLocks noChangeArrowheads="1"/>
          </p:cNvSpPr>
          <p:nvPr/>
        </p:nvSpPr>
        <p:spPr bwMode="auto">
          <a:xfrm>
            <a:off x="146016" y="2204864"/>
            <a:ext cx="8964488"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pPr>
            <a:endParaRPr lang="en-US" altLang="en-US" sz="2800" dirty="0"/>
          </a:p>
          <a:p>
            <a:pPr>
              <a:lnSpc>
                <a:spcPct val="100000"/>
              </a:lnSpc>
              <a:spcBef>
                <a:spcPts val="488"/>
              </a:spcBef>
              <a:buSzPct val="95000"/>
              <a:buFont typeface="Times New Roman" pitchFamily="16" charset="0"/>
              <a:buBlip>
                <a:blip r:embed="rId3"/>
              </a:buBlip>
            </a:pPr>
            <a:r>
              <a:rPr lang="en-US" altLang="en-US" sz="2000" dirty="0"/>
              <a:t>CLIR: retraining of the system with last 18 months updates and addition of one language (may be Danish or Polish)</a:t>
            </a:r>
          </a:p>
          <a:p>
            <a:pPr>
              <a:lnSpc>
                <a:spcPct val="100000"/>
              </a:lnSpc>
              <a:spcBef>
                <a:spcPts val="488"/>
              </a:spcBef>
              <a:buSzPct val="95000"/>
            </a:pPr>
            <a:endParaRPr lang="fr-CH" altLang="en-US" sz="2000" dirty="0" smtClean="0"/>
          </a:p>
          <a:p>
            <a:pPr>
              <a:lnSpc>
                <a:spcPct val="100000"/>
              </a:lnSpc>
              <a:spcBef>
                <a:spcPts val="488"/>
              </a:spcBef>
              <a:buSzPct val="95000"/>
            </a:pPr>
            <a:endParaRPr lang="fr-CH" altLang="en-US" sz="2000" dirty="0" smtClean="0"/>
          </a:p>
          <a:p>
            <a:pPr>
              <a:lnSpc>
                <a:spcPct val="100000"/>
              </a:lnSpc>
              <a:spcBef>
                <a:spcPts val="488"/>
              </a:spcBef>
              <a:buSzPct val="95000"/>
            </a:pPr>
            <a:endParaRPr lang="en-US" altLang="en-US" sz="2000" dirty="0"/>
          </a:p>
          <a:p>
            <a:pPr>
              <a:lnSpc>
                <a:spcPct val="100000"/>
              </a:lnSpc>
              <a:spcBef>
                <a:spcPts val="488"/>
              </a:spcBef>
              <a:buSzPct val="95000"/>
              <a:buFont typeface="Times New Roman" pitchFamily="16" charset="0"/>
              <a:buBlip>
                <a:blip r:embed="rId3"/>
              </a:buBlip>
            </a:pPr>
            <a:r>
              <a:rPr lang="en-US" altLang="en-US" sz="2000" dirty="0"/>
              <a:t>TAPTA: addition of the EN &lt;=&gt; KR language pair, development of a prototype to translate descriptions and claims (EN&lt;=&gt;ZH)</a:t>
            </a:r>
          </a:p>
          <a:p>
            <a:pPr>
              <a:lnSpc>
                <a:spcPct val="100000"/>
              </a:lnSpc>
              <a:spcAft>
                <a:spcPts val="1425"/>
              </a:spcAft>
              <a:buSzPct val="95000"/>
            </a:pPr>
            <a:endParaRPr lang="en-US" altLang="en-US" sz="2800" dirty="0"/>
          </a:p>
        </p:txBody>
      </p:sp>
    </p:spTree>
    <p:extLst>
      <p:ext uri="{BB962C8B-B14F-4D97-AF65-F5344CB8AC3E}">
        <p14:creationId xmlns:p14="http://schemas.microsoft.com/office/powerpoint/2010/main" val="526552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2555875" y="5715000"/>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smtClean="0">
                <a:solidFill>
                  <a:srgbClr val="00408C"/>
                </a:solidFill>
              </a:rPr>
              <a:t>SURVEY IN 2013</a:t>
            </a:r>
            <a:endParaRPr lang="en-US" altLang="en-US" sz="2800" dirty="0">
              <a:solidFill>
                <a:srgbClr val="00408C"/>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32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2254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smtClean="0">
                <a:solidFill>
                  <a:srgbClr val="00408C"/>
                </a:solidFill>
              </a:rPr>
              <a:t>WHO ARE USING PATENTSCOPE ? </a:t>
            </a:r>
            <a:endParaRPr lang="en-US" altLang="en-US" sz="2800" dirty="0">
              <a:solidFill>
                <a:srgbClr val="00408C"/>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557338"/>
            <a:ext cx="6434138" cy="3671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557338"/>
            <a:ext cx="7264603" cy="44157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2710650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6387"/>
                                        </p:tgtEl>
                                        <p:attrNameLst>
                                          <p:attrName>style.visibility</p:attrName>
                                        </p:attrNameLst>
                                      </p:cBhvr>
                                      <p:to>
                                        <p:strVal val="visible"/>
                                      </p:to>
                                    </p:set>
                                    <p:anim calcmode="lin" valueType="num">
                                      <p:cBhvr additive="repl">
                                        <p:cTn id="7" dur="500" fill="hold"/>
                                        <p:tgtEl>
                                          <p:spTgt spid="16387"/>
                                        </p:tgtEl>
                                        <p:attrNameLst>
                                          <p:attrName>ppt_x</p:attrName>
                                        </p:attrNameLst>
                                      </p:cBhvr>
                                      <p:tavLst>
                                        <p:tav tm="100000">
                                          <p:val>
                                            <p:strVal val="#ppt_x"/>
                                          </p:val>
                                        </p:tav>
                                        <p:tav>
                                          <p:val>
                                            <p:strVal val="#ppt_x"/>
                                          </p:val>
                                        </p:tav>
                                      </p:tavLst>
                                    </p:anim>
                                    <p:anim calcmode="lin" valueType="num">
                                      <p:cBhvr additive="repl">
                                        <p:cTn id="8" dur="500" fill="hold"/>
                                        <p:tgtEl>
                                          <p:spTgt spid="16387"/>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 y="188641"/>
            <a:ext cx="8763000" cy="720080"/>
          </a:xfrm>
        </p:spPr>
        <p:txBody>
          <a:bodyPr/>
          <a:lstStyle/>
          <a:p>
            <a:pPr algn="ctr"/>
            <a:r>
              <a:rPr lang="en-US" dirty="0" smtClean="0">
                <a:latin typeface="Times New Roman" charset="0"/>
                <a:cs typeface="Times New Roman" charset="0"/>
              </a:rPr>
              <a:t>	       </a:t>
            </a:r>
            <a:r>
              <a:rPr lang="en-US" dirty="0" smtClean="0">
                <a:latin typeface="Arial" charset="0"/>
                <a:cs typeface="Times New Roman" charset="0"/>
              </a:rPr>
              <a:t> </a:t>
            </a:r>
            <a:br>
              <a:rPr lang="en-US" dirty="0" smtClean="0">
                <a:latin typeface="Arial" charset="0"/>
                <a:cs typeface="Times New Roman" charset="0"/>
              </a:rPr>
            </a:br>
            <a:r>
              <a:rPr lang="en-US" dirty="0" smtClean="0">
                <a:latin typeface="Arial" charset="0"/>
                <a:cs typeface="Times New Roman" charset="0"/>
              </a:rPr>
              <a:t>MARRAKESH TREATY</a:t>
            </a:r>
            <a:br>
              <a:rPr lang="en-US"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07950" y="2047529"/>
            <a:ext cx="8883650" cy="4124671"/>
          </a:xfrm>
        </p:spPr>
        <p:txBody>
          <a:bodyPr/>
          <a:lstStyle/>
          <a:p>
            <a:pPr algn="just"/>
            <a:r>
              <a:rPr lang="en-US" sz="1800" dirty="0" smtClean="0">
                <a:latin typeface="Arial" charset="0"/>
                <a:cs typeface="Times New Roman" charset="0"/>
              </a:rPr>
              <a:t>The Diplomatic Conference took place in Marrakesh from June 18 to 28, 2013 (600 negotiators from WIPO’s 186 member states)</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There are more than 285 million blind and VIP- 90 % living in developing countries. </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Only 5 % of the books published are available in braille or other accessible formats. </a:t>
            </a:r>
          </a:p>
          <a:p>
            <a:pPr algn="just">
              <a:buFontTx/>
              <a:buNone/>
            </a:pPr>
            <a:endParaRPr lang="en-US" sz="1800" dirty="0" smtClean="0">
              <a:latin typeface="Arial" charset="0"/>
              <a:cs typeface="Times New Roman" charset="0"/>
            </a:endParaRPr>
          </a:p>
          <a:p>
            <a:r>
              <a:rPr lang="en-US" sz="1800" dirty="0" smtClean="0">
                <a:latin typeface="Arial" charset="0"/>
                <a:cs typeface="Arial" charset="0"/>
              </a:rPr>
              <a:t>Requires contracting parties to adopt </a:t>
            </a:r>
            <a:r>
              <a:rPr lang="en-US" sz="1800" i="1" dirty="0" smtClean="0">
                <a:latin typeface="Arial" charset="0"/>
                <a:cs typeface="Arial" charset="0"/>
              </a:rPr>
              <a:t>limitations </a:t>
            </a:r>
            <a:r>
              <a:rPr lang="en-US" sz="1800" dirty="0" smtClean="0">
                <a:latin typeface="Arial" charset="0"/>
                <a:cs typeface="Arial" charset="0"/>
              </a:rPr>
              <a:t>for the benefit the people who are blind, visually impaired, and print disabled. </a:t>
            </a:r>
          </a:p>
          <a:p>
            <a:pPr>
              <a:buFontTx/>
              <a:buNone/>
            </a:pPr>
            <a:endParaRPr lang="en-US" sz="1800" dirty="0" smtClean="0">
              <a:latin typeface="Arial" charset="0"/>
              <a:cs typeface="Arial" charset="0"/>
            </a:endParaRPr>
          </a:p>
          <a:p>
            <a:r>
              <a:rPr lang="en-US" sz="1800" dirty="0" smtClean="0">
                <a:latin typeface="Arial" charset="0"/>
                <a:cs typeface="Arial" charset="0"/>
              </a:rPr>
              <a:t>It also provides for the </a:t>
            </a:r>
            <a:r>
              <a:rPr lang="en-US" sz="1800" i="1" dirty="0" smtClean="0">
                <a:latin typeface="Arial" charset="0"/>
                <a:cs typeface="Arial" charset="0"/>
              </a:rPr>
              <a:t>exchange</a:t>
            </a:r>
            <a:r>
              <a:rPr lang="en-US" sz="1800" dirty="0" smtClean="0">
                <a:latin typeface="Arial" charset="0"/>
                <a:cs typeface="Arial" charset="0"/>
              </a:rPr>
              <a:t> of accessible format works across borders.  </a:t>
            </a:r>
          </a:p>
          <a:p>
            <a:pPr marL="0" indent="0" algn="just">
              <a:buNone/>
            </a:pPr>
            <a:endParaRPr lang="en-US" sz="1600" dirty="0" smtClean="0">
              <a:latin typeface="Arial" charset="0"/>
              <a:cs typeface="Times New Roman" charset="0"/>
            </a:endParaRPr>
          </a:p>
          <a:p>
            <a:pPr algn="just"/>
            <a:endParaRPr lang="en-US" sz="1600" dirty="0" smtClean="0">
              <a:latin typeface="Arial" charset="0"/>
              <a:cs typeface="Times New Roman" charset="0"/>
            </a:endParaRPr>
          </a:p>
          <a:p>
            <a:pPr>
              <a:buFontTx/>
              <a:buNone/>
            </a:pPr>
            <a:endParaRPr lang="en-US" dirty="0">
              <a:latin typeface="Arial" charset="0"/>
              <a:cs typeface="Arial" charset="0"/>
            </a:endParaRPr>
          </a:p>
        </p:txBody>
      </p:sp>
      <p:pic>
        <p:nvPicPr>
          <p:cNvPr id="4" name="Image 3" descr="ban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1066801"/>
          </a:xfrm>
          <a:prstGeom prst="rect">
            <a:avLst/>
          </a:prstGeom>
          <a:ln>
            <a:noFill/>
          </a:ln>
          <a:effectLst>
            <a:softEdge rad="112500"/>
          </a:effectLst>
        </p:spPr>
      </p:pic>
    </p:spTree>
    <p:extLst>
      <p:ext uri="{BB962C8B-B14F-4D97-AF65-F5344CB8AC3E}">
        <p14:creationId xmlns:p14="http://schemas.microsoft.com/office/powerpoint/2010/main" val="1276546444"/>
      </p:ext>
    </p:extLst>
  </p:cSld>
  <p:clrMapOvr>
    <a:masterClrMapping/>
  </p:clrMapOvr>
  <p:transition spd="slow">
    <p:wip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0338"/>
            <a:ext cx="5903912" cy="5903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Rectangle 3"/>
          <p:cNvSpPr>
            <a:spLocks noChangeArrowheads="1"/>
          </p:cNvSpPr>
          <p:nvPr/>
        </p:nvSpPr>
        <p:spPr bwMode="auto">
          <a:xfrm>
            <a:off x="1457325" y="2646363"/>
            <a:ext cx="5545138"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3600" b="1"/>
              <a:t>71% : interface is good</a:t>
            </a:r>
          </a:p>
        </p:txBody>
      </p:sp>
    </p:spTree>
    <p:extLst>
      <p:ext uri="{BB962C8B-B14F-4D97-AF65-F5344CB8AC3E}">
        <p14:creationId xmlns:p14="http://schemas.microsoft.com/office/powerpoint/2010/main" val="189755813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7411"/>
                                        </p:tgtEl>
                                        <p:attrNameLst>
                                          <p:attrName>style.visibility</p:attrName>
                                        </p:attrNameLst>
                                      </p:cBhvr>
                                      <p:to>
                                        <p:strVal val="visible"/>
                                      </p:to>
                                    </p:set>
                                    <p:anim calcmode="lin" valueType="num">
                                      <p:cBhvr additive="repl">
                                        <p:cTn id="7" dur="500" fill="hold"/>
                                        <p:tgtEl>
                                          <p:spTgt spid="17411"/>
                                        </p:tgtEl>
                                        <p:attrNameLst>
                                          <p:attrName>ppt_x</p:attrName>
                                        </p:attrNameLst>
                                      </p:cBhvr>
                                      <p:tavLst>
                                        <p:tav tm="100000">
                                          <p:val>
                                            <p:strVal val="#ppt_x"/>
                                          </p:val>
                                        </p:tav>
                                        <p:tav>
                                          <p:val>
                                            <p:strVal val="#ppt_x"/>
                                          </p:val>
                                        </p:tav>
                                      </p:tavLst>
                                    </p:anim>
                                    <p:anim calcmode="lin" valueType="num">
                                      <p:cBhvr additive="repl">
                                        <p:cTn id="8" dur="500" fill="hold"/>
                                        <p:tgtEl>
                                          <p:spTgt spid="17411"/>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smtClean="0">
                <a:solidFill>
                  <a:srgbClr val="00408C"/>
                </a:solidFill>
              </a:rPr>
              <a:t>RECENT DEVELOPMENTS </a:t>
            </a:r>
            <a:endParaRPr lang="en-US" altLang="en-US" sz="2800" dirty="0">
              <a:solidFill>
                <a:srgbClr val="00408C"/>
              </a:solidFill>
            </a:endParaRPr>
          </a:p>
        </p:txBody>
      </p:sp>
      <p:sp>
        <p:nvSpPr>
          <p:cNvPr id="18434" name="Text Box 2"/>
          <p:cNvSpPr txBox="1">
            <a:spLocks noChangeArrowheads="1"/>
          </p:cNvSpPr>
          <p:nvPr/>
        </p:nvSpPr>
        <p:spPr bwMode="auto">
          <a:xfrm>
            <a:off x="3347864" y="2276872"/>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200000"/>
              </a:lnSpc>
              <a:spcBef>
                <a:spcPts val="488"/>
              </a:spcBef>
              <a:buSzPct val="95000"/>
              <a:buFont typeface="Times New Roman" pitchFamily="16" charset="0"/>
              <a:buBlip>
                <a:blip r:embed="rId3"/>
              </a:buBlip>
            </a:pPr>
            <a:r>
              <a:rPr lang="en-US" altLang="en-US" sz="2000" dirty="0"/>
              <a:t>PATENTSCOPE </a:t>
            </a:r>
          </a:p>
          <a:p>
            <a:pPr>
              <a:lnSpc>
                <a:spcPct val="200000"/>
              </a:lnSpc>
              <a:spcBef>
                <a:spcPts val="488"/>
              </a:spcBef>
              <a:buSzPct val="95000"/>
              <a:buFont typeface="Times New Roman" pitchFamily="16" charset="0"/>
              <a:buBlip>
                <a:blip r:embed="rId3"/>
              </a:buBlip>
            </a:pPr>
            <a:r>
              <a:rPr lang="en-US" altLang="en-US" sz="2000" dirty="0">
                <a:solidFill>
                  <a:srgbClr val="2300DC"/>
                </a:solidFill>
              </a:rPr>
              <a:t>Global Brand Database</a:t>
            </a:r>
          </a:p>
          <a:p>
            <a:pPr>
              <a:lnSpc>
                <a:spcPct val="200000"/>
              </a:lnSpc>
              <a:spcBef>
                <a:spcPts val="488"/>
              </a:spcBef>
              <a:buSzPct val="95000"/>
              <a:buFont typeface="Times New Roman" pitchFamily="16" charset="0"/>
              <a:buBlip>
                <a:blip r:embed="rId3"/>
              </a:buBlip>
            </a:pPr>
            <a:r>
              <a:rPr lang="en-US" altLang="en-US" sz="2000" dirty="0"/>
              <a:t>WIPO CASE</a:t>
            </a:r>
          </a:p>
          <a:p>
            <a:pPr>
              <a:lnSpc>
                <a:spcPct val="200000"/>
              </a:lnSpc>
              <a:spcBef>
                <a:spcPts val="488"/>
              </a:spcBef>
              <a:buSzPct val="95000"/>
              <a:buFont typeface="Times New Roman" pitchFamily="16" charset="0"/>
              <a:buBlip>
                <a:blip r:embed="rId3"/>
              </a:buBlip>
            </a:pPr>
            <a:r>
              <a:rPr lang="en-US" altLang="en-US" sz="2000" dirty="0"/>
              <a:t>WIPO GREEN</a:t>
            </a:r>
          </a:p>
          <a:p>
            <a:pPr>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242453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107504" y="274638"/>
            <a:ext cx="9036496"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000" dirty="0">
                <a:solidFill>
                  <a:srgbClr val="00408C"/>
                </a:solidFill>
              </a:rPr>
              <a:t>GLOBAL BRAND DATABASE </a:t>
            </a:r>
          </a:p>
        </p:txBody>
      </p:sp>
      <p:sp>
        <p:nvSpPr>
          <p:cNvPr id="19458" name="Text Box 2"/>
          <p:cNvSpPr txBox="1">
            <a:spLocks noChangeArrowheads="1"/>
          </p:cNvSpPr>
          <p:nvPr/>
        </p:nvSpPr>
        <p:spPr bwMode="auto">
          <a:xfrm>
            <a:off x="223704" y="1844824"/>
            <a:ext cx="8712968" cy="475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00000"/>
              </a:lnSpc>
              <a:spcBef>
                <a:spcPts val="488"/>
              </a:spcBef>
              <a:buSzPct val="111000"/>
              <a:buFont typeface="Times New Roman" pitchFamily="16" charset="0"/>
              <a:buBlip>
                <a:blip r:embed="rId3"/>
              </a:buBlip>
            </a:pPr>
            <a:r>
              <a:rPr lang="en-US" altLang="en-US" sz="2000" dirty="0"/>
              <a:t>Over 12 million records relating to internationally-protected trademarks, etc.</a:t>
            </a:r>
          </a:p>
          <a:p>
            <a:pPr algn="just" hangingPunct="1">
              <a:lnSpc>
                <a:spcPct val="100000"/>
              </a:lnSpc>
              <a:spcBef>
                <a:spcPts val="488"/>
              </a:spcBef>
              <a:buClrTx/>
              <a:buSzTx/>
              <a:buFontTx/>
              <a:buNone/>
            </a:pPr>
            <a:endParaRPr lang="en-US" altLang="en-US" sz="2000" dirty="0"/>
          </a:p>
          <a:p>
            <a:pPr algn="just" hangingPunct="1">
              <a:lnSpc>
                <a:spcPct val="100000"/>
              </a:lnSpc>
              <a:spcBef>
                <a:spcPts val="488"/>
              </a:spcBef>
              <a:buSzPct val="111000"/>
              <a:buFont typeface="Times New Roman" pitchFamily="16" charset="0"/>
              <a:buBlip>
                <a:blip r:embed="rId3"/>
              </a:buBlip>
            </a:pPr>
            <a:r>
              <a:rPr lang="en-US" altLang="en-US" sz="2000" dirty="0"/>
              <a:t>Free of charge simultaneous brand-related searches across multiple collections, including:</a:t>
            </a:r>
          </a:p>
          <a:p>
            <a:pPr algn="just" hangingPunct="1">
              <a:lnSpc>
                <a:spcPct val="100000"/>
              </a:lnSpc>
              <a:spcBef>
                <a:spcPts val="488"/>
              </a:spcBef>
              <a:buClrTx/>
              <a:buSzTx/>
              <a:buFontTx/>
              <a:buNone/>
            </a:pPr>
            <a:endParaRPr lang="en-US" altLang="en-US" sz="1800" dirty="0"/>
          </a:p>
          <a:p>
            <a:pPr lvl="1" hangingPunct="1">
              <a:lnSpc>
                <a:spcPct val="150000"/>
              </a:lnSpc>
              <a:spcBef>
                <a:spcPts val="488"/>
              </a:spcBef>
              <a:buSzPct val="75000"/>
              <a:buFont typeface="Wingdings" charset="0"/>
              <a:buChar char="Ø"/>
            </a:pPr>
            <a:r>
              <a:rPr lang="en-US" altLang="en-US" sz="1800" dirty="0"/>
              <a:t>Trademarks registered under Madrid System</a:t>
            </a:r>
          </a:p>
          <a:p>
            <a:pPr lvl="1" hangingPunct="1">
              <a:lnSpc>
                <a:spcPct val="150000"/>
              </a:lnSpc>
              <a:spcBef>
                <a:spcPts val="488"/>
              </a:spcBef>
              <a:buSzPct val="75000"/>
              <a:buFont typeface="Wingdings" charset="0"/>
              <a:buChar char="Ø"/>
            </a:pPr>
            <a:r>
              <a:rPr lang="en-US" altLang="en-US" sz="1800" dirty="0"/>
              <a:t>Appellations of Origin registered under Lisbon System</a:t>
            </a:r>
          </a:p>
          <a:p>
            <a:pPr lvl="1" hangingPunct="1">
              <a:lnSpc>
                <a:spcPct val="150000"/>
              </a:lnSpc>
              <a:spcBef>
                <a:spcPts val="488"/>
              </a:spcBef>
              <a:buSzPct val="75000"/>
              <a:buFont typeface="Wingdings" charset="0"/>
              <a:buChar char="Ø"/>
            </a:pPr>
            <a:r>
              <a:rPr lang="en-US" altLang="en-US" sz="1800" dirty="0"/>
              <a:t>Emblems protected under the Paris Convention 6ter </a:t>
            </a:r>
          </a:p>
          <a:p>
            <a:pPr lvl="1" hangingPunct="1">
              <a:lnSpc>
                <a:spcPct val="150000"/>
              </a:lnSpc>
              <a:spcBef>
                <a:spcPts val="488"/>
              </a:spcBef>
              <a:buSzPct val="75000"/>
              <a:buFont typeface="Wingdings" charset="0"/>
              <a:buChar char="Ø"/>
            </a:pPr>
            <a:r>
              <a:rPr lang="en-US" altLang="en-US" sz="1800" dirty="0"/>
              <a:t>Algeria, Australia, Canada, Egypt, Estonia, Israel, Morocco, Singapore, Switzerland, UAE, US</a:t>
            </a:r>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28738734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91625" cy="689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20482" name="AutoShape 2"/>
          <p:cNvCxnSpPr>
            <a:cxnSpLocks noChangeShapeType="1"/>
          </p:cNvCxnSpPr>
          <p:nvPr/>
        </p:nvCxnSpPr>
        <p:spPr bwMode="auto">
          <a:xfrm>
            <a:off x="4067175" y="5553075"/>
            <a:ext cx="1588" cy="1588"/>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483" name="Oval 3"/>
          <p:cNvSpPr>
            <a:spLocks noChangeArrowheads="1"/>
          </p:cNvSpPr>
          <p:nvPr/>
        </p:nvSpPr>
        <p:spPr bwMode="auto">
          <a:xfrm>
            <a:off x="931863" y="5076825"/>
            <a:ext cx="4679950" cy="1771650"/>
          </a:xfrm>
          <a:prstGeom prst="ellipse">
            <a:avLst/>
          </a:prstGeom>
          <a:noFill/>
          <a:ln w="93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484" name="AutoShape 4"/>
          <p:cNvSpPr>
            <a:spLocks noChangeArrowheads="1"/>
          </p:cNvSpPr>
          <p:nvPr/>
        </p:nvSpPr>
        <p:spPr bwMode="auto">
          <a:xfrm>
            <a:off x="3278188" y="5391150"/>
            <a:ext cx="360362" cy="323850"/>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485" name="Rectangle 5"/>
          <p:cNvSpPr>
            <a:spLocks noChangeArrowheads="1"/>
          </p:cNvSpPr>
          <p:nvPr/>
        </p:nvSpPr>
        <p:spPr bwMode="auto">
          <a:xfrm>
            <a:off x="5651500" y="20638"/>
            <a:ext cx="21605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a:solidFill>
                  <a:srgbClr val="FFFF00"/>
                </a:solidFill>
              </a:rPr>
              <a:t>www.wipo.int</a:t>
            </a:r>
          </a:p>
        </p:txBody>
      </p:sp>
    </p:spTree>
    <p:extLst>
      <p:ext uri="{BB962C8B-B14F-4D97-AF65-F5344CB8AC3E}">
        <p14:creationId xmlns:p14="http://schemas.microsoft.com/office/powerpoint/2010/main" val="11709105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5" name="Object 1"/>
          <p:cNvGraphicFramePr>
            <a:graphicFrameLocks noChangeAspect="1"/>
          </p:cNvGraphicFramePr>
          <p:nvPr/>
        </p:nvGraphicFramePr>
        <p:xfrm>
          <a:off x="457200" y="1773238"/>
          <a:ext cx="8229600" cy="4352925"/>
        </p:xfrm>
        <a:graphic>
          <a:graphicData uri="http://schemas.openxmlformats.org/presentationml/2006/ole">
            <mc:AlternateContent xmlns:mc="http://schemas.openxmlformats.org/markup-compatibility/2006">
              <mc:Choice xmlns:v="urn:schemas-microsoft-com:vml" Requires="v">
                <p:oleObj spid="_x0000_s25611" r:id="rId4" imgW="8229600" imgH="4352760" progId="">
                  <p:embed/>
                </p:oleObj>
              </mc:Choice>
              <mc:Fallback>
                <p:oleObj r:id="rId4" imgW="8229600" imgH="43527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73238"/>
                        <a:ext cx="8229600" cy="43529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15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4104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179512" y="274638"/>
            <a:ext cx="8964488"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smtClean="0">
                <a:solidFill>
                  <a:srgbClr val="00408C"/>
                </a:solidFill>
              </a:rPr>
              <a:t>GLOBAL BRAND DATABASE: </a:t>
            </a:r>
            <a:br>
              <a:rPr lang="en-US" altLang="en-US" sz="2800" dirty="0" smtClean="0">
                <a:solidFill>
                  <a:srgbClr val="00408C"/>
                </a:solidFill>
              </a:rPr>
            </a:br>
            <a:r>
              <a:rPr lang="en-US" altLang="en-US" sz="2800" dirty="0" smtClean="0">
                <a:solidFill>
                  <a:srgbClr val="00408C"/>
                </a:solidFill>
              </a:rPr>
              <a:t>DEVELOPMENTS IN 2013</a:t>
            </a:r>
            <a:endParaRPr lang="en-US" altLang="en-US" sz="2800" dirty="0">
              <a:solidFill>
                <a:srgbClr val="00408C"/>
              </a:solidFill>
            </a:endParaRPr>
          </a:p>
        </p:txBody>
      </p:sp>
      <p:sp>
        <p:nvSpPr>
          <p:cNvPr id="22530" name="Text Box 2"/>
          <p:cNvSpPr txBox="1">
            <a:spLocks noChangeArrowheads="1"/>
          </p:cNvSpPr>
          <p:nvPr/>
        </p:nvSpPr>
        <p:spPr bwMode="auto">
          <a:xfrm>
            <a:off x="35416" y="2094776"/>
            <a:ext cx="91440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marL="863600" indent="-32385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000" dirty="0"/>
              <a:t>US collection added in February 2013 with full support of the USPTO design search codes</a:t>
            </a:r>
          </a:p>
          <a:p>
            <a:pPr>
              <a:lnSpc>
                <a:spcPct val="100000"/>
              </a:lnSpc>
              <a:spcBef>
                <a:spcPts val="488"/>
              </a:spcBef>
              <a:buSzPct val="95000"/>
            </a:pPr>
            <a:endParaRPr lang="fr-CH" altLang="en-US" sz="2000" dirty="0"/>
          </a:p>
          <a:p>
            <a:pPr>
              <a:lnSpc>
                <a:spcPct val="100000"/>
              </a:lnSpc>
              <a:spcBef>
                <a:spcPts val="488"/>
              </a:spcBef>
              <a:buSzPct val="95000"/>
            </a:pPr>
            <a:endParaRPr lang="en-US" altLang="en-US" sz="2000" dirty="0"/>
          </a:p>
          <a:p>
            <a:pPr>
              <a:lnSpc>
                <a:spcPct val="100000"/>
              </a:lnSpc>
              <a:spcBef>
                <a:spcPts val="488"/>
              </a:spcBef>
              <a:buSzPct val="95000"/>
              <a:buFont typeface="Times New Roman" pitchFamily="16" charset="0"/>
              <a:buBlip>
                <a:blip r:embed="rId3"/>
              </a:buBlip>
            </a:pPr>
            <a:r>
              <a:rPr lang="en-US" altLang="en-US" sz="2000" dirty="0"/>
              <a:t>Collections of Algeria, Egypt, Singapore, </a:t>
            </a:r>
            <a:r>
              <a:rPr lang="en-US" altLang="en-US" sz="2000" dirty="0" smtClean="0"/>
              <a:t>Morocco, </a:t>
            </a:r>
            <a:r>
              <a:rPr lang="en-US" altLang="en-US" sz="2000" dirty="0"/>
              <a:t>Switzerland, Philippines, Estonia, UAE and </a:t>
            </a:r>
            <a:r>
              <a:rPr lang="en-US" altLang="en-US" sz="2000" dirty="0" smtClean="0"/>
              <a:t>Israel     </a:t>
            </a:r>
          </a:p>
          <a:p>
            <a:pPr marL="1587" indent="0">
              <a:lnSpc>
                <a:spcPct val="100000"/>
              </a:lnSpc>
              <a:spcBef>
                <a:spcPts val="488"/>
              </a:spcBef>
              <a:buSzPct val="95000"/>
            </a:pPr>
            <a:endParaRPr lang="fr-CH" altLang="en-US" sz="2000" dirty="0" smtClean="0"/>
          </a:p>
          <a:p>
            <a:pPr marL="1587" indent="0">
              <a:lnSpc>
                <a:spcPct val="100000"/>
              </a:lnSpc>
              <a:spcBef>
                <a:spcPts val="488"/>
              </a:spcBef>
              <a:buSzPct val="95000"/>
            </a:pPr>
            <a:endParaRPr lang="en-US" altLang="en-US" sz="2000" dirty="0"/>
          </a:p>
          <a:p>
            <a:pPr>
              <a:lnSpc>
                <a:spcPct val="100000"/>
              </a:lnSpc>
              <a:spcAft>
                <a:spcPts val="1425"/>
              </a:spcAft>
              <a:buSzPct val="95000"/>
              <a:buFont typeface="StarSymbol" charset="0"/>
              <a:buBlip>
                <a:blip r:embed="rId3"/>
              </a:buBlip>
            </a:pPr>
            <a:r>
              <a:rPr lang="en-US" altLang="en-US" sz="2000" dirty="0"/>
              <a:t>Implementation of bi directional links between OHIM's TMView and the Global Brand Database </a:t>
            </a:r>
          </a:p>
        </p:txBody>
      </p:sp>
    </p:spTree>
    <p:extLst>
      <p:ext uri="{BB962C8B-B14F-4D97-AF65-F5344CB8AC3E}">
        <p14:creationId xmlns:p14="http://schemas.microsoft.com/office/powerpoint/2010/main" val="11236095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464880" y="764704"/>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a:lnSpc>
                <a:spcPct val="100000"/>
              </a:lnSpc>
            </a:pPr>
            <a:r>
              <a:rPr lang="en-US" altLang="en-US" sz="3000" dirty="0" smtClean="0">
                <a:solidFill>
                  <a:srgbClr val="00408C"/>
                </a:solidFill>
              </a:rPr>
              <a:t>GLOBAL BRAND DATABASE:WHAT NEXT?</a:t>
            </a:r>
            <a:endParaRPr lang="en-US" altLang="en-US" sz="3000" dirty="0">
              <a:solidFill>
                <a:srgbClr val="00408C"/>
              </a:solidFill>
            </a:endParaRPr>
          </a:p>
        </p:txBody>
      </p:sp>
      <p:sp>
        <p:nvSpPr>
          <p:cNvPr id="23554" name="Text Box 2"/>
          <p:cNvSpPr txBox="1">
            <a:spLocks noChangeArrowheads="1"/>
          </p:cNvSpPr>
          <p:nvPr/>
        </p:nvSpPr>
        <p:spPr bwMode="auto">
          <a:xfrm>
            <a:off x="143311" y="2924944"/>
            <a:ext cx="9036497"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marL="863600" indent="-32385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000" dirty="0"/>
              <a:t>New collections: NZ, MX, RU?, SK</a:t>
            </a:r>
          </a:p>
          <a:p>
            <a:pPr>
              <a:lnSpc>
                <a:spcPct val="100000"/>
              </a:lnSpc>
              <a:spcBef>
                <a:spcPts val="488"/>
              </a:spcBef>
              <a:buSzPct val="95000"/>
            </a:pPr>
            <a:endParaRPr lang="fr-CH" altLang="en-US" sz="2000" dirty="0" smtClean="0"/>
          </a:p>
          <a:p>
            <a:pPr>
              <a:lnSpc>
                <a:spcPct val="100000"/>
              </a:lnSpc>
              <a:spcBef>
                <a:spcPts val="488"/>
              </a:spcBef>
              <a:buSzPct val="95000"/>
            </a:pPr>
            <a:endParaRPr lang="en-US" altLang="en-US" sz="2000" dirty="0"/>
          </a:p>
          <a:p>
            <a:pPr>
              <a:lnSpc>
                <a:spcPct val="100000"/>
              </a:lnSpc>
              <a:spcBef>
                <a:spcPts val="488"/>
              </a:spcBef>
              <a:buSzPct val="95000"/>
              <a:buFont typeface="Times New Roman" pitchFamily="16" charset="0"/>
              <a:buBlip>
                <a:blip r:embed="rId3"/>
              </a:buBlip>
            </a:pPr>
            <a:r>
              <a:rPr lang="en-US" altLang="en-US" sz="2000" dirty="0"/>
              <a:t>Prototype on trademark images similarity searching     </a:t>
            </a:r>
          </a:p>
          <a:p>
            <a:pPr lvl="1">
              <a:lnSpc>
                <a:spcPct val="100000"/>
              </a:lnSpc>
              <a:spcAft>
                <a:spcPts val="1138"/>
              </a:spcAft>
              <a:buSzPct val="75000"/>
              <a:buFont typeface="Symbol" charset="2"/>
              <a:buNone/>
            </a:pPr>
            <a:endParaRPr lang="en-US" altLang="en-US" sz="2800" dirty="0"/>
          </a:p>
          <a:p>
            <a:pPr>
              <a:lnSpc>
                <a:spcPct val="100000"/>
              </a:lnSpc>
              <a:spcAft>
                <a:spcPts val="1425"/>
              </a:spcAft>
              <a:buSzPct val="95000"/>
              <a:buFont typeface="StarSymbol" charset="0"/>
              <a:buNone/>
            </a:pPr>
            <a:r>
              <a:rPr lang="en-US" altLang="en-US" sz="2800" dirty="0"/>
              <a:t> </a:t>
            </a:r>
          </a:p>
        </p:txBody>
      </p:sp>
    </p:spTree>
    <p:extLst>
      <p:ext uri="{BB962C8B-B14F-4D97-AF65-F5344CB8AC3E}">
        <p14:creationId xmlns:p14="http://schemas.microsoft.com/office/powerpoint/2010/main" val="241287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smtClean="0">
                <a:solidFill>
                  <a:srgbClr val="00408C"/>
                </a:solidFill>
              </a:rPr>
              <a:t>RECENT DEVELOPMENTS </a:t>
            </a:r>
            <a:endParaRPr lang="en-US" altLang="en-US" sz="2800" dirty="0">
              <a:solidFill>
                <a:srgbClr val="00408C"/>
              </a:solidFill>
            </a:endParaRPr>
          </a:p>
        </p:txBody>
      </p:sp>
      <p:sp>
        <p:nvSpPr>
          <p:cNvPr id="24578" name="Text Box 2"/>
          <p:cNvSpPr txBox="1">
            <a:spLocks noChangeArrowheads="1"/>
          </p:cNvSpPr>
          <p:nvPr/>
        </p:nvSpPr>
        <p:spPr bwMode="auto">
          <a:xfrm>
            <a:off x="3059832" y="1988839"/>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200000"/>
              </a:lnSpc>
              <a:spcBef>
                <a:spcPts val="488"/>
              </a:spcBef>
              <a:buSzPct val="95000"/>
              <a:buFont typeface="Times New Roman" pitchFamily="16" charset="0"/>
              <a:buBlip>
                <a:blip r:embed="rId3"/>
              </a:buBlip>
            </a:pPr>
            <a:r>
              <a:rPr lang="en-US" altLang="en-US" sz="2000" dirty="0"/>
              <a:t>PATENTSCOPE </a:t>
            </a:r>
          </a:p>
          <a:p>
            <a:pPr hangingPunct="1">
              <a:lnSpc>
                <a:spcPct val="200000"/>
              </a:lnSpc>
              <a:spcBef>
                <a:spcPts val="488"/>
              </a:spcBef>
              <a:buSzPct val="95000"/>
              <a:buFont typeface="Times New Roman" pitchFamily="16" charset="0"/>
              <a:buBlip>
                <a:blip r:embed="rId3"/>
              </a:buBlip>
            </a:pPr>
            <a:r>
              <a:rPr lang="en-US" altLang="en-US" sz="2000" dirty="0"/>
              <a:t>Global Brand Database</a:t>
            </a:r>
          </a:p>
          <a:p>
            <a:pPr hangingPunct="1">
              <a:lnSpc>
                <a:spcPct val="200000"/>
              </a:lnSpc>
              <a:spcBef>
                <a:spcPts val="488"/>
              </a:spcBef>
              <a:buSzPct val="95000"/>
              <a:buFont typeface="Times New Roman" pitchFamily="16" charset="0"/>
              <a:buBlip>
                <a:blip r:embed="rId3"/>
              </a:buBlip>
            </a:pPr>
            <a:r>
              <a:rPr lang="en-US" altLang="en-US" sz="2000" dirty="0">
                <a:solidFill>
                  <a:srgbClr val="2300DC"/>
                </a:solidFill>
              </a:rPr>
              <a:t>WIPO CASE</a:t>
            </a:r>
          </a:p>
          <a:p>
            <a:pPr hangingPunct="1">
              <a:lnSpc>
                <a:spcPct val="200000"/>
              </a:lnSpc>
              <a:spcBef>
                <a:spcPts val="488"/>
              </a:spcBef>
              <a:buSzPct val="95000"/>
              <a:buFont typeface="Times New Roman" pitchFamily="16" charset="0"/>
              <a:buBlip>
                <a:blip r:embed="rId3"/>
              </a:buBlip>
            </a:pPr>
            <a:r>
              <a:rPr lang="en-US" altLang="en-US" sz="2000" dirty="0"/>
              <a:t>WIPO GREEN</a:t>
            </a:r>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31682485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425584" y="0"/>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000" dirty="0">
                <a:solidFill>
                  <a:srgbClr val="00408C"/>
                </a:solidFill>
              </a:rPr>
              <a:t>WIPO CASE </a:t>
            </a:r>
          </a:p>
        </p:txBody>
      </p:sp>
      <p:sp>
        <p:nvSpPr>
          <p:cNvPr id="25602" name="Text Box 2"/>
          <p:cNvSpPr txBox="1">
            <a:spLocks noChangeArrowheads="1"/>
          </p:cNvSpPr>
          <p:nvPr/>
        </p:nvSpPr>
        <p:spPr bwMode="auto">
          <a:xfrm>
            <a:off x="147896" y="1412776"/>
            <a:ext cx="8784976"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48000"/>
              <a:buFont typeface="Times New Roman" pitchFamily="16" charset="0"/>
              <a:buBlip>
                <a:blip r:embed="rId3"/>
              </a:buBlip>
            </a:pPr>
            <a:r>
              <a:rPr lang="en-US" altLang="en-US" sz="2000" dirty="0"/>
              <a:t>“Centralized Access to Search and Examination Reports”</a:t>
            </a:r>
          </a:p>
          <a:p>
            <a:pPr>
              <a:lnSpc>
                <a:spcPct val="100000"/>
              </a:lnSpc>
              <a:spcBef>
                <a:spcPts val="488"/>
              </a:spcBef>
              <a:buClrTx/>
              <a:buSzTx/>
              <a:buFontTx/>
              <a:buNone/>
            </a:pPr>
            <a:endParaRPr lang="en-US" altLang="en-US" sz="2000" dirty="0"/>
          </a:p>
          <a:p>
            <a:pPr>
              <a:lnSpc>
                <a:spcPct val="100000"/>
              </a:lnSpc>
              <a:spcBef>
                <a:spcPts val="488"/>
              </a:spcBef>
              <a:buSzPct val="148000"/>
              <a:buFont typeface="Times New Roman" pitchFamily="16" charset="0"/>
              <a:buBlip>
                <a:blip r:embed="rId3"/>
              </a:buBlip>
            </a:pPr>
            <a:r>
              <a:rPr lang="en-US" altLang="en-US" sz="2000" dirty="0"/>
              <a:t>Started with an initiative of IP Australia and the Vancouver Group (AU, CA, UK) </a:t>
            </a:r>
          </a:p>
          <a:p>
            <a:pPr>
              <a:lnSpc>
                <a:spcPct val="100000"/>
              </a:lnSpc>
              <a:spcBef>
                <a:spcPts val="488"/>
              </a:spcBef>
              <a:buClrTx/>
              <a:buSzTx/>
              <a:buFontTx/>
              <a:buNone/>
            </a:pPr>
            <a:endParaRPr lang="en-US" altLang="en-US" sz="2000" dirty="0"/>
          </a:p>
          <a:p>
            <a:pPr>
              <a:lnSpc>
                <a:spcPct val="100000"/>
              </a:lnSpc>
              <a:spcBef>
                <a:spcPts val="488"/>
              </a:spcBef>
              <a:buSzPct val="148000"/>
              <a:buFont typeface="Times New Roman" pitchFamily="16" charset="0"/>
              <a:buBlip>
                <a:blip r:embed="rId3"/>
              </a:buBlip>
            </a:pPr>
            <a:r>
              <a:rPr lang="en-US" altLang="en-US" sz="2000" dirty="0"/>
              <a:t>Online patent work-sharing platform for patent examiners worldwide—secure sharing search and examination documentation</a:t>
            </a:r>
          </a:p>
          <a:p>
            <a:pPr>
              <a:lnSpc>
                <a:spcPct val="100000"/>
              </a:lnSpc>
              <a:spcBef>
                <a:spcPts val="488"/>
              </a:spcBef>
              <a:buClrTx/>
              <a:buSzTx/>
              <a:buFontTx/>
              <a:buNone/>
            </a:pPr>
            <a:endParaRPr lang="en-US" altLang="en-US" sz="2000" dirty="0"/>
          </a:p>
          <a:p>
            <a:pPr>
              <a:lnSpc>
                <a:spcPct val="100000"/>
              </a:lnSpc>
              <a:spcBef>
                <a:spcPts val="488"/>
              </a:spcBef>
              <a:buSzPct val="148000"/>
              <a:buFont typeface="Times New Roman" pitchFamily="16" charset="0"/>
              <a:buBlip>
                <a:blip r:embed="rId3"/>
              </a:buBlip>
            </a:pPr>
            <a:r>
              <a:rPr lang="en-US" altLang="en-US" sz="2000" dirty="0"/>
              <a:t>IPOs can enhance quality and efficiency of patent examination</a:t>
            </a:r>
          </a:p>
          <a:p>
            <a:pPr>
              <a:lnSpc>
                <a:spcPct val="100000"/>
              </a:lnSpc>
              <a:spcBef>
                <a:spcPts val="488"/>
              </a:spcBef>
              <a:buClrTx/>
              <a:buSzTx/>
              <a:buFontTx/>
              <a:buNone/>
            </a:pPr>
            <a:endParaRPr lang="en-US" altLang="en-US" sz="2000" dirty="0"/>
          </a:p>
          <a:p>
            <a:pPr>
              <a:lnSpc>
                <a:spcPct val="100000"/>
              </a:lnSpc>
              <a:spcBef>
                <a:spcPts val="488"/>
              </a:spcBef>
              <a:buSzPct val="148000"/>
              <a:buFont typeface="Times New Roman" pitchFamily="16" charset="0"/>
              <a:buBlip>
                <a:blip r:embed="rId3"/>
              </a:buBlip>
            </a:pPr>
            <a:r>
              <a:rPr lang="en-US" altLang="en-US" sz="2000" dirty="0"/>
              <a:t>CASE will be linked to Open Portal Dossier of IP5 to become the Global Portal Dossier</a:t>
            </a:r>
          </a:p>
          <a:p>
            <a:pPr>
              <a:lnSpc>
                <a:spcPct val="100000"/>
              </a:lnSpc>
              <a:spcBef>
                <a:spcPts val="488"/>
              </a:spcBef>
              <a:buClrTx/>
              <a:buSzTx/>
              <a:buFontTx/>
              <a:buNone/>
            </a:pPr>
            <a:endParaRPr lang="en-US" altLang="en-US" sz="2000" dirty="0"/>
          </a:p>
          <a:p>
            <a:pPr>
              <a:lnSpc>
                <a:spcPct val="100000"/>
              </a:lnSpc>
              <a:spcBef>
                <a:spcPts val="488"/>
              </a:spcBef>
              <a:buSzPct val="148000"/>
              <a:buFont typeface="Times New Roman" pitchFamily="16" charset="0"/>
              <a:buBlip>
                <a:blip r:embed="rId3"/>
              </a:buBlip>
            </a:pPr>
            <a:r>
              <a:rPr lang="en-US" altLang="en-US" sz="2000" dirty="0"/>
              <a:t>How will it work?</a:t>
            </a:r>
          </a:p>
          <a:p>
            <a:pPr>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14352518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420844" y="116632"/>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a:solidFill>
                  <a:srgbClr val="00408C"/>
                </a:solidFill>
              </a:rPr>
              <a:t>WIPO CASE (CONTINUED) </a:t>
            </a:r>
          </a:p>
        </p:txBody>
      </p:sp>
      <p:sp>
        <p:nvSpPr>
          <p:cNvPr id="26626" name="Text Box 2"/>
          <p:cNvSpPr txBox="1">
            <a:spLocks noChangeArrowheads="1"/>
          </p:cNvSpPr>
          <p:nvPr/>
        </p:nvSpPr>
        <p:spPr bwMode="auto">
          <a:xfrm>
            <a:off x="251168" y="1628800"/>
            <a:ext cx="856895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pPr>
            <a:r>
              <a:rPr lang="en-US" altLang="en-US" sz="2000" dirty="0"/>
              <a:t>The System functions to: </a:t>
            </a:r>
          </a:p>
          <a:p>
            <a:pPr hangingPunct="1">
              <a:lnSpc>
                <a:spcPct val="100000"/>
              </a:lnSpc>
              <a:spcBef>
                <a:spcPts val="488"/>
              </a:spcBef>
            </a:pPr>
            <a:endParaRPr lang="en-US" altLang="en-US" dirty="0"/>
          </a:p>
          <a:p>
            <a:pPr lvl="1" algn="just" hangingPunct="1">
              <a:lnSpc>
                <a:spcPct val="150000"/>
              </a:lnSpc>
              <a:spcBef>
                <a:spcPts val="488"/>
              </a:spcBef>
              <a:buSzPct val="75000"/>
              <a:buFont typeface="Wingdings" charset="0"/>
              <a:buChar char="Ø"/>
            </a:pPr>
            <a:r>
              <a:rPr lang="en-US" altLang="en-US" sz="1800" dirty="0"/>
              <a:t>search by patent number and retrieve simple results or a list of patent family members.</a:t>
            </a:r>
          </a:p>
          <a:p>
            <a:pPr lvl="1" algn="just" hangingPunct="1">
              <a:lnSpc>
                <a:spcPct val="150000"/>
              </a:lnSpc>
              <a:spcBef>
                <a:spcPts val="488"/>
              </a:spcBef>
              <a:buSzPct val="75000"/>
              <a:buFont typeface="Wingdings" charset="0"/>
              <a:buChar char="Ø"/>
            </a:pPr>
            <a:r>
              <a:rPr lang="en-US" altLang="en-US" sz="1800" dirty="0"/>
              <a:t>view bibliographic data, citation data (if available) and lists of documents available for each patent record.</a:t>
            </a:r>
          </a:p>
          <a:p>
            <a:pPr lvl="1" algn="just" hangingPunct="1">
              <a:lnSpc>
                <a:spcPct val="150000"/>
              </a:lnSpc>
              <a:spcBef>
                <a:spcPts val="488"/>
              </a:spcBef>
              <a:buSzPct val="75000"/>
              <a:buFont typeface="Wingdings" charset="0"/>
              <a:buChar char="Ø"/>
            </a:pPr>
            <a:r>
              <a:rPr lang="en-US" altLang="en-US" sz="1800" dirty="0"/>
              <a:t>view and/or download the available documents.</a:t>
            </a:r>
          </a:p>
          <a:p>
            <a:pPr lvl="1" algn="just" hangingPunct="1">
              <a:lnSpc>
                <a:spcPct val="150000"/>
              </a:lnSpc>
              <a:spcBef>
                <a:spcPts val="488"/>
              </a:spcBef>
              <a:buSzPct val="75000"/>
              <a:buFont typeface="Wingdings" charset="0"/>
              <a:buChar char="Ø"/>
            </a:pPr>
            <a:r>
              <a:rPr lang="en-US" altLang="en-US" sz="1800" dirty="0"/>
              <a:t>subscribe to notifications of updates to a given patent record</a:t>
            </a:r>
            <a:r>
              <a:rPr lang="en-US" altLang="en-US" sz="1800" dirty="0" smtClean="0"/>
              <a:t>.</a:t>
            </a:r>
          </a:p>
          <a:p>
            <a:pPr marL="173037" lvl="1" indent="0" algn="just" hangingPunct="1">
              <a:lnSpc>
                <a:spcPct val="150000"/>
              </a:lnSpc>
              <a:spcBef>
                <a:spcPts val="488"/>
              </a:spcBef>
              <a:buSzPct val="75000"/>
            </a:pPr>
            <a:endParaRPr lang="en-US" altLang="en-US" dirty="0"/>
          </a:p>
          <a:p>
            <a:pPr hangingPunct="1">
              <a:lnSpc>
                <a:spcPct val="150000"/>
              </a:lnSpc>
              <a:spcAft>
                <a:spcPts val="1425"/>
              </a:spcAft>
              <a:buClrTx/>
              <a:buSzTx/>
              <a:buFontTx/>
              <a:buNone/>
            </a:pPr>
            <a:r>
              <a:rPr lang="en-US" altLang="en-US" sz="2000" dirty="0"/>
              <a:t>Will be linked to OPD of IP5 -&gt; “Global Dossier”</a:t>
            </a:r>
          </a:p>
          <a:p>
            <a:pPr hangingPunct="1">
              <a:lnSpc>
                <a:spcPct val="150000"/>
              </a:lnSpc>
              <a:spcBef>
                <a:spcPts val="488"/>
              </a:spcBef>
              <a:buClrTx/>
              <a:buSzTx/>
              <a:buFontTx/>
              <a:buNone/>
            </a:pPr>
            <a:endParaRPr lang="en-US" altLang="en-US" dirty="0"/>
          </a:p>
          <a:p>
            <a:pPr hangingPunct="1">
              <a:lnSpc>
                <a:spcPct val="150000"/>
              </a:lnSpc>
              <a:spcBef>
                <a:spcPts val="488"/>
              </a:spcBef>
              <a:buClrTx/>
              <a:buSzTx/>
              <a:buFontTx/>
              <a:buNone/>
            </a:pPr>
            <a:endParaRPr lang="en-US" altLang="en-US" dirty="0"/>
          </a:p>
          <a:p>
            <a:pPr hangingPunct="1">
              <a:lnSpc>
                <a:spcPct val="150000"/>
              </a:lnSpc>
              <a:spcAft>
                <a:spcPts val="1425"/>
              </a:spcAft>
              <a:buClrTx/>
              <a:buSzTx/>
              <a:buFontTx/>
              <a:buNone/>
            </a:pPr>
            <a:endParaRPr lang="en-US" altLang="en-US" dirty="0"/>
          </a:p>
          <a:p>
            <a:pPr hangingPunct="1">
              <a:lnSpc>
                <a:spcPct val="150000"/>
              </a:lnSpc>
              <a:spcBef>
                <a:spcPts val="488"/>
              </a:spcBef>
              <a:buClrTx/>
              <a:buSzTx/>
              <a:buFontTx/>
              <a:buNone/>
            </a:pPr>
            <a:endParaRPr lang="en-US" altLang="en-US" sz="2400" dirty="0"/>
          </a:p>
        </p:txBody>
      </p:sp>
    </p:spTree>
    <p:extLst>
      <p:ext uri="{BB962C8B-B14F-4D97-AF65-F5344CB8AC3E}">
        <p14:creationId xmlns:p14="http://schemas.microsoft.com/office/powerpoint/2010/main" val="2076895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7992888" cy="1152128"/>
          </a:xfrm>
        </p:spPr>
        <p:txBody>
          <a:bodyPr/>
          <a:lstStyle/>
          <a:p>
            <a:pPr algn="ctr"/>
            <a:r>
              <a:rPr lang="en-US" sz="2400" dirty="0" smtClean="0"/>
              <a:t>INTELLECTUAL </a:t>
            </a:r>
            <a:r>
              <a:rPr lang="en-US" sz="2400" dirty="0"/>
              <a:t>PROPERTY AND </a:t>
            </a:r>
            <a:r>
              <a:rPr lang="en-US" sz="2400" dirty="0" smtClean="0"/>
              <a:t/>
            </a:r>
            <a:br>
              <a:rPr lang="en-US" sz="2400" dirty="0" smtClean="0"/>
            </a:br>
            <a:r>
              <a:rPr lang="en-US" sz="2400" dirty="0" smtClean="0"/>
              <a:t>GENETIC </a:t>
            </a:r>
            <a:r>
              <a:rPr lang="en-US" sz="2400" dirty="0"/>
              <a:t>RESOURCES, TRADITIONAL KNOWLEDGE </a:t>
            </a:r>
            <a:br>
              <a:rPr lang="en-US" sz="2400" dirty="0"/>
            </a:br>
            <a:r>
              <a:rPr lang="en-US" sz="2400" dirty="0"/>
              <a:t>AND TRADITIONAL CULTURAL EXPRESSIONS </a:t>
            </a:r>
          </a:p>
        </p:txBody>
      </p:sp>
      <p:sp>
        <p:nvSpPr>
          <p:cNvPr id="3" name="Espace réservé du contenu 2"/>
          <p:cNvSpPr>
            <a:spLocks noGrp="1"/>
          </p:cNvSpPr>
          <p:nvPr>
            <p:ph idx="1"/>
          </p:nvPr>
        </p:nvSpPr>
        <p:spPr>
          <a:xfrm>
            <a:off x="179512" y="1340768"/>
            <a:ext cx="8856984" cy="5040560"/>
          </a:xfrm>
        </p:spPr>
        <p:txBody>
          <a:bodyPr/>
          <a:lstStyle/>
          <a:p>
            <a:pPr algn="just">
              <a:lnSpc>
                <a:spcPct val="150000"/>
              </a:lnSpc>
            </a:pPr>
            <a:endParaRPr lang="en-US" sz="1400" dirty="0" smtClean="0">
              <a:cs typeface="Arial Unicode MS" charset="0"/>
            </a:endParaRPr>
          </a:p>
          <a:p>
            <a:pPr algn="just">
              <a:lnSpc>
                <a:spcPct val="150000"/>
              </a:lnSpc>
            </a:pPr>
            <a:r>
              <a:rPr lang="en-US" sz="1400" dirty="0" smtClean="0">
                <a:cs typeface="Arial Unicode MS" charset="0"/>
              </a:rPr>
              <a:t>IGC: Created in 2000, the 26</a:t>
            </a:r>
            <a:r>
              <a:rPr lang="en-US" sz="1400" baseline="30000" dirty="0" smtClean="0">
                <a:cs typeface="Arial Unicode MS" charset="0"/>
              </a:rPr>
              <a:t>th</a:t>
            </a:r>
            <a:r>
              <a:rPr lang="en-US" sz="1400" dirty="0" smtClean="0">
                <a:cs typeface="Arial Unicode MS" charset="0"/>
              </a:rPr>
              <a:t> session took place from February 3 to 7, 2014 </a:t>
            </a:r>
          </a:p>
          <a:p>
            <a:pPr algn="just">
              <a:lnSpc>
                <a:spcPct val="150000"/>
              </a:lnSpc>
            </a:pPr>
            <a:r>
              <a:rPr lang="en-US" sz="1400" dirty="0" smtClean="0">
                <a:cs typeface="Arial Unicode MS" charset="0"/>
              </a:rPr>
              <a:t>Undertakes negotiations with the objective of reaching agreement on a text(s) of an international legal instrument(s) which will ensure the effective protection of traditional knowledge (TK), traditional cultural expressions (TCEs) and genetics resources (GRs) </a:t>
            </a:r>
          </a:p>
          <a:p>
            <a:pPr algn="just">
              <a:lnSpc>
                <a:spcPct val="150000"/>
              </a:lnSpc>
            </a:pPr>
            <a:r>
              <a:rPr lang="en-US" sz="1400" dirty="0" smtClean="0">
                <a:cs typeface="Arial Unicode MS" charset="0"/>
              </a:rPr>
              <a:t>Draft articles on TK and TCEs and a Consolidated Document Related to IP and GRs have been prepared</a:t>
            </a:r>
          </a:p>
          <a:p>
            <a:pPr marL="0" indent="0" algn="just">
              <a:lnSpc>
                <a:spcPct val="110000"/>
              </a:lnSpc>
              <a:buNone/>
            </a:pPr>
            <a:endParaRPr lang="en-US" sz="1800" dirty="0" smtClean="0">
              <a:latin typeface="Arial Unicode MS" charset="0"/>
              <a:cs typeface="Arial Unicode MS" charset="0"/>
            </a:endParaRPr>
          </a:p>
          <a:p>
            <a:pPr marL="0" indent="0" algn="just">
              <a:lnSpc>
                <a:spcPct val="120000"/>
              </a:lnSpc>
              <a:buNone/>
            </a:pPr>
            <a:endParaRPr lang="en-US" sz="1800" dirty="0" smtClean="0">
              <a:latin typeface="Arial Unicode MS" charset="0"/>
              <a:cs typeface="Arial Unicode MS" charset="0"/>
            </a:endParaRPr>
          </a:p>
          <a:p>
            <a:pPr algn="just"/>
            <a:endParaRPr lang="en-US" sz="1800" dirty="0" smtClean="0">
              <a:cs typeface="Arial Unicode MS" charset="0"/>
            </a:endParaRPr>
          </a:p>
          <a:p>
            <a:pPr algn="just"/>
            <a:endParaRPr lang="en-US" sz="1800" dirty="0"/>
          </a:p>
        </p:txBody>
      </p:sp>
      <p:pic>
        <p:nvPicPr>
          <p:cNvPr id="6"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51720" y="3717032"/>
            <a:ext cx="1368425" cy="2262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3711220"/>
            <a:ext cx="1366837" cy="226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815088"/>
      </p:ext>
    </p:extLst>
  </p:cSld>
  <p:clrMapOvr>
    <a:masterClrMapping/>
  </p:clrMapOvr>
  <p:transition spd="slow">
    <p:wipe/>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457200" y="274638"/>
            <a:ext cx="8229600" cy="1143000"/>
          </a:xfrm>
          <a:ln/>
        </p:spPr>
        <p:txBody>
          <a:bodyPr/>
          <a:lstStyle/>
          <a:p>
            <a:endParaRPr lang="en-US"/>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12275" cy="7659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5773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107504" y="274638"/>
            <a:ext cx="8834884"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a:solidFill>
                  <a:srgbClr val="00408C"/>
                </a:solidFill>
              </a:rPr>
              <a:t>GLOBAL DOSSIER PLATFORM (WIPO-CASE, OPD AND PATENTSCOPE) </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1909763"/>
            <a:ext cx="1536700" cy="944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14525"/>
            <a:ext cx="796925" cy="81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6" name="Rectangle 4"/>
          <p:cNvSpPr>
            <a:spLocks noChangeArrowheads="1"/>
          </p:cNvSpPr>
          <p:nvPr/>
        </p:nvSpPr>
        <p:spPr bwMode="auto">
          <a:xfrm>
            <a:off x="6954838" y="1973263"/>
            <a:ext cx="2447925"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charset="0"/>
                <a:ea typeface="Microsoft YaHei" charset="-122"/>
              </a:defRPr>
            </a:lvl1pPr>
            <a:lvl2pPr>
              <a:tabLst>
                <a:tab pos="723900" algn="l"/>
                <a:tab pos="1447800" algn="l"/>
                <a:tab pos="2171700" algn="l"/>
              </a:tabLst>
              <a:defRPr>
                <a:solidFill>
                  <a:srgbClr val="000000"/>
                </a:solidFill>
                <a:latin typeface="Arial" charset="0"/>
                <a:ea typeface="Microsoft YaHei" charset="-122"/>
              </a:defRPr>
            </a:lvl2pPr>
            <a:lvl3pPr>
              <a:tabLst>
                <a:tab pos="723900" algn="l"/>
                <a:tab pos="1447800" algn="l"/>
                <a:tab pos="2171700" algn="l"/>
              </a:tabLst>
              <a:defRPr>
                <a:solidFill>
                  <a:srgbClr val="000000"/>
                </a:solidFill>
                <a:latin typeface="Arial" charset="0"/>
                <a:ea typeface="Microsoft YaHei" charset="-122"/>
              </a:defRPr>
            </a:lvl3pPr>
            <a:lvl4pPr>
              <a:tabLst>
                <a:tab pos="723900" algn="l"/>
                <a:tab pos="1447800" algn="l"/>
                <a:tab pos="2171700" algn="l"/>
              </a:tabLst>
              <a:defRPr>
                <a:solidFill>
                  <a:srgbClr val="000000"/>
                </a:solidFill>
                <a:latin typeface="Arial" charset="0"/>
                <a:ea typeface="Microsoft YaHei" charset="-122"/>
              </a:defRPr>
            </a:lvl4pPr>
            <a:lvl5pPr>
              <a:tabLst>
                <a:tab pos="723900" algn="l"/>
                <a:tab pos="1447800" algn="l"/>
                <a:tab pos="2171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a:ea typeface="MS PGothic" charset="-128"/>
              </a:rPr>
              <a:t> </a:t>
            </a:r>
            <a:r>
              <a:rPr lang="fr-FR" altLang="en-US" sz="1400">
                <a:ea typeface="MS PGothic" charset="-128"/>
              </a:rPr>
              <a:t>Public Users</a:t>
            </a:r>
          </a:p>
          <a:p>
            <a:pPr hangingPunct="1">
              <a:lnSpc>
                <a:spcPct val="100000"/>
              </a:lnSpc>
              <a:spcBef>
                <a:spcPts val="900"/>
              </a:spcBef>
            </a:pPr>
            <a:r>
              <a:rPr lang="fr-FR" altLang="en-US" sz="1400">
                <a:ea typeface="MS PGothic" charset="-128"/>
              </a:rPr>
              <a:t>(including IP office users)</a:t>
            </a:r>
          </a:p>
        </p:txBody>
      </p:sp>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2238375"/>
            <a:ext cx="622300" cy="16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8" name="Line 6"/>
          <p:cNvSpPr>
            <a:spLocks noChangeShapeType="1"/>
          </p:cNvSpPr>
          <p:nvPr/>
        </p:nvSpPr>
        <p:spPr bwMode="auto">
          <a:xfrm>
            <a:off x="5334000" y="2492375"/>
            <a:ext cx="533400" cy="1588"/>
          </a:xfrm>
          <a:prstGeom prst="line">
            <a:avLst/>
          </a:prstGeom>
          <a:noFill/>
          <a:ln w="19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8679" name="Rectangle 7"/>
          <p:cNvSpPr>
            <a:spLocks noChangeArrowheads="1"/>
          </p:cNvSpPr>
          <p:nvPr/>
        </p:nvSpPr>
        <p:spPr bwMode="auto">
          <a:xfrm>
            <a:off x="2339975" y="2992438"/>
            <a:ext cx="4830763"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Feed dossier  information that OPD/CASE Offices agree to publish</a:t>
            </a:r>
          </a:p>
        </p:txBody>
      </p:sp>
      <p:sp>
        <p:nvSpPr>
          <p:cNvPr id="28680" name="AutoShape 8"/>
          <p:cNvSpPr>
            <a:spLocks noChangeArrowheads="1"/>
          </p:cNvSpPr>
          <p:nvPr/>
        </p:nvSpPr>
        <p:spPr bwMode="auto">
          <a:xfrm>
            <a:off x="3810000" y="3860800"/>
            <a:ext cx="1524000" cy="685800"/>
          </a:xfrm>
          <a:prstGeom prst="flowChartAlternateProcess">
            <a:avLst/>
          </a:prstGeom>
          <a:solidFill>
            <a:srgbClr val="FF9999"/>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2000">
                <a:ea typeface="MS PGothic" charset="-128"/>
              </a:rPr>
              <a:t>WIPO CASE</a:t>
            </a:r>
          </a:p>
        </p:txBody>
      </p:sp>
      <p:pic>
        <p:nvPicPr>
          <p:cNvPr id="286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3888" y="2601913"/>
            <a:ext cx="274637" cy="1284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2250" y="1693863"/>
            <a:ext cx="6380163" cy="217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3" name="Rectangle 11"/>
          <p:cNvSpPr>
            <a:spLocks noChangeArrowheads="1"/>
          </p:cNvSpPr>
          <p:nvPr/>
        </p:nvSpPr>
        <p:spPr bwMode="auto">
          <a:xfrm>
            <a:off x="5675313" y="3357563"/>
            <a:ext cx="1733550"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Public Domain</a:t>
            </a:r>
          </a:p>
        </p:txBody>
      </p:sp>
      <p:sp>
        <p:nvSpPr>
          <p:cNvPr id="28684" name="Rectangle 12"/>
          <p:cNvSpPr>
            <a:spLocks noChangeArrowheads="1"/>
          </p:cNvSpPr>
          <p:nvPr/>
        </p:nvSpPr>
        <p:spPr bwMode="auto">
          <a:xfrm>
            <a:off x="5867400" y="4078288"/>
            <a:ext cx="3074988"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charset="0"/>
                <a:ea typeface="Microsoft YaHei" charset="-122"/>
              </a:defRPr>
            </a:lvl1pPr>
            <a:lvl2pPr>
              <a:tabLst>
                <a:tab pos="723900" algn="l"/>
                <a:tab pos="1447800" algn="l"/>
                <a:tab pos="2171700" algn="l"/>
                <a:tab pos="2895600" algn="l"/>
              </a:tabLst>
              <a:defRPr>
                <a:solidFill>
                  <a:srgbClr val="000000"/>
                </a:solidFill>
                <a:latin typeface="Arial" charset="0"/>
                <a:ea typeface="Microsoft YaHei" charset="-122"/>
              </a:defRPr>
            </a:lvl2pPr>
            <a:lvl3pPr>
              <a:tabLst>
                <a:tab pos="723900" algn="l"/>
                <a:tab pos="1447800" algn="l"/>
                <a:tab pos="2171700" algn="l"/>
                <a:tab pos="2895600" algn="l"/>
              </a:tabLst>
              <a:defRPr>
                <a:solidFill>
                  <a:srgbClr val="000000"/>
                </a:solidFill>
                <a:latin typeface="Arial" charset="0"/>
                <a:ea typeface="Microsoft YaHei" charset="-122"/>
              </a:defRPr>
            </a:lvl3pPr>
            <a:lvl4pPr>
              <a:tabLst>
                <a:tab pos="723900" algn="l"/>
                <a:tab pos="1447800" algn="l"/>
                <a:tab pos="2171700" algn="l"/>
                <a:tab pos="2895600" algn="l"/>
              </a:tabLst>
              <a:defRPr>
                <a:solidFill>
                  <a:srgbClr val="000000"/>
                </a:solidFill>
                <a:latin typeface="Arial" charset="0"/>
                <a:ea typeface="Microsoft YaHei" charset="-122"/>
              </a:defRPr>
            </a:lvl4pPr>
            <a:lvl5pPr>
              <a:tabLst>
                <a:tab pos="723900" algn="l"/>
                <a:tab pos="1447800" algn="l"/>
                <a:tab pos="2171700" algn="l"/>
                <a:tab pos="28956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Not accessible to the public and for PTO official use only</a:t>
            </a:r>
          </a:p>
        </p:txBody>
      </p:sp>
      <p:pic>
        <p:nvPicPr>
          <p:cNvPr id="28685"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4463" y="4940300"/>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6" name="Rectangle 14"/>
          <p:cNvSpPr>
            <a:spLocks noChangeArrowheads="1"/>
          </p:cNvSpPr>
          <p:nvPr/>
        </p:nvSpPr>
        <p:spPr bwMode="auto">
          <a:xfrm>
            <a:off x="7462838" y="5389563"/>
            <a:ext cx="1708150"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Examiner of CASE participating office</a:t>
            </a:r>
          </a:p>
        </p:txBody>
      </p:sp>
      <p:sp>
        <p:nvSpPr>
          <p:cNvPr id="28687" name="Oval 15"/>
          <p:cNvSpPr>
            <a:spLocks noChangeArrowheads="1"/>
          </p:cNvSpPr>
          <p:nvPr/>
        </p:nvSpPr>
        <p:spPr bwMode="auto">
          <a:xfrm>
            <a:off x="4171950" y="5230813"/>
            <a:ext cx="1625600" cy="80645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1400">
                <a:ea typeface="MS PGothic" charset="-128"/>
              </a:rPr>
              <a:t>CASE depositary </a:t>
            </a:r>
          </a:p>
          <a:p>
            <a:pPr algn="ctr" hangingPunct="1">
              <a:lnSpc>
                <a:spcPct val="100000"/>
              </a:lnSpc>
              <a:spcBef>
                <a:spcPts val="900"/>
              </a:spcBef>
            </a:pPr>
            <a:r>
              <a:rPr lang="fr-FR" altLang="en-US" sz="1400">
                <a:ea typeface="MS PGothic" charset="-128"/>
              </a:rPr>
              <a:t>System</a:t>
            </a:r>
          </a:p>
        </p:txBody>
      </p:sp>
      <p:sp>
        <p:nvSpPr>
          <p:cNvPr id="28688" name="Oval 16"/>
          <p:cNvSpPr>
            <a:spLocks noChangeArrowheads="1"/>
          </p:cNvSpPr>
          <p:nvPr/>
        </p:nvSpPr>
        <p:spPr bwMode="auto">
          <a:xfrm>
            <a:off x="2416175" y="5291138"/>
            <a:ext cx="1371600" cy="68580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IPAS+</a:t>
            </a:r>
          </a:p>
        </p:txBody>
      </p:sp>
      <p:cxnSp>
        <p:nvCxnSpPr>
          <p:cNvPr id="28689" name="AutoShape 17"/>
          <p:cNvCxnSpPr>
            <a:cxnSpLocks noChangeShapeType="1"/>
          </p:cNvCxnSpPr>
          <p:nvPr/>
        </p:nvCxnSpPr>
        <p:spPr bwMode="auto">
          <a:xfrm flipH="1" flipV="1">
            <a:off x="5378450" y="4546600"/>
            <a:ext cx="1330325" cy="609600"/>
          </a:xfrm>
          <a:prstGeom prst="bentConnector3">
            <a:avLst>
              <a:gd name="adj1" fmla="val 50000"/>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690" name="AutoShape 18"/>
          <p:cNvCxnSpPr>
            <a:cxnSpLocks noChangeShapeType="1"/>
          </p:cNvCxnSpPr>
          <p:nvPr/>
        </p:nvCxnSpPr>
        <p:spPr bwMode="auto">
          <a:xfrm>
            <a:off x="5346700" y="4449763"/>
            <a:ext cx="1319213" cy="596900"/>
          </a:xfrm>
          <a:prstGeom prst="bentConnector3">
            <a:avLst>
              <a:gd name="adj1" fmla="val 50000"/>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8691" name="Rectangle 19"/>
          <p:cNvSpPr>
            <a:spLocks noChangeArrowheads="1"/>
          </p:cNvSpPr>
          <p:nvPr/>
        </p:nvSpPr>
        <p:spPr bwMode="auto">
          <a:xfrm>
            <a:off x="4171950" y="6165850"/>
            <a:ext cx="3209925"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charset="0"/>
                <a:ea typeface="Microsoft YaHei" charset="-122"/>
              </a:defRPr>
            </a:lvl1pPr>
            <a:lvl2pPr>
              <a:tabLst>
                <a:tab pos="723900" algn="l"/>
                <a:tab pos="1447800" algn="l"/>
                <a:tab pos="2171700" algn="l"/>
                <a:tab pos="2895600" algn="l"/>
              </a:tabLst>
              <a:defRPr>
                <a:solidFill>
                  <a:srgbClr val="000000"/>
                </a:solidFill>
                <a:latin typeface="Arial" charset="0"/>
                <a:ea typeface="Microsoft YaHei" charset="-122"/>
              </a:defRPr>
            </a:lvl2pPr>
            <a:lvl3pPr>
              <a:tabLst>
                <a:tab pos="723900" algn="l"/>
                <a:tab pos="1447800" algn="l"/>
                <a:tab pos="2171700" algn="l"/>
                <a:tab pos="2895600" algn="l"/>
              </a:tabLst>
              <a:defRPr>
                <a:solidFill>
                  <a:srgbClr val="000000"/>
                </a:solidFill>
                <a:latin typeface="Arial" charset="0"/>
                <a:ea typeface="Microsoft YaHei" charset="-122"/>
              </a:defRPr>
            </a:lvl3pPr>
            <a:lvl4pPr>
              <a:tabLst>
                <a:tab pos="723900" algn="l"/>
                <a:tab pos="1447800" algn="l"/>
                <a:tab pos="2171700" algn="l"/>
                <a:tab pos="2895600" algn="l"/>
              </a:tabLst>
              <a:defRPr>
                <a:solidFill>
                  <a:srgbClr val="000000"/>
                </a:solidFill>
                <a:latin typeface="Arial" charset="0"/>
                <a:ea typeface="Microsoft YaHei" charset="-122"/>
              </a:defRPr>
            </a:lvl4pPr>
            <a:lvl5pPr>
              <a:tabLst>
                <a:tab pos="723900" algn="l"/>
                <a:tab pos="1447800" algn="l"/>
                <a:tab pos="2171700" algn="l"/>
                <a:tab pos="28956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CASE depositary Office using own EDMS</a:t>
            </a:r>
          </a:p>
          <a:p>
            <a:pPr hangingPunct="1">
              <a:lnSpc>
                <a:spcPct val="100000"/>
              </a:lnSpc>
              <a:spcBef>
                <a:spcPts val="900"/>
              </a:spcBef>
            </a:pPr>
            <a:r>
              <a:rPr lang="fr-FR" altLang="en-US" sz="1200">
                <a:ea typeface="MS PGothic" charset="-128"/>
              </a:rPr>
              <a:t>E.g. Australia</a:t>
            </a:r>
          </a:p>
        </p:txBody>
      </p:sp>
      <p:sp>
        <p:nvSpPr>
          <p:cNvPr id="28692" name="Rectangle 20"/>
          <p:cNvSpPr>
            <a:spLocks noChangeArrowheads="1"/>
          </p:cNvSpPr>
          <p:nvPr/>
        </p:nvSpPr>
        <p:spPr bwMode="auto">
          <a:xfrm>
            <a:off x="2154238" y="6211888"/>
            <a:ext cx="16732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CASE depositary Office using IPAS</a:t>
            </a:r>
          </a:p>
        </p:txBody>
      </p:sp>
      <p:cxnSp>
        <p:nvCxnSpPr>
          <p:cNvPr id="28693" name="AutoShape 21"/>
          <p:cNvCxnSpPr>
            <a:cxnSpLocks noChangeShapeType="1"/>
          </p:cNvCxnSpPr>
          <p:nvPr/>
        </p:nvCxnSpPr>
        <p:spPr bwMode="auto">
          <a:xfrm flipH="1">
            <a:off x="3114675" y="4597400"/>
            <a:ext cx="806450" cy="671513"/>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694" name="AutoShape 22"/>
          <p:cNvCxnSpPr>
            <a:cxnSpLocks noChangeShapeType="1"/>
          </p:cNvCxnSpPr>
          <p:nvPr/>
        </p:nvCxnSpPr>
        <p:spPr bwMode="auto">
          <a:xfrm flipV="1">
            <a:off x="3419475" y="4597400"/>
            <a:ext cx="752475" cy="669925"/>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695" name="AutoShape 23"/>
          <p:cNvCxnSpPr>
            <a:cxnSpLocks noChangeShapeType="1"/>
          </p:cNvCxnSpPr>
          <p:nvPr/>
        </p:nvCxnSpPr>
        <p:spPr bwMode="auto">
          <a:xfrm>
            <a:off x="4708525" y="4597400"/>
            <a:ext cx="276225" cy="633413"/>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696" name="AutoShape 24"/>
          <p:cNvCxnSpPr>
            <a:cxnSpLocks noChangeShapeType="1"/>
          </p:cNvCxnSpPr>
          <p:nvPr/>
        </p:nvCxnSpPr>
        <p:spPr bwMode="auto">
          <a:xfrm flipH="1" flipV="1">
            <a:off x="5043488" y="4583113"/>
            <a:ext cx="290512" cy="684212"/>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8697"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8" y="4829175"/>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98" name="Rectangle 26"/>
          <p:cNvSpPr>
            <a:spLocks noChangeArrowheads="1"/>
          </p:cNvSpPr>
          <p:nvPr/>
        </p:nvSpPr>
        <p:spPr bwMode="auto">
          <a:xfrm>
            <a:off x="0" y="5807075"/>
            <a:ext cx="21336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Examiner of IP5 Office participating in WPO/CASE </a:t>
            </a:r>
          </a:p>
        </p:txBody>
      </p:sp>
      <p:pic>
        <p:nvPicPr>
          <p:cNvPr id="28699"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288" y="3236913"/>
            <a:ext cx="914400" cy="868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700" name="Rectangle 28"/>
          <p:cNvSpPr>
            <a:spLocks noChangeArrowheads="1"/>
          </p:cNvSpPr>
          <p:nvPr/>
        </p:nvSpPr>
        <p:spPr bwMode="auto">
          <a:xfrm>
            <a:off x="-22225" y="2238375"/>
            <a:ext cx="1377950"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200">
                <a:ea typeface="MS PGothic" charset="-128"/>
              </a:rPr>
              <a:t>Examiner of IP5 Office not participating in WPO/CASE </a:t>
            </a:r>
          </a:p>
        </p:txBody>
      </p:sp>
      <p:sp>
        <p:nvSpPr>
          <p:cNvPr id="28701" name="Oval 29"/>
          <p:cNvSpPr>
            <a:spLocks noChangeArrowheads="1"/>
          </p:cNvSpPr>
          <p:nvPr/>
        </p:nvSpPr>
        <p:spPr bwMode="auto">
          <a:xfrm>
            <a:off x="1249363" y="2576513"/>
            <a:ext cx="982662" cy="557212"/>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OPD</a:t>
            </a:r>
          </a:p>
        </p:txBody>
      </p:sp>
      <p:sp>
        <p:nvSpPr>
          <p:cNvPr id="28702" name="Oval 30"/>
          <p:cNvSpPr>
            <a:spLocks noChangeArrowheads="1"/>
          </p:cNvSpPr>
          <p:nvPr/>
        </p:nvSpPr>
        <p:spPr bwMode="auto">
          <a:xfrm>
            <a:off x="1457325" y="3600450"/>
            <a:ext cx="1371600" cy="68580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OPD</a:t>
            </a:r>
          </a:p>
        </p:txBody>
      </p:sp>
      <p:cxnSp>
        <p:nvCxnSpPr>
          <p:cNvPr id="28703" name="AutoShape 31"/>
          <p:cNvCxnSpPr>
            <a:cxnSpLocks noChangeShapeType="1"/>
          </p:cNvCxnSpPr>
          <p:nvPr/>
        </p:nvCxnSpPr>
        <p:spPr bwMode="auto">
          <a:xfrm flipH="1" flipV="1">
            <a:off x="2828925" y="3943350"/>
            <a:ext cx="981075" cy="195263"/>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8704"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8588" y="4092575"/>
            <a:ext cx="1254125" cy="44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705" name="Line 33"/>
          <p:cNvSpPr>
            <a:spLocks noChangeShapeType="1"/>
          </p:cNvSpPr>
          <p:nvPr/>
        </p:nvSpPr>
        <p:spPr bwMode="auto">
          <a:xfrm flipH="1">
            <a:off x="1066800" y="4114800"/>
            <a:ext cx="690563" cy="736600"/>
          </a:xfrm>
          <a:prstGeom prst="line">
            <a:avLst/>
          </a:prstGeom>
          <a:noFill/>
          <a:ln w="19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8706" name="Line 34"/>
          <p:cNvSpPr>
            <a:spLocks noChangeShapeType="1"/>
          </p:cNvSpPr>
          <p:nvPr/>
        </p:nvSpPr>
        <p:spPr bwMode="auto">
          <a:xfrm flipH="1">
            <a:off x="1308100" y="4316413"/>
            <a:ext cx="596900" cy="617537"/>
          </a:xfrm>
          <a:prstGeom prst="line">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cxnSp>
        <p:nvCxnSpPr>
          <p:cNvPr id="28707" name="AutoShape 35"/>
          <p:cNvCxnSpPr>
            <a:cxnSpLocks noChangeShapeType="1"/>
          </p:cNvCxnSpPr>
          <p:nvPr/>
        </p:nvCxnSpPr>
        <p:spPr bwMode="auto">
          <a:xfrm>
            <a:off x="1677988" y="3170238"/>
            <a:ext cx="150812" cy="485775"/>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708" name="AutoShape 36"/>
          <p:cNvCxnSpPr>
            <a:cxnSpLocks noChangeShapeType="1"/>
          </p:cNvCxnSpPr>
          <p:nvPr/>
        </p:nvCxnSpPr>
        <p:spPr bwMode="auto">
          <a:xfrm flipH="1" flipV="1">
            <a:off x="1903413" y="3124200"/>
            <a:ext cx="182562" cy="546100"/>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588295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smtClean="0">
                <a:solidFill>
                  <a:srgbClr val="00408C"/>
                </a:solidFill>
              </a:rPr>
              <a:t>RECENT DEVELOPMENTS </a:t>
            </a:r>
            <a:endParaRPr lang="en-US" altLang="en-US" sz="2800" dirty="0">
              <a:solidFill>
                <a:srgbClr val="00408C"/>
              </a:solidFill>
            </a:endParaRPr>
          </a:p>
        </p:txBody>
      </p:sp>
      <p:sp>
        <p:nvSpPr>
          <p:cNvPr id="29698" name="Text Box 2"/>
          <p:cNvSpPr txBox="1">
            <a:spLocks noChangeArrowheads="1"/>
          </p:cNvSpPr>
          <p:nvPr/>
        </p:nvSpPr>
        <p:spPr bwMode="auto">
          <a:xfrm>
            <a:off x="3250704" y="206084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200000"/>
              </a:lnSpc>
              <a:spcBef>
                <a:spcPts val="488"/>
              </a:spcBef>
              <a:buSzPct val="95000"/>
              <a:buFont typeface="Times New Roman" pitchFamily="16" charset="0"/>
              <a:buBlip>
                <a:blip r:embed="rId3"/>
              </a:buBlip>
            </a:pPr>
            <a:r>
              <a:rPr lang="en-US" altLang="en-US" sz="2000" dirty="0"/>
              <a:t>PATENTSCOPE </a:t>
            </a:r>
          </a:p>
          <a:p>
            <a:pPr hangingPunct="1">
              <a:lnSpc>
                <a:spcPct val="200000"/>
              </a:lnSpc>
              <a:spcBef>
                <a:spcPts val="488"/>
              </a:spcBef>
              <a:buSzPct val="95000"/>
              <a:buFont typeface="Times New Roman" pitchFamily="16" charset="0"/>
              <a:buBlip>
                <a:blip r:embed="rId3"/>
              </a:buBlip>
            </a:pPr>
            <a:r>
              <a:rPr lang="en-US" altLang="en-US" sz="2000" dirty="0"/>
              <a:t>Global Brand Database</a:t>
            </a:r>
          </a:p>
          <a:p>
            <a:pPr hangingPunct="1">
              <a:lnSpc>
                <a:spcPct val="200000"/>
              </a:lnSpc>
              <a:spcBef>
                <a:spcPts val="488"/>
              </a:spcBef>
              <a:buSzPct val="95000"/>
              <a:buFont typeface="Times New Roman" pitchFamily="16" charset="0"/>
              <a:buBlip>
                <a:blip r:embed="rId3"/>
              </a:buBlip>
            </a:pPr>
            <a:r>
              <a:rPr lang="en-US" altLang="en-US" sz="2000" dirty="0"/>
              <a:t>WIPO CASE</a:t>
            </a:r>
          </a:p>
          <a:p>
            <a:pPr hangingPunct="1">
              <a:lnSpc>
                <a:spcPct val="200000"/>
              </a:lnSpc>
              <a:spcBef>
                <a:spcPts val="488"/>
              </a:spcBef>
              <a:buSzPct val="95000"/>
              <a:buFont typeface="Times New Roman" pitchFamily="16" charset="0"/>
              <a:buBlip>
                <a:blip r:embed="rId3"/>
              </a:buBlip>
            </a:pPr>
            <a:r>
              <a:rPr lang="en-US" altLang="en-US" sz="2000" dirty="0">
                <a:solidFill>
                  <a:srgbClr val="0000FF"/>
                </a:solidFill>
              </a:rPr>
              <a:t>WIPO GREEN</a:t>
            </a:r>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1447732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idx="4294967295"/>
          </p:nvPr>
        </p:nvSpPr>
        <p:spPr>
          <a:xfrm>
            <a:off x="512925" y="16808"/>
            <a:ext cx="7659475" cy="1143000"/>
          </a:xfrm>
          <a:ln/>
        </p:spPr>
        <p:txBody>
          <a:bodyPr/>
          <a:lstStyle/>
          <a:p>
            <a:pPr algn="ctr">
              <a:lnSpc>
                <a:spcPct val="100000"/>
              </a:lnSpc>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000" dirty="0">
                <a:solidFill>
                  <a:srgbClr val="00408C"/>
                </a:solidFill>
              </a:rPr>
              <a:t>WIPO GREEN </a:t>
            </a:r>
          </a:p>
        </p:txBody>
      </p:sp>
      <p:sp>
        <p:nvSpPr>
          <p:cNvPr id="30722" name="Text Box 2"/>
          <p:cNvSpPr txBox="1">
            <a:spLocks noChangeArrowheads="1"/>
          </p:cNvSpPr>
          <p:nvPr/>
        </p:nvSpPr>
        <p:spPr bwMode="auto">
          <a:xfrm>
            <a:off x="235684" y="1268760"/>
            <a:ext cx="8784083" cy="4641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spcBef>
                <a:spcPts val="488"/>
              </a:spcBef>
              <a:buSzPct val="133000"/>
              <a:buFont typeface="Times New Roman" pitchFamily="16" charset="0"/>
              <a:buBlip>
                <a:blip r:embed="rId3"/>
              </a:buBlip>
            </a:pPr>
            <a:r>
              <a:rPr lang="en-US" altLang="en-US" sz="2000" dirty="0"/>
              <a:t>A global database allowing users to make green technologies available for licensing or partnership, enter technology needs, search for technologies and </a:t>
            </a:r>
            <a:r>
              <a:rPr lang="en-US" altLang="en-US" sz="2000" dirty="0" smtClean="0"/>
              <a:t>needs</a:t>
            </a:r>
          </a:p>
          <a:p>
            <a:pPr marL="1588" indent="0" algn="just" hangingPunct="1">
              <a:spcBef>
                <a:spcPts val="488"/>
              </a:spcBef>
              <a:buSzPct val="133000"/>
            </a:pPr>
            <a:endParaRPr lang="en-US" altLang="en-US" sz="2000" dirty="0"/>
          </a:p>
          <a:p>
            <a:pPr algn="just" hangingPunct="1">
              <a:spcBef>
                <a:spcPts val="488"/>
              </a:spcBef>
              <a:buSzPct val="133000"/>
              <a:buFont typeface="Times New Roman" pitchFamily="16" charset="0"/>
              <a:buBlip>
                <a:blip r:embed="rId3"/>
              </a:buBlip>
            </a:pPr>
            <a:r>
              <a:rPr lang="en-US" altLang="en-US" sz="2000" dirty="0"/>
              <a:t>Started a pilot with Japan Intellectual Property Association in </a:t>
            </a:r>
            <a:r>
              <a:rPr lang="en-US" altLang="en-US" sz="2000" dirty="0" smtClean="0"/>
              <a:t>2011</a:t>
            </a:r>
          </a:p>
          <a:p>
            <a:pPr marL="1588" indent="0" algn="just" hangingPunct="1">
              <a:spcBef>
                <a:spcPts val="488"/>
              </a:spcBef>
              <a:buSzPct val="133000"/>
            </a:pPr>
            <a:endParaRPr lang="en-US" altLang="en-US" sz="2000" dirty="0"/>
          </a:p>
          <a:p>
            <a:pPr algn="just" hangingPunct="1">
              <a:spcBef>
                <a:spcPts val="488"/>
              </a:spcBef>
              <a:buSzPct val="133000"/>
              <a:buFont typeface="Times New Roman" pitchFamily="16" charset="0"/>
              <a:buBlip>
                <a:blip r:embed="rId3"/>
              </a:buBlip>
            </a:pPr>
            <a:r>
              <a:rPr lang="en-US" altLang="en-US" sz="2000" dirty="0"/>
              <a:t>Launched in November </a:t>
            </a:r>
            <a:r>
              <a:rPr lang="en-US" altLang="en-US" sz="2000" dirty="0" smtClean="0"/>
              <a:t>2013</a:t>
            </a:r>
          </a:p>
          <a:p>
            <a:pPr marL="1588" indent="0" algn="just" hangingPunct="1">
              <a:spcBef>
                <a:spcPts val="488"/>
              </a:spcBef>
              <a:buSzPct val="133000"/>
            </a:pPr>
            <a:endParaRPr lang="en-US" altLang="en-US" sz="2000" dirty="0"/>
          </a:p>
          <a:p>
            <a:pPr algn="just" hangingPunct="1">
              <a:spcBef>
                <a:spcPts val="488"/>
              </a:spcBef>
              <a:buSzPct val="133000"/>
              <a:buFont typeface="Times New Roman" pitchFamily="16" charset="0"/>
              <a:buBlip>
                <a:blip r:embed="rId3"/>
              </a:buBlip>
            </a:pPr>
            <a:r>
              <a:rPr lang="en-US" altLang="en-US" sz="2000" dirty="0"/>
              <a:t>as of January 2014, over 800 </a:t>
            </a:r>
            <a:r>
              <a:rPr lang="en-US" altLang="en-US" sz="2000" dirty="0" smtClean="0"/>
              <a:t>offers</a:t>
            </a:r>
          </a:p>
          <a:p>
            <a:pPr marL="1588" indent="0" algn="just" hangingPunct="1">
              <a:spcBef>
                <a:spcPts val="488"/>
              </a:spcBef>
              <a:buSzPct val="133000"/>
            </a:pPr>
            <a:endParaRPr lang="en-US" altLang="en-US" sz="2000" dirty="0"/>
          </a:p>
          <a:p>
            <a:pPr algn="just" hangingPunct="1">
              <a:spcBef>
                <a:spcPts val="488"/>
              </a:spcBef>
              <a:buSzPct val="133000"/>
              <a:buFont typeface="Times New Roman" pitchFamily="16" charset="0"/>
              <a:buBlip>
                <a:blip r:embed="rId3"/>
              </a:buBlip>
            </a:pPr>
            <a:r>
              <a:rPr lang="en-US" altLang="en-US" sz="2000" dirty="0"/>
              <a:t>Green tech providing companies in Germany, Japan, US etc</a:t>
            </a:r>
            <a:r>
              <a:rPr lang="en-US" altLang="en-US" sz="2000" dirty="0" smtClean="0"/>
              <a:t>.</a:t>
            </a:r>
          </a:p>
          <a:p>
            <a:pPr marL="1588" indent="0" algn="just" hangingPunct="1">
              <a:spcBef>
                <a:spcPts val="488"/>
              </a:spcBef>
              <a:buSzPct val="133000"/>
            </a:pPr>
            <a:endParaRPr lang="en-US" altLang="en-US" sz="2000" dirty="0"/>
          </a:p>
          <a:p>
            <a:pPr algn="just" hangingPunct="1">
              <a:spcBef>
                <a:spcPts val="488"/>
              </a:spcBef>
              <a:buSzPct val="133000"/>
              <a:buFont typeface="Times New Roman" pitchFamily="16" charset="0"/>
              <a:buBlip>
                <a:blip r:embed="rId3"/>
              </a:buBlip>
            </a:pPr>
            <a:r>
              <a:rPr lang="en-US" altLang="en-US" sz="2000" dirty="0"/>
              <a:t>Partners include companies, universities, UN agencies, governments, IPOs, NGOs, etc.</a:t>
            </a:r>
          </a:p>
          <a:p>
            <a:pPr hangingPunct="1">
              <a:lnSpc>
                <a:spcPct val="150000"/>
              </a:lnSpc>
              <a:spcBef>
                <a:spcPts val="488"/>
              </a:spcBef>
              <a:buClrTx/>
              <a:buFontTx/>
              <a:buNone/>
            </a:pPr>
            <a:endParaRPr lang="en-US" altLang="en-US" sz="2000" dirty="0"/>
          </a:p>
        </p:txBody>
      </p:sp>
    </p:spTree>
    <p:extLst>
      <p:ext uri="{BB962C8B-B14F-4D97-AF65-F5344CB8AC3E}">
        <p14:creationId xmlns:p14="http://schemas.microsoft.com/office/powerpoint/2010/main" val="41014218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r="65007"/>
          <a:stretch>
            <a:fillRect/>
          </a:stretch>
        </p:blipFill>
        <p:spPr bwMode="auto">
          <a:xfrm>
            <a:off x="6546850" y="1720850"/>
            <a:ext cx="950913" cy="887413"/>
          </a:xfrm>
          <a:prstGeom prst="rect">
            <a:avLst/>
          </a:prstGeom>
          <a:noFill/>
          <a:ln>
            <a:noFill/>
          </a:ln>
          <a:effectLst/>
          <a:extLst>
            <a:ext uri="{909E8E84-426E-40DD-AFC4-6F175D3DCCD1}">
              <a14:hiddenFill xmlns:a14="http://schemas.microsoft.com/office/drawing/2010/main">
                <a:blipFill dpi="0" rotWithShape="0">
                  <a:blip/>
                  <a:srcRect r="6500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4"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7"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8"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9"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60" name="Picture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61"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62" name="Picture 1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43288" y="5946775"/>
            <a:ext cx="1498600" cy="74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63" name="Picture 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64" name="Picture 2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65" name="Picture 2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66" name="Picture 2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3263" y="5568950"/>
            <a:ext cx="2119312"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67" name="Picture 2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68" name="Picture 2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69" name="Picture 2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70" name="Picture 26"/>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71" name="Picture 2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72" name="Picture 2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73" name="Picture 2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65125" y="6415088"/>
            <a:ext cx="2476500"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74" name="Picture 30"/>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997450" y="5461000"/>
            <a:ext cx="1282700" cy="80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1775" name="Group 31"/>
          <p:cNvGrpSpPr>
            <a:grpSpLocks/>
          </p:cNvGrpSpPr>
          <p:nvPr/>
        </p:nvGrpSpPr>
        <p:grpSpPr bwMode="auto">
          <a:xfrm>
            <a:off x="7518400" y="1130300"/>
            <a:ext cx="1373188" cy="1006475"/>
            <a:chOff x="4736" y="712"/>
            <a:chExt cx="865" cy="634"/>
          </a:xfrm>
        </p:grpSpPr>
        <p:pic>
          <p:nvPicPr>
            <p:cNvPr id="31776" name="Picture 32"/>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36" y="712"/>
              <a:ext cx="865" cy="4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77" name="Picture 3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744" y="1192"/>
              <a:ext cx="774" cy="1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31778" name="Picture 34"/>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49600" y="5376863"/>
            <a:ext cx="1806575" cy="614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79" name="Rectangle 35"/>
          <p:cNvSpPr>
            <a:spLocks noChangeArrowheads="1"/>
          </p:cNvSpPr>
          <p:nvPr/>
        </p:nvSpPr>
        <p:spPr bwMode="auto">
          <a:xfrm>
            <a:off x="7092950" y="5995988"/>
            <a:ext cx="1997075" cy="862012"/>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1780" name="Picture 36"/>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81" name="Picture 37"/>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82" name="Picture 38"/>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83" name="Rectangle 39"/>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hangingPunct="1">
              <a:lnSpc>
                <a:spcPct val="100000"/>
              </a:lnSpc>
              <a:buClrTx/>
              <a:buFontTx/>
              <a:buNone/>
            </a:pPr>
            <a:r>
              <a:rPr lang="fr-FR" altLang="en-US" sz="3000" dirty="0" smtClean="0">
                <a:solidFill>
                  <a:srgbClr val="00408C"/>
                </a:solidFill>
              </a:rPr>
              <a:t>PARTNERS OF WIPO GREEN</a:t>
            </a:r>
            <a:endParaRPr lang="fr-FR" altLang="en-US" sz="3000" dirty="0">
              <a:solidFill>
                <a:srgbClr val="00408C"/>
              </a:solidFill>
            </a:endParaRPr>
          </a:p>
        </p:txBody>
      </p:sp>
    </p:spTree>
    <p:extLst>
      <p:ext uri="{BB962C8B-B14F-4D97-AF65-F5344CB8AC3E}">
        <p14:creationId xmlns:p14="http://schemas.microsoft.com/office/powerpoint/2010/main" val="40459324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a:p>
        </p:txBody>
      </p:sp>
      <p:sp>
        <p:nvSpPr>
          <p:cNvPr id="32770"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228138" cy="692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2" name="Rectangle 4"/>
          <p:cNvSpPr>
            <a:spLocks noChangeArrowheads="1"/>
          </p:cNvSpPr>
          <p:nvPr/>
        </p:nvSpPr>
        <p:spPr bwMode="auto">
          <a:xfrm>
            <a:off x="3174206" y="18097"/>
            <a:ext cx="28797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charset="0"/>
                <a:ea typeface="Microsoft YaHei" charset="-122"/>
              </a:defRPr>
            </a:lvl1pPr>
            <a:lvl2pPr>
              <a:tabLst>
                <a:tab pos="723900" algn="l"/>
                <a:tab pos="1447800" algn="l"/>
                <a:tab pos="2171700" algn="l"/>
              </a:tabLst>
              <a:defRPr>
                <a:solidFill>
                  <a:srgbClr val="000000"/>
                </a:solidFill>
                <a:latin typeface="Arial" charset="0"/>
                <a:ea typeface="Microsoft YaHei" charset="-122"/>
              </a:defRPr>
            </a:lvl2pPr>
            <a:lvl3pPr>
              <a:tabLst>
                <a:tab pos="723900" algn="l"/>
                <a:tab pos="1447800" algn="l"/>
                <a:tab pos="2171700" algn="l"/>
              </a:tabLst>
              <a:defRPr>
                <a:solidFill>
                  <a:srgbClr val="000000"/>
                </a:solidFill>
                <a:latin typeface="Arial" charset="0"/>
                <a:ea typeface="Microsoft YaHei" charset="-122"/>
              </a:defRPr>
            </a:lvl3pPr>
            <a:lvl4pPr>
              <a:tabLst>
                <a:tab pos="723900" algn="l"/>
                <a:tab pos="1447800" algn="l"/>
                <a:tab pos="2171700" algn="l"/>
              </a:tabLst>
              <a:defRPr>
                <a:solidFill>
                  <a:srgbClr val="000000"/>
                </a:solidFill>
                <a:latin typeface="Arial" charset="0"/>
                <a:ea typeface="Microsoft YaHei" charset="-122"/>
              </a:defRPr>
            </a:lvl4pPr>
            <a:lvl5pPr>
              <a:tabLst>
                <a:tab pos="723900" algn="l"/>
                <a:tab pos="1447800" algn="l"/>
                <a:tab pos="2171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u="sng" dirty="0">
                <a:solidFill>
                  <a:srgbClr val="CCCCFF"/>
                </a:solidFill>
                <a:hlinkClick r:id="rId4"/>
              </a:rPr>
              <a:t>www.wipo.int/green</a:t>
            </a:r>
          </a:p>
        </p:txBody>
      </p:sp>
    </p:spTree>
    <p:extLst>
      <p:ext uri="{BB962C8B-B14F-4D97-AF65-F5344CB8AC3E}">
        <p14:creationId xmlns:p14="http://schemas.microsoft.com/office/powerpoint/2010/main" val="13875127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418388" cy="4783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4" name="Rectangle 2"/>
          <p:cNvSpPr>
            <a:spLocks noChangeArrowheads="1"/>
          </p:cNvSpPr>
          <p:nvPr/>
        </p:nvSpPr>
        <p:spPr bwMode="auto">
          <a:xfrm>
            <a:off x="268288" y="76200"/>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hangingPunct="1">
              <a:lnSpc>
                <a:spcPct val="100000"/>
              </a:lnSpc>
              <a:spcBef>
                <a:spcPts val="1200"/>
              </a:spcBef>
              <a:buClrTx/>
              <a:buFontTx/>
              <a:buNone/>
            </a:pPr>
            <a:r>
              <a:rPr lang="fr-FR" altLang="en-US" sz="2800" dirty="0" smtClean="0">
                <a:solidFill>
                  <a:srgbClr val="008000"/>
                </a:solidFill>
                <a:ea typeface="MS PGothic" charset="-128"/>
              </a:rPr>
              <a:t>SIX AREAS OF GREEN TECHNOLOGY MARKETS</a:t>
            </a:r>
            <a:endParaRPr lang="fr-FR" altLang="en-US" sz="2800" dirty="0">
              <a:solidFill>
                <a:srgbClr val="008000"/>
              </a:solidFill>
              <a:ea typeface="MS PGothic" charset="-128"/>
            </a:endParaRPr>
          </a:p>
        </p:txBody>
      </p:sp>
    </p:spTree>
    <p:extLst>
      <p:ext uri="{BB962C8B-B14F-4D97-AF65-F5344CB8AC3E}">
        <p14:creationId xmlns:p14="http://schemas.microsoft.com/office/powerpoint/2010/main" val="42529289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263525" y="11113"/>
            <a:ext cx="8229600" cy="1143000"/>
          </a:xfrm>
          <a:ln/>
        </p:spPr>
        <p:txBody>
          <a:bodyPr/>
          <a:lstStyle/>
          <a:p>
            <a:pPr algn="ctr" hangingPunct="1">
              <a:lnSpc>
                <a:spcPct val="100000"/>
              </a:lnSpc>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smtClean="0">
                <a:solidFill>
                  <a:srgbClr val="008000"/>
                </a:solidFill>
              </a:rPr>
              <a:t>THE CHALLENGE</a:t>
            </a:r>
            <a:endParaRPr lang="en-US" altLang="en-US" sz="2800" dirty="0">
              <a:solidFill>
                <a:srgbClr val="008000"/>
              </a:solidFill>
            </a:endParaRPr>
          </a:p>
        </p:txBody>
      </p:sp>
      <p:sp>
        <p:nvSpPr>
          <p:cNvPr id="34818" name="Text Box 2"/>
          <p:cNvSpPr txBox="1">
            <a:spLocks noChangeArrowheads="1"/>
          </p:cNvSpPr>
          <p:nvPr/>
        </p:nvSpPr>
        <p:spPr bwMode="auto">
          <a:xfrm>
            <a:off x="457200" y="3659188"/>
            <a:ext cx="82296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4819" name="Rectangle 3"/>
          <p:cNvSpPr>
            <a:spLocks noChangeArrowheads="1"/>
          </p:cNvSpPr>
          <p:nvPr/>
        </p:nvSpPr>
        <p:spPr bwMode="auto">
          <a:xfrm>
            <a:off x="1014413" y="6248400"/>
            <a:ext cx="55387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4820" name="Rectangle 4"/>
          <p:cNvSpPr>
            <a:spLocks noChangeArrowheads="1"/>
          </p:cNvSpPr>
          <p:nvPr/>
        </p:nvSpPr>
        <p:spPr bwMode="auto">
          <a:xfrm>
            <a:off x="457200" y="5872163"/>
            <a:ext cx="6477000"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1200"/>
              </a:spcBef>
              <a:buClrTx/>
              <a:buFontTx/>
              <a:buNone/>
            </a:pPr>
            <a:r>
              <a:rPr lang="fr-FR" altLang="en-US" sz="1200">
                <a:ea typeface="MS PGothic" charset="-128"/>
              </a:rPr>
              <a:t>International Transfer of wind power technology, 1988-2007, </a:t>
            </a:r>
          </a:p>
          <a:p>
            <a:pPr hangingPunct="1">
              <a:lnSpc>
                <a:spcPct val="100000"/>
              </a:lnSpc>
              <a:spcBef>
                <a:spcPts val="1200"/>
              </a:spcBef>
              <a:buClrTx/>
              <a:buFontTx/>
              <a:buNone/>
            </a:pPr>
            <a:r>
              <a:rPr lang="fr-FR" altLang="en-US" sz="1200">
                <a:ea typeface="MS PGothic" charset="-128"/>
              </a:rPr>
              <a:t>OECD 2010</a:t>
            </a:r>
          </a:p>
        </p:txBody>
      </p:sp>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223963"/>
            <a:ext cx="7666038" cy="4583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600"/>
            <a:ext cx="8229600" cy="57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97353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6084888" y="1349375"/>
            <a:ext cx="2655887"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charset="0"/>
                <a:ea typeface="Microsoft YaHei" charset="-122"/>
              </a:defRPr>
            </a:lvl1pPr>
            <a:lvl2pPr>
              <a:tabLst>
                <a:tab pos="723900" algn="l"/>
                <a:tab pos="1447800" algn="l"/>
                <a:tab pos="2171700" algn="l"/>
              </a:tabLst>
              <a:defRPr>
                <a:solidFill>
                  <a:srgbClr val="000000"/>
                </a:solidFill>
                <a:latin typeface="Arial" charset="0"/>
                <a:ea typeface="Microsoft YaHei" charset="-122"/>
              </a:defRPr>
            </a:lvl2pPr>
            <a:lvl3pPr>
              <a:tabLst>
                <a:tab pos="723900" algn="l"/>
                <a:tab pos="1447800" algn="l"/>
                <a:tab pos="2171700" algn="l"/>
              </a:tabLst>
              <a:defRPr>
                <a:solidFill>
                  <a:srgbClr val="000000"/>
                </a:solidFill>
                <a:latin typeface="Arial" charset="0"/>
                <a:ea typeface="Microsoft YaHei" charset="-122"/>
              </a:defRPr>
            </a:lvl3pPr>
            <a:lvl4pPr>
              <a:tabLst>
                <a:tab pos="723900" algn="l"/>
                <a:tab pos="1447800" algn="l"/>
                <a:tab pos="2171700" algn="l"/>
              </a:tabLst>
              <a:defRPr>
                <a:solidFill>
                  <a:srgbClr val="000000"/>
                </a:solidFill>
                <a:latin typeface="Arial" charset="0"/>
                <a:ea typeface="Microsoft YaHei" charset="-122"/>
              </a:defRPr>
            </a:lvl4pPr>
            <a:lvl5pPr>
              <a:tabLst>
                <a:tab pos="723900" algn="l"/>
                <a:tab pos="1447800" algn="l"/>
                <a:tab pos="2171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9pPr>
          </a:lstStyle>
          <a:p>
            <a:pPr hangingPunct="1">
              <a:lnSpc>
                <a:spcPct val="100000"/>
              </a:lnSpc>
              <a:buClrTx/>
              <a:buFontTx/>
              <a:buNone/>
            </a:pPr>
            <a:r>
              <a:rPr lang="fr-FR" altLang="en-US" sz="2400" b="1">
                <a:solidFill>
                  <a:srgbClr val="FF0000"/>
                </a:solidFill>
              </a:rPr>
              <a:t>TEIJIN Limited (Japan) </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l="2647" t="32976" r="3717" b="6058"/>
          <a:stretch>
            <a:fillRect/>
          </a:stretch>
        </p:blipFill>
        <p:spPr bwMode="auto">
          <a:xfrm>
            <a:off x="0" y="1828800"/>
            <a:ext cx="9144000" cy="3721100"/>
          </a:xfrm>
          <a:prstGeom prst="rect">
            <a:avLst/>
          </a:prstGeom>
          <a:noFill/>
          <a:ln>
            <a:noFill/>
          </a:ln>
          <a:effectLst/>
          <a:extLst>
            <a:ext uri="{909E8E84-426E-40DD-AFC4-6F175D3DCCD1}">
              <a14:hiddenFill xmlns:a14="http://schemas.microsoft.com/office/drawing/2010/main">
                <a:blipFill dpi="0" rotWithShape="0">
                  <a:blip/>
                  <a:srcRect l="2647" t="32976" r="3717" b="605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l="41974" t="43962" r="41856" b="38356"/>
          <a:stretch>
            <a:fillRect/>
          </a:stretch>
        </p:blipFill>
        <p:spPr bwMode="auto">
          <a:xfrm>
            <a:off x="6172200" y="3314700"/>
            <a:ext cx="1509713" cy="876300"/>
          </a:xfrm>
          <a:prstGeom prst="rect">
            <a:avLst/>
          </a:prstGeom>
          <a:noFill/>
          <a:ln>
            <a:noFill/>
          </a:ln>
          <a:effectLst/>
          <a:extLst>
            <a:ext uri="{909E8E84-426E-40DD-AFC4-6F175D3DCCD1}">
              <a14:hiddenFill xmlns:a14="http://schemas.microsoft.com/office/drawing/2010/main">
                <a:blipFill dpi="0" rotWithShape="0">
                  <a:blip/>
                  <a:srcRect l="41974" t="43962" r="41856" b="3835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7725" y="1185863"/>
            <a:ext cx="836613" cy="642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5" name="Rectangle 5"/>
          <p:cNvSpPr>
            <a:spLocks noGrp="1" noChangeArrowheads="1"/>
          </p:cNvSpPr>
          <p:nvPr>
            <p:ph type="title" idx="4294967295"/>
          </p:nvPr>
        </p:nvSpPr>
        <p:spPr>
          <a:xfrm>
            <a:off x="457200" y="48623"/>
            <a:ext cx="8229600" cy="1143000"/>
          </a:xfrm>
          <a:ln/>
        </p:spPr>
        <p:txBody>
          <a:bodyPr/>
          <a:lstStyle/>
          <a:p>
            <a:pPr algn="ctr" hangingPunct="1">
              <a:lnSpc>
                <a:spcPct val="100000"/>
              </a:lnSpc>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000" dirty="0" smtClean="0">
                <a:solidFill>
                  <a:srgbClr val="00408C"/>
                </a:solidFill>
              </a:rPr>
              <a:t>EXAMPLE: PRODUCT TO LICENSE OR SELL</a:t>
            </a:r>
            <a:endParaRPr lang="en-US" altLang="en-US" sz="3000" dirty="0">
              <a:solidFill>
                <a:srgbClr val="00408C"/>
              </a:solidFill>
            </a:endParaRPr>
          </a:p>
        </p:txBody>
      </p:sp>
    </p:spTree>
    <p:extLst>
      <p:ext uri="{BB962C8B-B14F-4D97-AF65-F5344CB8AC3E}">
        <p14:creationId xmlns:p14="http://schemas.microsoft.com/office/powerpoint/2010/main" val="10901168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195064" y="0"/>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hangingPunct="1">
              <a:lnSpc>
                <a:spcPct val="100000"/>
              </a:lnSpc>
              <a:spcBef>
                <a:spcPts val="1200"/>
              </a:spcBef>
              <a:buClrTx/>
              <a:buFontTx/>
              <a:buNone/>
            </a:pPr>
            <a:r>
              <a:rPr lang="fr-FR" altLang="en-US" sz="2800" dirty="0" smtClean="0">
                <a:solidFill>
                  <a:srgbClr val="008000"/>
                </a:solidFill>
                <a:ea typeface="MS PGothic" charset="-128"/>
              </a:rPr>
              <a:t>GET INVOLVED</a:t>
            </a:r>
            <a:endParaRPr lang="fr-FR" altLang="en-US" sz="2800" dirty="0">
              <a:solidFill>
                <a:srgbClr val="008000"/>
              </a:solidFill>
              <a:ea typeface="MS PGothic" charset="-128"/>
            </a:endParaRPr>
          </a:p>
        </p:txBody>
      </p:sp>
      <p:sp>
        <p:nvSpPr>
          <p:cNvPr id="36866" name="Rectangle 2"/>
          <p:cNvSpPr>
            <a:spLocks noChangeArrowheads="1"/>
          </p:cNvSpPr>
          <p:nvPr/>
        </p:nvSpPr>
        <p:spPr bwMode="auto">
          <a:xfrm>
            <a:off x="228600" y="2276128"/>
            <a:ext cx="8735887"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39725">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2pPr>
            <a:lvl3pPr marL="741363" indent="-339725">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000" dirty="0" smtClean="0"/>
              <a:t>Become a Partner and shape the further development of WIPO GREEN</a:t>
            </a:r>
            <a:r>
              <a:rPr lang="en-US" altLang="en-US" sz="2400" dirty="0" smtClean="0"/>
              <a:t/>
            </a:r>
            <a:br>
              <a:rPr lang="en-US" altLang="en-US" sz="2400" dirty="0" smtClean="0"/>
            </a:br>
            <a:endParaRPr lang="en-US" altLang="en-US" sz="2400" dirty="0" smtClean="0"/>
          </a:p>
          <a:p>
            <a:pPr marL="1588" indent="0" hangingPunct="1">
              <a:lnSpc>
                <a:spcPct val="100000"/>
              </a:lnSpc>
              <a:spcBef>
                <a:spcPts val="488"/>
              </a:spcBef>
              <a:buSzPct val="111000"/>
            </a:pPr>
            <a:endParaRPr lang="fr-CH" altLang="en-US" dirty="0" smtClean="0"/>
          </a:p>
          <a:p>
            <a:pPr marL="1588" indent="0" hangingPunct="1">
              <a:lnSpc>
                <a:spcPct val="100000"/>
              </a:lnSpc>
              <a:spcBef>
                <a:spcPts val="488"/>
              </a:spcBef>
              <a:buSzPct val="111000"/>
            </a:pPr>
            <a:endParaRPr lang="en-US" altLang="en-US" sz="2400" dirty="0" smtClean="0"/>
          </a:p>
          <a:p>
            <a:pPr hangingPunct="1">
              <a:lnSpc>
                <a:spcPct val="100000"/>
              </a:lnSpc>
              <a:spcBef>
                <a:spcPts val="488"/>
              </a:spcBef>
              <a:buSzPct val="111000"/>
              <a:buFont typeface="Times New Roman" pitchFamily="16" charset="0"/>
              <a:buBlip>
                <a:blip r:embed="rId3"/>
              </a:buBlip>
            </a:pPr>
            <a:r>
              <a:rPr lang="en-US" altLang="en-US" sz="2000" dirty="0" smtClean="0"/>
              <a:t>Register to: </a:t>
            </a:r>
          </a:p>
          <a:p>
            <a:pPr lvl="2" hangingPunct="1">
              <a:lnSpc>
                <a:spcPct val="150000"/>
              </a:lnSpc>
              <a:spcBef>
                <a:spcPts val="488"/>
              </a:spcBef>
              <a:buSzPct val="133000"/>
              <a:buFont typeface="Wingdings" panose="05000000000000000000" pitchFamily="2" charset="2"/>
              <a:buChar char="Ø"/>
            </a:pPr>
            <a:r>
              <a:rPr lang="en-US" altLang="en-US" sz="1800" dirty="0" smtClean="0"/>
              <a:t>communicate your green innovation and technology needs</a:t>
            </a:r>
          </a:p>
          <a:p>
            <a:pPr lvl="2" hangingPunct="1">
              <a:lnSpc>
                <a:spcPct val="150000"/>
              </a:lnSpc>
              <a:spcBef>
                <a:spcPts val="488"/>
              </a:spcBef>
              <a:buSzPct val="133000"/>
              <a:buFont typeface="Wingdings" panose="05000000000000000000" pitchFamily="2" charset="2"/>
              <a:buChar char="Ø"/>
            </a:pPr>
            <a:r>
              <a:rPr lang="en-US" altLang="en-US" sz="1800" dirty="0" smtClean="0"/>
              <a:t>advertise your inventions, technologies, products and services</a:t>
            </a:r>
          </a:p>
          <a:p>
            <a:pPr lvl="2" hangingPunct="1">
              <a:lnSpc>
                <a:spcPct val="150000"/>
              </a:lnSpc>
              <a:spcBef>
                <a:spcPts val="488"/>
              </a:spcBef>
              <a:buSzPct val="133000"/>
              <a:buFont typeface="Wingdings" panose="05000000000000000000" pitchFamily="2" charset="2"/>
              <a:buChar char="Ø"/>
            </a:pPr>
            <a:r>
              <a:rPr lang="en-US" altLang="en-US" sz="1800" dirty="0" smtClean="0"/>
              <a:t>connect with the innovation and business communities globally</a:t>
            </a:r>
          </a:p>
          <a:p>
            <a:pPr hangingPunct="1">
              <a:lnSpc>
                <a:spcPct val="100000"/>
              </a:lnSpc>
              <a:spcBef>
                <a:spcPts val="488"/>
              </a:spcBef>
              <a:buClrTx/>
              <a:buFontTx/>
              <a:buNone/>
            </a:pPr>
            <a:endParaRPr lang="fr-FR" altLang="en-US" sz="2000" dirty="0"/>
          </a:p>
          <a:p>
            <a:pPr hangingPunct="1">
              <a:lnSpc>
                <a:spcPct val="100000"/>
              </a:lnSpc>
              <a:spcBef>
                <a:spcPts val="488"/>
              </a:spcBef>
              <a:buClrTx/>
              <a:buFontTx/>
              <a:buNone/>
            </a:pPr>
            <a:endParaRPr lang="fr-FR" altLang="en-US" sz="2000" dirty="0"/>
          </a:p>
          <a:p>
            <a:pPr hangingPunct="1">
              <a:lnSpc>
                <a:spcPct val="100000"/>
              </a:lnSpc>
              <a:spcBef>
                <a:spcPts val="488"/>
              </a:spcBef>
              <a:buClrTx/>
              <a:buFontTx/>
              <a:buNone/>
            </a:pPr>
            <a:endParaRPr lang="fr-FR" altLang="en-US" sz="2800" dirty="0"/>
          </a:p>
          <a:p>
            <a:pPr hangingPunct="1">
              <a:lnSpc>
                <a:spcPct val="100000"/>
              </a:lnSpc>
              <a:spcBef>
                <a:spcPts val="488"/>
              </a:spcBef>
              <a:buClrTx/>
              <a:buFontTx/>
              <a:buNone/>
            </a:pPr>
            <a:endParaRPr lang="fr-FR" altLang="en-US" sz="2800" dirty="0"/>
          </a:p>
          <a:p>
            <a:pPr hangingPunct="1">
              <a:lnSpc>
                <a:spcPct val="100000"/>
              </a:lnSpc>
              <a:spcBef>
                <a:spcPts val="488"/>
              </a:spcBef>
              <a:buClrTx/>
              <a:buFontTx/>
              <a:buNone/>
            </a:pPr>
            <a:endParaRPr lang="fr-FR" altLang="en-US" sz="2800" dirty="0"/>
          </a:p>
        </p:txBody>
      </p:sp>
    </p:spTree>
    <p:extLst>
      <p:ext uri="{BB962C8B-B14F-4D97-AF65-F5344CB8AC3E}">
        <p14:creationId xmlns:p14="http://schemas.microsoft.com/office/powerpoint/2010/main" val="377349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520" y="274638"/>
            <a:ext cx="9145016" cy="850106"/>
          </a:xfrm>
        </p:spPr>
        <p:txBody>
          <a:bodyPr/>
          <a:lstStyle/>
          <a:p>
            <a:pPr algn="ctr"/>
            <a:r>
              <a:rPr lang="en-US" sz="2400" dirty="0" smtClean="0"/>
              <a:t>INTELLECTUAL PROPERTY AND </a:t>
            </a:r>
            <a:br>
              <a:rPr lang="en-US" sz="2400" dirty="0" smtClean="0"/>
            </a:br>
            <a:r>
              <a:rPr lang="en-US" sz="2400" dirty="0" smtClean="0"/>
              <a:t>GENETIC RESOURCES, TRADITIONAL KNOWLEDGE </a:t>
            </a:r>
            <a:br>
              <a:rPr lang="en-US" sz="2400" dirty="0" smtClean="0"/>
            </a:br>
            <a:r>
              <a:rPr lang="en-US" sz="2400" dirty="0" smtClean="0"/>
              <a:t>AND TRADITIONAL CULTURAL EXPRESSIONS </a:t>
            </a:r>
            <a:endParaRPr lang="en-US" sz="2400" dirty="0"/>
          </a:p>
        </p:txBody>
      </p:sp>
      <p:sp>
        <p:nvSpPr>
          <p:cNvPr id="3" name="Espace réservé du contenu 2"/>
          <p:cNvSpPr>
            <a:spLocks noGrp="1"/>
          </p:cNvSpPr>
          <p:nvPr>
            <p:ph idx="1"/>
          </p:nvPr>
        </p:nvSpPr>
        <p:spPr>
          <a:xfrm>
            <a:off x="323528" y="2780928"/>
            <a:ext cx="8496944" cy="3960440"/>
          </a:xfrm>
        </p:spPr>
        <p:txBody>
          <a:bodyPr/>
          <a:lstStyle/>
          <a:p>
            <a:r>
              <a:rPr lang="en-US" sz="1600" b="1" dirty="0" smtClean="0">
                <a:solidFill>
                  <a:srgbClr val="3366FF"/>
                </a:solidFill>
              </a:rPr>
              <a:t>IGC’s MANDATE FOR 2014 – 2015: </a:t>
            </a:r>
          </a:p>
          <a:p>
            <a:pPr marL="457200" lvl="1" indent="0">
              <a:buNone/>
            </a:pPr>
            <a:endParaRPr lang="en-US" sz="1600" b="1" dirty="0" smtClean="0">
              <a:solidFill>
                <a:srgbClr val="3366FF"/>
              </a:solidFill>
            </a:endParaRPr>
          </a:p>
          <a:p>
            <a:pPr lvl="1" algn="just">
              <a:buFont typeface="Wingdings" pitchFamily="2" charset="2"/>
              <a:buChar char="Ø"/>
            </a:pPr>
            <a:r>
              <a:rPr lang="en-US" sz="1400" dirty="0" smtClean="0"/>
              <a:t>Continue to expedite work with open and full engagement on text-based negotiations </a:t>
            </a:r>
          </a:p>
          <a:p>
            <a:pPr lvl="1" algn="just">
              <a:buFont typeface="Wingdings" pitchFamily="2" charset="2"/>
              <a:buChar char="Ø"/>
            </a:pPr>
            <a:r>
              <a:rPr lang="en-US" sz="1400" dirty="0" smtClean="0"/>
              <a:t>Follow a clearly defined work program: three sessions of the IGC in 2014, including thematic and cross cutting/stocktaking sessions </a:t>
            </a:r>
          </a:p>
          <a:p>
            <a:pPr lvl="1" algn="just">
              <a:buFont typeface="Wingdings" pitchFamily="2" charset="2"/>
              <a:buChar char="Ø"/>
            </a:pPr>
            <a:r>
              <a:rPr lang="en-US" sz="1400" dirty="0" smtClean="0"/>
              <a:t>Build on existing work, in particular the existing draft texts </a:t>
            </a:r>
          </a:p>
          <a:p>
            <a:pPr lvl="1" algn="just">
              <a:buFont typeface="Wingdings" pitchFamily="2" charset="2"/>
              <a:buChar char="Ø"/>
            </a:pPr>
            <a:r>
              <a:rPr lang="en-US" sz="1400" dirty="0" smtClean="0"/>
              <a:t>Submit text(s) to the GA in 2014</a:t>
            </a:r>
            <a:endParaRPr lang="en-US" sz="1400" b="1" dirty="0" smtClean="0">
              <a:solidFill>
                <a:srgbClr val="3366FF"/>
              </a:solidFill>
            </a:endParaRPr>
          </a:p>
          <a:p>
            <a:pPr marL="457200" lvl="1" indent="0">
              <a:buNone/>
            </a:pPr>
            <a:endParaRPr lang="en-US" sz="1600" b="1" dirty="0" smtClean="0">
              <a:solidFill>
                <a:schemeClr val="tx1">
                  <a:lumMod val="75000"/>
                  <a:lumOff val="25000"/>
                </a:schemeClr>
              </a:solidFill>
            </a:endParaRPr>
          </a:p>
          <a:p>
            <a:r>
              <a:rPr lang="en-US" sz="1600" b="1" dirty="0" smtClean="0">
                <a:solidFill>
                  <a:srgbClr val="3366FF"/>
                </a:solidFill>
                <a:latin typeface="Arial"/>
                <a:cs typeface="Arial"/>
              </a:rPr>
              <a:t>2014 GENERAL ASSEMBLY </a:t>
            </a:r>
          </a:p>
          <a:p>
            <a:pPr marL="0" indent="0">
              <a:buNone/>
            </a:pPr>
            <a:endParaRPr lang="en-US" sz="1600" dirty="0" smtClean="0">
              <a:latin typeface="Arial"/>
              <a:cs typeface="Arial"/>
            </a:endParaRPr>
          </a:p>
          <a:p>
            <a:pPr marL="685800" lvl="2" algn="just">
              <a:buFont typeface="Wingdings" pitchFamily="2" charset="2"/>
              <a:buChar char="Ø"/>
            </a:pPr>
            <a:r>
              <a:rPr lang="en-US" sz="1400" dirty="0" smtClean="0"/>
              <a:t>Take stock </a:t>
            </a:r>
          </a:p>
          <a:p>
            <a:pPr marL="685800" lvl="2" algn="just">
              <a:buFont typeface="Wingdings" pitchFamily="2" charset="2"/>
              <a:buChar char="Ø"/>
            </a:pPr>
            <a:r>
              <a:rPr lang="en-US" sz="1400" dirty="0" smtClean="0"/>
              <a:t>Consider text(s) and progress made </a:t>
            </a:r>
          </a:p>
          <a:p>
            <a:pPr marL="685800" lvl="2" algn="just">
              <a:buFont typeface="Wingdings" pitchFamily="2" charset="2"/>
              <a:buChar char="Ø"/>
            </a:pPr>
            <a:r>
              <a:rPr lang="en-US" sz="1400" dirty="0" smtClean="0"/>
              <a:t>Decide on convening a Diplomatic Conference </a:t>
            </a:r>
          </a:p>
          <a:p>
            <a:pPr marL="685800" lvl="2" algn="just">
              <a:buFont typeface="Wingdings" pitchFamily="2" charset="2"/>
              <a:buChar char="Ø"/>
            </a:pPr>
            <a:r>
              <a:rPr lang="en-US" sz="1400" dirty="0" smtClean="0"/>
              <a:t>Consider need for additional meetings   </a:t>
            </a:r>
            <a:endParaRPr lang="en-US" sz="1400" b="1" dirty="0" smtClean="0">
              <a:solidFill>
                <a:srgbClr val="3366FF"/>
              </a:solidFill>
            </a:endParaRPr>
          </a:p>
          <a:p>
            <a:pPr marL="0" indent="0">
              <a:buNone/>
            </a:pPr>
            <a:endParaRPr lang="en-US" dirty="0"/>
          </a:p>
        </p:txBody>
      </p:sp>
      <p:pic>
        <p:nvPicPr>
          <p:cNvPr id="4" name="Picture 4"/>
          <p:cNvPicPr>
            <a:picLocks/>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64288" y="1343677"/>
            <a:ext cx="1584000" cy="118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4" cstate="email">
            <a:extLst>
              <a:ext uri="{28A0092B-C50C-407E-A947-70E740481C1C}">
                <a14:useLocalDpi xmlns:a14="http://schemas.microsoft.com/office/drawing/2010/main" val="0"/>
              </a:ext>
            </a:extLst>
          </a:blip>
          <a:srcRect t="13464" b="13464"/>
          <a:stretch>
            <a:fillRect/>
          </a:stretch>
        </p:blipFill>
        <p:spPr bwMode="auto">
          <a:xfrm>
            <a:off x="375454" y="1412776"/>
            <a:ext cx="1584176" cy="1198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553679681"/>
      </p:ext>
    </p:extLst>
  </p:cSld>
  <p:clrMapOvr>
    <a:masterClrMapping/>
  </p:clrMapOvr>
  <p:transition spd="slow">
    <p:wipe/>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000" dirty="0" smtClean="0">
                <a:solidFill>
                  <a:srgbClr val="00408C"/>
                </a:solidFill>
              </a:rPr>
              <a:t>CONCLUSION </a:t>
            </a:r>
            <a:endParaRPr lang="en-US" altLang="en-US" sz="3000" dirty="0">
              <a:solidFill>
                <a:srgbClr val="00408C"/>
              </a:solidFill>
            </a:endParaRPr>
          </a:p>
        </p:txBody>
      </p:sp>
      <p:sp>
        <p:nvSpPr>
          <p:cNvPr id="37890" name="Text Box 2"/>
          <p:cNvSpPr txBox="1">
            <a:spLocks noChangeArrowheads="1"/>
          </p:cNvSpPr>
          <p:nvPr/>
        </p:nvSpPr>
        <p:spPr bwMode="auto">
          <a:xfrm>
            <a:off x="251520" y="2348880"/>
            <a:ext cx="8712968"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11000"/>
              <a:buFont typeface="Times New Roman" pitchFamily="16" charset="0"/>
              <a:buBlip>
                <a:blip r:embed="rId3"/>
              </a:buBlip>
            </a:pPr>
            <a:r>
              <a:rPr lang="en-US" altLang="en-US" sz="2000" dirty="0"/>
              <a:t>WIPO Global Databases and Platforms will promote global partnerships among multiple stakeholders</a:t>
            </a:r>
          </a:p>
          <a:p>
            <a:pPr>
              <a:lnSpc>
                <a:spcPct val="100000"/>
              </a:lnSpc>
              <a:spcBef>
                <a:spcPts val="488"/>
              </a:spcBef>
              <a:buClrTx/>
              <a:buSzTx/>
              <a:buFontTx/>
              <a:buNone/>
            </a:pPr>
            <a:endParaRPr lang="fr-CH" altLang="en-US" sz="2000" dirty="0" smtClean="0"/>
          </a:p>
          <a:p>
            <a:pPr>
              <a:lnSpc>
                <a:spcPct val="100000"/>
              </a:lnSpc>
              <a:spcBef>
                <a:spcPts val="488"/>
              </a:spcBef>
              <a:buClrTx/>
              <a:buSzTx/>
              <a:buFontTx/>
              <a:buNone/>
            </a:pPr>
            <a:endParaRPr lang="fr-CH" altLang="en-US" sz="2000" dirty="0"/>
          </a:p>
          <a:p>
            <a:pPr>
              <a:lnSpc>
                <a:spcPct val="100000"/>
              </a:lnSpc>
              <a:spcBef>
                <a:spcPts val="488"/>
              </a:spcBef>
              <a:buClrTx/>
              <a:buSzTx/>
              <a:buFontTx/>
              <a:buNone/>
            </a:pPr>
            <a:endParaRPr lang="fr-CH" altLang="en-US" sz="2000" dirty="0" smtClean="0"/>
          </a:p>
          <a:p>
            <a:pPr>
              <a:lnSpc>
                <a:spcPct val="100000"/>
              </a:lnSpc>
              <a:spcBef>
                <a:spcPts val="488"/>
              </a:spcBef>
              <a:buClrTx/>
              <a:buSzTx/>
              <a:buFontTx/>
              <a:buNone/>
            </a:pPr>
            <a:endParaRPr lang="fr-CH" altLang="en-US" sz="2000" dirty="0"/>
          </a:p>
          <a:p>
            <a:pPr>
              <a:lnSpc>
                <a:spcPct val="100000"/>
              </a:lnSpc>
              <a:spcBef>
                <a:spcPts val="488"/>
              </a:spcBef>
              <a:buClrTx/>
              <a:buSzTx/>
              <a:buFontTx/>
              <a:buNone/>
            </a:pPr>
            <a:endParaRPr lang="en-US" altLang="en-US" sz="2000" dirty="0"/>
          </a:p>
          <a:p>
            <a:pPr>
              <a:lnSpc>
                <a:spcPct val="100000"/>
              </a:lnSpc>
              <a:spcBef>
                <a:spcPts val="488"/>
              </a:spcBef>
              <a:buSzPct val="111000"/>
              <a:buFont typeface="Times New Roman" pitchFamily="16" charset="0"/>
              <a:buBlip>
                <a:blip r:embed="rId3"/>
              </a:buBlip>
            </a:pPr>
            <a:r>
              <a:rPr lang="en-US" altLang="en-US" sz="2000" dirty="0"/>
              <a:t>DB, Tools, Platforms need to be easy to search, most updated, interactive/dynamic, multilingual, with a large coverage and robust </a:t>
            </a:r>
          </a:p>
        </p:txBody>
      </p:sp>
    </p:spTree>
    <p:extLst>
      <p:ext uri="{BB962C8B-B14F-4D97-AF65-F5344CB8AC3E}">
        <p14:creationId xmlns:p14="http://schemas.microsoft.com/office/powerpoint/2010/main" val="2330144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H" dirty="0" smtClean="0"/>
              <a:t>SESSION II </a:t>
            </a:r>
            <a:endParaRPr lang="en-US" dirty="0"/>
          </a:p>
        </p:txBody>
      </p:sp>
      <p:sp>
        <p:nvSpPr>
          <p:cNvPr id="3" name="Content Placeholder 2"/>
          <p:cNvSpPr>
            <a:spLocks noGrp="1"/>
          </p:cNvSpPr>
          <p:nvPr>
            <p:ph idx="1"/>
          </p:nvPr>
        </p:nvSpPr>
        <p:spPr>
          <a:xfrm>
            <a:off x="0" y="2996952"/>
            <a:ext cx="9144000" cy="3168352"/>
          </a:xfrm>
        </p:spPr>
        <p:txBody>
          <a:bodyPr/>
          <a:lstStyle/>
          <a:p>
            <a:pPr algn="ctr"/>
            <a:r>
              <a:rPr lang="fr-CH" dirty="0" smtClean="0"/>
              <a:t>THE MADRID SYSTEM: RECENT DEVELOPMENTS </a:t>
            </a:r>
            <a:endParaRPr lang="en-US" dirty="0"/>
          </a:p>
        </p:txBody>
      </p:sp>
    </p:spTree>
    <p:extLst>
      <p:ext uri="{BB962C8B-B14F-4D97-AF65-F5344CB8AC3E}">
        <p14:creationId xmlns:p14="http://schemas.microsoft.com/office/powerpoint/2010/main" val="3641835937"/>
      </p:ext>
    </p:extLst>
  </p:cSld>
  <p:clrMapOvr>
    <a:masterClrMapping/>
  </p:clrMapOvr>
  <p:transition spd="slow">
    <p:wipe/>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467544" y="404664"/>
            <a:ext cx="8151440" cy="685800"/>
          </a:xfrm>
        </p:spPr>
        <p:txBody>
          <a:bodyPr/>
          <a:lstStyle/>
          <a:p>
            <a:pPr algn="ctr" eaLnBrk="1" hangingPunct="1"/>
            <a:r>
              <a:rPr lang="en-US" altLang="en-US" dirty="0" smtClean="0"/>
              <a:t>THE MADRID SYSTEM</a:t>
            </a:r>
            <a:endParaRPr lang="en-GB" altLang="en-US" dirty="0" smtClean="0"/>
          </a:p>
        </p:txBody>
      </p:sp>
      <p:sp>
        <p:nvSpPr>
          <p:cNvPr id="4099" name="Rectangle 3"/>
          <p:cNvSpPr>
            <a:spLocks noGrp="1" noChangeArrowheads="1"/>
          </p:cNvSpPr>
          <p:nvPr>
            <p:ph type="body" idx="4294967295"/>
          </p:nvPr>
        </p:nvSpPr>
        <p:spPr>
          <a:xfrm>
            <a:off x="118160" y="1844824"/>
            <a:ext cx="9036496" cy="5184775"/>
          </a:xfrm>
        </p:spPr>
        <p:txBody>
          <a:bodyPr/>
          <a:lstStyle/>
          <a:p>
            <a:pPr eaLnBrk="1" hangingPunct="1"/>
            <a:r>
              <a:rPr lang="en-US" altLang="ja-JP" sz="1800" dirty="0" smtClean="0">
                <a:ea typeface="MS PGothic" pitchFamily="34" charset="-128"/>
              </a:rPr>
              <a:t>A centralized filing mechanism </a:t>
            </a:r>
          </a:p>
          <a:p>
            <a:pPr marL="0" indent="0" eaLnBrk="1" hangingPunct="1">
              <a:buNone/>
            </a:pPr>
            <a:endParaRPr lang="en-US" altLang="ja-JP" sz="1800" dirty="0" smtClean="0">
              <a:ea typeface="MS PGothic" pitchFamily="34" charset="-128"/>
            </a:endParaRPr>
          </a:p>
          <a:p>
            <a:pPr eaLnBrk="1" hangingPunct="1"/>
            <a:r>
              <a:rPr lang="en-US" altLang="ja-JP" sz="1800" dirty="0" smtClean="0">
                <a:ea typeface="MS PGothic" pitchFamily="34" charset="-128"/>
              </a:rPr>
              <a:t>A one-stop shop for trademark holders to obtain and maintain trademark protection in export markets</a:t>
            </a:r>
          </a:p>
          <a:p>
            <a:pPr eaLnBrk="1" hangingPunct="1"/>
            <a:endParaRPr lang="fr-CH" altLang="ja-JP" sz="1800" dirty="0" smtClean="0">
              <a:ea typeface="MS PGothic" pitchFamily="34" charset="-128"/>
            </a:endParaRPr>
          </a:p>
          <a:p>
            <a:pPr eaLnBrk="1" hangingPunct="1"/>
            <a:r>
              <a:rPr lang="fr-CH" altLang="ja-JP" sz="1800" dirty="0" smtClean="0">
                <a:ea typeface="MS PGothic" pitchFamily="34" charset="-128"/>
              </a:rPr>
              <a:t>An option to the national route</a:t>
            </a:r>
          </a:p>
          <a:p>
            <a:pPr eaLnBrk="1" hangingPunct="1"/>
            <a:endParaRPr lang="nb-NO" altLang="en-US" sz="1800" dirty="0" smtClean="0"/>
          </a:p>
          <a:p>
            <a:pPr eaLnBrk="1" hangingPunct="1"/>
            <a:r>
              <a:rPr lang="nb-NO" altLang="en-US" sz="1800" dirty="0" smtClean="0"/>
              <a:t>A purely procedural treaty</a:t>
            </a:r>
          </a:p>
          <a:p>
            <a:pPr eaLnBrk="1" hangingPunct="1"/>
            <a:endParaRPr lang="nb-NO" altLang="en-US" sz="1800" dirty="0" smtClean="0"/>
          </a:p>
          <a:p>
            <a:pPr eaLnBrk="1" hangingPunct="1"/>
            <a:r>
              <a:rPr lang="nb-NO" altLang="en-US" sz="1800" dirty="0" smtClean="0"/>
              <a:t>The domestic legislations of the designated Contracting Parties set the conditions for protecting a trademark and determine the rights which result from protection</a:t>
            </a:r>
          </a:p>
          <a:p>
            <a:pPr eaLnBrk="1" hangingPunct="1"/>
            <a:endParaRPr lang="en-GB" altLang="en-US" dirty="0" smtClean="0"/>
          </a:p>
        </p:txBody>
      </p:sp>
    </p:spTree>
    <p:extLst>
      <p:ext uri="{BB962C8B-B14F-4D97-AF65-F5344CB8AC3E}">
        <p14:creationId xmlns:p14="http://schemas.microsoft.com/office/powerpoint/2010/main" val="136277648"/>
      </p:ext>
    </p:extLst>
  </p:cSld>
  <p:clrMapOvr>
    <a:masterClrMapping/>
  </p:clrMapOvr>
  <p:transition spd="slow">
    <p:wipe/>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457200" y="274638"/>
            <a:ext cx="8229600" cy="923925"/>
          </a:xfrm>
        </p:spPr>
        <p:txBody>
          <a:bodyPr/>
          <a:lstStyle/>
          <a:p>
            <a:pPr algn="ctr" eaLnBrk="1" hangingPunct="1"/>
            <a:r>
              <a:rPr lang="en-US" altLang="en-US" sz="2800" dirty="0" smtClean="0"/>
              <a:t>THE MEMBERS OF THE MADRID SYSTEM</a:t>
            </a:r>
          </a:p>
        </p:txBody>
      </p:sp>
      <p:grpSp>
        <p:nvGrpSpPr>
          <p:cNvPr id="5123" name="Group 6"/>
          <p:cNvGrpSpPr>
            <a:grpSpLocks/>
          </p:cNvGrpSpPr>
          <p:nvPr/>
        </p:nvGrpSpPr>
        <p:grpSpPr bwMode="auto">
          <a:xfrm>
            <a:off x="142875" y="1277938"/>
            <a:ext cx="8893175" cy="4729162"/>
            <a:chOff x="90" y="805"/>
            <a:chExt cx="5602" cy="2979"/>
          </a:xfrm>
        </p:grpSpPr>
        <p:sp>
          <p:nvSpPr>
            <p:cNvPr id="5125" name="Freeform 7"/>
            <p:cNvSpPr>
              <a:spLocks/>
            </p:cNvSpPr>
            <p:nvPr/>
          </p:nvSpPr>
          <p:spPr bwMode="auto">
            <a:xfrm>
              <a:off x="91" y="1062"/>
              <a:ext cx="618" cy="330"/>
            </a:xfrm>
            <a:custGeom>
              <a:avLst/>
              <a:gdLst>
                <a:gd name="T0" fmla="*/ 598 w 610"/>
                <a:gd name="T1" fmla="*/ 1525 h 293"/>
                <a:gd name="T2" fmla="*/ 560 w 610"/>
                <a:gd name="T3" fmla="*/ 1277 h 293"/>
                <a:gd name="T4" fmla="*/ 553 w 610"/>
                <a:gd name="T5" fmla="*/ 1134 h 293"/>
                <a:gd name="T6" fmla="*/ 598 w 610"/>
                <a:gd name="T7" fmla="*/ 783 h 293"/>
                <a:gd name="T8" fmla="*/ 713 w 610"/>
                <a:gd name="T9" fmla="*/ 291 h 293"/>
                <a:gd name="T10" fmla="*/ 640 w 610"/>
                <a:gd name="T11" fmla="*/ 110 h 293"/>
                <a:gd name="T12" fmla="*/ 567 w 610"/>
                <a:gd name="T13" fmla="*/ 37 h 293"/>
                <a:gd name="T14" fmla="*/ 546 w 610"/>
                <a:gd name="T15" fmla="*/ 0 h 293"/>
                <a:gd name="T16" fmla="*/ 480 w 610"/>
                <a:gd name="T17" fmla="*/ 77 h 293"/>
                <a:gd name="T18" fmla="*/ 400 w 610"/>
                <a:gd name="T19" fmla="*/ 180 h 293"/>
                <a:gd name="T20" fmla="*/ 329 w 610"/>
                <a:gd name="T21" fmla="*/ 387 h 293"/>
                <a:gd name="T22" fmla="*/ 355 w 610"/>
                <a:gd name="T23" fmla="*/ 501 h 293"/>
                <a:gd name="T24" fmla="*/ 335 w 610"/>
                <a:gd name="T25" fmla="*/ 532 h 293"/>
                <a:gd name="T26" fmla="*/ 261 w 610"/>
                <a:gd name="T27" fmla="*/ 532 h 293"/>
                <a:gd name="T28" fmla="*/ 201 w 610"/>
                <a:gd name="T29" fmla="*/ 672 h 293"/>
                <a:gd name="T30" fmla="*/ 291 w 610"/>
                <a:gd name="T31" fmla="*/ 672 h 293"/>
                <a:gd name="T32" fmla="*/ 201 w 610"/>
                <a:gd name="T33" fmla="*/ 853 h 293"/>
                <a:gd name="T34" fmla="*/ 180 w 610"/>
                <a:gd name="T35" fmla="*/ 886 h 293"/>
                <a:gd name="T36" fmla="*/ 131 w 610"/>
                <a:gd name="T37" fmla="*/ 993 h 293"/>
                <a:gd name="T38" fmla="*/ 131 w 610"/>
                <a:gd name="T39" fmla="*/ 1067 h 293"/>
                <a:gd name="T40" fmla="*/ 150 w 610"/>
                <a:gd name="T41" fmla="*/ 1099 h 293"/>
                <a:gd name="T42" fmla="*/ 111 w 610"/>
                <a:gd name="T43" fmla="*/ 1214 h 293"/>
                <a:gd name="T44" fmla="*/ 143 w 610"/>
                <a:gd name="T45" fmla="*/ 1245 h 293"/>
                <a:gd name="T46" fmla="*/ 156 w 610"/>
                <a:gd name="T47" fmla="*/ 1277 h 293"/>
                <a:gd name="T48" fmla="*/ 186 w 610"/>
                <a:gd name="T49" fmla="*/ 1277 h 293"/>
                <a:gd name="T50" fmla="*/ 180 w 610"/>
                <a:gd name="T51" fmla="*/ 1380 h 293"/>
                <a:gd name="T52" fmla="*/ 162 w 610"/>
                <a:gd name="T53" fmla="*/ 1457 h 293"/>
                <a:gd name="T54" fmla="*/ 75 w 610"/>
                <a:gd name="T55" fmla="*/ 1639 h 293"/>
                <a:gd name="T56" fmla="*/ 0 w 610"/>
                <a:gd name="T57" fmla="*/ 1747 h 293"/>
                <a:gd name="T58" fmla="*/ 18 w 610"/>
                <a:gd name="T59" fmla="*/ 1709 h 293"/>
                <a:gd name="T60" fmla="*/ 75 w 610"/>
                <a:gd name="T61" fmla="*/ 1639 h 293"/>
                <a:gd name="T62" fmla="*/ 111 w 610"/>
                <a:gd name="T63" fmla="*/ 1597 h 293"/>
                <a:gd name="T64" fmla="*/ 267 w 610"/>
                <a:gd name="T65" fmla="*/ 1314 h 293"/>
                <a:gd name="T66" fmla="*/ 313 w 610"/>
                <a:gd name="T67" fmla="*/ 1134 h 293"/>
                <a:gd name="T68" fmla="*/ 385 w 610"/>
                <a:gd name="T69" fmla="*/ 1033 h 293"/>
                <a:gd name="T70" fmla="*/ 321 w 610"/>
                <a:gd name="T71" fmla="*/ 1214 h 293"/>
                <a:gd name="T72" fmla="*/ 347 w 610"/>
                <a:gd name="T73" fmla="*/ 1214 h 293"/>
                <a:gd name="T74" fmla="*/ 355 w 610"/>
                <a:gd name="T75" fmla="*/ 1176 h 293"/>
                <a:gd name="T76" fmla="*/ 400 w 610"/>
                <a:gd name="T77" fmla="*/ 1134 h 293"/>
                <a:gd name="T78" fmla="*/ 407 w 610"/>
                <a:gd name="T79" fmla="*/ 1067 h 293"/>
                <a:gd name="T80" fmla="*/ 422 w 610"/>
                <a:gd name="T81" fmla="*/ 1067 h 293"/>
                <a:gd name="T82" fmla="*/ 436 w 610"/>
                <a:gd name="T83" fmla="*/ 1099 h 293"/>
                <a:gd name="T84" fmla="*/ 444 w 610"/>
                <a:gd name="T85" fmla="*/ 1134 h 293"/>
                <a:gd name="T86" fmla="*/ 480 w 610"/>
                <a:gd name="T87" fmla="*/ 1176 h 293"/>
                <a:gd name="T88" fmla="*/ 539 w 610"/>
                <a:gd name="T89" fmla="*/ 1214 h 293"/>
                <a:gd name="T90" fmla="*/ 539 w 610"/>
                <a:gd name="T91" fmla="*/ 1277 h 293"/>
                <a:gd name="T92" fmla="*/ 560 w 610"/>
                <a:gd name="T93" fmla="*/ 1314 h 293"/>
                <a:gd name="T94" fmla="*/ 567 w 610"/>
                <a:gd name="T95" fmla="*/ 1348 h 293"/>
                <a:gd name="T96" fmla="*/ 590 w 610"/>
                <a:gd name="T97" fmla="*/ 1380 h 293"/>
                <a:gd name="T98" fmla="*/ 606 w 610"/>
                <a:gd name="T99" fmla="*/ 1418 h 293"/>
                <a:gd name="T100" fmla="*/ 590 w 610"/>
                <a:gd name="T101" fmla="*/ 1457 h 293"/>
                <a:gd name="T102" fmla="*/ 598 w 610"/>
                <a:gd name="T103" fmla="*/ 1597 h 293"/>
                <a:gd name="T104" fmla="*/ 606 w 610"/>
                <a:gd name="T105" fmla="*/ 1597 h 293"/>
                <a:gd name="T106" fmla="*/ 590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round/>
              <a:headEnd/>
              <a:tailEnd/>
            </a:ln>
          </p:spPr>
          <p:txBody>
            <a:bodyPr/>
            <a:lstStyle/>
            <a:p>
              <a:endParaRPr lang="en-US"/>
            </a:p>
          </p:txBody>
        </p:sp>
        <p:grpSp>
          <p:nvGrpSpPr>
            <p:cNvPr id="5126" name="Group 8"/>
            <p:cNvGrpSpPr>
              <a:grpSpLocks/>
            </p:cNvGrpSpPr>
            <p:nvPr/>
          </p:nvGrpSpPr>
          <p:grpSpPr bwMode="auto">
            <a:xfrm>
              <a:off x="91" y="1061"/>
              <a:ext cx="1365" cy="983"/>
              <a:chOff x="851" y="1207"/>
              <a:chExt cx="1313" cy="983"/>
            </a:xfrm>
          </p:grpSpPr>
          <p:sp>
            <p:nvSpPr>
              <p:cNvPr id="5623" name="Freeform 9"/>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5624" name="Freeform 10"/>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5127" name="Group 11"/>
            <p:cNvGrpSpPr>
              <a:grpSpLocks/>
            </p:cNvGrpSpPr>
            <p:nvPr/>
          </p:nvGrpSpPr>
          <p:grpSpPr bwMode="auto">
            <a:xfrm>
              <a:off x="90" y="1060"/>
              <a:ext cx="1365" cy="983"/>
              <a:chOff x="851" y="1207"/>
              <a:chExt cx="1313" cy="983"/>
            </a:xfrm>
          </p:grpSpPr>
          <p:sp>
            <p:nvSpPr>
              <p:cNvPr id="5621" name="Freeform 12"/>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5622" name="Freeform 13"/>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5128" name="Group 14"/>
            <p:cNvGrpSpPr>
              <a:grpSpLocks/>
            </p:cNvGrpSpPr>
            <p:nvPr/>
          </p:nvGrpSpPr>
          <p:grpSpPr bwMode="auto">
            <a:xfrm>
              <a:off x="90" y="1060"/>
              <a:ext cx="1365" cy="983"/>
              <a:chOff x="851" y="1207"/>
              <a:chExt cx="1313" cy="983"/>
            </a:xfrm>
          </p:grpSpPr>
          <p:sp>
            <p:nvSpPr>
              <p:cNvPr id="5619" name="Freeform 15"/>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5620" name="Freeform 16"/>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5129" name="Group 17"/>
            <p:cNvGrpSpPr>
              <a:grpSpLocks/>
            </p:cNvGrpSpPr>
            <p:nvPr/>
          </p:nvGrpSpPr>
          <p:grpSpPr bwMode="auto">
            <a:xfrm>
              <a:off x="90" y="1060"/>
              <a:ext cx="1365" cy="983"/>
              <a:chOff x="851" y="1207"/>
              <a:chExt cx="1313" cy="983"/>
            </a:xfrm>
          </p:grpSpPr>
          <p:sp>
            <p:nvSpPr>
              <p:cNvPr id="5617" name="Freeform 18"/>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5618" name="Freeform 19"/>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5130" name="Group 20"/>
            <p:cNvGrpSpPr>
              <a:grpSpLocks/>
            </p:cNvGrpSpPr>
            <p:nvPr/>
          </p:nvGrpSpPr>
          <p:grpSpPr bwMode="auto">
            <a:xfrm>
              <a:off x="90" y="1060"/>
              <a:ext cx="1365" cy="983"/>
              <a:chOff x="851" y="1207"/>
              <a:chExt cx="1313" cy="983"/>
            </a:xfrm>
          </p:grpSpPr>
          <p:sp>
            <p:nvSpPr>
              <p:cNvPr id="5615" name="Freeform 21"/>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5616" name="Freeform 22"/>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5131" name="Group 23"/>
            <p:cNvGrpSpPr>
              <a:grpSpLocks/>
            </p:cNvGrpSpPr>
            <p:nvPr/>
          </p:nvGrpSpPr>
          <p:grpSpPr bwMode="auto">
            <a:xfrm>
              <a:off x="90" y="1060"/>
              <a:ext cx="1365" cy="983"/>
              <a:chOff x="851" y="1207"/>
              <a:chExt cx="1313" cy="983"/>
            </a:xfrm>
          </p:grpSpPr>
          <p:sp>
            <p:nvSpPr>
              <p:cNvPr id="5613" name="Freeform 24"/>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5614" name="Freeform 25"/>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5132" name="Group 26"/>
            <p:cNvGrpSpPr>
              <a:grpSpLocks/>
            </p:cNvGrpSpPr>
            <p:nvPr/>
          </p:nvGrpSpPr>
          <p:grpSpPr bwMode="auto">
            <a:xfrm>
              <a:off x="90" y="1060"/>
              <a:ext cx="1365" cy="983"/>
              <a:chOff x="851" y="1207"/>
              <a:chExt cx="1313" cy="983"/>
            </a:xfrm>
          </p:grpSpPr>
          <p:sp>
            <p:nvSpPr>
              <p:cNvPr id="5611" name="Freeform 27"/>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5612" name="Freeform 28"/>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5133" name="Group 29"/>
            <p:cNvGrpSpPr>
              <a:grpSpLocks/>
            </p:cNvGrpSpPr>
            <p:nvPr/>
          </p:nvGrpSpPr>
          <p:grpSpPr bwMode="auto">
            <a:xfrm>
              <a:off x="90" y="1060"/>
              <a:ext cx="1365" cy="983"/>
              <a:chOff x="851" y="1207"/>
              <a:chExt cx="1313" cy="983"/>
            </a:xfrm>
          </p:grpSpPr>
          <p:sp>
            <p:nvSpPr>
              <p:cNvPr id="5609" name="Freeform 30"/>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5610" name="Freeform 31"/>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5134" name="Group 32"/>
            <p:cNvGrpSpPr>
              <a:grpSpLocks/>
            </p:cNvGrpSpPr>
            <p:nvPr/>
          </p:nvGrpSpPr>
          <p:grpSpPr bwMode="auto">
            <a:xfrm>
              <a:off x="90" y="1060"/>
              <a:ext cx="1365" cy="983"/>
              <a:chOff x="851" y="1207"/>
              <a:chExt cx="1313" cy="983"/>
            </a:xfrm>
          </p:grpSpPr>
          <p:sp>
            <p:nvSpPr>
              <p:cNvPr id="5607" name="Freeform 33"/>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5608" name="Freeform 34"/>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5135" name="Group 35"/>
            <p:cNvGrpSpPr>
              <a:grpSpLocks/>
            </p:cNvGrpSpPr>
            <p:nvPr/>
          </p:nvGrpSpPr>
          <p:grpSpPr bwMode="auto">
            <a:xfrm>
              <a:off x="90" y="1060"/>
              <a:ext cx="1365" cy="983"/>
              <a:chOff x="851" y="1207"/>
              <a:chExt cx="1313" cy="983"/>
            </a:xfrm>
          </p:grpSpPr>
          <p:sp>
            <p:nvSpPr>
              <p:cNvPr id="5605" name="Freeform 36"/>
              <p:cNvSpPr>
                <a:spLocks/>
              </p:cNvSpPr>
              <p:nvPr/>
            </p:nvSpPr>
            <p:spPr bwMode="auto">
              <a:xfrm>
                <a:off x="1230" y="1652"/>
                <a:ext cx="934" cy="538"/>
              </a:xfrm>
              <a:custGeom>
                <a:avLst/>
                <a:gdLst>
                  <a:gd name="T0" fmla="*/ 655 w 957"/>
                  <a:gd name="T1" fmla="*/ 253 h 478"/>
                  <a:gd name="T2" fmla="*/ 622 w 957"/>
                  <a:gd name="T3" fmla="*/ 488 h 478"/>
                  <a:gd name="T4" fmla="*/ 548 w 957"/>
                  <a:gd name="T5" fmla="*/ 667 h 478"/>
                  <a:gd name="T6" fmla="*/ 498 w 957"/>
                  <a:gd name="T7" fmla="*/ 845 h 478"/>
                  <a:gd name="T8" fmla="*/ 490 w 957"/>
                  <a:gd name="T9" fmla="*/ 667 h 478"/>
                  <a:gd name="T10" fmla="*/ 485 w 957"/>
                  <a:gd name="T11" fmla="*/ 386 h 478"/>
                  <a:gd name="T12" fmla="*/ 431 w 957"/>
                  <a:gd name="T13" fmla="*/ 179 h 478"/>
                  <a:gd name="T14" fmla="*/ 386 w 957"/>
                  <a:gd name="T15" fmla="*/ 0 h 478"/>
                  <a:gd name="T16" fmla="*/ 84 w 957"/>
                  <a:gd name="T17" fmla="*/ 141 h 478"/>
                  <a:gd name="T18" fmla="*/ 80 w 957"/>
                  <a:gd name="T19" fmla="*/ 179 h 478"/>
                  <a:gd name="T20" fmla="*/ 61 w 957"/>
                  <a:gd name="T21" fmla="*/ 141 h 478"/>
                  <a:gd name="T22" fmla="*/ 55 w 957"/>
                  <a:gd name="T23" fmla="*/ 322 h 478"/>
                  <a:gd name="T24" fmla="*/ 33 w 957"/>
                  <a:gd name="T25" fmla="*/ 595 h 478"/>
                  <a:gd name="T26" fmla="*/ 0 w 957"/>
                  <a:gd name="T27" fmla="*/ 1088 h 478"/>
                  <a:gd name="T28" fmla="*/ 0 w 957"/>
                  <a:gd name="T29" fmla="*/ 1334 h 478"/>
                  <a:gd name="T30" fmla="*/ 6 w 957"/>
                  <a:gd name="T31" fmla="*/ 1372 h 478"/>
                  <a:gd name="T32" fmla="*/ 6 w 957"/>
                  <a:gd name="T33" fmla="*/ 1727 h 478"/>
                  <a:gd name="T34" fmla="*/ 61 w 957"/>
                  <a:gd name="T35" fmla="*/ 1970 h 478"/>
                  <a:gd name="T36" fmla="*/ 137 w 957"/>
                  <a:gd name="T37" fmla="*/ 2046 h 478"/>
                  <a:gd name="T38" fmla="*/ 183 w 957"/>
                  <a:gd name="T39" fmla="*/ 2400 h 478"/>
                  <a:gd name="T40" fmla="*/ 223 w 957"/>
                  <a:gd name="T41" fmla="*/ 2673 h 478"/>
                  <a:gd name="T42" fmla="*/ 241 w 957"/>
                  <a:gd name="T43" fmla="*/ 2571 h 478"/>
                  <a:gd name="T44" fmla="*/ 262 w 957"/>
                  <a:gd name="T45" fmla="*/ 2433 h 478"/>
                  <a:gd name="T46" fmla="*/ 270 w 957"/>
                  <a:gd name="T47" fmla="*/ 2433 h 478"/>
                  <a:gd name="T48" fmla="*/ 296 w 957"/>
                  <a:gd name="T49" fmla="*/ 2293 h 478"/>
                  <a:gd name="T50" fmla="*/ 325 w 957"/>
                  <a:gd name="T51" fmla="*/ 2333 h 478"/>
                  <a:gd name="T52" fmla="*/ 345 w 957"/>
                  <a:gd name="T53" fmla="*/ 2400 h 478"/>
                  <a:gd name="T54" fmla="*/ 345 w 957"/>
                  <a:gd name="T55" fmla="*/ 2259 h 478"/>
                  <a:gd name="T56" fmla="*/ 366 w 957"/>
                  <a:gd name="T57" fmla="*/ 2217 h 478"/>
                  <a:gd name="T58" fmla="*/ 382 w 957"/>
                  <a:gd name="T59" fmla="*/ 2217 h 478"/>
                  <a:gd name="T60" fmla="*/ 394 w 957"/>
                  <a:gd name="T61" fmla="*/ 2293 h 478"/>
                  <a:gd name="T62" fmla="*/ 419 w 957"/>
                  <a:gd name="T63" fmla="*/ 2536 h 478"/>
                  <a:gd name="T64" fmla="*/ 428 w 957"/>
                  <a:gd name="T65" fmla="*/ 2634 h 478"/>
                  <a:gd name="T66" fmla="*/ 436 w 957"/>
                  <a:gd name="T67" fmla="*/ 2817 h 478"/>
                  <a:gd name="T68" fmla="*/ 449 w 957"/>
                  <a:gd name="T69" fmla="*/ 2503 h 478"/>
                  <a:gd name="T70" fmla="*/ 449 w 957"/>
                  <a:gd name="T71" fmla="*/ 2114 h 478"/>
                  <a:gd name="T72" fmla="*/ 461 w 957"/>
                  <a:gd name="T73" fmla="*/ 1970 h 478"/>
                  <a:gd name="T74" fmla="*/ 503 w 957"/>
                  <a:gd name="T75" fmla="*/ 1727 h 478"/>
                  <a:gd name="T76" fmla="*/ 510 w 957"/>
                  <a:gd name="T77" fmla="*/ 1622 h 478"/>
                  <a:gd name="T78" fmla="*/ 519 w 957"/>
                  <a:gd name="T79" fmla="*/ 1552 h 478"/>
                  <a:gd name="T80" fmla="*/ 528 w 957"/>
                  <a:gd name="T81" fmla="*/ 1483 h 478"/>
                  <a:gd name="T82" fmla="*/ 528 w 957"/>
                  <a:gd name="T83" fmla="*/ 1446 h 478"/>
                  <a:gd name="T84" fmla="*/ 523 w 957"/>
                  <a:gd name="T85" fmla="*/ 1264 h 478"/>
                  <a:gd name="T86" fmla="*/ 528 w 957"/>
                  <a:gd name="T87" fmla="*/ 1227 h 478"/>
                  <a:gd name="T88" fmla="*/ 535 w 957"/>
                  <a:gd name="T89" fmla="*/ 1264 h 478"/>
                  <a:gd name="T90" fmla="*/ 532 w 957"/>
                  <a:gd name="T91" fmla="*/ 1372 h 478"/>
                  <a:gd name="T92" fmla="*/ 544 w 957"/>
                  <a:gd name="T93" fmla="*/ 1123 h 478"/>
                  <a:gd name="T94" fmla="*/ 565 w 957"/>
                  <a:gd name="T95" fmla="*/ 1048 h 478"/>
                  <a:gd name="T96" fmla="*/ 598 w 957"/>
                  <a:gd name="T97" fmla="*/ 951 h 478"/>
                  <a:gd name="T98" fmla="*/ 610 w 957"/>
                  <a:gd name="T99" fmla="*/ 916 h 478"/>
                  <a:gd name="T100" fmla="*/ 610 w 957"/>
                  <a:gd name="T101" fmla="*/ 805 h 478"/>
                  <a:gd name="T102" fmla="*/ 638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5606" name="Freeform 37"/>
              <p:cNvSpPr>
                <a:spLocks/>
              </p:cNvSpPr>
              <p:nvPr/>
            </p:nvSpPr>
            <p:spPr bwMode="auto">
              <a:xfrm>
                <a:off x="851" y="1207"/>
                <a:ext cx="595" cy="330"/>
              </a:xfrm>
              <a:custGeom>
                <a:avLst/>
                <a:gdLst>
                  <a:gd name="T0" fmla="*/ 338 w 610"/>
                  <a:gd name="T1" fmla="*/ 1525 h 293"/>
                  <a:gd name="T2" fmla="*/ 317 w 610"/>
                  <a:gd name="T3" fmla="*/ 1277 h 293"/>
                  <a:gd name="T4" fmla="*/ 313 w 610"/>
                  <a:gd name="T5" fmla="*/ 1134 h 293"/>
                  <a:gd name="T6" fmla="*/ 338 w 610"/>
                  <a:gd name="T7" fmla="*/ 783 h 293"/>
                  <a:gd name="T8" fmla="*/ 404 w 610"/>
                  <a:gd name="T9" fmla="*/ 291 h 293"/>
                  <a:gd name="T10" fmla="*/ 363 w 610"/>
                  <a:gd name="T11" fmla="*/ 110 h 293"/>
                  <a:gd name="T12" fmla="*/ 322 w 610"/>
                  <a:gd name="T13" fmla="*/ 37 h 293"/>
                  <a:gd name="T14" fmla="*/ 309 w 610"/>
                  <a:gd name="T15" fmla="*/ 0 h 293"/>
                  <a:gd name="T16" fmla="*/ 272 w 610"/>
                  <a:gd name="T17" fmla="*/ 77 h 293"/>
                  <a:gd name="T18" fmla="*/ 227 w 610"/>
                  <a:gd name="T19" fmla="*/ 180 h 293"/>
                  <a:gd name="T20" fmla="*/ 185 w 610"/>
                  <a:gd name="T21" fmla="*/ 387 h 293"/>
                  <a:gd name="T22" fmla="*/ 202 w 610"/>
                  <a:gd name="T23" fmla="*/ 501 h 293"/>
                  <a:gd name="T24" fmla="*/ 189 w 610"/>
                  <a:gd name="T25" fmla="*/ 532 h 293"/>
                  <a:gd name="T26" fmla="*/ 149 w 610"/>
                  <a:gd name="T27" fmla="*/ 532 h 293"/>
                  <a:gd name="T28" fmla="*/ 116 w 610"/>
                  <a:gd name="T29" fmla="*/ 672 h 293"/>
                  <a:gd name="T30" fmla="*/ 166 w 610"/>
                  <a:gd name="T31" fmla="*/ 672 h 293"/>
                  <a:gd name="T32" fmla="*/ 116 w 610"/>
                  <a:gd name="T33" fmla="*/ 853 h 293"/>
                  <a:gd name="T34" fmla="*/ 103 w 610"/>
                  <a:gd name="T35" fmla="*/ 886 h 293"/>
                  <a:gd name="T36" fmla="*/ 75 w 610"/>
                  <a:gd name="T37" fmla="*/ 993 h 293"/>
                  <a:gd name="T38" fmla="*/ 75 w 610"/>
                  <a:gd name="T39" fmla="*/ 1067 h 293"/>
                  <a:gd name="T40" fmla="*/ 83 w 610"/>
                  <a:gd name="T41" fmla="*/ 1099 h 293"/>
                  <a:gd name="T42" fmla="*/ 66 w 610"/>
                  <a:gd name="T43" fmla="*/ 1214 h 293"/>
                  <a:gd name="T44" fmla="*/ 79 w 610"/>
                  <a:gd name="T45" fmla="*/ 1245 h 293"/>
                  <a:gd name="T46" fmla="*/ 87 w 610"/>
                  <a:gd name="T47" fmla="*/ 1277 h 293"/>
                  <a:gd name="T48" fmla="*/ 107 w 610"/>
                  <a:gd name="T49" fmla="*/ 1277 h 293"/>
                  <a:gd name="T50" fmla="*/ 103 w 610"/>
                  <a:gd name="T51" fmla="*/ 1380 h 293"/>
                  <a:gd name="T52" fmla="*/ 91 w 610"/>
                  <a:gd name="T53" fmla="*/ 1457 h 293"/>
                  <a:gd name="T54" fmla="*/ 45 w 610"/>
                  <a:gd name="T55" fmla="*/ 1639 h 293"/>
                  <a:gd name="T56" fmla="*/ 0 w 610"/>
                  <a:gd name="T57" fmla="*/ 1747 h 293"/>
                  <a:gd name="T58" fmla="*/ 18 w 610"/>
                  <a:gd name="T59" fmla="*/ 1709 h 293"/>
                  <a:gd name="T60" fmla="*/ 45 w 610"/>
                  <a:gd name="T61" fmla="*/ 1639 h 293"/>
                  <a:gd name="T62" fmla="*/ 66 w 610"/>
                  <a:gd name="T63" fmla="*/ 1597 h 293"/>
                  <a:gd name="T64" fmla="*/ 154 w 610"/>
                  <a:gd name="T65" fmla="*/ 1314 h 293"/>
                  <a:gd name="T66" fmla="*/ 177 w 610"/>
                  <a:gd name="T67" fmla="*/ 1134 h 293"/>
                  <a:gd name="T68" fmla="*/ 218 w 610"/>
                  <a:gd name="T69" fmla="*/ 1033 h 293"/>
                  <a:gd name="T70" fmla="*/ 181 w 610"/>
                  <a:gd name="T71" fmla="*/ 1214 h 293"/>
                  <a:gd name="T72" fmla="*/ 198 w 610"/>
                  <a:gd name="T73" fmla="*/ 1214 h 293"/>
                  <a:gd name="T74" fmla="*/ 202 w 610"/>
                  <a:gd name="T75" fmla="*/ 1176 h 293"/>
                  <a:gd name="T76" fmla="*/ 227 w 610"/>
                  <a:gd name="T77" fmla="*/ 1134 h 293"/>
                  <a:gd name="T78" fmla="*/ 231 w 610"/>
                  <a:gd name="T79" fmla="*/ 1067 h 293"/>
                  <a:gd name="T80" fmla="*/ 239 w 610"/>
                  <a:gd name="T81" fmla="*/ 1067 h 293"/>
                  <a:gd name="T82" fmla="*/ 247 w 610"/>
                  <a:gd name="T83" fmla="*/ 1099 h 293"/>
                  <a:gd name="T84" fmla="*/ 251 w 610"/>
                  <a:gd name="T85" fmla="*/ 1134 h 293"/>
                  <a:gd name="T86" fmla="*/ 272 w 610"/>
                  <a:gd name="T87" fmla="*/ 1176 h 293"/>
                  <a:gd name="T88" fmla="*/ 305 w 610"/>
                  <a:gd name="T89" fmla="*/ 1214 h 293"/>
                  <a:gd name="T90" fmla="*/ 305 w 610"/>
                  <a:gd name="T91" fmla="*/ 1277 h 293"/>
                  <a:gd name="T92" fmla="*/ 317 w 610"/>
                  <a:gd name="T93" fmla="*/ 1314 h 293"/>
                  <a:gd name="T94" fmla="*/ 322 w 610"/>
                  <a:gd name="T95" fmla="*/ 1348 h 293"/>
                  <a:gd name="T96" fmla="*/ 333 w 610"/>
                  <a:gd name="T97" fmla="*/ 1380 h 293"/>
                  <a:gd name="T98" fmla="*/ 341 w 610"/>
                  <a:gd name="T99" fmla="*/ 1418 h 293"/>
                  <a:gd name="T100" fmla="*/ 333 w 610"/>
                  <a:gd name="T101" fmla="*/ 1457 h 293"/>
                  <a:gd name="T102" fmla="*/ 338 w 610"/>
                  <a:gd name="T103" fmla="*/ 1597 h 293"/>
                  <a:gd name="T104" fmla="*/ 341 w 610"/>
                  <a:gd name="T105" fmla="*/ 1597 h 293"/>
                  <a:gd name="T106" fmla="*/ 333 w 610"/>
                  <a:gd name="T107" fmla="*/ 1709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sp>
          <p:nvSpPr>
            <p:cNvPr id="5136" name="Rectangle 38"/>
            <p:cNvSpPr>
              <a:spLocks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37" name="Freeform 39"/>
            <p:cNvSpPr>
              <a:spLocks/>
            </p:cNvSpPr>
            <p:nvPr/>
          </p:nvSpPr>
          <p:spPr bwMode="auto">
            <a:xfrm>
              <a:off x="4468" y="2516"/>
              <a:ext cx="176" cy="189"/>
            </a:xfrm>
            <a:custGeom>
              <a:avLst/>
              <a:gdLst>
                <a:gd name="T0" fmla="*/ 223 w 173"/>
                <a:gd name="T1" fmla="*/ 386 h 168"/>
                <a:gd name="T2" fmla="*/ 207 w 173"/>
                <a:gd name="T3" fmla="*/ 386 h 168"/>
                <a:gd name="T4" fmla="*/ 207 w 173"/>
                <a:gd name="T5" fmla="*/ 386 h 168"/>
                <a:gd name="T6" fmla="*/ 194 w 173"/>
                <a:gd name="T7" fmla="*/ 528 h 168"/>
                <a:gd name="T8" fmla="*/ 200 w 173"/>
                <a:gd name="T9" fmla="*/ 560 h 168"/>
                <a:gd name="T10" fmla="*/ 194 w 173"/>
                <a:gd name="T11" fmla="*/ 596 h 168"/>
                <a:gd name="T12" fmla="*/ 178 w 173"/>
                <a:gd name="T13" fmla="*/ 630 h 168"/>
                <a:gd name="T14" fmla="*/ 169 w 173"/>
                <a:gd name="T15" fmla="*/ 701 h 168"/>
                <a:gd name="T16" fmla="*/ 169 w 173"/>
                <a:gd name="T17" fmla="*/ 781 h 168"/>
                <a:gd name="T18" fmla="*/ 169 w 173"/>
                <a:gd name="T19" fmla="*/ 781 h 168"/>
                <a:gd name="T20" fmla="*/ 169 w 173"/>
                <a:gd name="T21" fmla="*/ 807 h 168"/>
                <a:gd name="T22" fmla="*/ 160 w 173"/>
                <a:gd name="T23" fmla="*/ 846 h 168"/>
                <a:gd name="T24" fmla="*/ 152 w 173"/>
                <a:gd name="T25" fmla="*/ 919 h 168"/>
                <a:gd name="T26" fmla="*/ 126 w 173"/>
                <a:gd name="T27" fmla="*/ 989 h 168"/>
                <a:gd name="T28" fmla="*/ 126 w 173"/>
                <a:gd name="T29" fmla="*/ 919 h 168"/>
                <a:gd name="T30" fmla="*/ 120 w 173"/>
                <a:gd name="T31" fmla="*/ 880 h 168"/>
                <a:gd name="T32" fmla="*/ 111 w 173"/>
                <a:gd name="T33" fmla="*/ 880 h 168"/>
                <a:gd name="T34" fmla="*/ 87 w 173"/>
                <a:gd name="T35" fmla="*/ 846 h 168"/>
                <a:gd name="T36" fmla="*/ 75 w 173"/>
                <a:gd name="T37" fmla="*/ 880 h 168"/>
                <a:gd name="T38" fmla="*/ 63 w 173"/>
                <a:gd name="T39" fmla="*/ 919 h 168"/>
                <a:gd name="T40" fmla="*/ 63 w 173"/>
                <a:gd name="T41" fmla="*/ 846 h 168"/>
                <a:gd name="T42" fmla="*/ 45 w 173"/>
                <a:gd name="T43" fmla="*/ 846 h 168"/>
                <a:gd name="T44" fmla="*/ 51 w 173"/>
                <a:gd name="T45" fmla="*/ 846 h 168"/>
                <a:gd name="T46" fmla="*/ 45 w 173"/>
                <a:gd name="T47" fmla="*/ 846 h 168"/>
                <a:gd name="T48" fmla="*/ 18 w 173"/>
                <a:gd name="T49" fmla="*/ 846 h 168"/>
                <a:gd name="T50" fmla="*/ 18 w 173"/>
                <a:gd name="T51" fmla="*/ 701 h 168"/>
                <a:gd name="T52" fmla="*/ 18 w 173"/>
                <a:gd name="T53" fmla="*/ 630 h 168"/>
                <a:gd name="T54" fmla="*/ 6 w 173"/>
                <a:gd name="T55" fmla="*/ 596 h 168"/>
                <a:gd name="T56" fmla="*/ 6 w 173"/>
                <a:gd name="T57" fmla="*/ 560 h 168"/>
                <a:gd name="T58" fmla="*/ 6 w 173"/>
                <a:gd name="T59" fmla="*/ 528 h 168"/>
                <a:gd name="T60" fmla="*/ 6 w 173"/>
                <a:gd name="T61" fmla="*/ 492 h 168"/>
                <a:gd name="T62" fmla="*/ 0 w 173"/>
                <a:gd name="T63" fmla="*/ 386 h 168"/>
                <a:gd name="T64" fmla="*/ 6 w 173"/>
                <a:gd name="T65" fmla="*/ 345 h 168"/>
                <a:gd name="T66" fmla="*/ 0 w 173"/>
                <a:gd name="T67" fmla="*/ 345 h 168"/>
                <a:gd name="T68" fmla="*/ 12 w 173"/>
                <a:gd name="T69" fmla="*/ 243 h 168"/>
                <a:gd name="T70" fmla="*/ 18 w 173"/>
                <a:gd name="T71" fmla="*/ 345 h 168"/>
                <a:gd name="T72" fmla="*/ 45 w 173"/>
                <a:gd name="T73" fmla="*/ 386 h 168"/>
                <a:gd name="T74" fmla="*/ 69 w 173"/>
                <a:gd name="T75" fmla="*/ 345 h 168"/>
                <a:gd name="T76" fmla="*/ 75 w 173"/>
                <a:gd name="T77" fmla="*/ 322 h 168"/>
                <a:gd name="T78" fmla="*/ 111 w 173"/>
                <a:gd name="T79" fmla="*/ 345 h 168"/>
                <a:gd name="T80" fmla="*/ 132 w 173"/>
                <a:gd name="T81" fmla="*/ 322 h 168"/>
                <a:gd name="T82" fmla="*/ 138 w 173"/>
                <a:gd name="T83" fmla="*/ 213 h 168"/>
                <a:gd name="T84" fmla="*/ 144 w 173"/>
                <a:gd name="T85" fmla="*/ 141 h 168"/>
                <a:gd name="T86" fmla="*/ 144 w 173"/>
                <a:gd name="T87" fmla="*/ 69 h 168"/>
                <a:gd name="T88" fmla="*/ 152 w 173"/>
                <a:gd name="T89" fmla="*/ 0 h 168"/>
                <a:gd name="T90" fmla="*/ 178 w 173"/>
                <a:gd name="T91" fmla="*/ 0 h 168"/>
                <a:gd name="T92" fmla="*/ 194 w 173"/>
                <a:gd name="T93" fmla="*/ 0 h 168"/>
                <a:gd name="T94" fmla="*/ 194 w 173"/>
                <a:gd name="T95" fmla="*/ 37 h 168"/>
                <a:gd name="T96" fmla="*/ 194 w 173"/>
                <a:gd name="T97" fmla="*/ 37 h 168"/>
                <a:gd name="T98" fmla="*/ 200 w 173"/>
                <a:gd name="T99" fmla="*/ 69 h 168"/>
                <a:gd name="T100" fmla="*/ 194 w 173"/>
                <a:gd name="T101" fmla="*/ 69 h 168"/>
                <a:gd name="T102" fmla="*/ 187 w 173"/>
                <a:gd name="T103" fmla="*/ 69 h 168"/>
                <a:gd name="T104" fmla="*/ 194 w 173"/>
                <a:gd name="T105" fmla="*/ 110 h 168"/>
                <a:gd name="T106" fmla="*/ 207 w 173"/>
                <a:gd name="T107" fmla="*/ 243 h 168"/>
                <a:gd name="T108" fmla="*/ 200 w 173"/>
                <a:gd name="T109" fmla="*/ 286 h 168"/>
                <a:gd name="T110" fmla="*/ 215 w 173"/>
                <a:gd name="T111" fmla="*/ 345 h 168"/>
                <a:gd name="T112" fmla="*/ 223 w 173"/>
                <a:gd name="T113" fmla="*/ 386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3"/>
                <a:gd name="T172" fmla="*/ 0 h 168"/>
                <a:gd name="T173" fmla="*/ 173 w 173"/>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round/>
              <a:headEnd/>
              <a:tailEnd/>
            </a:ln>
          </p:spPr>
          <p:txBody>
            <a:bodyPr/>
            <a:lstStyle/>
            <a:p>
              <a:endParaRPr lang="en-US"/>
            </a:p>
          </p:txBody>
        </p:sp>
        <p:sp>
          <p:nvSpPr>
            <p:cNvPr id="5138" name="Freeform 40"/>
            <p:cNvSpPr>
              <a:spLocks/>
            </p:cNvSpPr>
            <p:nvPr/>
          </p:nvSpPr>
          <p:spPr bwMode="auto">
            <a:xfrm>
              <a:off x="4219" y="2489"/>
              <a:ext cx="195" cy="257"/>
            </a:xfrm>
            <a:custGeom>
              <a:avLst/>
              <a:gdLst>
                <a:gd name="T0" fmla="*/ 260 w 191"/>
                <a:gd name="T1" fmla="*/ 1048 h 228"/>
                <a:gd name="T2" fmla="*/ 260 w 191"/>
                <a:gd name="T3" fmla="*/ 1048 h 228"/>
                <a:gd name="T4" fmla="*/ 260 w 191"/>
                <a:gd name="T5" fmla="*/ 1193 h 228"/>
                <a:gd name="T6" fmla="*/ 252 w 191"/>
                <a:gd name="T7" fmla="*/ 1376 h 228"/>
                <a:gd name="T8" fmla="*/ 245 w 191"/>
                <a:gd name="T9" fmla="*/ 1296 h 228"/>
                <a:gd name="T10" fmla="*/ 237 w 191"/>
                <a:gd name="T11" fmla="*/ 1337 h 228"/>
                <a:gd name="T12" fmla="*/ 228 w 191"/>
                <a:gd name="T13" fmla="*/ 1337 h 228"/>
                <a:gd name="T14" fmla="*/ 228 w 191"/>
                <a:gd name="T15" fmla="*/ 1376 h 228"/>
                <a:gd name="T16" fmla="*/ 202 w 191"/>
                <a:gd name="T17" fmla="*/ 1269 h 228"/>
                <a:gd name="T18" fmla="*/ 194 w 191"/>
                <a:gd name="T19" fmla="*/ 1193 h 228"/>
                <a:gd name="T20" fmla="*/ 178 w 191"/>
                <a:gd name="T21" fmla="*/ 1150 h 228"/>
                <a:gd name="T22" fmla="*/ 163 w 191"/>
                <a:gd name="T23" fmla="*/ 1088 h 228"/>
                <a:gd name="T24" fmla="*/ 154 w 191"/>
                <a:gd name="T25" fmla="*/ 1012 h 228"/>
                <a:gd name="T26" fmla="*/ 145 w 191"/>
                <a:gd name="T27" fmla="*/ 939 h 228"/>
                <a:gd name="T28" fmla="*/ 127 w 191"/>
                <a:gd name="T29" fmla="*/ 833 h 228"/>
                <a:gd name="T30" fmla="*/ 127 w 191"/>
                <a:gd name="T31" fmla="*/ 797 h 228"/>
                <a:gd name="T32" fmla="*/ 113 w 191"/>
                <a:gd name="T33" fmla="*/ 721 h 228"/>
                <a:gd name="T34" fmla="*/ 107 w 191"/>
                <a:gd name="T35" fmla="*/ 656 h 228"/>
                <a:gd name="T36" fmla="*/ 100 w 191"/>
                <a:gd name="T37" fmla="*/ 539 h 228"/>
                <a:gd name="T38" fmla="*/ 88 w 191"/>
                <a:gd name="T39" fmla="*/ 470 h 228"/>
                <a:gd name="T40" fmla="*/ 68 w 191"/>
                <a:gd name="T41" fmla="*/ 392 h 228"/>
                <a:gd name="T42" fmla="*/ 57 w 191"/>
                <a:gd name="T43" fmla="*/ 291 h 228"/>
                <a:gd name="T44" fmla="*/ 39 w 191"/>
                <a:gd name="T45" fmla="*/ 225 h 228"/>
                <a:gd name="T46" fmla="*/ 12 w 191"/>
                <a:gd name="T47" fmla="*/ 142 h 228"/>
                <a:gd name="T48" fmla="*/ 0 w 191"/>
                <a:gd name="T49" fmla="*/ 0 h 228"/>
                <a:gd name="T50" fmla="*/ 12 w 191"/>
                <a:gd name="T51" fmla="*/ 0 h 228"/>
                <a:gd name="T52" fmla="*/ 39 w 191"/>
                <a:gd name="T53" fmla="*/ 0 h 228"/>
                <a:gd name="T54" fmla="*/ 57 w 191"/>
                <a:gd name="T55" fmla="*/ 37 h 228"/>
                <a:gd name="T56" fmla="*/ 68 w 191"/>
                <a:gd name="T57" fmla="*/ 142 h 228"/>
                <a:gd name="T58" fmla="*/ 76 w 191"/>
                <a:gd name="T59" fmla="*/ 180 h 228"/>
                <a:gd name="T60" fmla="*/ 119 w 191"/>
                <a:gd name="T61" fmla="*/ 328 h 228"/>
                <a:gd name="T62" fmla="*/ 136 w 191"/>
                <a:gd name="T63" fmla="*/ 435 h 228"/>
                <a:gd name="T64" fmla="*/ 136 w 191"/>
                <a:gd name="T65" fmla="*/ 392 h 228"/>
                <a:gd name="T66" fmla="*/ 163 w 191"/>
                <a:gd name="T67" fmla="*/ 470 h 228"/>
                <a:gd name="T68" fmla="*/ 170 w 191"/>
                <a:gd name="T69" fmla="*/ 539 h 228"/>
                <a:gd name="T70" fmla="*/ 194 w 191"/>
                <a:gd name="T71" fmla="*/ 619 h 228"/>
                <a:gd name="T72" fmla="*/ 194 w 191"/>
                <a:gd name="T73" fmla="*/ 619 h 228"/>
                <a:gd name="T74" fmla="*/ 210 w 191"/>
                <a:gd name="T75" fmla="*/ 656 h 228"/>
                <a:gd name="T76" fmla="*/ 202 w 191"/>
                <a:gd name="T77" fmla="*/ 685 h 228"/>
                <a:gd name="T78" fmla="*/ 202 w 191"/>
                <a:gd name="T79" fmla="*/ 721 h 228"/>
                <a:gd name="T80" fmla="*/ 202 w 191"/>
                <a:gd name="T81" fmla="*/ 721 h 228"/>
                <a:gd name="T82" fmla="*/ 202 w 191"/>
                <a:gd name="T83" fmla="*/ 759 h 228"/>
                <a:gd name="T84" fmla="*/ 218 w 191"/>
                <a:gd name="T85" fmla="*/ 797 h 228"/>
                <a:gd name="T86" fmla="*/ 228 w 191"/>
                <a:gd name="T87" fmla="*/ 868 h 228"/>
                <a:gd name="T88" fmla="*/ 237 w 191"/>
                <a:gd name="T89" fmla="*/ 902 h 228"/>
                <a:gd name="T90" fmla="*/ 237 w 191"/>
                <a:gd name="T91" fmla="*/ 939 h 228"/>
                <a:gd name="T92" fmla="*/ 252 w 191"/>
                <a:gd name="T93" fmla="*/ 939 h 228"/>
                <a:gd name="T94" fmla="*/ 260 w 191"/>
                <a:gd name="T95" fmla="*/ 1048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1"/>
                <a:gd name="T145" fmla="*/ 0 h 228"/>
                <a:gd name="T146" fmla="*/ 191 w 191"/>
                <a:gd name="T147" fmla="*/ 228 h 2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round/>
              <a:headEnd/>
              <a:tailEnd/>
            </a:ln>
          </p:spPr>
          <p:txBody>
            <a:bodyPr/>
            <a:lstStyle/>
            <a:p>
              <a:endParaRPr lang="en-US"/>
            </a:p>
          </p:txBody>
        </p:sp>
        <p:sp>
          <p:nvSpPr>
            <p:cNvPr id="5139" name="Freeform 41"/>
            <p:cNvSpPr>
              <a:spLocks/>
            </p:cNvSpPr>
            <p:nvPr/>
          </p:nvSpPr>
          <p:spPr bwMode="auto">
            <a:xfrm>
              <a:off x="4861" y="2624"/>
              <a:ext cx="176" cy="195"/>
            </a:xfrm>
            <a:custGeom>
              <a:avLst/>
              <a:gdLst>
                <a:gd name="T0" fmla="*/ 169 w 173"/>
                <a:gd name="T1" fmla="*/ 868 h 173"/>
                <a:gd name="T2" fmla="*/ 169 w 173"/>
                <a:gd name="T3" fmla="*/ 868 h 173"/>
                <a:gd name="T4" fmla="*/ 169 w 173"/>
                <a:gd name="T5" fmla="*/ 933 h 173"/>
                <a:gd name="T6" fmla="*/ 178 w 173"/>
                <a:gd name="T7" fmla="*/ 898 h 173"/>
                <a:gd name="T8" fmla="*/ 194 w 173"/>
                <a:gd name="T9" fmla="*/ 898 h 173"/>
                <a:gd name="T10" fmla="*/ 200 w 173"/>
                <a:gd name="T11" fmla="*/ 967 h 173"/>
                <a:gd name="T12" fmla="*/ 215 w 173"/>
                <a:gd name="T13" fmla="*/ 1045 h 173"/>
                <a:gd name="T14" fmla="*/ 215 w 173"/>
                <a:gd name="T15" fmla="*/ 933 h 173"/>
                <a:gd name="T16" fmla="*/ 215 w 173"/>
                <a:gd name="T17" fmla="*/ 833 h 173"/>
                <a:gd name="T18" fmla="*/ 215 w 173"/>
                <a:gd name="T19" fmla="*/ 759 h 173"/>
                <a:gd name="T20" fmla="*/ 223 w 173"/>
                <a:gd name="T21" fmla="*/ 656 h 173"/>
                <a:gd name="T22" fmla="*/ 223 w 173"/>
                <a:gd name="T23" fmla="*/ 538 h 173"/>
                <a:gd name="T24" fmla="*/ 223 w 173"/>
                <a:gd name="T25" fmla="*/ 367 h 173"/>
                <a:gd name="T26" fmla="*/ 223 w 173"/>
                <a:gd name="T27" fmla="*/ 256 h 173"/>
                <a:gd name="T28" fmla="*/ 207 w 173"/>
                <a:gd name="T29" fmla="*/ 225 h 173"/>
                <a:gd name="T30" fmla="*/ 187 w 173"/>
                <a:gd name="T31" fmla="*/ 180 h 173"/>
                <a:gd name="T32" fmla="*/ 151 w 173"/>
                <a:gd name="T33" fmla="*/ 110 h 173"/>
                <a:gd name="T34" fmla="*/ 137 w 173"/>
                <a:gd name="T35" fmla="*/ 180 h 173"/>
                <a:gd name="T36" fmla="*/ 119 w 173"/>
                <a:gd name="T37" fmla="*/ 225 h 173"/>
                <a:gd name="T38" fmla="*/ 86 w 173"/>
                <a:gd name="T39" fmla="*/ 367 h 173"/>
                <a:gd name="T40" fmla="*/ 80 w 173"/>
                <a:gd name="T41" fmla="*/ 291 h 173"/>
                <a:gd name="T42" fmla="*/ 74 w 173"/>
                <a:gd name="T43" fmla="*/ 256 h 173"/>
                <a:gd name="T44" fmla="*/ 74 w 173"/>
                <a:gd name="T45" fmla="*/ 256 h 173"/>
                <a:gd name="T46" fmla="*/ 69 w 173"/>
                <a:gd name="T47" fmla="*/ 142 h 173"/>
                <a:gd name="T48" fmla="*/ 69 w 173"/>
                <a:gd name="T49" fmla="*/ 77 h 173"/>
                <a:gd name="T50" fmla="*/ 69 w 173"/>
                <a:gd name="T51" fmla="*/ 37 h 173"/>
                <a:gd name="T52" fmla="*/ 18 w 173"/>
                <a:gd name="T53" fmla="*/ 0 h 173"/>
                <a:gd name="T54" fmla="*/ 6 w 173"/>
                <a:gd name="T55" fmla="*/ 37 h 173"/>
                <a:gd name="T56" fmla="*/ 0 w 173"/>
                <a:gd name="T57" fmla="*/ 110 h 173"/>
                <a:gd name="T58" fmla="*/ 12 w 173"/>
                <a:gd name="T59" fmla="*/ 142 h 173"/>
                <a:gd name="T60" fmla="*/ 24 w 173"/>
                <a:gd name="T61" fmla="*/ 225 h 173"/>
                <a:gd name="T62" fmla="*/ 51 w 173"/>
                <a:gd name="T63" fmla="*/ 225 h 173"/>
                <a:gd name="T64" fmla="*/ 63 w 173"/>
                <a:gd name="T65" fmla="*/ 225 h 173"/>
                <a:gd name="T66" fmla="*/ 63 w 173"/>
                <a:gd name="T67" fmla="*/ 225 h 173"/>
                <a:gd name="T68" fmla="*/ 63 w 173"/>
                <a:gd name="T69" fmla="*/ 256 h 173"/>
                <a:gd name="T70" fmla="*/ 57 w 173"/>
                <a:gd name="T71" fmla="*/ 256 h 173"/>
                <a:gd name="T72" fmla="*/ 57 w 173"/>
                <a:gd name="T73" fmla="*/ 256 h 173"/>
                <a:gd name="T74" fmla="*/ 24 w 173"/>
                <a:gd name="T75" fmla="*/ 256 h 173"/>
                <a:gd name="T76" fmla="*/ 18 w 173"/>
                <a:gd name="T77" fmla="*/ 291 h 173"/>
                <a:gd name="T78" fmla="*/ 45 w 173"/>
                <a:gd name="T79" fmla="*/ 367 h 173"/>
                <a:gd name="T80" fmla="*/ 45 w 173"/>
                <a:gd name="T81" fmla="*/ 392 h 173"/>
                <a:gd name="T82" fmla="*/ 51 w 173"/>
                <a:gd name="T83" fmla="*/ 434 h 173"/>
                <a:gd name="T84" fmla="*/ 63 w 173"/>
                <a:gd name="T85" fmla="*/ 291 h 173"/>
                <a:gd name="T86" fmla="*/ 63 w 173"/>
                <a:gd name="T87" fmla="*/ 367 h 173"/>
                <a:gd name="T88" fmla="*/ 74 w 173"/>
                <a:gd name="T89" fmla="*/ 392 h 173"/>
                <a:gd name="T90" fmla="*/ 80 w 173"/>
                <a:gd name="T91" fmla="*/ 392 h 173"/>
                <a:gd name="T92" fmla="*/ 80 w 173"/>
                <a:gd name="T93" fmla="*/ 434 h 173"/>
                <a:gd name="T94" fmla="*/ 119 w 173"/>
                <a:gd name="T95" fmla="*/ 506 h 173"/>
                <a:gd name="T96" fmla="*/ 131 w 173"/>
                <a:gd name="T97" fmla="*/ 538 h 173"/>
                <a:gd name="T98" fmla="*/ 143 w 173"/>
                <a:gd name="T99" fmla="*/ 582 h 173"/>
                <a:gd name="T100" fmla="*/ 151 w 173"/>
                <a:gd name="T101" fmla="*/ 619 h 173"/>
                <a:gd name="T102" fmla="*/ 169 w 173"/>
                <a:gd name="T103" fmla="*/ 759 h 173"/>
                <a:gd name="T104" fmla="*/ 178 w 173"/>
                <a:gd name="T105" fmla="*/ 759 h 173"/>
                <a:gd name="T106" fmla="*/ 160 w 173"/>
                <a:gd name="T107" fmla="*/ 797 h 173"/>
                <a:gd name="T108" fmla="*/ 178 w 173"/>
                <a:gd name="T109" fmla="*/ 797 h 173"/>
                <a:gd name="T110" fmla="*/ 169 w 173"/>
                <a:gd name="T111" fmla="*/ 797 h 173"/>
                <a:gd name="T112" fmla="*/ 169 w 173"/>
                <a:gd name="T113" fmla="*/ 833 h 173"/>
                <a:gd name="T114" fmla="*/ 151 w 173"/>
                <a:gd name="T115" fmla="*/ 833 h 173"/>
                <a:gd name="T116" fmla="*/ 137 w 173"/>
                <a:gd name="T117" fmla="*/ 933 h 173"/>
                <a:gd name="T118" fmla="*/ 160 w 173"/>
                <a:gd name="T119" fmla="*/ 933 h 173"/>
                <a:gd name="T120" fmla="*/ 169 w 173"/>
                <a:gd name="T121" fmla="*/ 868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173"/>
                <a:gd name="T185" fmla="*/ 173 w 173"/>
                <a:gd name="T186" fmla="*/ 173 h 1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round/>
              <a:headEnd/>
              <a:tailEnd/>
            </a:ln>
          </p:spPr>
          <p:txBody>
            <a:bodyPr/>
            <a:lstStyle/>
            <a:p>
              <a:endParaRPr lang="en-US"/>
            </a:p>
          </p:txBody>
        </p:sp>
        <p:sp>
          <p:nvSpPr>
            <p:cNvPr id="5140" name="Freeform 42"/>
            <p:cNvSpPr>
              <a:spLocks/>
            </p:cNvSpPr>
            <p:nvPr/>
          </p:nvSpPr>
          <p:spPr bwMode="auto">
            <a:xfrm>
              <a:off x="4644" y="2577"/>
              <a:ext cx="115" cy="162"/>
            </a:xfrm>
            <a:custGeom>
              <a:avLst/>
              <a:gdLst>
                <a:gd name="T0" fmla="*/ 129 w 114"/>
                <a:gd name="T1" fmla="*/ 0 h 144"/>
                <a:gd name="T2" fmla="*/ 123 w 114"/>
                <a:gd name="T3" fmla="*/ 0 h 144"/>
                <a:gd name="T4" fmla="*/ 105 w 114"/>
                <a:gd name="T5" fmla="*/ 69 h 144"/>
                <a:gd name="T6" fmla="*/ 48 w 114"/>
                <a:gd name="T7" fmla="*/ 37 h 144"/>
                <a:gd name="T8" fmla="*/ 36 w 114"/>
                <a:gd name="T9" fmla="*/ 37 h 144"/>
                <a:gd name="T10" fmla="*/ 30 w 114"/>
                <a:gd name="T11" fmla="*/ 105 h 144"/>
                <a:gd name="T12" fmla="*/ 24 w 114"/>
                <a:gd name="T13" fmla="*/ 69 h 144"/>
                <a:gd name="T14" fmla="*/ 18 w 114"/>
                <a:gd name="T15" fmla="*/ 179 h 144"/>
                <a:gd name="T16" fmla="*/ 18 w 114"/>
                <a:gd name="T17" fmla="*/ 286 h 144"/>
                <a:gd name="T18" fmla="*/ 18 w 114"/>
                <a:gd name="T19" fmla="*/ 286 h 144"/>
                <a:gd name="T20" fmla="*/ 6 w 114"/>
                <a:gd name="T21" fmla="*/ 386 h 144"/>
                <a:gd name="T22" fmla="*/ 0 w 114"/>
                <a:gd name="T23" fmla="*/ 489 h 144"/>
                <a:gd name="T24" fmla="*/ 0 w 114"/>
                <a:gd name="T25" fmla="*/ 596 h 144"/>
                <a:gd name="T26" fmla="*/ 12 w 114"/>
                <a:gd name="T27" fmla="*/ 596 h 144"/>
                <a:gd name="T28" fmla="*/ 12 w 114"/>
                <a:gd name="T29" fmla="*/ 701 h 144"/>
                <a:gd name="T30" fmla="*/ 6 w 114"/>
                <a:gd name="T31" fmla="*/ 781 h 144"/>
                <a:gd name="T32" fmla="*/ 12 w 114"/>
                <a:gd name="T33" fmla="*/ 846 h 144"/>
                <a:gd name="T34" fmla="*/ 24 w 114"/>
                <a:gd name="T35" fmla="*/ 846 h 144"/>
                <a:gd name="T36" fmla="*/ 24 w 114"/>
                <a:gd name="T37" fmla="*/ 701 h 144"/>
                <a:gd name="T38" fmla="*/ 24 w 114"/>
                <a:gd name="T39" fmla="*/ 528 h 144"/>
                <a:gd name="T40" fmla="*/ 36 w 114"/>
                <a:gd name="T41" fmla="*/ 489 h 144"/>
                <a:gd name="T42" fmla="*/ 36 w 114"/>
                <a:gd name="T43" fmla="*/ 560 h 144"/>
                <a:gd name="T44" fmla="*/ 36 w 114"/>
                <a:gd name="T45" fmla="*/ 630 h 144"/>
                <a:gd name="T46" fmla="*/ 48 w 114"/>
                <a:gd name="T47" fmla="*/ 668 h 144"/>
                <a:gd name="T48" fmla="*/ 48 w 114"/>
                <a:gd name="T49" fmla="*/ 736 h 144"/>
                <a:gd name="T50" fmla="*/ 54 w 114"/>
                <a:gd name="T51" fmla="*/ 736 h 144"/>
                <a:gd name="T52" fmla="*/ 81 w 114"/>
                <a:gd name="T53" fmla="*/ 701 h 144"/>
                <a:gd name="T54" fmla="*/ 87 w 114"/>
                <a:gd name="T55" fmla="*/ 668 h 144"/>
                <a:gd name="T56" fmla="*/ 75 w 114"/>
                <a:gd name="T57" fmla="*/ 596 h 144"/>
                <a:gd name="T58" fmla="*/ 75 w 114"/>
                <a:gd name="T59" fmla="*/ 560 h 144"/>
                <a:gd name="T60" fmla="*/ 42 w 114"/>
                <a:gd name="T61" fmla="*/ 386 h 144"/>
                <a:gd name="T62" fmla="*/ 54 w 114"/>
                <a:gd name="T63" fmla="*/ 386 h 144"/>
                <a:gd name="T64" fmla="*/ 81 w 114"/>
                <a:gd name="T65" fmla="*/ 344 h 144"/>
                <a:gd name="T66" fmla="*/ 93 w 114"/>
                <a:gd name="T67" fmla="*/ 286 h 144"/>
                <a:gd name="T68" fmla="*/ 93 w 114"/>
                <a:gd name="T69" fmla="*/ 286 h 144"/>
                <a:gd name="T70" fmla="*/ 93 w 114"/>
                <a:gd name="T71" fmla="*/ 243 h 144"/>
                <a:gd name="T72" fmla="*/ 87 w 114"/>
                <a:gd name="T73" fmla="*/ 286 h 144"/>
                <a:gd name="T74" fmla="*/ 48 w 114"/>
                <a:gd name="T75" fmla="*/ 286 h 144"/>
                <a:gd name="T76" fmla="*/ 36 w 114"/>
                <a:gd name="T77" fmla="*/ 344 h 144"/>
                <a:gd name="T78" fmla="*/ 24 w 114"/>
                <a:gd name="T79" fmla="*/ 243 h 144"/>
                <a:gd name="T80" fmla="*/ 30 w 114"/>
                <a:gd name="T81" fmla="*/ 141 h 144"/>
                <a:gd name="T82" fmla="*/ 54 w 114"/>
                <a:gd name="T83" fmla="*/ 141 h 144"/>
                <a:gd name="T84" fmla="*/ 93 w 114"/>
                <a:gd name="T85" fmla="*/ 141 h 144"/>
                <a:gd name="T86" fmla="*/ 117 w 114"/>
                <a:gd name="T87" fmla="*/ 105 h 144"/>
                <a:gd name="T88" fmla="*/ 129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4"/>
                <a:gd name="T136" fmla="*/ 0 h 144"/>
                <a:gd name="T137" fmla="*/ 114 w 114"/>
                <a:gd name="T138" fmla="*/ 144 h 1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round/>
              <a:headEnd/>
              <a:tailEnd/>
            </a:ln>
          </p:spPr>
          <p:txBody>
            <a:bodyPr/>
            <a:lstStyle/>
            <a:p>
              <a:endParaRPr lang="en-US"/>
            </a:p>
          </p:txBody>
        </p:sp>
        <p:sp>
          <p:nvSpPr>
            <p:cNvPr id="5141" name="Freeform 43"/>
            <p:cNvSpPr>
              <a:spLocks/>
            </p:cNvSpPr>
            <p:nvPr/>
          </p:nvSpPr>
          <p:spPr bwMode="auto">
            <a:xfrm>
              <a:off x="4402" y="2746"/>
              <a:ext cx="157" cy="60"/>
            </a:xfrm>
            <a:custGeom>
              <a:avLst/>
              <a:gdLst>
                <a:gd name="T0" fmla="*/ 171 w 156"/>
                <a:gd name="T1" fmla="*/ 340 h 53"/>
                <a:gd name="T2" fmla="*/ 171 w 156"/>
                <a:gd name="T3" fmla="*/ 340 h 53"/>
                <a:gd name="T4" fmla="*/ 171 w 156"/>
                <a:gd name="T5" fmla="*/ 233 h 53"/>
                <a:gd name="T6" fmla="*/ 159 w 156"/>
                <a:gd name="T7" fmla="*/ 233 h 53"/>
                <a:gd name="T8" fmla="*/ 147 w 156"/>
                <a:gd name="T9" fmla="*/ 233 h 53"/>
                <a:gd name="T10" fmla="*/ 141 w 156"/>
                <a:gd name="T11" fmla="*/ 157 h 53"/>
                <a:gd name="T12" fmla="*/ 123 w 156"/>
                <a:gd name="T13" fmla="*/ 113 h 53"/>
                <a:gd name="T14" fmla="*/ 111 w 156"/>
                <a:gd name="T15" fmla="*/ 78 h 53"/>
                <a:gd name="T16" fmla="*/ 105 w 156"/>
                <a:gd name="T17" fmla="*/ 113 h 53"/>
                <a:gd name="T18" fmla="*/ 60 w 156"/>
                <a:gd name="T19" fmla="*/ 113 h 53"/>
                <a:gd name="T20" fmla="*/ 54 w 156"/>
                <a:gd name="T21" fmla="*/ 78 h 53"/>
                <a:gd name="T22" fmla="*/ 36 w 156"/>
                <a:gd name="T23" fmla="*/ 0 h 53"/>
                <a:gd name="T24" fmla="*/ 12 w 156"/>
                <a:gd name="T25" fmla="*/ 0 h 53"/>
                <a:gd name="T26" fmla="*/ 6 w 156"/>
                <a:gd name="T27" fmla="*/ 78 h 53"/>
                <a:gd name="T28" fmla="*/ 0 w 156"/>
                <a:gd name="T29" fmla="*/ 113 h 53"/>
                <a:gd name="T30" fmla="*/ 18 w 156"/>
                <a:gd name="T31" fmla="*/ 157 h 53"/>
                <a:gd name="T32" fmla="*/ 18 w 156"/>
                <a:gd name="T33" fmla="*/ 157 h 53"/>
                <a:gd name="T34" fmla="*/ 36 w 156"/>
                <a:gd name="T35" fmla="*/ 187 h 53"/>
                <a:gd name="T36" fmla="*/ 54 w 156"/>
                <a:gd name="T37" fmla="*/ 233 h 53"/>
                <a:gd name="T38" fmla="*/ 66 w 156"/>
                <a:gd name="T39" fmla="*/ 264 h 53"/>
                <a:gd name="T40" fmla="*/ 99 w 156"/>
                <a:gd name="T41" fmla="*/ 264 h 53"/>
                <a:gd name="T42" fmla="*/ 123 w 156"/>
                <a:gd name="T43" fmla="*/ 300 h 53"/>
                <a:gd name="T44" fmla="*/ 147 w 156"/>
                <a:gd name="T45" fmla="*/ 300 h 53"/>
                <a:gd name="T46" fmla="*/ 159 w 156"/>
                <a:gd name="T47" fmla="*/ 340 h 53"/>
                <a:gd name="T48" fmla="*/ 171 w 156"/>
                <a:gd name="T49" fmla="*/ 340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6"/>
                <a:gd name="T76" fmla="*/ 0 h 53"/>
                <a:gd name="T77" fmla="*/ 156 w 156"/>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round/>
              <a:headEnd/>
              <a:tailEnd/>
            </a:ln>
          </p:spPr>
          <p:txBody>
            <a:bodyPr/>
            <a:lstStyle/>
            <a:p>
              <a:endParaRPr lang="en-US"/>
            </a:p>
          </p:txBody>
        </p:sp>
        <p:sp>
          <p:nvSpPr>
            <p:cNvPr id="5142" name="Freeform 44"/>
            <p:cNvSpPr>
              <a:spLocks/>
            </p:cNvSpPr>
            <p:nvPr/>
          </p:nvSpPr>
          <p:spPr bwMode="auto">
            <a:xfrm>
              <a:off x="4716" y="2799"/>
              <a:ext cx="73" cy="47"/>
            </a:xfrm>
            <a:custGeom>
              <a:avLst/>
              <a:gdLst>
                <a:gd name="T0" fmla="*/ 87 w 72"/>
                <a:gd name="T1" fmla="*/ 0 h 42"/>
                <a:gd name="T2" fmla="*/ 57 w 72"/>
                <a:gd name="T3" fmla="*/ 34 h 42"/>
                <a:gd name="T4" fmla="*/ 12 w 72"/>
                <a:gd name="T5" fmla="*/ 96 h 42"/>
                <a:gd name="T6" fmla="*/ 0 w 72"/>
                <a:gd name="T7" fmla="*/ 192 h 42"/>
                <a:gd name="T8" fmla="*/ 0 w 72"/>
                <a:gd name="T9" fmla="*/ 192 h 42"/>
                <a:gd name="T10" fmla="*/ 6 w 72"/>
                <a:gd name="T11" fmla="*/ 227 h 42"/>
                <a:gd name="T12" fmla="*/ 24 w 72"/>
                <a:gd name="T13" fmla="*/ 166 h 42"/>
                <a:gd name="T14" fmla="*/ 63 w 72"/>
                <a:gd name="T15" fmla="*/ 67 h 42"/>
                <a:gd name="T16" fmla="*/ 87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
                <a:gd name="T28" fmla="*/ 0 h 42"/>
                <a:gd name="T29" fmla="*/ 72 w 72"/>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round/>
              <a:headEnd/>
              <a:tailEnd/>
            </a:ln>
          </p:spPr>
          <p:txBody>
            <a:bodyPr/>
            <a:lstStyle/>
            <a:p>
              <a:endParaRPr lang="en-US"/>
            </a:p>
          </p:txBody>
        </p:sp>
        <p:sp>
          <p:nvSpPr>
            <p:cNvPr id="5143" name="Freeform 45"/>
            <p:cNvSpPr>
              <a:spLocks/>
            </p:cNvSpPr>
            <p:nvPr/>
          </p:nvSpPr>
          <p:spPr bwMode="auto">
            <a:xfrm>
              <a:off x="4801" y="2564"/>
              <a:ext cx="24" cy="67"/>
            </a:xfrm>
            <a:custGeom>
              <a:avLst/>
              <a:gdLst>
                <a:gd name="T0" fmla="*/ 24 w 24"/>
                <a:gd name="T1" fmla="*/ 223 h 60"/>
                <a:gd name="T2" fmla="*/ 12 w 24"/>
                <a:gd name="T3" fmla="*/ 128 h 60"/>
                <a:gd name="T4" fmla="*/ 18 w 24"/>
                <a:gd name="T5" fmla="*/ 95 h 60"/>
                <a:gd name="T6" fmla="*/ 12 w 24"/>
                <a:gd name="T7" fmla="*/ 63 h 60"/>
                <a:gd name="T8" fmla="*/ 6 w 24"/>
                <a:gd name="T9" fmla="*/ 95 h 60"/>
                <a:gd name="T10" fmla="*/ 0 w 24"/>
                <a:gd name="T11" fmla="*/ 160 h 60"/>
                <a:gd name="T12" fmla="*/ 0 w 24"/>
                <a:gd name="T13" fmla="*/ 128 h 60"/>
                <a:gd name="T14" fmla="*/ 6 w 24"/>
                <a:gd name="T15" fmla="*/ 32 h 60"/>
                <a:gd name="T16" fmla="*/ 6 w 24"/>
                <a:gd name="T17" fmla="*/ 0 h 60"/>
                <a:gd name="T18" fmla="*/ 0 w 24"/>
                <a:gd name="T19" fmla="*/ 63 h 60"/>
                <a:gd name="T20" fmla="*/ 0 w 24"/>
                <a:gd name="T21" fmla="*/ 160 h 60"/>
                <a:gd name="T22" fmla="*/ 0 w 24"/>
                <a:gd name="T23" fmla="*/ 223 h 60"/>
                <a:gd name="T24" fmla="*/ 12 w 24"/>
                <a:gd name="T25" fmla="*/ 316 h 60"/>
                <a:gd name="T26" fmla="*/ 6 w 24"/>
                <a:gd name="T27" fmla="*/ 189 h 60"/>
                <a:gd name="T28" fmla="*/ 24 w 24"/>
                <a:gd name="T29" fmla="*/ 223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60"/>
                <a:gd name="T47" fmla="*/ 24 w 24"/>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round/>
              <a:headEnd/>
              <a:tailEnd/>
            </a:ln>
          </p:spPr>
          <p:txBody>
            <a:bodyPr/>
            <a:lstStyle/>
            <a:p>
              <a:endParaRPr lang="en-US"/>
            </a:p>
          </p:txBody>
        </p:sp>
        <p:sp>
          <p:nvSpPr>
            <p:cNvPr id="5144" name="Freeform 46"/>
            <p:cNvSpPr>
              <a:spLocks/>
            </p:cNvSpPr>
            <p:nvPr/>
          </p:nvSpPr>
          <p:spPr bwMode="auto">
            <a:xfrm>
              <a:off x="4807" y="2678"/>
              <a:ext cx="49" cy="21"/>
            </a:xfrm>
            <a:custGeom>
              <a:avLst/>
              <a:gdLst>
                <a:gd name="T0" fmla="*/ 63 w 48"/>
                <a:gd name="T1" fmla="*/ 121 h 18"/>
                <a:gd name="T2" fmla="*/ 63 w 48"/>
                <a:gd name="T3" fmla="*/ 187 h 18"/>
                <a:gd name="T4" fmla="*/ 35 w 48"/>
                <a:gd name="T5" fmla="*/ 64 h 18"/>
                <a:gd name="T6" fmla="*/ 12 w 48"/>
                <a:gd name="T7" fmla="*/ 121 h 18"/>
                <a:gd name="T8" fmla="*/ 0 w 48"/>
                <a:gd name="T9" fmla="*/ 64 h 18"/>
                <a:gd name="T10" fmla="*/ 0 w 48"/>
                <a:gd name="T11" fmla="*/ 121 h 18"/>
                <a:gd name="T12" fmla="*/ 0 w 48"/>
                <a:gd name="T13" fmla="*/ 0 h 18"/>
                <a:gd name="T14" fmla="*/ 12 w 48"/>
                <a:gd name="T15" fmla="*/ 0 h 18"/>
                <a:gd name="T16" fmla="*/ 57 w 48"/>
                <a:gd name="T17" fmla="*/ 0 h 18"/>
                <a:gd name="T18" fmla="*/ 63 w 48"/>
                <a:gd name="T19" fmla="*/ 121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8"/>
                <a:gd name="T32" fmla="*/ 48 w 4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round/>
              <a:headEnd/>
              <a:tailEnd/>
            </a:ln>
          </p:spPr>
          <p:txBody>
            <a:bodyPr/>
            <a:lstStyle/>
            <a:p>
              <a:endParaRPr lang="en-US"/>
            </a:p>
          </p:txBody>
        </p:sp>
        <p:sp>
          <p:nvSpPr>
            <p:cNvPr id="5145" name="Freeform 47"/>
            <p:cNvSpPr>
              <a:spLocks/>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24 h 12"/>
                <a:gd name="T8" fmla="*/ 36 w 54"/>
                <a:gd name="T9" fmla="*/ 24 h 12"/>
                <a:gd name="T10" fmla="*/ 24 w 54"/>
                <a:gd name="T11" fmla="*/ 0 h 12"/>
                <a:gd name="T12" fmla="*/ 6 w 54"/>
                <a:gd name="T13" fmla="*/ 0 h 12"/>
                <a:gd name="T14" fmla="*/ 0 w 54"/>
                <a:gd name="T15" fmla="*/ 24 h 12"/>
                <a:gd name="T16" fmla="*/ 6 w 54"/>
                <a:gd name="T17" fmla="*/ 39 h 12"/>
                <a:gd name="T18" fmla="*/ 24 w 54"/>
                <a:gd name="T19" fmla="*/ 39 h 12"/>
                <a:gd name="T20" fmla="*/ 42 w 54"/>
                <a:gd name="T21" fmla="*/ 24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2"/>
                <a:gd name="T38" fmla="*/ 54 w 54"/>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round/>
              <a:headEnd/>
              <a:tailEnd/>
            </a:ln>
          </p:spPr>
          <p:txBody>
            <a:bodyPr/>
            <a:lstStyle/>
            <a:p>
              <a:endParaRPr lang="en-US"/>
            </a:p>
          </p:txBody>
        </p:sp>
        <p:sp>
          <p:nvSpPr>
            <p:cNvPr id="5146" name="Freeform 48"/>
            <p:cNvSpPr>
              <a:spLocks/>
            </p:cNvSpPr>
            <p:nvPr/>
          </p:nvSpPr>
          <p:spPr bwMode="auto">
            <a:xfrm>
              <a:off x="4402" y="2645"/>
              <a:ext cx="29" cy="33"/>
            </a:xfrm>
            <a:custGeom>
              <a:avLst/>
              <a:gdLst>
                <a:gd name="T0" fmla="*/ 15 w 30"/>
                <a:gd name="T1" fmla="*/ 101 h 30"/>
                <a:gd name="T2" fmla="*/ 15 w 30"/>
                <a:gd name="T3" fmla="*/ 124 h 30"/>
                <a:gd name="T4" fmla="*/ 12 w 30"/>
                <a:gd name="T5" fmla="*/ 101 h 30"/>
                <a:gd name="T6" fmla="*/ 6 w 30"/>
                <a:gd name="T7" fmla="*/ 50 h 30"/>
                <a:gd name="T8" fmla="*/ 0 w 30"/>
                <a:gd name="T9" fmla="*/ 50 h 30"/>
                <a:gd name="T10" fmla="*/ 6 w 30"/>
                <a:gd name="T11" fmla="*/ 28 h 30"/>
                <a:gd name="T12" fmla="*/ 12 w 30"/>
                <a:gd name="T13" fmla="*/ 0 h 30"/>
                <a:gd name="T14" fmla="*/ 15 w 30"/>
                <a:gd name="T15" fmla="*/ 76 h 30"/>
                <a:gd name="T16" fmla="*/ 15 w 30"/>
                <a:gd name="T17" fmla="*/ 101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0"/>
                <a:gd name="T29" fmla="*/ 30 w 30"/>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round/>
              <a:headEnd/>
              <a:tailEnd/>
            </a:ln>
          </p:spPr>
          <p:txBody>
            <a:bodyPr/>
            <a:lstStyle/>
            <a:p>
              <a:endParaRPr lang="en-US"/>
            </a:p>
          </p:txBody>
        </p:sp>
        <p:sp>
          <p:nvSpPr>
            <p:cNvPr id="5147" name="Freeform 49"/>
            <p:cNvSpPr>
              <a:spLocks/>
            </p:cNvSpPr>
            <p:nvPr/>
          </p:nvSpPr>
          <p:spPr bwMode="auto">
            <a:xfrm>
              <a:off x="4601" y="2792"/>
              <a:ext cx="43" cy="20"/>
            </a:xfrm>
            <a:custGeom>
              <a:avLst/>
              <a:gdLst>
                <a:gd name="T0" fmla="*/ 57 w 42"/>
                <a:gd name="T1" fmla="*/ 57 h 18"/>
                <a:gd name="T2" fmla="*/ 51 w 42"/>
                <a:gd name="T3" fmla="*/ 30 h 18"/>
                <a:gd name="T4" fmla="*/ 45 w 42"/>
                <a:gd name="T5" fmla="*/ 30 h 18"/>
                <a:gd name="T6" fmla="*/ 18 w 42"/>
                <a:gd name="T7" fmla="*/ 0 h 18"/>
                <a:gd name="T8" fmla="*/ 39 w 42"/>
                <a:gd name="T9" fmla="*/ 57 h 18"/>
                <a:gd name="T10" fmla="*/ 18 w 42"/>
                <a:gd name="T11" fmla="*/ 57 h 18"/>
                <a:gd name="T12" fmla="*/ 0 w 42"/>
                <a:gd name="T13" fmla="*/ 57 h 18"/>
                <a:gd name="T14" fmla="*/ 0 w 42"/>
                <a:gd name="T15" fmla="*/ 87 h 18"/>
                <a:gd name="T16" fmla="*/ 12 w 42"/>
                <a:gd name="T17" fmla="*/ 87 h 18"/>
                <a:gd name="T18" fmla="*/ 45 w 42"/>
                <a:gd name="T19" fmla="*/ 57 h 18"/>
                <a:gd name="T20" fmla="*/ 51 w 42"/>
                <a:gd name="T21" fmla="*/ 87 h 18"/>
                <a:gd name="T22" fmla="*/ 51 w 42"/>
                <a:gd name="T23" fmla="*/ 57 h 18"/>
                <a:gd name="T24" fmla="*/ 57 w 42"/>
                <a:gd name="T25" fmla="*/ 5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8"/>
                <a:gd name="T41" fmla="*/ 42 w 4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round/>
              <a:headEnd/>
              <a:tailEnd/>
            </a:ln>
          </p:spPr>
          <p:txBody>
            <a:bodyPr/>
            <a:lstStyle/>
            <a:p>
              <a:endParaRPr lang="en-US"/>
            </a:p>
          </p:txBody>
        </p:sp>
        <p:sp>
          <p:nvSpPr>
            <p:cNvPr id="5148" name="Freeform 50"/>
            <p:cNvSpPr>
              <a:spLocks/>
            </p:cNvSpPr>
            <p:nvPr/>
          </p:nvSpPr>
          <p:spPr bwMode="auto">
            <a:xfrm>
              <a:off x="4637" y="2826"/>
              <a:ext cx="30" cy="13"/>
            </a:xfrm>
            <a:custGeom>
              <a:avLst/>
              <a:gdLst>
                <a:gd name="T0" fmla="*/ 30 w 30"/>
                <a:gd name="T1" fmla="*/ 39 h 12"/>
                <a:gd name="T2" fmla="*/ 18 w 30"/>
                <a:gd name="T3" fmla="*/ 39 h 12"/>
                <a:gd name="T4" fmla="*/ 6 w 30"/>
                <a:gd name="T5" fmla="*/ 24 h 12"/>
                <a:gd name="T6" fmla="*/ 0 w 30"/>
                <a:gd name="T7" fmla="*/ 0 h 12"/>
                <a:gd name="T8" fmla="*/ 18 w 30"/>
                <a:gd name="T9" fmla="*/ 0 h 12"/>
                <a:gd name="T10" fmla="*/ 30 w 30"/>
                <a:gd name="T11" fmla="*/ 39 h 12"/>
                <a:gd name="T12" fmla="*/ 0 60000 65536"/>
                <a:gd name="T13" fmla="*/ 0 60000 65536"/>
                <a:gd name="T14" fmla="*/ 0 60000 65536"/>
                <a:gd name="T15" fmla="*/ 0 60000 65536"/>
                <a:gd name="T16" fmla="*/ 0 60000 65536"/>
                <a:gd name="T17" fmla="*/ 0 60000 65536"/>
                <a:gd name="T18" fmla="*/ 0 w 30"/>
                <a:gd name="T19" fmla="*/ 0 h 12"/>
                <a:gd name="T20" fmla="*/ 30 w 3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round/>
              <a:headEnd/>
              <a:tailEnd/>
            </a:ln>
          </p:spPr>
          <p:txBody>
            <a:bodyPr/>
            <a:lstStyle/>
            <a:p>
              <a:endParaRPr lang="en-US"/>
            </a:p>
          </p:txBody>
        </p:sp>
        <p:sp>
          <p:nvSpPr>
            <p:cNvPr id="5149" name="Freeform 51"/>
            <p:cNvSpPr>
              <a:spLocks/>
            </p:cNvSpPr>
            <p:nvPr/>
          </p:nvSpPr>
          <p:spPr bwMode="auto">
            <a:xfrm>
              <a:off x="4771" y="2678"/>
              <a:ext cx="24" cy="21"/>
            </a:xfrm>
            <a:custGeom>
              <a:avLst/>
              <a:gdLst>
                <a:gd name="T0" fmla="*/ 24 w 24"/>
                <a:gd name="T1" fmla="*/ 121 h 18"/>
                <a:gd name="T2" fmla="*/ 12 w 24"/>
                <a:gd name="T3" fmla="*/ 187 h 18"/>
                <a:gd name="T4" fmla="*/ 0 w 24"/>
                <a:gd name="T5" fmla="*/ 64 h 18"/>
                <a:gd name="T6" fmla="*/ 6 w 24"/>
                <a:gd name="T7" fmla="*/ 0 h 18"/>
                <a:gd name="T8" fmla="*/ 24 w 24"/>
                <a:gd name="T9" fmla="*/ 121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24" y="12"/>
                  </a:moveTo>
                  <a:lnTo>
                    <a:pt x="12" y="18"/>
                  </a:lnTo>
                  <a:lnTo>
                    <a:pt x="0" y="6"/>
                  </a:lnTo>
                  <a:lnTo>
                    <a:pt x="6" y="0"/>
                  </a:lnTo>
                  <a:lnTo>
                    <a:pt x="24" y="12"/>
                  </a:lnTo>
                  <a:close/>
                </a:path>
              </a:pathLst>
            </a:custGeom>
            <a:solidFill>
              <a:srgbClr val="E1E1E1"/>
            </a:solidFill>
            <a:ln w="9525">
              <a:solidFill>
                <a:srgbClr val="000000"/>
              </a:solidFill>
              <a:round/>
              <a:headEnd/>
              <a:tailEnd/>
            </a:ln>
          </p:spPr>
          <p:txBody>
            <a:bodyPr/>
            <a:lstStyle/>
            <a:p>
              <a:endParaRPr lang="en-US"/>
            </a:p>
          </p:txBody>
        </p:sp>
        <p:sp>
          <p:nvSpPr>
            <p:cNvPr id="5150" name="Freeform 52"/>
            <p:cNvSpPr>
              <a:spLocks/>
            </p:cNvSpPr>
            <p:nvPr/>
          </p:nvSpPr>
          <p:spPr bwMode="auto">
            <a:xfrm>
              <a:off x="4559" y="2792"/>
              <a:ext cx="24" cy="14"/>
            </a:xfrm>
            <a:custGeom>
              <a:avLst/>
              <a:gdLst>
                <a:gd name="T0" fmla="*/ 24 w 24"/>
                <a:gd name="T1" fmla="*/ 64 h 12"/>
                <a:gd name="T2" fmla="*/ 18 w 24"/>
                <a:gd name="T3" fmla="*/ 64 h 12"/>
                <a:gd name="T4" fmla="*/ 0 w 24"/>
                <a:gd name="T5" fmla="*/ 0 h 12"/>
                <a:gd name="T6" fmla="*/ 12 w 24"/>
                <a:gd name="T7" fmla="*/ 121 h 12"/>
                <a:gd name="T8" fmla="*/ 24 w 24"/>
                <a:gd name="T9" fmla="*/ 64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24" y="6"/>
                  </a:moveTo>
                  <a:lnTo>
                    <a:pt x="18" y="6"/>
                  </a:lnTo>
                  <a:lnTo>
                    <a:pt x="0" y="0"/>
                  </a:lnTo>
                  <a:lnTo>
                    <a:pt x="12" y="12"/>
                  </a:lnTo>
                  <a:lnTo>
                    <a:pt x="24" y="6"/>
                  </a:lnTo>
                  <a:close/>
                </a:path>
              </a:pathLst>
            </a:custGeom>
            <a:solidFill>
              <a:srgbClr val="E1E1E1"/>
            </a:solidFill>
            <a:ln w="9525">
              <a:solidFill>
                <a:srgbClr val="000000"/>
              </a:solidFill>
              <a:round/>
              <a:headEnd/>
              <a:tailEnd/>
            </a:ln>
          </p:spPr>
          <p:txBody>
            <a:bodyPr/>
            <a:lstStyle/>
            <a:p>
              <a:endParaRPr lang="en-US"/>
            </a:p>
          </p:txBody>
        </p:sp>
        <p:sp>
          <p:nvSpPr>
            <p:cNvPr id="5151" name="Freeform 53"/>
            <p:cNvSpPr>
              <a:spLocks/>
            </p:cNvSpPr>
            <p:nvPr/>
          </p:nvSpPr>
          <p:spPr bwMode="auto">
            <a:xfrm>
              <a:off x="4255" y="2577"/>
              <a:ext cx="18" cy="20"/>
            </a:xfrm>
            <a:custGeom>
              <a:avLst/>
              <a:gdLst>
                <a:gd name="T0" fmla="*/ 38 w 17"/>
                <a:gd name="T1" fmla="*/ 57 h 18"/>
                <a:gd name="T2" fmla="*/ 26 w 17"/>
                <a:gd name="T3" fmla="*/ 87 h 18"/>
                <a:gd name="T4" fmla="*/ 0 w 17"/>
                <a:gd name="T5" fmla="*/ 30 h 18"/>
                <a:gd name="T6" fmla="*/ 6 w 17"/>
                <a:gd name="T7" fmla="*/ 0 h 18"/>
                <a:gd name="T8" fmla="*/ 38 w 17"/>
                <a:gd name="T9" fmla="*/ 57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7" y="12"/>
                  </a:moveTo>
                  <a:lnTo>
                    <a:pt x="11" y="18"/>
                  </a:lnTo>
                  <a:lnTo>
                    <a:pt x="0" y="6"/>
                  </a:lnTo>
                  <a:lnTo>
                    <a:pt x="6" y="0"/>
                  </a:lnTo>
                  <a:lnTo>
                    <a:pt x="17" y="12"/>
                  </a:lnTo>
                  <a:close/>
                </a:path>
              </a:pathLst>
            </a:custGeom>
            <a:solidFill>
              <a:srgbClr val="E1E1E1"/>
            </a:solidFill>
            <a:ln w="9525">
              <a:solidFill>
                <a:srgbClr val="000000"/>
              </a:solidFill>
              <a:round/>
              <a:headEnd/>
              <a:tailEnd/>
            </a:ln>
          </p:spPr>
          <p:txBody>
            <a:bodyPr/>
            <a:lstStyle/>
            <a:p>
              <a:endParaRPr lang="en-US"/>
            </a:p>
          </p:txBody>
        </p:sp>
        <p:sp>
          <p:nvSpPr>
            <p:cNvPr id="5152" name="Freeform 54"/>
            <p:cNvSpPr>
              <a:spLocks/>
            </p:cNvSpPr>
            <p:nvPr/>
          </p:nvSpPr>
          <p:spPr bwMode="auto">
            <a:xfrm>
              <a:off x="4590" y="2799"/>
              <a:ext cx="11" cy="13"/>
            </a:xfrm>
            <a:custGeom>
              <a:avLst/>
              <a:gdLst>
                <a:gd name="T0" fmla="*/ 11 w 11"/>
                <a:gd name="T1" fmla="*/ 0 h 12"/>
                <a:gd name="T2" fmla="*/ 5 w 11"/>
                <a:gd name="T3" fmla="*/ 0 h 12"/>
                <a:gd name="T4" fmla="*/ 0 w 11"/>
                <a:gd name="T5" fmla="*/ 24 h 12"/>
                <a:gd name="T6" fmla="*/ 5 w 11"/>
                <a:gd name="T7" fmla="*/ 39 h 12"/>
                <a:gd name="T8" fmla="*/ 11 w 11"/>
                <a:gd name="T9" fmla="*/ 0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0"/>
                  </a:moveTo>
                  <a:lnTo>
                    <a:pt x="5" y="0"/>
                  </a:lnTo>
                  <a:lnTo>
                    <a:pt x="0" y="6"/>
                  </a:lnTo>
                  <a:lnTo>
                    <a:pt x="5" y="12"/>
                  </a:lnTo>
                  <a:lnTo>
                    <a:pt x="11" y="0"/>
                  </a:lnTo>
                  <a:close/>
                </a:path>
              </a:pathLst>
            </a:custGeom>
            <a:solidFill>
              <a:srgbClr val="E1E1E1"/>
            </a:solidFill>
            <a:ln w="9525">
              <a:solidFill>
                <a:srgbClr val="000000"/>
              </a:solidFill>
              <a:round/>
              <a:headEnd/>
              <a:tailEnd/>
            </a:ln>
          </p:spPr>
          <p:txBody>
            <a:bodyPr/>
            <a:lstStyle/>
            <a:p>
              <a:endParaRPr lang="en-US"/>
            </a:p>
          </p:txBody>
        </p:sp>
        <p:sp>
          <p:nvSpPr>
            <p:cNvPr id="5153" name="Freeform 55"/>
            <p:cNvSpPr>
              <a:spLocks/>
            </p:cNvSpPr>
            <p:nvPr/>
          </p:nvSpPr>
          <p:spPr bwMode="auto">
            <a:xfrm>
              <a:off x="4443" y="2672"/>
              <a:ext cx="13" cy="13"/>
            </a:xfrm>
            <a:custGeom>
              <a:avLst/>
              <a:gdLst>
                <a:gd name="T0" fmla="*/ 39 w 12"/>
                <a:gd name="T1" fmla="*/ 24 h 12"/>
                <a:gd name="T2" fmla="*/ 24 w 12"/>
                <a:gd name="T3" fmla="*/ 39 h 12"/>
                <a:gd name="T4" fmla="*/ 0 w 12"/>
                <a:gd name="T5" fmla="*/ 39 h 12"/>
                <a:gd name="T6" fmla="*/ 0 w 12"/>
                <a:gd name="T7" fmla="*/ 0 h 12"/>
                <a:gd name="T8" fmla="*/ 39 w 12"/>
                <a:gd name="T9" fmla="*/ 24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6" y="12"/>
                  </a:lnTo>
                  <a:lnTo>
                    <a:pt x="0" y="12"/>
                  </a:lnTo>
                  <a:lnTo>
                    <a:pt x="0" y="0"/>
                  </a:lnTo>
                  <a:lnTo>
                    <a:pt x="12" y="6"/>
                  </a:lnTo>
                  <a:close/>
                </a:path>
              </a:pathLst>
            </a:custGeom>
            <a:solidFill>
              <a:srgbClr val="E1E1E1"/>
            </a:solidFill>
            <a:ln w="9525">
              <a:solidFill>
                <a:srgbClr val="000000"/>
              </a:solidFill>
              <a:round/>
              <a:headEnd/>
              <a:tailEnd/>
            </a:ln>
          </p:spPr>
          <p:txBody>
            <a:bodyPr/>
            <a:lstStyle/>
            <a:p>
              <a:endParaRPr lang="en-US"/>
            </a:p>
          </p:txBody>
        </p:sp>
        <p:sp>
          <p:nvSpPr>
            <p:cNvPr id="5154" name="Freeform 56"/>
            <p:cNvSpPr>
              <a:spLocks/>
            </p:cNvSpPr>
            <p:nvPr/>
          </p:nvSpPr>
          <p:spPr bwMode="auto">
            <a:xfrm>
              <a:off x="4710" y="2712"/>
              <a:ext cx="6" cy="27"/>
            </a:xfrm>
            <a:custGeom>
              <a:avLst/>
              <a:gdLst>
                <a:gd name="T0" fmla="*/ 6 w 6"/>
                <a:gd name="T1" fmla="*/ 110 h 24"/>
                <a:gd name="T2" fmla="*/ 6 w 6"/>
                <a:gd name="T3" fmla="*/ 110 h 24"/>
                <a:gd name="T4" fmla="*/ 6 w 6"/>
                <a:gd name="T5" fmla="*/ 37 h 24"/>
                <a:gd name="T6" fmla="*/ 6 w 6"/>
                <a:gd name="T7" fmla="*/ 0 h 24"/>
                <a:gd name="T8" fmla="*/ 0 w 6"/>
                <a:gd name="T9" fmla="*/ 141 h 24"/>
                <a:gd name="T10" fmla="*/ 6 w 6"/>
                <a:gd name="T11" fmla="*/ 110 h 24"/>
                <a:gd name="T12" fmla="*/ 0 60000 65536"/>
                <a:gd name="T13" fmla="*/ 0 60000 65536"/>
                <a:gd name="T14" fmla="*/ 0 60000 65536"/>
                <a:gd name="T15" fmla="*/ 0 60000 65536"/>
                <a:gd name="T16" fmla="*/ 0 60000 65536"/>
                <a:gd name="T17" fmla="*/ 0 60000 65536"/>
                <a:gd name="T18" fmla="*/ 0 w 6"/>
                <a:gd name="T19" fmla="*/ 0 h 24"/>
                <a:gd name="T20" fmla="*/ 6 w 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round/>
              <a:headEnd/>
              <a:tailEnd/>
            </a:ln>
          </p:spPr>
          <p:txBody>
            <a:bodyPr/>
            <a:lstStyle/>
            <a:p>
              <a:endParaRPr lang="en-US"/>
            </a:p>
          </p:txBody>
        </p:sp>
        <p:sp>
          <p:nvSpPr>
            <p:cNvPr id="5155" name="Rectangle 57"/>
            <p:cNvSpPr>
              <a:spLocks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56" name="Freeform 58"/>
            <p:cNvSpPr>
              <a:spLocks/>
            </p:cNvSpPr>
            <p:nvPr/>
          </p:nvSpPr>
          <p:spPr bwMode="auto">
            <a:xfrm>
              <a:off x="4286" y="2631"/>
              <a:ext cx="11" cy="20"/>
            </a:xfrm>
            <a:custGeom>
              <a:avLst/>
              <a:gdLst>
                <a:gd name="T0" fmla="*/ 6 w 12"/>
                <a:gd name="T1" fmla="*/ 87 h 18"/>
                <a:gd name="T2" fmla="*/ 0 w 12"/>
                <a:gd name="T3" fmla="*/ 87 h 18"/>
                <a:gd name="T4" fmla="*/ 0 w 12"/>
                <a:gd name="T5" fmla="*/ 0 h 18"/>
                <a:gd name="T6" fmla="*/ 6 w 12"/>
                <a:gd name="T7" fmla="*/ 87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12" y="18"/>
                  </a:moveTo>
                  <a:lnTo>
                    <a:pt x="0" y="18"/>
                  </a:lnTo>
                  <a:lnTo>
                    <a:pt x="0" y="0"/>
                  </a:lnTo>
                  <a:lnTo>
                    <a:pt x="12" y="18"/>
                  </a:lnTo>
                  <a:close/>
                </a:path>
              </a:pathLst>
            </a:custGeom>
            <a:solidFill>
              <a:srgbClr val="E1E1E1"/>
            </a:solidFill>
            <a:ln w="9525">
              <a:solidFill>
                <a:srgbClr val="000000"/>
              </a:solidFill>
              <a:round/>
              <a:headEnd/>
              <a:tailEnd/>
            </a:ln>
          </p:spPr>
          <p:txBody>
            <a:bodyPr/>
            <a:lstStyle/>
            <a:p>
              <a:endParaRPr lang="en-US"/>
            </a:p>
          </p:txBody>
        </p:sp>
        <p:sp>
          <p:nvSpPr>
            <p:cNvPr id="5157" name="Freeform 59"/>
            <p:cNvSpPr>
              <a:spLocks/>
            </p:cNvSpPr>
            <p:nvPr/>
          </p:nvSpPr>
          <p:spPr bwMode="auto">
            <a:xfrm>
              <a:off x="4703" y="2719"/>
              <a:ext cx="7" cy="13"/>
            </a:xfrm>
            <a:custGeom>
              <a:avLst/>
              <a:gdLst>
                <a:gd name="T0" fmla="*/ 64 w 6"/>
                <a:gd name="T1" fmla="*/ 24 h 12"/>
                <a:gd name="T2" fmla="*/ 64 w 6"/>
                <a:gd name="T3" fmla="*/ 0 h 12"/>
                <a:gd name="T4" fmla="*/ 64 w 6"/>
                <a:gd name="T5" fmla="*/ 0 h 12"/>
                <a:gd name="T6" fmla="*/ 0 w 6"/>
                <a:gd name="T7" fmla="*/ 39 h 12"/>
                <a:gd name="T8" fmla="*/ 64 w 6"/>
                <a:gd name="T9" fmla="*/ 24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6"/>
                  </a:moveTo>
                  <a:lnTo>
                    <a:pt x="6" y="0"/>
                  </a:lnTo>
                  <a:lnTo>
                    <a:pt x="0" y="12"/>
                  </a:lnTo>
                  <a:lnTo>
                    <a:pt x="6" y="6"/>
                  </a:lnTo>
                  <a:close/>
                </a:path>
              </a:pathLst>
            </a:custGeom>
            <a:solidFill>
              <a:srgbClr val="E1E1E1"/>
            </a:solidFill>
            <a:ln w="9525">
              <a:solidFill>
                <a:srgbClr val="000000"/>
              </a:solidFill>
              <a:round/>
              <a:headEnd/>
              <a:tailEnd/>
            </a:ln>
          </p:spPr>
          <p:txBody>
            <a:bodyPr/>
            <a:lstStyle/>
            <a:p>
              <a:endParaRPr lang="en-US"/>
            </a:p>
          </p:txBody>
        </p:sp>
        <p:sp>
          <p:nvSpPr>
            <p:cNvPr id="5158" name="Freeform 60"/>
            <p:cNvSpPr>
              <a:spLocks/>
            </p:cNvSpPr>
            <p:nvPr/>
          </p:nvSpPr>
          <p:spPr bwMode="auto">
            <a:xfrm>
              <a:off x="4741" y="2651"/>
              <a:ext cx="18" cy="7"/>
            </a:xfrm>
            <a:custGeom>
              <a:avLst/>
              <a:gdLst>
                <a:gd name="T0" fmla="*/ 18 w 18"/>
                <a:gd name="T1" fmla="*/ 64 h 6"/>
                <a:gd name="T2" fmla="*/ 6 w 18"/>
                <a:gd name="T3" fmla="*/ 0 h 6"/>
                <a:gd name="T4" fmla="*/ 0 w 18"/>
                <a:gd name="T5" fmla="*/ 64 h 6"/>
                <a:gd name="T6" fmla="*/ 18 w 18"/>
                <a:gd name="T7" fmla="*/ 64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6"/>
                  </a:moveTo>
                  <a:lnTo>
                    <a:pt x="6" y="0"/>
                  </a:lnTo>
                  <a:lnTo>
                    <a:pt x="0" y="6"/>
                  </a:lnTo>
                  <a:lnTo>
                    <a:pt x="18" y="6"/>
                  </a:lnTo>
                  <a:close/>
                </a:path>
              </a:pathLst>
            </a:custGeom>
            <a:solidFill>
              <a:srgbClr val="E1E1E1"/>
            </a:solidFill>
            <a:ln w="9525">
              <a:solidFill>
                <a:srgbClr val="000000"/>
              </a:solidFill>
              <a:round/>
              <a:headEnd/>
              <a:tailEnd/>
            </a:ln>
          </p:spPr>
          <p:txBody>
            <a:bodyPr/>
            <a:lstStyle/>
            <a:p>
              <a:endParaRPr lang="en-US"/>
            </a:p>
          </p:txBody>
        </p:sp>
        <p:sp>
          <p:nvSpPr>
            <p:cNvPr id="5159" name="Freeform 61"/>
            <p:cNvSpPr>
              <a:spLocks/>
            </p:cNvSpPr>
            <p:nvPr/>
          </p:nvSpPr>
          <p:spPr bwMode="auto">
            <a:xfrm>
              <a:off x="4911" y="2753"/>
              <a:ext cx="5" cy="13"/>
            </a:xfrm>
            <a:custGeom>
              <a:avLst/>
              <a:gdLst>
                <a:gd name="T0" fmla="*/ 3 w 6"/>
                <a:gd name="T1" fmla="*/ 24 h 12"/>
                <a:gd name="T2" fmla="*/ 0 w 6"/>
                <a:gd name="T3" fmla="*/ 39 h 12"/>
                <a:gd name="T4" fmla="*/ 0 w 6"/>
                <a:gd name="T5" fmla="*/ 0 h 12"/>
                <a:gd name="T6" fmla="*/ 3 w 6"/>
                <a:gd name="T7" fmla="*/ 24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6"/>
                  </a:moveTo>
                  <a:lnTo>
                    <a:pt x="0" y="12"/>
                  </a:ln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5160" name="Freeform 62"/>
            <p:cNvSpPr>
              <a:spLocks/>
            </p:cNvSpPr>
            <p:nvPr/>
          </p:nvSpPr>
          <p:spPr bwMode="auto">
            <a:xfrm>
              <a:off x="4529" y="2766"/>
              <a:ext cx="23" cy="7"/>
            </a:xfrm>
            <a:custGeom>
              <a:avLst/>
              <a:gdLst>
                <a:gd name="T0" fmla="*/ 12 w 24"/>
                <a:gd name="T1" fmla="*/ 0 h 6"/>
                <a:gd name="T2" fmla="*/ 6 w 24"/>
                <a:gd name="T3" fmla="*/ 64 h 6"/>
                <a:gd name="T4" fmla="*/ 0 w 24"/>
                <a:gd name="T5" fmla="*/ 64 h 6"/>
                <a:gd name="T6" fmla="*/ 12 w 24"/>
                <a:gd name="T7" fmla="*/ 0 h 6"/>
                <a:gd name="T8" fmla="*/ 0 60000 65536"/>
                <a:gd name="T9" fmla="*/ 0 60000 65536"/>
                <a:gd name="T10" fmla="*/ 0 60000 65536"/>
                <a:gd name="T11" fmla="*/ 0 60000 65536"/>
                <a:gd name="T12" fmla="*/ 0 w 24"/>
                <a:gd name="T13" fmla="*/ 0 h 6"/>
                <a:gd name="T14" fmla="*/ 24 w 24"/>
                <a:gd name="T15" fmla="*/ 6 h 6"/>
              </a:gdLst>
              <a:ahLst/>
              <a:cxnLst>
                <a:cxn ang="T8">
                  <a:pos x="T0" y="T1"/>
                </a:cxn>
                <a:cxn ang="T9">
                  <a:pos x="T2" y="T3"/>
                </a:cxn>
                <a:cxn ang="T10">
                  <a:pos x="T4" y="T5"/>
                </a:cxn>
                <a:cxn ang="T11">
                  <a:pos x="T6" y="T7"/>
                </a:cxn>
              </a:cxnLst>
              <a:rect l="T12" t="T13" r="T14" b="T15"/>
              <a:pathLst>
                <a:path w="24" h="6">
                  <a:moveTo>
                    <a:pt x="24" y="0"/>
                  </a:moveTo>
                  <a:lnTo>
                    <a:pt x="6" y="6"/>
                  </a:lnTo>
                  <a:lnTo>
                    <a:pt x="0" y="6"/>
                  </a:lnTo>
                  <a:lnTo>
                    <a:pt x="24" y="0"/>
                  </a:lnTo>
                  <a:close/>
                </a:path>
              </a:pathLst>
            </a:custGeom>
            <a:solidFill>
              <a:srgbClr val="E1E1E1"/>
            </a:solidFill>
            <a:ln w="9525">
              <a:solidFill>
                <a:srgbClr val="000000"/>
              </a:solidFill>
              <a:round/>
              <a:headEnd/>
              <a:tailEnd/>
            </a:ln>
          </p:spPr>
          <p:txBody>
            <a:bodyPr/>
            <a:lstStyle/>
            <a:p>
              <a:endParaRPr lang="en-US"/>
            </a:p>
          </p:txBody>
        </p:sp>
        <p:sp>
          <p:nvSpPr>
            <p:cNvPr id="5161" name="Freeform 63"/>
            <p:cNvSpPr>
              <a:spLocks/>
            </p:cNvSpPr>
            <p:nvPr/>
          </p:nvSpPr>
          <p:spPr bwMode="auto">
            <a:xfrm>
              <a:off x="4559" y="2503"/>
              <a:ext cx="13" cy="20"/>
            </a:xfrm>
            <a:custGeom>
              <a:avLst/>
              <a:gdLst>
                <a:gd name="T0" fmla="*/ 24 w 12"/>
                <a:gd name="T1" fmla="*/ 87 h 18"/>
                <a:gd name="T2" fmla="*/ 0 w 12"/>
                <a:gd name="T3" fmla="*/ 30 h 18"/>
                <a:gd name="T4" fmla="*/ 39 w 12"/>
                <a:gd name="T5" fmla="*/ 0 h 18"/>
                <a:gd name="T6" fmla="*/ 39 w 12"/>
                <a:gd name="T7" fmla="*/ 0 h 18"/>
                <a:gd name="T8" fmla="*/ 39 w 12"/>
                <a:gd name="T9" fmla="*/ 57 h 18"/>
                <a:gd name="T10" fmla="*/ 24 w 12"/>
                <a:gd name="T11" fmla="*/ 87 h 18"/>
                <a:gd name="T12" fmla="*/ 0 60000 65536"/>
                <a:gd name="T13" fmla="*/ 0 60000 65536"/>
                <a:gd name="T14" fmla="*/ 0 60000 65536"/>
                <a:gd name="T15" fmla="*/ 0 60000 65536"/>
                <a:gd name="T16" fmla="*/ 0 60000 65536"/>
                <a:gd name="T17" fmla="*/ 0 60000 65536"/>
                <a:gd name="T18" fmla="*/ 0 w 12"/>
                <a:gd name="T19" fmla="*/ 0 h 18"/>
                <a:gd name="T20" fmla="*/ 12 w 1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2" h="18">
                  <a:moveTo>
                    <a:pt x="6" y="18"/>
                  </a:moveTo>
                  <a:lnTo>
                    <a:pt x="0" y="6"/>
                  </a:lnTo>
                  <a:lnTo>
                    <a:pt x="12" y="0"/>
                  </a:lnTo>
                  <a:lnTo>
                    <a:pt x="12" y="12"/>
                  </a:lnTo>
                  <a:lnTo>
                    <a:pt x="6" y="18"/>
                  </a:lnTo>
                  <a:close/>
                </a:path>
              </a:pathLst>
            </a:custGeom>
            <a:solidFill>
              <a:srgbClr val="E1E1E1"/>
            </a:solidFill>
            <a:ln w="9525">
              <a:solidFill>
                <a:srgbClr val="000000"/>
              </a:solidFill>
              <a:round/>
              <a:headEnd/>
              <a:tailEnd/>
            </a:ln>
          </p:spPr>
          <p:txBody>
            <a:bodyPr/>
            <a:lstStyle/>
            <a:p>
              <a:endParaRPr lang="en-US"/>
            </a:p>
          </p:txBody>
        </p:sp>
        <p:sp>
          <p:nvSpPr>
            <p:cNvPr id="5162" name="Freeform 64"/>
            <p:cNvSpPr>
              <a:spLocks/>
            </p:cNvSpPr>
            <p:nvPr/>
          </p:nvSpPr>
          <p:spPr bwMode="auto">
            <a:xfrm>
              <a:off x="5341" y="2455"/>
              <a:ext cx="1" cy="7"/>
            </a:xfrm>
            <a:custGeom>
              <a:avLst/>
              <a:gdLst>
                <a:gd name="T0" fmla="*/ 0 w 1"/>
                <a:gd name="T1" fmla="*/ 0 h 6"/>
                <a:gd name="T2" fmla="*/ 0 w 1"/>
                <a:gd name="T3" fmla="*/ 0 h 6"/>
                <a:gd name="T4" fmla="*/ 0 w 1"/>
                <a:gd name="T5" fmla="*/ 0 h 6"/>
                <a:gd name="T6" fmla="*/ 0 w 1"/>
                <a:gd name="T7" fmla="*/ 64 h 6"/>
                <a:gd name="T8" fmla="*/ 0 w 1"/>
                <a:gd name="T9" fmla="*/ 64 h 6"/>
                <a:gd name="T10" fmla="*/ 0 w 1"/>
                <a:gd name="T11" fmla="*/ 64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6"/>
                <a:gd name="T38" fmla="*/ 1 w 1"/>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5163" name="Freeform 65"/>
            <p:cNvSpPr>
              <a:spLocks/>
            </p:cNvSpPr>
            <p:nvPr/>
          </p:nvSpPr>
          <p:spPr bwMode="auto">
            <a:xfrm>
              <a:off x="5426" y="2489"/>
              <a:ext cx="1" cy="7"/>
            </a:xfrm>
            <a:custGeom>
              <a:avLst/>
              <a:gdLst>
                <a:gd name="T0" fmla="*/ 0 w 1"/>
                <a:gd name="T1" fmla="*/ 64 h 6"/>
                <a:gd name="T2" fmla="*/ 0 w 1"/>
                <a:gd name="T3" fmla="*/ 64 h 6"/>
                <a:gd name="T4" fmla="*/ 0 w 1"/>
                <a:gd name="T5" fmla="*/ 64 h 6"/>
                <a:gd name="T6" fmla="*/ 0 w 1"/>
                <a:gd name="T7" fmla="*/ 0 h 6"/>
                <a:gd name="T8" fmla="*/ 0 w 1"/>
                <a:gd name="T9" fmla="*/ 64 h 6"/>
                <a:gd name="T10" fmla="*/ 0 w 1"/>
                <a:gd name="T11" fmla="*/ 64 h 6"/>
                <a:gd name="T12" fmla="*/ 0 60000 65536"/>
                <a:gd name="T13" fmla="*/ 0 60000 65536"/>
                <a:gd name="T14" fmla="*/ 0 60000 65536"/>
                <a:gd name="T15" fmla="*/ 0 60000 65536"/>
                <a:gd name="T16" fmla="*/ 0 60000 65536"/>
                <a:gd name="T17" fmla="*/ 0 60000 65536"/>
                <a:gd name="T18" fmla="*/ 0 w 1"/>
                <a:gd name="T19" fmla="*/ 0 h 6"/>
                <a:gd name="T20" fmla="*/ 1 w 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5164" name="Freeform 66"/>
            <p:cNvSpPr>
              <a:spLocks/>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6"/>
                <a:gd name="T29" fmla="*/ 1 w 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5165" name="Freeform 67"/>
            <p:cNvSpPr>
              <a:spLocks/>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5166" name="Freeform 68"/>
            <p:cNvSpPr>
              <a:spLocks/>
            </p:cNvSpPr>
            <p:nvPr/>
          </p:nvSpPr>
          <p:spPr bwMode="auto">
            <a:xfrm>
              <a:off x="5226" y="2442"/>
              <a:ext cx="1" cy="7"/>
            </a:xfrm>
            <a:custGeom>
              <a:avLst/>
              <a:gdLst>
                <a:gd name="T0" fmla="*/ 0 w 1"/>
                <a:gd name="T1" fmla="*/ 0 h 6"/>
                <a:gd name="T2" fmla="*/ 0 w 1"/>
                <a:gd name="T3" fmla="*/ 0 h 6"/>
                <a:gd name="T4" fmla="*/ 0 w 1"/>
                <a:gd name="T5" fmla="*/ 64 h 6"/>
                <a:gd name="T6" fmla="*/ 0 w 1"/>
                <a:gd name="T7" fmla="*/ 0 h 6"/>
                <a:gd name="T8" fmla="*/ 0 w 1"/>
                <a:gd name="T9" fmla="*/ 0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5167" name="Freeform 69"/>
            <p:cNvSpPr>
              <a:spLocks/>
            </p:cNvSpPr>
            <p:nvPr/>
          </p:nvSpPr>
          <p:spPr bwMode="auto">
            <a:xfrm>
              <a:off x="4480" y="2455"/>
              <a:ext cx="169" cy="136"/>
            </a:xfrm>
            <a:custGeom>
              <a:avLst/>
              <a:gdLst>
                <a:gd name="T0" fmla="*/ 154 w 167"/>
                <a:gd name="T1" fmla="*/ 0 h 120"/>
                <a:gd name="T2" fmla="*/ 167 w 167"/>
                <a:gd name="T3" fmla="*/ 78 h 120"/>
                <a:gd name="T4" fmla="*/ 167 w 167"/>
                <a:gd name="T5" fmla="*/ 160 h 120"/>
                <a:gd name="T6" fmla="*/ 173 w 167"/>
                <a:gd name="T7" fmla="*/ 113 h 120"/>
                <a:gd name="T8" fmla="*/ 173 w 167"/>
                <a:gd name="T9" fmla="*/ 160 h 120"/>
                <a:gd name="T10" fmla="*/ 179 w 167"/>
                <a:gd name="T11" fmla="*/ 160 h 120"/>
                <a:gd name="T12" fmla="*/ 197 w 167"/>
                <a:gd name="T13" fmla="*/ 233 h 120"/>
                <a:gd name="T14" fmla="*/ 179 w 167"/>
                <a:gd name="T15" fmla="*/ 271 h 120"/>
                <a:gd name="T16" fmla="*/ 185 w 167"/>
                <a:gd name="T17" fmla="*/ 307 h 120"/>
                <a:gd name="T18" fmla="*/ 173 w 167"/>
                <a:gd name="T19" fmla="*/ 348 h 120"/>
                <a:gd name="T20" fmla="*/ 167 w 167"/>
                <a:gd name="T21" fmla="*/ 348 h 120"/>
                <a:gd name="T22" fmla="*/ 154 w 167"/>
                <a:gd name="T23" fmla="*/ 348 h 120"/>
                <a:gd name="T24" fmla="*/ 123 w 167"/>
                <a:gd name="T25" fmla="*/ 348 h 120"/>
                <a:gd name="T26" fmla="*/ 117 w 167"/>
                <a:gd name="T27" fmla="*/ 434 h 120"/>
                <a:gd name="T28" fmla="*/ 117 w 167"/>
                <a:gd name="T29" fmla="*/ 507 h 120"/>
                <a:gd name="T30" fmla="*/ 111 w 167"/>
                <a:gd name="T31" fmla="*/ 587 h 120"/>
                <a:gd name="T32" fmla="*/ 105 w 167"/>
                <a:gd name="T33" fmla="*/ 702 h 120"/>
                <a:gd name="T34" fmla="*/ 87 w 167"/>
                <a:gd name="T35" fmla="*/ 741 h 120"/>
                <a:gd name="T36" fmla="*/ 63 w 167"/>
                <a:gd name="T37" fmla="*/ 702 h 120"/>
                <a:gd name="T38" fmla="*/ 57 w 167"/>
                <a:gd name="T39" fmla="*/ 741 h 120"/>
                <a:gd name="T40" fmla="*/ 18 w 167"/>
                <a:gd name="T41" fmla="*/ 782 h 120"/>
                <a:gd name="T42" fmla="*/ 6 w 167"/>
                <a:gd name="T43" fmla="*/ 741 h 120"/>
                <a:gd name="T44" fmla="*/ 0 w 167"/>
                <a:gd name="T45" fmla="*/ 632 h 120"/>
                <a:gd name="T46" fmla="*/ 0 w 167"/>
                <a:gd name="T47" fmla="*/ 665 h 120"/>
                <a:gd name="T48" fmla="*/ 12 w 167"/>
                <a:gd name="T49" fmla="*/ 702 h 120"/>
                <a:gd name="T50" fmla="*/ 30 w 167"/>
                <a:gd name="T51" fmla="*/ 741 h 120"/>
                <a:gd name="T52" fmla="*/ 24 w 167"/>
                <a:gd name="T53" fmla="*/ 702 h 120"/>
                <a:gd name="T54" fmla="*/ 30 w 167"/>
                <a:gd name="T55" fmla="*/ 702 h 120"/>
                <a:gd name="T56" fmla="*/ 30 w 167"/>
                <a:gd name="T57" fmla="*/ 632 h 120"/>
                <a:gd name="T58" fmla="*/ 30 w 167"/>
                <a:gd name="T59" fmla="*/ 587 h 120"/>
                <a:gd name="T60" fmla="*/ 30 w 167"/>
                <a:gd name="T61" fmla="*/ 546 h 120"/>
                <a:gd name="T62" fmla="*/ 57 w 167"/>
                <a:gd name="T63" fmla="*/ 546 h 120"/>
                <a:gd name="T64" fmla="*/ 69 w 167"/>
                <a:gd name="T65" fmla="*/ 507 h 120"/>
                <a:gd name="T66" fmla="*/ 81 w 167"/>
                <a:gd name="T67" fmla="*/ 393 h 120"/>
                <a:gd name="T68" fmla="*/ 93 w 167"/>
                <a:gd name="T69" fmla="*/ 307 h 120"/>
                <a:gd name="T70" fmla="*/ 99 w 167"/>
                <a:gd name="T71" fmla="*/ 393 h 120"/>
                <a:gd name="T72" fmla="*/ 105 w 167"/>
                <a:gd name="T73" fmla="*/ 348 h 120"/>
                <a:gd name="T74" fmla="*/ 105 w 167"/>
                <a:gd name="T75" fmla="*/ 271 h 120"/>
                <a:gd name="T76" fmla="*/ 111 w 167"/>
                <a:gd name="T77" fmla="*/ 348 h 120"/>
                <a:gd name="T78" fmla="*/ 111 w 167"/>
                <a:gd name="T79" fmla="*/ 271 h 120"/>
                <a:gd name="T80" fmla="*/ 117 w 167"/>
                <a:gd name="T81" fmla="*/ 271 h 120"/>
                <a:gd name="T82" fmla="*/ 117 w 167"/>
                <a:gd name="T83" fmla="*/ 233 h 120"/>
                <a:gd name="T84" fmla="*/ 117 w 167"/>
                <a:gd name="T85" fmla="*/ 201 h 120"/>
                <a:gd name="T86" fmla="*/ 142 w 167"/>
                <a:gd name="T87" fmla="*/ 0 h 120"/>
                <a:gd name="T88" fmla="*/ 142 w 167"/>
                <a:gd name="T89" fmla="*/ 37 h 120"/>
                <a:gd name="T90" fmla="*/ 154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7"/>
                <a:gd name="T139" fmla="*/ 0 h 120"/>
                <a:gd name="T140" fmla="*/ 167 w 167"/>
                <a:gd name="T141" fmla="*/ 120 h 12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round/>
              <a:headEnd/>
              <a:tailEnd/>
            </a:ln>
          </p:spPr>
          <p:txBody>
            <a:bodyPr/>
            <a:lstStyle/>
            <a:p>
              <a:endParaRPr lang="en-US"/>
            </a:p>
          </p:txBody>
        </p:sp>
        <p:sp>
          <p:nvSpPr>
            <p:cNvPr id="5168" name="Freeform 70"/>
            <p:cNvSpPr>
              <a:spLocks/>
            </p:cNvSpPr>
            <p:nvPr/>
          </p:nvSpPr>
          <p:spPr bwMode="auto">
            <a:xfrm>
              <a:off x="4304" y="2462"/>
              <a:ext cx="78" cy="122"/>
            </a:xfrm>
            <a:custGeom>
              <a:avLst/>
              <a:gdLst>
                <a:gd name="T0" fmla="*/ 66 w 78"/>
                <a:gd name="T1" fmla="*/ 673 h 108"/>
                <a:gd name="T2" fmla="*/ 48 w 78"/>
                <a:gd name="T3" fmla="*/ 563 h 108"/>
                <a:gd name="T4" fmla="*/ 24 w 78"/>
                <a:gd name="T5" fmla="*/ 486 h 108"/>
                <a:gd name="T6" fmla="*/ 18 w 78"/>
                <a:gd name="T7" fmla="*/ 337 h 108"/>
                <a:gd name="T8" fmla="*/ 12 w 78"/>
                <a:gd name="T9" fmla="*/ 186 h 108"/>
                <a:gd name="T10" fmla="*/ 0 w 78"/>
                <a:gd name="T11" fmla="*/ 37 h 108"/>
                <a:gd name="T12" fmla="*/ 6 w 78"/>
                <a:gd name="T13" fmla="*/ 0 h 108"/>
                <a:gd name="T14" fmla="*/ 18 w 78"/>
                <a:gd name="T15" fmla="*/ 77 h 108"/>
                <a:gd name="T16" fmla="*/ 18 w 78"/>
                <a:gd name="T17" fmla="*/ 111 h 108"/>
                <a:gd name="T18" fmla="*/ 30 w 78"/>
                <a:gd name="T19" fmla="*/ 111 h 108"/>
                <a:gd name="T20" fmla="*/ 36 w 78"/>
                <a:gd name="T21" fmla="*/ 77 h 108"/>
                <a:gd name="T22" fmla="*/ 48 w 78"/>
                <a:gd name="T23" fmla="*/ 111 h 108"/>
                <a:gd name="T24" fmla="*/ 60 w 78"/>
                <a:gd name="T25" fmla="*/ 186 h 108"/>
                <a:gd name="T26" fmla="*/ 60 w 78"/>
                <a:gd name="T27" fmla="*/ 337 h 108"/>
                <a:gd name="T28" fmla="*/ 66 w 78"/>
                <a:gd name="T29" fmla="*/ 448 h 108"/>
                <a:gd name="T30" fmla="*/ 72 w 78"/>
                <a:gd name="T31" fmla="*/ 563 h 108"/>
                <a:gd name="T32" fmla="*/ 78 w 78"/>
                <a:gd name="T33" fmla="*/ 636 h 108"/>
                <a:gd name="T34" fmla="*/ 72 w 78"/>
                <a:gd name="T35" fmla="*/ 636 h 108"/>
                <a:gd name="T36" fmla="*/ 66 w 78"/>
                <a:gd name="T37" fmla="*/ 673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08"/>
                <a:gd name="T59" fmla="*/ 78 w 78"/>
                <a:gd name="T60" fmla="*/ 108 h 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round/>
              <a:headEnd/>
              <a:tailEnd/>
            </a:ln>
          </p:spPr>
          <p:txBody>
            <a:bodyPr/>
            <a:lstStyle/>
            <a:p>
              <a:endParaRPr lang="en-US"/>
            </a:p>
          </p:txBody>
        </p:sp>
        <p:sp>
          <p:nvSpPr>
            <p:cNvPr id="5169" name="Freeform 71"/>
            <p:cNvSpPr>
              <a:spLocks/>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5170" name="Rectangle 72"/>
            <p:cNvSpPr>
              <a:spLocks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71" name="Rectangle 73"/>
            <p:cNvSpPr>
              <a:spLocks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72" name="Rectangle 74"/>
            <p:cNvSpPr>
              <a:spLocks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73" name="Rectangle 75"/>
            <p:cNvSpPr>
              <a:spLocks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74" name="Oval 76"/>
            <p:cNvSpPr>
              <a:spLocks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75" name="Freeform 77"/>
            <p:cNvSpPr>
              <a:spLocks/>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5176" name="Rectangle 78"/>
            <p:cNvSpPr>
              <a:spLocks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77" name="Rectangle 79"/>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78" name="Rectangle 80"/>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79" name="Freeform 81"/>
            <p:cNvSpPr>
              <a:spLocks/>
            </p:cNvSpPr>
            <p:nvPr/>
          </p:nvSpPr>
          <p:spPr bwMode="auto">
            <a:xfrm>
              <a:off x="5031" y="2672"/>
              <a:ext cx="170" cy="181"/>
            </a:xfrm>
            <a:custGeom>
              <a:avLst/>
              <a:gdLst>
                <a:gd name="T0" fmla="*/ 198 w 168"/>
                <a:gd name="T1" fmla="*/ 862 h 161"/>
                <a:gd name="T2" fmla="*/ 192 w 168"/>
                <a:gd name="T3" fmla="*/ 898 h 161"/>
                <a:gd name="T4" fmla="*/ 192 w 168"/>
                <a:gd name="T5" fmla="*/ 927 h 161"/>
                <a:gd name="T6" fmla="*/ 186 w 168"/>
                <a:gd name="T7" fmla="*/ 898 h 161"/>
                <a:gd name="T8" fmla="*/ 168 w 168"/>
                <a:gd name="T9" fmla="*/ 898 h 161"/>
                <a:gd name="T10" fmla="*/ 144 w 168"/>
                <a:gd name="T11" fmla="*/ 862 h 161"/>
                <a:gd name="T12" fmla="*/ 117 w 168"/>
                <a:gd name="T13" fmla="*/ 754 h 161"/>
                <a:gd name="T14" fmla="*/ 105 w 168"/>
                <a:gd name="T15" fmla="*/ 695 h 161"/>
                <a:gd name="T16" fmla="*/ 99 w 168"/>
                <a:gd name="T17" fmla="*/ 619 h 161"/>
                <a:gd name="T18" fmla="*/ 75 w 168"/>
                <a:gd name="T19" fmla="*/ 552 h 161"/>
                <a:gd name="T20" fmla="*/ 75 w 168"/>
                <a:gd name="T21" fmla="*/ 591 h 161"/>
                <a:gd name="T22" fmla="*/ 63 w 168"/>
                <a:gd name="T23" fmla="*/ 552 h 161"/>
                <a:gd name="T24" fmla="*/ 63 w 168"/>
                <a:gd name="T25" fmla="*/ 619 h 161"/>
                <a:gd name="T26" fmla="*/ 57 w 168"/>
                <a:gd name="T27" fmla="*/ 619 h 161"/>
                <a:gd name="T28" fmla="*/ 63 w 168"/>
                <a:gd name="T29" fmla="*/ 653 h 161"/>
                <a:gd name="T30" fmla="*/ 24 w 168"/>
                <a:gd name="T31" fmla="*/ 653 h 161"/>
                <a:gd name="T32" fmla="*/ 57 w 168"/>
                <a:gd name="T33" fmla="*/ 695 h 161"/>
                <a:gd name="T34" fmla="*/ 30 w 168"/>
                <a:gd name="T35" fmla="*/ 754 h 161"/>
                <a:gd name="T36" fmla="*/ 18 w 168"/>
                <a:gd name="T37" fmla="*/ 754 h 161"/>
                <a:gd name="T38" fmla="*/ 0 w 168"/>
                <a:gd name="T39" fmla="*/ 754 h 161"/>
                <a:gd name="T40" fmla="*/ 0 w 168"/>
                <a:gd name="T41" fmla="*/ 653 h 161"/>
                <a:gd name="T42" fmla="*/ 0 w 168"/>
                <a:gd name="T43" fmla="*/ 552 h 161"/>
                <a:gd name="T44" fmla="*/ 0 w 168"/>
                <a:gd name="T45" fmla="*/ 489 h 161"/>
                <a:gd name="T46" fmla="*/ 6 w 168"/>
                <a:gd name="T47" fmla="*/ 386 h 161"/>
                <a:gd name="T48" fmla="*/ 6 w 168"/>
                <a:gd name="T49" fmla="*/ 286 h 161"/>
                <a:gd name="T50" fmla="*/ 6 w 168"/>
                <a:gd name="T51" fmla="*/ 100 h 161"/>
                <a:gd name="T52" fmla="*/ 6 w 168"/>
                <a:gd name="T53" fmla="*/ 0 h 161"/>
                <a:gd name="T54" fmla="*/ 24 w 168"/>
                <a:gd name="T55" fmla="*/ 34 h 161"/>
                <a:gd name="T56" fmla="*/ 57 w 168"/>
                <a:gd name="T57" fmla="*/ 69 h 161"/>
                <a:gd name="T58" fmla="*/ 87 w 168"/>
                <a:gd name="T59" fmla="*/ 179 h 161"/>
                <a:gd name="T60" fmla="*/ 105 w 168"/>
                <a:gd name="T61" fmla="*/ 286 h 161"/>
                <a:gd name="T62" fmla="*/ 105 w 168"/>
                <a:gd name="T63" fmla="*/ 344 h 161"/>
                <a:gd name="T64" fmla="*/ 123 w 168"/>
                <a:gd name="T65" fmla="*/ 386 h 161"/>
                <a:gd name="T66" fmla="*/ 144 w 168"/>
                <a:gd name="T67" fmla="*/ 416 h 161"/>
                <a:gd name="T68" fmla="*/ 144 w 168"/>
                <a:gd name="T69" fmla="*/ 489 h 161"/>
                <a:gd name="T70" fmla="*/ 123 w 168"/>
                <a:gd name="T71" fmla="*/ 489 h 161"/>
                <a:gd name="T72" fmla="*/ 132 w 168"/>
                <a:gd name="T73" fmla="*/ 591 h 161"/>
                <a:gd name="T74" fmla="*/ 155 w 168"/>
                <a:gd name="T75" fmla="*/ 653 h 161"/>
                <a:gd name="T76" fmla="*/ 162 w 168"/>
                <a:gd name="T77" fmla="*/ 754 h 161"/>
                <a:gd name="T78" fmla="*/ 174 w 168"/>
                <a:gd name="T79" fmla="*/ 754 h 161"/>
                <a:gd name="T80" fmla="*/ 174 w 168"/>
                <a:gd name="T81" fmla="*/ 786 h 161"/>
                <a:gd name="T82" fmla="*/ 186 w 168"/>
                <a:gd name="T83" fmla="*/ 825 h 161"/>
                <a:gd name="T84" fmla="*/ 180 w 168"/>
                <a:gd name="T85" fmla="*/ 825 h 161"/>
                <a:gd name="T86" fmla="*/ 198 w 168"/>
                <a:gd name="T87" fmla="*/ 862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8"/>
                <a:gd name="T133" fmla="*/ 0 h 161"/>
                <a:gd name="T134" fmla="*/ 168 w 168"/>
                <a:gd name="T135" fmla="*/ 161 h 1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round/>
              <a:headEnd/>
              <a:tailEnd/>
            </a:ln>
          </p:spPr>
          <p:txBody>
            <a:bodyPr/>
            <a:lstStyle/>
            <a:p>
              <a:endParaRPr lang="en-US"/>
            </a:p>
          </p:txBody>
        </p:sp>
        <p:sp>
          <p:nvSpPr>
            <p:cNvPr id="5180" name="Freeform 82"/>
            <p:cNvSpPr>
              <a:spLocks/>
            </p:cNvSpPr>
            <p:nvPr/>
          </p:nvSpPr>
          <p:spPr bwMode="auto">
            <a:xfrm>
              <a:off x="5165" y="2705"/>
              <a:ext cx="73" cy="48"/>
            </a:xfrm>
            <a:custGeom>
              <a:avLst/>
              <a:gdLst>
                <a:gd name="T0" fmla="*/ 87 w 72"/>
                <a:gd name="T1" fmla="*/ 43 h 42"/>
                <a:gd name="T2" fmla="*/ 87 w 72"/>
                <a:gd name="T3" fmla="*/ 136 h 42"/>
                <a:gd name="T4" fmla="*/ 81 w 72"/>
                <a:gd name="T5" fmla="*/ 136 h 42"/>
                <a:gd name="T6" fmla="*/ 81 w 72"/>
                <a:gd name="T7" fmla="*/ 218 h 42"/>
                <a:gd name="T8" fmla="*/ 69 w 72"/>
                <a:gd name="T9" fmla="*/ 218 h 42"/>
                <a:gd name="T10" fmla="*/ 30 w 72"/>
                <a:gd name="T11" fmla="*/ 311 h 42"/>
                <a:gd name="T12" fmla="*/ 18 w 72"/>
                <a:gd name="T13" fmla="*/ 311 h 42"/>
                <a:gd name="T14" fmla="*/ 6 w 72"/>
                <a:gd name="T15" fmla="*/ 271 h 42"/>
                <a:gd name="T16" fmla="*/ 0 w 72"/>
                <a:gd name="T17" fmla="*/ 218 h 42"/>
                <a:gd name="T18" fmla="*/ 24 w 72"/>
                <a:gd name="T19" fmla="*/ 218 h 42"/>
                <a:gd name="T20" fmla="*/ 30 w 72"/>
                <a:gd name="T21" fmla="*/ 136 h 42"/>
                <a:gd name="T22" fmla="*/ 30 w 72"/>
                <a:gd name="T23" fmla="*/ 177 h 42"/>
                <a:gd name="T24" fmla="*/ 57 w 72"/>
                <a:gd name="T25" fmla="*/ 218 h 42"/>
                <a:gd name="T26" fmla="*/ 75 w 72"/>
                <a:gd name="T27" fmla="*/ 136 h 42"/>
                <a:gd name="T28" fmla="*/ 75 w 72"/>
                <a:gd name="T29" fmla="*/ 43 h 42"/>
                <a:gd name="T30" fmla="*/ 81 w 72"/>
                <a:gd name="T31" fmla="*/ 0 h 42"/>
                <a:gd name="T32" fmla="*/ 87 w 72"/>
                <a:gd name="T33" fmla="*/ 43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42"/>
                <a:gd name="T53" fmla="*/ 72 w 72"/>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round/>
              <a:headEnd/>
              <a:tailEnd/>
            </a:ln>
          </p:spPr>
          <p:txBody>
            <a:bodyPr/>
            <a:lstStyle/>
            <a:p>
              <a:endParaRPr lang="en-US"/>
            </a:p>
          </p:txBody>
        </p:sp>
        <p:sp>
          <p:nvSpPr>
            <p:cNvPr id="5181" name="Freeform 83"/>
            <p:cNvSpPr>
              <a:spLocks/>
            </p:cNvSpPr>
            <p:nvPr/>
          </p:nvSpPr>
          <p:spPr bwMode="auto">
            <a:xfrm>
              <a:off x="5280" y="2732"/>
              <a:ext cx="18" cy="34"/>
            </a:xfrm>
            <a:custGeom>
              <a:avLst/>
              <a:gdLst>
                <a:gd name="T0" fmla="*/ 18 w 18"/>
                <a:gd name="T1" fmla="*/ 201 h 30"/>
                <a:gd name="T2" fmla="*/ 12 w 18"/>
                <a:gd name="T3" fmla="*/ 201 h 30"/>
                <a:gd name="T4" fmla="*/ 6 w 18"/>
                <a:gd name="T5" fmla="*/ 113 h 30"/>
                <a:gd name="T6" fmla="*/ 0 w 18"/>
                <a:gd name="T7" fmla="*/ 0 h 30"/>
                <a:gd name="T8" fmla="*/ 12 w 18"/>
                <a:gd name="T9" fmla="*/ 78 h 30"/>
                <a:gd name="T10" fmla="*/ 18 w 18"/>
                <a:gd name="T11" fmla="*/ 201 h 30"/>
                <a:gd name="T12" fmla="*/ 0 60000 65536"/>
                <a:gd name="T13" fmla="*/ 0 60000 65536"/>
                <a:gd name="T14" fmla="*/ 0 60000 65536"/>
                <a:gd name="T15" fmla="*/ 0 60000 65536"/>
                <a:gd name="T16" fmla="*/ 0 60000 65536"/>
                <a:gd name="T17" fmla="*/ 0 60000 65536"/>
                <a:gd name="T18" fmla="*/ 0 w 18"/>
                <a:gd name="T19" fmla="*/ 0 h 30"/>
                <a:gd name="T20" fmla="*/ 18 w 1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round/>
              <a:headEnd/>
              <a:tailEnd/>
            </a:ln>
          </p:spPr>
          <p:txBody>
            <a:bodyPr/>
            <a:lstStyle/>
            <a:p>
              <a:endParaRPr lang="en-US"/>
            </a:p>
          </p:txBody>
        </p:sp>
        <p:sp>
          <p:nvSpPr>
            <p:cNvPr id="5182" name="Freeform 84"/>
            <p:cNvSpPr>
              <a:spLocks/>
            </p:cNvSpPr>
            <p:nvPr/>
          </p:nvSpPr>
          <p:spPr bwMode="auto">
            <a:xfrm>
              <a:off x="5213" y="2672"/>
              <a:ext cx="42" cy="47"/>
            </a:xfrm>
            <a:custGeom>
              <a:avLst/>
              <a:gdLst>
                <a:gd name="T0" fmla="*/ 56 w 41"/>
                <a:gd name="T1" fmla="*/ 192 h 42"/>
                <a:gd name="T2" fmla="*/ 50 w 41"/>
                <a:gd name="T3" fmla="*/ 227 h 42"/>
                <a:gd name="T4" fmla="*/ 39 w 41"/>
                <a:gd name="T5" fmla="*/ 96 h 42"/>
                <a:gd name="T6" fmla="*/ 12 w 41"/>
                <a:gd name="T7" fmla="*/ 67 h 42"/>
                <a:gd name="T8" fmla="*/ 0 w 41"/>
                <a:gd name="T9" fmla="*/ 0 h 42"/>
                <a:gd name="T10" fmla="*/ 0 w 41"/>
                <a:gd name="T11" fmla="*/ 0 h 42"/>
                <a:gd name="T12" fmla="*/ 18 w 41"/>
                <a:gd name="T13" fmla="*/ 67 h 42"/>
                <a:gd name="T14" fmla="*/ 45 w 41"/>
                <a:gd name="T15" fmla="*/ 132 h 42"/>
                <a:gd name="T16" fmla="*/ 56 w 41"/>
                <a:gd name="T17" fmla="*/ 19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42"/>
                <a:gd name="T29" fmla="*/ 41 w 4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round/>
              <a:headEnd/>
              <a:tailEnd/>
            </a:ln>
          </p:spPr>
          <p:txBody>
            <a:bodyPr/>
            <a:lstStyle/>
            <a:p>
              <a:endParaRPr lang="en-US"/>
            </a:p>
          </p:txBody>
        </p:sp>
        <p:sp>
          <p:nvSpPr>
            <p:cNvPr id="5183" name="Freeform 85"/>
            <p:cNvSpPr>
              <a:spLocks/>
            </p:cNvSpPr>
            <p:nvPr/>
          </p:nvSpPr>
          <p:spPr bwMode="auto">
            <a:xfrm>
              <a:off x="5208" y="2833"/>
              <a:ext cx="5" cy="6"/>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5184" name="Freeform 86"/>
            <p:cNvSpPr>
              <a:spLocks/>
            </p:cNvSpPr>
            <p:nvPr/>
          </p:nvSpPr>
          <p:spPr bwMode="auto">
            <a:xfrm>
              <a:off x="5099" y="2267"/>
              <a:ext cx="1" cy="7"/>
            </a:xfrm>
            <a:custGeom>
              <a:avLst/>
              <a:gdLst>
                <a:gd name="T0" fmla="*/ 0 w 1"/>
                <a:gd name="T1" fmla="*/ 0 h 6"/>
                <a:gd name="T2" fmla="*/ 0 w 1"/>
                <a:gd name="T3" fmla="*/ 64 h 6"/>
                <a:gd name="T4" fmla="*/ 0 w 1"/>
                <a:gd name="T5" fmla="*/ 64 h 6"/>
                <a:gd name="T6" fmla="*/ 0 w 1"/>
                <a:gd name="T7" fmla="*/ 64 h 6"/>
                <a:gd name="T8" fmla="*/ 0 w 1"/>
                <a:gd name="T9" fmla="*/ 64 h 6"/>
                <a:gd name="T10" fmla="*/ 0 w 1"/>
                <a:gd name="T11" fmla="*/ 64 h 6"/>
                <a:gd name="T12" fmla="*/ 0 w 1"/>
                <a:gd name="T13" fmla="*/ 0 h 6"/>
                <a:gd name="T14" fmla="*/ 0 60000 65536"/>
                <a:gd name="T15" fmla="*/ 0 60000 65536"/>
                <a:gd name="T16" fmla="*/ 0 60000 65536"/>
                <a:gd name="T17" fmla="*/ 0 60000 65536"/>
                <a:gd name="T18" fmla="*/ 0 60000 65536"/>
                <a:gd name="T19" fmla="*/ 0 60000 65536"/>
                <a:gd name="T20" fmla="*/ 0 60000 65536"/>
                <a:gd name="T21" fmla="*/ 0 w 1"/>
                <a:gd name="T22" fmla="*/ 0 h 6"/>
                <a:gd name="T23" fmla="*/ 1 w 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6">
                  <a:moveTo>
                    <a:pt x="0" y="0"/>
                  </a:move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5185" name="Freeform 87"/>
            <p:cNvSpPr>
              <a:spLocks/>
            </p:cNvSpPr>
            <p:nvPr/>
          </p:nvSpPr>
          <p:spPr bwMode="auto">
            <a:xfrm>
              <a:off x="5099" y="2274"/>
              <a:ext cx="1" cy="7"/>
            </a:xfrm>
            <a:custGeom>
              <a:avLst/>
              <a:gdLst>
                <a:gd name="T0" fmla="*/ 0 w 1"/>
                <a:gd name="T1" fmla="*/ 0 h 6"/>
                <a:gd name="T2" fmla="*/ 0 w 1"/>
                <a:gd name="T3" fmla="*/ 0 h 6"/>
                <a:gd name="T4" fmla="*/ 0 w 1"/>
                <a:gd name="T5" fmla="*/ 0 h 6"/>
                <a:gd name="T6" fmla="*/ 0 w 1"/>
                <a:gd name="T7" fmla="*/ 64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 name="T18" fmla="*/ 0 w 1"/>
                <a:gd name="T19" fmla="*/ 0 h 6"/>
                <a:gd name="T20" fmla="*/ 1 w 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5186" name="Freeform 88"/>
            <p:cNvSpPr>
              <a:spLocks/>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5187" name="Freeform 89"/>
            <p:cNvSpPr>
              <a:spLocks/>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5188" name="Rectangle 90"/>
            <p:cNvSpPr>
              <a:spLocks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89" name="Rectangle 91"/>
            <p:cNvSpPr>
              <a:spLocks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90" name="Freeform 92"/>
            <p:cNvSpPr>
              <a:spLocks/>
            </p:cNvSpPr>
            <p:nvPr/>
          </p:nvSpPr>
          <p:spPr bwMode="auto">
            <a:xfrm>
              <a:off x="4055" y="2018"/>
              <a:ext cx="85" cy="128"/>
            </a:xfrm>
            <a:custGeom>
              <a:avLst/>
              <a:gdLst>
                <a:gd name="T0" fmla="*/ 30 w 84"/>
                <a:gd name="T1" fmla="*/ 550 h 114"/>
                <a:gd name="T2" fmla="*/ 30 w 84"/>
                <a:gd name="T3" fmla="*/ 550 h 114"/>
                <a:gd name="T4" fmla="*/ 24 w 84"/>
                <a:gd name="T5" fmla="*/ 512 h 114"/>
                <a:gd name="T6" fmla="*/ 24 w 84"/>
                <a:gd name="T7" fmla="*/ 512 h 114"/>
                <a:gd name="T8" fmla="*/ 18 w 84"/>
                <a:gd name="T9" fmla="*/ 445 h 114"/>
                <a:gd name="T10" fmla="*/ 12 w 84"/>
                <a:gd name="T11" fmla="*/ 337 h 114"/>
                <a:gd name="T12" fmla="*/ 12 w 84"/>
                <a:gd name="T13" fmla="*/ 273 h 114"/>
                <a:gd name="T14" fmla="*/ 0 w 84"/>
                <a:gd name="T15" fmla="*/ 205 h 114"/>
                <a:gd name="T16" fmla="*/ 6 w 84"/>
                <a:gd name="T17" fmla="*/ 171 h 114"/>
                <a:gd name="T18" fmla="*/ 12 w 84"/>
                <a:gd name="T19" fmla="*/ 135 h 114"/>
                <a:gd name="T20" fmla="*/ 0 w 84"/>
                <a:gd name="T21" fmla="*/ 68 h 114"/>
                <a:gd name="T22" fmla="*/ 0 w 84"/>
                <a:gd name="T23" fmla="*/ 0 h 114"/>
                <a:gd name="T24" fmla="*/ 6 w 84"/>
                <a:gd name="T25" fmla="*/ 34 h 114"/>
                <a:gd name="T26" fmla="*/ 12 w 84"/>
                <a:gd name="T27" fmla="*/ 68 h 114"/>
                <a:gd name="T28" fmla="*/ 18 w 84"/>
                <a:gd name="T29" fmla="*/ 34 h 114"/>
                <a:gd name="T30" fmla="*/ 24 w 84"/>
                <a:gd name="T31" fmla="*/ 135 h 114"/>
                <a:gd name="T32" fmla="*/ 57 w 84"/>
                <a:gd name="T33" fmla="*/ 135 h 114"/>
                <a:gd name="T34" fmla="*/ 81 w 84"/>
                <a:gd name="T35" fmla="*/ 135 h 114"/>
                <a:gd name="T36" fmla="*/ 87 w 84"/>
                <a:gd name="T37" fmla="*/ 171 h 114"/>
                <a:gd name="T38" fmla="*/ 87 w 84"/>
                <a:gd name="T39" fmla="*/ 238 h 114"/>
                <a:gd name="T40" fmla="*/ 69 w 84"/>
                <a:gd name="T41" fmla="*/ 273 h 114"/>
                <a:gd name="T42" fmla="*/ 75 w 84"/>
                <a:gd name="T43" fmla="*/ 372 h 114"/>
                <a:gd name="T44" fmla="*/ 81 w 84"/>
                <a:gd name="T45" fmla="*/ 411 h 114"/>
                <a:gd name="T46" fmla="*/ 87 w 84"/>
                <a:gd name="T47" fmla="*/ 307 h 114"/>
                <a:gd name="T48" fmla="*/ 93 w 84"/>
                <a:gd name="T49" fmla="*/ 411 h 114"/>
                <a:gd name="T50" fmla="*/ 99 w 84"/>
                <a:gd name="T51" fmla="*/ 512 h 114"/>
                <a:gd name="T52" fmla="*/ 99 w 84"/>
                <a:gd name="T53" fmla="*/ 582 h 114"/>
                <a:gd name="T54" fmla="*/ 93 w 84"/>
                <a:gd name="T55" fmla="*/ 618 h 114"/>
                <a:gd name="T56" fmla="*/ 99 w 84"/>
                <a:gd name="T57" fmla="*/ 649 h 114"/>
                <a:gd name="T58" fmla="*/ 87 w 84"/>
                <a:gd name="T59" fmla="*/ 550 h 114"/>
                <a:gd name="T60" fmla="*/ 75 w 84"/>
                <a:gd name="T61" fmla="*/ 411 h 114"/>
                <a:gd name="T62" fmla="*/ 69 w 84"/>
                <a:gd name="T63" fmla="*/ 411 h 114"/>
                <a:gd name="T64" fmla="*/ 63 w 84"/>
                <a:gd name="T65" fmla="*/ 337 h 114"/>
                <a:gd name="T66" fmla="*/ 30 w 84"/>
                <a:gd name="T67" fmla="*/ 273 h 114"/>
                <a:gd name="T68" fmla="*/ 24 w 84"/>
                <a:gd name="T69" fmla="*/ 307 h 114"/>
                <a:gd name="T70" fmla="*/ 57 w 84"/>
                <a:gd name="T71" fmla="*/ 337 h 114"/>
                <a:gd name="T72" fmla="*/ 63 w 84"/>
                <a:gd name="T73" fmla="*/ 411 h 114"/>
                <a:gd name="T74" fmla="*/ 63 w 84"/>
                <a:gd name="T75" fmla="*/ 445 h 114"/>
                <a:gd name="T76" fmla="*/ 57 w 84"/>
                <a:gd name="T77" fmla="*/ 550 h 114"/>
                <a:gd name="T78" fmla="*/ 57 w 84"/>
                <a:gd name="T79" fmla="*/ 512 h 114"/>
                <a:gd name="T80" fmla="*/ 36 w 84"/>
                <a:gd name="T81" fmla="*/ 512 h 114"/>
                <a:gd name="T82" fmla="*/ 36 w 84"/>
                <a:gd name="T83" fmla="*/ 550 h 114"/>
                <a:gd name="T84" fmla="*/ 30 w 84"/>
                <a:gd name="T85" fmla="*/ 550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4"/>
                <a:gd name="T130" fmla="*/ 0 h 114"/>
                <a:gd name="T131" fmla="*/ 84 w 84"/>
                <a:gd name="T132" fmla="*/ 114 h 1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round/>
              <a:headEnd/>
              <a:tailEnd/>
            </a:ln>
          </p:spPr>
          <p:txBody>
            <a:bodyPr/>
            <a:lstStyle/>
            <a:p>
              <a:endParaRPr lang="en-US"/>
            </a:p>
          </p:txBody>
        </p:sp>
        <p:sp>
          <p:nvSpPr>
            <p:cNvPr id="5191" name="Freeform 93"/>
            <p:cNvSpPr>
              <a:spLocks/>
            </p:cNvSpPr>
            <p:nvPr/>
          </p:nvSpPr>
          <p:spPr bwMode="auto">
            <a:xfrm>
              <a:off x="4055" y="1979"/>
              <a:ext cx="62" cy="32"/>
            </a:xfrm>
            <a:custGeom>
              <a:avLst/>
              <a:gdLst>
                <a:gd name="T0" fmla="*/ 57 w 60"/>
                <a:gd name="T1" fmla="*/ 28 h 29"/>
                <a:gd name="T2" fmla="*/ 12 w 60"/>
                <a:gd name="T3" fmla="*/ 0 h 29"/>
                <a:gd name="T4" fmla="*/ 0 w 60"/>
                <a:gd name="T5" fmla="*/ 75 h 29"/>
                <a:gd name="T6" fmla="*/ 6 w 60"/>
                <a:gd name="T7" fmla="*/ 127 h 29"/>
                <a:gd name="T8" fmla="*/ 39 w 60"/>
                <a:gd name="T9" fmla="*/ 127 h 29"/>
                <a:gd name="T10" fmla="*/ 69 w 60"/>
                <a:gd name="T11" fmla="*/ 127 h 29"/>
                <a:gd name="T12" fmla="*/ 97 w 60"/>
                <a:gd name="T13" fmla="*/ 127 h 29"/>
                <a:gd name="T14" fmla="*/ 88 w 60"/>
                <a:gd name="T15" fmla="*/ 75 h 29"/>
                <a:gd name="T16" fmla="*/ 79 w 60"/>
                <a:gd name="T17" fmla="*/ 46 h 29"/>
                <a:gd name="T18" fmla="*/ 57 w 60"/>
                <a:gd name="T19" fmla="*/ 28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29"/>
                <a:gd name="T32" fmla="*/ 60 w 60"/>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6F73BF"/>
            </a:solidFill>
            <a:ln w="9525">
              <a:solidFill>
                <a:srgbClr val="000000"/>
              </a:solidFill>
              <a:round/>
              <a:headEnd/>
              <a:tailEnd/>
            </a:ln>
          </p:spPr>
          <p:txBody>
            <a:bodyPr/>
            <a:lstStyle/>
            <a:p>
              <a:endParaRPr lang="en-US"/>
            </a:p>
          </p:txBody>
        </p:sp>
        <p:sp>
          <p:nvSpPr>
            <p:cNvPr id="5192" name="Freeform 94"/>
            <p:cNvSpPr>
              <a:spLocks/>
            </p:cNvSpPr>
            <p:nvPr/>
          </p:nvSpPr>
          <p:spPr bwMode="auto">
            <a:xfrm>
              <a:off x="4334" y="2281"/>
              <a:ext cx="91" cy="101"/>
            </a:xfrm>
            <a:custGeom>
              <a:avLst/>
              <a:gdLst>
                <a:gd name="T0" fmla="*/ 81 w 90"/>
                <a:gd name="T1" fmla="*/ 369 h 90"/>
                <a:gd name="T2" fmla="*/ 87 w 90"/>
                <a:gd name="T3" fmla="*/ 442 h 90"/>
                <a:gd name="T4" fmla="*/ 75 w 90"/>
                <a:gd name="T5" fmla="*/ 442 h 90"/>
                <a:gd name="T6" fmla="*/ 69 w 90"/>
                <a:gd name="T7" fmla="*/ 442 h 90"/>
                <a:gd name="T8" fmla="*/ 42 w 90"/>
                <a:gd name="T9" fmla="*/ 508 h 90"/>
                <a:gd name="T10" fmla="*/ 30 w 90"/>
                <a:gd name="T11" fmla="*/ 470 h 90"/>
                <a:gd name="T12" fmla="*/ 30 w 90"/>
                <a:gd name="T13" fmla="*/ 470 h 90"/>
                <a:gd name="T14" fmla="*/ 24 w 90"/>
                <a:gd name="T15" fmla="*/ 406 h 90"/>
                <a:gd name="T16" fmla="*/ 18 w 90"/>
                <a:gd name="T17" fmla="*/ 442 h 90"/>
                <a:gd name="T18" fmla="*/ 18 w 90"/>
                <a:gd name="T19" fmla="*/ 369 h 90"/>
                <a:gd name="T20" fmla="*/ 12 w 90"/>
                <a:gd name="T21" fmla="*/ 369 h 90"/>
                <a:gd name="T22" fmla="*/ 6 w 90"/>
                <a:gd name="T23" fmla="*/ 270 h 90"/>
                <a:gd name="T24" fmla="*/ 0 w 90"/>
                <a:gd name="T25" fmla="*/ 171 h 90"/>
                <a:gd name="T26" fmla="*/ 12 w 90"/>
                <a:gd name="T27" fmla="*/ 68 h 90"/>
                <a:gd name="T28" fmla="*/ 63 w 90"/>
                <a:gd name="T29" fmla="*/ 68 h 90"/>
                <a:gd name="T30" fmla="*/ 81 w 90"/>
                <a:gd name="T31" fmla="*/ 100 h 90"/>
                <a:gd name="T32" fmla="*/ 81 w 90"/>
                <a:gd name="T33" fmla="*/ 68 h 90"/>
                <a:gd name="T34" fmla="*/ 87 w 90"/>
                <a:gd name="T35" fmla="*/ 34 h 90"/>
                <a:gd name="T36" fmla="*/ 93 w 90"/>
                <a:gd name="T37" fmla="*/ 68 h 90"/>
                <a:gd name="T38" fmla="*/ 105 w 90"/>
                <a:gd name="T39" fmla="*/ 0 h 90"/>
                <a:gd name="T40" fmla="*/ 105 w 90"/>
                <a:gd name="T41" fmla="*/ 100 h 90"/>
                <a:gd name="T42" fmla="*/ 105 w 90"/>
                <a:gd name="T43" fmla="*/ 202 h 90"/>
                <a:gd name="T44" fmla="*/ 105 w 90"/>
                <a:gd name="T45" fmla="*/ 270 h 90"/>
                <a:gd name="T46" fmla="*/ 93 w 90"/>
                <a:gd name="T47" fmla="*/ 332 h 90"/>
                <a:gd name="T48" fmla="*/ 81 w 90"/>
                <a:gd name="T49" fmla="*/ 369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90"/>
                <a:gd name="T77" fmla="*/ 90 w 90"/>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round/>
              <a:headEnd/>
              <a:tailEnd/>
            </a:ln>
          </p:spPr>
          <p:txBody>
            <a:bodyPr/>
            <a:lstStyle/>
            <a:p>
              <a:endParaRPr lang="en-US"/>
            </a:p>
          </p:txBody>
        </p:sp>
        <p:sp>
          <p:nvSpPr>
            <p:cNvPr id="5193" name="Rectangle 95"/>
            <p:cNvSpPr>
              <a:spLocks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94" name="Rectangle 96"/>
            <p:cNvSpPr>
              <a:spLocks noChangeArrowheads="1"/>
            </p:cNvSpPr>
            <p:nvPr/>
          </p:nvSpPr>
          <p:spPr bwMode="auto">
            <a:xfrm>
              <a:off x="4511" y="2112"/>
              <a:ext cx="5"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195" name="Freeform 97"/>
            <p:cNvSpPr>
              <a:spLocks/>
            </p:cNvSpPr>
            <p:nvPr/>
          </p:nvSpPr>
          <p:spPr bwMode="auto">
            <a:xfrm>
              <a:off x="4280" y="2112"/>
              <a:ext cx="145" cy="189"/>
            </a:xfrm>
            <a:custGeom>
              <a:avLst/>
              <a:gdLst>
                <a:gd name="T0" fmla="*/ 93 w 144"/>
                <a:gd name="T1" fmla="*/ 243 h 168"/>
                <a:gd name="T2" fmla="*/ 87 w 144"/>
                <a:gd name="T3" fmla="*/ 213 h 168"/>
                <a:gd name="T4" fmla="*/ 66 w 144"/>
                <a:gd name="T5" fmla="*/ 141 h 168"/>
                <a:gd name="T6" fmla="*/ 54 w 144"/>
                <a:gd name="T7" fmla="*/ 179 h 168"/>
                <a:gd name="T8" fmla="*/ 42 w 144"/>
                <a:gd name="T9" fmla="*/ 110 h 168"/>
                <a:gd name="T10" fmla="*/ 42 w 144"/>
                <a:gd name="T11" fmla="*/ 69 h 168"/>
                <a:gd name="T12" fmla="*/ 24 w 144"/>
                <a:gd name="T13" fmla="*/ 0 h 168"/>
                <a:gd name="T14" fmla="*/ 18 w 144"/>
                <a:gd name="T15" fmla="*/ 0 h 168"/>
                <a:gd name="T16" fmla="*/ 24 w 144"/>
                <a:gd name="T17" fmla="*/ 141 h 168"/>
                <a:gd name="T18" fmla="*/ 12 w 144"/>
                <a:gd name="T19" fmla="*/ 110 h 168"/>
                <a:gd name="T20" fmla="*/ 12 w 144"/>
                <a:gd name="T21" fmla="*/ 69 h 168"/>
                <a:gd name="T22" fmla="*/ 6 w 144"/>
                <a:gd name="T23" fmla="*/ 179 h 168"/>
                <a:gd name="T24" fmla="*/ 0 w 144"/>
                <a:gd name="T25" fmla="*/ 213 h 168"/>
                <a:gd name="T26" fmla="*/ 6 w 144"/>
                <a:gd name="T27" fmla="*/ 243 h 168"/>
                <a:gd name="T28" fmla="*/ 6 w 144"/>
                <a:gd name="T29" fmla="*/ 322 h 168"/>
                <a:gd name="T30" fmla="*/ 18 w 144"/>
                <a:gd name="T31" fmla="*/ 322 h 168"/>
                <a:gd name="T32" fmla="*/ 24 w 144"/>
                <a:gd name="T33" fmla="*/ 560 h 168"/>
                <a:gd name="T34" fmla="*/ 36 w 144"/>
                <a:gd name="T35" fmla="*/ 492 h 168"/>
                <a:gd name="T36" fmla="*/ 48 w 144"/>
                <a:gd name="T37" fmla="*/ 528 h 168"/>
                <a:gd name="T38" fmla="*/ 54 w 144"/>
                <a:gd name="T39" fmla="*/ 492 h 168"/>
                <a:gd name="T40" fmla="*/ 66 w 144"/>
                <a:gd name="T41" fmla="*/ 458 h 168"/>
                <a:gd name="T42" fmla="*/ 99 w 144"/>
                <a:gd name="T43" fmla="*/ 560 h 168"/>
                <a:gd name="T44" fmla="*/ 105 w 144"/>
                <a:gd name="T45" fmla="*/ 630 h 168"/>
                <a:gd name="T46" fmla="*/ 117 w 144"/>
                <a:gd name="T47" fmla="*/ 781 h 168"/>
                <a:gd name="T48" fmla="*/ 123 w 144"/>
                <a:gd name="T49" fmla="*/ 880 h 168"/>
                <a:gd name="T50" fmla="*/ 117 w 144"/>
                <a:gd name="T51" fmla="*/ 952 h 168"/>
                <a:gd name="T52" fmla="*/ 135 w 144"/>
                <a:gd name="T53" fmla="*/ 989 h 168"/>
                <a:gd name="T54" fmla="*/ 135 w 144"/>
                <a:gd name="T55" fmla="*/ 952 h 168"/>
                <a:gd name="T56" fmla="*/ 141 w 144"/>
                <a:gd name="T57" fmla="*/ 919 h 168"/>
                <a:gd name="T58" fmla="*/ 147 w 144"/>
                <a:gd name="T59" fmla="*/ 952 h 168"/>
                <a:gd name="T60" fmla="*/ 159 w 144"/>
                <a:gd name="T61" fmla="*/ 880 h 168"/>
                <a:gd name="T62" fmla="*/ 153 w 144"/>
                <a:gd name="T63" fmla="*/ 807 h 168"/>
                <a:gd name="T64" fmla="*/ 153 w 144"/>
                <a:gd name="T65" fmla="*/ 736 h 168"/>
                <a:gd name="T66" fmla="*/ 153 w 144"/>
                <a:gd name="T67" fmla="*/ 736 h 168"/>
                <a:gd name="T68" fmla="*/ 135 w 144"/>
                <a:gd name="T69" fmla="*/ 668 h 168"/>
                <a:gd name="T70" fmla="*/ 129 w 144"/>
                <a:gd name="T71" fmla="*/ 596 h 168"/>
                <a:gd name="T72" fmla="*/ 117 w 144"/>
                <a:gd name="T73" fmla="*/ 528 h 168"/>
                <a:gd name="T74" fmla="*/ 105 w 144"/>
                <a:gd name="T75" fmla="*/ 419 h 168"/>
                <a:gd name="T76" fmla="*/ 66 w 144"/>
                <a:gd name="T77" fmla="*/ 345 h 168"/>
                <a:gd name="T78" fmla="*/ 87 w 144"/>
                <a:gd name="T79" fmla="*/ 322 h 168"/>
                <a:gd name="T80" fmla="*/ 99 w 144"/>
                <a:gd name="T81" fmla="*/ 286 h 168"/>
                <a:gd name="T82" fmla="*/ 93 w 144"/>
                <a:gd name="T83" fmla="*/ 243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4"/>
                <a:gd name="T127" fmla="*/ 0 h 168"/>
                <a:gd name="T128" fmla="*/ 144 w 144"/>
                <a:gd name="T129" fmla="*/ 168 h 1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round/>
              <a:headEnd/>
              <a:tailEnd/>
            </a:ln>
          </p:spPr>
          <p:txBody>
            <a:bodyPr/>
            <a:lstStyle/>
            <a:p>
              <a:endParaRPr lang="en-US"/>
            </a:p>
          </p:txBody>
        </p:sp>
        <p:sp>
          <p:nvSpPr>
            <p:cNvPr id="5196" name="Freeform 98"/>
            <p:cNvSpPr>
              <a:spLocks/>
            </p:cNvSpPr>
            <p:nvPr/>
          </p:nvSpPr>
          <p:spPr bwMode="auto">
            <a:xfrm>
              <a:off x="4134" y="1972"/>
              <a:ext cx="158" cy="410"/>
            </a:xfrm>
            <a:custGeom>
              <a:avLst/>
              <a:gdLst>
                <a:gd name="T0" fmla="*/ 114 w 155"/>
                <a:gd name="T1" fmla="*/ 512 h 365"/>
                <a:gd name="T2" fmla="*/ 114 w 155"/>
                <a:gd name="T3" fmla="*/ 438 h 365"/>
                <a:gd name="T4" fmla="*/ 126 w 155"/>
                <a:gd name="T5" fmla="*/ 306 h 365"/>
                <a:gd name="T6" fmla="*/ 120 w 155"/>
                <a:gd name="T7" fmla="*/ 99 h 365"/>
                <a:gd name="T8" fmla="*/ 84 w 155"/>
                <a:gd name="T9" fmla="*/ 0 h 365"/>
                <a:gd name="T10" fmla="*/ 75 w 155"/>
                <a:gd name="T11" fmla="*/ 99 h 365"/>
                <a:gd name="T12" fmla="*/ 84 w 155"/>
                <a:gd name="T13" fmla="*/ 170 h 365"/>
                <a:gd name="T14" fmla="*/ 51 w 155"/>
                <a:gd name="T15" fmla="*/ 233 h 365"/>
                <a:gd name="T16" fmla="*/ 51 w 155"/>
                <a:gd name="T17" fmla="*/ 409 h 365"/>
                <a:gd name="T18" fmla="*/ 12 w 155"/>
                <a:gd name="T19" fmla="*/ 550 h 365"/>
                <a:gd name="T20" fmla="*/ 12 w 155"/>
                <a:gd name="T21" fmla="*/ 748 h 365"/>
                <a:gd name="T22" fmla="*/ 6 w 155"/>
                <a:gd name="T23" fmla="*/ 748 h 365"/>
                <a:gd name="T24" fmla="*/ 0 w 155"/>
                <a:gd name="T25" fmla="*/ 850 h 365"/>
                <a:gd name="T26" fmla="*/ 12 w 155"/>
                <a:gd name="T27" fmla="*/ 955 h 365"/>
                <a:gd name="T28" fmla="*/ 24 w 155"/>
                <a:gd name="T29" fmla="*/ 990 h 365"/>
                <a:gd name="T30" fmla="*/ 45 w 155"/>
                <a:gd name="T31" fmla="*/ 990 h 365"/>
                <a:gd name="T32" fmla="*/ 45 w 155"/>
                <a:gd name="T33" fmla="*/ 1060 h 365"/>
                <a:gd name="T34" fmla="*/ 57 w 155"/>
                <a:gd name="T35" fmla="*/ 1060 h 365"/>
                <a:gd name="T36" fmla="*/ 69 w 155"/>
                <a:gd name="T37" fmla="*/ 1238 h 365"/>
                <a:gd name="T38" fmla="*/ 63 w 155"/>
                <a:gd name="T39" fmla="*/ 1434 h 365"/>
                <a:gd name="T40" fmla="*/ 75 w 155"/>
                <a:gd name="T41" fmla="*/ 1434 h 365"/>
                <a:gd name="T42" fmla="*/ 84 w 155"/>
                <a:gd name="T43" fmla="*/ 1434 h 365"/>
                <a:gd name="T44" fmla="*/ 96 w 155"/>
                <a:gd name="T45" fmla="*/ 1434 h 365"/>
                <a:gd name="T46" fmla="*/ 114 w 155"/>
                <a:gd name="T47" fmla="*/ 1367 h 365"/>
                <a:gd name="T48" fmla="*/ 126 w 155"/>
                <a:gd name="T49" fmla="*/ 1300 h 365"/>
                <a:gd name="T50" fmla="*/ 142 w 155"/>
                <a:gd name="T51" fmla="*/ 1367 h 365"/>
                <a:gd name="T52" fmla="*/ 169 w 155"/>
                <a:gd name="T53" fmla="*/ 1709 h 365"/>
                <a:gd name="T54" fmla="*/ 176 w 155"/>
                <a:gd name="T55" fmla="*/ 1742 h 365"/>
                <a:gd name="T56" fmla="*/ 182 w 155"/>
                <a:gd name="T57" fmla="*/ 1913 h 365"/>
                <a:gd name="T58" fmla="*/ 182 w 155"/>
                <a:gd name="T59" fmla="*/ 2092 h 365"/>
                <a:gd name="T60" fmla="*/ 206 w 155"/>
                <a:gd name="T61" fmla="*/ 1952 h 365"/>
                <a:gd name="T62" fmla="*/ 190 w 155"/>
                <a:gd name="T63" fmla="*/ 1709 h 365"/>
                <a:gd name="T64" fmla="*/ 169 w 155"/>
                <a:gd name="T65" fmla="*/ 1576 h 365"/>
                <a:gd name="T66" fmla="*/ 169 w 155"/>
                <a:gd name="T67" fmla="*/ 1476 h 365"/>
                <a:gd name="T68" fmla="*/ 169 w 155"/>
                <a:gd name="T69" fmla="*/ 1403 h 365"/>
                <a:gd name="T70" fmla="*/ 133 w 155"/>
                <a:gd name="T71" fmla="*/ 1127 h 365"/>
                <a:gd name="T72" fmla="*/ 142 w 155"/>
                <a:gd name="T73" fmla="*/ 1023 h 365"/>
                <a:gd name="T74" fmla="*/ 176 w 155"/>
                <a:gd name="T75" fmla="*/ 955 h 365"/>
                <a:gd name="T76" fmla="*/ 198 w 155"/>
                <a:gd name="T77" fmla="*/ 882 h 365"/>
                <a:gd name="T78" fmla="*/ 198 w 155"/>
                <a:gd name="T79" fmla="*/ 784 h 365"/>
                <a:gd name="T80" fmla="*/ 176 w 155"/>
                <a:gd name="T81" fmla="*/ 748 h 365"/>
                <a:gd name="T82" fmla="*/ 160 w 155"/>
                <a:gd name="T83" fmla="*/ 618 h 365"/>
                <a:gd name="T84" fmla="*/ 142 w 155"/>
                <a:gd name="T85" fmla="*/ 512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5"/>
                <a:gd name="T130" fmla="*/ 0 h 365"/>
                <a:gd name="T131" fmla="*/ 155 w 155"/>
                <a:gd name="T132" fmla="*/ 365 h 3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round/>
              <a:headEnd/>
              <a:tailEnd/>
            </a:ln>
          </p:spPr>
          <p:txBody>
            <a:bodyPr/>
            <a:lstStyle/>
            <a:p>
              <a:endParaRPr lang="en-US"/>
            </a:p>
          </p:txBody>
        </p:sp>
        <p:sp>
          <p:nvSpPr>
            <p:cNvPr id="5197" name="Freeform 99"/>
            <p:cNvSpPr>
              <a:spLocks/>
            </p:cNvSpPr>
            <p:nvPr/>
          </p:nvSpPr>
          <p:spPr bwMode="auto">
            <a:xfrm>
              <a:off x="4637" y="2193"/>
              <a:ext cx="85" cy="135"/>
            </a:xfrm>
            <a:custGeom>
              <a:avLst/>
              <a:gdLst>
                <a:gd name="T0" fmla="*/ 18 w 84"/>
                <a:gd name="T1" fmla="*/ 458 h 120"/>
                <a:gd name="T2" fmla="*/ 18 w 84"/>
                <a:gd name="T3" fmla="*/ 492 h 120"/>
                <a:gd name="T4" fmla="*/ 6 w 84"/>
                <a:gd name="T5" fmla="*/ 386 h 120"/>
                <a:gd name="T6" fmla="*/ 0 w 84"/>
                <a:gd name="T7" fmla="*/ 286 h 120"/>
                <a:gd name="T8" fmla="*/ 12 w 84"/>
                <a:gd name="T9" fmla="*/ 322 h 120"/>
                <a:gd name="T10" fmla="*/ 6 w 84"/>
                <a:gd name="T11" fmla="*/ 179 h 120"/>
                <a:gd name="T12" fmla="*/ 6 w 84"/>
                <a:gd name="T13" fmla="*/ 77 h 120"/>
                <a:gd name="T14" fmla="*/ 6 w 84"/>
                <a:gd name="T15" fmla="*/ 0 h 120"/>
                <a:gd name="T16" fmla="*/ 30 w 84"/>
                <a:gd name="T17" fmla="*/ 37 h 120"/>
                <a:gd name="T18" fmla="*/ 36 w 84"/>
                <a:gd name="T19" fmla="*/ 77 h 120"/>
                <a:gd name="T20" fmla="*/ 57 w 84"/>
                <a:gd name="T21" fmla="*/ 141 h 120"/>
                <a:gd name="T22" fmla="*/ 57 w 84"/>
                <a:gd name="T23" fmla="*/ 214 h 120"/>
                <a:gd name="T24" fmla="*/ 36 w 84"/>
                <a:gd name="T25" fmla="*/ 322 h 120"/>
                <a:gd name="T26" fmla="*/ 30 w 84"/>
                <a:gd name="T27" fmla="*/ 361 h 120"/>
                <a:gd name="T28" fmla="*/ 30 w 84"/>
                <a:gd name="T29" fmla="*/ 419 h 120"/>
                <a:gd name="T30" fmla="*/ 57 w 84"/>
                <a:gd name="T31" fmla="*/ 563 h 120"/>
                <a:gd name="T32" fmla="*/ 63 w 84"/>
                <a:gd name="T33" fmla="*/ 563 h 120"/>
                <a:gd name="T34" fmla="*/ 63 w 84"/>
                <a:gd name="T35" fmla="*/ 528 h 120"/>
                <a:gd name="T36" fmla="*/ 75 w 84"/>
                <a:gd name="T37" fmla="*/ 528 h 120"/>
                <a:gd name="T38" fmla="*/ 81 w 84"/>
                <a:gd name="T39" fmla="*/ 563 h 120"/>
                <a:gd name="T40" fmla="*/ 81 w 84"/>
                <a:gd name="T41" fmla="*/ 563 h 120"/>
                <a:gd name="T42" fmla="*/ 93 w 84"/>
                <a:gd name="T43" fmla="*/ 596 h 120"/>
                <a:gd name="T44" fmla="*/ 87 w 84"/>
                <a:gd name="T45" fmla="*/ 596 h 120"/>
                <a:gd name="T46" fmla="*/ 93 w 84"/>
                <a:gd name="T47" fmla="*/ 668 h 120"/>
                <a:gd name="T48" fmla="*/ 99 w 84"/>
                <a:gd name="T49" fmla="*/ 668 h 120"/>
                <a:gd name="T50" fmla="*/ 93 w 84"/>
                <a:gd name="T51" fmla="*/ 701 h 120"/>
                <a:gd name="T52" fmla="*/ 93 w 84"/>
                <a:gd name="T53" fmla="*/ 668 h 120"/>
                <a:gd name="T54" fmla="*/ 81 w 84"/>
                <a:gd name="T55" fmla="*/ 633 h 120"/>
                <a:gd name="T56" fmla="*/ 75 w 84"/>
                <a:gd name="T57" fmla="*/ 596 h 120"/>
                <a:gd name="T58" fmla="*/ 69 w 84"/>
                <a:gd name="T59" fmla="*/ 563 h 120"/>
                <a:gd name="T60" fmla="*/ 69 w 84"/>
                <a:gd name="T61" fmla="*/ 633 h 120"/>
                <a:gd name="T62" fmla="*/ 36 w 84"/>
                <a:gd name="T63" fmla="*/ 563 h 120"/>
                <a:gd name="T64" fmla="*/ 30 w 84"/>
                <a:gd name="T65" fmla="*/ 596 h 120"/>
                <a:gd name="T66" fmla="*/ 18 w 84"/>
                <a:gd name="T67" fmla="*/ 563 h 120"/>
                <a:gd name="T68" fmla="*/ 18 w 84"/>
                <a:gd name="T69" fmla="*/ 528 h 120"/>
                <a:gd name="T70" fmla="*/ 24 w 84"/>
                <a:gd name="T71" fmla="*/ 458 h 120"/>
                <a:gd name="T72" fmla="*/ 18 w 84"/>
                <a:gd name="T73" fmla="*/ 458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
                <a:gd name="T112" fmla="*/ 0 h 120"/>
                <a:gd name="T113" fmla="*/ 84 w 84"/>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239FB1"/>
            </a:solidFill>
            <a:ln w="9525">
              <a:solidFill>
                <a:srgbClr val="000000"/>
              </a:solidFill>
              <a:round/>
              <a:headEnd/>
              <a:tailEnd/>
            </a:ln>
          </p:spPr>
          <p:txBody>
            <a:bodyPr/>
            <a:lstStyle/>
            <a:p>
              <a:endParaRPr lang="en-US"/>
            </a:p>
          </p:txBody>
        </p:sp>
        <p:sp>
          <p:nvSpPr>
            <p:cNvPr id="5198" name="Freeform 100"/>
            <p:cNvSpPr>
              <a:spLocks/>
            </p:cNvSpPr>
            <p:nvPr/>
          </p:nvSpPr>
          <p:spPr bwMode="auto">
            <a:xfrm>
              <a:off x="4692" y="2395"/>
              <a:ext cx="86" cy="94"/>
            </a:xfrm>
            <a:custGeom>
              <a:avLst/>
              <a:gdLst>
                <a:gd name="T0" fmla="*/ 96 w 84"/>
                <a:gd name="T1" fmla="*/ 457 h 84"/>
                <a:gd name="T2" fmla="*/ 86 w 84"/>
                <a:gd name="T3" fmla="*/ 393 h 84"/>
                <a:gd name="T4" fmla="*/ 86 w 84"/>
                <a:gd name="T5" fmla="*/ 420 h 84"/>
                <a:gd name="T6" fmla="*/ 57 w 84"/>
                <a:gd name="T7" fmla="*/ 356 h 84"/>
                <a:gd name="T8" fmla="*/ 57 w 84"/>
                <a:gd name="T9" fmla="*/ 261 h 84"/>
                <a:gd name="T10" fmla="*/ 45 w 84"/>
                <a:gd name="T11" fmla="*/ 192 h 84"/>
                <a:gd name="T12" fmla="*/ 39 w 84"/>
                <a:gd name="T13" fmla="*/ 227 h 84"/>
                <a:gd name="T14" fmla="*/ 39 w 84"/>
                <a:gd name="T15" fmla="*/ 227 h 84"/>
                <a:gd name="T16" fmla="*/ 18 w 84"/>
                <a:gd name="T17" fmla="*/ 227 h 84"/>
                <a:gd name="T18" fmla="*/ 12 w 84"/>
                <a:gd name="T19" fmla="*/ 192 h 84"/>
                <a:gd name="T20" fmla="*/ 6 w 84"/>
                <a:gd name="T21" fmla="*/ 261 h 84"/>
                <a:gd name="T22" fmla="*/ 0 w 84"/>
                <a:gd name="T23" fmla="*/ 292 h 84"/>
                <a:gd name="T24" fmla="*/ 6 w 84"/>
                <a:gd name="T25" fmla="*/ 227 h 84"/>
                <a:gd name="T26" fmla="*/ 18 w 84"/>
                <a:gd name="T27" fmla="*/ 166 h 84"/>
                <a:gd name="T28" fmla="*/ 45 w 84"/>
                <a:gd name="T29" fmla="*/ 96 h 84"/>
                <a:gd name="T30" fmla="*/ 45 w 84"/>
                <a:gd name="T31" fmla="*/ 166 h 84"/>
                <a:gd name="T32" fmla="*/ 57 w 84"/>
                <a:gd name="T33" fmla="*/ 166 h 84"/>
                <a:gd name="T34" fmla="*/ 63 w 84"/>
                <a:gd name="T35" fmla="*/ 132 h 84"/>
                <a:gd name="T36" fmla="*/ 63 w 84"/>
                <a:gd name="T37" fmla="*/ 67 h 84"/>
                <a:gd name="T38" fmla="*/ 75 w 84"/>
                <a:gd name="T39" fmla="*/ 67 h 84"/>
                <a:gd name="T40" fmla="*/ 86 w 84"/>
                <a:gd name="T41" fmla="*/ 67 h 84"/>
                <a:gd name="T42" fmla="*/ 86 w 84"/>
                <a:gd name="T43" fmla="*/ 0 h 84"/>
                <a:gd name="T44" fmla="*/ 102 w 84"/>
                <a:gd name="T45" fmla="*/ 34 h 84"/>
                <a:gd name="T46" fmla="*/ 109 w 84"/>
                <a:gd name="T47" fmla="*/ 132 h 84"/>
                <a:gd name="T48" fmla="*/ 118 w 84"/>
                <a:gd name="T49" fmla="*/ 261 h 84"/>
                <a:gd name="T50" fmla="*/ 109 w 84"/>
                <a:gd name="T51" fmla="*/ 327 h 84"/>
                <a:gd name="T52" fmla="*/ 109 w 84"/>
                <a:gd name="T53" fmla="*/ 356 h 84"/>
                <a:gd name="T54" fmla="*/ 102 w 84"/>
                <a:gd name="T55" fmla="*/ 261 h 84"/>
                <a:gd name="T56" fmla="*/ 96 w 84"/>
                <a:gd name="T57" fmla="*/ 292 h 84"/>
                <a:gd name="T58" fmla="*/ 96 w 84"/>
                <a:gd name="T59" fmla="*/ 356 h 84"/>
                <a:gd name="T60" fmla="*/ 96 w 84"/>
                <a:gd name="T61" fmla="*/ 457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4"/>
                <a:gd name="T94" fmla="*/ 0 h 84"/>
                <a:gd name="T95" fmla="*/ 84 w 84"/>
                <a:gd name="T96" fmla="*/ 84 h 8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239FB1"/>
            </a:solidFill>
            <a:ln w="9525">
              <a:solidFill>
                <a:srgbClr val="000000"/>
              </a:solidFill>
              <a:round/>
              <a:headEnd/>
              <a:tailEnd/>
            </a:ln>
          </p:spPr>
          <p:txBody>
            <a:bodyPr/>
            <a:lstStyle/>
            <a:p>
              <a:endParaRPr lang="en-US"/>
            </a:p>
          </p:txBody>
        </p:sp>
        <p:sp>
          <p:nvSpPr>
            <p:cNvPr id="5199" name="Freeform 101"/>
            <p:cNvSpPr>
              <a:spLocks/>
            </p:cNvSpPr>
            <p:nvPr/>
          </p:nvSpPr>
          <p:spPr bwMode="auto">
            <a:xfrm>
              <a:off x="4699" y="2369"/>
              <a:ext cx="17" cy="39"/>
            </a:xfrm>
            <a:custGeom>
              <a:avLst/>
              <a:gdLst>
                <a:gd name="T0" fmla="*/ 9 w 18"/>
                <a:gd name="T1" fmla="*/ 0 h 35"/>
                <a:gd name="T2" fmla="*/ 9 w 18"/>
                <a:gd name="T3" fmla="*/ 148 h 35"/>
                <a:gd name="T4" fmla="*/ 9 w 18"/>
                <a:gd name="T5" fmla="*/ 174 h 35"/>
                <a:gd name="T6" fmla="*/ 0 w 18"/>
                <a:gd name="T7" fmla="*/ 119 h 35"/>
                <a:gd name="T8" fmla="*/ 6 w 18"/>
                <a:gd name="T9" fmla="*/ 86 h 35"/>
                <a:gd name="T10" fmla="*/ 6 w 18"/>
                <a:gd name="T11" fmla="*/ 0 h 35"/>
                <a:gd name="T12" fmla="*/ 9 w 18"/>
                <a:gd name="T13" fmla="*/ 0 h 35"/>
                <a:gd name="T14" fmla="*/ 0 60000 65536"/>
                <a:gd name="T15" fmla="*/ 0 60000 65536"/>
                <a:gd name="T16" fmla="*/ 0 60000 65536"/>
                <a:gd name="T17" fmla="*/ 0 60000 65536"/>
                <a:gd name="T18" fmla="*/ 0 60000 65536"/>
                <a:gd name="T19" fmla="*/ 0 60000 65536"/>
                <a:gd name="T20" fmla="*/ 0 60000 65536"/>
                <a:gd name="T21" fmla="*/ 0 w 18"/>
                <a:gd name="T22" fmla="*/ 0 h 35"/>
                <a:gd name="T23" fmla="*/ 18 w 18"/>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5">
                  <a:moveTo>
                    <a:pt x="18" y="0"/>
                  </a:moveTo>
                  <a:lnTo>
                    <a:pt x="12" y="29"/>
                  </a:lnTo>
                  <a:lnTo>
                    <a:pt x="12" y="35"/>
                  </a:lnTo>
                  <a:lnTo>
                    <a:pt x="0" y="23"/>
                  </a:lnTo>
                  <a:lnTo>
                    <a:pt x="6" y="17"/>
                  </a:lnTo>
                  <a:lnTo>
                    <a:pt x="6" y="0"/>
                  </a:lnTo>
                  <a:lnTo>
                    <a:pt x="18" y="0"/>
                  </a:lnTo>
                  <a:close/>
                </a:path>
              </a:pathLst>
            </a:custGeom>
            <a:solidFill>
              <a:srgbClr val="239FB1"/>
            </a:solidFill>
            <a:ln w="9525">
              <a:solidFill>
                <a:srgbClr val="000000"/>
              </a:solidFill>
              <a:round/>
              <a:headEnd/>
              <a:tailEnd/>
            </a:ln>
          </p:spPr>
          <p:txBody>
            <a:bodyPr/>
            <a:lstStyle/>
            <a:p>
              <a:endParaRPr lang="en-US"/>
            </a:p>
          </p:txBody>
        </p:sp>
        <p:sp>
          <p:nvSpPr>
            <p:cNvPr id="5200" name="Freeform 102"/>
            <p:cNvSpPr>
              <a:spLocks/>
            </p:cNvSpPr>
            <p:nvPr/>
          </p:nvSpPr>
          <p:spPr bwMode="auto">
            <a:xfrm>
              <a:off x="4728" y="2328"/>
              <a:ext cx="25" cy="34"/>
            </a:xfrm>
            <a:custGeom>
              <a:avLst/>
              <a:gdLst>
                <a:gd name="T0" fmla="*/ 33 w 24"/>
                <a:gd name="T1" fmla="*/ 201 h 30"/>
                <a:gd name="T2" fmla="*/ 27 w 24"/>
                <a:gd name="T3" fmla="*/ 160 h 30"/>
                <a:gd name="T4" fmla="*/ 0 w 24"/>
                <a:gd name="T5" fmla="*/ 37 h 30"/>
                <a:gd name="T6" fmla="*/ 27 w 24"/>
                <a:gd name="T7" fmla="*/ 0 h 30"/>
                <a:gd name="T8" fmla="*/ 33 w 24"/>
                <a:gd name="T9" fmla="*/ 78 h 30"/>
                <a:gd name="T10" fmla="*/ 42 w 24"/>
                <a:gd name="T11" fmla="*/ 201 h 30"/>
                <a:gd name="T12" fmla="*/ 33 w 24"/>
                <a:gd name="T13" fmla="*/ 201 h 30"/>
                <a:gd name="T14" fmla="*/ 0 60000 65536"/>
                <a:gd name="T15" fmla="*/ 0 60000 65536"/>
                <a:gd name="T16" fmla="*/ 0 60000 65536"/>
                <a:gd name="T17" fmla="*/ 0 60000 65536"/>
                <a:gd name="T18" fmla="*/ 0 60000 65536"/>
                <a:gd name="T19" fmla="*/ 0 60000 65536"/>
                <a:gd name="T20" fmla="*/ 0 60000 65536"/>
                <a:gd name="T21" fmla="*/ 0 w 24"/>
                <a:gd name="T22" fmla="*/ 0 h 30"/>
                <a:gd name="T23" fmla="*/ 24 w 2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0">
                  <a:moveTo>
                    <a:pt x="18" y="30"/>
                  </a:moveTo>
                  <a:lnTo>
                    <a:pt x="12" y="24"/>
                  </a:lnTo>
                  <a:lnTo>
                    <a:pt x="0" y="6"/>
                  </a:lnTo>
                  <a:lnTo>
                    <a:pt x="12" y="0"/>
                  </a:lnTo>
                  <a:lnTo>
                    <a:pt x="18" y="12"/>
                  </a:lnTo>
                  <a:lnTo>
                    <a:pt x="24" y="30"/>
                  </a:lnTo>
                  <a:lnTo>
                    <a:pt x="18" y="30"/>
                  </a:lnTo>
                  <a:close/>
                </a:path>
              </a:pathLst>
            </a:custGeom>
            <a:solidFill>
              <a:srgbClr val="239FB1"/>
            </a:solidFill>
            <a:ln w="9525">
              <a:solidFill>
                <a:srgbClr val="000000"/>
              </a:solidFill>
              <a:round/>
              <a:headEnd/>
              <a:tailEnd/>
            </a:ln>
          </p:spPr>
          <p:txBody>
            <a:bodyPr/>
            <a:lstStyle/>
            <a:p>
              <a:endParaRPr lang="en-US"/>
            </a:p>
          </p:txBody>
        </p:sp>
        <p:sp>
          <p:nvSpPr>
            <p:cNvPr id="5201" name="Freeform 103"/>
            <p:cNvSpPr>
              <a:spLocks/>
            </p:cNvSpPr>
            <p:nvPr/>
          </p:nvSpPr>
          <p:spPr bwMode="auto">
            <a:xfrm>
              <a:off x="4686" y="2348"/>
              <a:ext cx="24" cy="27"/>
            </a:xfrm>
            <a:custGeom>
              <a:avLst/>
              <a:gdLst>
                <a:gd name="T0" fmla="*/ 18 w 24"/>
                <a:gd name="T1" fmla="*/ 37 h 24"/>
                <a:gd name="T2" fmla="*/ 0 w 24"/>
                <a:gd name="T3" fmla="*/ 0 h 24"/>
                <a:gd name="T4" fmla="*/ 0 w 24"/>
                <a:gd name="T5" fmla="*/ 0 h 24"/>
                <a:gd name="T6" fmla="*/ 6 w 24"/>
                <a:gd name="T7" fmla="*/ 141 h 24"/>
                <a:gd name="T8" fmla="*/ 24 w 24"/>
                <a:gd name="T9" fmla="*/ 77 h 24"/>
                <a:gd name="T10" fmla="*/ 24 w 24"/>
                <a:gd name="T11" fmla="*/ 37 h 24"/>
                <a:gd name="T12" fmla="*/ 18 w 24"/>
                <a:gd name="T13" fmla="*/ 37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18" y="6"/>
                  </a:moveTo>
                  <a:lnTo>
                    <a:pt x="0" y="0"/>
                  </a:lnTo>
                  <a:lnTo>
                    <a:pt x="6" y="24"/>
                  </a:lnTo>
                  <a:lnTo>
                    <a:pt x="24" y="12"/>
                  </a:lnTo>
                  <a:lnTo>
                    <a:pt x="24" y="6"/>
                  </a:lnTo>
                  <a:lnTo>
                    <a:pt x="18" y="6"/>
                  </a:lnTo>
                  <a:close/>
                </a:path>
              </a:pathLst>
            </a:custGeom>
            <a:solidFill>
              <a:srgbClr val="239FB1"/>
            </a:solidFill>
            <a:ln w="9525">
              <a:solidFill>
                <a:srgbClr val="000000"/>
              </a:solidFill>
              <a:round/>
              <a:headEnd/>
              <a:tailEnd/>
            </a:ln>
          </p:spPr>
          <p:txBody>
            <a:bodyPr/>
            <a:lstStyle/>
            <a:p>
              <a:endParaRPr lang="en-US"/>
            </a:p>
          </p:txBody>
        </p:sp>
        <p:sp>
          <p:nvSpPr>
            <p:cNvPr id="5202" name="Freeform 104"/>
            <p:cNvSpPr>
              <a:spLocks/>
            </p:cNvSpPr>
            <p:nvPr/>
          </p:nvSpPr>
          <p:spPr bwMode="auto">
            <a:xfrm>
              <a:off x="4607" y="2362"/>
              <a:ext cx="42" cy="60"/>
            </a:xfrm>
            <a:custGeom>
              <a:avLst/>
              <a:gdLst>
                <a:gd name="T0" fmla="*/ 42 w 42"/>
                <a:gd name="T1" fmla="*/ 78 h 53"/>
                <a:gd name="T2" fmla="*/ 12 w 42"/>
                <a:gd name="T3" fmla="*/ 264 h 53"/>
                <a:gd name="T4" fmla="*/ 0 w 42"/>
                <a:gd name="T5" fmla="*/ 340 h 53"/>
                <a:gd name="T6" fmla="*/ 0 w 42"/>
                <a:gd name="T7" fmla="*/ 300 h 53"/>
                <a:gd name="T8" fmla="*/ 12 w 42"/>
                <a:gd name="T9" fmla="*/ 229 h 53"/>
                <a:gd name="T10" fmla="*/ 30 w 42"/>
                <a:gd name="T11" fmla="*/ 113 h 53"/>
                <a:gd name="T12" fmla="*/ 30 w 42"/>
                <a:gd name="T13" fmla="*/ 37 h 53"/>
                <a:gd name="T14" fmla="*/ 36 w 42"/>
                <a:gd name="T15" fmla="*/ 37 h 53"/>
                <a:gd name="T16" fmla="*/ 36 w 42"/>
                <a:gd name="T17" fmla="*/ 0 h 53"/>
                <a:gd name="T18" fmla="*/ 42 w 42"/>
                <a:gd name="T19" fmla="*/ 78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53"/>
                <a:gd name="T32" fmla="*/ 42 w 42"/>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round/>
              <a:headEnd/>
              <a:tailEnd/>
            </a:ln>
          </p:spPr>
          <p:txBody>
            <a:bodyPr/>
            <a:lstStyle/>
            <a:p>
              <a:endParaRPr lang="en-US"/>
            </a:p>
          </p:txBody>
        </p:sp>
        <p:sp>
          <p:nvSpPr>
            <p:cNvPr id="5203" name="Freeform 105"/>
            <p:cNvSpPr>
              <a:spLocks/>
            </p:cNvSpPr>
            <p:nvPr/>
          </p:nvSpPr>
          <p:spPr bwMode="auto">
            <a:xfrm>
              <a:off x="4649" y="2315"/>
              <a:ext cx="24" cy="20"/>
            </a:xfrm>
            <a:custGeom>
              <a:avLst/>
              <a:gdLst>
                <a:gd name="T0" fmla="*/ 24 w 24"/>
                <a:gd name="T1" fmla="*/ 57 h 18"/>
                <a:gd name="T2" fmla="*/ 24 w 24"/>
                <a:gd name="T3" fmla="*/ 87 h 18"/>
                <a:gd name="T4" fmla="*/ 12 w 24"/>
                <a:gd name="T5" fmla="*/ 30 h 18"/>
                <a:gd name="T6" fmla="*/ 0 w 24"/>
                <a:gd name="T7" fmla="*/ 0 h 18"/>
                <a:gd name="T8" fmla="*/ 24 w 24"/>
                <a:gd name="T9" fmla="*/ 0 h 18"/>
                <a:gd name="T10" fmla="*/ 24 w 24"/>
                <a:gd name="T11" fmla="*/ 57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round/>
              <a:headEnd/>
              <a:tailEnd/>
            </a:ln>
          </p:spPr>
          <p:txBody>
            <a:bodyPr/>
            <a:lstStyle/>
            <a:p>
              <a:endParaRPr lang="en-US"/>
            </a:p>
          </p:txBody>
        </p:sp>
        <p:sp>
          <p:nvSpPr>
            <p:cNvPr id="5204" name="Freeform 106"/>
            <p:cNvSpPr>
              <a:spLocks/>
            </p:cNvSpPr>
            <p:nvPr/>
          </p:nvSpPr>
          <p:spPr bwMode="auto">
            <a:xfrm>
              <a:off x="4728" y="2355"/>
              <a:ext cx="18" cy="33"/>
            </a:xfrm>
            <a:custGeom>
              <a:avLst/>
              <a:gdLst>
                <a:gd name="T0" fmla="*/ 12 w 18"/>
                <a:gd name="T1" fmla="*/ 41 h 29"/>
                <a:gd name="T2" fmla="*/ 18 w 18"/>
                <a:gd name="T3" fmla="*/ 165 h 29"/>
                <a:gd name="T4" fmla="*/ 18 w 18"/>
                <a:gd name="T5" fmla="*/ 165 h 29"/>
                <a:gd name="T6" fmla="*/ 12 w 18"/>
                <a:gd name="T7" fmla="*/ 205 h 29"/>
                <a:gd name="T8" fmla="*/ 6 w 18"/>
                <a:gd name="T9" fmla="*/ 84 h 29"/>
                <a:gd name="T10" fmla="*/ 0 w 18"/>
                <a:gd name="T11" fmla="*/ 0 h 29"/>
                <a:gd name="T12" fmla="*/ 12 w 18"/>
                <a:gd name="T13" fmla="*/ 41 h 29"/>
                <a:gd name="T14" fmla="*/ 0 60000 65536"/>
                <a:gd name="T15" fmla="*/ 0 60000 65536"/>
                <a:gd name="T16" fmla="*/ 0 60000 65536"/>
                <a:gd name="T17" fmla="*/ 0 60000 65536"/>
                <a:gd name="T18" fmla="*/ 0 60000 65536"/>
                <a:gd name="T19" fmla="*/ 0 60000 65536"/>
                <a:gd name="T20" fmla="*/ 0 60000 65536"/>
                <a:gd name="T21" fmla="*/ 0 w 18"/>
                <a:gd name="T22" fmla="*/ 0 h 29"/>
                <a:gd name="T23" fmla="*/ 18 w 1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9">
                  <a:moveTo>
                    <a:pt x="12" y="6"/>
                  </a:moveTo>
                  <a:lnTo>
                    <a:pt x="18" y="24"/>
                  </a:lnTo>
                  <a:lnTo>
                    <a:pt x="12" y="29"/>
                  </a:lnTo>
                  <a:lnTo>
                    <a:pt x="6" y="12"/>
                  </a:lnTo>
                  <a:lnTo>
                    <a:pt x="0" y="0"/>
                  </a:lnTo>
                  <a:lnTo>
                    <a:pt x="12" y="6"/>
                  </a:lnTo>
                  <a:close/>
                </a:path>
              </a:pathLst>
            </a:custGeom>
            <a:solidFill>
              <a:srgbClr val="239FB1"/>
            </a:solidFill>
            <a:ln w="9525">
              <a:solidFill>
                <a:srgbClr val="000000"/>
              </a:solidFill>
              <a:round/>
              <a:headEnd/>
              <a:tailEnd/>
            </a:ln>
          </p:spPr>
          <p:txBody>
            <a:bodyPr/>
            <a:lstStyle/>
            <a:p>
              <a:endParaRPr lang="en-US"/>
            </a:p>
          </p:txBody>
        </p:sp>
        <p:sp>
          <p:nvSpPr>
            <p:cNvPr id="5205" name="Freeform 107"/>
            <p:cNvSpPr>
              <a:spLocks/>
            </p:cNvSpPr>
            <p:nvPr/>
          </p:nvSpPr>
          <p:spPr bwMode="auto">
            <a:xfrm>
              <a:off x="4710" y="2335"/>
              <a:ext cx="12" cy="13"/>
            </a:xfrm>
            <a:custGeom>
              <a:avLst/>
              <a:gdLst>
                <a:gd name="T0" fmla="*/ 12 w 12"/>
                <a:gd name="T1" fmla="*/ 39 h 12"/>
                <a:gd name="T2" fmla="*/ 0 w 12"/>
                <a:gd name="T3" fmla="*/ 24 h 12"/>
                <a:gd name="T4" fmla="*/ 0 w 12"/>
                <a:gd name="T5" fmla="*/ 24 h 12"/>
                <a:gd name="T6" fmla="*/ 0 w 12"/>
                <a:gd name="T7" fmla="*/ 0 h 12"/>
                <a:gd name="T8" fmla="*/ 12 w 12"/>
                <a:gd name="T9" fmla="*/ 39 h 12"/>
                <a:gd name="T10" fmla="*/ 12 w 12"/>
                <a:gd name="T11" fmla="*/ 39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12"/>
                  </a:moveTo>
                  <a:lnTo>
                    <a:pt x="0" y="6"/>
                  </a:lnTo>
                  <a:lnTo>
                    <a:pt x="0" y="0"/>
                  </a:lnTo>
                  <a:lnTo>
                    <a:pt x="12" y="12"/>
                  </a:lnTo>
                  <a:close/>
                </a:path>
              </a:pathLst>
            </a:custGeom>
            <a:solidFill>
              <a:srgbClr val="239FB1"/>
            </a:solidFill>
            <a:ln w="9525">
              <a:solidFill>
                <a:srgbClr val="000000"/>
              </a:solidFill>
              <a:round/>
              <a:headEnd/>
              <a:tailEnd/>
            </a:ln>
          </p:spPr>
          <p:txBody>
            <a:bodyPr/>
            <a:lstStyle/>
            <a:p>
              <a:endParaRPr lang="en-US"/>
            </a:p>
          </p:txBody>
        </p:sp>
        <p:sp>
          <p:nvSpPr>
            <p:cNvPr id="5206" name="Freeform 108"/>
            <p:cNvSpPr>
              <a:spLocks/>
            </p:cNvSpPr>
            <p:nvPr/>
          </p:nvSpPr>
          <p:spPr bwMode="auto">
            <a:xfrm>
              <a:off x="4722" y="2388"/>
              <a:ext cx="19" cy="7"/>
            </a:xfrm>
            <a:custGeom>
              <a:avLst/>
              <a:gdLst>
                <a:gd name="T0" fmla="*/ 39 w 18"/>
                <a:gd name="T1" fmla="*/ 64 h 6"/>
                <a:gd name="T2" fmla="*/ 27 w 18"/>
                <a:gd name="T3" fmla="*/ 0 h 6"/>
                <a:gd name="T4" fmla="*/ 0 w 18"/>
                <a:gd name="T5" fmla="*/ 64 h 6"/>
                <a:gd name="T6" fmla="*/ 39 w 18"/>
                <a:gd name="T7" fmla="*/ 64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6"/>
                  </a:moveTo>
                  <a:lnTo>
                    <a:pt x="12" y="0"/>
                  </a:lnTo>
                  <a:lnTo>
                    <a:pt x="0" y="6"/>
                  </a:lnTo>
                  <a:lnTo>
                    <a:pt x="18" y="6"/>
                  </a:lnTo>
                  <a:close/>
                </a:path>
              </a:pathLst>
            </a:custGeom>
            <a:solidFill>
              <a:srgbClr val="239FB1"/>
            </a:solidFill>
            <a:ln w="9525">
              <a:solidFill>
                <a:srgbClr val="000000"/>
              </a:solidFill>
              <a:round/>
              <a:headEnd/>
              <a:tailEnd/>
            </a:ln>
          </p:spPr>
          <p:txBody>
            <a:bodyPr/>
            <a:lstStyle/>
            <a:p>
              <a:endParaRPr lang="en-US"/>
            </a:p>
          </p:txBody>
        </p:sp>
        <p:sp>
          <p:nvSpPr>
            <p:cNvPr id="5207" name="Freeform 109"/>
            <p:cNvSpPr>
              <a:spLocks/>
            </p:cNvSpPr>
            <p:nvPr/>
          </p:nvSpPr>
          <p:spPr bwMode="auto">
            <a:xfrm>
              <a:off x="4716" y="2362"/>
              <a:ext cx="6" cy="39"/>
            </a:xfrm>
            <a:custGeom>
              <a:avLst/>
              <a:gdLst>
                <a:gd name="T0" fmla="*/ 6 w 6"/>
                <a:gd name="T1" fmla="*/ 0 h 35"/>
                <a:gd name="T2" fmla="*/ 6 w 6"/>
                <a:gd name="T3" fmla="*/ 31 h 35"/>
                <a:gd name="T4" fmla="*/ 6 w 6"/>
                <a:gd name="T5" fmla="*/ 119 h 35"/>
                <a:gd name="T6" fmla="*/ 0 w 6"/>
                <a:gd name="T7" fmla="*/ 174 h 35"/>
                <a:gd name="T8" fmla="*/ 6 w 6"/>
                <a:gd name="T9" fmla="*/ 91 h 35"/>
                <a:gd name="T10" fmla="*/ 6 w 6"/>
                <a:gd name="T11" fmla="*/ 0 h 35"/>
                <a:gd name="T12" fmla="*/ 0 60000 65536"/>
                <a:gd name="T13" fmla="*/ 0 60000 65536"/>
                <a:gd name="T14" fmla="*/ 0 60000 65536"/>
                <a:gd name="T15" fmla="*/ 0 60000 65536"/>
                <a:gd name="T16" fmla="*/ 0 60000 65536"/>
                <a:gd name="T17" fmla="*/ 0 60000 65536"/>
                <a:gd name="T18" fmla="*/ 0 w 6"/>
                <a:gd name="T19" fmla="*/ 0 h 35"/>
                <a:gd name="T20" fmla="*/ 6 w 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round/>
              <a:headEnd/>
              <a:tailEnd/>
            </a:ln>
          </p:spPr>
          <p:txBody>
            <a:bodyPr/>
            <a:lstStyle/>
            <a:p>
              <a:endParaRPr lang="en-US"/>
            </a:p>
          </p:txBody>
        </p:sp>
        <p:sp>
          <p:nvSpPr>
            <p:cNvPr id="5208" name="Freeform 110"/>
            <p:cNvSpPr>
              <a:spLocks/>
            </p:cNvSpPr>
            <p:nvPr/>
          </p:nvSpPr>
          <p:spPr bwMode="auto">
            <a:xfrm>
              <a:off x="4238" y="2152"/>
              <a:ext cx="151" cy="330"/>
            </a:xfrm>
            <a:custGeom>
              <a:avLst/>
              <a:gdLst>
                <a:gd name="T0" fmla="*/ 68 w 149"/>
                <a:gd name="T1" fmla="*/ 1348 h 293"/>
                <a:gd name="T2" fmla="*/ 62 w 149"/>
                <a:gd name="T3" fmla="*/ 1245 h 293"/>
                <a:gd name="T4" fmla="*/ 68 w 149"/>
                <a:gd name="T5" fmla="*/ 1145 h 293"/>
                <a:gd name="T6" fmla="*/ 68 w 149"/>
                <a:gd name="T7" fmla="*/ 1036 h 293"/>
                <a:gd name="T8" fmla="*/ 68 w 149"/>
                <a:gd name="T9" fmla="*/ 856 h 293"/>
                <a:gd name="T10" fmla="*/ 86 w 149"/>
                <a:gd name="T11" fmla="*/ 823 h 293"/>
                <a:gd name="T12" fmla="*/ 86 w 149"/>
                <a:gd name="T13" fmla="*/ 928 h 293"/>
                <a:gd name="T14" fmla="*/ 98 w 149"/>
                <a:gd name="T15" fmla="*/ 928 h 293"/>
                <a:gd name="T16" fmla="*/ 120 w 149"/>
                <a:gd name="T17" fmla="*/ 998 h 293"/>
                <a:gd name="T18" fmla="*/ 132 w 149"/>
                <a:gd name="T19" fmla="*/ 1078 h 293"/>
                <a:gd name="T20" fmla="*/ 120 w 149"/>
                <a:gd name="T21" fmla="*/ 964 h 293"/>
                <a:gd name="T22" fmla="*/ 110 w 149"/>
                <a:gd name="T23" fmla="*/ 856 h 293"/>
                <a:gd name="T24" fmla="*/ 132 w 149"/>
                <a:gd name="T25" fmla="*/ 755 h 293"/>
                <a:gd name="T26" fmla="*/ 173 w 149"/>
                <a:gd name="T27" fmla="*/ 755 h 293"/>
                <a:gd name="T28" fmla="*/ 179 w 149"/>
                <a:gd name="T29" fmla="*/ 675 h 293"/>
                <a:gd name="T30" fmla="*/ 173 w 149"/>
                <a:gd name="T31" fmla="*/ 570 h 293"/>
                <a:gd name="T32" fmla="*/ 161 w 149"/>
                <a:gd name="T33" fmla="*/ 425 h 293"/>
                <a:gd name="T34" fmla="*/ 155 w 149"/>
                <a:gd name="T35" fmla="*/ 362 h 293"/>
                <a:gd name="T36" fmla="*/ 132 w 149"/>
                <a:gd name="T37" fmla="*/ 253 h 293"/>
                <a:gd name="T38" fmla="*/ 110 w 149"/>
                <a:gd name="T39" fmla="*/ 291 h 293"/>
                <a:gd name="T40" fmla="*/ 104 w 149"/>
                <a:gd name="T41" fmla="*/ 328 h 293"/>
                <a:gd name="T42" fmla="*/ 92 w 149"/>
                <a:gd name="T43" fmla="*/ 291 h 293"/>
                <a:gd name="T44" fmla="*/ 80 w 149"/>
                <a:gd name="T45" fmla="*/ 362 h 293"/>
                <a:gd name="T46" fmla="*/ 74 w 149"/>
                <a:gd name="T47" fmla="*/ 110 h 293"/>
                <a:gd name="T48" fmla="*/ 62 w 149"/>
                <a:gd name="T49" fmla="*/ 110 h 293"/>
                <a:gd name="T50" fmla="*/ 62 w 149"/>
                <a:gd name="T51" fmla="*/ 37 h 293"/>
                <a:gd name="T52" fmla="*/ 56 w 149"/>
                <a:gd name="T53" fmla="*/ 0 h 293"/>
                <a:gd name="T54" fmla="*/ 29 w 149"/>
                <a:gd name="T55" fmla="*/ 37 h 293"/>
                <a:gd name="T56" fmla="*/ 24 w 149"/>
                <a:gd name="T57" fmla="*/ 77 h 293"/>
                <a:gd name="T58" fmla="*/ 6 w 149"/>
                <a:gd name="T59" fmla="*/ 110 h 293"/>
                <a:gd name="T60" fmla="*/ 0 w 149"/>
                <a:gd name="T61" fmla="*/ 253 h 293"/>
                <a:gd name="T62" fmla="*/ 0 w 149"/>
                <a:gd name="T63" fmla="*/ 214 h 293"/>
                <a:gd name="T64" fmla="*/ 12 w 149"/>
                <a:gd name="T65" fmla="*/ 362 h 293"/>
                <a:gd name="T66" fmla="*/ 24 w 149"/>
                <a:gd name="T67" fmla="*/ 501 h 293"/>
                <a:gd name="T68" fmla="*/ 29 w 149"/>
                <a:gd name="T69" fmla="*/ 501 h 293"/>
                <a:gd name="T70" fmla="*/ 24 w 149"/>
                <a:gd name="T71" fmla="*/ 570 h 293"/>
                <a:gd name="T72" fmla="*/ 24 w 149"/>
                <a:gd name="T73" fmla="*/ 607 h 293"/>
                <a:gd name="T74" fmla="*/ 24 w 149"/>
                <a:gd name="T75" fmla="*/ 675 h 293"/>
                <a:gd name="T76" fmla="*/ 35 w 149"/>
                <a:gd name="T77" fmla="*/ 755 h 293"/>
                <a:gd name="T78" fmla="*/ 56 w 149"/>
                <a:gd name="T79" fmla="*/ 823 h 293"/>
                <a:gd name="T80" fmla="*/ 62 w 149"/>
                <a:gd name="T81" fmla="*/ 928 h 293"/>
                <a:gd name="T82" fmla="*/ 68 w 149"/>
                <a:gd name="T83" fmla="*/ 1078 h 293"/>
                <a:gd name="T84" fmla="*/ 56 w 149"/>
                <a:gd name="T85" fmla="*/ 1219 h 293"/>
                <a:gd name="T86" fmla="*/ 56 w 149"/>
                <a:gd name="T87" fmla="*/ 1219 h 293"/>
                <a:gd name="T88" fmla="*/ 35 w 149"/>
                <a:gd name="T89" fmla="*/ 1348 h 293"/>
                <a:gd name="T90" fmla="*/ 35 w 149"/>
                <a:gd name="T91" fmla="*/ 1457 h 293"/>
                <a:gd name="T92" fmla="*/ 35 w 149"/>
                <a:gd name="T93" fmla="*/ 1457 h 293"/>
                <a:gd name="T94" fmla="*/ 62 w 149"/>
                <a:gd name="T95" fmla="*/ 1493 h 293"/>
                <a:gd name="T96" fmla="*/ 68 w 149"/>
                <a:gd name="T97" fmla="*/ 1563 h 293"/>
                <a:gd name="T98" fmla="*/ 74 w 149"/>
                <a:gd name="T99" fmla="*/ 1597 h 293"/>
                <a:gd name="T100" fmla="*/ 80 w 149"/>
                <a:gd name="T101" fmla="*/ 1668 h 293"/>
                <a:gd name="T102" fmla="*/ 86 w 149"/>
                <a:gd name="T103" fmla="*/ 1639 h 293"/>
                <a:gd name="T104" fmla="*/ 98 w 149"/>
                <a:gd name="T105" fmla="*/ 1709 h 293"/>
                <a:gd name="T106" fmla="*/ 98 w 149"/>
                <a:gd name="T107" fmla="*/ 1747 h 293"/>
                <a:gd name="T108" fmla="*/ 110 w 149"/>
                <a:gd name="T109" fmla="*/ 1747 h 293"/>
                <a:gd name="T110" fmla="*/ 120 w 149"/>
                <a:gd name="T111" fmla="*/ 1709 h 293"/>
                <a:gd name="T112" fmla="*/ 110 w 149"/>
                <a:gd name="T113" fmla="*/ 1597 h 293"/>
                <a:gd name="T114" fmla="*/ 92 w 149"/>
                <a:gd name="T115" fmla="*/ 1597 h 293"/>
                <a:gd name="T116" fmla="*/ 86 w 149"/>
                <a:gd name="T117" fmla="*/ 1525 h 293"/>
                <a:gd name="T118" fmla="*/ 80 w 149"/>
                <a:gd name="T119" fmla="*/ 1457 h 293"/>
                <a:gd name="T120" fmla="*/ 74 w 149"/>
                <a:gd name="T121" fmla="*/ 1348 h 293"/>
                <a:gd name="T122" fmla="*/ 68 w 149"/>
                <a:gd name="T123" fmla="*/ 1348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9"/>
                <a:gd name="T187" fmla="*/ 0 h 293"/>
                <a:gd name="T188" fmla="*/ 149 w 149"/>
                <a:gd name="T189" fmla="*/ 293 h 2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round/>
              <a:headEnd/>
              <a:tailEnd/>
            </a:ln>
          </p:spPr>
          <p:txBody>
            <a:bodyPr/>
            <a:lstStyle/>
            <a:p>
              <a:endParaRPr lang="en-US"/>
            </a:p>
          </p:txBody>
        </p:sp>
        <p:sp>
          <p:nvSpPr>
            <p:cNvPr id="5209" name="Freeform 111"/>
            <p:cNvSpPr>
              <a:spLocks/>
            </p:cNvSpPr>
            <p:nvPr/>
          </p:nvSpPr>
          <p:spPr bwMode="auto">
            <a:xfrm>
              <a:off x="4304" y="2093"/>
              <a:ext cx="157" cy="322"/>
            </a:xfrm>
            <a:custGeom>
              <a:avLst/>
              <a:gdLst>
                <a:gd name="T0" fmla="*/ 48 w 156"/>
                <a:gd name="T1" fmla="*/ 301 h 287"/>
                <a:gd name="T2" fmla="*/ 30 w 156"/>
                <a:gd name="T3" fmla="*/ 268 h 287"/>
                <a:gd name="T4" fmla="*/ 18 w 156"/>
                <a:gd name="T5" fmla="*/ 169 h 287"/>
                <a:gd name="T6" fmla="*/ 6 w 156"/>
                <a:gd name="T7" fmla="*/ 68 h 287"/>
                <a:gd name="T8" fmla="*/ 18 w 156"/>
                <a:gd name="T9" fmla="*/ 68 h 287"/>
                <a:gd name="T10" fmla="*/ 30 w 156"/>
                <a:gd name="T11" fmla="*/ 68 h 287"/>
                <a:gd name="T12" fmla="*/ 42 w 156"/>
                <a:gd name="T13" fmla="*/ 68 h 287"/>
                <a:gd name="T14" fmla="*/ 60 w 156"/>
                <a:gd name="T15" fmla="*/ 0 h 287"/>
                <a:gd name="T16" fmla="*/ 99 w 156"/>
                <a:gd name="T17" fmla="*/ 100 h 287"/>
                <a:gd name="T18" fmla="*/ 123 w 156"/>
                <a:gd name="T19" fmla="*/ 200 h 287"/>
                <a:gd name="T20" fmla="*/ 105 w 156"/>
                <a:gd name="T21" fmla="*/ 268 h 287"/>
                <a:gd name="T22" fmla="*/ 93 w 156"/>
                <a:gd name="T23" fmla="*/ 369 h 287"/>
                <a:gd name="T24" fmla="*/ 99 w 156"/>
                <a:gd name="T25" fmla="*/ 574 h 287"/>
                <a:gd name="T26" fmla="*/ 129 w 156"/>
                <a:gd name="T27" fmla="*/ 740 h 287"/>
                <a:gd name="T28" fmla="*/ 153 w 156"/>
                <a:gd name="T29" fmla="*/ 878 h 287"/>
                <a:gd name="T30" fmla="*/ 171 w 156"/>
                <a:gd name="T31" fmla="*/ 1180 h 287"/>
                <a:gd name="T32" fmla="*/ 171 w 156"/>
                <a:gd name="T33" fmla="*/ 1243 h 287"/>
                <a:gd name="T34" fmla="*/ 153 w 156"/>
                <a:gd name="T35" fmla="*/ 1343 h 287"/>
                <a:gd name="T36" fmla="*/ 129 w 156"/>
                <a:gd name="T37" fmla="*/ 1425 h 287"/>
                <a:gd name="T38" fmla="*/ 129 w 156"/>
                <a:gd name="T39" fmla="*/ 1475 h 287"/>
                <a:gd name="T40" fmla="*/ 129 w 156"/>
                <a:gd name="T41" fmla="*/ 1507 h 287"/>
                <a:gd name="T42" fmla="*/ 105 w 156"/>
                <a:gd name="T43" fmla="*/ 1609 h 287"/>
                <a:gd name="T44" fmla="*/ 99 w 156"/>
                <a:gd name="T45" fmla="*/ 1475 h 287"/>
                <a:gd name="T46" fmla="*/ 99 w 156"/>
                <a:gd name="T47" fmla="*/ 1382 h 287"/>
                <a:gd name="T48" fmla="*/ 117 w 156"/>
                <a:gd name="T49" fmla="*/ 1382 h 287"/>
                <a:gd name="T50" fmla="*/ 123 w 156"/>
                <a:gd name="T51" fmla="*/ 1278 h 287"/>
                <a:gd name="T52" fmla="*/ 135 w 156"/>
                <a:gd name="T53" fmla="*/ 1146 h 287"/>
                <a:gd name="T54" fmla="*/ 135 w 156"/>
                <a:gd name="T55" fmla="*/ 942 h 287"/>
                <a:gd name="T56" fmla="*/ 129 w 156"/>
                <a:gd name="T57" fmla="*/ 811 h 287"/>
                <a:gd name="T58" fmla="*/ 111 w 156"/>
                <a:gd name="T59" fmla="*/ 740 h 287"/>
                <a:gd name="T60" fmla="*/ 93 w 156"/>
                <a:gd name="T61" fmla="*/ 610 h 287"/>
                <a:gd name="T62" fmla="*/ 42 w 156"/>
                <a:gd name="T63" fmla="*/ 441 h 287"/>
                <a:gd name="T64" fmla="*/ 60 w 156"/>
                <a:gd name="T65" fmla="*/ 369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287"/>
                <a:gd name="T101" fmla="*/ 156 w 156"/>
                <a:gd name="T102" fmla="*/ 287 h 2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6F73BF"/>
            </a:solidFill>
            <a:ln w="9525">
              <a:solidFill>
                <a:srgbClr val="000000"/>
              </a:solidFill>
              <a:round/>
              <a:headEnd/>
              <a:tailEnd/>
            </a:ln>
          </p:spPr>
          <p:txBody>
            <a:bodyPr/>
            <a:lstStyle/>
            <a:p>
              <a:endParaRPr lang="en-US"/>
            </a:p>
          </p:txBody>
        </p:sp>
        <p:sp>
          <p:nvSpPr>
            <p:cNvPr id="5210" name="Freeform 112"/>
            <p:cNvSpPr>
              <a:spLocks/>
            </p:cNvSpPr>
            <p:nvPr/>
          </p:nvSpPr>
          <p:spPr bwMode="auto">
            <a:xfrm>
              <a:off x="3406" y="2025"/>
              <a:ext cx="13" cy="34"/>
            </a:xfrm>
            <a:custGeom>
              <a:avLst/>
              <a:gdLst>
                <a:gd name="T0" fmla="*/ 24 w 12"/>
                <a:gd name="T1" fmla="*/ 201 h 30"/>
                <a:gd name="T2" fmla="*/ 24 w 12"/>
                <a:gd name="T3" fmla="*/ 201 h 30"/>
                <a:gd name="T4" fmla="*/ 0 w 12"/>
                <a:gd name="T5" fmla="*/ 201 h 30"/>
                <a:gd name="T6" fmla="*/ 0 w 12"/>
                <a:gd name="T7" fmla="*/ 78 h 30"/>
                <a:gd name="T8" fmla="*/ 24 w 12"/>
                <a:gd name="T9" fmla="*/ 0 h 30"/>
                <a:gd name="T10" fmla="*/ 39 w 12"/>
                <a:gd name="T11" fmla="*/ 113 h 30"/>
                <a:gd name="T12" fmla="*/ 24 w 12"/>
                <a:gd name="T13" fmla="*/ 201 h 30"/>
                <a:gd name="T14" fmla="*/ 0 60000 65536"/>
                <a:gd name="T15" fmla="*/ 0 60000 65536"/>
                <a:gd name="T16" fmla="*/ 0 60000 65536"/>
                <a:gd name="T17" fmla="*/ 0 60000 65536"/>
                <a:gd name="T18" fmla="*/ 0 60000 65536"/>
                <a:gd name="T19" fmla="*/ 0 60000 65536"/>
                <a:gd name="T20" fmla="*/ 0 60000 65536"/>
                <a:gd name="T21" fmla="*/ 0 w 12"/>
                <a:gd name="T22" fmla="*/ 0 h 30"/>
                <a:gd name="T23" fmla="*/ 12 w 1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round/>
              <a:headEnd/>
              <a:tailEnd/>
            </a:ln>
          </p:spPr>
          <p:txBody>
            <a:bodyPr/>
            <a:lstStyle/>
            <a:p>
              <a:endParaRPr lang="en-US"/>
            </a:p>
          </p:txBody>
        </p:sp>
        <p:sp>
          <p:nvSpPr>
            <p:cNvPr id="5211" name="Freeform 113"/>
            <p:cNvSpPr>
              <a:spLocks/>
            </p:cNvSpPr>
            <p:nvPr/>
          </p:nvSpPr>
          <p:spPr bwMode="auto">
            <a:xfrm>
              <a:off x="3255" y="1722"/>
              <a:ext cx="364" cy="323"/>
            </a:xfrm>
            <a:custGeom>
              <a:avLst/>
              <a:gdLst>
                <a:gd name="T0" fmla="*/ 50 w 358"/>
                <a:gd name="T1" fmla="*/ 703 h 287"/>
                <a:gd name="T2" fmla="*/ 56 w 358"/>
                <a:gd name="T3" fmla="*/ 529 h 287"/>
                <a:gd name="T4" fmla="*/ 29 w 358"/>
                <a:gd name="T5" fmla="*/ 420 h 287"/>
                <a:gd name="T6" fmla="*/ 6 w 358"/>
                <a:gd name="T7" fmla="*/ 214 h 287"/>
                <a:gd name="T8" fmla="*/ 0 w 358"/>
                <a:gd name="T9" fmla="*/ 37 h 287"/>
                <a:gd name="T10" fmla="*/ 6 w 358"/>
                <a:gd name="T11" fmla="*/ 0 h 287"/>
                <a:gd name="T12" fmla="*/ 29 w 358"/>
                <a:gd name="T13" fmla="*/ 110 h 287"/>
                <a:gd name="T14" fmla="*/ 74 w 358"/>
                <a:gd name="T15" fmla="*/ 0 h 287"/>
                <a:gd name="T16" fmla="*/ 74 w 358"/>
                <a:gd name="T17" fmla="*/ 110 h 287"/>
                <a:gd name="T18" fmla="*/ 118 w 358"/>
                <a:gd name="T19" fmla="*/ 253 h 287"/>
                <a:gd name="T20" fmla="*/ 175 w 358"/>
                <a:gd name="T21" fmla="*/ 361 h 287"/>
                <a:gd name="T22" fmla="*/ 206 w 358"/>
                <a:gd name="T23" fmla="*/ 361 h 287"/>
                <a:gd name="T24" fmla="*/ 206 w 358"/>
                <a:gd name="T25" fmla="*/ 286 h 287"/>
                <a:gd name="T26" fmla="*/ 229 w 358"/>
                <a:gd name="T27" fmla="*/ 214 h 287"/>
                <a:gd name="T28" fmla="*/ 276 w 358"/>
                <a:gd name="T29" fmla="*/ 179 h 287"/>
                <a:gd name="T30" fmla="*/ 329 w 358"/>
                <a:gd name="T31" fmla="*/ 286 h 287"/>
                <a:gd name="T32" fmla="*/ 368 w 358"/>
                <a:gd name="T33" fmla="*/ 361 h 287"/>
                <a:gd name="T34" fmla="*/ 368 w 358"/>
                <a:gd name="T35" fmla="*/ 599 h 287"/>
                <a:gd name="T36" fmla="*/ 368 w 358"/>
                <a:gd name="T37" fmla="*/ 703 h 287"/>
                <a:gd name="T38" fmla="*/ 375 w 358"/>
                <a:gd name="T39" fmla="*/ 744 h 287"/>
                <a:gd name="T40" fmla="*/ 383 w 358"/>
                <a:gd name="T41" fmla="*/ 955 h 287"/>
                <a:gd name="T42" fmla="*/ 414 w 358"/>
                <a:gd name="T43" fmla="*/ 1026 h 287"/>
                <a:gd name="T44" fmla="*/ 431 w 358"/>
                <a:gd name="T45" fmla="*/ 1309 h 287"/>
                <a:gd name="T46" fmla="*/ 451 w 358"/>
                <a:gd name="T47" fmla="*/ 1474 h 287"/>
                <a:gd name="T48" fmla="*/ 459 w 358"/>
                <a:gd name="T49" fmla="*/ 1551 h 287"/>
                <a:gd name="T50" fmla="*/ 431 w 358"/>
                <a:gd name="T51" fmla="*/ 1616 h 287"/>
                <a:gd name="T52" fmla="*/ 406 w 358"/>
                <a:gd name="T53" fmla="*/ 1689 h 287"/>
                <a:gd name="T54" fmla="*/ 354 w 358"/>
                <a:gd name="T55" fmla="*/ 1658 h 287"/>
                <a:gd name="T56" fmla="*/ 314 w 358"/>
                <a:gd name="T57" fmla="*/ 1474 h 287"/>
                <a:gd name="T58" fmla="*/ 245 w 358"/>
                <a:gd name="T59" fmla="*/ 1511 h 287"/>
                <a:gd name="T60" fmla="*/ 206 w 358"/>
                <a:gd name="T61" fmla="*/ 1408 h 287"/>
                <a:gd name="T62" fmla="*/ 175 w 358"/>
                <a:gd name="T63" fmla="*/ 1238 h 287"/>
                <a:gd name="T64" fmla="*/ 143 w 358"/>
                <a:gd name="T65" fmla="*/ 1128 h 287"/>
                <a:gd name="T66" fmla="*/ 137 w 358"/>
                <a:gd name="T67" fmla="*/ 1089 h 287"/>
                <a:gd name="T68" fmla="*/ 131 w 358"/>
                <a:gd name="T69" fmla="*/ 1128 h 287"/>
                <a:gd name="T70" fmla="*/ 118 w 358"/>
                <a:gd name="T71" fmla="*/ 1026 h 287"/>
                <a:gd name="T72" fmla="*/ 106 w 358"/>
                <a:gd name="T73" fmla="*/ 919 h 287"/>
                <a:gd name="T74" fmla="*/ 74 w 358"/>
                <a:gd name="T75" fmla="*/ 810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287"/>
                <a:gd name="T116" fmla="*/ 358 w 358"/>
                <a:gd name="T117" fmla="*/ 287 h 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6F73BF"/>
            </a:solidFill>
            <a:ln w="9525">
              <a:solidFill>
                <a:srgbClr val="000000"/>
              </a:solidFill>
              <a:round/>
              <a:headEnd/>
              <a:tailEnd/>
            </a:ln>
          </p:spPr>
          <p:txBody>
            <a:bodyPr/>
            <a:lstStyle/>
            <a:p>
              <a:endParaRPr lang="en-US"/>
            </a:p>
          </p:txBody>
        </p:sp>
        <p:sp>
          <p:nvSpPr>
            <p:cNvPr id="5212" name="Freeform 114"/>
            <p:cNvSpPr>
              <a:spLocks/>
            </p:cNvSpPr>
            <p:nvPr/>
          </p:nvSpPr>
          <p:spPr bwMode="auto">
            <a:xfrm>
              <a:off x="3183" y="1776"/>
              <a:ext cx="175" cy="183"/>
            </a:xfrm>
            <a:custGeom>
              <a:avLst/>
              <a:gdLst>
                <a:gd name="T0" fmla="*/ 122 w 173"/>
                <a:gd name="T1" fmla="*/ 448 h 162"/>
                <a:gd name="T2" fmla="*/ 122 w 173"/>
                <a:gd name="T3" fmla="*/ 374 h 162"/>
                <a:gd name="T4" fmla="*/ 128 w 173"/>
                <a:gd name="T5" fmla="*/ 259 h 162"/>
                <a:gd name="T6" fmla="*/ 128 w 173"/>
                <a:gd name="T7" fmla="*/ 186 h 162"/>
                <a:gd name="T8" fmla="*/ 116 w 173"/>
                <a:gd name="T9" fmla="*/ 146 h 162"/>
                <a:gd name="T10" fmla="*/ 105 w 173"/>
                <a:gd name="T11" fmla="*/ 37 h 162"/>
                <a:gd name="T12" fmla="*/ 93 w 173"/>
                <a:gd name="T13" fmla="*/ 37 h 162"/>
                <a:gd name="T14" fmla="*/ 87 w 173"/>
                <a:gd name="T15" fmla="*/ 0 h 162"/>
                <a:gd name="T16" fmla="*/ 69 w 173"/>
                <a:gd name="T17" fmla="*/ 0 h 162"/>
                <a:gd name="T18" fmla="*/ 63 w 173"/>
                <a:gd name="T19" fmla="*/ 37 h 162"/>
                <a:gd name="T20" fmla="*/ 30 w 173"/>
                <a:gd name="T21" fmla="*/ 111 h 162"/>
                <a:gd name="T22" fmla="*/ 30 w 173"/>
                <a:gd name="T23" fmla="*/ 374 h 162"/>
                <a:gd name="T24" fmla="*/ 18 w 173"/>
                <a:gd name="T25" fmla="*/ 413 h 162"/>
                <a:gd name="T26" fmla="*/ 0 w 173"/>
                <a:gd name="T27" fmla="*/ 486 h 162"/>
                <a:gd name="T28" fmla="*/ 12 w 173"/>
                <a:gd name="T29" fmla="*/ 636 h 162"/>
                <a:gd name="T30" fmla="*/ 24 w 173"/>
                <a:gd name="T31" fmla="*/ 673 h 162"/>
                <a:gd name="T32" fmla="*/ 42 w 173"/>
                <a:gd name="T33" fmla="*/ 711 h 162"/>
                <a:gd name="T34" fmla="*/ 75 w 173"/>
                <a:gd name="T35" fmla="*/ 779 h 162"/>
                <a:gd name="T36" fmla="*/ 93 w 173"/>
                <a:gd name="T37" fmla="*/ 825 h 162"/>
                <a:gd name="T38" fmla="*/ 105 w 173"/>
                <a:gd name="T39" fmla="*/ 897 h 162"/>
                <a:gd name="T40" fmla="*/ 122 w 173"/>
                <a:gd name="T41" fmla="*/ 1010 h 162"/>
                <a:gd name="T42" fmla="*/ 167 w 173"/>
                <a:gd name="T43" fmla="*/ 1010 h 162"/>
                <a:gd name="T44" fmla="*/ 179 w 173"/>
                <a:gd name="T45" fmla="*/ 934 h 162"/>
                <a:gd name="T46" fmla="*/ 191 w 173"/>
                <a:gd name="T47" fmla="*/ 897 h 162"/>
                <a:gd name="T48" fmla="*/ 203 w 173"/>
                <a:gd name="T49" fmla="*/ 897 h 162"/>
                <a:gd name="T50" fmla="*/ 197 w 173"/>
                <a:gd name="T51" fmla="*/ 859 h 162"/>
                <a:gd name="T52" fmla="*/ 191 w 173"/>
                <a:gd name="T53" fmla="*/ 779 h 162"/>
                <a:gd name="T54" fmla="*/ 185 w 173"/>
                <a:gd name="T55" fmla="*/ 779 h 162"/>
                <a:gd name="T56" fmla="*/ 185 w 173"/>
                <a:gd name="T57" fmla="*/ 673 h 162"/>
                <a:gd name="T58" fmla="*/ 179 w 173"/>
                <a:gd name="T59" fmla="*/ 636 h 162"/>
                <a:gd name="T60" fmla="*/ 161 w 173"/>
                <a:gd name="T61" fmla="*/ 563 h 162"/>
                <a:gd name="T62" fmla="*/ 138 w 173"/>
                <a:gd name="T63" fmla="*/ 525 h 162"/>
                <a:gd name="T64" fmla="*/ 122 w 173"/>
                <a:gd name="T65" fmla="*/ 448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3"/>
                <a:gd name="T100" fmla="*/ 0 h 162"/>
                <a:gd name="T101" fmla="*/ 173 w 173"/>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round/>
              <a:headEnd/>
              <a:tailEnd/>
            </a:ln>
          </p:spPr>
          <p:txBody>
            <a:bodyPr/>
            <a:lstStyle/>
            <a:p>
              <a:endParaRPr lang="en-US"/>
            </a:p>
          </p:txBody>
        </p:sp>
        <p:sp>
          <p:nvSpPr>
            <p:cNvPr id="5213" name="Freeform 115"/>
            <p:cNvSpPr>
              <a:spLocks/>
            </p:cNvSpPr>
            <p:nvPr/>
          </p:nvSpPr>
          <p:spPr bwMode="auto">
            <a:xfrm>
              <a:off x="3322" y="1938"/>
              <a:ext cx="36" cy="34"/>
            </a:xfrm>
            <a:custGeom>
              <a:avLst/>
              <a:gdLst>
                <a:gd name="T0" fmla="*/ 30 w 36"/>
                <a:gd name="T1" fmla="*/ 78 h 30"/>
                <a:gd name="T2" fmla="*/ 24 w 36"/>
                <a:gd name="T3" fmla="*/ 78 h 30"/>
                <a:gd name="T4" fmla="*/ 24 w 36"/>
                <a:gd name="T5" fmla="*/ 113 h 30"/>
                <a:gd name="T6" fmla="*/ 36 w 36"/>
                <a:gd name="T7" fmla="*/ 201 h 30"/>
                <a:gd name="T8" fmla="*/ 18 w 36"/>
                <a:gd name="T9" fmla="*/ 201 h 30"/>
                <a:gd name="T10" fmla="*/ 18 w 36"/>
                <a:gd name="T11" fmla="*/ 160 h 30"/>
                <a:gd name="T12" fmla="*/ 0 w 36"/>
                <a:gd name="T13" fmla="*/ 113 h 30"/>
                <a:gd name="T14" fmla="*/ 12 w 36"/>
                <a:gd name="T15" fmla="*/ 37 h 30"/>
                <a:gd name="T16" fmla="*/ 24 w 36"/>
                <a:gd name="T17" fmla="*/ 0 h 30"/>
                <a:gd name="T18" fmla="*/ 30 w 36"/>
                <a:gd name="T19" fmla="*/ 78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30"/>
                <a:gd name="T32" fmla="*/ 36 w 3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round/>
              <a:headEnd/>
              <a:tailEnd/>
            </a:ln>
          </p:spPr>
          <p:txBody>
            <a:bodyPr/>
            <a:lstStyle/>
            <a:p>
              <a:endParaRPr lang="en-US"/>
            </a:p>
          </p:txBody>
        </p:sp>
        <p:sp>
          <p:nvSpPr>
            <p:cNvPr id="5214" name="Freeform 116"/>
            <p:cNvSpPr>
              <a:spLocks/>
            </p:cNvSpPr>
            <p:nvPr/>
          </p:nvSpPr>
          <p:spPr bwMode="auto">
            <a:xfrm>
              <a:off x="3904" y="1932"/>
              <a:ext cx="145" cy="86"/>
            </a:xfrm>
            <a:custGeom>
              <a:avLst/>
              <a:gdLst>
                <a:gd name="T0" fmla="*/ 92 w 143"/>
                <a:gd name="T1" fmla="*/ 314 h 77"/>
                <a:gd name="T2" fmla="*/ 74 w 143"/>
                <a:gd name="T3" fmla="*/ 314 h 77"/>
                <a:gd name="T4" fmla="*/ 56 w 143"/>
                <a:gd name="T5" fmla="*/ 281 h 77"/>
                <a:gd name="T6" fmla="*/ 18 w 143"/>
                <a:gd name="T7" fmla="*/ 223 h 77"/>
                <a:gd name="T8" fmla="*/ 0 w 143"/>
                <a:gd name="T9" fmla="*/ 160 h 77"/>
                <a:gd name="T10" fmla="*/ 0 w 143"/>
                <a:gd name="T11" fmla="*/ 95 h 77"/>
                <a:gd name="T12" fmla="*/ 6 w 143"/>
                <a:gd name="T13" fmla="*/ 32 h 77"/>
                <a:gd name="T14" fmla="*/ 6 w 143"/>
                <a:gd name="T15" fmla="*/ 32 h 77"/>
                <a:gd name="T16" fmla="*/ 18 w 143"/>
                <a:gd name="T17" fmla="*/ 0 h 77"/>
                <a:gd name="T18" fmla="*/ 30 w 143"/>
                <a:gd name="T19" fmla="*/ 32 h 77"/>
                <a:gd name="T20" fmla="*/ 68 w 143"/>
                <a:gd name="T21" fmla="*/ 128 h 77"/>
                <a:gd name="T22" fmla="*/ 74 w 143"/>
                <a:gd name="T23" fmla="*/ 128 h 77"/>
                <a:gd name="T24" fmla="*/ 80 w 143"/>
                <a:gd name="T25" fmla="*/ 160 h 77"/>
                <a:gd name="T26" fmla="*/ 92 w 143"/>
                <a:gd name="T27" fmla="*/ 189 h 77"/>
                <a:gd name="T28" fmla="*/ 98 w 143"/>
                <a:gd name="T29" fmla="*/ 223 h 77"/>
                <a:gd name="T30" fmla="*/ 124 w 143"/>
                <a:gd name="T31" fmla="*/ 254 h 77"/>
                <a:gd name="T32" fmla="*/ 143 w 143"/>
                <a:gd name="T33" fmla="*/ 254 h 77"/>
                <a:gd name="T34" fmla="*/ 167 w 143"/>
                <a:gd name="T35" fmla="*/ 254 h 77"/>
                <a:gd name="T36" fmla="*/ 173 w 143"/>
                <a:gd name="T37" fmla="*/ 408 h 77"/>
                <a:gd name="T38" fmla="*/ 155 w 143"/>
                <a:gd name="T39" fmla="*/ 408 h 77"/>
                <a:gd name="T40" fmla="*/ 124 w 143"/>
                <a:gd name="T41" fmla="*/ 370 h 77"/>
                <a:gd name="T42" fmla="*/ 104 w 143"/>
                <a:gd name="T43" fmla="*/ 370 h 77"/>
                <a:gd name="T44" fmla="*/ 92 w 143"/>
                <a:gd name="T45" fmla="*/ 314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3"/>
                <a:gd name="T70" fmla="*/ 0 h 77"/>
                <a:gd name="T71" fmla="*/ 143 w 143"/>
                <a:gd name="T72" fmla="*/ 77 h 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round/>
              <a:headEnd/>
              <a:tailEnd/>
            </a:ln>
          </p:spPr>
          <p:txBody>
            <a:bodyPr/>
            <a:lstStyle/>
            <a:p>
              <a:endParaRPr lang="en-US"/>
            </a:p>
          </p:txBody>
        </p:sp>
        <p:sp>
          <p:nvSpPr>
            <p:cNvPr id="5215" name="Freeform 117"/>
            <p:cNvSpPr>
              <a:spLocks/>
            </p:cNvSpPr>
            <p:nvPr/>
          </p:nvSpPr>
          <p:spPr bwMode="auto">
            <a:xfrm>
              <a:off x="3565" y="1783"/>
              <a:ext cx="267" cy="296"/>
            </a:xfrm>
            <a:custGeom>
              <a:avLst/>
              <a:gdLst>
                <a:gd name="T0" fmla="*/ 143 w 263"/>
                <a:gd name="T1" fmla="*/ 1409 h 263"/>
                <a:gd name="T2" fmla="*/ 161 w 263"/>
                <a:gd name="T3" fmla="*/ 1512 h 263"/>
                <a:gd name="T4" fmla="*/ 195 w 263"/>
                <a:gd name="T5" fmla="*/ 1512 h 263"/>
                <a:gd name="T6" fmla="*/ 212 w 263"/>
                <a:gd name="T7" fmla="*/ 1475 h 263"/>
                <a:gd name="T8" fmla="*/ 237 w 263"/>
                <a:gd name="T9" fmla="*/ 1475 h 263"/>
                <a:gd name="T10" fmla="*/ 218 w 263"/>
                <a:gd name="T11" fmla="*/ 1334 h 263"/>
                <a:gd name="T12" fmla="*/ 204 w 263"/>
                <a:gd name="T13" fmla="*/ 1193 h 263"/>
                <a:gd name="T14" fmla="*/ 218 w 263"/>
                <a:gd name="T15" fmla="*/ 1060 h 263"/>
                <a:gd name="T16" fmla="*/ 253 w 263"/>
                <a:gd name="T17" fmla="*/ 989 h 263"/>
                <a:gd name="T18" fmla="*/ 277 w 263"/>
                <a:gd name="T19" fmla="*/ 781 h 263"/>
                <a:gd name="T20" fmla="*/ 285 w 263"/>
                <a:gd name="T21" fmla="*/ 635 h 263"/>
                <a:gd name="T22" fmla="*/ 285 w 263"/>
                <a:gd name="T23" fmla="*/ 529 h 263"/>
                <a:gd name="T24" fmla="*/ 269 w 263"/>
                <a:gd name="T25" fmla="*/ 458 h 263"/>
                <a:gd name="T26" fmla="*/ 261 w 263"/>
                <a:gd name="T27" fmla="*/ 361 h 263"/>
                <a:gd name="T28" fmla="*/ 253 w 263"/>
                <a:gd name="T29" fmla="*/ 286 h 263"/>
                <a:gd name="T30" fmla="*/ 307 w 263"/>
                <a:gd name="T31" fmla="*/ 253 h 263"/>
                <a:gd name="T32" fmla="*/ 299 w 263"/>
                <a:gd name="T33" fmla="*/ 141 h 263"/>
                <a:gd name="T34" fmla="*/ 277 w 263"/>
                <a:gd name="T35" fmla="*/ 37 h 263"/>
                <a:gd name="T36" fmla="*/ 204 w 263"/>
                <a:gd name="T37" fmla="*/ 37 h 263"/>
                <a:gd name="T38" fmla="*/ 204 w 263"/>
                <a:gd name="T39" fmla="*/ 214 h 263"/>
                <a:gd name="T40" fmla="*/ 195 w 263"/>
                <a:gd name="T41" fmla="*/ 361 h 263"/>
                <a:gd name="T42" fmla="*/ 186 w 263"/>
                <a:gd name="T43" fmla="*/ 420 h 263"/>
                <a:gd name="T44" fmla="*/ 161 w 263"/>
                <a:gd name="T45" fmla="*/ 635 h 263"/>
                <a:gd name="T46" fmla="*/ 143 w 263"/>
                <a:gd name="T47" fmla="*/ 670 h 263"/>
                <a:gd name="T48" fmla="*/ 121 w 263"/>
                <a:gd name="T49" fmla="*/ 781 h 263"/>
                <a:gd name="T50" fmla="*/ 92 w 263"/>
                <a:gd name="T51" fmla="*/ 881 h 263"/>
                <a:gd name="T52" fmla="*/ 30 w 263"/>
                <a:gd name="T53" fmla="*/ 881 h 263"/>
                <a:gd name="T54" fmla="*/ 0 w 263"/>
                <a:gd name="T55" fmla="*/ 849 h 263"/>
                <a:gd name="T56" fmla="*/ 57 w 263"/>
                <a:gd name="T57" fmla="*/ 1026 h 263"/>
                <a:gd name="T58" fmla="*/ 68 w 263"/>
                <a:gd name="T59" fmla="*/ 1163 h 263"/>
                <a:gd name="T60" fmla="*/ 51 w 263"/>
                <a:gd name="T61" fmla="*/ 1264 h 263"/>
                <a:gd name="T62" fmla="*/ 30 w 263"/>
                <a:gd name="T63" fmla="*/ 1372 h 263"/>
                <a:gd name="T64" fmla="*/ 74 w 263"/>
                <a:gd name="T65" fmla="*/ 1372 h 263"/>
                <a:gd name="T66" fmla="*/ 109 w 263"/>
                <a:gd name="T67" fmla="*/ 1372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263"/>
                <a:gd name="T104" fmla="*/ 263 w 263"/>
                <a:gd name="T105" fmla="*/ 263 h 2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round/>
              <a:headEnd/>
              <a:tailEnd/>
            </a:ln>
          </p:spPr>
          <p:txBody>
            <a:bodyPr/>
            <a:lstStyle/>
            <a:p>
              <a:endParaRPr lang="en-US"/>
            </a:p>
          </p:txBody>
        </p:sp>
        <p:sp>
          <p:nvSpPr>
            <p:cNvPr id="5216" name="Freeform 118"/>
            <p:cNvSpPr>
              <a:spLocks/>
            </p:cNvSpPr>
            <p:nvPr/>
          </p:nvSpPr>
          <p:spPr bwMode="auto">
            <a:xfrm>
              <a:off x="2952" y="1904"/>
              <a:ext cx="194" cy="221"/>
            </a:xfrm>
            <a:custGeom>
              <a:avLst/>
              <a:gdLst>
                <a:gd name="T0" fmla="*/ 188 w 191"/>
                <a:gd name="T1" fmla="*/ 406 h 197"/>
                <a:gd name="T2" fmla="*/ 179 w 191"/>
                <a:gd name="T3" fmla="*/ 301 h 197"/>
                <a:gd name="T4" fmla="*/ 161 w 191"/>
                <a:gd name="T5" fmla="*/ 200 h 197"/>
                <a:gd name="T6" fmla="*/ 155 w 191"/>
                <a:gd name="T7" fmla="*/ 200 h 197"/>
                <a:gd name="T8" fmla="*/ 161 w 191"/>
                <a:gd name="T9" fmla="*/ 301 h 197"/>
                <a:gd name="T10" fmla="*/ 179 w 191"/>
                <a:gd name="T11" fmla="*/ 369 h 197"/>
                <a:gd name="T12" fmla="*/ 197 w 191"/>
                <a:gd name="T13" fmla="*/ 535 h 197"/>
                <a:gd name="T14" fmla="*/ 206 w 191"/>
                <a:gd name="T15" fmla="*/ 600 h 197"/>
                <a:gd name="T16" fmla="*/ 218 w 191"/>
                <a:gd name="T17" fmla="*/ 699 h 197"/>
                <a:gd name="T18" fmla="*/ 224 w 191"/>
                <a:gd name="T19" fmla="*/ 775 h 197"/>
                <a:gd name="T20" fmla="*/ 240 w 191"/>
                <a:gd name="T21" fmla="*/ 836 h 197"/>
                <a:gd name="T22" fmla="*/ 240 w 191"/>
                <a:gd name="T23" fmla="*/ 872 h 197"/>
                <a:gd name="T24" fmla="*/ 240 w 191"/>
                <a:gd name="T25" fmla="*/ 938 h 197"/>
                <a:gd name="T26" fmla="*/ 232 w 191"/>
                <a:gd name="T27" fmla="*/ 975 h 197"/>
                <a:gd name="T28" fmla="*/ 224 w 191"/>
                <a:gd name="T29" fmla="*/ 975 h 197"/>
                <a:gd name="T30" fmla="*/ 218 w 191"/>
                <a:gd name="T31" fmla="*/ 1039 h 197"/>
                <a:gd name="T32" fmla="*/ 212 w 191"/>
                <a:gd name="T33" fmla="*/ 1039 h 197"/>
                <a:gd name="T34" fmla="*/ 206 w 191"/>
                <a:gd name="T35" fmla="*/ 1107 h 197"/>
                <a:gd name="T36" fmla="*/ 179 w 191"/>
                <a:gd name="T37" fmla="*/ 1067 h 197"/>
                <a:gd name="T38" fmla="*/ 149 w 191"/>
                <a:gd name="T39" fmla="*/ 1067 h 197"/>
                <a:gd name="T40" fmla="*/ 149 w 191"/>
                <a:gd name="T41" fmla="*/ 1039 h 197"/>
                <a:gd name="T42" fmla="*/ 149 w 191"/>
                <a:gd name="T43" fmla="*/ 1067 h 197"/>
                <a:gd name="T44" fmla="*/ 5 w 191"/>
                <a:gd name="T45" fmla="*/ 1067 h 197"/>
                <a:gd name="T46" fmla="*/ 5 w 191"/>
                <a:gd name="T47" fmla="*/ 664 h 197"/>
                <a:gd name="T48" fmla="*/ 0 w 191"/>
                <a:gd name="T49" fmla="*/ 432 h 197"/>
                <a:gd name="T50" fmla="*/ 0 w 191"/>
                <a:gd name="T51" fmla="*/ 331 h 197"/>
                <a:gd name="T52" fmla="*/ 0 w 191"/>
                <a:gd name="T53" fmla="*/ 233 h 197"/>
                <a:gd name="T54" fmla="*/ 0 w 191"/>
                <a:gd name="T55" fmla="*/ 135 h 197"/>
                <a:gd name="T56" fmla="*/ 0 w 191"/>
                <a:gd name="T57" fmla="*/ 68 h 197"/>
                <a:gd name="T58" fmla="*/ 0 w 191"/>
                <a:gd name="T59" fmla="*/ 0 h 197"/>
                <a:gd name="T60" fmla="*/ 11 w 191"/>
                <a:gd name="T61" fmla="*/ 0 h 197"/>
                <a:gd name="T62" fmla="*/ 50 w 191"/>
                <a:gd name="T63" fmla="*/ 34 h 197"/>
                <a:gd name="T64" fmla="*/ 80 w 191"/>
                <a:gd name="T65" fmla="*/ 68 h 197"/>
                <a:gd name="T66" fmla="*/ 112 w 191"/>
                <a:gd name="T67" fmla="*/ 34 h 197"/>
                <a:gd name="T68" fmla="*/ 124 w 191"/>
                <a:gd name="T69" fmla="*/ 0 h 197"/>
                <a:gd name="T70" fmla="*/ 124 w 191"/>
                <a:gd name="T71" fmla="*/ 34 h 197"/>
                <a:gd name="T72" fmla="*/ 131 w 191"/>
                <a:gd name="T73" fmla="*/ 0 h 197"/>
                <a:gd name="T74" fmla="*/ 149 w 191"/>
                <a:gd name="T75" fmla="*/ 34 h 197"/>
                <a:gd name="T76" fmla="*/ 149 w 191"/>
                <a:gd name="T77" fmla="*/ 68 h 197"/>
                <a:gd name="T78" fmla="*/ 161 w 191"/>
                <a:gd name="T79" fmla="*/ 68 h 197"/>
                <a:gd name="T80" fmla="*/ 197 w 191"/>
                <a:gd name="T81" fmla="*/ 34 h 197"/>
                <a:gd name="T82" fmla="*/ 212 w 191"/>
                <a:gd name="T83" fmla="*/ 233 h 197"/>
                <a:gd name="T84" fmla="*/ 212 w 191"/>
                <a:gd name="T85" fmla="*/ 331 h 197"/>
                <a:gd name="T86" fmla="*/ 206 w 191"/>
                <a:gd name="T87" fmla="*/ 432 h 197"/>
                <a:gd name="T88" fmla="*/ 188 w 191"/>
                <a:gd name="T89" fmla="*/ 406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1"/>
                <a:gd name="T136" fmla="*/ 0 h 197"/>
                <a:gd name="T137" fmla="*/ 191 w 191"/>
                <a:gd name="T138" fmla="*/ 197 h 1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6F73BF"/>
            </a:solidFill>
            <a:ln w="9525">
              <a:solidFill>
                <a:srgbClr val="000000"/>
              </a:solidFill>
              <a:round/>
              <a:headEnd/>
              <a:tailEnd/>
            </a:ln>
          </p:spPr>
          <p:txBody>
            <a:bodyPr/>
            <a:lstStyle/>
            <a:p>
              <a:endParaRPr lang="en-US"/>
            </a:p>
          </p:txBody>
        </p:sp>
        <p:sp>
          <p:nvSpPr>
            <p:cNvPr id="5217" name="Freeform 119"/>
            <p:cNvSpPr>
              <a:spLocks/>
            </p:cNvSpPr>
            <p:nvPr/>
          </p:nvSpPr>
          <p:spPr bwMode="auto">
            <a:xfrm>
              <a:off x="3710" y="1817"/>
              <a:ext cx="491" cy="611"/>
            </a:xfrm>
            <a:custGeom>
              <a:avLst/>
              <a:gdLst>
                <a:gd name="T0" fmla="*/ 99 w 485"/>
                <a:gd name="T1" fmla="*/ 100 h 544"/>
                <a:gd name="T2" fmla="*/ 81 w 485"/>
                <a:gd name="T3" fmla="*/ 173 h 544"/>
                <a:gd name="T4" fmla="*/ 93 w 485"/>
                <a:gd name="T5" fmla="*/ 309 h 544"/>
                <a:gd name="T6" fmla="*/ 99 w 485"/>
                <a:gd name="T7" fmla="*/ 445 h 544"/>
                <a:gd name="T8" fmla="*/ 87 w 485"/>
                <a:gd name="T9" fmla="*/ 693 h 544"/>
                <a:gd name="T10" fmla="*/ 30 w 485"/>
                <a:gd name="T11" fmla="*/ 854 h 544"/>
                <a:gd name="T12" fmla="*/ 30 w 485"/>
                <a:gd name="T13" fmla="*/ 1022 h 544"/>
                <a:gd name="T14" fmla="*/ 63 w 485"/>
                <a:gd name="T15" fmla="*/ 1262 h 544"/>
                <a:gd name="T16" fmla="*/ 12 w 485"/>
                <a:gd name="T17" fmla="*/ 1262 h 544"/>
                <a:gd name="T18" fmla="*/ 0 w 485"/>
                <a:gd name="T19" fmla="*/ 1333 h 544"/>
                <a:gd name="T20" fmla="*/ 18 w 485"/>
                <a:gd name="T21" fmla="*/ 1434 h 544"/>
                <a:gd name="T22" fmla="*/ 30 w 485"/>
                <a:gd name="T23" fmla="*/ 1498 h 544"/>
                <a:gd name="T24" fmla="*/ 63 w 485"/>
                <a:gd name="T25" fmla="*/ 1680 h 544"/>
                <a:gd name="T26" fmla="*/ 93 w 485"/>
                <a:gd name="T27" fmla="*/ 1498 h 544"/>
                <a:gd name="T28" fmla="*/ 93 w 485"/>
                <a:gd name="T29" fmla="*/ 1571 h 544"/>
                <a:gd name="T30" fmla="*/ 99 w 485"/>
                <a:gd name="T31" fmla="*/ 1641 h 544"/>
                <a:gd name="T32" fmla="*/ 111 w 485"/>
                <a:gd name="T33" fmla="*/ 1887 h 544"/>
                <a:gd name="T34" fmla="*/ 124 w 485"/>
                <a:gd name="T35" fmla="*/ 2153 h 544"/>
                <a:gd name="T36" fmla="*/ 156 w 485"/>
                <a:gd name="T37" fmla="*/ 2425 h 544"/>
                <a:gd name="T38" fmla="*/ 198 w 485"/>
                <a:gd name="T39" fmla="*/ 2904 h 544"/>
                <a:gd name="T40" fmla="*/ 231 w 485"/>
                <a:gd name="T41" fmla="*/ 3106 h 544"/>
                <a:gd name="T42" fmla="*/ 267 w 485"/>
                <a:gd name="T43" fmla="*/ 2972 h 544"/>
                <a:gd name="T44" fmla="*/ 272 w 485"/>
                <a:gd name="T45" fmla="*/ 2876 h 544"/>
                <a:gd name="T46" fmla="*/ 272 w 485"/>
                <a:gd name="T47" fmla="*/ 2596 h 544"/>
                <a:gd name="T48" fmla="*/ 272 w 485"/>
                <a:gd name="T49" fmla="*/ 2285 h 544"/>
                <a:gd name="T50" fmla="*/ 284 w 485"/>
                <a:gd name="T51" fmla="*/ 2220 h 544"/>
                <a:gd name="T52" fmla="*/ 316 w 485"/>
                <a:gd name="T53" fmla="*/ 2083 h 544"/>
                <a:gd name="T54" fmla="*/ 372 w 485"/>
                <a:gd name="T55" fmla="*/ 1809 h 544"/>
                <a:gd name="T56" fmla="*/ 395 w 485"/>
                <a:gd name="T57" fmla="*/ 1609 h 544"/>
                <a:gd name="T58" fmla="*/ 432 w 485"/>
                <a:gd name="T59" fmla="*/ 1571 h 544"/>
                <a:gd name="T60" fmla="*/ 440 w 485"/>
                <a:gd name="T61" fmla="*/ 1538 h 544"/>
                <a:gd name="T62" fmla="*/ 425 w 485"/>
                <a:gd name="T63" fmla="*/ 1293 h 544"/>
                <a:gd name="T64" fmla="*/ 425 w 485"/>
                <a:gd name="T65" fmla="*/ 1159 h 544"/>
                <a:gd name="T66" fmla="*/ 417 w 485"/>
                <a:gd name="T67" fmla="*/ 1058 h 544"/>
                <a:gd name="T68" fmla="*/ 440 w 485"/>
                <a:gd name="T69" fmla="*/ 1159 h 544"/>
                <a:gd name="T70" fmla="*/ 496 w 485"/>
                <a:gd name="T71" fmla="*/ 1195 h 544"/>
                <a:gd name="T72" fmla="*/ 482 w 485"/>
                <a:gd name="T73" fmla="*/ 1399 h 544"/>
                <a:gd name="T74" fmla="*/ 503 w 485"/>
                <a:gd name="T75" fmla="*/ 1434 h 544"/>
                <a:gd name="T76" fmla="*/ 518 w 485"/>
                <a:gd name="T77" fmla="*/ 1538 h 544"/>
                <a:gd name="T78" fmla="*/ 533 w 485"/>
                <a:gd name="T79" fmla="*/ 1333 h 544"/>
                <a:gd name="T80" fmla="*/ 548 w 485"/>
                <a:gd name="T81" fmla="*/ 1022 h 544"/>
                <a:gd name="T82" fmla="*/ 576 w 485"/>
                <a:gd name="T83" fmla="*/ 919 h 544"/>
                <a:gd name="T84" fmla="*/ 562 w 485"/>
                <a:gd name="T85" fmla="*/ 785 h 544"/>
                <a:gd name="T86" fmla="*/ 555 w 485"/>
                <a:gd name="T87" fmla="*/ 721 h 544"/>
                <a:gd name="T88" fmla="*/ 518 w 485"/>
                <a:gd name="T89" fmla="*/ 721 h 544"/>
                <a:gd name="T90" fmla="*/ 467 w 485"/>
                <a:gd name="T91" fmla="*/ 882 h 544"/>
                <a:gd name="T92" fmla="*/ 482 w 485"/>
                <a:gd name="T93" fmla="*/ 987 h 544"/>
                <a:gd name="T94" fmla="*/ 417 w 485"/>
                <a:gd name="T95" fmla="*/ 987 h 544"/>
                <a:gd name="T96" fmla="*/ 395 w 485"/>
                <a:gd name="T97" fmla="*/ 854 h 544"/>
                <a:gd name="T98" fmla="*/ 353 w 485"/>
                <a:gd name="T99" fmla="*/ 987 h 544"/>
                <a:gd name="T100" fmla="*/ 300 w 485"/>
                <a:gd name="T101" fmla="*/ 919 h 544"/>
                <a:gd name="T102" fmla="*/ 231 w 485"/>
                <a:gd name="T103" fmla="*/ 751 h 544"/>
                <a:gd name="T104" fmla="*/ 213 w 485"/>
                <a:gd name="T105" fmla="*/ 551 h 544"/>
                <a:gd name="T106" fmla="*/ 174 w 485"/>
                <a:gd name="T107" fmla="*/ 341 h 544"/>
                <a:gd name="T108" fmla="*/ 180 w 485"/>
                <a:gd name="T109" fmla="*/ 206 h 544"/>
                <a:gd name="T110" fmla="*/ 174 w 485"/>
                <a:gd name="T111" fmla="*/ 137 h 544"/>
                <a:gd name="T112" fmla="*/ 168 w 485"/>
                <a:gd name="T113" fmla="*/ 69 h 544"/>
                <a:gd name="T114" fmla="*/ 156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85"/>
                <a:gd name="T175" fmla="*/ 0 h 544"/>
                <a:gd name="T176" fmla="*/ 485 w 485"/>
                <a:gd name="T177" fmla="*/ 544 h 5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239FB1"/>
            </a:solidFill>
            <a:ln w="9525">
              <a:solidFill>
                <a:srgbClr val="000000"/>
              </a:solidFill>
              <a:round/>
              <a:headEnd/>
              <a:tailEnd/>
            </a:ln>
          </p:spPr>
          <p:txBody>
            <a:bodyPr/>
            <a:lstStyle/>
            <a:p>
              <a:endParaRPr lang="en-US"/>
            </a:p>
          </p:txBody>
        </p:sp>
        <p:sp>
          <p:nvSpPr>
            <p:cNvPr id="5218" name="Freeform 120"/>
            <p:cNvSpPr>
              <a:spLocks/>
            </p:cNvSpPr>
            <p:nvPr/>
          </p:nvSpPr>
          <p:spPr bwMode="auto">
            <a:xfrm>
              <a:off x="3110" y="1871"/>
              <a:ext cx="18" cy="81"/>
            </a:xfrm>
            <a:custGeom>
              <a:avLst/>
              <a:gdLst>
                <a:gd name="T0" fmla="*/ 12 w 18"/>
                <a:gd name="T1" fmla="*/ 419 h 72"/>
                <a:gd name="T2" fmla="*/ 0 w 18"/>
                <a:gd name="T3" fmla="*/ 213 h 72"/>
                <a:gd name="T4" fmla="*/ 12 w 18"/>
                <a:gd name="T5" fmla="*/ 0 h 72"/>
                <a:gd name="T6" fmla="*/ 18 w 18"/>
                <a:gd name="T7" fmla="*/ 0 h 72"/>
                <a:gd name="T8" fmla="*/ 18 w 18"/>
                <a:gd name="T9" fmla="*/ 37 h 72"/>
                <a:gd name="T10" fmla="*/ 18 w 18"/>
                <a:gd name="T11" fmla="*/ 141 h 72"/>
                <a:gd name="T12" fmla="*/ 18 w 18"/>
                <a:gd name="T13" fmla="*/ 243 h 72"/>
                <a:gd name="T14" fmla="*/ 18 w 18"/>
                <a:gd name="T15" fmla="*/ 322 h 72"/>
                <a:gd name="T16" fmla="*/ 12 w 18"/>
                <a:gd name="T17" fmla="*/ 419 h 72"/>
                <a:gd name="T18" fmla="*/ 12 w 18"/>
                <a:gd name="T19" fmla="*/ 419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72"/>
                <a:gd name="T32" fmla="*/ 18 w 1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21ABBE"/>
            </a:solidFill>
            <a:ln w="9525">
              <a:solidFill>
                <a:srgbClr val="000000"/>
              </a:solidFill>
              <a:round/>
              <a:headEnd/>
              <a:tailEnd/>
            </a:ln>
          </p:spPr>
          <p:txBody>
            <a:bodyPr/>
            <a:lstStyle/>
            <a:p>
              <a:endParaRPr lang="en-US"/>
            </a:p>
          </p:txBody>
        </p:sp>
        <p:sp>
          <p:nvSpPr>
            <p:cNvPr id="5219" name="Freeform 121"/>
            <p:cNvSpPr>
              <a:spLocks/>
            </p:cNvSpPr>
            <p:nvPr/>
          </p:nvSpPr>
          <p:spPr bwMode="auto">
            <a:xfrm>
              <a:off x="3121" y="1864"/>
              <a:ext cx="73" cy="95"/>
            </a:xfrm>
            <a:custGeom>
              <a:avLst/>
              <a:gdLst>
                <a:gd name="T0" fmla="*/ 30 w 72"/>
                <a:gd name="T1" fmla="*/ 157 h 84"/>
                <a:gd name="T2" fmla="*/ 6 w 72"/>
                <a:gd name="T3" fmla="*/ 78 h 84"/>
                <a:gd name="T4" fmla="*/ 6 w 72"/>
                <a:gd name="T5" fmla="*/ 187 h 84"/>
                <a:gd name="T6" fmla="*/ 6 w 72"/>
                <a:gd name="T7" fmla="*/ 302 h 84"/>
                <a:gd name="T8" fmla="*/ 6 w 72"/>
                <a:gd name="T9" fmla="*/ 383 h 84"/>
                <a:gd name="T10" fmla="*/ 0 w 72"/>
                <a:gd name="T11" fmla="*/ 495 h 84"/>
                <a:gd name="T12" fmla="*/ 0 w 72"/>
                <a:gd name="T13" fmla="*/ 495 h 84"/>
                <a:gd name="T14" fmla="*/ 24 w 72"/>
                <a:gd name="T15" fmla="*/ 528 h 84"/>
                <a:gd name="T16" fmla="*/ 30 w 72"/>
                <a:gd name="T17" fmla="*/ 452 h 84"/>
                <a:gd name="T18" fmla="*/ 57 w 72"/>
                <a:gd name="T19" fmla="*/ 421 h 84"/>
                <a:gd name="T20" fmla="*/ 69 w 72"/>
                <a:gd name="T21" fmla="*/ 383 h 84"/>
                <a:gd name="T22" fmla="*/ 30 w 72"/>
                <a:gd name="T23" fmla="*/ 228 h 84"/>
                <a:gd name="T24" fmla="*/ 63 w 72"/>
                <a:gd name="T25" fmla="*/ 187 h 84"/>
                <a:gd name="T26" fmla="*/ 87 w 72"/>
                <a:gd name="T27" fmla="*/ 157 h 84"/>
                <a:gd name="T28" fmla="*/ 75 w 72"/>
                <a:gd name="T29" fmla="*/ 0 h 84"/>
                <a:gd name="T30" fmla="*/ 30 w 72"/>
                <a:gd name="T31" fmla="*/ 15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2"/>
                <a:gd name="T49" fmla="*/ 0 h 84"/>
                <a:gd name="T50" fmla="*/ 72 w 72"/>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round/>
              <a:headEnd/>
              <a:tailEnd/>
            </a:ln>
          </p:spPr>
          <p:txBody>
            <a:bodyPr/>
            <a:lstStyle/>
            <a:p>
              <a:endParaRPr lang="en-US"/>
            </a:p>
          </p:txBody>
        </p:sp>
        <p:sp>
          <p:nvSpPr>
            <p:cNvPr id="5220" name="Freeform 122"/>
            <p:cNvSpPr>
              <a:spLocks/>
            </p:cNvSpPr>
            <p:nvPr/>
          </p:nvSpPr>
          <p:spPr bwMode="auto">
            <a:xfrm>
              <a:off x="3438" y="2052"/>
              <a:ext cx="133" cy="188"/>
            </a:xfrm>
            <a:custGeom>
              <a:avLst/>
              <a:gdLst>
                <a:gd name="T0" fmla="*/ 147 w 132"/>
                <a:gd name="T1" fmla="*/ 292 h 168"/>
                <a:gd name="T2" fmla="*/ 129 w 132"/>
                <a:gd name="T3" fmla="*/ 227 h 168"/>
                <a:gd name="T4" fmla="*/ 117 w 132"/>
                <a:gd name="T5" fmla="*/ 166 h 168"/>
                <a:gd name="T6" fmla="*/ 105 w 132"/>
                <a:gd name="T7" fmla="*/ 132 h 168"/>
                <a:gd name="T8" fmla="*/ 87 w 132"/>
                <a:gd name="T9" fmla="*/ 96 h 168"/>
                <a:gd name="T10" fmla="*/ 81 w 132"/>
                <a:gd name="T11" fmla="*/ 0 h 168"/>
                <a:gd name="T12" fmla="*/ 60 w 132"/>
                <a:gd name="T13" fmla="*/ 34 h 168"/>
                <a:gd name="T14" fmla="*/ 60 w 132"/>
                <a:gd name="T15" fmla="*/ 0 h 168"/>
                <a:gd name="T16" fmla="*/ 60 w 132"/>
                <a:gd name="T17" fmla="*/ 96 h 168"/>
                <a:gd name="T18" fmla="*/ 54 w 132"/>
                <a:gd name="T19" fmla="*/ 132 h 168"/>
                <a:gd name="T20" fmla="*/ 48 w 132"/>
                <a:gd name="T21" fmla="*/ 261 h 168"/>
                <a:gd name="T22" fmla="*/ 60 w 132"/>
                <a:gd name="T23" fmla="*/ 327 h 168"/>
                <a:gd name="T24" fmla="*/ 54 w 132"/>
                <a:gd name="T25" fmla="*/ 420 h 168"/>
                <a:gd name="T26" fmla="*/ 48 w 132"/>
                <a:gd name="T27" fmla="*/ 551 h 168"/>
                <a:gd name="T28" fmla="*/ 36 w 132"/>
                <a:gd name="T29" fmla="*/ 583 h 168"/>
                <a:gd name="T30" fmla="*/ 24 w 132"/>
                <a:gd name="T31" fmla="*/ 583 h 168"/>
                <a:gd name="T32" fmla="*/ 0 w 132"/>
                <a:gd name="T33" fmla="*/ 646 h 168"/>
                <a:gd name="T34" fmla="*/ 0 w 132"/>
                <a:gd name="T35" fmla="*/ 683 h 168"/>
                <a:gd name="T36" fmla="*/ 12 w 132"/>
                <a:gd name="T37" fmla="*/ 809 h 168"/>
                <a:gd name="T38" fmla="*/ 24 w 132"/>
                <a:gd name="T39" fmla="*/ 905 h 168"/>
                <a:gd name="T40" fmla="*/ 36 w 132"/>
                <a:gd name="T41" fmla="*/ 873 h 168"/>
                <a:gd name="T42" fmla="*/ 48 w 132"/>
                <a:gd name="T43" fmla="*/ 873 h 168"/>
                <a:gd name="T44" fmla="*/ 60 w 132"/>
                <a:gd name="T45" fmla="*/ 809 h 168"/>
                <a:gd name="T46" fmla="*/ 81 w 132"/>
                <a:gd name="T47" fmla="*/ 778 h 168"/>
                <a:gd name="T48" fmla="*/ 93 w 132"/>
                <a:gd name="T49" fmla="*/ 741 h 168"/>
                <a:gd name="T50" fmla="*/ 105 w 132"/>
                <a:gd name="T51" fmla="*/ 646 h 168"/>
                <a:gd name="T52" fmla="*/ 117 w 132"/>
                <a:gd name="T53" fmla="*/ 617 h 168"/>
                <a:gd name="T54" fmla="*/ 117 w 132"/>
                <a:gd name="T55" fmla="*/ 516 h 168"/>
                <a:gd name="T56" fmla="*/ 123 w 132"/>
                <a:gd name="T57" fmla="*/ 487 h 168"/>
                <a:gd name="T58" fmla="*/ 123 w 132"/>
                <a:gd name="T59" fmla="*/ 487 h 168"/>
                <a:gd name="T60" fmla="*/ 135 w 132"/>
                <a:gd name="T61" fmla="*/ 393 h 168"/>
                <a:gd name="T62" fmla="*/ 147 w 132"/>
                <a:gd name="T63" fmla="*/ 292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68"/>
                <a:gd name="T98" fmla="*/ 132 w 132"/>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239FB1"/>
            </a:solidFill>
            <a:ln w="9525">
              <a:solidFill>
                <a:srgbClr val="000000"/>
              </a:solidFill>
              <a:round/>
              <a:headEnd/>
              <a:tailEnd/>
            </a:ln>
          </p:spPr>
          <p:txBody>
            <a:bodyPr/>
            <a:lstStyle/>
            <a:p>
              <a:endParaRPr lang="en-US"/>
            </a:p>
          </p:txBody>
        </p:sp>
        <p:sp>
          <p:nvSpPr>
            <p:cNvPr id="5221" name="Freeform 123"/>
            <p:cNvSpPr>
              <a:spLocks/>
            </p:cNvSpPr>
            <p:nvPr/>
          </p:nvSpPr>
          <p:spPr bwMode="auto">
            <a:xfrm>
              <a:off x="3497" y="2025"/>
              <a:ext cx="1" cy="14"/>
            </a:xfrm>
            <a:custGeom>
              <a:avLst/>
              <a:gdLst>
                <a:gd name="T0" fmla="*/ 0 w 1"/>
                <a:gd name="T1" fmla="*/ 0 h 12"/>
                <a:gd name="T2" fmla="*/ 0 w 1"/>
                <a:gd name="T3" fmla="*/ 64 h 12"/>
                <a:gd name="T4" fmla="*/ 0 w 1"/>
                <a:gd name="T5" fmla="*/ 121 h 12"/>
                <a:gd name="T6" fmla="*/ 0 w 1"/>
                <a:gd name="T7" fmla="*/ 0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0"/>
                  </a:moveTo>
                  <a:lnTo>
                    <a:pt x="0" y="6"/>
                  </a:lnTo>
                  <a:lnTo>
                    <a:pt x="0" y="12"/>
                  </a:lnTo>
                  <a:lnTo>
                    <a:pt x="0" y="0"/>
                  </a:lnTo>
                  <a:close/>
                </a:path>
              </a:pathLst>
            </a:custGeom>
            <a:solidFill>
              <a:srgbClr val="C0C0C0"/>
            </a:solidFill>
            <a:ln w="9525">
              <a:solidFill>
                <a:srgbClr val="000000"/>
              </a:solidFill>
              <a:round/>
              <a:headEnd/>
              <a:tailEnd/>
            </a:ln>
          </p:spPr>
          <p:txBody>
            <a:bodyPr/>
            <a:lstStyle/>
            <a:p>
              <a:endParaRPr lang="en-US"/>
            </a:p>
          </p:txBody>
        </p:sp>
        <p:sp>
          <p:nvSpPr>
            <p:cNvPr id="5222" name="Freeform 124"/>
            <p:cNvSpPr>
              <a:spLocks/>
            </p:cNvSpPr>
            <p:nvPr/>
          </p:nvSpPr>
          <p:spPr bwMode="auto">
            <a:xfrm>
              <a:off x="3121" y="1891"/>
              <a:ext cx="376" cy="370"/>
            </a:xfrm>
            <a:custGeom>
              <a:avLst/>
              <a:gdLst>
                <a:gd name="T0" fmla="*/ 99 w 371"/>
                <a:gd name="T1" fmla="*/ 1150 h 329"/>
                <a:gd name="T2" fmla="*/ 75 w 371"/>
                <a:gd name="T3" fmla="*/ 900 h 329"/>
                <a:gd name="T4" fmla="*/ 36 w 371"/>
                <a:gd name="T5" fmla="*/ 732 h 329"/>
                <a:gd name="T6" fmla="*/ 0 w 371"/>
                <a:gd name="T7" fmla="*/ 489 h 329"/>
                <a:gd name="T8" fmla="*/ 24 w 371"/>
                <a:gd name="T9" fmla="*/ 344 h 329"/>
                <a:gd name="T10" fmla="*/ 57 w 371"/>
                <a:gd name="T11" fmla="*/ 242 h 329"/>
                <a:gd name="T12" fmla="*/ 30 w 371"/>
                <a:gd name="T13" fmla="*/ 69 h 329"/>
                <a:gd name="T14" fmla="*/ 87 w 371"/>
                <a:gd name="T15" fmla="*/ 0 h 329"/>
                <a:gd name="T16" fmla="*/ 122 w 371"/>
                <a:gd name="T17" fmla="*/ 69 h 329"/>
                <a:gd name="T18" fmla="*/ 168 w 371"/>
                <a:gd name="T19" fmla="*/ 179 h 329"/>
                <a:gd name="T20" fmla="*/ 202 w 371"/>
                <a:gd name="T21" fmla="*/ 344 h 329"/>
                <a:gd name="T22" fmla="*/ 260 w 371"/>
                <a:gd name="T23" fmla="*/ 386 h 329"/>
                <a:gd name="T24" fmla="*/ 284 w 371"/>
                <a:gd name="T25" fmla="*/ 418 h 329"/>
                <a:gd name="T26" fmla="*/ 308 w 371"/>
                <a:gd name="T27" fmla="*/ 551 h 329"/>
                <a:gd name="T28" fmla="*/ 329 w 371"/>
                <a:gd name="T29" fmla="*/ 696 h 329"/>
                <a:gd name="T30" fmla="*/ 342 w 371"/>
                <a:gd name="T31" fmla="*/ 876 h 329"/>
                <a:gd name="T32" fmla="*/ 350 w 371"/>
                <a:gd name="T33" fmla="*/ 876 h 329"/>
                <a:gd name="T34" fmla="*/ 357 w 371"/>
                <a:gd name="T35" fmla="*/ 900 h 329"/>
                <a:gd name="T36" fmla="*/ 357 w 371"/>
                <a:gd name="T37" fmla="*/ 938 h 329"/>
                <a:gd name="T38" fmla="*/ 372 w 371"/>
                <a:gd name="T39" fmla="*/ 1076 h 329"/>
                <a:gd name="T40" fmla="*/ 439 w 371"/>
                <a:gd name="T41" fmla="*/ 1114 h 329"/>
                <a:gd name="T42" fmla="*/ 453 w 371"/>
                <a:gd name="T43" fmla="*/ 1174 h 329"/>
                <a:gd name="T44" fmla="*/ 439 w 371"/>
                <a:gd name="T45" fmla="*/ 1428 h 329"/>
                <a:gd name="T46" fmla="*/ 410 w 371"/>
                <a:gd name="T47" fmla="*/ 1460 h 329"/>
                <a:gd name="T48" fmla="*/ 365 w 371"/>
                <a:gd name="T49" fmla="*/ 1569 h 329"/>
                <a:gd name="T50" fmla="*/ 316 w 371"/>
                <a:gd name="T51" fmla="*/ 1603 h 329"/>
                <a:gd name="T52" fmla="*/ 292 w 371"/>
                <a:gd name="T53" fmla="*/ 1774 h 329"/>
                <a:gd name="T54" fmla="*/ 260 w 371"/>
                <a:gd name="T55" fmla="*/ 1916 h 329"/>
                <a:gd name="T56" fmla="*/ 242 w 371"/>
                <a:gd name="T57" fmla="*/ 1774 h 329"/>
                <a:gd name="T58" fmla="*/ 193 w 371"/>
                <a:gd name="T59" fmla="*/ 1705 h 329"/>
                <a:gd name="T60" fmla="*/ 186 w 371"/>
                <a:gd name="T61" fmla="*/ 1847 h 329"/>
                <a:gd name="T62" fmla="*/ 168 w 371"/>
                <a:gd name="T63" fmla="*/ 1668 h 329"/>
                <a:gd name="T64" fmla="*/ 134 w 371"/>
                <a:gd name="T65" fmla="*/ 1395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1"/>
                <a:gd name="T100" fmla="*/ 0 h 329"/>
                <a:gd name="T101" fmla="*/ 371 w 371"/>
                <a:gd name="T102" fmla="*/ 329 h 3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round/>
              <a:headEnd/>
              <a:tailEnd/>
            </a:ln>
          </p:spPr>
          <p:txBody>
            <a:bodyPr/>
            <a:lstStyle/>
            <a:p>
              <a:endParaRPr lang="en-US"/>
            </a:p>
          </p:txBody>
        </p:sp>
        <p:sp>
          <p:nvSpPr>
            <p:cNvPr id="5223" name="Freeform 125"/>
            <p:cNvSpPr>
              <a:spLocks/>
            </p:cNvSpPr>
            <p:nvPr/>
          </p:nvSpPr>
          <p:spPr bwMode="auto">
            <a:xfrm>
              <a:off x="3419" y="2032"/>
              <a:ext cx="85" cy="74"/>
            </a:xfrm>
            <a:custGeom>
              <a:avLst/>
              <a:gdLst>
                <a:gd name="T0" fmla="*/ 0 w 84"/>
                <a:gd name="T1" fmla="*/ 200 h 66"/>
                <a:gd name="T2" fmla="*/ 6 w 84"/>
                <a:gd name="T3" fmla="*/ 232 h 66"/>
                <a:gd name="T4" fmla="*/ 12 w 84"/>
                <a:gd name="T5" fmla="*/ 330 h 66"/>
                <a:gd name="T6" fmla="*/ 36 w 84"/>
                <a:gd name="T7" fmla="*/ 330 h 66"/>
                <a:gd name="T8" fmla="*/ 81 w 84"/>
                <a:gd name="T9" fmla="*/ 367 h 66"/>
                <a:gd name="T10" fmla="*/ 81 w 84"/>
                <a:gd name="T11" fmla="*/ 367 h 66"/>
                <a:gd name="T12" fmla="*/ 87 w 84"/>
                <a:gd name="T13" fmla="*/ 232 h 66"/>
                <a:gd name="T14" fmla="*/ 93 w 84"/>
                <a:gd name="T15" fmla="*/ 200 h 66"/>
                <a:gd name="T16" fmla="*/ 93 w 84"/>
                <a:gd name="T17" fmla="*/ 98 h 66"/>
                <a:gd name="T18" fmla="*/ 93 w 84"/>
                <a:gd name="T19" fmla="*/ 135 h 66"/>
                <a:gd name="T20" fmla="*/ 99 w 84"/>
                <a:gd name="T21" fmla="*/ 98 h 66"/>
                <a:gd name="T22" fmla="*/ 93 w 84"/>
                <a:gd name="T23" fmla="*/ 34 h 66"/>
                <a:gd name="T24" fmla="*/ 93 w 84"/>
                <a:gd name="T25" fmla="*/ 0 h 66"/>
                <a:gd name="T26" fmla="*/ 75 w 84"/>
                <a:gd name="T27" fmla="*/ 98 h 66"/>
                <a:gd name="T28" fmla="*/ 57 w 84"/>
                <a:gd name="T29" fmla="*/ 200 h 66"/>
                <a:gd name="T30" fmla="*/ 18 w 84"/>
                <a:gd name="T31" fmla="*/ 200 h 66"/>
                <a:gd name="T32" fmla="*/ 6 w 84"/>
                <a:gd name="T33" fmla="*/ 200 h 66"/>
                <a:gd name="T34" fmla="*/ 0 w 84"/>
                <a:gd name="T35" fmla="*/ 169 h 66"/>
                <a:gd name="T36" fmla="*/ 0 w 84"/>
                <a:gd name="T37" fmla="*/ 20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4"/>
                <a:gd name="T58" fmla="*/ 0 h 66"/>
                <a:gd name="T59" fmla="*/ 84 w 84"/>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round/>
              <a:headEnd/>
              <a:tailEnd/>
            </a:ln>
          </p:spPr>
          <p:txBody>
            <a:bodyPr/>
            <a:lstStyle/>
            <a:p>
              <a:endParaRPr lang="en-US"/>
            </a:p>
          </p:txBody>
        </p:sp>
        <p:sp>
          <p:nvSpPr>
            <p:cNvPr id="5224" name="Freeform 126"/>
            <p:cNvSpPr>
              <a:spLocks/>
            </p:cNvSpPr>
            <p:nvPr/>
          </p:nvSpPr>
          <p:spPr bwMode="auto">
            <a:xfrm>
              <a:off x="3280" y="2186"/>
              <a:ext cx="181" cy="142"/>
            </a:xfrm>
            <a:custGeom>
              <a:avLst/>
              <a:gdLst>
                <a:gd name="T0" fmla="*/ 5 w 179"/>
                <a:gd name="T1" fmla="*/ 291 h 126"/>
                <a:gd name="T2" fmla="*/ 0 w 179"/>
                <a:gd name="T3" fmla="*/ 328 h 126"/>
                <a:gd name="T4" fmla="*/ 0 w 179"/>
                <a:gd name="T5" fmla="*/ 470 h 126"/>
                <a:gd name="T6" fmla="*/ 5 w 179"/>
                <a:gd name="T7" fmla="*/ 619 h 126"/>
                <a:gd name="T8" fmla="*/ 11 w 179"/>
                <a:gd name="T9" fmla="*/ 758 h 126"/>
                <a:gd name="T10" fmla="*/ 35 w 179"/>
                <a:gd name="T11" fmla="*/ 758 h 126"/>
                <a:gd name="T12" fmla="*/ 74 w 179"/>
                <a:gd name="T13" fmla="*/ 677 h 126"/>
                <a:gd name="T14" fmla="*/ 110 w 179"/>
                <a:gd name="T15" fmla="*/ 619 h 126"/>
                <a:gd name="T16" fmla="*/ 122 w 179"/>
                <a:gd name="T17" fmla="*/ 576 h 126"/>
                <a:gd name="T18" fmla="*/ 134 w 179"/>
                <a:gd name="T19" fmla="*/ 533 h 126"/>
                <a:gd name="T20" fmla="*/ 167 w 179"/>
                <a:gd name="T21" fmla="*/ 470 h 126"/>
                <a:gd name="T22" fmla="*/ 179 w 179"/>
                <a:gd name="T23" fmla="*/ 433 h 126"/>
                <a:gd name="T24" fmla="*/ 191 w 179"/>
                <a:gd name="T25" fmla="*/ 392 h 126"/>
                <a:gd name="T26" fmla="*/ 191 w 179"/>
                <a:gd name="T27" fmla="*/ 367 h 126"/>
                <a:gd name="T28" fmla="*/ 209 w 179"/>
                <a:gd name="T29" fmla="*/ 291 h 126"/>
                <a:gd name="T30" fmla="*/ 197 w 179"/>
                <a:gd name="T31" fmla="*/ 180 h 126"/>
                <a:gd name="T32" fmla="*/ 185 w 179"/>
                <a:gd name="T33" fmla="*/ 37 h 126"/>
                <a:gd name="T34" fmla="*/ 185 w 179"/>
                <a:gd name="T35" fmla="*/ 0 h 126"/>
                <a:gd name="T36" fmla="*/ 173 w 179"/>
                <a:gd name="T37" fmla="*/ 37 h 126"/>
                <a:gd name="T38" fmla="*/ 145 w 179"/>
                <a:gd name="T39" fmla="*/ 37 h 126"/>
                <a:gd name="T40" fmla="*/ 116 w 179"/>
                <a:gd name="T41" fmla="*/ 77 h 126"/>
                <a:gd name="T42" fmla="*/ 104 w 179"/>
                <a:gd name="T43" fmla="*/ 180 h 126"/>
                <a:gd name="T44" fmla="*/ 98 w 179"/>
                <a:gd name="T45" fmla="*/ 256 h 126"/>
                <a:gd name="T46" fmla="*/ 86 w 179"/>
                <a:gd name="T47" fmla="*/ 328 h 126"/>
                <a:gd name="T48" fmla="*/ 74 w 179"/>
                <a:gd name="T49" fmla="*/ 392 h 126"/>
                <a:gd name="T50" fmla="*/ 74 w 179"/>
                <a:gd name="T51" fmla="*/ 291 h 126"/>
                <a:gd name="T52" fmla="*/ 41 w 179"/>
                <a:gd name="T53" fmla="*/ 256 h 126"/>
                <a:gd name="T54" fmla="*/ 29 w 179"/>
                <a:gd name="T55" fmla="*/ 180 h 126"/>
                <a:gd name="T56" fmla="*/ 5 w 179"/>
                <a:gd name="T57" fmla="*/ 180 h 126"/>
                <a:gd name="T58" fmla="*/ 5 w 179"/>
                <a:gd name="T59" fmla="*/ 291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9"/>
                <a:gd name="T91" fmla="*/ 0 h 126"/>
                <a:gd name="T92" fmla="*/ 179 w 179"/>
                <a:gd name="T93" fmla="*/ 126 h 1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round/>
              <a:headEnd/>
              <a:tailEnd/>
            </a:ln>
          </p:spPr>
          <p:txBody>
            <a:bodyPr/>
            <a:lstStyle/>
            <a:p>
              <a:endParaRPr lang="en-US"/>
            </a:p>
          </p:txBody>
        </p:sp>
        <p:sp>
          <p:nvSpPr>
            <p:cNvPr id="5225" name="Freeform 127"/>
            <p:cNvSpPr>
              <a:spLocks/>
            </p:cNvSpPr>
            <p:nvPr/>
          </p:nvSpPr>
          <p:spPr bwMode="auto">
            <a:xfrm>
              <a:off x="3940" y="2395"/>
              <a:ext cx="43" cy="81"/>
            </a:xfrm>
            <a:custGeom>
              <a:avLst/>
              <a:gdLst>
                <a:gd name="T0" fmla="*/ 12 w 42"/>
                <a:gd name="T1" fmla="*/ 0 h 72"/>
                <a:gd name="T2" fmla="*/ 18 w 42"/>
                <a:gd name="T3" fmla="*/ 69 h 72"/>
                <a:gd name="T4" fmla="*/ 39 w 42"/>
                <a:gd name="T5" fmla="*/ 141 h 72"/>
                <a:gd name="T6" fmla="*/ 51 w 42"/>
                <a:gd name="T7" fmla="*/ 213 h 72"/>
                <a:gd name="T8" fmla="*/ 57 w 42"/>
                <a:gd name="T9" fmla="*/ 322 h 72"/>
                <a:gd name="T10" fmla="*/ 45 w 42"/>
                <a:gd name="T11" fmla="*/ 419 h 72"/>
                <a:gd name="T12" fmla="*/ 12 w 42"/>
                <a:gd name="T13" fmla="*/ 419 h 72"/>
                <a:gd name="T14" fmla="*/ 6 w 42"/>
                <a:gd name="T15" fmla="*/ 286 h 72"/>
                <a:gd name="T16" fmla="*/ 0 w 42"/>
                <a:gd name="T17" fmla="*/ 179 h 72"/>
                <a:gd name="T18" fmla="*/ 6 w 42"/>
                <a:gd name="T19" fmla="*/ 179 h 72"/>
                <a:gd name="T20" fmla="*/ 6 w 42"/>
                <a:gd name="T21" fmla="*/ 105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72"/>
                <a:gd name="T47" fmla="*/ 42 w 42"/>
                <a:gd name="T48" fmla="*/ 72 h 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round/>
              <a:headEnd/>
              <a:tailEnd/>
            </a:ln>
          </p:spPr>
          <p:txBody>
            <a:bodyPr/>
            <a:lstStyle/>
            <a:p>
              <a:endParaRPr lang="en-US"/>
            </a:p>
          </p:txBody>
        </p:sp>
        <p:sp>
          <p:nvSpPr>
            <p:cNvPr id="5226" name="Freeform 128"/>
            <p:cNvSpPr>
              <a:spLocks/>
            </p:cNvSpPr>
            <p:nvPr/>
          </p:nvSpPr>
          <p:spPr bwMode="auto">
            <a:xfrm>
              <a:off x="3042" y="2638"/>
              <a:ext cx="31" cy="34"/>
            </a:xfrm>
            <a:custGeom>
              <a:avLst/>
              <a:gdLst>
                <a:gd name="T0" fmla="*/ 12 w 30"/>
                <a:gd name="T1" fmla="*/ 37 h 30"/>
                <a:gd name="T2" fmla="*/ 0 w 30"/>
                <a:gd name="T3" fmla="*/ 113 h 30"/>
                <a:gd name="T4" fmla="*/ 0 w 30"/>
                <a:gd name="T5" fmla="*/ 201 h 30"/>
                <a:gd name="T6" fmla="*/ 0 w 30"/>
                <a:gd name="T7" fmla="*/ 201 h 30"/>
                <a:gd name="T8" fmla="*/ 12 w 30"/>
                <a:gd name="T9" fmla="*/ 201 h 30"/>
                <a:gd name="T10" fmla="*/ 33 w 30"/>
                <a:gd name="T11" fmla="*/ 160 h 30"/>
                <a:gd name="T12" fmla="*/ 39 w 30"/>
                <a:gd name="T13" fmla="*/ 160 h 30"/>
                <a:gd name="T14" fmla="*/ 45 w 30"/>
                <a:gd name="T15" fmla="*/ 160 h 30"/>
                <a:gd name="T16" fmla="*/ 39 w 30"/>
                <a:gd name="T17" fmla="*/ 0 h 30"/>
                <a:gd name="T18" fmla="*/ 12 w 30"/>
                <a:gd name="T19" fmla="*/ 37 h 30"/>
                <a:gd name="T20" fmla="*/ 12 w 30"/>
                <a:gd name="T21" fmla="*/ 3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30"/>
                <a:gd name="T35" fmla="*/ 30 w 30"/>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239FB1"/>
            </a:solidFill>
            <a:ln w="9525">
              <a:solidFill>
                <a:srgbClr val="000000"/>
              </a:solidFill>
              <a:round/>
              <a:headEnd/>
              <a:tailEnd/>
            </a:ln>
          </p:spPr>
          <p:txBody>
            <a:bodyPr/>
            <a:lstStyle/>
            <a:p>
              <a:endParaRPr lang="en-US"/>
            </a:p>
          </p:txBody>
        </p:sp>
        <p:sp>
          <p:nvSpPr>
            <p:cNvPr id="5227" name="Rectangle 129"/>
            <p:cNvSpPr>
              <a:spLocks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28" name="Rectangle 130"/>
            <p:cNvSpPr>
              <a:spLocks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29" name="Rectangle 131"/>
            <p:cNvSpPr>
              <a:spLocks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30" name="Freeform 132"/>
            <p:cNvSpPr>
              <a:spLocks/>
            </p:cNvSpPr>
            <p:nvPr/>
          </p:nvSpPr>
          <p:spPr bwMode="auto">
            <a:xfrm>
              <a:off x="3832" y="2624"/>
              <a:ext cx="1" cy="7"/>
            </a:xfrm>
            <a:custGeom>
              <a:avLst/>
              <a:gdLst>
                <a:gd name="T0" fmla="*/ 0 w 1"/>
                <a:gd name="T1" fmla="*/ 0 h 6"/>
                <a:gd name="T2" fmla="*/ 0 w 1"/>
                <a:gd name="T3" fmla="*/ 64 h 6"/>
                <a:gd name="T4" fmla="*/ 0 w 1"/>
                <a:gd name="T5" fmla="*/ 0 h 6"/>
                <a:gd name="T6" fmla="*/ 0 w 1"/>
                <a:gd name="T7" fmla="*/ 0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0"/>
                  </a:move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5231" name="Rectangle 133"/>
            <p:cNvSpPr>
              <a:spLocks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32" name="Freeform 134"/>
            <p:cNvSpPr>
              <a:spLocks/>
            </p:cNvSpPr>
            <p:nvPr/>
          </p:nvSpPr>
          <p:spPr bwMode="auto">
            <a:xfrm>
              <a:off x="3832" y="2482"/>
              <a:ext cx="1" cy="7"/>
            </a:xfrm>
            <a:custGeom>
              <a:avLst/>
              <a:gdLst>
                <a:gd name="T0" fmla="*/ 0 w 1"/>
                <a:gd name="T1" fmla="*/ 64 h 6"/>
                <a:gd name="T2" fmla="*/ 0 w 1"/>
                <a:gd name="T3" fmla="*/ 0 h 6"/>
                <a:gd name="T4" fmla="*/ 0 w 1"/>
                <a:gd name="T5" fmla="*/ 64 h 6"/>
                <a:gd name="T6" fmla="*/ 0 w 1"/>
                <a:gd name="T7" fmla="*/ 64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6"/>
                  </a:move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5233" name="Rectangle 135"/>
            <p:cNvSpPr>
              <a:spLocks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34" name="Rectangle 136"/>
            <p:cNvSpPr>
              <a:spLocks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35" name="Rectangle 137"/>
            <p:cNvSpPr>
              <a:spLocks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36" name="Freeform 138"/>
            <p:cNvSpPr>
              <a:spLocks/>
            </p:cNvSpPr>
            <p:nvPr/>
          </p:nvSpPr>
          <p:spPr bwMode="auto">
            <a:xfrm>
              <a:off x="3832" y="2570"/>
              <a:ext cx="5" cy="7"/>
            </a:xfrm>
            <a:custGeom>
              <a:avLst/>
              <a:gdLst>
                <a:gd name="T0" fmla="*/ 3 w 6"/>
                <a:gd name="T1" fmla="*/ 0 h 6"/>
                <a:gd name="T2" fmla="*/ 3 w 6"/>
                <a:gd name="T3" fmla="*/ 0 h 6"/>
                <a:gd name="T4" fmla="*/ 0 w 6"/>
                <a:gd name="T5" fmla="*/ 64 h 6"/>
                <a:gd name="T6" fmla="*/ 3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0"/>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5237" name="Freeform 139"/>
            <p:cNvSpPr>
              <a:spLocks/>
            </p:cNvSpPr>
            <p:nvPr/>
          </p:nvSpPr>
          <p:spPr bwMode="auto">
            <a:xfrm>
              <a:off x="3837" y="2557"/>
              <a:ext cx="2" cy="7"/>
            </a:xfrm>
            <a:custGeom>
              <a:avLst/>
              <a:gdLst>
                <a:gd name="T0" fmla="*/ 0 w 2"/>
                <a:gd name="T1" fmla="*/ 64 h 6"/>
                <a:gd name="T2" fmla="*/ 0 w 2"/>
                <a:gd name="T3" fmla="*/ 0 h 6"/>
                <a:gd name="T4" fmla="*/ 0 w 2"/>
                <a:gd name="T5" fmla="*/ 64 h 6"/>
                <a:gd name="T6" fmla="*/ 0 w 2"/>
                <a:gd name="T7" fmla="*/ 64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5238" name="Freeform 140"/>
            <p:cNvSpPr>
              <a:spLocks/>
            </p:cNvSpPr>
            <p:nvPr/>
          </p:nvSpPr>
          <p:spPr bwMode="auto">
            <a:xfrm>
              <a:off x="3837" y="2482"/>
              <a:ext cx="2" cy="7"/>
            </a:xfrm>
            <a:custGeom>
              <a:avLst/>
              <a:gdLst>
                <a:gd name="T0" fmla="*/ 0 w 2"/>
                <a:gd name="T1" fmla="*/ 0 h 6"/>
                <a:gd name="T2" fmla="*/ 0 w 2"/>
                <a:gd name="T3" fmla="*/ 0 h 6"/>
                <a:gd name="T4" fmla="*/ 0 w 2"/>
                <a:gd name="T5" fmla="*/ 64 h 6"/>
                <a:gd name="T6" fmla="*/ 0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5239" name="Freeform 141"/>
            <p:cNvSpPr>
              <a:spLocks/>
            </p:cNvSpPr>
            <p:nvPr/>
          </p:nvSpPr>
          <p:spPr bwMode="auto">
            <a:xfrm>
              <a:off x="3825" y="2462"/>
              <a:ext cx="7" cy="1"/>
            </a:xfrm>
            <a:custGeom>
              <a:avLst/>
              <a:gdLst>
                <a:gd name="T0" fmla="*/ 64 w 6"/>
                <a:gd name="T1" fmla="*/ 0 h 1"/>
                <a:gd name="T2" fmla="*/ 64 w 6"/>
                <a:gd name="T3" fmla="*/ 0 h 1"/>
                <a:gd name="T4" fmla="*/ 0 w 6"/>
                <a:gd name="T5" fmla="*/ 0 h 1"/>
                <a:gd name="T6" fmla="*/ 64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5240" name="Rectangle 142"/>
            <p:cNvSpPr>
              <a:spLocks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41" name="Rectangle 143"/>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42" name="Rectangle 144"/>
            <p:cNvSpPr>
              <a:spLocks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43" name="Rectangle 145"/>
            <p:cNvSpPr>
              <a:spLocks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44" name="Rectangle 146"/>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45" name="Rectangle 147"/>
            <p:cNvSpPr>
              <a:spLocks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46" name="Rectangle 148"/>
            <p:cNvSpPr>
              <a:spLocks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47" name="Rectangle 149"/>
            <p:cNvSpPr>
              <a:spLocks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48" name="Freeform 150"/>
            <p:cNvSpPr>
              <a:spLocks/>
            </p:cNvSpPr>
            <p:nvPr/>
          </p:nvSpPr>
          <p:spPr bwMode="auto">
            <a:xfrm>
              <a:off x="3346" y="2819"/>
              <a:ext cx="6" cy="7"/>
            </a:xfrm>
            <a:custGeom>
              <a:avLst/>
              <a:gdLst>
                <a:gd name="T0" fmla="*/ 6 w 6"/>
                <a:gd name="T1" fmla="*/ 64 h 6"/>
                <a:gd name="T2" fmla="*/ 6 w 6"/>
                <a:gd name="T3" fmla="*/ 0 h 6"/>
                <a:gd name="T4" fmla="*/ 0 w 6"/>
                <a:gd name="T5" fmla="*/ 64 h 6"/>
                <a:gd name="T6" fmla="*/ 6 w 6"/>
                <a:gd name="T7" fmla="*/ 6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6"/>
                  </a:lnTo>
                  <a:lnTo>
                    <a:pt x="6" y="6"/>
                  </a:lnTo>
                  <a:close/>
                </a:path>
              </a:pathLst>
            </a:custGeom>
            <a:solidFill>
              <a:srgbClr val="E1E1E1"/>
            </a:solidFill>
            <a:ln w="9525">
              <a:solidFill>
                <a:srgbClr val="000000"/>
              </a:solidFill>
              <a:round/>
              <a:headEnd/>
              <a:tailEnd/>
            </a:ln>
          </p:spPr>
          <p:txBody>
            <a:bodyPr/>
            <a:lstStyle/>
            <a:p>
              <a:endParaRPr lang="en-US"/>
            </a:p>
          </p:txBody>
        </p:sp>
        <p:sp>
          <p:nvSpPr>
            <p:cNvPr id="5249" name="Rectangle 151"/>
            <p:cNvSpPr>
              <a:spLocks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50" name="Freeform 152"/>
            <p:cNvSpPr>
              <a:spLocks/>
            </p:cNvSpPr>
            <p:nvPr/>
          </p:nvSpPr>
          <p:spPr bwMode="auto">
            <a:xfrm>
              <a:off x="2764" y="2086"/>
              <a:ext cx="183" cy="356"/>
            </a:xfrm>
            <a:custGeom>
              <a:avLst/>
              <a:gdLst>
                <a:gd name="T0" fmla="*/ 230 w 180"/>
                <a:gd name="T1" fmla="*/ 445 h 317"/>
                <a:gd name="T2" fmla="*/ 207 w 180"/>
                <a:gd name="T3" fmla="*/ 412 h 317"/>
                <a:gd name="T4" fmla="*/ 159 w 180"/>
                <a:gd name="T5" fmla="*/ 275 h 317"/>
                <a:gd name="T6" fmla="*/ 138 w 180"/>
                <a:gd name="T7" fmla="*/ 238 h 317"/>
                <a:gd name="T8" fmla="*/ 119 w 180"/>
                <a:gd name="T9" fmla="*/ 173 h 317"/>
                <a:gd name="T10" fmla="*/ 69 w 180"/>
                <a:gd name="T11" fmla="*/ 69 h 317"/>
                <a:gd name="T12" fmla="*/ 51 w 180"/>
                <a:gd name="T13" fmla="*/ 0 h 317"/>
                <a:gd name="T14" fmla="*/ 24 w 180"/>
                <a:gd name="T15" fmla="*/ 69 h 317"/>
                <a:gd name="T16" fmla="*/ 24 w 180"/>
                <a:gd name="T17" fmla="*/ 137 h 317"/>
                <a:gd name="T18" fmla="*/ 24 w 180"/>
                <a:gd name="T19" fmla="*/ 238 h 317"/>
                <a:gd name="T20" fmla="*/ 57 w 180"/>
                <a:gd name="T21" fmla="*/ 337 h 317"/>
                <a:gd name="T22" fmla="*/ 51 w 180"/>
                <a:gd name="T23" fmla="*/ 412 h 317"/>
                <a:gd name="T24" fmla="*/ 51 w 180"/>
                <a:gd name="T25" fmla="*/ 477 h 317"/>
                <a:gd name="T26" fmla="*/ 51 w 180"/>
                <a:gd name="T27" fmla="*/ 584 h 317"/>
                <a:gd name="T28" fmla="*/ 41 w 180"/>
                <a:gd name="T29" fmla="*/ 749 h 317"/>
                <a:gd name="T30" fmla="*/ 24 w 180"/>
                <a:gd name="T31" fmla="*/ 822 h 317"/>
                <a:gd name="T32" fmla="*/ 18 w 180"/>
                <a:gd name="T33" fmla="*/ 891 h 317"/>
                <a:gd name="T34" fmla="*/ 6 w 180"/>
                <a:gd name="T35" fmla="*/ 957 h 317"/>
                <a:gd name="T36" fmla="*/ 0 w 180"/>
                <a:gd name="T37" fmla="*/ 1023 h 317"/>
                <a:gd name="T38" fmla="*/ 0 w 180"/>
                <a:gd name="T39" fmla="*/ 1128 h 317"/>
                <a:gd name="T40" fmla="*/ 12 w 180"/>
                <a:gd name="T41" fmla="*/ 1197 h 317"/>
                <a:gd name="T42" fmla="*/ 18 w 180"/>
                <a:gd name="T43" fmla="*/ 1197 h 317"/>
                <a:gd name="T44" fmla="*/ 24 w 180"/>
                <a:gd name="T45" fmla="*/ 1298 h 317"/>
                <a:gd name="T46" fmla="*/ 24 w 180"/>
                <a:gd name="T47" fmla="*/ 1435 h 317"/>
                <a:gd name="T48" fmla="*/ 51 w 180"/>
                <a:gd name="T49" fmla="*/ 1535 h 317"/>
                <a:gd name="T50" fmla="*/ 18 w 180"/>
                <a:gd name="T51" fmla="*/ 1535 h 317"/>
                <a:gd name="T52" fmla="*/ 12 w 180"/>
                <a:gd name="T53" fmla="*/ 1569 h 317"/>
                <a:gd name="T54" fmla="*/ 24 w 180"/>
                <a:gd name="T55" fmla="*/ 1667 h 317"/>
                <a:gd name="T56" fmla="*/ 51 w 180"/>
                <a:gd name="T57" fmla="*/ 1808 h 317"/>
                <a:gd name="T58" fmla="*/ 69 w 180"/>
                <a:gd name="T59" fmla="*/ 1772 h 317"/>
                <a:gd name="T60" fmla="*/ 69 w 180"/>
                <a:gd name="T61" fmla="*/ 1808 h 317"/>
                <a:gd name="T62" fmla="*/ 81 w 180"/>
                <a:gd name="T63" fmla="*/ 1772 h 317"/>
                <a:gd name="T64" fmla="*/ 119 w 180"/>
                <a:gd name="T65" fmla="*/ 1772 h 317"/>
                <a:gd name="T66" fmla="*/ 126 w 180"/>
                <a:gd name="T67" fmla="*/ 1703 h 317"/>
                <a:gd name="T68" fmla="*/ 126 w 180"/>
                <a:gd name="T69" fmla="*/ 1667 h 317"/>
                <a:gd name="T70" fmla="*/ 150 w 180"/>
                <a:gd name="T71" fmla="*/ 1637 h 317"/>
                <a:gd name="T72" fmla="*/ 195 w 180"/>
                <a:gd name="T73" fmla="*/ 1477 h 317"/>
                <a:gd name="T74" fmla="*/ 207 w 180"/>
                <a:gd name="T75" fmla="*/ 1435 h 317"/>
                <a:gd name="T76" fmla="*/ 207 w 180"/>
                <a:gd name="T77" fmla="*/ 1370 h 317"/>
                <a:gd name="T78" fmla="*/ 207 w 180"/>
                <a:gd name="T79" fmla="*/ 1298 h 317"/>
                <a:gd name="T80" fmla="*/ 195 w 180"/>
                <a:gd name="T81" fmla="*/ 1239 h 317"/>
                <a:gd name="T82" fmla="*/ 186 w 180"/>
                <a:gd name="T83" fmla="*/ 1239 h 317"/>
                <a:gd name="T84" fmla="*/ 195 w 180"/>
                <a:gd name="T85" fmla="*/ 1128 h 317"/>
                <a:gd name="T86" fmla="*/ 201 w 180"/>
                <a:gd name="T87" fmla="*/ 1103 h 317"/>
                <a:gd name="T88" fmla="*/ 201 w 180"/>
                <a:gd name="T89" fmla="*/ 1060 h 317"/>
                <a:gd name="T90" fmla="*/ 201 w 180"/>
                <a:gd name="T91" fmla="*/ 991 h 317"/>
                <a:gd name="T92" fmla="*/ 207 w 180"/>
                <a:gd name="T93" fmla="*/ 923 h 317"/>
                <a:gd name="T94" fmla="*/ 214 w 180"/>
                <a:gd name="T95" fmla="*/ 891 h 317"/>
                <a:gd name="T96" fmla="*/ 230 w 180"/>
                <a:gd name="T97" fmla="*/ 891 h 317"/>
                <a:gd name="T98" fmla="*/ 230 w 180"/>
                <a:gd name="T99" fmla="*/ 785 h 317"/>
                <a:gd name="T100" fmla="*/ 230 w 180"/>
                <a:gd name="T101" fmla="*/ 693 h 317"/>
                <a:gd name="T102" fmla="*/ 230 w 180"/>
                <a:gd name="T103" fmla="*/ 551 h 317"/>
                <a:gd name="T104" fmla="*/ 230 w 180"/>
                <a:gd name="T105" fmla="*/ 445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317"/>
                <a:gd name="T161" fmla="*/ 180 w 180"/>
                <a:gd name="T162" fmla="*/ 317 h 3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E1E1E1"/>
            </a:solidFill>
            <a:ln w="9525">
              <a:solidFill>
                <a:srgbClr val="000000"/>
              </a:solidFill>
              <a:round/>
              <a:headEnd/>
              <a:tailEnd/>
            </a:ln>
          </p:spPr>
          <p:txBody>
            <a:bodyPr/>
            <a:lstStyle/>
            <a:p>
              <a:endParaRPr lang="en-US"/>
            </a:p>
          </p:txBody>
        </p:sp>
        <p:sp>
          <p:nvSpPr>
            <p:cNvPr id="5251" name="Freeform 153"/>
            <p:cNvSpPr>
              <a:spLocks/>
            </p:cNvSpPr>
            <p:nvPr/>
          </p:nvSpPr>
          <p:spPr bwMode="auto">
            <a:xfrm>
              <a:off x="3268" y="2328"/>
              <a:ext cx="23" cy="41"/>
            </a:xfrm>
            <a:custGeom>
              <a:avLst/>
              <a:gdLst>
                <a:gd name="T0" fmla="*/ 0 w 23"/>
                <a:gd name="T1" fmla="*/ 208 h 36"/>
                <a:gd name="T2" fmla="*/ 17 w 23"/>
                <a:gd name="T3" fmla="*/ 254 h 36"/>
                <a:gd name="T4" fmla="*/ 23 w 23"/>
                <a:gd name="T5" fmla="*/ 167 h 36"/>
                <a:gd name="T6" fmla="*/ 17 w 23"/>
                <a:gd name="T7" fmla="*/ 0 h 36"/>
                <a:gd name="T8" fmla="*/ 12 w 23"/>
                <a:gd name="T9" fmla="*/ 41 h 36"/>
                <a:gd name="T10" fmla="*/ 0 w 23"/>
                <a:gd name="T11" fmla="*/ 208 h 36"/>
                <a:gd name="T12" fmla="*/ 0 60000 65536"/>
                <a:gd name="T13" fmla="*/ 0 60000 65536"/>
                <a:gd name="T14" fmla="*/ 0 60000 65536"/>
                <a:gd name="T15" fmla="*/ 0 60000 65536"/>
                <a:gd name="T16" fmla="*/ 0 60000 65536"/>
                <a:gd name="T17" fmla="*/ 0 60000 65536"/>
                <a:gd name="T18" fmla="*/ 0 w 23"/>
                <a:gd name="T19" fmla="*/ 0 h 36"/>
                <a:gd name="T20" fmla="*/ 23 w 2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round/>
              <a:headEnd/>
              <a:tailEnd/>
            </a:ln>
          </p:spPr>
          <p:txBody>
            <a:bodyPr/>
            <a:lstStyle/>
            <a:p>
              <a:endParaRPr lang="en-US"/>
            </a:p>
          </p:txBody>
        </p:sp>
        <p:sp>
          <p:nvSpPr>
            <p:cNvPr id="5252" name="Freeform 154"/>
            <p:cNvSpPr>
              <a:spLocks/>
            </p:cNvSpPr>
            <p:nvPr/>
          </p:nvSpPr>
          <p:spPr bwMode="auto">
            <a:xfrm>
              <a:off x="3164" y="2206"/>
              <a:ext cx="121" cy="129"/>
            </a:xfrm>
            <a:custGeom>
              <a:avLst/>
              <a:gdLst>
                <a:gd name="T0" fmla="*/ 0 w 119"/>
                <a:gd name="T1" fmla="*/ 574 h 114"/>
                <a:gd name="T2" fmla="*/ 6 w 119"/>
                <a:gd name="T3" fmla="*/ 464 h 114"/>
                <a:gd name="T4" fmla="*/ 6 w 119"/>
                <a:gd name="T5" fmla="*/ 304 h 114"/>
                <a:gd name="T6" fmla="*/ 12 w 119"/>
                <a:gd name="T7" fmla="*/ 157 h 114"/>
                <a:gd name="T8" fmla="*/ 24 w 119"/>
                <a:gd name="T9" fmla="*/ 78 h 114"/>
                <a:gd name="T10" fmla="*/ 51 w 119"/>
                <a:gd name="T11" fmla="*/ 37 h 114"/>
                <a:gd name="T12" fmla="*/ 51 w 119"/>
                <a:gd name="T13" fmla="*/ 0 h 114"/>
                <a:gd name="T14" fmla="*/ 69 w 119"/>
                <a:gd name="T15" fmla="*/ 269 h 114"/>
                <a:gd name="T16" fmla="*/ 75 w 119"/>
                <a:gd name="T17" fmla="*/ 384 h 114"/>
                <a:gd name="T18" fmla="*/ 75 w 119"/>
                <a:gd name="T19" fmla="*/ 344 h 114"/>
                <a:gd name="T20" fmla="*/ 81 w 119"/>
                <a:gd name="T21" fmla="*/ 384 h 114"/>
                <a:gd name="T22" fmla="*/ 96 w 119"/>
                <a:gd name="T23" fmla="*/ 421 h 114"/>
                <a:gd name="T24" fmla="*/ 149 w 119"/>
                <a:gd name="T25" fmla="*/ 689 h 114"/>
                <a:gd name="T26" fmla="*/ 149 w 119"/>
                <a:gd name="T27" fmla="*/ 689 h 114"/>
                <a:gd name="T28" fmla="*/ 149 w 119"/>
                <a:gd name="T29" fmla="*/ 689 h 114"/>
                <a:gd name="T30" fmla="*/ 144 w 119"/>
                <a:gd name="T31" fmla="*/ 733 h 114"/>
                <a:gd name="T32" fmla="*/ 132 w 119"/>
                <a:gd name="T33" fmla="*/ 733 h 114"/>
                <a:gd name="T34" fmla="*/ 132 w 119"/>
                <a:gd name="T35" fmla="*/ 733 h 114"/>
                <a:gd name="T36" fmla="*/ 108 w 119"/>
                <a:gd name="T37" fmla="*/ 689 h 114"/>
                <a:gd name="T38" fmla="*/ 96 w 119"/>
                <a:gd name="T39" fmla="*/ 610 h 114"/>
                <a:gd name="T40" fmla="*/ 87 w 119"/>
                <a:gd name="T41" fmla="*/ 574 h 114"/>
                <a:gd name="T42" fmla="*/ 75 w 119"/>
                <a:gd name="T43" fmla="*/ 538 h 114"/>
                <a:gd name="T44" fmla="*/ 63 w 119"/>
                <a:gd name="T45" fmla="*/ 498 h 114"/>
                <a:gd name="T46" fmla="*/ 57 w 119"/>
                <a:gd name="T47" fmla="*/ 538 h 114"/>
                <a:gd name="T48" fmla="*/ 45 w 119"/>
                <a:gd name="T49" fmla="*/ 464 h 114"/>
                <a:gd name="T50" fmla="*/ 45 w 119"/>
                <a:gd name="T51" fmla="*/ 574 h 114"/>
                <a:gd name="T52" fmla="*/ 18 w 119"/>
                <a:gd name="T53" fmla="*/ 538 h 114"/>
                <a:gd name="T54" fmla="*/ 12 w 119"/>
                <a:gd name="T55" fmla="*/ 574 h 114"/>
                <a:gd name="T56" fmla="*/ 0 w 119"/>
                <a:gd name="T57" fmla="*/ 574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9"/>
                <a:gd name="T88" fmla="*/ 0 h 114"/>
                <a:gd name="T89" fmla="*/ 119 w 119"/>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round/>
              <a:headEnd/>
              <a:tailEnd/>
            </a:ln>
          </p:spPr>
          <p:txBody>
            <a:bodyPr/>
            <a:lstStyle/>
            <a:p>
              <a:endParaRPr lang="en-US"/>
            </a:p>
          </p:txBody>
        </p:sp>
        <p:sp>
          <p:nvSpPr>
            <p:cNvPr id="5253" name="Freeform 155"/>
            <p:cNvSpPr>
              <a:spLocks/>
            </p:cNvSpPr>
            <p:nvPr/>
          </p:nvSpPr>
          <p:spPr bwMode="auto">
            <a:xfrm>
              <a:off x="3110" y="2288"/>
              <a:ext cx="266" cy="248"/>
            </a:xfrm>
            <a:custGeom>
              <a:avLst/>
              <a:gdLst>
                <a:gd name="T0" fmla="*/ 105 w 263"/>
                <a:gd name="T1" fmla="*/ 1210 h 221"/>
                <a:gd name="T2" fmla="*/ 87 w 263"/>
                <a:gd name="T3" fmla="*/ 1109 h 221"/>
                <a:gd name="T4" fmla="*/ 69 w 263"/>
                <a:gd name="T5" fmla="*/ 1109 h 221"/>
                <a:gd name="T6" fmla="*/ 63 w 263"/>
                <a:gd name="T7" fmla="*/ 1013 h 221"/>
                <a:gd name="T8" fmla="*/ 42 w 263"/>
                <a:gd name="T9" fmla="*/ 1013 h 221"/>
                <a:gd name="T10" fmla="*/ 30 w 263"/>
                <a:gd name="T11" fmla="*/ 906 h 221"/>
                <a:gd name="T12" fmla="*/ 24 w 263"/>
                <a:gd name="T13" fmla="*/ 839 h 221"/>
                <a:gd name="T14" fmla="*/ 6 w 263"/>
                <a:gd name="T15" fmla="*/ 777 h 221"/>
                <a:gd name="T16" fmla="*/ 0 w 263"/>
                <a:gd name="T17" fmla="*/ 738 h 221"/>
                <a:gd name="T18" fmla="*/ 6 w 263"/>
                <a:gd name="T19" fmla="*/ 672 h 221"/>
                <a:gd name="T20" fmla="*/ 18 w 263"/>
                <a:gd name="T21" fmla="*/ 672 h 221"/>
                <a:gd name="T22" fmla="*/ 24 w 263"/>
                <a:gd name="T23" fmla="*/ 535 h 221"/>
                <a:gd name="T24" fmla="*/ 24 w 263"/>
                <a:gd name="T25" fmla="*/ 406 h 221"/>
                <a:gd name="T26" fmla="*/ 36 w 263"/>
                <a:gd name="T27" fmla="*/ 406 h 221"/>
                <a:gd name="T28" fmla="*/ 42 w 263"/>
                <a:gd name="T29" fmla="*/ 268 h 221"/>
                <a:gd name="T30" fmla="*/ 69 w 263"/>
                <a:gd name="T31" fmla="*/ 100 h 221"/>
                <a:gd name="T32" fmla="*/ 81 w 263"/>
                <a:gd name="T33" fmla="*/ 100 h 221"/>
                <a:gd name="T34" fmla="*/ 87 w 263"/>
                <a:gd name="T35" fmla="*/ 68 h 221"/>
                <a:gd name="T36" fmla="*/ 99 w 263"/>
                <a:gd name="T37" fmla="*/ 100 h 221"/>
                <a:gd name="T38" fmla="*/ 99 w 263"/>
                <a:gd name="T39" fmla="*/ 0 h 221"/>
                <a:gd name="T40" fmla="*/ 111 w 263"/>
                <a:gd name="T41" fmla="*/ 68 h 221"/>
                <a:gd name="T42" fmla="*/ 117 w 263"/>
                <a:gd name="T43" fmla="*/ 34 h 221"/>
                <a:gd name="T44" fmla="*/ 129 w 263"/>
                <a:gd name="T45" fmla="*/ 68 h 221"/>
                <a:gd name="T46" fmla="*/ 150 w 263"/>
                <a:gd name="T47" fmla="*/ 100 h 221"/>
                <a:gd name="T48" fmla="*/ 162 w 263"/>
                <a:gd name="T49" fmla="*/ 135 h 221"/>
                <a:gd name="T50" fmla="*/ 168 w 263"/>
                <a:gd name="T51" fmla="*/ 202 h 221"/>
                <a:gd name="T52" fmla="*/ 186 w 263"/>
                <a:gd name="T53" fmla="*/ 233 h 221"/>
                <a:gd name="T54" fmla="*/ 186 w 263"/>
                <a:gd name="T55" fmla="*/ 233 h 221"/>
                <a:gd name="T56" fmla="*/ 198 w 263"/>
                <a:gd name="T57" fmla="*/ 233 h 221"/>
                <a:gd name="T58" fmla="*/ 186 w 263"/>
                <a:gd name="T59" fmla="*/ 369 h 221"/>
                <a:gd name="T60" fmla="*/ 203 w 263"/>
                <a:gd name="T61" fmla="*/ 406 h 221"/>
                <a:gd name="T62" fmla="*/ 203 w 263"/>
                <a:gd name="T63" fmla="*/ 470 h 221"/>
                <a:gd name="T64" fmla="*/ 215 w 263"/>
                <a:gd name="T65" fmla="*/ 535 h 221"/>
                <a:gd name="T66" fmla="*/ 230 w 263"/>
                <a:gd name="T67" fmla="*/ 600 h 221"/>
                <a:gd name="T68" fmla="*/ 248 w 263"/>
                <a:gd name="T69" fmla="*/ 640 h 221"/>
                <a:gd name="T70" fmla="*/ 266 w 263"/>
                <a:gd name="T71" fmla="*/ 672 h 221"/>
                <a:gd name="T72" fmla="*/ 290 w 263"/>
                <a:gd name="T73" fmla="*/ 738 h 221"/>
                <a:gd name="T74" fmla="*/ 308 w 263"/>
                <a:gd name="T75" fmla="*/ 738 h 221"/>
                <a:gd name="T76" fmla="*/ 296 w 263"/>
                <a:gd name="T77" fmla="*/ 806 h 221"/>
                <a:gd name="T78" fmla="*/ 284 w 263"/>
                <a:gd name="T79" fmla="*/ 906 h 221"/>
                <a:gd name="T80" fmla="*/ 272 w 263"/>
                <a:gd name="T81" fmla="*/ 979 h 221"/>
                <a:gd name="T82" fmla="*/ 257 w 263"/>
                <a:gd name="T83" fmla="*/ 1068 h 221"/>
                <a:gd name="T84" fmla="*/ 215 w 263"/>
                <a:gd name="T85" fmla="*/ 1068 h 221"/>
                <a:gd name="T86" fmla="*/ 198 w 263"/>
                <a:gd name="T87" fmla="*/ 1141 h 221"/>
                <a:gd name="T88" fmla="*/ 192 w 263"/>
                <a:gd name="T89" fmla="*/ 1179 h 221"/>
                <a:gd name="T90" fmla="*/ 174 w 263"/>
                <a:gd name="T91" fmla="*/ 1141 h 221"/>
                <a:gd name="T92" fmla="*/ 150 w 263"/>
                <a:gd name="T93" fmla="*/ 1179 h 221"/>
                <a:gd name="T94" fmla="*/ 129 w 263"/>
                <a:gd name="T95" fmla="*/ 1244 h 221"/>
                <a:gd name="T96" fmla="*/ 105 w 263"/>
                <a:gd name="T97" fmla="*/ 121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3"/>
                <a:gd name="T148" fmla="*/ 0 h 221"/>
                <a:gd name="T149" fmla="*/ 263 w 263"/>
                <a:gd name="T150" fmla="*/ 221 h 2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round/>
              <a:headEnd/>
              <a:tailEnd/>
            </a:ln>
          </p:spPr>
          <p:txBody>
            <a:bodyPr/>
            <a:lstStyle/>
            <a:p>
              <a:endParaRPr lang="en-US"/>
            </a:p>
          </p:txBody>
        </p:sp>
        <p:sp>
          <p:nvSpPr>
            <p:cNvPr id="5254" name="Freeform 156"/>
            <p:cNvSpPr>
              <a:spLocks/>
            </p:cNvSpPr>
            <p:nvPr/>
          </p:nvSpPr>
          <p:spPr bwMode="auto">
            <a:xfrm>
              <a:off x="3255" y="2348"/>
              <a:ext cx="183" cy="303"/>
            </a:xfrm>
            <a:custGeom>
              <a:avLst/>
              <a:gdLst>
                <a:gd name="T0" fmla="*/ 240 w 179"/>
                <a:gd name="T1" fmla="*/ 205 h 269"/>
                <a:gd name="T2" fmla="*/ 233 w 179"/>
                <a:gd name="T3" fmla="*/ 321 h 269"/>
                <a:gd name="T4" fmla="*/ 217 w 179"/>
                <a:gd name="T5" fmla="*/ 460 h 269"/>
                <a:gd name="T6" fmla="*/ 198 w 179"/>
                <a:gd name="T7" fmla="*/ 599 h 269"/>
                <a:gd name="T8" fmla="*/ 182 w 179"/>
                <a:gd name="T9" fmla="*/ 749 h 269"/>
                <a:gd name="T10" fmla="*/ 166 w 179"/>
                <a:gd name="T11" fmla="*/ 886 h 269"/>
                <a:gd name="T12" fmla="*/ 149 w 179"/>
                <a:gd name="T13" fmla="*/ 963 h 269"/>
                <a:gd name="T14" fmla="*/ 131 w 179"/>
                <a:gd name="T15" fmla="*/ 1033 h 269"/>
                <a:gd name="T16" fmla="*/ 113 w 179"/>
                <a:gd name="T17" fmla="*/ 1104 h 269"/>
                <a:gd name="T18" fmla="*/ 107 w 179"/>
                <a:gd name="T19" fmla="*/ 1176 h 269"/>
                <a:gd name="T20" fmla="*/ 92 w 179"/>
                <a:gd name="T21" fmla="*/ 1245 h 269"/>
                <a:gd name="T22" fmla="*/ 68 w 179"/>
                <a:gd name="T23" fmla="*/ 1315 h 269"/>
                <a:gd name="T24" fmla="*/ 50 w 179"/>
                <a:gd name="T25" fmla="*/ 1383 h 269"/>
                <a:gd name="T26" fmla="*/ 39 w 179"/>
                <a:gd name="T27" fmla="*/ 1459 h 269"/>
                <a:gd name="T28" fmla="*/ 18 w 179"/>
                <a:gd name="T29" fmla="*/ 1530 h 269"/>
                <a:gd name="T30" fmla="*/ 12 w 179"/>
                <a:gd name="T31" fmla="*/ 1605 h 269"/>
                <a:gd name="T32" fmla="*/ 0 w 179"/>
                <a:gd name="T33" fmla="*/ 1497 h 269"/>
                <a:gd name="T34" fmla="*/ 0 w 179"/>
                <a:gd name="T35" fmla="*/ 1287 h 269"/>
                <a:gd name="T36" fmla="*/ 0 w 179"/>
                <a:gd name="T37" fmla="*/ 1176 h 269"/>
                <a:gd name="T38" fmla="*/ 0 w 179"/>
                <a:gd name="T39" fmla="*/ 1071 h 269"/>
                <a:gd name="T40" fmla="*/ 6 w 179"/>
                <a:gd name="T41" fmla="*/ 997 h 269"/>
                <a:gd name="T42" fmla="*/ 18 w 179"/>
                <a:gd name="T43" fmla="*/ 927 h 269"/>
                <a:gd name="T44" fmla="*/ 39 w 179"/>
                <a:gd name="T45" fmla="*/ 886 h 269"/>
                <a:gd name="T46" fmla="*/ 56 w 179"/>
                <a:gd name="T47" fmla="*/ 814 h 269"/>
                <a:gd name="T48" fmla="*/ 101 w 179"/>
                <a:gd name="T49" fmla="*/ 814 h 269"/>
                <a:gd name="T50" fmla="*/ 113 w 179"/>
                <a:gd name="T51" fmla="*/ 710 h 269"/>
                <a:gd name="T52" fmla="*/ 131 w 179"/>
                <a:gd name="T53" fmla="*/ 641 h 269"/>
                <a:gd name="T54" fmla="*/ 149 w 179"/>
                <a:gd name="T55" fmla="*/ 531 h 269"/>
                <a:gd name="T56" fmla="*/ 166 w 179"/>
                <a:gd name="T57" fmla="*/ 460 h 269"/>
                <a:gd name="T58" fmla="*/ 140 w 179"/>
                <a:gd name="T59" fmla="*/ 460 h 269"/>
                <a:gd name="T60" fmla="*/ 107 w 179"/>
                <a:gd name="T61" fmla="*/ 385 h 269"/>
                <a:gd name="T62" fmla="*/ 92 w 179"/>
                <a:gd name="T63" fmla="*/ 344 h 269"/>
                <a:gd name="T64" fmla="*/ 68 w 179"/>
                <a:gd name="T65" fmla="*/ 321 h 269"/>
                <a:gd name="T66" fmla="*/ 56 w 179"/>
                <a:gd name="T67" fmla="*/ 241 h 269"/>
                <a:gd name="T68" fmla="*/ 44 w 179"/>
                <a:gd name="T69" fmla="*/ 180 h 269"/>
                <a:gd name="T70" fmla="*/ 44 w 179"/>
                <a:gd name="T71" fmla="*/ 110 h 269"/>
                <a:gd name="T72" fmla="*/ 50 w 179"/>
                <a:gd name="T73" fmla="*/ 37 h 269"/>
                <a:gd name="T74" fmla="*/ 62 w 179"/>
                <a:gd name="T75" fmla="*/ 110 h 269"/>
                <a:gd name="T76" fmla="*/ 80 w 179"/>
                <a:gd name="T77" fmla="*/ 180 h 269"/>
                <a:gd name="T78" fmla="*/ 107 w 179"/>
                <a:gd name="T79" fmla="*/ 110 h 269"/>
                <a:gd name="T80" fmla="*/ 131 w 179"/>
                <a:gd name="T81" fmla="*/ 110 h 269"/>
                <a:gd name="T82" fmla="*/ 158 w 179"/>
                <a:gd name="T83" fmla="*/ 77 h 269"/>
                <a:gd name="T84" fmla="*/ 190 w 179"/>
                <a:gd name="T85" fmla="*/ 37 h 269"/>
                <a:gd name="T86" fmla="*/ 225 w 179"/>
                <a:gd name="T87" fmla="*/ 0 h 269"/>
                <a:gd name="T88" fmla="*/ 233 w 179"/>
                <a:gd name="T89" fmla="*/ 0 h 269"/>
                <a:gd name="T90" fmla="*/ 240 w 179"/>
                <a:gd name="T91" fmla="*/ 0 h 269"/>
                <a:gd name="T92" fmla="*/ 240 w 179"/>
                <a:gd name="T93" fmla="*/ 180 h 269"/>
                <a:gd name="T94" fmla="*/ 248 w 179"/>
                <a:gd name="T95" fmla="*/ 180 h 269"/>
                <a:gd name="T96" fmla="*/ 240 w 179"/>
                <a:gd name="T97" fmla="*/ 205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9"/>
                <a:gd name="T148" fmla="*/ 0 h 269"/>
                <a:gd name="T149" fmla="*/ 179 w 179"/>
                <a:gd name="T150" fmla="*/ 269 h 2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round/>
              <a:headEnd/>
              <a:tailEnd/>
            </a:ln>
          </p:spPr>
          <p:txBody>
            <a:bodyPr/>
            <a:lstStyle/>
            <a:p>
              <a:endParaRPr lang="en-US"/>
            </a:p>
          </p:txBody>
        </p:sp>
        <p:sp>
          <p:nvSpPr>
            <p:cNvPr id="5255" name="Freeform 157"/>
            <p:cNvSpPr>
              <a:spLocks/>
            </p:cNvSpPr>
            <p:nvPr/>
          </p:nvSpPr>
          <p:spPr bwMode="auto">
            <a:xfrm>
              <a:off x="3042" y="2665"/>
              <a:ext cx="31" cy="47"/>
            </a:xfrm>
            <a:custGeom>
              <a:avLst/>
              <a:gdLst>
                <a:gd name="T0" fmla="*/ 39 w 30"/>
                <a:gd name="T1" fmla="*/ 67 h 42"/>
                <a:gd name="T2" fmla="*/ 39 w 30"/>
                <a:gd name="T3" fmla="*/ 0 h 42"/>
                <a:gd name="T4" fmla="*/ 33 w 30"/>
                <a:gd name="T5" fmla="*/ 0 h 42"/>
                <a:gd name="T6" fmla="*/ 12 w 30"/>
                <a:gd name="T7" fmla="*/ 34 h 42"/>
                <a:gd name="T8" fmla="*/ 0 w 30"/>
                <a:gd name="T9" fmla="*/ 34 h 42"/>
                <a:gd name="T10" fmla="*/ 0 w 30"/>
                <a:gd name="T11" fmla="*/ 34 h 42"/>
                <a:gd name="T12" fmla="*/ 0 w 30"/>
                <a:gd name="T13" fmla="*/ 67 h 42"/>
                <a:gd name="T14" fmla="*/ 0 w 30"/>
                <a:gd name="T15" fmla="*/ 132 h 42"/>
                <a:gd name="T16" fmla="*/ 6 w 30"/>
                <a:gd name="T17" fmla="*/ 227 h 42"/>
                <a:gd name="T18" fmla="*/ 12 w 30"/>
                <a:gd name="T19" fmla="*/ 227 h 42"/>
                <a:gd name="T20" fmla="*/ 33 w 30"/>
                <a:gd name="T21" fmla="*/ 166 h 42"/>
                <a:gd name="T22" fmla="*/ 45 w 30"/>
                <a:gd name="T23" fmla="*/ 96 h 42"/>
                <a:gd name="T24" fmla="*/ 39 w 30"/>
                <a:gd name="T25" fmla="*/ 6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2"/>
                <a:gd name="T41" fmla="*/ 30 w 30"/>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round/>
              <a:headEnd/>
              <a:tailEnd/>
            </a:ln>
          </p:spPr>
          <p:txBody>
            <a:bodyPr/>
            <a:lstStyle/>
            <a:p>
              <a:endParaRPr lang="en-US"/>
            </a:p>
          </p:txBody>
        </p:sp>
        <p:sp>
          <p:nvSpPr>
            <p:cNvPr id="5256" name="Freeform 158"/>
            <p:cNvSpPr>
              <a:spLocks/>
            </p:cNvSpPr>
            <p:nvPr/>
          </p:nvSpPr>
          <p:spPr bwMode="auto">
            <a:xfrm>
              <a:off x="2722" y="2530"/>
              <a:ext cx="134" cy="196"/>
            </a:xfrm>
            <a:custGeom>
              <a:avLst/>
              <a:gdLst>
                <a:gd name="T0" fmla="*/ 24 w 132"/>
                <a:gd name="T1" fmla="*/ 713 h 174"/>
                <a:gd name="T2" fmla="*/ 12 w 132"/>
                <a:gd name="T3" fmla="*/ 755 h 174"/>
                <a:gd name="T4" fmla="*/ 12 w 132"/>
                <a:gd name="T5" fmla="*/ 789 h 174"/>
                <a:gd name="T6" fmla="*/ 12 w 132"/>
                <a:gd name="T7" fmla="*/ 789 h 174"/>
                <a:gd name="T8" fmla="*/ 18 w 132"/>
                <a:gd name="T9" fmla="*/ 856 h 174"/>
                <a:gd name="T10" fmla="*/ 12 w 132"/>
                <a:gd name="T11" fmla="*/ 856 h 174"/>
                <a:gd name="T12" fmla="*/ 6 w 132"/>
                <a:gd name="T13" fmla="*/ 856 h 174"/>
                <a:gd name="T14" fmla="*/ 0 w 132"/>
                <a:gd name="T15" fmla="*/ 891 h 174"/>
                <a:gd name="T16" fmla="*/ 18 w 132"/>
                <a:gd name="T17" fmla="*/ 1036 h 174"/>
                <a:gd name="T18" fmla="*/ 30 w 132"/>
                <a:gd name="T19" fmla="*/ 964 h 174"/>
                <a:gd name="T20" fmla="*/ 51 w 132"/>
                <a:gd name="T21" fmla="*/ 1001 h 174"/>
                <a:gd name="T22" fmla="*/ 57 w 132"/>
                <a:gd name="T23" fmla="*/ 1001 h 174"/>
                <a:gd name="T24" fmla="*/ 63 w 132"/>
                <a:gd name="T25" fmla="*/ 964 h 174"/>
                <a:gd name="T26" fmla="*/ 75 w 132"/>
                <a:gd name="T27" fmla="*/ 964 h 174"/>
                <a:gd name="T28" fmla="*/ 75 w 132"/>
                <a:gd name="T29" fmla="*/ 1001 h 174"/>
                <a:gd name="T30" fmla="*/ 93 w 132"/>
                <a:gd name="T31" fmla="*/ 930 h 174"/>
                <a:gd name="T32" fmla="*/ 111 w 132"/>
                <a:gd name="T33" fmla="*/ 856 h 174"/>
                <a:gd name="T34" fmla="*/ 122 w 132"/>
                <a:gd name="T35" fmla="*/ 675 h 174"/>
                <a:gd name="T36" fmla="*/ 150 w 132"/>
                <a:gd name="T37" fmla="*/ 505 h 174"/>
                <a:gd name="T38" fmla="*/ 150 w 132"/>
                <a:gd name="T39" fmla="*/ 387 h 174"/>
                <a:gd name="T40" fmla="*/ 156 w 132"/>
                <a:gd name="T41" fmla="*/ 328 h 174"/>
                <a:gd name="T42" fmla="*/ 156 w 132"/>
                <a:gd name="T43" fmla="*/ 214 h 174"/>
                <a:gd name="T44" fmla="*/ 156 w 132"/>
                <a:gd name="T45" fmla="*/ 142 h 174"/>
                <a:gd name="T46" fmla="*/ 162 w 132"/>
                <a:gd name="T47" fmla="*/ 37 h 174"/>
                <a:gd name="T48" fmla="*/ 138 w 132"/>
                <a:gd name="T49" fmla="*/ 0 h 174"/>
                <a:gd name="T50" fmla="*/ 122 w 132"/>
                <a:gd name="T51" fmla="*/ 37 h 174"/>
                <a:gd name="T52" fmla="*/ 111 w 132"/>
                <a:gd name="T53" fmla="*/ 180 h 174"/>
                <a:gd name="T54" fmla="*/ 111 w 132"/>
                <a:gd name="T55" fmla="*/ 214 h 174"/>
                <a:gd name="T56" fmla="*/ 87 w 132"/>
                <a:gd name="T57" fmla="*/ 214 h 174"/>
                <a:gd name="T58" fmla="*/ 69 w 132"/>
                <a:gd name="T59" fmla="*/ 180 h 174"/>
                <a:gd name="T60" fmla="*/ 57 w 132"/>
                <a:gd name="T61" fmla="*/ 180 h 174"/>
                <a:gd name="T62" fmla="*/ 51 w 132"/>
                <a:gd name="T63" fmla="*/ 291 h 174"/>
                <a:gd name="T64" fmla="*/ 75 w 132"/>
                <a:gd name="T65" fmla="*/ 291 h 174"/>
                <a:gd name="T66" fmla="*/ 75 w 132"/>
                <a:gd name="T67" fmla="*/ 364 h 174"/>
                <a:gd name="T68" fmla="*/ 63 w 132"/>
                <a:gd name="T69" fmla="*/ 433 h 174"/>
                <a:gd name="T70" fmla="*/ 75 w 132"/>
                <a:gd name="T71" fmla="*/ 532 h 174"/>
                <a:gd name="T72" fmla="*/ 69 w 132"/>
                <a:gd name="T73" fmla="*/ 713 h 174"/>
                <a:gd name="T74" fmla="*/ 63 w 132"/>
                <a:gd name="T75" fmla="*/ 713 h 174"/>
                <a:gd name="T76" fmla="*/ 63 w 132"/>
                <a:gd name="T77" fmla="*/ 713 h 174"/>
                <a:gd name="T78" fmla="*/ 51 w 132"/>
                <a:gd name="T79" fmla="*/ 713 h 174"/>
                <a:gd name="T80" fmla="*/ 24 w 132"/>
                <a:gd name="T81" fmla="*/ 642 h 174"/>
                <a:gd name="T82" fmla="*/ 24 w 132"/>
                <a:gd name="T83" fmla="*/ 713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
                <a:gd name="T127" fmla="*/ 0 h 174"/>
                <a:gd name="T128" fmla="*/ 132 w 132"/>
                <a:gd name="T129" fmla="*/ 174 h 1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E1E1E1"/>
            </a:solidFill>
            <a:ln w="9525">
              <a:solidFill>
                <a:srgbClr val="000000"/>
              </a:solidFill>
              <a:round/>
              <a:headEnd/>
              <a:tailEnd/>
            </a:ln>
          </p:spPr>
          <p:txBody>
            <a:bodyPr/>
            <a:lstStyle/>
            <a:p>
              <a:endParaRPr lang="en-US"/>
            </a:p>
          </p:txBody>
        </p:sp>
        <p:sp>
          <p:nvSpPr>
            <p:cNvPr id="5257" name="Freeform 159"/>
            <p:cNvSpPr>
              <a:spLocks/>
            </p:cNvSpPr>
            <p:nvPr/>
          </p:nvSpPr>
          <p:spPr bwMode="auto">
            <a:xfrm>
              <a:off x="3128" y="2509"/>
              <a:ext cx="146" cy="210"/>
            </a:xfrm>
            <a:custGeom>
              <a:avLst/>
              <a:gdLst>
                <a:gd name="T0" fmla="*/ 81 w 144"/>
                <a:gd name="T1" fmla="*/ 925 h 186"/>
                <a:gd name="T2" fmla="*/ 63 w 144"/>
                <a:gd name="T3" fmla="*/ 893 h 186"/>
                <a:gd name="T4" fmla="*/ 51 w 144"/>
                <a:gd name="T5" fmla="*/ 816 h 186"/>
                <a:gd name="T6" fmla="*/ 0 w 144"/>
                <a:gd name="T7" fmla="*/ 708 h 186"/>
                <a:gd name="T8" fmla="*/ 0 w 144"/>
                <a:gd name="T9" fmla="*/ 557 h 186"/>
                <a:gd name="T10" fmla="*/ 12 w 144"/>
                <a:gd name="T11" fmla="*/ 440 h 186"/>
                <a:gd name="T12" fmla="*/ 18 w 144"/>
                <a:gd name="T13" fmla="*/ 332 h 186"/>
                <a:gd name="T14" fmla="*/ 18 w 144"/>
                <a:gd name="T15" fmla="*/ 227 h 186"/>
                <a:gd name="T16" fmla="*/ 12 w 144"/>
                <a:gd name="T17" fmla="*/ 145 h 186"/>
                <a:gd name="T18" fmla="*/ 0 w 144"/>
                <a:gd name="T19" fmla="*/ 37 h 186"/>
                <a:gd name="T20" fmla="*/ 6 w 144"/>
                <a:gd name="T21" fmla="*/ 0 h 186"/>
                <a:gd name="T22" fmla="*/ 51 w 144"/>
                <a:gd name="T23" fmla="*/ 0 h 186"/>
                <a:gd name="T24" fmla="*/ 69 w 144"/>
                <a:gd name="T25" fmla="*/ 0 h 186"/>
                <a:gd name="T26" fmla="*/ 87 w 144"/>
                <a:gd name="T27" fmla="*/ 111 h 186"/>
                <a:gd name="T28" fmla="*/ 114 w 144"/>
                <a:gd name="T29" fmla="*/ 145 h 186"/>
                <a:gd name="T30" fmla="*/ 137 w 144"/>
                <a:gd name="T31" fmla="*/ 77 h 186"/>
                <a:gd name="T32" fmla="*/ 156 w 144"/>
                <a:gd name="T33" fmla="*/ 37 h 186"/>
                <a:gd name="T34" fmla="*/ 174 w 144"/>
                <a:gd name="T35" fmla="*/ 77 h 186"/>
                <a:gd name="T36" fmla="*/ 162 w 144"/>
                <a:gd name="T37" fmla="*/ 145 h 186"/>
                <a:gd name="T38" fmla="*/ 156 w 144"/>
                <a:gd name="T39" fmla="*/ 227 h 186"/>
                <a:gd name="T40" fmla="*/ 156 w 144"/>
                <a:gd name="T41" fmla="*/ 332 h 186"/>
                <a:gd name="T42" fmla="*/ 156 w 144"/>
                <a:gd name="T43" fmla="*/ 440 h 186"/>
                <a:gd name="T44" fmla="*/ 156 w 144"/>
                <a:gd name="T45" fmla="*/ 671 h 186"/>
                <a:gd name="T46" fmla="*/ 168 w 144"/>
                <a:gd name="T47" fmla="*/ 778 h 186"/>
                <a:gd name="T48" fmla="*/ 156 w 144"/>
                <a:gd name="T49" fmla="*/ 816 h 186"/>
                <a:gd name="T50" fmla="*/ 150 w 144"/>
                <a:gd name="T51" fmla="*/ 893 h 186"/>
                <a:gd name="T52" fmla="*/ 144 w 144"/>
                <a:gd name="T53" fmla="*/ 925 h 186"/>
                <a:gd name="T54" fmla="*/ 126 w 144"/>
                <a:gd name="T55" fmla="*/ 1040 h 186"/>
                <a:gd name="T56" fmla="*/ 114 w 144"/>
                <a:gd name="T57" fmla="*/ 1149 h 186"/>
                <a:gd name="T58" fmla="*/ 114 w 144"/>
                <a:gd name="T59" fmla="*/ 1149 h 186"/>
                <a:gd name="T60" fmla="*/ 81 w 144"/>
                <a:gd name="T61" fmla="*/ 966 h 186"/>
                <a:gd name="T62" fmla="*/ 81 w 144"/>
                <a:gd name="T63" fmla="*/ 925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186"/>
                <a:gd name="T98" fmla="*/ 144 w 144"/>
                <a:gd name="T99" fmla="*/ 186 h 1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6F73BF"/>
            </a:solidFill>
            <a:ln w="9525">
              <a:solidFill>
                <a:srgbClr val="000000"/>
              </a:solidFill>
              <a:round/>
              <a:headEnd/>
              <a:tailEnd/>
            </a:ln>
          </p:spPr>
          <p:txBody>
            <a:bodyPr/>
            <a:lstStyle/>
            <a:p>
              <a:endParaRPr lang="en-US"/>
            </a:p>
          </p:txBody>
        </p:sp>
        <p:sp>
          <p:nvSpPr>
            <p:cNvPr id="5258" name="Rectangle 160"/>
            <p:cNvSpPr>
              <a:spLocks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59" name="Freeform 161"/>
            <p:cNvSpPr>
              <a:spLocks/>
            </p:cNvSpPr>
            <p:nvPr/>
          </p:nvSpPr>
          <p:spPr bwMode="auto">
            <a:xfrm>
              <a:off x="5606" y="2570"/>
              <a:ext cx="2" cy="7"/>
            </a:xfrm>
            <a:custGeom>
              <a:avLst/>
              <a:gdLst>
                <a:gd name="T0" fmla="*/ 0 w 2"/>
                <a:gd name="T1" fmla="*/ 64 h 6"/>
                <a:gd name="T2" fmla="*/ 0 w 2"/>
                <a:gd name="T3" fmla="*/ 64 h 6"/>
                <a:gd name="T4" fmla="*/ 0 w 2"/>
                <a:gd name="T5" fmla="*/ 64 h 6"/>
                <a:gd name="T6" fmla="*/ 0 w 2"/>
                <a:gd name="T7" fmla="*/ 0 h 6"/>
                <a:gd name="T8" fmla="*/ 0 w 2"/>
                <a:gd name="T9" fmla="*/ 0 h 6"/>
                <a:gd name="T10" fmla="*/ 0 w 2"/>
                <a:gd name="T11" fmla="*/ 0 h 6"/>
                <a:gd name="T12" fmla="*/ 0 w 2"/>
                <a:gd name="T13" fmla="*/ 0 h 6"/>
                <a:gd name="T14" fmla="*/ 0 w 2"/>
                <a:gd name="T15" fmla="*/ 64 h 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6"/>
                <a:gd name="T26" fmla="*/ 2 w 2"/>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5260" name="Freeform 162"/>
            <p:cNvSpPr>
              <a:spLocks/>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5261" name="Rectangle 163"/>
            <p:cNvSpPr>
              <a:spLocks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62" name="Freeform 164"/>
            <p:cNvSpPr>
              <a:spLocks/>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5263" name="Freeform 165"/>
            <p:cNvSpPr>
              <a:spLocks/>
            </p:cNvSpPr>
            <p:nvPr/>
          </p:nvSpPr>
          <p:spPr bwMode="auto">
            <a:xfrm>
              <a:off x="2571" y="2301"/>
              <a:ext cx="211" cy="215"/>
            </a:xfrm>
            <a:custGeom>
              <a:avLst/>
              <a:gdLst>
                <a:gd name="T0" fmla="*/ 152 w 209"/>
                <a:gd name="T1" fmla="*/ 807 h 191"/>
                <a:gd name="T2" fmla="*/ 140 w 209"/>
                <a:gd name="T3" fmla="*/ 846 h 191"/>
                <a:gd name="T4" fmla="*/ 134 w 209"/>
                <a:gd name="T5" fmla="*/ 917 h 191"/>
                <a:gd name="T6" fmla="*/ 128 w 209"/>
                <a:gd name="T7" fmla="*/ 988 h 191"/>
                <a:gd name="T8" fmla="*/ 122 w 209"/>
                <a:gd name="T9" fmla="*/ 1049 h 191"/>
                <a:gd name="T10" fmla="*/ 116 w 209"/>
                <a:gd name="T11" fmla="*/ 1049 h 191"/>
                <a:gd name="T12" fmla="*/ 116 w 209"/>
                <a:gd name="T13" fmla="*/ 1089 h 191"/>
                <a:gd name="T14" fmla="*/ 98 w 209"/>
                <a:gd name="T15" fmla="*/ 1089 h 191"/>
                <a:gd name="T16" fmla="*/ 98 w 209"/>
                <a:gd name="T17" fmla="*/ 1089 h 191"/>
                <a:gd name="T18" fmla="*/ 92 w 209"/>
                <a:gd name="T19" fmla="*/ 1089 h 191"/>
                <a:gd name="T20" fmla="*/ 92 w 209"/>
                <a:gd name="T21" fmla="*/ 1089 h 191"/>
                <a:gd name="T22" fmla="*/ 86 w 209"/>
                <a:gd name="T23" fmla="*/ 1049 h 191"/>
                <a:gd name="T24" fmla="*/ 86 w 209"/>
                <a:gd name="T25" fmla="*/ 1123 h 191"/>
                <a:gd name="T26" fmla="*/ 86 w 209"/>
                <a:gd name="T27" fmla="*/ 1089 h 191"/>
                <a:gd name="T28" fmla="*/ 86 w 209"/>
                <a:gd name="T29" fmla="*/ 1089 h 191"/>
                <a:gd name="T30" fmla="*/ 80 w 209"/>
                <a:gd name="T31" fmla="*/ 1089 h 191"/>
                <a:gd name="T32" fmla="*/ 74 w 209"/>
                <a:gd name="T33" fmla="*/ 1123 h 191"/>
                <a:gd name="T34" fmla="*/ 48 w 209"/>
                <a:gd name="T35" fmla="*/ 988 h 191"/>
                <a:gd name="T36" fmla="*/ 69 w 209"/>
                <a:gd name="T37" fmla="*/ 988 h 191"/>
                <a:gd name="T38" fmla="*/ 48 w 209"/>
                <a:gd name="T39" fmla="*/ 988 h 191"/>
                <a:gd name="T40" fmla="*/ 48 w 209"/>
                <a:gd name="T41" fmla="*/ 988 h 191"/>
                <a:gd name="T42" fmla="*/ 48 w 209"/>
                <a:gd name="T43" fmla="*/ 952 h 191"/>
                <a:gd name="T44" fmla="*/ 24 w 209"/>
                <a:gd name="T45" fmla="*/ 880 h 191"/>
                <a:gd name="T46" fmla="*/ 18 w 209"/>
                <a:gd name="T47" fmla="*/ 880 h 191"/>
                <a:gd name="T48" fmla="*/ 18 w 209"/>
                <a:gd name="T49" fmla="*/ 846 h 191"/>
                <a:gd name="T50" fmla="*/ 0 w 209"/>
                <a:gd name="T51" fmla="*/ 880 h 191"/>
                <a:gd name="T52" fmla="*/ 6 w 209"/>
                <a:gd name="T53" fmla="*/ 557 h 191"/>
                <a:gd name="T54" fmla="*/ 18 w 209"/>
                <a:gd name="T55" fmla="*/ 420 h 191"/>
                <a:gd name="T56" fmla="*/ 18 w 209"/>
                <a:gd name="T57" fmla="*/ 322 h 191"/>
                <a:gd name="T58" fmla="*/ 18 w 209"/>
                <a:gd name="T59" fmla="*/ 253 h 191"/>
                <a:gd name="T60" fmla="*/ 18 w 209"/>
                <a:gd name="T61" fmla="*/ 253 h 191"/>
                <a:gd name="T62" fmla="*/ 18 w 209"/>
                <a:gd name="T63" fmla="*/ 214 h 191"/>
                <a:gd name="T64" fmla="*/ 24 w 209"/>
                <a:gd name="T65" fmla="*/ 141 h 191"/>
                <a:gd name="T66" fmla="*/ 30 w 209"/>
                <a:gd name="T67" fmla="*/ 37 h 191"/>
                <a:gd name="T68" fmla="*/ 42 w 209"/>
                <a:gd name="T69" fmla="*/ 0 h 191"/>
                <a:gd name="T70" fmla="*/ 74 w 209"/>
                <a:gd name="T71" fmla="*/ 37 h 191"/>
                <a:gd name="T72" fmla="*/ 86 w 209"/>
                <a:gd name="T73" fmla="*/ 110 h 191"/>
                <a:gd name="T74" fmla="*/ 104 w 209"/>
                <a:gd name="T75" fmla="*/ 77 h 191"/>
                <a:gd name="T76" fmla="*/ 116 w 209"/>
                <a:gd name="T77" fmla="*/ 110 h 191"/>
                <a:gd name="T78" fmla="*/ 134 w 209"/>
                <a:gd name="T79" fmla="*/ 141 h 191"/>
                <a:gd name="T80" fmla="*/ 152 w 209"/>
                <a:gd name="T81" fmla="*/ 77 h 191"/>
                <a:gd name="T82" fmla="*/ 183 w 209"/>
                <a:gd name="T83" fmla="*/ 77 h 191"/>
                <a:gd name="T84" fmla="*/ 203 w 209"/>
                <a:gd name="T85" fmla="*/ 110 h 191"/>
                <a:gd name="T86" fmla="*/ 221 w 209"/>
                <a:gd name="T87" fmla="*/ 37 h 191"/>
                <a:gd name="T88" fmla="*/ 233 w 209"/>
                <a:gd name="T89" fmla="*/ 110 h 191"/>
                <a:gd name="T90" fmla="*/ 233 w 209"/>
                <a:gd name="T91" fmla="*/ 179 h 191"/>
                <a:gd name="T92" fmla="*/ 239 w 209"/>
                <a:gd name="T93" fmla="*/ 214 h 191"/>
                <a:gd name="T94" fmla="*/ 239 w 209"/>
                <a:gd name="T95" fmla="*/ 286 h 191"/>
                <a:gd name="T96" fmla="*/ 227 w 209"/>
                <a:gd name="T97" fmla="*/ 361 h 191"/>
                <a:gd name="T98" fmla="*/ 221 w 209"/>
                <a:gd name="T99" fmla="*/ 457 h 191"/>
                <a:gd name="T100" fmla="*/ 209 w 209"/>
                <a:gd name="T101" fmla="*/ 527 h 191"/>
                <a:gd name="T102" fmla="*/ 203 w 209"/>
                <a:gd name="T103" fmla="*/ 627 h 191"/>
                <a:gd name="T104" fmla="*/ 197 w 209"/>
                <a:gd name="T105" fmla="*/ 668 h 191"/>
                <a:gd name="T106" fmla="*/ 191 w 209"/>
                <a:gd name="T107" fmla="*/ 765 h 191"/>
                <a:gd name="T108" fmla="*/ 171 w 209"/>
                <a:gd name="T109" fmla="*/ 880 h 191"/>
                <a:gd name="T110" fmla="*/ 152 w 209"/>
                <a:gd name="T111" fmla="*/ 807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9"/>
                <a:gd name="T169" fmla="*/ 0 h 191"/>
                <a:gd name="T170" fmla="*/ 209 w 209"/>
                <a:gd name="T171" fmla="*/ 191 h 1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round/>
              <a:headEnd/>
              <a:tailEnd/>
            </a:ln>
          </p:spPr>
          <p:txBody>
            <a:bodyPr/>
            <a:lstStyle/>
            <a:p>
              <a:endParaRPr lang="en-US"/>
            </a:p>
          </p:txBody>
        </p:sp>
        <p:sp>
          <p:nvSpPr>
            <p:cNvPr id="5264" name="Freeform 166"/>
            <p:cNvSpPr>
              <a:spLocks/>
            </p:cNvSpPr>
            <p:nvPr/>
          </p:nvSpPr>
          <p:spPr bwMode="auto">
            <a:xfrm>
              <a:off x="2540" y="2335"/>
              <a:ext cx="49" cy="141"/>
            </a:xfrm>
            <a:custGeom>
              <a:avLst/>
              <a:gdLst>
                <a:gd name="T0" fmla="*/ 0 w 48"/>
                <a:gd name="T1" fmla="*/ 182 h 125"/>
                <a:gd name="T2" fmla="*/ 0 w 48"/>
                <a:gd name="T3" fmla="*/ 182 h 125"/>
                <a:gd name="T4" fmla="*/ 0 w 48"/>
                <a:gd name="T5" fmla="*/ 226 h 125"/>
                <a:gd name="T6" fmla="*/ 6 w 48"/>
                <a:gd name="T7" fmla="*/ 290 h 125"/>
                <a:gd name="T8" fmla="*/ 12 w 48"/>
                <a:gd name="T9" fmla="*/ 390 h 125"/>
                <a:gd name="T10" fmla="*/ 12 w 48"/>
                <a:gd name="T11" fmla="*/ 469 h 125"/>
                <a:gd name="T12" fmla="*/ 12 w 48"/>
                <a:gd name="T13" fmla="*/ 576 h 125"/>
                <a:gd name="T14" fmla="*/ 12 w 48"/>
                <a:gd name="T15" fmla="*/ 759 h 125"/>
                <a:gd name="T16" fmla="*/ 45 w 48"/>
                <a:gd name="T17" fmla="*/ 724 h 125"/>
                <a:gd name="T18" fmla="*/ 51 w 48"/>
                <a:gd name="T19" fmla="*/ 390 h 125"/>
                <a:gd name="T20" fmla="*/ 63 w 48"/>
                <a:gd name="T21" fmla="*/ 257 h 125"/>
                <a:gd name="T22" fmla="*/ 63 w 48"/>
                <a:gd name="T23" fmla="*/ 143 h 125"/>
                <a:gd name="T24" fmla="*/ 63 w 48"/>
                <a:gd name="T25" fmla="*/ 77 h 125"/>
                <a:gd name="T26" fmla="*/ 63 w 48"/>
                <a:gd name="T27" fmla="*/ 77 h 125"/>
                <a:gd name="T28" fmla="*/ 45 w 48"/>
                <a:gd name="T29" fmla="*/ 0 h 125"/>
                <a:gd name="T30" fmla="*/ 45 w 48"/>
                <a:gd name="T31" fmla="*/ 37 h 125"/>
                <a:gd name="T32" fmla="*/ 45 w 48"/>
                <a:gd name="T33" fmla="*/ 77 h 125"/>
                <a:gd name="T34" fmla="*/ 45 w 48"/>
                <a:gd name="T35" fmla="*/ 77 h 125"/>
                <a:gd name="T36" fmla="*/ 35 w 48"/>
                <a:gd name="T37" fmla="*/ 77 h 125"/>
                <a:gd name="T38" fmla="*/ 12 w 48"/>
                <a:gd name="T39" fmla="*/ 111 h 125"/>
                <a:gd name="T40" fmla="*/ 0 w 48"/>
                <a:gd name="T41" fmla="*/ 182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25"/>
                <a:gd name="T65" fmla="*/ 48 w 48"/>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E1E1E1"/>
            </a:solidFill>
            <a:ln w="9525">
              <a:solidFill>
                <a:srgbClr val="000000"/>
              </a:solidFill>
              <a:round/>
              <a:headEnd/>
              <a:tailEnd/>
            </a:ln>
          </p:spPr>
          <p:txBody>
            <a:bodyPr/>
            <a:lstStyle/>
            <a:p>
              <a:endParaRPr lang="en-US"/>
            </a:p>
          </p:txBody>
        </p:sp>
        <p:sp>
          <p:nvSpPr>
            <p:cNvPr id="5265" name="Freeform 167"/>
            <p:cNvSpPr>
              <a:spLocks/>
            </p:cNvSpPr>
            <p:nvPr/>
          </p:nvSpPr>
          <p:spPr bwMode="auto">
            <a:xfrm>
              <a:off x="2424" y="2274"/>
              <a:ext cx="147" cy="127"/>
            </a:xfrm>
            <a:custGeom>
              <a:avLst/>
              <a:gdLst>
                <a:gd name="T0" fmla="*/ 155 w 144"/>
                <a:gd name="T1" fmla="*/ 489 h 113"/>
                <a:gd name="T2" fmla="*/ 146 w 144"/>
                <a:gd name="T3" fmla="*/ 489 h 113"/>
                <a:gd name="T4" fmla="*/ 129 w 144"/>
                <a:gd name="T5" fmla="*/ 450 h 113"/>
                <a:gd name="T6" fmla="*/ 120 w 144"/>
                <a:gd name="T7" fmla="*/ 450 h 113"/>
                <a:gd name="T8" fmla="*/ 102 w 144"/>
                <a:gd name="T9" fmla="*/ 450 h 113"/>
                <a:gd name="T10" fmla="*/ 63 w 144"/>
                <a:gd name="T11" fmla="*/ 489 h 113"/>
                <a:gd name="T12" fmla="*/ 69 w 144"/>
                <a:gd name="T13" fmla="*/ 653 h 113"/>
                <a:gd name="T14" fmla="*/ 51 w 144"/>
                <a:gd name="T15" fmla="*/ 583 h 113"/>
                <a:gd name="T16" fmla="*/ 18 w 144"/>
                <a:gd name="T17" fmla="*/ 619 h 113"/>
                <a:gd name="T18" fmla="*/ 12 w 144"/>
                <a:gd name="T19" fmla="*/ 552 h 113"/>
                <a:gd name="T20" fmla="*/ 0 w 144"/>
                <a:gd name="T21" fmla="*/ 552 h 113"/>
                <a:gd name="T22" fmla="*/ 6 w 144"/>
                <a:gd name="T23" fmla="*/ 378 h 113"/>
                <a:gd name="T24" fmla="*/ 12 w 144"/>
                <a:gd name="T25" fmla="*/ 344 h 113"/>
                <a:gd name="T26" fmla="*/ 35 w 144"/>
                <a:gd name="T27" fmla="*/ 317 h 113"/>
                <a:gd name="T28" fmla="*/ 35 w 144"/>
                <a:gd name="T29" fmla="*/ 242 h 113"/>
                <a:gd name="T30" fmla="*/ 45 w 144"/>
                <a:gd name="T31" fmla="*/ 206 h 113"/>
                <a:gd name="T32" fmla="*/ 51 w 144"/>
                <a:gd name="T33" fmla="*/ 206 h 113"/>
                <a:gd name="T34" fmla="*/ 57 w 144"/>
                <a:gd name="T35" fmla="*/ 176 h 113"/>
                <a:gd name="T36" fmla="*/ 63 w 144"/>
                <a:gd name="T37" fmla="*/ 176 h 113"/>
                <a:gd name="T38" fmla="*/ 69 w 144"/>
                <a:gd name="T39" fmla="*/ 100 h 113"/>
                <a:gd name="T40" fmla="*/ 78 w 144"/>
                <a:gd name="T41" fmla="*/ 100 h 113"/>
                <a:gd name="T42" fmla="*/ 90 w 144"/>
                <a:gd name="T43" fmla="*/ 69 h 113"/>
                <a:gd name="T44" fmla="*/ 114 w 144"/>
                <a:gd name="T45" fmla="*/ 0 h 113"/>
                <a:gd name="T46" fmla="*/ 138 w 144"/>
                <a:gd name="T47" fmla="*/ 0 h 113"/>
                <a:gd name="T48" fmla="*/ 146 w 144"/>
                <a:gd name="T49" fmla="*/ 100 h 113"/>
                <a:gd name="T50" fmla="*/ 164 w 144"/>
                <a:gd name="T51" fmla="*/ 206 h 113"/>
                <a:gd name="T52" fmla="*/ 155 w 144"/>
                <a:gd name="T53" fmla="*/ 206 h 113"/>
                <a:gd name="T54" fmla="*/ 155 w 144"/>
                <a:gd name="T55" fmla="*/ 242 h 113"/>
                <a:gd name="T56" fmla="*/ 172 w 144"/>
                <a:gd name="T57" fmla="*/ 282 h 113"/>
                <a:gd name="T58" fmla="*/ 180 w 144"/>
                <a:gd name="T59" fmla="*/ 282 h 113"/>
                <a:gd name="T60" fmla="*/ 188 w 144"/>
                <a:gd name="T61" fmla="*/ 317 h 113"/>
                <a:gd name="T62" fmla="*/ 196 w 144"/>
                <a:gd name="T63" fmla="*/ 378 h 113"/>
                <a:gd name="T64" fmla="*/ 196 w 144"/>
                <a:gd name="T65" fmla="*/ 378 h 113"/>
                <a:gd name="T66" fmla="*/ 188 w 144"/>
                <a:gd name="T67" fmla="*/ 378 h 113"/>
                <a:gd name="T68" fmla="*/ 172 w 144"/>
                <a:gd name="T69" fmla="*/ 416 h 113"/>
                <a:gd name="T70" fmla="*/ 155 w 144"/>
                <a:gd name="T71" fmla="*/ 489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4"/>
                <a:gd name="T109" fmla="*/ 0 h 113"/>
                <a:gd name="T110" fmla="*/ 144 w 144"/>
                <a:gd name="T111" fmla="*/ 113 h 1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E1E1E1"/>
            </a:solidFill>
            <a:ln w="9525">
              <a:solidFill>
                <a:srgbClr val="000000"/>
              </a:solidFill>
              <a:round/>
              <a:headEnd/>
              <a:tailEnd/>
            </a:ln>
          </p:spPr>
          <p:txBody>
            <a:bodyPr/>
            <a:lstStyle/>
            <a:p>
              <a:endParaRPr lang="en-US"/>
            </a:p>
          </p:txBody>
        </p:sp>
        <p:sp>
          <p:nvSpPr>
            <p:cNvPr id="5266" name="Freeform 168"/>
            <p:cNvSpPr>
              <a:spLocks/>
            </p:cNvSpPr>
            <p:nvPr/>
          </p:nvSpPr>
          <p:spPr bwMode="auto">
            <a:xfrm>
              <a:off x="2673" y="2321"/>
              <a:ext cx="140" cy="249"/>
            </a:xfrm>
            <a:custGeom>
              <a:avLst/>
              <a:gdLst>
                <a:gd name="T0" fmla="*/ 156 w 138"/>
                <a:gd name="T1" fmla="*/ 348 h 221"/>
                <a:gd name="T2" fmla="*/ 138 w 138"/>
                <a:gd name="T3" fmla="*/ 348 h 221"/>
                <a:gd name="T4" fmla="*/ 130 w 138"/>
                <a:gd name="T5" fmla="*/ 386 h 221"/>
                <a:gd name="T6" fmla="*/ 144 w 138"/>
                <a:gd name="T7" fmla="*/ 498 h 221"/>
                <a:gd name="T8" fmla="*/ 156 w 138"/>
                <a:gd name="T9" fmla="*/ 641 h 221"/>
                <a:gd name="T10" fmla="*/ 144 w 138"/>
                <a:gd name="T11" fmla="*/ 754 h 221"/>
                <a:gd name="T12" fmla="*/ 138 w 138"/>
                <a:gd name="T13" fmla="*/ 855 h 221"/>
                <a:gd name="T14" fmla="*/ 144 w 138"/>
                <a:gd name="T15" fmla="*/ 1001 h 221"/>
                <a:gd name="T16" fmla="*/ 162 w 138"/>
                <a:gd name="T17" fmla="*/ 1181 h 221"/>
                <a:gd name="T18" fmla="*/ 168 w 138"/>
                <a:gd name="T19" fmla="*/ 1290 h 221"/>
                <a:gd name="T20" fmla="*/ 168 w 138"/>
                <a:gd name="T21" fmla="*/ 1324 h 221"/>
                <a:gd name="T22" fmla="*/ 150 w 138"/>
                <a:gd name="T23" fmla="*/ 1324 h 221"/>
                <a:gd name="T24" fmla="*/ 130 w 138"/>
                <a:gd name="T25" fmla="*/ 1290 h 221"/>
                <a:gd name="T26" fmla="*/ 106 w 138"/>
                <a:gd name="T27" fmla="*/ 1290 h 221"/>
                <a:gd name="T28" fmla="*/ 69 w 138"/>
                <a:gd name="T29" fmla="*/ 1290 h 221"/>
                <a:gd name="T30" fmla="*/ 57 w 138"/>
                <a:gd name="T31" fmla="*/ 1290 h 221"/>
                <a:gd name="T32" fmla="*/ 24 w 138"/>
                <a:gd name="T33" fmla="*/ 1252 h 221"/>
                <a:gd name="T34" fmla="*/ 24 w 138"/>
                <a:gd name="T35" fmla="*/ 1145 h 221"/>
                <a:gd name="T36" fmla="*/ 24 w 138"/>
                <a:gd name="T37" fmla="*/ 1079 h 221"/>
                <a:gd name="T38" fmla="*/ 24 w 138"/>
                <a:gd name="T39" fmla="*/ 1079 h 221"/>
                <a:gd name="T40" fmla="*/ 12 w 138"/>
                <a:gd name="T41" fmla="*/ 1079 h 221"/>
                <a:gd name="T42" fmla="*/ 6 w 138"/>
                <a:gd name="T43" fmla="*/ 1001 h 221"/>
                <a:gd name="T44" fmla="*/ 0 w 138"/>
                <a:gd name="T45" fmla="*/ 1001 h 221"/>
                <a:gd name="T46" fmla="*/ 6 w 138"/>
                <a:gd name="T47" fmla="*/ 963 h 221"/>
                <a:gd name="T48" fmla="*/ 12 w 138"/>
                <a:gd name="T49" fmla="*/ 890 h 221"/>
                <a:gd name="T50" fmla="*/ 18 w 138"/>
                <a:gd name="T51" fmla="*/ 822 h 221"/>
                <a:gd name="T52" fmla="*/ 24 w 138"/>
                <a:gd name="T53" fmla="*/ 754 h 221"/>
                <a:gd name="T54" fmla="*/ 51 w 138"/>
                <a:gd name="T55" fmla="*/ 712 h 221"/>
                <a:gd name="T56" fmla="*/ 63 w 138"/>
                <a:gd name="T57" fmla="*/ 788 h 221"/>
                <a:gd name="T58" fmla="*/ 75 w 138"/>
                <a:gd name="T59" fmla="*/ 674 h 221"/>
                <a:gd name="T60" fmla="*/ 81 w 138"/>
                <a:gd name="T61" fmla="*/ 569 h 221"/>
                <a:gd name="T62" fmla="*/ 87 w 138"/>
                <a:gd name="T63" fmla="*/ 531 h 221"/>
                <a:gd name="T64" fmla="*/ 93 w 138"/>
                <a:gd name="T65" fmla="*/ 420 h 221"/>
                <a:gd name="T66" fmla="*/ 106 w 138"/>
                <a:gd name="T67" fmla="*/ 348 h 221"/>
                <a:gd name="T68" fmla="*/ 118 w 138"/>
                <a:gd name="T69" fmla="*/ 255 h 221"/>
                <a:gd name="T70" fmla="*/ 138 w 138"/>
                <a:gd name="T71" fmla="*/ 180 h 221"/>
                <a:gd name="T72" fmla="*/ 138 w 138"/>
                <a:gd name="T73" fmla="*/ 110 h 221"/>
                <a:gd name="T74" fmla="*/ 130 w 138"/>
                <a:gd name="T75" fmla="*/ 77 h 221"/>
                <a:gd name="T76" fmla="*/ 130 w 138"/>
                <a:gd name="T77" fmla="*/ 0 h 221"/>
                <a:gd name="T78" fmla="*/ 138 w 138"/>
                <a:gd name="T79" fmla="*/ 0 h 221"/>
                <a:gd name="T80" fmla="*/ 144 w 138"/>
                <a:gd name="T81" fmla="*/ 110 h 221"/>
                <a:gd name="T82" fmla="*/ 144 w 138"/>
                <a:gd name="T83" fmla="*/ 255 h 221"/>
                <a:gd name="T84" fmla="*/ 156 w 138"/>
                <a:gd name="T85" fmla="*/ 348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221"/>
                <a:gd name="T131" fmla="*/ 138 w 138"/>
                <a:gd name="T132" fmla="*/ 221 h 2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E1E1E1"/>
            </a:solidFill>
            <a:ln w="9525">
              <a:solidFill>
                <a:srgbClr val="000000"/>
              </a:solidFill>
              <a:round/>
              <a:headEnd/>
              <a:tailEnd/>
            </a:ln>
          </p:spPr>
          <p:txBody>
            <a:bodyPr/>
            <a:lstStyle/>
            <a:p>
              <a:endParaRPr lang="en-US"/>
            </a:p>
          </p:txBody>
        </p:sp>
        <p:sp>
          <p:nvSpPr>
            <p:cNvPr id="5267" name="Freeform 169"/>
            <p:cNvSpPr>
              <a:spLocks/>
            </p:cNvSpPr>
            <p:nvPr/>
          </p:nvSpPr>
          <p:spPr bwMode="auto">
            <a:xfrm>
              <a:off x="2782" y="2369"/>
              <a:ext cx="230" cy="195"/>
            </a:xfrm>
            <a:custGeom>
              <a:avLst/>
              <a:gdLst>
                <a:gd name="T0" fmla="*/ 93 w 227"/>
                <a:gd name="T1" fmla="*/ 289 h 173"/>
                <a:gd name="T2" fmla="*/ 93 w 227"/>
                <a:gd name="T3" fmla="*/ 254 h 173"/>
                <a:gd name="T4" fmla="*/ 120 w 227"/>
                <a:gd name="T5" fmla="*/ 206 h 173"/>
                <a:gd name="T6" fmla="*/ 162 w 227"/>
                <a:gd name="T7" fmla="*/ 37 h 173"/>
                <a:gd name="T8" fmla="*/ 174 w 227"/>
                <a:gd name="T9" fmla="*/ 0 h 173"/>
                <a:gd name="T10" fmla="*/ 186 w 227"/>
                <a:gd name="T11" fmla="*/ 77 h 173"/>
                <a:gd name="T12" fmla="*/ 193 w 227"/>
                <a:gd name="T13" fmla="*/ 140 h 173"/>
                <a:gd name="T14" fmla="*/ 186 w 227"/>
                <a:gd name="T15" fmla="*/ 254 h 173"/>
                <a:gd name="T16" fmla="*/ 209 w 227"/>
                <a:gd name="T17" fmla="*/ 289 h 173"/>
                <a:gd name="T18" fmla="*/ 209 w 227"/>
                <a:gd name="T19" fmla="*/ 326 h 173"/>
                <a:gd name="T20" fmla="*/ 236 w 227"/>
                <a:gd name="T21" fmla="*/ 388 h 173"/>
                <a:gd name="T22" fmla="*/ 236 w 227"/>
                <a:gd name="T23" fmla="*/ 423 h 173"/>
                <a:gd name="T24" fmla="*/ 254 w 227"/>
                <a:gd name="T25" fmla="*/ 531 h 173"/>
                <a:gd name="T26" fmla="*/ 260 w 227"/>
                <a:gd name="T27" fmla="*/ 570 h 173"/>
                <a:gd name="T28" fmla="*/ 274 w 227"/>
                <a:gd name="T29" fmla="*/ 642 h 173"/>
                <a:gd name="T30" fmla="*/ 274 w 227"/>
                <a:gd name="T31" fmla="*/ 712 h 173"/>
                <a:gd name="T32" fmla="*/ 266 w 227"/>
                <a:gd name="T33" fmla="*/ 675 h 173"/>
                <a:gd name="T34" fmla="*/ 248 w 227"/>
                <a:gd name="T35" fmla="*/ 675 h 173"/>
                <a:gd name="T36" fmla="*/ 236 w 227"/>
                <a:gd name="T37" fmla="*/ 675 h 173"/>
                <a:gd name="T38" fmla="*/ 227 w 227"/>
                <a:gd name="T39" fmla="*/ 712 h 173"/>
                <a:gd name="T40" fmla="*/ 209 w 227"/>
                <a:gd name="T41" fmla="*/ 712 h 173"/>
                <a:gd name="T42" fmla="*/ 186 w 227"/>
                <a:gd name="T43" fmla="*/ 757 h 173"/>
                <a:gd name="T44" fmla="*/ 174 w 227"/>
                <a:gd name="T45" fmla="*/ 757 h 173"/>
                <a:gd name="T46" fmla="*/ 168 w 227"/>
                <a:gd name="T47" fmla="*/ 825 h 173"/>
                <a:gd name="T48" fmla="*/ 150 w 227"/>
                <a:gd name="T49" fmla="*/ 789 h 173"/>
                <a:gd name="T50" fmla="*/ 132 w 227"/>
                <a:gd name="T51" fmla="*/ 757 h 173"/>
                <a:gd name="T52" fmla="*/ 99 w 227"/>
                <a:gd name="T53" fmla="*/ 675 h 173"/>
                <a:gd name="T54" fmla="*/ 87 w 227"/>
                <a:gd name="T55" fmla="*/ 789 h 173"/>
                <a:gd name="T56" fmla="*/ 87 w 227"/>
                <a:gd name="T57" fmla="*/ 898 h 173"/>
                <a:gd name="T58" fmla="*/ 63 w 227"/>
                <a:gd name="T59" fmla="*/ 858 h 173"/>
                <a:gd name="T60" fmla="*/ 36 w 227"/>
                <a:gd name="T61" fmla="*/ 898 h 173"/>
                <a:gd name="T62" fmla="*/ 30 w 227"/>
                <a:gd name="T63" fmla="*/ 1045 h 173"/>
                <a:gd name="T64" fmla="*/ 24 w 227"/>
                <a:gd name="T65" fmla="*/ 933 h 173"/>
                <a:gd name="T66" fmla="*/ 6 w 227"/>
                <a:gd name="T67" fmla="*/ 757 h 173"/>
                <a:gd name="T68" fmla="*/ 0 w 227"/>
                <a:gd name="T69" fmla="*/ 606 h 173"/>
                <a:gd name="T70" fmla="*/ 6 w 227"/>
                <a:gd name="T71" fmla="*/ 498 h 173"/>
                <a:gd name="T72" fmla="*/ 18 w 227"/>
                <a:gd name="T73" fmla="*/ 388 h 173"/>
                <a:gd name="T74" fmla="*/ 36 w 227"/>
                <a:gd name="T75" fmla="*/ 363 h 173"/>
                <a:gd name="T76" fmla="*/ 36 w 227"/>
                <a:gd name="T77" fmla="*/ 388 h 173"/>
                <a:gd name="T78" fmla="*/ 63 w 227"/>
                <a:gd name="T79" fmla="*/ 363 h 173"/>
                <a:gd name="T80" fmla="*/ 87 w 227"/>
                <a:gd name="T81" fmla="*/ 363 h 173"/>
                <a:gd name="T82" fmla="*/ 93 w 227"/>
                <a:gd name="T83" fmla="*/ 289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7"/>
                <a:gd name="T127" fmla="*/ 0 h 173"/>
                <a:gd name="T128" fmla="*/ 227 w 227"/>
                <a:gd name="T129" fmla="*/ 173 h 1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E1E1E1"/>
            </a:solidFill>
            <a:ln w="9525">
              <a:solidFill>
                <a:srgbClr val="000000"/>
              </a:solidFill>
              <a:round/>
              <a:headEnd/>
              <a:tailEnd/>
            </a:ln>
          </p:spPr>
          <p:txBody>
            <a:bodyPr/>
            <a:lstStyle/>
            <a:p>
              <a:endParaRPr lang="en-US"/>
            </a:p>
          </p:txBody>
        </p:sp>
        <p:sp>
          <p:nvSpPr>
            <p:cNvPr id="5268" name="Freeform 170"/>
            <p:cNvSpPr>
              <a:spLocks/>
            </p:cNvSpPr>
            <p:nvPr/>
          </p:nvSpPr>
          <p:spPr bwMode="auto">
            <a:xfrm>
              <a:off x="2231" y="2301"/>
              <a:ext cx="49" cy="20"/>
            </a:xfrm>
            <a:custGeom>
              <a:avLst/>
              <a:gdLst>
                <a:gd name="T0" fmla="*/ 0 w 48"/>
                <a:gd name="T1" fmla="*/ 30 h 18"/>
                <a:gd name="T2" fmla="*/ 0 w 48"/>
                <a:gd name="T3" fmla="*/ 87 h 18"/>
                <a:gd name="T4" fmla="*/ 12 w 48"/>
                <a:gd name="T5" fmla="*/ 57 h 18"/>
                <a:gd name="T6" fmla="*/ 35 w 48"/>
                <a:gd name="T7" fmla="*/ 30 h 18"/>
                <a:gd name="T8" fmla="*/ 63 w 48"/>
                <a:gd name="T9" fmla="*/ 57 h 18"/>
                <a:gd name="T10" fmla="*/ 57 w 48"/>
                <a:gd name="T11" fmla="*/ 30 h 18"/>
                <a:gd name="T12" fmla="*/ 35 w 48"/>
                <a:gd name="T13" fmla="*/ 0 h 18"/>
                <a:gd name="T14" fmla="*/ 18 w 48"/>
                <a:gd name="T15" fmla="*/ 30 h 18"/>
                <a:gd name="T16" fmla="*/ 0 w 48"/>
                <a:gd name="T17" fmla="*/ 30 h 18"/>
                <a:gd name="T18" fmla="*/ 0 w 48"/>
                <a:gd name="T19" fmla="*/ 30 h 18"/>
                <a:gd name="T20" fmla="*/ 18 w 48"/>
                <a:gd name="T21" fmla="*/ 30 h 18"/>
                <a:gd name="T22" fmla="*/ 6 w 48"/>
                <a:gd name="T23" fmla="*/ 57 h 18"/>
                <a:gd name="T24" fmla="*/ 0 w 48"/>
                <a:gd name="T25" fmla="*/ 3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18"/>
                <a:gd name="T41" fmla="*/ 48 w 48"/>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round/>
              <a:headEnd/>
              <a:tailEnd/>
            </a:ln>
          </p:spPr>
          <p:txBody>
            <a:bodyPr/>
            <a:lstStyle/>
            <a:p>
              <a:endParaRPr lang="en-US"/>
            </a:p>
          </p:txBody>
        </p:sp>
        <p:sp>
          <p:nvSpPr>
            <p:cNvPr id="5269" name="Freeform 171"/>
            <p:cNvSpPr>
              <a:spLocks/>
            </p:cNvSpPr>
            <p:nvPr/>
          </p:nvSpPr>
          <p:spPr bwMode="auto">
            <a:xfrm>
              <a:off x="2467" y="2362"/>
              <a:ext cx="79" cy="141"/>
            </a:xfrm>
            <a:custGeom>
              <a:avLst/>
              <a:gdLst>
                <a:gd name="T0" fmla="*/ 81 w 78"/>
                <a:gd name="T1" fmla="*/ 650 h 125"/>
                <a:gd name="T2" fmla="*/ 69 w 78"/>
                <a:gd name="T3" fmla="*/ 684 h 125"/>
                <a:gd name="T4" fmla="*/ 57 w 78"/>
                <a:gd name="T5" fmla="*/ 724 h 125"/>
                <a:gd name="T6" fmla="*/ 18 w 78"/>
                <a:gd name="T7" fmla="*/ 759 h 125"/>
                <a:gd name="T8" fmla="*/ 0 w 78"/>
                <a:gd name="T9" fmla="*/ 724 h 125"/>
                <a:gd name="T10" fmla="*/ 6 w 78"/>
                <a:gd name="T11" fmla="*/ 724 h 125"/>
                <a:gd name="T12" fmla="*/ 6 w 78"/>
                <a:gd name="T13" fmla="*/ 620 h 125"/>
                <a:gd name="T14" fmla="*/ 0 w 78"/>
                <a:gd name="T15" fmla="*/ 537 h 125"/>
                <a:gd name="T16" fmla="*/ 6 w 78"/>
                <a:gd name="T17" fmla="*/ 434 h 125"/>
                <a:gd name="T18" fmla="*/ 12 w 78"/>
                <a:gd name="T19" fmla="*/ 367 h 125"/>
                <a:gd name="T20" fmla="*/ 12 w 78"/>
                <a:gd name="T21" fmla="*/ 211 h 125"/>
                <a:gd name="T22" fmla="*/ 6 w 78"/>
                <a:gd name="T23" fmla="*/ 37 h 125"/>
                <a:gd name="T24" fmla="*/ 30 w 78"/>
                <a:gd name="T25" fmla="*/ 0 h 125"/>
                <a:gd name="T26" fmla="*/ 63 w 78"/>
                <a:gd name="T27" fmla="*/ 0 h 125"/>
                <a:gd name="T28" fmla="*/ 69 w 78"/>
                <a:gd name="T29" fmla="*/ 0 h 125"/>
                <a:gd name="T30" fmla="*/ 69 w 78"/>
                <a:gd name="T31" fmla="*/ 37 h 125"/>
                <a:gd name="T32" fmla="*/ 81 w 78"/>
                <a:gd name="T33" fmla="*/ 141 h 125"/>
                <a:gd name="T34" fmla="*/ 81 w 78"/>
                <a:gd name="T35" fmla="*/ 211 h 125"/>
                <a:gd name="T36" fmla="*/ 81 w 78"/>
                <a:gd name="T37" fmla="*/ 290 h 125"/>
                <a:gd name="T38" fmla="*/ 81 w 78"/>
                <a:gd name="T39" fmla="*/ 367 h 125"/>
                <a:gd name="T40" fmla="*/ 81 w 78"/>
                <a:gd name="T41" fmla="*/ 469 h 125"/>
                <a:gd name="T42" fmla="*/ 81 w 78"/>
                <a:gd name="T43" fmla="*/ 537 h 125"/>
                <a:gd name="T44" fmla="*/ 93 w 78"/>
                <a:gd name="T45" fmla="*/ 620 h 125"/>
                <a:gd name="T46" fmla="*/ 87 w 78"/>
                <a:gd name="T47" fmla="*/ 650 h 125"/>
                <a:gd name="T48" fmla="*/ 75 w 78"/>
                <a:gd name="T49" fmla="*/ 620 h 125"/>
                <a:gd name="T50" fmla="*/ 81 w 78"/>
                <a:gd name="T51" fmla="*/ 650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8"/>
                <a:gd name="T79" fmla="*/ 0 h 125"/>
                <a:gd name="T80" fmla="*/ 78 w 78"/>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239FB1"/>
            </a:solidFill>
            <a:ln w="9525">
              <a:solidFill>
                <a:srgbClr val="000000"/>
              </a:solidFill>
              <a:round/>
              <a:headEnd/>
              <a:tailEnd/>
            </a:ln>
          </p:spPr>
          <p:txBody>
            <a:bodyPr/>
            <a:lstStyle/>
            <a:p>
              <a:endParaRPr lang="en-US"/>
            </a:p>
          </p:txBody>
        </p:sp>
        <p:sp>
          <p:nvSpPr>
            <p:cNvPr id="5270" name="Freeform 172"/>
            <p:cNvSpPr>
              <a:spLocks/>
            </p:cNvSpPr>
            <p:nvPr/>
          </p:nvSpPr>
          <p:spPr bwMode="auto">
            <a:xfrm>
              <a:off x="2261" y="2328"/>
              <a:ext cx="127" cy="121"/>
            </a:xfrm>
            <a:custGeom>
              <a:avLst/>
              <a:gdLst>
                <a:gd name="T0" fmla="*/ 143 w 125"/>
                <a:gd name="T1" fmla="*/ 157 h 107"/>
                <a:gd name="T2" fmla="*/ 137 w 125"/>
                <a:gd name="T3" fmla="*/ 187 h 107"/>
                <a:gd name="T4" fmla="*/ 143 w 125"/>
                <a:gd name="T5" fmla="*/ 187 h 107"/>
                <a:gd name="T6" fmla="*/ 149 w 125"/>
                <a:gd name="T7" fmla="*/ 302 h 107"/>
                <a:gd name="T8" fmla="*/ 149 w 125"/>
                <a:gd name="T9" fmla="*/ 413 h 107"/>
                <a:gd name="T10" fmla="*/ 149 w 125"/>
                <a:gd name="T11" fmla="*/ 447 h 107"/>
                <a:gd name="T12" fmla="*/ 149 w 125"/>
                <a:gd name="T13" fmla="*/ 447 h 107"/>
                <a:gd name="T14" fmla="*/ 155 w 125"/>
                <a:gd name="T15" fmla="*/ 486 h 107"/>
                <a:gd name="T16" fmla="*/ 155 w 125"/>
                <a:gd name="T17" fmla="*/ 527 h 107"/>
                <a:gd name="T18" fmla="*/ 143 w 125"/>
                <a:gd name="T19" fmla="*/ 527 h 107"/>
                <a:gd name="T20" fmla="*/ 149 w 125"/>
                <a:gd name="T21" fmla="*/ 597 h 107"/>
                <a:gd name="T22" fmla="*/ 143 w 125"/>
                <a:gd name="T23" fmla="*/ 638 h 107"/>
                <a:gd name="T24" fmla="*/ 143 w 125"/>
                <a:gd name="T25" fmla="*/ 638 h 107"/>
                <a:gd name="T26" fmla="*/ 137 w 125"/>
                <a:gd name="T27" fmla="*/ 638 h 107"/>
                <a:gd name="T28" fmla="*/ 131 w 125"/>
                <a:gd name="T29" fmla="*/ 675 h 107"/>
                <a:gd name="T30" fmla="*/ 125 w 125"/>
                <a:gd name="T31" fmla="*/ 638 h 107"/>
                <a:gd name="T32" fmla="*/ 114 w 125"/>
                <a:gd name="T33" fmla="*/ 527 h 107"/>
                <a:gd name="T34" fmla="*/ 92 w 125"/>
                <a:gd name="T35" fmla="*/ 527 h 107"/>
                <a:gd name="T36" fmla="*/ 86 w 125"/>
                <a:gd name="T37" fmla="*/ 527 h 107"/>
                <a:gd name="T38" fmla="*/ 92 w 125"/>
                <a:gd name="T39" fmla="*/ 447 h 107"/>
                <a:gd name="T40" fmla="*/ 80 w 125"/>
                <a:gd name="T41" fmla="*/ 336 h 107"/>
                <a:gd name="T42" fmla="*/ 56 w 125"/>
                <a:gd name="T43" fmla="*/ 373 h 107"/>
                <a:gd name="T44" fmla="*/ 24 w 125"/>
                <a:gd name="T45" fmla="*/ 447 h 107"/>
                <a:gd name="T46" fmla="*/ 24 w 125"/>
                <a:gd name="T47" fmla="*/ 413 h 107"/>
                <a:gd name="T48" fmla="*/ 24 w 125"/>
                <a:gd name="T49" fmla="*/ 373 h 107"/>
                <a:gd name="T50" fmla="*/ 18 w 125"/>
                <a:gd name="T51" fmla="*/ 336 h 107"/>
                <a:gd name="T52" fmla="*/ 12 w 125"/>
                <a:gd name="T53" fmla="*/ 336 h 107"/>
                <a:gd name="T54" fmla="*/ 6 w 125"/>
                <a:gd name="T55" fmla="*/ 263 h 107"/>
                <a:gd name="T56" fmla="*/ 6 w 125"/>
                <a:gd name="T57" fmla="*/ 228 h 107"/>
                <a:gd name="T58" fmla="*/ 0 w 125"/>
                <a:gd name="T59" fmla="*/ 228 h 107"/>
                <a:gd name="T60" fmla="*/ 0 w 125"/>
                <a:gd name="T61" fmla="*/ 228 h 107"/>
                <a:gd name="T62" fmla="*/ 0 w 125"/>
                <a:gd name="T63" fmla="*/ 228 h 107"/>
                <a:gd name="T64" fmla="*/ 0 w 125"/>
                <a:gd name="T65" fmla="*/ 228 h 107"/>
                <a:gd name="T66" fmla="*/ 0 w 125"/>
                <a:gd name="T67" fmla="*/ 157 h 107"/>
                <a:gd name="T68" fmla="*/ 18 w 125"/>
                <a:gd name="T69" fmla="*/ 111 h 107"/>
                <a:gd name="T70" fmla="*/ 18 w 125"/>
                <a:gd name="T71" fmla="*/ 37 h 107"/>
                <a:gd name="T72" fmla="*/ 18 w 125"/>
                <a:gd name="T73" fmla="*/ 0 h 107"/>
                <a:gd name="T74" fmla="*/ 51 w 125"/>
                <a:gd name="T75" fmla="*/ 37 h 107"/>
                <a:gd name="T76" fmla="*/ 74 w 125"/>
                <a:gd name="T77" fmla="*/ 37 h 107"/>
                <a:gd name="T78" fmla="*/ 74 w 125"/>
                <a:gd name="T79" fmla="*/ 77 h 107"/>
                <a:gd name="T80" fmla="*/ 86 w 125"/>
                <a:gd name="T81" fmla="*/ 77 h 107"/>
                <a:gd name="T82" fmla="*/ 92 w 125"/>
                <a:gd name="T83" fmla="*/ 77 h 107"/>
                <a:gd name="T84" fmla="*/ 102 w 125"/>
                <a:gd name="T85" fmla="*/ 77 h 107"/>
                <a:gd name="T86" fmla="*/ 125 w 125"/>
                <a:gd name="T87" fmla="*/ 37 h 107"/>
                <a:gd name="T88" fmla="*/ 131 w 125"/>
                <a:gd name="T89" fmla="*/ 37 h 107"/>
                <a:gd name="T90" fmla="*/ 137 w 125"/>
                <a:gd name="T91" fmla="*/ 111 h 107"/>
                <a:gd name="T92" fmla="*/ 143 w 125"/>
                <a:gd name="T93" fmla="*/ 15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5"/>
                <a:gd name="T142" fmla="*/ 0 h 107"/>
                <a:gd name="T143" fmla="*/ 125 w 125"/>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E1E1E1"/>
            </a:solidFill>
            <a:ln w="9525">
              <a:solidFill>
                <a:srgbClr val="000000"/>
              </a:solidFill>
              <a:round/>
              <a:headEnd/>
              <a:tailEnd/>
            </a:ln>
          </p:spPr>
          <p:txBody>
            <a:bodyPr/>
            <a:lstStyle/>
            <a:p>
              <a:endParaRPr lang="en-US"/>
            </a:p>
          </p:txBody>
        </p:sp>
        <p:sp>
          <p:nvSpPr>
            <p:cNvPr id="5271" name="Freeform 173"/>
            <p:cNvSpPr>
              <a:spLocks/>
            </p:cNvSpPr>
            <p:nvPr/>
          </p:nvSpPr>
          <p:spPr bwMode="auto">
            <a:xfrm>
              <a:off x="2231" y="2328"/>
              <a:ext cx="49" cy="41"/>
            </a:xfrm>
            <a:custGeom>
              <a:avLst/>
              <a:gdLst>
                <a:gd name="T0" fmla="*/ 35 w 48"/>
                <a:gd name="T1" fmla="*/ 167 h 36"/>
                <a:gd name="T2" fmla="*/ 35 w 48"/>
                <a:gd name="T3" fmla="*/ 167 h 36"/>
                <a:gd name="T4" fmla="*/ 35 w 48"/>
                <a:gd name="T5" fmla="*/ 208 h 36"/>
                <a:gd name="T6" fmla="*/ 45 w 48"/>
                <a:gd name="T7" fmla="*/ 254 h 36"/>
                <a:gd name="T8" fmla="*/ 45 w 48"/>
                <a:gd name="T9" fmla="*/ 167 h 36"/>
                <a:gd name="T10" fmla="*/ 63 w 48"/>
                <a:gd name="T11" fmla="*/ 129 h 36"/>
                <a:gd name="T12" fmla="*/ 63 w 48"/>
                <a:gd name="T13" fmla="*/ 41 h 36"/>
                <a:gd name="T14" fmla="*/ 63 w 48"/>
                <a:gd name="T15" fmla="*/ 0 h 36"/>
                <a:gd name="T16" fmla="*/ 35 w 48"/>
                <a:gd name="T17" fmla="*/ 0 h 36"/>
                <a:gd name="T18" fmla="*/ 0 w 48"/>
                <a:gd name="T19" fmla="*/ 41 h 36"/>
                <a:gd name="T20" fmla="*/ 6 w 48"/>
                <a:gd name="T21" fmla="*/ 41 h 36"/>
                <a:gd name="T22" fmla="*/ 6 w 48"/>
                <a:gd name="T23" fmla="*/ 87 h 36"/>
                <a:gd name="T24" fmla="*/ 12 w 48"/>
                <a:gd name="T25" fmla="*/ 87 h 36"/>
                <a:gd name="T26" fmla="*/ 12 w 48"/>
                <a:gd name="T27" fmla="*/ 129 h 36"/>
                <a:gd name="T28" fmla="*/ 35 w 48"/>
                <a:gd name="T29" fmla="*/ 129 h 36"/>
                <a:gd name="T30" fmla="*/ 45 w 48"/>
                <a:gd name="T31" fmla="*/ 129 h 36"/>
                <a:gd name="T32" fmla="*/ 18 w 48"/>
                <a:gd name="T33" fmla="*/ 129 h 36"/>
                <a:gd name="T34" fmla="*/ 35 w 48"/>
                <a:gd name="T35" fmla="*/ 16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36"/>
                <a:gd name="T56" fmla="*/ 48 w 48"/>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E1E1E1"/>
            </a:solidFill>
            <a:ln w="9525">
              <a:solidFill>
                <a:srgbClr val="000000"/>
              </a:solidFill>
              <a:round/>
              <a:headEnd/>
              <a:tailEnd/>
            </a:ln>
          </p:spPr>
          <p:txBody>
            <a:bodyPr/>
            <a:lstStyle/>
            <a:p>
              <a:endParaRPr lang="en-US"/>
            </a:p>
          </p:txBody>
        </p:sp>
        <p:sp>
          <p:nvSpPr>
            <p:cNvPr id="5272" name="Freeform 174"/>
            <p:cNvSpPr>
              <a:spLocks/>
            </p:cNvSpPr>
            <p:nvPr/>
          </p:nvSpPr>
          <p:spPr bwMode="auto">
            <a:xfrm>
              <a:off x="2377" y="2375"/>
              <a:ext cx="102" cy="141"/>
            </a:xfrm>
            <a:custGeom>
              <a:avLst/>
              <a:gdLst>
                <a:gd name="T0" fmla="*/ 60 w 102"/>
                <a:gd name="T1" fmla="*/ 37 h 125"/>
                <a:gd name="T2" fmla="*/ 48 w 102"/>
                <a:gd name="T3" fmla="*/ 37 h 125"/>
                <a:gd name="T4" fmla="*/ 36 w 102"/>
                <a:gd name="T5" fmla="*/ 37 h 125"/>
                <a:gd name="T6" fmla="*/ 36 w 102"/>
                <a:gd name="T7" fmla="*/ 0 h 125"/>
                <a:gd name="T8" fmla="*/ 30 w 102"/>
                <a:gd name="T9" fmla="*/ 0 h 125"/>
                <a:gd name="T10" fmla="*/ 24 w 102"/>
                <a:gd name="T11" fmla="*/ 37 h 125"/>
                <a:gd name="T12" fmla="*/ 12 w 102"/>
                <a:gd name="T13" fmla="*/ 37 h 125"/>
                <a:gd name="T14" fmla="*/ 6 w 102"/>
                <a:gd name="T15" fmla="*/ 37 h 125"/>
                <a:gd name="T16" fmla="*/ 6 w 102"/>
                <a:gd name="T17" fmla="*/ 141 h 125"/>
                <a:gd name="T18" fmla="*/ 6 w 102"/>
                <a:gd name="T19" fmla="*/ 179 h 125"/>
                <a:gd name="T20" fmla="*/ 6 w 102"/>
                <a:gd name="T21" fmla="*/ 179 h 125"/>
                <a:gd name="T22" fmla="*/ 12 w 102"/>
                <a:gd name="T23" fmla="*/ 211 h 125"/>
                <a:gd name="T24" fmla="*/ 12 w 102"/>
                <a:gd name="T25" fmla="*/ 255 h 125"/>
                <a:gd name="T26" fmla="*/ 0 w 102"/>
                <a:gd name="T27" fmla="*/ 255 h 125"/>
                <a:gd name="T28" fmla="*/ 6 w 102"/>
                <a:gd name="T29" fmla="*/ 327 h 125"/>
                <a:gd name="T30" fmla="*/ 0 w 102"/>
                <a:gd name="T31" fmla="*/ 367 h 125"/>
                <a:gd name="T32" fmla="*/ 0 w 102"/>
                <a:gd name="T33" fmla="*/ 367 h 125"/>
                <a:gd name="T34" fmla="*/ 0 w 102"/>
                <a:gd name="T35" fmla="*/ 469 h 125"/>
                <a:gd name="T36" fmla="*/ 0 w 102"/>
                <a:gd name="T37" fmla="*/ 505 h 125"/>
                <a:gd name="T38" fmla="*/ 12 w 102"/>
                <a:gd name="T39" fmla="*/ 537 h 125"/>
                <a:gd name="T40" fmla="*/ 18 w 102"/>
                <a:gd name="T41" fmla="*/ 620 h 125"/>
                <a:gd name="T42" fmla="*/ 12 w 102"/>
                <a:gd name="T43" fmla="*/ 759 h 125"/>
                <a:gd name="T44" fmla="*/ 36 w 102"/>
                <a:gd name="T45" fmla="*/ 684 h 125"/>
                <a:gd name="T46" fmla="*/ 60 w 102"/>
                <a:gd name="T47" fmla="*/ 650 h 125"/>
                <a:gd name="T48" fmla="*/ 54 w 102"/>
                <a:gd name="T49" fmla="*/ 650 h 125"/>
                <a:gd name="T50" fmla="*/ 78 w 102"/>
                <a:gd name="T51" fmla="*/ 650 h 125"/>
                <a:gd name="T52" fmla="*/ 66 w 102"/>
                <a:gd name="T53" fmla="*/ 650 h 125"/>
                <a:gd name="T54" fmla="*/ 78 w 102"/>
                <a:gd name="T55" fmla="*/ 650 h 125"/>
                <a:gd name="T56" fmla="*/ 90 w 102"/>
                <a:gd name="T57" fmla="*/ 650 h 125"/>
                <a:gd name="T58" fmla="*/ 90 w 102"/>
                <a:gd name="T59" fmla="*/ 650 h 125"/>
                <a:gd name="T60" fmla="*/ 96 w 102"/>
                <a:gd name="T61" fmla="*/ 650 h 125"/>
                <a:gd name="T62" fmla="*/ 96 w 102"/>
                <a:gd name="T63" fmla="*/ 537 h 125"/>
                <a:gd name="T64" fmla="*/ 90 w 102"/>
                <a:gd name="T65" fmla="*/ 469 h 125"/>
                <a:gd name="T66" fmla="*/ 96 w 102"/>
                <a:gd name="T67" fmla="*/ 367 h 125"/>
                <a:gd name="T68" fmla="*/ 102 w 102"/>
                <a:gd name="T69" fmla="*/ 290 h 125"/>
                <a:gd name="T70" fmla="*/ 102 w 102"/>
                <a:gd name="T71" fmla="*/ 141 h 125"/>
                <a:gd name="T72" fmla="*/ 84 w 102"/>
                <a:gd name="T73" fmla="*/ 68 h 125"/>
                <a:gd name="T74" fmla="*/ 66 w 102"/>
                <a:gd name="T75" fmla="*/ 100 h 125"/>
                <a:gd name="T76" fmla="*/ 60 w 102"/>
                <a:gd name="T77" fmla="*/ 37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2"/>
                <a:gd name="T118" fmla="*/ 0 h 125"/>
                <a:gd name="T119" fmla="*/ 102 w 102"/>
                <a:gd name="T120" fmla="*/ 125 h 1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E1E1E1"/>
            </a:solidFill>
            <a:ln w="9525">
              <a:solidFill>
                <a:srgbClr val="000000"/>
              </a:solidFill>
              <a:round/>
              <a:headEnd/>
              <a:tailEnd/>
            </a:ln>
          </p:spPr>
          <p:txBody>
            <a:bodyPr/>
            <a:lstStyle/>
            <a:p>
              <a:endParaRPr lang="en-US"/>
            </a:p>
          </p:txBody>
        </p:sp>
        <p:sp>
          <p:nvSpPr>
            <p:cNvPr id="5273" name="Freeform 175"/>
            <p:cNvSpPr>
              <a:spLocks/>
            </p:cNvSpPr>
            <p:nvPr/>
          </p:nvSpPr>
          <p:spPr bwMode="auto">
            <a:xfrm>
              <a:off x="2286" y="2388"/>
              <a:ext cx="54" cy="67"/>
            </a:xfrm>
            <a:custGeom>
              <a:avLst/>
              <a:gdLst>
                <a:gd name="T0" fmla="*/ 68 w 53"/>
                <a:gd name="T1" fmla="*/ 160 h 60"/>
                <a:gd name="T2" fmla="*/ 62 w 53"/>
                <a:gd name="T3" fmla="*/ 223 h 60"/>
                <a:gd name="T4" fmla="*/ 56 w 53"/>
                <a:gd name="T5" fmla="*/ 283 h 60"/>
                <a:gd name="T6" fmla="*/ 50 w 53"/>
                <a:gd name="T7" fmla="*/ 316 h 60"/>
                <a:gd name="T8" fmla="*/ 17 w 53"/>
                <a:gd name="T9" fmla="*/ 283 h 60"/>
                <a:gd name="T10" fmla="*/ 17 w 53"/>
                <a:gd name="T11" fmla="*/ 253 h 60"/>
                <a:gd name="T12" fmla="*/ 17 w 53"/>
                <a:gd name="T13" fmla="*/ 253 h 60"/>
                <a:gd name="T14" fmla="*/ 6 w 53"/>
                <a:gd name="T15" fmla="*/ 160 h 60"/>
                <a:gd name="T16" fmla="*/ 12 w 53"/>
                <a:gd name="T17" fmla="*/ 160 h 60"/>
                <a:gd name="T18" fmla="*/ 6 w 53"/>
                <a:gd name="T19" fmla="*/ 128 h 60"/>
                <a:gd name="T20" fmla="*/ 6 w 53"/>
                <a:gd name="T21" fmla="*/ 128 h 60"/>
                <a:gd name="T22" fmla="*/ 0 w 53"/>
                <a:gd name="T23" fmla="*/ 95 h 60"/>
                <a:gd name="T24" fmla="*/ 17 w 53"/>
                <a:gd name="T25" fmla="*/ 32 h 60"/>
                <a:gd name="T26" fmla="*/ 56 w 53"/>
                <a:gd name="T27" fmla="*/ 0 h 60"/>
                <a:gd name="T28" fmla="*/ 68 w 53"/>
                <a:gd name="T29" fmla="*/ 95 h 60"/>
                <a:gd name="T30" fmla="*/ 62 w 53"/>
                <a:gd name="T31" fmla="*/ 160 h 60"/>
                <a:gd name="T32" fmla="*/ 68 w 53"/>
                <a:gd name="T33" fmla="*/ 16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60"/>
                <a:gd name="T53" fmla="*/ 53 w 53"/>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6F73BF"/>
            </a:solidFill>
            <a:ln w="9525">
              <a:solidFill>
                <a:srgbClr val="000000"/>
              </a:solidFill>
              <a:round/>
              <a:headEnd/>
              <a:tailEnd/>
            </a:ln>
          </p:spPr>
          <p:txBody>
            <a:bodyPr/>
            <a:lstStyle/>
            <a:p>
              <a:endParaRPr lang="en-US"/>
            </a:p>
          </p:txBody>
        </p:sp>
        <p:sp>
          <p:nvSpPr>
            <p:cNvPr id="5274" name="Freeform 176"/>
            <p:cNvSpPr>
              <a:spLocks/>
            </p:cNvSpPr>
            <p:nvPr/>
          </p:nvSpPr>
          <p:spPr bwMode="auto">
            <a:xfrm>
              <a:off x="2522" y="2362"/>
              <a:ext cx="31" cy="114"/>
            </a:xfrm>
            <a:custGeom>
              <a:avLst/>
              <a:gdLst>
                <a:gd name="T0" fmla="*/ 12 w 30"/>
                <a:gd name="T1" fmla="*/ 37 h 101"/>
                <a:gd name="T2" fmla="*/ 0 w 30"/>
                <a:gd name="T3" fmla="*/ 0 h 101"/>
                <a:gd name="T4" fmla="*/ 0 w 30"/>
                <a:gd name="T5" fmla="*/ 37 h 101"/>
                <a:gd name="T6" fmla="*/ 12 w 30"/>
                <a:gd name="T7" fmla="*/ 141 h 101"/>
                <a:gd name="T8" fmla="*/ 12 w 30"/>
                <a:gd name="T9" fmla="*/ 217 h 101"/>
                <a:gd name="T10" fmla="*/ 12 w 30"/>
                <a:gd name="T11" fmla="*/ 290 h 101"/>
                <a:gd name="T12" fmla="*/ 12 w 30"/>
                <a:gd name="T13" fmla="*/ 367 h 101"/>
                <a:gd name="T14" fmla="*/ 12 w 30"/>
                <a:gd name="T15" fmla="*/ 470 h 101"/>
                <a:gd name="T16" fmla="*/ 12 w 30"/>
                <a:gd name="T17" fmla="*/ 546 h 101"/>
                <a:gd name="T18" fmla="*/ 39 w 30"/>
                <a:gd name="T19" fmla="*/ 625 h 101"/>
                <a:gd name="T20" fmla="*/ 45 w 30"/>
                <a:gd name="T21" fmla="*/ 625 h 101"/>
                <a:gd name="T22" fmla="*/ 45 w 30"/>
                <a:gd name="T23" fmla="*/ 437 h 101"/>
                <a:gd name="T24" fmla="*/ 45 w 30"/>
                <a:gd name="T25" fmla="*/ 327 h 101"/>
                <a:gd name="T26" fmla="*/ 45 w 30"/>
                <a:gd name="T27" fmla="*/ 255 h 101"/>
                <a:gd name="T28" fmla="*/ 39 w 30"/>
                <a:gd name="T29" fmla="*/ 141 h 101"/>
                <a:gd name="T30" fmla="*/ 33 w 30"/>
                <a:gd name="T31" fmla="*/ 77 h 101"/>
                <a:gd name="T32" fmla="*/ 33 w 30"/>
                <a:gd name="T33" fmla="*/ 37 h 101"/>
                <a:gd name="T34" fmla="*/ 12 w 30"/>
                <a:gd name="T35" fmla="*/ 37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101"/>
                <a:gd name="T56" fmla="*/ 30 w 30"/>
                <a:gd name="T57" fmla="*/ 101 h 1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E1E1E1"/>
            </a:solidFill>
            <a:ln w="9525">
              <a:solidFill>
                <a:srgbClr val="000000"/>
              </a:solidFill>
              <a:round/>
              <a:headEnd/>
              <a:tailEnd/>
            </a:ln>
          </p:spPr>
          <p:txBody>
            <a:bodyPr/>
            <a:lstStyle/>
            <a:p>
              <a:endParaRPr lang="en-US"/>
            </a:p>
          </p:txBody>
        </p:sp>
        <p:sp>
          <p:nvSpPr>
            <p:cNvPr id="5275" name="Freeform 177"/>
            <p:cNvSpPr>
              <a:spLocks/>
            </p:cNvSpPr>
            <p:nvPr/>
          </p:nvSpPr>
          <p:spPr bwMode="auto">
            <a:xfrm>
              <a:off x="2377" y="1783"/>
              <a:ext cx="357" cy="396"/>
            </a:xfrm>
            <a:custGeom>
              <a:avLst/>
              <a:gdLst>
                <a:gd name="T0" fmla="*/ 6 w 353"/>
                <a:gd name="T1" fmla="*/ 906 h 353"/>
                <a:gd name="T2" fmla="*/ 0 w 353"/>
                <a:gd name="T3" fmla="*/ 1038 h 353"/>
                <a:gd name="T4" fmla="*/ 0 w 353"/>
                <a:gd name="T5" fmla="*/ 1067 h 353"/>
                <a:gd name="T6" fmla="*/ 18 w 353"/>
                <a:gd name="T7" fmla="*/ 1139 h 353"/>
                <a:gd name="T8" fmla="*/ 30 w 353"/>
                <a:gd name="T9" fmla="*/ 1198 h 353"/>
                <a:gd name="T10" fmla="*/ 63 w 353"/>
                <a:gd name="T11" fmla="*/ 1273 h 353"/>
                <a:gd name="T12" fmla="*/ 81 w 353"/>
                <a:gd name="T13" fmla="*/ 1342 h 353"/>
                <a:gd name="T14" fmla="*/ 93 w 353"/>
                <a:gd name="T15" fmla="*/ 1403 h 353"/>
                <a:gd name="T16" fmla="*/ 105 w 353"/>
                <a:gd name="T17" fmla="*/ 1435 h 353"/>
                <a:gd name="T18" fmla="*/ 117 w 353"/>
                <a:gd name="T19" fmla="*/ 1507 h 353"/>
                <a:gd name="T20" fmla="*/ 129 w 353"/>
                <a:gd name="T21" fmla="*/ 1541 h 353"/>
                <a:gd name="T22" fmla="*/ 149 w 353"/>
                <a:gd name="T23" fmla="*/ 1609 h 353"/>
                <a:gd name="T24" fmla="*/ 174 w 353"/>
                <a:gd name="T25" fmla="*/ 1676 h 353"/>
                <a:gd name="T26" fmla="*/ 198 w 353"/>
                <a:gd name="T27" fmla="*/ 1780 h 353"/>
                <a:gd name="T28" fmla="*/ 198 w 353"/>
                <a:gd name="T29" fmla="*/ 1806 h 353"/>
                <a:gd name="T30" fmla="*/ 204 w 353"/>
                <a:gd name="T31" fmla="*/ 1843 h 353"/>
                <a:gd name="T32" fmla="*/ 231 w 353"/>
                <a:gd name="T33" fmla="*/ 1914 h 353"/>
                <a:gd name="T34" fmla="*/ 240 w 353"/>
                <a:gd name="T35" fmla="*/ 1980 h 353"/>
                <a:gd name="T36" fmla="*/ 267 w 353"/>
                <a:gd name="T37" fmla="*/ 1980 h 353"/>
                <a:gd name="T38" fmla="*/ 291 w 353"/>
                <a:gd name="T39" fmla="*/ 1943 h 353"/>
                <a:gd name="T40" fmla="*/ 308 w 353"/>
                <a:gd name="T41" fmla="*/ 1880 h 353"/>
                <a:gd name="T42" fmla="*/ 323 w 353"/>
                <a:gd name="T43" fmla="*/ 1806 h 353"/>
                <a:gd name="T44" fmla="*/ 347 w 353"/>
                <a:gd name="T45" fmla="*/ 1748 h 353"/>
                <a:gd name="T46" fmla="*/ 371 w 353"/>
                <a:gd name="T47" fmla="*/ 1643 h 353"/>
                <a:gd name="T48" fmla="*/ 395 w 353"/>
                <a:gd name="T49" fmla="*/ 1573 h 353"/>
                <a:gd name="T50" fmla="*/ 416 w 353"/>
                <a:gd name="T51" fmla="*/ 1507 h 353"/>
                <a:gd name="T52" fmla="*/ 409 w 353"/>
                <a:gd name="T53" fmla="*/ 1403 h 353"/>
                <a:gd name="T54" fmla="*/ 383 w 353"/>
                <a:gd name="T55" fmla="*/ 1403 h 353"/>
                <a:gd name="T56" fmla="*/ 377 w 353"/>
                <a:gd name="T57" fmla="*/ 1306 h 353"/>
                <a:gd name="T58" fmla="*/ 363 w 353"/>
                <a:gd name="T59" fmla="*/ 1198 h 353"/>
                <a:gd name="T60" fmla="*/ 377 w 353"/>
                <a:gd name="T61" fmla="*/ 1171 h 353"/>
                <a:gd name="T62" fmla="*/ 371 w 353"/>
                <a:gd name="T63" fmla="*/ 906 h 353"/>
                <a:gd name="T64" fmla="*/ 363 w 353"/>
                <a:gd name="T65" fmla="*/ 777 h 353"/>
                <a:gd name="T66" fmla="*/ 363 w 353"/>
                <a:gd name="T67" fmla="*/ 777 h 353"/>
                <a:gd name="T68" fmla="*/ 355 w 353"/>
                <a:gd name="T69" fmla="*/ 544 h 353"/>
                <a:gd name="T70" fmla="*/ 339 w 353"/>
                <a:gd name="T71" fmla="*/ 467 h 353"/>
                <a:gd name="T72" fmla="*/ 315 w 353"/>
                <a:gd name="T73" fmla="*/ 369 h 353"/>
                <a:gd name="T74" fmla="*/ 331 w 353"/>
                <a:gd name="T75" fmla="*/ 268 h 353"/>
                <a:gd name="T76" fmla="*/ 339 w 353"/>
                <a:gd name="T77" fmla="*/ 200 h 353"/>
                <a:gd name="T78" fmla="*/ 339 w 353"/>
                <a:gd name="T79" fmla="*/ 34 h 353"/>
                <a:gd name="T80" fmla="*/ 339 w 353"/>
                <a:gd name="T81" fmla="*/ 0 h 353"/>
                <a:gd name="T82" fmla="*/ 296 w 353"/>
                <a:gd name="T83" fmla="*/ 0 h 353"/>
                <a:gd name="T84" fmla="*/ 279 w 353"/>
                <a:gd name="T85" fmla="*/ 34 h 353"/>
                <a:gd name="T86" fmla="*/ 249 w 353"/>
                <a:gd name="T87" fmla="*/ 34 h 353"/>
                <a:gd name="T88" fmla="*/ 222 w 353"/>
                <a:gd name="T89" fmla="*/ 34 h 353"/>
                <a:gd name="T90" fmla="*/ 204 w 353"/>
                <a:gd name="T91" fmla="*/ 68 h 353"/>
                <a:gd name="T92" fmla="*/ 180 w 353"/>
                <a:gd name="T93" fmla="*/ 100 h 353"/>
                <a:gd name="T94" fmla="*/ 174 w 353"/>
                <a:gd name="T95" fmla="*/ 135 h 353"/>
                <a:gd name="T96" fmla="*/ 149 w 353"/>
                <a:gd name="T97" fmla="*/ 169 h 353"/>
                <a:gd name="T98" fmla="*/ 123 w 353"/>
                <a:gd name="T99" fmla="*/ 200 h 353"/>
                <a:gd name="T100" fmla="*/ 129 w 353"/>
                <a:gd name="T101" fmla="*/ 233 h 353"/>
                <a:gd name="T102" fmla="*/ 129 w 353"/>
                <a:gd name="T103" fmla="*/ 331 h 353"/>
                <a:gd name="T104" fmla="*/ 137 w 353"/>
                <a:gd name="T105" fmla="*/ 406 h 353"/>
                <a:gd name="T106" fmla="*/ 161 w 353"/>
                <a:gd name="T107" fmla="*/ 499 h 353"/>
                <a:gd name="T108" fmla="*/ 149 w 353"/>
                <a:gd name="T109" fmla="*/ 544 h 353"/>
                <a:gd name="T110" fmla="*/ 123 w 353"/>
                <a:gd name="T111" fmla="*/ 544 h 353"/>
                <a:gd name="T112" fmla="*/ 99 w 353"/>
                <a:gd name="T113" fmla="*/ 610 h 353"/>
                <a:gd name="T114" fmla="*/ 99 w 353"/>
                <a:gd name="T115" fmla="*/ 673 h 353"/>
                <a:gd name="T116" fmla="*/ 75 w 353"/>
                <a:gd name="T117" fmla="*/ 740 h 353"/>
                <a:gd name="T118" fmla="*/ 63 w 353"/>
                <a:gd name="T119" fmla="*/ 808 h 353"/>
                <a:gd name="T120" fmla="*/ 30 w 353"/>
                <a:gd name="T121" fmla="*/ 837 h 353"/>
                <a:gd name="T122" fmla="*/ 18 w 353"/>
                <a:gd name="T123" fmla="*/ 877 h 353"/>
                <a:gd name="T124" fmla="*/ 6 w 353"/>
                <a:gd name="T125" fmla="*/ 906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3"/>
                <a:gd name="T190" fmla="*/ 0 h 353"/>
                <a:gd name="T191" fmla="*/ 353 w 353"/>
                <a:gd name="T192" fmla="*/ 353 h 3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CC99FF"/>
            </a:solidFill>
            <a:ln w="9525">
              <a:solidFill>
                <a:srgbClr val="000000"/>
              </a:solidFill>
              <a:round/>
              <a:headEnd/>
              <a:tailEnd/>
            </a:ln>
          </p:spPr>
          <p:txBody>
            <a:bodyPr/>
            <a:lstStyle/>
            <a:p>
              <a:endParaRPr lang="en-US"/>
            </a:p>
          </p:txBody>
        </p:sp>
        <p:sp>
          <p:nvSpPr>
            <p:cNvPr id="5276" name="Freeform 178"/>
            <p:cNvSpPr>
              <a:spLocks/>
            </p:cNvSpPr>
            <p:nvPr/>
          </p:nvSpPr>
          <p:spPr bwMode="auto">
            <a:xfrm>
              <a:off x="2280" y="1965"/>
              <a:ext cx="13" cy="14"/>
            </a:xfrm>
            <a:custGeom>
              <a:avLst/>
              <a:gdLst>
                <a:gd name="T0" fmla="*/ 39 w 12"/>
                <a:gd name="T1" fmla="*/ 0 h 12"/>
                <a:gd name="T2" fmla="*/ 24 w 12"/>
                <a:gd name="T3" fmla="*/ 64 h 12"/>
                <a:gd name="T4" fmla="*/ 0 w 12"/>
                <a:gd name="T5" fmla="*/ 121 h 12"/>
                <a:gd name="T6" fmla="*/ 39 w 12"/>
                <a:gd name="T7" fmla="*/ 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0"/>
                  </a:moveTo>
                  <a:lnTo>
                    <a:pt x="6" y="6"/>
                  </a:lnTo>
                  <a:lnTo>
                    <a:pt x="0" y="12"/>
                  </a:lnTo>
                  <a:lnTo>
                    <a:pt x="12" y="0"/>
                  </a:lnTo>
                  <a:close/>
                </a:path>
              </a:pathLst>
            </a:custGeom>
            <a:solidFill>
              <a:srgbClr val="E1E1E1"/>
            </a:solidFill>
            <a:ln w="9525">
              <a:solidFill>
                <a:srgbClr val="000000"/>
              </a:solidFill>
              <a:round/>
              <a:headEnd/>
              <a:tailEnd/>
            </a:ln>
          </p:spPr>
          <p:txBody>
            <a:bodyPr/>
            <a:lstStyle/>
            <a:p>
              <a:endParaRPr lang="en-US"/>
            </a:p>
          </p:txBody>
        </p:sp>
        <p:sp>
          <p:nvSpPr>
            <p:cNvPr id="5277" name="Freeform 179"/>
            <p:cNvSpPr>
              <a:spLocks/>
            </p:cNvSpPr>
            <p:nvPr/>
          </p:nvSpPr>
          <p:spPr bwMode="auto">
            <a:xfrm>
              <a:off x="2237" y="1972"/>
              <a:ext cx="6" cy="14"/>
            </a:xfrm>
            <a:custGeom>
              <a:avLst/>
              <a:gdLst>
                <a:gd name="T0" fmla="*/ 6 w 6"/>
                <a:gd name="T1" fmla="*/ 0 h 12"/>
                <a:gd name="T2" fmla="*/ 0 w 6"/>
                <a:gd name="T3" fmla="*/ 121 h 12"/>
                <a:gd name="T4" fmla="*/ 0 w 6"/>
                <a:gd name="T5" fmla="*/ 64 h 12"/>
                <a:gd name="T6" fmla="*/ 6 w 6"/>
                <a:gd name="T7" fmla="*/ 0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0"/>
                  </a:moveTo>
                  <a:lnTo>
                    <a:pt x="0" y="12"/>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5278" name="Freeform 180"/>
            <p:cNvSpPr>
              <a:spLocks/>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6" y="0"/>
                  </a:moveTo>
                  <a:lnTo>
                    <a:pt x="6" y="5"/>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5279" name="Freeform 181"/>
            <p:cNvSpPr>
              <a:spLocks/>
            </p:cNvSpPr>
            <p:nvPr/>
          </p:nvSpPr>
          <p:spPr bwMode="auto">
            <a:xfrm>
              <a:off x="2293" y="1959"/>
              <a:ext cx="5" cy="1"/>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5280" name="Rectangle 182"/>
            <p:cNvSpPr>
              <a:spLocks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81" name="Rectangle 183"/>
            <p:cNvSpPr>
              <a:spLocks noChangeArrowheads="1"/>
            </p:cNvSpPr>
            <p:nvPr/>
          </p:nvSpPr>
          <p:spPr bwMode="auto">
            <a:xfrm>
              <a:off x="2437" y="1803"/>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82" name="Freeform 184"/>
            <p:cNvSpPr>
              <a:spLocks/>
            </p:cNvSpPr>
            <p:nvPr/>
          </p:nvSpPr>
          <p:spPr bwMode="auto">
            <a:xfrm>
              <a:off x="2685" y="1871"/>
              <a:ext cx="279" cy="302"/>
            </a:xfrm>
            <a:custGeom>
              <a:avLst/>
              <a:gdLst>
                <a:gd name="T0" fmla="*/ 320 w 275"/>
                <a:gd name="T1" fmla="*/ 1528 h 269"/>
                <a:gd name="T2" fmla="*/ 320 w 275"/>
                <a:gd name="T3" fmla="*/ 1498 h 269"/>
                <a:gd name="T4" fmla="*/ 341 w 275"/>
                <a:gd name="T5" fmla="*/ 1498 h 269"/>
                <a:gd name="T6" fmla="*/ 341 w 275"/>
                <a:gd name="T7" fmla="*/ 1354 h 269"/>
                <a:gd name="T8" fmla="*/ 333 w 275"/>
                <a:gd name="T9" fmla="*/ 1251 h 269"/>
                <a:gd name="T10" fmla="*/ 333 w 275"/>
                <a:gd name="T11" fmla="*/ 844 h 269"/>
                <a:gd name="T12" fmla="*/ 327 w 275"/>
                <a:gd name="T13" fmla="*/ 610 h 269"/>
                <a:gd name="T14" fmla="*/ 327 w 275"/>
                <a:gd name="T15" fmla="*/ 512 h 269"/>
                <a:gd name="T16" fmla="*/ 327 w 275"/>
                <a:gd name="T17" fmla="*/ 411 h 269"/>
                <a:gd name="T18" fmla="*/ 327 w 275"/>
                <a:gd name="T19" fmla="*/ 305 h 269"/>
                <a:gd name="T20" fmla="*/ 327 w 275"/>
                <a:gd name="T21" fmla="*/ 238 h 269"/>
                <a:gd name="T22" fmla="*/ 327 w 275"/>
                <a:gd name="T23" fmla="*/ 171 h 269"/>
                <a:gd name="T24" fmla="*/ 312 w 275"/>
                <a:gd name="T25" fmla="*/ 135 h 269"/>
                <a:gd name="T26" fmla="*/ 283 w 275"/>
                <a:gd name="T27" fmla="*/ 100 h 269"/>
                <a:gd name="T28" fmla="*/ 283 w 275"/>
                <a:gd name="T29" fmla="*/ 34 h 269"/>
                <a:gd name="T30" fmla="*/ 251 w 275"/>
                <a:gd name="T31" fmla="*/ 34 h 269"/>
                <a:gd name="T32" fmla="*/ 237 w 275"/>
                <a:gd name="T33" fmla="*/ 68 h 269"/>
                <a:gd name="T34" fmla="*/ 225 w 275"/>
                <a:gd name="T35" fmla="*/ 100 h 269"/>
                <a:gd name="T36" fmla="*/ 225 w 275"/>
                <a:gd name="T37" fmla="*/ 272 h 269"/>
                <a:gd name="T38" fmla="*/ 202 w 275"/>
                <a:gd name="T39" fmla="*/ 305 h 269"/>
                <a:gd name="T40" fmla="*/ 175 w 275"/>
                <a:gd name="T41" fmla="*/ 272 h 269"/>
                <a:gd name="T42" fmla="*/ 156 w 275"/>
                <a:gd name="T43" fmla="*/ 205 h 269"/>
                <a:gd name="T44" fmla="*/ 130 w 275"/>
                <a:gd name="T45" fmla="*/ 171 h 269"/>
                <a:gd name="T46" fmla="*/ 118 w 275"/>
                <a:gd name="T47" fmla="*/ 68 h 269"/>
                <a:gd name="T48" fmla="*/ 93 w 275"/>
                <a:gd name="T49" fmla="*/ 68 h 269"/>
                <a:gd name="T50" fmla="*/ 75 w 275"/>
                <a:gd name="T51" fmla="*/ 34 h 269"/>
                <a:gd name="T52" fmla="*/ 51 w 275"/>
                <a:gd name="T53" fmla="*/ 0 h 269"/>
                <a:gd name="T54" fmla="*/ 51 w 275"/>
                <a:gd name="T55" fmla="*/ 68 h 269"/>
                <a:gd name="T56" fmla="*/ 24 w 275"/>
                <a:gd name="T57" fmla="*/ 135 h 269"/>
                <a:gd name="T58" fmla="*/ 12 w 275"/>
                <a:gd name="T59" fmla="*/ 205 h 269"/>
                <a:gd name="T60" fmla="*/ 12 w 275"/>
                <a:gd name="T61" fmla="*/ 272 h 269"/>
                <a:gd name="T62" fmla="*/ 0 w 275"/>
                <a:gd name="T63" fmla="*/ 337 h 269"/>
                <a:gd name="T64" fmla="*/ 0 w 275"/>
                <a:gd name="T65" fmla="*/ 337 h 269"/>
                <a:gd name="T66" fmla="*/ 6 w 275"/>
                <a:gd name="T67" fmla="*/ 476 h 269"/>
                <a:gd name="T68" fmla="*/ 12 w 275"/>
                <a:gd name="T69" fmla="*/ 747 h 269"/>
                <a:gd name="T70" fmla="*/ 0 w 275"/>
                <a:gd name="T71" fmla="*/ 781 h 269"/>
                <a:gd name="T72" fmla="*/ 12 w 275"/>
                <a:gd name="T73" fmla="*/ 879 h 269"/>
                <a:gd name="T74" fmla="*/ 18 w 275"/>
                <a:gd name="T75" fmla="*/ 985 h 269"/>
                <a:gd name="T76" fmla="*/ 57 w 275"/>
                <a:gd name="T77" fmla="*/ 985 h 269"/>
                <a:gd name="T78" fmla="*/ 63 w 275"/>
                <a:gd name="T79" fmla="*/ 1080 h 269"/>
                <a:gd name="T80" fmla="*/ 87 w 275"/>
                <a:gd name="T81" fmla="*/ 1114 h 269"/>
                <a:gd name="T82" fmla="*/ 99 w 275"/>
                <a:gd name="T83" fmla="*/ 1189 h 269"/>
                <a:gd name="T84" fmla="*/ 118 w 275"/>
                <a:gd name="T85" fmla="*/ 1152 h 269"/>
                <a:gd name="T86" fmla="*/ 144 w 275"/>
                <a:gd name="T87" fmla="*/ 1080 h 269"/>
                <a:gd name="T88" fmla="*/ 162 w 275"/>
                <a:gd name="T89" fmla="*/ 1152 h 269"/>
                <a:gd name="T90" fmla="*/ 211 w 275"/>
                <a:gd name="T91" fmla="*/ 1251 h 269"/>
                <a:gd name="T92" fmla="*/ 231 w 275"/>
                <a:gd name="T93" fmla="*/ 1319 h 269"/>
                <a:gd name="T94" fmla="*/ 251 w 275"/>
                <a:gd name="T95" fmla="*/ 1354 h 269"/>
                <a:gd name="T96" fmla="*/ 299 w 275"/>
                <a:gd name="T97" fmla="*/ 1498 h 269"/>
                <a:gd name="T98" fmla="*/ 320 w 275"/>
                <a:gd name="T99" fmla="*/ 1528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5"/>
                <a:gd name="T151" fmla="*/ 0 h 269"/>
                <a:gd name="T152" fmla="*/ 275 w 275"/>
                <a:gd name="T153" fmla="*/ 269 h 2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round/>
              <a:headEnd/>
              <a:tailEnd/>
            </a:ln>
          </p:spPr>
          <p:txBody>
            <a:bodyPr/>
            <a:lstStyle/>
            <a:p>
              <a:endParaRPr lang="en-US"/>
            </a:p>
          </p:txBody>
        </p:sp>
        <p:sp>
          <p:nvSpPr>
            <p:cNvPr id="5283" name="Freeform 185"/>
            <p:cNvSpPr>
              <a:spLocks/>
            </p:cNvSpPr>
            <p:nvPr/>
          </p:nvSpPr>
          <p:spPr bwMode="auto">
            <a:xfrm>
              <a:off x="2309" y="2052"/>
              <a:ext cx="292" cy="330"/>
            </a:xfrm>
            <a:custGeom>
              <a:avLst/>
              <a:gdLst>
                <a:gd name="T0" fmla="*/ 75 w 288"/>
                <a:gd name="T1" fmla="*/ 1566 h 294"/>
                <a:gd name="T2" fmla="*/ 87 w 288"/>
                <a:gd name="T3" fmla="*/ 1662 h 294"/>
                <a:gd name="T4" fmla="*/ 105 w 288"/>
                <a:gd name="T5" fmla="*/ 1662 h 294"/>
                <a:gd name="T6" fmla="*/ 126 w 288"/>
                <a:gd name="T7" fmla="*/ 1630 h 294"/>
                <a:gd name="T8" fmla="*/ 144 w 288"/>
                <a:gd name="T9" fmla="*/ 1662 h 294"/>
                <a:gd name="T10" fmla="*/ 156 w 288"/>
                <a:gd name="T11" fmla="*/ 1464 h 294"/>
                <a:gd name="T12" fmla="*/ 168 w 288"/>
                <a:gd name="T13" fmla="*/ 1358 h 294"/>
                <a:gd name="T14" fmla="*/ 180 w 288"/>
                <a:gd name="T15" fmla="*/ 1324 h 294"/>
                <a:gd name="T16" fmla="*/ 198 w 288"/>
                <a:gd name="T17" fmla="*/ 1289 h 294"/>
                <a:gd name="T18" fmla="*/ 215 w 288"/>
                <a:gd name="T19" fmla="*/ 1220 h 294"/>
                <a:gd name="T20" fmla="*/ 243 w 288"/>
                <a:gd name="T21" fmla="*/ 1113 h 294"/>
                <a:gd name="T22" fmla="*/ 272 w 288"/>
                <a:gd name="T23" fmla="*/ 1113 h 294"/>
                <a:gd name="T24" fmla="*/ 318 w 288"/>
                <a:gd name="T25" fmla="*/ 1087 h 294"/>
                <a:gd name="T26" fmla="*/ 346 w 288"/>
                <a:gd name="T27" fmla="*/ 986 h 294"/>
                <a:gd name="T28" fmla="*/ 346 w 288"/>
                <a:gd name="T29" fmla="*/ 815 h 294"/>
                <a:gd name="T30" fmla="*/ 354 w 288"/>
                <a:gd name="T31" fmla="*/ 647 h 294"/>
                <a:gd name="T32" fmla="*/ 324 w 288"/>
                <a:gd name="T33" fmla="*/ 576 h 294"/>
                <a:gd name="T34" fmla="*/ 288 w 288"/>
                <a:gd name="T35" fmla="*/ 476 h 294"/>
                <a:gd name="T36" fmla="*/ 256 w 288"/>
                <a:gd name="T37" fmla="*/ 337 h 294"/>
                <a:gd name="T38" fmla="*/ 224 w 288"/>
                <a:gd name="T39" fmla="*/ 204 h 294"/>
                <a:gd name="T40" fmla="*/ 189 w 288"/>
                <a:gd name="T41" fmla="*/ 100 h 294"/>
                <a:gd name="T42" fmla="*/ 162 w 288"/>
                <a:gd name="T43" fmla="*/ 0 h 294"/>
                <a:gd name="T44" fmla="*/ 137 w 288"/>
                <a:gd name="T45" fmla="*/ 370 h 294"/>
                <a:gd name="T46" fmla="*/ 144 w 288"/>
                <a:gd name="T47" fmla="*/ 950 h 294"/>
                <a:gd name="T48" fmla="*/ 144 w 288"/>
                <a:gd name="T49" fmla="*/ 1087 h 294"/>
                <a:gd name="T50" fmla="*/ 63 w 288"/>
                <a:gd name="T51" fmla="*/ 1058 h 294"/>
                <a:gd name="T52" fmla="*/ 18 w 288"/>
                <a:gd name="T53" fmla="*/ 1087 h 294"/>
                <a:gd name="T54" fmla="*/ 0 w 288"/>
                <a:gd name="T55" fmla="*/ 1153 h 294"/>
                <a:gd name="T56" fmla="*/ 6 w 288"/>
                <a:gd name="T57" fmla="*/ 1249 h 294"/>
                <a:gd name="T58" fmla="*/ 12 w 288"/>
                <a:gd name="T59" fmla="*/ 1428 h 294"/>
                <a:gd name="T60" fmla="*/ 24 w 288"/>
                <a:gd name="T61" fmla="*/ 1464 h 294"/>
                <a:gd name="T62" fmla="*/ 51 w 288"/>
                <a:gd name="T63" fmla="*/ 1464 h 294"/>
                <a:gd name="T64" fmla="*/ 69 w 288"/>
                <a:gd name="T65" fmla="*/ 1428 h 294"/>
                <a:gd name="T66" fmla="*/ 81 w 288"/>
                <a:gd name="T67" fmla="*/ 1529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8"/>
                <a:gd name="T103" fmla="*/ 0 h 294"/>
                <a:gd name="T104" fmla="*/ 288 w 288"/>
                <a:gd name="T105" fmla="*/ 294 h 2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E1E1E1"/>
            </a:solidFill>
            <a:ln w="9525">
              <a:solidFill>
                <a:srgbClr val="000000"/>
              </a:solidFill>
              <a:round/>
              <a:headEnd/>
              <a:tailEnd/>
            </a:ln>
          </p:spPr>
          <p:txBody>
            <a:bodyPr/>
            <a:lstStyle/>
            <a:p>
              <a:endParaRPr lang="en-US"/>
            </a:p>
          </p:txBody>
        </p:sp>
        <p:sp>
          <p:nvSpPr>
            <p:cNvPr id="5284" name="Rectangle 186"/>
            <p:cNvSpPr>
              <a:spLocks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285" name="Freeform 187"/>
            <p:cNvSpPr>
              <a:spLocks/>
            </p:cNvSpPr>
            <p:nvPr/>
          </p:nvSpPr>
          <p:spPr bwMode="auto">
            <a:xfrm>
              <a:off x="2225" y="1998"/>
              <a:ext cx="218" cy="283"/>
            </a:xfrm>
            <a:custGeom>
              <a:avLst/>
              <a:gdLst>
                <a:gd name="T0" fmla="*/ 12 w 215"/>
                <a:gd name="T1" fmla="*/ 1239 h 252"/>
                <a:gd name="T2" fmla="*/ 6 w 215"/>
                <a:gd name="T3" fmla="*/ 1298 h 252"/>
                <a:gd name="T4" fmla="*/ 12 w 215"/>
                <a:gd name="T5" fmla="*/ 1165 h 252"/>
                <a:gd name="T6" fmla="*/ 18 w 215"/>
                <a:gd name="T7" fmla="*/ 1023 h 252"/>
                <a:gd name="T8" fmla="*/ 12 w 215"/>
                <a:gd name="T9" fmla="*/ 923 h 252"/>
                <a:gd name="T10" fmla="*/ 12 w 215"/>
                <a:gd name="T11" fmla="*/ 785 h 252"/>
                <a:gd name="T12" fmla="*/ 0 w 215"/>
                <a:gd name="T13" fmla="*/ 721 h 252"/>
                <a:gd name="T14" fmla="*/ 0 w 215"/>
                <a:gd name="T15" fmla="*/ 749 h 252"/>
                <a:gd name="T16" fmla="*/ 6 w 215"/>
                <a:gd name="T17" fmla="*/ 693 h 252"/>
                <a:gd name="T18" fmla="*/ 87 w 215"/>
                <a:gd name="T19" fmla="*/ 693 h 252"/>
                <a:gd name="T20" fmla="*/ 87 w 215"/>
                <a:gd name="T21" fmla="*/ 584 h 252"/>
                <a:gd name="T22" fmla="*/ 87 w 215"/>
                <a:gd name="T23" fmla="*/ 513 h 252"/>
                <a:gd name="T24" fmla="*/ 104 w 215"/>
                <a:gd name="T25" fmla="*/ 445 h 252"/>
                <a:gd name="T26" fmla="*/ 104 w 215"/>
                <a:gd name="T27" fmla="*/ 309 h 252"/>
                <a:gd name="T28" fmla="*/ 104 w 215"/>
                <a:gd name="T29" fmla="*/ 173 h 252"/>
                <a:gd name="T30" fmla="*/ 179 w 215"/>
                <a:gd name="T31" fmla="*/ 173 h 252"/>
                <a:gd name="T32" fmla="*/ 179 w 215"/>
                <a:gd name="T33" fmla="*/ 0 h 252"/>
                <a:gd name="T34" fmla="*/ 205 w 215"/>
                <a:gd name="T35" fmla="*/ 69 h 252"/>
                <a:gd name="T36" fmla="*/ 223 w 215"/>
                <a:gd name="T37" fmla="*/ 137 h 252"/>
                <a:gd name="T38" fmla="*/ 242 w 215"/>
                <a:gd name="T39" fmla="*/ 206 h 252"/>
                <a:gd name="T40" fmla="*/ 263 w 215"/>
                <a:gd name="T41" fmla="*/ 275 h 252"/>
                <a:gd name="T42" fmla="*/ 230 w 215"/>
                <a:gd name="T43" fmla="*/ 275 h 252"/>
                <a:gd name="T44" fmla="*/ 236 w 215"/>
                <a:gd name="T45" fmla="*/ 652 h 252"/>
                <a:gd name="T46" fmla="*/ 236 w 215"/>
                <a:gd name="T47" fmla="*/ 749 h 252"/>
                <a:gd name="T48" fmla="*/ 242 w 215"/>
                <a:gd name="T49" fmla="*/ 1239 h 252"/>
                <a:gd name="T50" fmla="*/ 248 w 215"/>
                <a:gd name="T51" fmla="*/ 1267 h 252"/>
                <a:gd name="T52" fmla="*/ 242 w 215"/>
                <a:gd name="T53" fmla="*/ 1370 h 252"/>
                <a:gd name="T54" fmla="*/ 161 w 215"/>
                <a:gd name="T55" fmla="*/ 1370 h 252"/>
                <a:gd name="T56" fmla="*/ 161 w 215"/>
                <a:gd name="T57" fmla="*/ 1334 h 252"/>
                <a:gd name="T58" fmla="*/ 136 w 215"/>
                <a:gd name="T59" fmla="*/ 1370 h 252"/>
                <a:gd name="T60" fmla="*/ 124 w 215"/>
                <a:gd name="T61" fmla="*/ 1370 h 252"/>
                <a:gd name="T62" fmla="*/ 112 w 215"/>
                <a:gd name="T63" fmla="*/ 1334 h 252"/>
                <a:gd name="T64" fmla="*/ 98 w 215"/>
                <a:gd name="T65" fmla="*/ 1435 h 252"/>
                <a:gd name="T66" fmla="*/ 98 w 215"/>
                <a:gd name="T67" fmla="*/ 1435 h 252"/>
                <a:gd name="T68" fmla="*/ 87 w 215"/>
                <a:gd name="T69" fmla="*/ 1370 h 252"/>
                <a:gd name="T70" fmla="*/ 69 w 215"/>
                <a:gd name="T71" fmla="*/ 1298 h 252"/>
                <a:gd name="T72" fmla="*/ 57 w 215"/>
                <a:gd name="T73" fmla="*/ 1239 h 252"/>
                <a:gd name="T74" fmla="*/ 24 w 215"/>
                <a:gd name="T75" fmla="*/ 1239 h 252"/>
                <a:gd name="T76" fmla="*/ 12 w 215"/>
                <a:gd name="T77" fmla="*/ 1239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5"/>
                <a:gd name="T118" fmla="*/ 0 h 252"/>
                <a:gd name="T119" fmla="*/ 215 w 215"/>
                <a:gd name="T120" fmla="*/ 252 h 2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E1E1E1"/>
            </a:solidFill>
            <a:ln w="9525">
              <a:solidFill>
                <a:srgbClr val="000000"/>
              </a:solidFill>
              <a:round/>
              <a:headEnd/>
              <a:tailEnd/>
            </a:ln>
          </p:spPr>
          <p:txBody>
            <a:bodyPr/>
            <a:lstStyle/>
            <a:p>
              <a:endParaRPr lang="en-US"/>
            </a:p>
          </p:txBody>
        </p:sp>
        <p:sp>
          <p:nvSpPr>
            <p:cNvPr id="5286" name="Freeform 188"/>
            <p:cNvSpPr>
              <a:spLocks/>
            </p:cNvSpPr>
            <p:nvPr/>
          </p:nvSpPr>
          <p:spPr bwMode="auto">
            <a:xfrm>
              <a:off x="2298" y="1810"/>
              <a:ext cx="212" cy="181"/>
            </a:xfrm>
            <a:custGeom>
              <a:avLst/>
              <a:gdLst>
                <a:gd name="T0" fmla="*/ 137 w 209"/>
                <a:gd name="T1" fmla="*/ 242 h 161"/>
                <a:gd name="T2" fmla="*/ 104 w 209"/>
                <a:gd name="T3" fmla="*/ 286 h 161"/>
                <a:gd name="T4" fmla="*/ 92 w 209"/>
                <a:gd name="T5" fmla="*/ 344 h 161"/>
                <a:gd name="T6" fmla="*/ 80 w 209"/>
                <a:gd name="T7" fmla="*/ 416 h 161"/>
                <a:gd name="T8" fmla="*/ 74 w 209"/>
                <a:gd name="T9" fmla="*/ 523 h 161"/>
                <a:gd name="T10" fmla="*/ 74 w 209"/>
                <a:gd name="T11" fmla="*/ 621 h 161"/>
                <a:gd name="T12" fmla="*/ 68 w 209"/>
                <a:gd name="T13" fmla="*/ 696 h 161"/>
                <a:gd name="T14" fmla="*/ 62 w 209"/>
                <a:gd name="T15" fmla="*/ 799 h 161"/>
                <a:gd name="T16" fmla="*/ 29 w 209"/>
                <a:gd name="T17" fmla="*/ 835 h 161"/>
                <a:gd name="T18" fmla="*/ 17 w 209"/>
                <a:gd name="T19" fmla="*/ 899 h 161"/>
                <a:gd name="T20" fmla="*/ 0 w 209"/>
                <a:gd name="T21" fmla="*/ 927 h 161"/>
                <a:gd name="T22" fmla="*/ 92 w 209"/>
                <a:gd name="T23" fmla="*/ 927 h 161"/>
                <a:gd name="T24" fmla="*/ 98 w 209"/>
                <a:gd name="T25" fmla="*/ 799 h 161"/>
                <a:gd name="T26" fmla="*/ 115 w 209"/>
                <a:gd name="T27" fmla="*/ 762 h 161"/>
                <a:gd name="T28" fmla="*/ 137 w 209"/>
                <a:gd name="T29" fmla="*/ 733 h 161"/>
                <a:gd name="T30" fmla="*/ 155 w 209"/>
                <a:gd name="T31" fmla="*/ 696 h 161"/>
                <a:gd name="T32" fmla="*/ 167 w 209"/>
                <a:gd name="T33" fmla="*/ 621 h 161"/>
                <a:gd name="T34" fmla="*/ 199 w 209"/>
                <a:gd name="T35" fmla="*/ 552 h 161"/>
                <a:gd name="T36" fmla="*/ 199 w 209"/>
                <a:gd name="T37" fmla="*/ 489 h 161"/>
                <a:gd name="T38" fmla="*/ 230 w 209"/>
                <a:gd name="T39" fmla="*/ 416 h 161"/>
                <a:gd name="T40" fmla="*/ 249 w 209"/>
                <a:gd name="T41" fmla="*/ 416 h 161"/>
                <a:gd name="T42" fmla="*/ 257 w 209"/>
                <a:gd name="T43" fmla="*/ 386 h 161"/>
                <a:gd name="T44" fmla="*/ 242 w 209"/>
                <a:gd name="T45" fmla="*/ 286 h 161"/>
                <a:gd name="T46" fmla="*/ 236 w 209"/>
                <a:gd name="T47" fmla="*/ 206 h 161"/>
                <a:gd name="T48" fmla="*/ 236 w 209"/>
                <a:gd name="T49" fmla="*/ 100 h 161"/>
                <a:gd name="T50" fmla="*/ 230 w 209"/>
                <a:gd name="T51" fmla="*/ 69 h 161"/>
                <a:gd name="T52" fmla="*/ 217 w 209"/>
                <a:gd name="T53" fmla="*/ 69 h 161"/>
                <a:gd name="T54" fmla="*/ 217 w 209"/>
                <a:gd name="T55" fmla="*/ 69 h 161"/>
                <a:gd name="T56" fmla="*/ 173 w 209"/>
                <a:gd name="T57" fmla="*/ 69 h 161"/>
                <a:gd name="T58" fmla="*/ 161 w 209"/>
                <a:gd name="T59" fmla="*/ 0 h 161"/>
                <a:gd name="T60" fmla="*/ 155 w 209"/>
                <a:gd name="T61" fmla="*/ 34 h 161"/>
                <a:gd name="T62" fmla="*/ 137 w 209"/>
                <a:gd name="T63" fmla="*/ 242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9"/>
                <a:gd name="T97" fmla="*/ 0 h 161"/>
                <a:gd name="T98" fmla="*/ 209 w 209"/>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6F73BF"/>
            </a:solidFill>
            <a:ln w="9525">
              <a:solidFill>
                <a:srgbClr val="000000"/>
              </a:solidFill>
              <a:round/>
              <a:headEnd/>
              <a:tailEnd/>
            </a:ln>
          </p:spPr>
          <p:txBody>
            <a:bodyPr/>
            <a:lstStyle/>
            <a:p>
              <a:endParaRPr lang="en-US"/>
            </a:p>
          </p:txBody>
        </p:sp>
        <p:sp>
          <p:nvSpPr>
            <p:cNvPr id="5287" name="Freeform 189"/>
            <p:cNvSpPr>
              <a:spLocks/>
            </p:cNvSpPr>
            <p:nvPr/>
          </p:nvSpPr>
          <p:spPr bwMode="auto">
            <a:xfrm>
              <a:off x="2528" y="2086"/>
              <a:ext cx="279" cy="262"/>
            </a:xfrm>
            <a:custGeom>
              <a:avLst/>
              <a:gdLst>
                <a:gd name="T0" fmla="*/ 30 w 275"/>
                <a:gd name="T1" fmla="*/ 1176 h 234"/>
                <a:gd name="T2" fmla="*/ 24 w 275"/>
                <a:gd name="T3" fmla="*/ 1176 h 234"/>
                <a:gd name="T4" fmla="*/ 12 w 275"/>
                <a:gd name="T5" fmla="*/ 1139 h 234"/>
                <a:gd name="T6" fmla="*/ 12 w 275"/>
                <a:gd name="T7" fmla="*/ 1107 h 234"/>
                <a:gd name="T8" fmla="*/ 18 w 275"/>
                <a:gd name="T9" fmla="*/ 1107 h 234"/>
                <a:gd name="T10" fmla="*/ 6 w 275"/>
                <a:gd name="T11" fmla="*/ 1013 h 234"/>
                <a:gd name="T12" fmla="*/ 0 w 275"/>
                <a:gd name="T13" fmla="*/ 908 h 234"/>
                <a:gd name="T14" fmla="*/ 6 w 275"/>
                <a:gd name="T15" fmla="*/ 908 h 234"/>
                <a:gd name="T16" fmla="*/ 18 w 275"/>
                <a:gd name="T17" fmla="*/ 880 h 234"/>
                <a:gd name="T18" fmla="*/ 57 w 275"/>
                <a:gd name="T19" fmla="*/ 880 h 234"/>
                <a:gd name="T20" fmla="*/ 75 w 275"/>
                <a:gd name="T21" fmla="*/ 880 h 234"/>
                <a:gd name="T22" fmla="*/ 81 w 275"/>
                <a:gd name="T23" fmla="*/ 784 h 234"/>
                <a:gd name="T24" fmla="*/ 81 w 275"/>
                <a:gd name="T25" fmla="*/ 722 h 234"/>
                <a:gd name="T26" fmla="*/ 81 w 275"/>
                <a:gd name="T27" fmla="*/ 620 h 234"/>
                <a:gd name="T28" fmla="*/ 87 w 275"/>
                <a:gd name="T29" fmla="*/ 554 h 234"/>
                <a:gd name="T30" fmla="*/ 87 w 275"/>
                <a:gd name="T31" fmla="*/ 459 h 234"/>
                <a:gd name="T32" fmla="*/ 118 w 275"/>
                <a:gd name="T33" fmla="*/ 422 h 234"/>
                <a:gd name="T34" fmla="*/ 143 w 275"/>
                <a:gd name="T35" fmla="*/ 363 h 234"/>
                <a:gd name="T36" fmla="*/ 155 w 275"/>
                <a:gd name="T37" fmla="*/ 292 h 234"/>
                <a:gd name="T38" fmla="*/ 173 w 275"/>
                <a:gd name="T39" fmla="*/ 230 h 234"/>
                <a:gd name="T40" fmla="*/ 200 w 275"/>
                <a:gd name="T41" fmla="*/ 132 h 234"/>
                <a:gd name="T42" fmla="*/ 230 w 275"/>
                <a:gd name="T43" fmla="*/ 67 h 234"/>
                <a:gd name="T44" fmla="*/ 250 w 275"/>
                <a:gd name="T45" fmla="*/ 0 h 234"/>
                <a:gd name="T46" fmla="*/ 282 w 275"/>
                <a:gd name="T47" fmla="*/ 34 h 234"/>
                <a:gd name="T48" fmla="*/ 298 w 275"/>
                <a:gd name="T49" fmla="*/ 96 h 234"/>
                <a:gd name="T50" fmla="*/ 311 w 275"/>
                <a:gd name="T51" fmla="*/ 67 h 234"/>
                <a:gd name="T52" fmla="*/ 318 w 275"/>
                <a:gd name="T53" fmla="*/ 67 h 234"/>
                <a:gd name="T54" fmla="*/ 318 w 275"/>
                <a:gd name="T55" fmla="*/ 132 h 234"/>
                <a:gd name="T56" fmla="*/ 318 w 275"/>
                <a:gd name="T57" fmla="*/ 230 h 234"/>
                <a:gd name="T58" fmla="*/ 341 w 275"/>
                <a:gd name="T59" fmla="*/ 327 h 234"/>
                <a:gd name="T60" fmla="*/ 333 w 275"/>
                <a:gd name="T61" fmla="*/ 395 h 234"/>
                <a:gd name="T62" fmla="*/ 333 w 275"/>
                <a:gd name="T63" fmla="*/ 459 h 234"/>
                <a:gd name="T64" fmla="*/ 333 w 275"/>
                <a:gd name="T65" fmla="*/ 554 h 234"/>
                <a:gd name="T66" fmla="*/ 326 w 275"/>
                <a:gd name="T67" fmla="*/ 722 h 234"/>
                <a:gd name="T68" fmla="*/ 318 w 275"/>
                <a:gd name="T69" fmla="*/ 784 h 234"/>
                <a:gd name="T70" fmla="*/ 311 w 275"/>
                <a:gd name="T71" fmla="*/ 851 h 234"/>
                <a:gd name="T72" fmla="*/ 298 w 275"/>
                <a:gd name="T73" fmla="*/ 908 h 234"/>
                <a:gd name="T74" fmla="*/ 290 w 275"/>
                <a:gd name="T75" fmla="*/ 983 h 234"/>
                <a:gd name="T76" fmla="*/ 290 w 275"/>
                <a:gd name="T77" fmla="*/ 1082 h 234"/>
                <a:gd name="T78" fmla="*/ 266 w 275"/>
                <a:gd name="T79" fmla="*/ 1139 h 234"/>
                <a:gd name="T80" fmla="*/ 242 w 275"/>
                <a:gd name="T81" fmla="*/ 1107 h 234"/>
                <a:gd name="T82" fmla="*/ 224 w 275"/>
                <a:gd name="T83" fmla="*/ 1107 h 234"/>
                <a:gd name="T84" fmla="*/ 200 w 275"/>
                <a:gd name="T85" fmla="*/ 1176 h 234"/>
                <a:gd name="T86" fmla="*/ 173 w 275"/>
                <a:gd name="T87" fmla="*/ 1139 h 234"/>
                <a:gd name="T88" fmla="*/ 161 w 275"/>
                <a:gd name="T89" fmla="*/ 1107 h 234"/>
                <a:gd name="T90" fmla="*/ 143 w 275"/>
                <a:gd name="T91" fmla="*/ 1139 h 234"/>
                <a:gd name="T92" fmla="*/ 128 w 275"/>
                <a:gd name="T93" fmla="*/ 1082 h 234"/>
                <a:gd name="T94" fmla="*/ 99 w 275"/>
                <a:gd name="T95" fmla="*/ 1047 h 234"/>
                <a:gd name="T96" fmla="*/ 87 w 275"/>
                <a:gd name="T97" fmla="*/ 1082 h 234"/>
                <a:gd name="T98" fmla="*/ 81 w 275"/>
                <a:gd name="T99" fmla="*/ 1176 h 234"/>
                <a:gd name="T100" fmla="*/ 75 w 275"/>
                <a:gd name="T101" fmla="*/ 1239 h 234"/>
                <a:gd name="T102" fmla="*/ 75 w 275"/>
                <a:gd name="T103" fmla="*/ 1274 h 234"/>
                <a:gd name="T104" fmla="*/ 57 w 275"/>
                <a:gd name="T105" fmla="*/ 1211 h 234"/>
                <a:gd name="T106" fmla="*/ 57 w 275"/>
                <a:gd name="T107" fmla="*/ 1239 h 234"/>
                <a:gd name="T108" fmla="*/ 57 w 275"/>
                <a:gd name="T109" fmla="*/ 1274 h 234"/>
                <a:gd name="T110" fmla="*/ 57 w 275"/>
                <a:gd name="T111" fmla="*/ 1274 h 234"/>
                <a:gd name="T112" fmla="*/ 51 w 275"/>
                <a:gd name="T113" fmla="*/ 1211 h 234"/>
                <a:gd name="T114" fmla="*/ 30 w 275"/>
                <a:gd name="T115" fmla="*/ 1176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5"/>
                <a:gd name="T175" fmla="*/ 0 h 234"/>
                <a:gd name="T176" fmla="*/ 275 w 275"/>
                <a:gd name="T177" fmla="*/ 234 h 2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E1E1E1"/>
            </a:solidFill>
            <a:ln w="9525">
              <a:solidFill>
                <a:srgbClr val="000000"/>
              </a:solidFill>
              <a:round/>
              <a:headEnd/>
              <a:tailEnd/>
            </a:ln>
          </p:spPr>
          <p:txBody>
            <a:bodyPr/>
            <a:lstStyle/>
            <a:p>
              <a:endParaRPr lang="en-US"/>
            </a:p>
          </p:txBody>
        </p:sp>
        <p:sp>
          <p:nvSpPr>
            <p:cNvPr id="5288" name="Freeform 190"/>
            <p:cNvSpPr>
              <a:spLocks/>
            </p:cNvSpPr>
            <p:nvPr/>
          </p:nvSpPr>
          <p:spPr bwMode="auto">
            <a:xfrm>
              <a:off x="2218" y="2240"/>
              <a:ext cx="104" cy="95"/>
            </a:xfrm>
            <a:custGeom>
              <a:avLst/>
              <a:gdLst>
                <a:gd name="T0" fmla="*/ 33 w 101"/>
                <a:gd name="T1" fmla="*/ 0 h 84"/>
                <a:gd name="T2" fmla="*/ 12 w 101"/>
                <a:gd name="T3" fmla="*/ 78 h 84"/>
                <a:gd name="T4" fmla="*/ 0 w 101"/>
                <a:gd name="T5" fmla="*/ 228 h 84"/>
                <a:gd name="T6" fmla="*/ 12 w 101"/>
                <a:gd name="T7" fmla="*/ 342 h 84"/>
                <a:gd name="T8" fmla="*/ 12 w 101"/>
                <a:gd name="T9" fmla="*/ 302 h 84"/>
                <a:gd name="T10" fmla="*/ 12 w 101"/>
                <a:gd name="T11" fmla="*/ 342 h 84"/>
                <a:gd name="T12" fmla="*/ 12 w 101"/>
                <a:gd name="T13" fmla="*/ 342 h 84"/>
                <a:gd name="T14" fmla="*/ 12 w 101"/>
                <a:gd name="T15" fmla="*/ 383 h 84"/>
                <a:gd name="T16" fmla="*/ 45 w 101"/>
                <a:gd name="T17" fmla="*/ 383 h 84"/>
                <a:gd name="T18" fmla="*/ 51 w 101"/>
                <a:gd name="T19" fmla="*/ 342 h 84"/>
                <a:gd name="T20" fmla="*/ 84 w 101"/>
                <a:gd name="T21" fmla="*/ 383 h 84"/>
                <a:gd name="T22" fmla="*/ 92 w 101"/>
                <a:gd name="T23" fmla="*/ 421 h 84"/>
                <a:gd name="T24" fmla="*/ 51 w 101"/>
                <a:gd name="T25" fmla="*/ 383 h 84"/>
                <a:gd name="T26" fmla="*/ 39 w 101"/>
                <a:gd name="T27" fmla="*/ 421 h 84"/>
                <a:gd name="T28" fmla="*/ 12 w 101"/>
                <a:gd name="T29" fmla="*/ 452 h 84"/>
                <a:gd name="T30" fmla="*/ 12 w 101"/>
                <a:gd name="T31" fmla="*/ 495 h 84"/>
                <a:gd name="T32" fmla="*/ 39 w 101"/>
                <a:gd name="T33" fmla="*/ 495 h 84"/>
                <a:gd name="T34" fmla="*/ 45 w 101"/>
                <a:gd name="T35" fmla="*/ 495 h 84"/>
                <a:gd name="T36" fmla="*/ 45 w 101"/>
                <a:gd name="T37" fmla="*/ 495 h 84"/>
                <a:gd name="T38" fmla="*/ 12 w 101"/>
                <a:gd name="T39" fmla="*/ 495 h 84"/>
                <a:gd name="T40" fmla="*/ 12 w 101"/>
                <a:gd name="T41" fmla="*/ 528 h 84"/>
                <a:gd name="T42" fmla="*/ 51 w 101"/>
                <a:gd name="T43" fmla="*/ 495 h 84"/>
                <a:gd name="T44" fmla="*/ 92 w 101"/>
                <a:gd name="T45" fmla="*/ 495 h 84"/>
                <a:gd name="T46" fmla="*/ 119 w 101"/>
                <a:gd name="T47" fmla="*/ 528 h 84"/>
                <a:gd name="T48" fmla="*/ 155 w 101"/>
                <a:gd name="T49" fmla="*/ 528 h 84"/>
                <a:gd name="T50" fmla="*/ 147 w 101"/>
                <a:gd name="T51" fmla="*/ 421 h 84"/>
                <a:gd name="T52" fmla="*/ 147 w 101"/>
                <a:gd name="T53" fmla="*/ 342 h 84"/>
                <a:gd name="T54" fmla="*/ 139 w 101"/>
                <a:gd name="T55" fmla="*/ 228 h 84"/>
                <a:gd name="T56" fmla="*/ 119 w 101"/>
                <a:gd name="T57" fmla="*/ 157 h 84"/>
                <a:gd name="T58" fmla="*/ 92 w 101"/>
                <a:gd name="T59" fmla="*/ 78 h 84"/>
                <a:gd name="T60" fmla="*/ 75 w 101"/>
                <a:gd name="T61" fmla="*/ 0 h 84"/>
                <a:gd name="T62" fmla="*/ 45 w 101"/>
                <a:gd name="T63" fmla="*/ 0 h 84"/>
                <a:gd name="T64" fmla="*/ 33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1"/>
                <a:gd name="T100" fmla="*/ 0 h 84"/>
                <a:gd name="T101" fmla="*/ 101 w 101"/>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E1E1E1"/>
            </a:solidFill>
            <a:ln w="9525">
              <a:solidFill>
                <a:srgbClr val="000000"/>
              </a:solidFill>
              <a:round/>
              <a:headEnd/>
              <a:tailEnd/>
            </a:ln>
          </p:spPr>
          <p:txBody>
            <a:bodyPr/>
            <a:lstStyle/>
            <a:p>
              <a:endParaRPr lang="en-US"/>
            </a:p>
          </p:txBody>
        </p:sp>
        <p:sp>
          <p:nvSpPr>
            <p:cNvPr id="5289" name="Freeform 191"/>
            <p:cNvSpPr>
              <a:spLocks/>
            </p:cNvSpPr>
            <p:nvPr/>
          </p:nvSpPr>
          <p:spPr bwMode="auto">
            <a:xfrm>
              <a:off x="2648" y="1776"/>
              <a:ext cx="74" cy="162"/>
            </a:xfrm>
            <a:custGeom>
              <a:avLst/>
              <a:gdLst>
                <a:gd name="T0" fmla="*/ 71 w 72"/>
                <a:gd name="T1" fmla="*/ 781 h 144"/>
                <a:gd name="T2" fmla="*/ 51 w 72"/>
                <a:gd name="T3" fmla="*/ 846 h 144"/>
                <a:gd name="T4" fmla="*/ 45 w 72"/>
                <a:gd name="T5" fmla="*/ 596 h 144"/>
                <a:gd name="T6" fmla="*/ 33 w 72"/>
                <a:gd name="T7" fmla="*/ 528 h 144"/>
                <a:gd name="T8" fmla="*/ 0 w 72"/>
                <a:gd name="T9" fmla="*/ 419 h 144"/>
                <a:gd name="T10" fmla="*/ 12 w 72"/>
                <a:gd name="T11" fmla="*/ 322 h 144"/>
                <a:gd name="T12" fmla="*/ 33 w 72"/>
                <a:gd name="T13" fmla="*/ 243 h 144"/>
                <a:gd name="T14" fmla="*/ 33 w 72"/>
                <a:gd name="T15" fmla="*/ 69 h 144"/>
                <a:gd name="T16" fmla="*/ 33 w 72"/>
                <a:gd name="T17" fmla="*/ 37 h 144"/>
                <a:gd name="T18" fmla="*/ 51 w 72"/>
                <a:gd name="T19" fmla="*/ 0 h 144"/>
                <a:gd name="T20" fmla="*/ 60 w 72"/>
                <a:gd name="T21" fmla="*/ 37 h 144"/>
                <a:gd name="T22" fmla="*/ 71 w 72"/>
                <a:gd name="T23" fmla="*/ 69 h 144"/>
                <a:gd name="T24" fmla="*/ 90 w 72"/>
                <a:gd name="T25" fmla="*/ 37 h 144"/>
                <a:gd name="T26" fmla="*/ 83 w 72"/>
                <a:gd name="T27" fmla="*/ 179 h 144"/>
                <a:gd name="T28" fmla="*/ 90 w 72"/>
                <a:gd name="T29" fmla="*/ 243 h 144"/>
                <a:gd name="T30" fmla="*/ 83 w 72"/>
                <a:gd name="T31" fmla="*/ 322 h 144"/>
                <a:gd name="T32" fmla="*/ 60 w 72"/>
                <a:gd name="T33" fmla="*/ 386 h 144"/>
                <a:gd name="T34" fmla="*/ 90 w 72"/>
                <a:gd name="T35" fmla="*/ 458 h 144"/>
                <a:gd name="T36" fmla="*/ 108 w 72"/>
                <a:gd name="T37" fmla="*/ 489 h 144"/>
                <a:gd name="T38" fmla="*/ 108 w 72"/>
                <a:gd name="T39" fmla="*/ 560 h 144"/>
                <a:gd name="T40" fmla="*/ 90 w 72"/>
                <a:gd name="T41" fmla="*/ 630 h 144"/>
                <a:gd name="T42" fmla="*/ 71 w 72"/>
                <a:gd name="T43" fmla="*/ 701 h 144"/>
                <a:gd name="T44" fmla="*/ 71 w 72"/>
                <a:gd name="T45" fmla="*/ 781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144"/>
                <a:gd name="T71" fmla="*/ 72 w 72"/>
                <a:gd name="T72" fmla="*/ 144 h 1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239FB1"/>
            </a:solidFill>
            <a:ln w="9525">
              <a:solidFill>
                <a:srgbClr val="000000"/>
              </a:solidFill>
              <a:round/>
              <a:headEnd/>
              <a:tailEnd/>
            </a:ln>
          </p:spPr>
          <p:txBody>
            <a:bodyPr/>
            <a:lstStyle/>
            <a:p>
              <a:endParaRPr lang="en-US"/>
            </a:p>
          </p:txBody>
        </p:sp>
        <p:sp>
          <p:nvSpPr>
            <p:cNvPr id="5290" name="Freeform 192"/>
            <p:cNvSpPr>
              <a:spLocks/>
            </p:cNvSpPr>
            <p:nvPr/>
          </p:nvSpPr>
          <p:spPr bwMode="auto">
            <a:xfrm>
              <a:off x="2322" y="2422"/>
              <a:ext cx="72" cy="94"/>
            </a:xfrm>
            <a:custGeom>
              <a:avLst/>
              <a:gdLst>
                <a:gd name="T0" fmla="*/ 66 w 72"/>
                <a:gd name="T1" fmla="*/ 457 h 84"/>
                <a:gd name="T2" fmla="*/ 48 w 72"/>
                <a:gd name="T3" fmla="*/ 393 h 84"/>
                <a:gd name="T4" fmla="*/ 30 w 72"/>
                <a:gd name="T5" fmla="*/ 327 h 84"/>
                <a:gd name="T6" fmla="*/ 18 w 72"/>
                <a:gd name="T7" fmla="*/ 261 h 84"/>
                <a:gd name="T8" fmla="*/ 0 w 72"/>
                <a:gd name="T9" fmla="*/ 166 h 84"/>
                <a:gd name="T10" fmla="*/ 6 w 72"/>
                <a:gd name="T11" fmla="*/ 132 h 84"/>
                <a:gd name="T12" fmla="*/ 12 w 72"/>
                <a:gd name="T13" fmla="*/ 67 h 84"/>
                <a:gd name="T14" fmla="*/ 18 w 72"/>
                <a:gd name="T15" fmla="*/ 0 h 84"/>
                <a:gd name="T16" fmla="*/ 30 w 72"/>
                <a:gd name="T17" fmla="*/ 0 h 84"/>
                <a:gd name="T18" fmla="*/ 36 w 72"/>
                <a:gd name="T19" fmla="*/ 96 h 84"/>
                <a:gd name="T20" fmla="*/ 42 w 72"/>
                <a:gd name="T21" fmla="*/ 132 h 84"/>
                <a:gd name="T22" fmla="*/ 48 w 72"/>
                <a:gd name="T23" fmla="*/ 96 h 84"/>
                <a:gd name="T24" fmla="*/ 54 w 72"/>
                <a:gd name="T25" fmla="*/ 96 h 84"/>
                <a:gd name="T26" fmla="*/ 54 w 72"/>
                <a:gd name="T27" fmla="*/ 192 h 84"/>
                <a:gd name="T28" fmla="*/ 54 w 72"/>
                <a:gd name="T29" fmla="*/ 227 h 84"/>
                <a:gd name="T30" fmla="*/ 66 w 72"/>
                <a:gd name="T31" fmla="*/ 261 h 84"/>
                <a:gd name="T32" fmla="*/ 72 w 72"/>
                <a:gd name="T33" fmla="*/ 327 h 84"/>
                <a:gd name="T34" fmla="*/ 66 w 72"/>
                <a:gd name="T35" fmla="*/ 45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84"/>
                <a:gd name="T56" fmla="*/ 72 w 72"/>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6F73BF"/>
            </a:solidFill>
            <a:ln w="9525">
              <a:solidFill>
                <a:srgbClr val="000000"/>
              </a:solidFill>
              <a:round/>
              <a:headEnd/>
              <a:tailEnd/>
            </a:ln>
          </p:spPr>
          <p:txBody>
            <a:bodyPr/>
            <a:lstStyle/>
            <a:p>
              <a:endParaRPr lang="en-US"/>
            </a:p>
          </p:txBody>
        </p:sp>
        <p:sp>
          <p:nvSpPr>
            <p:cNvPr id="5291" name="Freeform 193"/>
            <p:cNvSpPr>
              <a:spLocks/>
            </p:cNvSpPr>
            <p:nvPr/>
          </p:nvSpPr>
          <p:spPr bwMode="auto">
            <a:xfrm>
              <a:off x="1048" y="2395"/>
              <a:ext cx="61" cy="54"/>
            </a:xfrm>
            <a:custGeom>
              <a:avLst/>
              <a:gdLst>
                <a:gd name="T0" fmla="*/ 0 w 60"/>
                <a:gd name="T1" fmla="*/ 213 h 48"/>
                <a:gd name="T2" fmla="*/ 6 w 60"/>
                <a:gd name="T3" fmla="*/ 110 h 48"/>
                <a:gd name="T4" fmla="*/ 6 w 60"/>
                <a:gd name="T5" fmla="*/ 37 h 48"/>
                <a:gd name="T6" fmla="*/ 12 w 60"/>
                <a:gd name="T7" fmla="*/ 0 h 48"/>
                <a:gd name="T8" fmla="*/ 12 w 60"/>
                <a:gd name="T9" fmla="*/ 77 h 48"/>
                <a:gd name="T10" fmla="*/ 24 w 60"/>
                <a:gd name="T11" fmla="*/ 77 h 48"/>
                <a:gd name="T12" fmla="*/ 45 w 60"/>
                <a:gd name="T13" fmla="*/ 110 h 48"/>
                <a:gd name="T14" fmla="*/ 69 w 60"/>
                <a:gd name="T15" fmla="*/ 77 h 48"/>
                <a:gd name="T16" fmla="*/ 69 w 60"/>
                <a:gd name="T17" fmla="*/ 77 h 48"/>
                <a:gd name="T18" fmla="*/ 75 w 60"/>
                <a:gd name="T19" fmla="*/ 110 h 48"/>
                <a:gd name="T20" fmla="*/ 63 w 60"/>
                <a:gd name="T21" fmla="*/ 179 h 48"/>
                <a:gd name="T22" fmla="*/ 69 w 60"/>
                <a:gd name="T23" fmla="*/ 243 h 48"/>
                <a:gd name="T24" fmla="*/ 51 w 60"/>
                <a:gd name="T25" fmla="*/ 286 h 48"/>
                <a:gd name="T26" fmla="*/ 51 w 60"/>
                <a:gd name="T27" fmla="*/ 213 h 48"/>
                <a:gd name="T28" fmla="*/ 45 w 60"/>
                <a:gd name="T29" fmla="*/ 243 h 48"/>
                <a:gd name="T30" fmla="*/ 24 w 60"/>
                <a:gd name="T31" fmla="*/ 179 h 48"/>
                <a:gd name="T32" fmla="*/ 6 w 60"/>
                <a:gd name="T33" fmla="*/ 179 h 48"/>
                <a:gd name="T34" fmla="*/ 0 w 60"/>
                <a:gd name="T35" fmla="*/ 213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48"/>
                <a:gd name="T56" fmla="*/ 60 w 60"/>
                <a:gd name="T57" fmla="*/ 48 h 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round/>
              <a:headEnd/>
              <a:tailEnd/>
            </a:ln>
          </p:spPr>
          <p:txBody>
            <a:bodyPr/>
            <a:lstStyle/>
            <a:p>
              <a:endParaRPr lang="en-US"/>
            </a:p>
          </p:txBody>
        </p:sp>
        <p:sp>
          <p:nvSpPr>
            <p:cNvPr id="5292" name="Freeform 194"/>
            <p:cNvSpPr>
              <a:spLocks/>
            </p:cNvSpPr>
            <p:nvPr/>
          </p:nvSpPr>
          <p:spPr bwMode="auto">
            <a:xfrm>
              <a:off x="1109" y="2401"/>
              <a:ext cx="43" cy="48"/>
            </a:xfrm>
            <a:custGeom>
              <a:avLst/>
              <a:gdLst>
                <a:gd name="T0" fmla="*/ 39 w 42"/>
                <a:gd name="T1" fmla="*/ 177 h 42"/>
                <a:gd name="T2" fmla="*/ 45 w 42"/>
                <a:gd name="T3" fmla="*/ 177 h 42"/>
                <a:gd name="T4" fmla="*/ 45 w 42"/>
                <a:gd name="T5" fmla="*/ 136 h 42"/>
                <a:gd name="T6" fmla="*/ 39 w 42"/>
                <a:gd name="T7" fmla="*/ 136 h 42"/>
                <a:gd name="T8" fmla="*/ 18 w 42"/>
                <a:gd name="T9" fmla="*/ 91 h 42"/>
                <a:gd name="T10" fmla="*/ 6 w 42"/>
                <a:gd name="T11" fmla="*/ 43 h 42"/>
                <a:gd name="T12" fmla="*/ 0 w 42"/>
                <a:gd name="T13" fmla="*/ 43 h 42"/>
                <a:gd name="T14" fmla="*/ 0 w 42"/>
                <a:gd name="T15" fmla="*/ 0 h 42"/>
                <a:gd name="T16" fmla="*/ 18 w 42"/>
                <a:gd name="T17" fmla="*/ 0 h 42"/>
                <a:gd name="T18" fmla="*/ 45 w 42"/>
                <a:gd name="T19" fmla="*/ 43 h 42"/>
                <a:gd name="T20" fmla="*/ 57 w 42"/>
                <a:gd name="T21" fmla="*/ 91 h 42"/>
                <a:gd name="T22" fmla="*/ 57 w 42"/>
                <a:gd name="T23" fmla="*/ 218 h 42"/>
                <a:gd name="T24" fmla="*/ 51 w 42"/>
                <a:gd name="T25" fmla="*/ 271 h 42"/>
                <a:gd name="T26" fmla="*/ 45 w 42"/>
                <a:gd name="T27" fmla="*/ 311 h 42"/>
                <a:gd name="T28" fmla="*/ 39 w 42"/>
                <a:gd name="T29" fmla="*/ 271 h 42"/>
                <a:gd name="T30" fmla="*/ 39 w 42"/>
                <a:gd name="T31" fmla="*/ 17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42"/>
                <a:gd name="T50" fmla="*/ 42 w 42"/>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round/>
              <a:headEnd/>
              <a:tailEnd/>
            </a:ln>
          </p:spPr>
          <p:txBody>
            <a:bodyPr/>
            <a:lstStyle/>
            <a:p>
              <a:endParaRPr lang="en-US"/>
            </a:p>
          </p:txBody>
        </p:sp>
        <p:sp>
          <p:nvSpPr>
            <p:cNvPr id="5293" name="Freeform 195"/>
            <p:cNvSpPr>
              <a:spLocks/>
            </p:cNvSpPr>
            <p:nvPr/>
          </p:nvSpPr>
          <p:spPr bwMode="auto">
            <a:xfrm>
              <a:off x="1553" y="2482"/>
              <a:ext cx="54" cy="82"/>
            </a:xfrm>
            <a:custGeom>
              <a:avLst/>
              <a:gdLst>
                <a:gd name="T0" fmla="*/ 42 w 54"/>
                <a:gd name="T1" fmla="*/ 129 h 72"/>
                <a:gd name="T2" fmla="*/ 24 w 54"/>
                <a:gd name="T3" fmla="*/ 41 h 72"/>
                <a:gd name="T4" fmla="*/ 12 w 54"/>
                <a:gd name="T5" fmla="*/ 0 h 72"/>
                <a:gd name="T6" fmla="*/ 6 w 54"/>
                <a:gd name="T7" fmla="*/ 41 h 72"/>
                <a:gd name="T8" fmla="*/ 0 w 54"/>
                <a:gd name="T9" fmla="*/ 167 h 72"/>
                <a:gd name="T10" fmla="*/ 12 w 54"/>
                <a:gd name="T11" fmla="*/ 343 h 72"/>
                <a:gd name="T12" fmla="*/ 0 w 54"/>
                <a:gd name="T13" fmla="*/ 507 h 72"/>
                <a:gd name="T14" fmla="*/ 12 w 54"/>
                <a:gd name="T15" fmla="*/ 507 h 72"/>
                <a:gd name="T16" fmla="*/ 30 w 54"/>
                <a:gd name="T17" fmla="*/ 507 h 72"/>
                <a:gd name="T18" fmla="*/ 42 w 54"/>
                <a:gd name="T19" fmla="*/ 375 h 72"/>
                <a:gd name="T20" fmla="*/ 54 w 54"/>
                <a:gd name="T21" fmla="*/ 254 h 72"/>
                <a:gd name="T22" fmla="*/ 48 w 54"/>
                <a:gd name="T23" fmla="*/ 167 h 72"/>
                <a:gd name="T24" fmla="*/ 48 w 54"/>
                <a:gd name="T25" fmla="*/ 208 h 72"/>
                <a:gd name="T26" fmla="*/ 42 w 54"/>
                <a:gd name="T27" fmla="*/ 129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72"/>
                <a:gd name="T44" fmla="*/ 54 w 54"/>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6F73BF"/>
            </a:solidFill>
            <a:ln w="9525">
              <a:solidFill>
                <a:srgbClr val="000000"/>
              </a:solidFill>
              <a:round/>
              <a:headEnd/>
              <a:tailEnd/>
            </a:ln>
          </p:spPr>
          <p:txBody>
            <a:bodyPr/>
            <a:lstStyle/>
            <a:p>
              <a:endParaRPr lang="en-US"/>
            </a:p>
          </p:txBody>
        </p:sp>
        <p:sp>
          <p:nvSpPr>
            <p:cNvPr id="5294" name="Freeform 196"/>
            <p:cNvSpPr>
              <a:spLocks/>
            </p:cNvSpPr>
            <p:nvPr/>
          </p:nvSpPr>
          <p:spPr bwMode="auto">
            <a:xfrm>
              <a:off x="1116" y="2335"/>
              <a:ext cx="217" cy="370"/>
            </a:xfrm>
            <a:custGeom>
              <a:avLst/>
              <a:gdLst>
                <a:gd name="T0" fmla="*/ 99 w 215"/>
                <a:gd name="T1" fmla="*/ 179 h 329"/>
                <a:gd name="T2" fmla="*/ 93 w 215"/>
                <a:gd name="T3" fmla="*/ 179 h 329"/>
                <a:gd name="T4" fmla="*/ 75 w 215"/>
                <a:gd name="T5" fmla="*/ 343 h 329"/>
                <a:gd name="T6" fmla="*/ 42 w 215"/>
                <a:gd name="T7" fmla="*/ 516 h 329"/>
                <a:gd name="T8" fmla="*/ 36 w 215"/>
                <a:gd name="T9" fmla="*/ 415 h 329"/>
                <a:gd name="T10" fmla="*/ 30 w 215"/>
                <a:gd name="T11" fmla="*/ 551 h 329"/>
                <a:gd name="T12" fmla="*/ 30 w 215"/>
                <a:gd name="T13" fmla="*/ 660 h 329"/>
                <a:gd name="T14" fmla="*/ 30 w 215"/>
                <a:gd name="T15" fmla="*/ 798 h 329"/>
                <a:gd name="T16" fmla="*/ 30 w 215"/>
                <a:gd name="T17" fmla="*/ 971 h 329"/>
                <a:gd name="T18" fmla="*/ 24 w 215"/>
                <a:gd name="T19" fmla="*/ 1114 h 329"/>
                <a:gd name="T20" fmla="*/ 6 w 215"/>
                <a:gd name="T21" fmla="*/ 1218 h 329"/>
                <a:gd name="T22" fmla="*/ 6 w 215"/>
                <a:gd name="T23" fmla="*/ 1253 h 329"/>
                <a:gd name="T24" fmla="*/ 30 w 215"/>
                <a:gd name="T25" fmla="*/ 1395 h 329"/>
                <a:gd name="T26" fmla="*/ 81 w 215"/>
                <a:gd name="T27" fmla="*/ 1460 h 329"/>
                <a:gd name="T28" fmla="*/ 99 w 215"/>
                <a:gd name="T29" fmla="*/ 1569 h 329"/>
                <a:gd name="T30" fmla="*/ 117 w 215"/>
                <a:gd name="T31" fmla="*/ 1705 h 329"/>
                <a:gd name="T32" fmla="*/ 153 w 215"/>
                <a:gd name="T33" fmla="*/ 1705 h 329"/>
                <a:gd name="T34" fmla="*/ 168 w 215"/>
                <a:gd name="T35" fmla="*/ 1876 h 329"/>
                <a:gd name="T36" fmla="*/ 198 w 215"/>
                <a:gd name="T37" fmla="*/ 1603 h 329"/>
                <a:gd name="T38" fmla="*/ 180 w 215"/>
                <a:gd name="T39" fmla="*/ 1356 h 329"/>
                <a:gd name="T40" fmla="*/ 204 w 215"/>
                <a:gd name="T41" fmla="*/ 1319 h 329"/>
                <a:gd name="T42" fmla="*/ 192 w 215"/>
                <a:gd name="T43" fmla="*/ 1253 h 329"/>
                <a:gd name="T44" fmla="*/ 222 w 215"/>
                <a:gd name="T45" fmla="*/ 1218 h 329"/>
                <a:gd name="T46" fmla="*/ 233 w 215"/>
                <a:gd name="T47" fmla="*/ 1174 h 329"/>
                <a:gd name="T48" fmla="*/ 245 w 215"/>
                <a:gd name="T49" fmla="*/ 1291 h 329"/>
                <a:gd name="T50" fmla="*/ 228 w 215"/>
                <a:gd name="T51" fmla="*/ 1114 h 329"/>
                <a:gd name="T52" fmla="*/ 228 w 215"/>
                <a:gd name="T53" fmla="*/ 900 h 329"/>
                <a:gd name="T54" fmla="*/ 233 w 215"/>
                <a:gd name="T55" fmla="*/ 732 h 329"/>
                <a:gd name="T56" fmla="*/ 192 w 215"/>
                <a:gd name="T57" fmla="*/ 620 h 329"/>
                <a:gd name="T58" fmla="*/ 135 w 215"/>
                <a:gd name="T59" fmla="*/ 590 h 329"/>
                <a:gd name="T60" fmla="*/ 129 w 215"/>
                <a:gd name="T61" fmla="*/ 373 h 329"/>
                <a:gd name="T62" fmla="*/ 129 w 215"/>
                <a:gd name="T63" fmla="*/ 272 h 329"/>
                <a:gd name="T64" fmla="*/ 147 w 215"/>
                <a:gd name="T65" fmla="*/ 69 h 329"/>
                <a:gd name="T66" fmla="*/ 159 w 215"/>
                <a:gd name="T67" fmla="*/ 0 h 329"/>
                <a:gd name="T68" fmla="*/ 117 w 215"/>
                <a:gd name="T69" fmla="*/ 141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5"/>
                <a:gd name="T106" fmla="*/ 0 h 329"/>
                <a:gd name="T107" fmla="*/ 215 w 215"/>
                <a:gd name="T108" fmla="*/ 329 h 3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21ACBF"/>
            </a:solidFill>
            <a:ln w="9525">
              <a:solidFill>
                <a:srgbClr val="000000"/>
              </a:solidFill>
              <a:round/>
              <a:headEnd/>
              <a:tailEnd/>
            </a:ln>
          </p:spPr>
          <p:txBody>
            <a:bodyPr/>
            <a:lstStyle/>
            <a:p>
              <a:endParaRPr lang="en-US"/>
            </a:p>
          </p:txBody>
        </p:sp>
        <p:sp>
          <p:nvSpPr>
            <p:cNvPr id="5295" name="Freeform 197"/>
            <p:cNvSpPr>
              <a:spLocks/>
            </p:cNvSpPr>
            <p:nvPr/>
          </p:nvSpPr>
          <p:spPr bwMode="auto">
            <a:xfrm>
              <a:off x="1431" y="2422"/>
              <a:ext cx="85" cy="162"/>
            </a:xfrm>
            <a:custGeom>
              <a:avLst/>
              <a:gdLst>
                <a:gd name="T0" fmla="*/ 87 w 84"/>
                <a:gd name="T1" fmla="*/ 596 h 144"/>
                <a:gd name="T2" fmla="*/ 75 w 84"/>
                <a:gd name="T3" fmla="*/ 528 h 144"/>
                <a:gd name="T4" fmla="*/ 75 w 84"/>
                <a:gd name="T5" fmla="*/ 419 h 144"/>
                <a:gd name="T6" fmla="*/ 87 w 84"/>
                <a:gd name="T7" fmla="*/ 419 h 144"/>
                <a:gd name="T8" fmla="*/ 87 w 84"/>
                <a:gd name="T9" fmla="*/ 344 h 144"/>
                <a:gd name="T10" fmla="*/ 87 w 84"/>
                <a:gd name="T11" fmla="*/ 243 h 144"/>
                <a:gd name="T12" fmla="*/ 69 w 84"/>
                <a:gd name="T13" fmla="*/ 179 h 144"/>
                <a:gd name="T14" fmla="*/ 63 w 84"/>
                <a:gd name="T15" fmla="*/ 243 h 144"/>
                <a:gd name="T16" fmla="*/ 69 w 84"/>
                <a:gd name="T17" fmla="*/ 105 h 144"/>
                <a:gd name="T18" fmla="*/ 57 w 84"/>
                <a:gd name="T19" fmla="*/ 69 h 144"/>
                <a:gd name="T20" fmla="*/ 30 w 84"/>
                <a:gd name="T21" fmla="*/ 0 h 144"/>
                <a:gd name="T22" fmla="*/ 36 w 84"/>
                <a:gd name="T23" fmla="*/ 37 h 144"/>
                <a:gd name="T24" fmla="*/ 30 w 84"/>
                <a:gd name="T25" fmla="*/ 0 h 144"/>
                <a:gd name="T26" fmla="*/ 30 w 84"/>
                <a:gd name="T27" fmla="*/ 37 h 144"/>
                <a:gd name="T28" fmla="*/ 12 w 84"/>
                <a:gd name="T29" fmla="*/ 105 h 144"/>
                <a:gd name="T30" fmla="*/ 24 w 84"/>
                <a:gd name="T31" fmla="*/ 179 h 144"/>
                <a:gd name="T32" fmla="*/ 6 w 84"/>
                <a:gd name="T33" fmla="*/ 213 h 144"/>
                <a:gd name="T34" fmla="*/ 0 w 84"/>
                <a:gd name="T35" fmla="*/ 286 h 144"/>
                <a:gd name="T36" fmla="*/ 12 w 84"/>
                <a:gd name="T37" fmla="*/ 386 h 144"/>
                <a:gd name="T38" fmla="*/ 24 w 84"/>
                <a:gd name="T39" fmla="*/ 386 h 144"/>
                <a:gd name="T40" fmla="*/ 24 w 84"/>
                <a:gd name="T41" fmla="*/ 458 h 144"/>
                <a:gd name="T42" fmla="*/ 30 w 84"/>
                <a:gd name="T43" fmla="*/ 489 h 144"/>
                <a:gd name="T44" fmla="*/ 24 w 84"/>
                <a:gd name="T45" fmla="*/ 596 h 144"/>
                <a:gd name="T46" fmla="*/ 30 w 84"/>
                <a:gd name="T47" fmla="*/ 736 h 144"/>
                <a:gd name="T48" fmla="*/ 57 w 84"/>
                <a:gd name="T49" fmla="*/ 846 h 144"/>
                <a:gd name="T50" fmla="*/ 69 w 84"/>
                <a:gd name="T51" fmla="*/ 846 h 144"/>
                <a:gd name="T52" fmla="*/ 81 w 84"/>
                <a:gd name="T53" fmla="*/ 781 h 144"/>
                <a:gd name="T54" fmla="*/ 99 w 84"/>
                <a:gd name="T55" fmla="*/ 781 h 144"/>
                <a:gd name="T56" fmla="*/ 93 w 84"/>
                <a:gd name="T57" fmla="*/ 668 h 144"/>
                <a:gd name="T58" fmla="*/ 87 w 84"/>
                <a:gd name="T59" fmla="*/ 596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4"/>
                <a:gd name="T91" fmla="*/ 0 h 144"/>
                <a:gd name="T92" fmla="*/ 84 w 84"/>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round/>
              <a:headEnd/>
              <a:tailEnd/>
            </a:ln>
          </p:spPr>
          <p:txBody>
            <a:bodyPr/>
            <a:lstStyle/>
            <a:p>
              <a:endParaRPr lang="en-US"/>
            </a:p>
          </p:txBody>
        </p:sp>
        <p:sp>
          <p:nvSpPr>
            <p:cNvPr id="5296" name="Freeform 198"/>
            <p:cNvSpPr>
              <a:spLocks/>
            </p:cNvSpPr>
            <p:nvPr/>
          </p:nvSpPr>
          <p:spPr bwMode="auto">
            <a:xfrm>
              <a:off x="1491" y="2482"/>
              <a:ext cx="74" cy="88"/>
            </a:xfrm>
            <a:custGeom>
              <a:avLst/>
              <a:gdLst>
                <a:gd name="T0" fmla="*/ 12 w 72"/>
                <a:gd name="T1" fmla="*/ 292 h 78"/>
                <a:gd name="T2" fmla="*/ 0 w 72"/>
                <a:gd name="T3" fmla="*/ 226 h 78"/>
                <a:gd name="T4" fmla="*/ 0 w 72"/>
                <a:gd name="T5" fmla="*/ 111 h 78"/>
                <a:gd name="T6" fmla="*/ 12 w 72"/>
                <a:gd name="T7" fmla="*/ 111 h 78"/>
                <a:gd name="T8" fmla="*/ 12 w 72"/>
                <a:gd name="T9" fmla="*/ 37 h 78"/>
                <a:gd name="T10" fmla="*/ 33 w 72"/>
                <a:gd name="T11" fmla="*/ 0 h 78"/>
                <a:gd name="T12" fmla="*/ 51 w 72"/>
                <a:gd name="T13" fmla="*/ 0 h 78"/>
                <a:gd name="T14" fmla="*/ 83 w 72"/>
                <a:gd name="T15" fmla="*/ 0 h 78"/>
                <a:gd name="T16" fmla="*/ 83 w 72"/>
                <a:gd name="T17" fmla="*/ 0 h 78"/>
                <a:gd name="T18" fmla="*/ 108 w 72"/>
                <a:gd name="T19" fmla="*/ 0 h 78"/>
                <a:gd name="T20" fmla="*/ 99 w 72"/>
                <a:gd name="T21" fmla="*/ 37 h 78"/>
                <a:gd name="T22" fmla="*/ 90 w 72"/>
                <a:gd name="T23" fmla="*/ 143 h 78"/>
                <a:gd name="T24" fmla="*/ 108 w 72"/>
                <a:gd name="T25" fmla="*/ 292 h 78"/>
                <a:gd name="T26" fmla="*/ 90 w 72"/>
                <a:gd name="T27" fmla="*/ 438 h 78"/>
                <a:gd name="T28" fmla="*/ 71 w 72"/>
                <a:gd name="T29" fmla="*/ 399 h 78"/>
                <a:gd name="T30" fmla="*/ 51 w 72"/>
                <a:gd name="T31" fmla="*/ 399 h 78"/>
                <a:gd name="T32" fmla="*/ 51 w 72"/>
                <a:gd name="T33" fmla="*/ 473 h 78"/>
                <a:gd name="T34" fmla="*/ 39 w 72"/>
                <a:gd name="T35" fmla="*/ 473 h 78"/>
                <a:gd name="T36" fmla="*/ 33 w 72"/>
                <a:gd name="T37" fmla="*/ 369 h 78"/>
                <a:gd name="T38" fmla="*/ 12 w 72"/>
                <a:gd name="T39" fmla="*/ 29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78"/>
                <a:gd name="T62" fmla="*/ 72 w 72"/>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round/>
              <a:headEnd/>
              <a:tailEnd/>
            </a:ln>
          </p:spPr>
          <p:txBody>
            <a:bodyPr/>
            <a:lstStyle/>
            <a:p>
              <a:endParaRPr lang="en-US"/>
            </a:p>
          </p:txBody>
        </p:sp>
        <p:sp>
          <p:nvSpPr>
            <p:cNvPr id="5297" name="Freeform 199"/>
            <p:cNvSpPr>
              <a:spLocks/>
            </p:cNvSpPr>
            <p:nvPr/>
          </p:nvSpPr>
          <p:spPr bwMode="auto">
            <a:xfrm>
              <a:off x="1424" y="2369"/>
              <a:ext cx="19" cy="19"/>
            </a:xfrm>
            <a:custGeom>
              <a:avLst/>
              <a:gdLst>
                <a:gd name="T0" fmla="*/ 6 w 18"/>
                <a:gd name="T1" fmla="*/ 0 h 17"/>
                <a:gd name="T2" fmla="*/ 39 w 18"/>
                <a:gd name="T3" fmla="*/ 0 h 17"/>
                <a:gd name="T4" fmla="*/ 27 w 18"/>
                <a:gd name="T5" fmla="*/ 87 h 17"/>
                <a:gd name="T6" fmla="*/ 0 w 18"/>
                <a:gd name="T7" fmla="*/ 87 h 17"/>
                <a:gd name="T8" fmla="*/ 27 w 18"/>
                <a:gd name="T9" fmla="*/ 32 h 17"/>
                <a:gd name="T10" fmla="*/ 6 w 18"/>
                <a:gd name="T11" fmla="*/ 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round/>
              <a:headEnd/>
              <a:tailEnd/>
            </a:ln>
          </p:spPr>
          <p:txBody>
            <a:bodyPr/>
            <a:lstStyle/>
            <a:p>
              <a:endParaRPr lang="en-US"/>
            </a:p>
          </p:txBody>
        </p:sp>
        <p:sp>
          <p:nvSpPr>
            <p:cNvPr id="5298" name="Freeform 200"/>
            <p:cNvSpPr>
              <a:spLocks/>
            </p:cNvSpPr>
            <p:nvPr/>
          </p:nvSpPr>
          <p:spPr bwMode="auto">
            <a:xfrm>
              <a:off x="1218" y="2342"/>
              <a:ext cx="242" cy="255"/>
            </a:xfrm>
            <a:custGeom>
              <a:avLst/>
              <a:gdLst>
                <a:gd name="T0" fmla="*/ 240 w 239"/>
                <a:gd name="T1" fmla="*/ 233 h 227"/>
                <a:gd name="T2" fmla="*/ 222 w 239"/>
                <a:gd name="T3" fmla="*/ 233 h 227"/>
                <a:gd name="T4" fmla="*/ 222 w 239"/>
                <a:gd name="T5" fmla="*/ 206 h 227"/>
                <a:gd name="T6" fmla="*/ 222 w 239"/>
                <a:gd name="T7" fmla="*/ 176 h 227"/>
                <a:gd name="T8" fmla="*/ 204 w 239"/>
                <a:gd name="T9" fmla="*/ 176 h 227"/>
                <a:gd name="T10" fmla="*/ 161 w 239"/>
                <a:gd name="T11" fmla="*/ 176 h 227"/>
                <a:gd name="T12" fmla="*/ 105 w 239"/>
                <a:gd name="T13" fmla="*/ 100 h 227"/>
                <a:gd name="T14" fmla="*/ 81 w 239"/>
                <a:gd name="T15" fmla="*/ 0 h 227"/>
                <a:gd name="T16" fmla="*/ 87 w 239"/>
                <a:gd name="T17" fmla="*/ 69 h 227"/>
                <a:gd name="T18" fmla="*/ 57 w 239"/>
                <a:gd name="T19" fmla="*/ 140 h 227"/>
                <a:gd name="T20" fmla="*/ 57 w 239"/>
                <a:gd name="T21" fmla="*/ 306 h 227"/>
                <a:gd name="T22" fmla="*/ 24 w 239"/>
                <a:gd name="T23" fmla="*/ 272 h 227"/>
                <a:gd name="T24" fmla="*/ 30 w 239"/>
                <a:gd name="T25" fmla="*/ 69 h 227"/>
                <a:gd name="T26" fmla="*/ 30 w 239"/>
                <a:gd name="T27" fmla="*/ 34 h 227"/>
                <a:gd name="T28" fmla="*/ 12 w 239"/>
                <a:gd name="T29" fmla="*/ 233 h 227"/>
                <a:gd name="T30" fmla="*/ 12 w 239"/>
                <a:gd name="T31" fmla="*/ 331 h 227"/>
                <a:gd name="T32" fmla="*/ 18 w 239"/>
                <a:gd name="T33" fmla="*/ 550 h 227"/>
                <a:gd name="T34" fmla="*/ 75 w 239"/>
                <a:gd name="T35" fmla="*/ 580 h 227"/>
                <a:gd name="T36" fmla="*/ 116 w 239"/>
                <a:gd name="T37" fmla="*/ 692 h 227"/>
                <a:gd name="T38" fmla="*/ 111 w 239"/>
                <a:gd name="T39" fmla="*/ 851 h 227"/>
                <a:gd name="T40" fmla="*/ 111 w 239"/>
                <a:gd name="T41" fmla="*/ 1060 h 227"/>
                <a:gd name="T42" fmla="*/ 136 w 239"/>
                <a:gd name="T43" fmla="*/ 1238 h 227"/>
                <a:gd name="T44" fmla="*/ 167 w 239"/>
                <a:gd name="T45" fmla="*/ 1266 h 227"/>
                <a:gd name="T46" fmla="*/ 185 w 239"/>
                <a:gd name="T47" fmla="*/ 1199 h 227"/>
                <a:gd name="T48" fmla="*/ 204 w 239"/>
                <a:gd name="T49" fmla="*/ 1102 h 227"/>
                <a:gd name="T50" fmla="*/ 185 w 239"/>
                <a:gd name="T51" fmla="*/ 956 h 227"/>
                <a:gd name="T52" fmla="*/ 197 w 239"/>
                <a:gd name="T53" fmla="*/ 923 h 227"/>
                <a:gd name="T54" fmla="*/ 231 w 239"/>
                <a:gd name="T55" fmla="*/ 923 h 227"/>
                <a:gd name="T56" fmla="*/ 260 w 239"/>
                <a:gd name="T57" fmla="*/ 851 h 227"/>
                <a:gd name="T58" fmla="*/ 266 w 239"/>
                <a:gd name="T59" fmla="*/ 784 h 227"/>
                <a:gd name="T60" fmla="*/ 260 w 239"/>
                <a:gd name="T61" fmla="*/ 618 h 227"/>
                <a:gd name="T62" fmla="*/ 266 w 239"/>
                <a:gd name="T63" fmla="*/ 512 h 227"/>
                <a:gd name="T64" fmla="*/ 285 w 239"/>
                <a:gd name="T65" fmla="*/ 409 h 227"/>
                <a:gd name="T66" fmla="*/ 254 w 239"/>
                <a:gd name="T67" fmla="*/ 409 h 227"/>
                <a:gd name="T68" fmla="*/ 266 w 239"/>
                <a:gd name="T69" fmla="*/ 331 h 227"/>
                <a:gd name="T70" fmla="*/ 254 w 239"/>
                <a:gd name="T71" fmla="*/ 272 h 227"/>
                <a:gd name="T72" fmla="*/ 240 w 239"/>
                <a:gd name="T73" fmla="*/ 233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9"/>
                <a:gd name="T112" fmla="*/ 0 h 227"/>
                <a:gd name="T113" fmla="*/ 239 w 239"/>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round/>
              <a:headEnd/>
              <a:tailEnd/>
            </a:ln>
          </p:spPr>
          <p:txBody>
            <a:bodyPr/>
            <a:lstStyle/>
            <a:p>
              <a:endParaRPr lang="en-US"/>
            </a:p>
          </p:txBody>
        </p:sp>
        <p:sp>
          <p:nvSpPr>
            <p:cNvPr id="5299" name="Freeform 201"/>
            <p:cNvSpPr>
              <a:spLocks/>
            </p:cNvSpPr>
            <p:nvPr/>
          </p:nvSpPr>
          <p:spPr bwMode="auto">
            <a:xfrm>
              <a:off x="1382" y="2362"/>
              <a:ext cx="12" cy="7"/>
            </a:xfrm>
            <a:custGeom>
              <a:avLst/>
              <a:gdLst>
                <a:gd name="T0" fmla="*/ 12 w 12"/>
                <a:gd name="T1" fmla="*/ 64 h 6"/>
                <a:gd name="T2" fmla="*/ 12 w 12"/>
                <a:gd name="T3" fmla="*/ 64 h 6"/>
                <a:gd name="T4" fmla="*/ 0 w 12"/>
                <a:gd name="T5" fmla="*/ 0 h 6"/>
                <a:gd name="T6" fmla="*/ 12 w 12"/>
                <a:gd name="T7" fmla="*/ 64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12" y="6"/>
                  </a:lnTo>
                  <a:lnTo>
                    <a:pt x="0" y="0"/>
                  </a:lnTo>
                  <a:lnTo>
                    <a:pt x="12" y="6"/>
                  </a:lnTo>
                  <a:close/>
                </a:path>
              </a:pathLst>
            </a:custGeom>
            <a:solidFill>
              <a:srgbClr val="E1E1E1"/>
            </a:solidFill>
            <a:ln w="9525">
              <a:solidFill>
                <a:srgbClr val="000000"/>
              </a:solidFill>
              <a:round/>
              <a:headEnd/>
              <a:tailEnd/>
            </a:ln>
          </p:spPr>
          <p:txBody>
            <a:bodyPr/>
            <a:lstStyle/>
            <a:p>
              <a:endParaRPr lang="en-US"/>
            </a:p>
          </p:txBody>
        </p:sp>
        <p:sp>
          <p:nvSpPr>
            <p:cNvPr id="5300" name="Freeform 202"/>
            <p:cNvSpPr>
              <a:spLocks/>
            </p:cNvSpPr>
            <p:nvPr/>
          </p:nvSpPr>
          <p:spPr bwMode="auto">
            <a:xfrm>
              <a:off x="1041" y="2093"/>
              <a:ext cx="184" cy="73"/>
            </a:xfrm>
            <a:custGeom>
              <a:avLst/>
              <a:gdLst>
                <a:gd name="T0" fmla="*/ 175 w 180"/>
                <a:gd name="T1" fmla="*/ 137 h 66"/>
                <a:gd name="T2" fmla="*/ 175 w 180"/>
                <a:gd name="T3" fmla="*/ 137 h 66"/>
                <a:gd name="T4" fmla="*/ 150 w 180"/>
                <a:gd name="T5" fmla="*/ 82 h 66"/>
                <a:gd name="T6" fmla="*/ 132 w 180"/>
                <a:gd name="T7" fmla="*/ 51 h 66"/>
                <a:gd name="T8" fmla="*/ 108 w 180"/>
                <a:gd name="T9" fmla="*/ 28 h 66"/>
                <a:gd name="T10" fmla="*/ 94 w 180"/>
                <a:gd name="T11" fmla="*/ 0 h 66"/>
                <a:gd name="T12" fmla="*/ 82 w 180"/>
                <a:gd name="T13" fmla="*/ 0 h 66"/>
                <a:gd name="T14" fmla="*/ 57 w 180"/>
                <a:gd name="T15" fmla="*/ 28 h 66"/>
                <a:gd name="T16" fmla="*/ 18 w 180"/>
                <a:gd name="T17" fmla="*/ 51 h 66"/>
                <a:gd name="T18" fmla="*/ 12 w 180"/>
                <a:gd name="T19" fmla="*/ 112 h 66"/>
                <a:gd name="T20" fmla="*/ 0 w 180"/>
                <a:gd name="T21" fmla="*/ 137 h 66"/>
                <a:gd name="T22" fmla="*/ 6 w 180"/>
                <a:gd name="T23" fmla="*/ 112 h 66"/>
                <a:gd name="T24" fmla="*/ 39 w 180"/>
                <a:gd name="T25" fmla="*/ 82 h 66"/>
                <a:gd name="T26" fmla="*/ 51 w 180"/>
                <a:gd name="T27" fmla="*/ 51 h 66"/>
                <a:gd name="T28" fmla="*/ 82 w 180"/>
                <a:gd name="T29" fmla="*/ 51 h 66"/>
                <a:gd name="T30" fmla="*/ 63 w 180"/>
                <a:gd name="T31" fmla="*/ 82 h 66"/>
                <a:gd name="T32" fmla="*/ 94 w 180"/>
                <a:gd name="T33" fmla="*/ 82 h 66"/>
                <a:gd name="T34" fmla="*/ 102 w 180"/>
                <a:gd name="T35" fmla="*/ 112 h 66"/>
                <a:gd name="T36" fmla="*/ 108 w 180"/>
                <a:gd name="T37" fmla="*/ 112 h 66"/>
                <a:gd name="T38" fmla="*/ 141 w 180"/>
                <a:gd name="T39" fmla="*/ 137 h 66"/>
                <a:gd name="T40" fmla="*/ 150 w 180"/>
                <a:gd name="T41" fmla="*/ 188 h 66"/>
                <a:gd name="T42" fmla="*/ 183 w 180"/>
                <a:gd name="T43" fmla="*/ 250 h 66"/>
                <a:gd name="T44" fmla="*/ 167 w 180"/>
                <a:gd name="T45" fmla="*/ 306 h 66"/>
                <a:gd name="T46" fmla="*/ 191 w 180"/>
                <a:gd name="T47" fmla="*/ 306 h 66"/>
                <a:gd name="T48" fmla="*/ 218 w 180"/>
                <a:gd name="T49" fmla="*/ 306 h 66"/>
                <a:gd name="T50" fmla="*/ 234 w 180"/>
                <a:gd name="T51" fmla="*/ 277 h 66"/>
                <a:gd name="T52" fmla="*/ 249 w 180"/>
                <a:gd name="T53" fmla="*/ 277 h 66"/>
                <a:gd name="T54" fmla="*/ 234 w 180"/>
                <a:gd name="T55" fmla="*/ 250 h 66"/>
                <a:gd name="T56" fmla="*/ 218 w 180"/>
                <a:gd name="T57" fmla="*/ 217 h 66"/>
                <a:gd name="T58" fmla="*/ 218 w 180"/>
                <a:gd name="T59" fmla="*/ 188 h 66"/>
                <a:gd name="T60" fmla="*/ 199 w 180"/>
                <a:gd name="T61" fmla="*/ 166 h 66"/>
                <a:gd name="T62" fmla="*/ 183 w 180"/>
                <a:gd name="T63" fmla="*/ 137 h 66"/>
                <a:gd name="T64" fmla="*/ 175 w 180"/>
                <a:gd name="T65" fmla="*/ 13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0"/>
                <a:gd name="T100" fmla="*/ 0 h 66"/>
                <a:gd name="T101" fmla="*/ 180 w 180"/>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6F73BF"/>
            </a:solidFill>
            <a:ln w="9525">
              <a:solidFill>
                <a:srgbClr val="000000"/>
              </a:solidFill>
              <a:round/>
              <a:headEnd/>
              <a:tailEnd/>
            </a:ln>
          </p:spPr>
          <p:txBody>
            <a:bodyPr/>
            <a:lstStyle/>
            <a:p>
              <a:endParaRPr lang="en-US"/>
            </a:p>
          </p:txBody>
        </p:sp>
        <p:sp>
          <p:nvSpPr>
            <p:cNvPr id="5301" name="Freeform 203"/>
            <p:cNvSpPr>
              <a:spLocks/>
            </p:cNvSpPr>
            <p:nvPr/>
          </p:nvSpPr>
          <p:spPr bwMode="auto">
            <a:xfrm>
              <a:off x="1073" y="2119"/>
              <a:ext cx="11" cy="13"/>
            </a:xfrm>
            <a:custGeom>
              <a:avLst/>
              <a:gdLst>
                <a:gd name="T0" fmla="*/ 0 w 12"/>
                <a:gd name="T1" fmla="*/ 39 h 12"/>
                <a:gd name="T2" fmla="*/ 6 w 12"/>
                <a:gd name="T3" fmla="*/ 24 h 12"/>
                <a:gd name="T4" fmla="*/ 6 w 12"/>
                <a:gd name="T5" fmla="*/ 0 h 12"/>
                <a:gd name="T6" fmla="*/ 0 w 12"/>
                <a:gd name="T7" fmla="*/ 39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0" y="12"/>
                  </a:moveTo>
                  <a:lnTo>
                    <a:pt x="12" y="6"/>
                  </a:lnTo>
                  <a:lnTo>
                    <a:pt x="6" y="0"/>
                  </a:lnTo>
                  <a:lnTo>
                    <a:pt x="0" y="12"/>
                  </a:lnTo>
                  <a:close/>
                </a:path>
              </a:pathLst>
            </a:custGeom>
            <a:solidFill>
              <a:srgbClr val="6F73BF"/>
            </a:solidFill>
            <a:ln w="9525">
              <a:solidFill>
                <a:srgbClr val="000000"/>
              </a:solidFill>
              <a:round/>
              <a:headEnd/>
              <a:tailEnd/>
            </a:ln>
          </p:spPr>
          <p:txBody>
            <a:bodyPr/>
            <a:lstStyle/>
            <a:p>
              <a:endParaRPr lang="en-US"/>
            </a:p>
          </p:txBody>
        </p:sp>
        <p:sp>
          <p:nvSpPr>
            <p:cNvPr id="5302" name="Freeform 204"/>
            <p:cNvSpPr>
              <a:spLocks/>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
                <a:gd name="T85" fmla="*/ 0 h 2"/>
                <a:gd name="T86" fmla="*/ 6 w 6"/>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 h="2">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5303" name="Freeform 205"/>
            <p:cNvSpPr>
              <a:spLocks/>
            </p:cNvSpPr>
            <p:nvPr/>
          </p:nvSpPr>
          <p:spPr bwMode="auto">
            <a:xfrm>
              <a:off x="1120" y="2166"/>
              <a:ext cx="7" cy="7"/>
            </a:xfrm>
            <a:custGeom>
              <a:avLst/>
              <a:gdLst>
                <a:gd name="T0" fmla="*/ 64 w 6"/>
                <a:gd name="T1" fmla="*/ 64 h 6"/>
                <a:gd name="T2" fmla="*/ 64 w 6"/>
                <a:gd name="T3" fmla="*/ 0 h 6"/>
                <a:gd name="T4" fmla="*/ 64 w 6"/>
                <a:gd name="T5" fmla="*/ 0 h 6"/>
                <a:gd name="T6" fmla="*/ 64 w 6"/>
                <a:gd name="T7" fmla="*/ 64 h 6"/>
                <a:gd name="T8" fmla="*/ 64 w 6"/>
                <a:gd name="T9" fmla="*/ 64 h 6"/>
                <a:gd name="T10" fmla="*/ 64 w 6"/>
                <a:gd name="T11" fmla="*/ 64 h 6"/>
                <a:gd name="T12" fmla="*/ 0 w 6"/>
                <a:gd name="T13" fmla="*/ 64 h 6"/>
                <a:gd name="T14" fmla="*/ 0 w 6"/>
                <a:gd name="T15" fmla="*/ 64 h 6"/>
                <a:gd name="T16" fmla="*/ 64 w 6"/>
                <a:gd name="T17" fmla="*/ 64 h 6"/>
                <a:gd name="T18" fmla="*/ 64 w 6"/>
                <a:gd name="T19" fmla="*/ 64 h 6"/>
                <a:gd name="T20" fmla="*/ 64 w 6"/>
                <a:gd name="T21" fmla="*/ 64 h 6"/>
                <a:gd name="T22" fmla="*/ 64 w 6"/>
                <a:gd name="T23" fmla="*/ 64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0"/>
                  </a:lnTo>
                  <a:lnTo>
                    <a:pt x="6" y="6"/>
                  </a:lnTo>
                  <a:lnTo>
                    <a:pt x="0" y="6"/>
                  </a:lnTo>
                  <a:lnTo>
                    <a:pt x="6" y="6"/>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5304" name="Freeform 206"/>
            <p:cNvSpPr>
              <a:spLocks/>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5305" name="Freeform 207"/>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5306" name="Freeform 208"/>
            <p:cNvSpPr>
              <a:spLocks/>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5307" name="Oval 209"/>
            <p:cNvSpPr>
              <a:spLocks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308" name="Freeform 210"/>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5309" name="Freeform 211"/>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5310" name="Freeform 212"/>
            <p:cNvSpPr>
              <a:spLocks/>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5311" name="Freeform 213"/>
            <p:cNvSpPr>
              <a:spLocks/>
            </p:cNvSpPr>
            <p:nvPr/>
          </p:nvSpPr>
          <p:spPr bwMode="auto">
            <a:xfrm>
              <a:off x="1261" y="2166"/>
              <a:ext cx="65" cy="54"/>
            </a:xfrm>
            <a:custGeom>
              <a:avLst/>
              <a:gdLst>
                <a:gd name="T0" fmla="*/ 6 w 65"/>
                <a:gd name="T1" fmla="*/ 37 h 48"/>
                <a:gd name="T2" fmla="*/ 6 w 65"/>
                <a:gd name="T3" fmla="*/ 110 h 48"/>
                <a:gd name="T4" fmla="*/ 0 w 65"/>
                <a:gd name="T5" fmla="*/ 141 h 48"/>
                <a:gd name="T6" fmla="*/ 0 w 65"/>
                <a:gd name="T7" fmla="*/ 213 h 48"/>
                <a:gd name="T8" fmla="*/ 6 w 65"/>
                <a:gd name="T9" fmla="*/ 286 h 48"/>
                <a:gd name="T10" fmla="*/ 12 w 65"/>
                <a:gd name="T11" fmla="*/ 213 h 48"/>
                <a:gd name="T12" fmla="*/ 24 w 65"/>
                <a:gd name="T13" fmla="*/ 179 h 48"/>
                <a:gd name="T14" fmla="*/ 30 w 65"/>
                <a:gd name="T15" fmla="*/ 179 h 48"/>
                <a:gd name="T16" fmla="*/ 54 w 65"/>
                <a:gd name="T17" fmla="*/ 179 h 48"/>
                <a:gd name="T18" fmla="*/ 65 w 65"/>
                <a:gd name="T19" fmla="*/ 141 h 48"/>
                <a:gd name="T20" fmla="*/ 42 w 65"/>
                <a:gd name="T21" fmla="*/ 110 h 48"/>
                <a:gd name="T22" fmla="*/ 48 w 65"/>
                <a:gd name="T23" fmla="*/ 77 h 48"/>
                <a:gd name="T24" fmla="*/ 36 w 65"/>
                <a:gd name="T25" fmla="*/ 37 h 48"/>
                <a:gd name="T26" fmla="*/ 12 w 65"/>
                <a:gd name="T27" fmla="*/ 0 h 48"/>
                <a:gd name="T28" fmla="*/ 6 w 65"/>
                <a:gd name="T29" fmla="*/ 3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48"/>
                <a:gd name="T47" fmla="*/ 65 w 65"/>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round/>
              <a:headEnd/>
              <a:tailEnd/>
            </a:ln>
          </p:spPr>
          <p:txBody>
            <a:bodyPr/>
            <a:lstStyle/>
            <a:p>
              <a:endParaRPr lang="en-US"/>
            </a:p>
          </p:txBody>
        </p:sp>
        <p:sp>
          <p:nvSpPr>
            <p:cNvPr id="5312" name="Freeform 214"/>
            <p:cNvSpPr>
              <a:spLocks/>
            </p:cNvSpPr>
            <p:nvPr/>
          </p:nvSpPr>
          <p:spPr bwMode="auto">
            <a:xfrm>
              <a:off x="1218" y="2166"/>
              <a:ext cx="50" cy="40"/>
            </a:xfrm>
            <a:custGeom>
              <a:avLst/>
              <a:gdLst>
                <a:gd name="T0" fmla="*/ 88 w 48"/>
                <a:gd name="T1" fmla="*/ 30 h 36"/>
                <a:gd name="T2" fmla="*/ 88 w 48"/>
                <a:gd name="T3" fmla="*/ 87 h 36"/>
                <a:gd name="T4" fmla="*/ 78 w 48"/>
                <a:gd name="T5" fmla="*/ 120 h 36"/>
                <a:gd name="T6" fmla="*/ 78 w 48"/>
                <a:gd name="T7" fmla="*/ 170 h 36"/>
                <a:gd name="T8" fmla="*/ 6 w 48"/>
                <a:gd name="T9" fmla="*/ 170 h 36"/>
                <a:gd name="T10" fmla="*/ 0 w 48"/>
                <a:gd name="T11" fmla="*/ 148 h 36"/>
                <a:gd name="T12" fmla="*/ 6 w 48"/>
                <a:gd name="T13" fmla="*/ 120 h 36"/>
                <a:gd name="T14" fmla="*/ 42 w 48"/>
                <a:gd name="T15" fmla="*/ 120 h 36"/>
                <a:gd name="T16" fmla="*/ 69 w 48"/>
                <a:gd name="T17" fmla="*/ 148 h 36"/>
                <a:gd name="T18" fmla="*/ 54 w 48"/>
                <a:gd name="T19" fmla="*/ 57 h 36"/>
                <a:gd name="T20" fmla="*/ 42 w 48"/>
                <a:gd name="T21" fmla="*/ 30 h 36"/>
                <a:gd name="T22" fmla="*/ 33 w 48"/>
                <a:gd name="T23" fmla="*/ 0 h 36"/>
                <a:gd name="T24" fmla="*/ 69 w 48"/>
                <a:gd name="T25" fmla="*/ 30 h 36"/>
                <a:gd name="T26" fmla="*/ 88 w 48"/>
                <a:gd name="T27" fmla="*/ 3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36"/>
                <a:gd name="T44" fmla="*/ 48 w 48"/>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round/>
              <a:headEnd/>
              <a:tailEnd/>
            </a:ln>
          </p:spPr>
          <p:txBody>
            <a:bodyPr/>
            <a:lstStyle/>
            <a:p>
              <a:endParaRPr lang="en-US"/>
            </a:p>
          </p:txBody>
        </p:sp>
        <p:sp>
          <p:nvSpPr>
            <p:cNvPr id="5313" name="Freeform 215"/>
            <p:cNvSpPr>
              <a:spLocks/>
            </p:cNvSpPr>
            <p:nvPr/>
          </p:nvSpPr>
          <p:spPr bwMode="auto">
            <a:xfrm>
              <a:off x="1261" y="2119"/>
              <a:ext cx="7" cy="6"/>
            </a:xfrm>
            <a:custGeom>
              <a:avLst/>
              <a:gdLst>
                <a:gd name="T0" fmla="*/ 64 w 6"/>
                <a:gd name="T1" fmla="*/ 6 h 6"/>
                <a:gd name="T2" fmla="*/ 0 w 6"/>
                <a:gd name="T3" fmla="*/ 6 h 6"/>
                <a:gd name="T4" fmla="*/ 0 w 6"/>
                <a:gd name="T5" fmla="*/ 0 h 6"/>
                <a:gd name="T6" fmla="*/ 64 w 6"/>
                <a:gd name="T7" fmla="*/ 6 h 6"/>
                <a:gd name="T8" fmla="*/ 64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5314" name="Rectangle 216"/>
            <p:cNvSpPr>
              <a:spLocks noChangeArrowheads="1"/>
            </p:cNvSpPr>
            <p:nvPr/>
          </p:nvSpPr>
          <p:spPr bwMode="auto">
            <a:xfrm>
              <a:off x="1273" y="2125"/>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315" name="Freeform 217"/>
            <p:cNvSpPr>
              <a:spLocks/>
            </p:cNvSpPr>
            <p:nvPr/>
          </p:nvSpPr>
          <p:spPr bwMode="auto">
            <a:xfrm>
              <a:off x="1443" y="2294"/>
              <a:ext cx="5" cy="14"/>
            </a:xfrm>
            <a:custGeom>
              <a:avLst/>
              <a:gdLst>
                <a:gd name="T0" fmla="*/ 3 w 6"/>
                <a:gd name="T1" fmla="*/ 121 h 12"/>
                <a:gd name="T2" fmla="*/ 0 w 6"/>
                <a:gd name="T3" fmla="*/ 64 h 12"/>
                <a:gd name="T4" fmla="*/ 3 w 6"/>
                <a:gd name="T5" fmla="*/ 0 h 12"/>
                <a:gd name="T6" fmla="*/ 3 w 6"/>
                <a:gd name="T7" fmla="*/ 121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6"/>
                  </a:lnTo>
                  <a:lnTo>
                    <a:pt x="6" y="0"/>
                  </a:lnTo>
                  <a:lnTo>
                    <a:pt x="6" y="12"/>
                  </a:lnTo>
                  <a:close/>
                </a:path>
              </a:pathLst>
            </a:custGeom>
            <a:solidFill>
              <a:srgbClr val="E1E1E1"/>
            </a:solidFill>
            <a:ln w="9525">
              <a:solidFill>
                <a:srgbClr val="000000"/>
              </a:solidFill>
              <a:round/>
              <a:headEnd/>
              <a:tailEnd/>
            </a:ln>
          </p:spPr>
          <p:txBody>
            <a:bodyPr/>
            <a:lstStyle/>
            <a:p>
              <a:endParaRPr lang="en-US"/>
            </a:p>
          </p:txBody>
        </p:sp>
        <p:sp>
          <p:nvSpPr>
            <p:cNvPr id="5316" name="Freeform 218"/>
            <p:cNvSpPr>
              <a:spLocks/>
            </p:cNvSpPr>
            <p:nvPr/>
          </p:nvSpPr>
          <p:spPr bwMode="auto">
            <a:xfrm>
              <a:off x="1000" y="2362"/>
              <a:ext cx="61" cy="73"/>
            </a:xfrm>
            <a:custGeom>
              <a:avLst/>
              <a:gdLst>
                <a:gd name="T0" fmla="*/ 12 w 60"/>
                <a:gd name="T1" fmla="*/ 168 h 65"/>
                <a:gd name="T2" fmla="*/ 0 w 60"/>
                <a:gd name="T3" fmla="*/ 100 h 65"/>
                <a:gd name="T4" fmla="*/ 0 w 60"/>
                <a:gd name="T5" fmla="*/ 34 h 65"/>
                <a:gd name="T6" fmla="*/ 0 w 60"/>
                <a:gd name="T7" fmla="*/ 34 h 65"/>
                <a:gd name="T8" fmla="*/ 6 w 60"/>
                <a:gd name="T9" fmla="*/ 0 h 65"/>
                <a:gd name="T10" fmla="*/ 45 w 60"/>
                <a:gd name="T11" fmla="*/ 34 h 65"/>
                <a:gd name="T12" fmla="*/ 57 w 60"/>
                <a:gd name="T13" fmla="*/ 34 h 65"/>
                <a:gd name="T14" fmla="*/ 63 w 60"/>
                <a:gd name="T15" fmla="*/ 100 h 65"/>
                <a:gd name="T16" fmla="*/ 75 w 60"/>
                <a:gd name="T17" fmla="*/ 168 h 65"/>
                <a:gd name="T18" fmla="*/ 69 w 60"/>
                <a:gd name="T19" fmla="*/ 201 h 65"/>
                <a:gd name="T20" fmla="*/ 69 w 60"/>
                <a:gd name="T21" fmla="*/ 267 h 65"/>
                <a:gd name="T22" fmla="*/ 63 w 60"/>
                <a:gd name="T23" fmla="*/ 369 h 65"/>
                <a:gd name="T24" fmla="*/ 57 w 60"/>
                <a:gd name="T25" fmla="*/ 267 h 65"/>
                <a:gd name="T26" fmla="*/ 57 w 60"/>
                <a:gd name="T27" fmla="*/ 300 h 65"/>
                <a:gd name="T28" fmla="*/ 51 w 60"/>
                <a:gd name="T29" fmla="*/ 267 h 65"/>
                <a:gd name="T30" fmla="*/ 51 w 60"/>
                <a:gd name="T31" fmla="*/ 201 h 65"/>
                <a:gd name="T32" fmla="*/ 24 w 60"/>
                <a:gd name="T33" fmla="*/ 168 h 65"/>
                <a:gd name="T34" fmla="*/ 12 w 60"/>
                <a:gd name="T35" fmla="*/ 100 h 65"/>
                <a:gd name="T36" fmla="*/ 18 w 60"/>
                <a:gd name="T37" fmla="*/ 168 h 65"/>
                <a:gd name="T38" fmla="*/ 12 w 60"/>
                <a:gd name="T39" fmla="*/ 168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0"/>
                <a:gd name="T61" fmla="*/ 0 h 65"/>
                <a:gd name="T62" fmla="*/ 60 w 60"/>
                <a:gd name="T63" fmla="*/ 65 h 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round/>
              <a:headEnd/>
              <a:tailEnd/>
            </a:ln>
          </p:spPr>
          <p:txBody>
            <a:bodyPr/>
            <a:lstStyle/>
            <a:p>
              <a:endParaRPr lang="en-US"/>
            </a:p>
          </p:txBody>
        </p:sp>
        <p:sp>
          <p:nvSpPr>
            <p:cNvPr id="5317" name="Freeform 219"/>
            <p:cNvSpPr>
              <a:spLocks/>
            </p:cNvSpPr>
            <p:nvPr/>
          </p:nvSpPr>
          <p:spPr bwMode="auto">
            <a:xfrm>
              <a:off x="1285" y="2328"/>
              <a:ext cx="1" cy="7"/>
            </a:xfrm>
            <a:custGeom>
              <a:avLst/>
              <a:gdLst>
                <a:gd name="T0" fmla="*/ 0 w 1"/>
                <a:gd name="T1" fmla="*/ 0 h 6"/>
                <a:gd name="T2" fmla="*/ 0 w 1"/>
                <a:gd name="T3" fmla="*/ 0 h 6"/>
                <a:gd name="T4" fmla="*/ 0 w 1"/>
                <a:gd name="T5" fmla="*/ 64 h 6"/>
                <a:gd name="T6" fmla="*/ 0 w 1"/>
                <a:gd name="T7" fmla="*/ 0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0"/>
                  </a:moveTo>
                  <a:lnTo>
                    <a:pt x="0" y="0"/>
                  </a:lnTo>
                  <a:lnTo>
                    <a:pt x="0" y="6"/>
                  </a:lnTo>
                  <a:lnTo>
                    <a:pt x="0"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5318" name="Freeform 220"/>
            <p:cNvSpPr>
              <a:spLocks/>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6" y="6"/>
                  </a:lnTo>
                  <a:lnTo>
                    <a:pt x="0" y="0"/>
                  </a:lnTo>
                  <a:lnTo>
                    <a:pt x="6" y="0"/>
                  </a:lnTo>
                  <a:lnTo>
                    <a:pt x="6" y="6"/>
                  </a:lnTo>
                  <a:close/>
                </a:path>
              </a:pathLst>
            </a:custGeom>
            <a:solidFill>
              <a:srgbClr val="E1E1E1"/>
            </a:solidFill>
            <a:ln w="9525">
              <a:solidFill>
                <a:srgbClr val="000000"/>
              </a:solidFill>
              <a:round/>
              <a:headEnd/>
              <a:tailEnd/>
            </a:ln>
          </p:spPr>
          <p:txBody>
            <a:bodyPr/>
            <a:lstStyle/>
            <a:p>
              <a:endParaRPr lang="en-US"/>
            </a:p>
          </p:txBody>
        </p:sp>
        <p:sp>
          <p:nvSpPr>
            <p:cNvPr id="5319" name="Freeform 221"/>
            <p:cNvSpPr>
              <a:spLocks/>
            </p:cNvSpPr>
            <p:nvPr/>
          </p:nvSpPr>
          <p:spPr bwMode="auto">
            <a:xfrm>
              <a:off x="1443" y="2261"/>
              <a:ext cx="2" cy="13"/>
            </a:xfrm>
            <a:custGeom>
              <a:avLst/>
              <a:gdLst>
                <a:gd name="T0" fmla="*/ 0 w 2"/>
                <a:gd name="T1" fmla="*/ 24 h 12"/>
                <a:gd name="T2" fmla="*/ 0 w 2"/>
                <a:gd name="T3" fmla="*/ 39 h 12"/>
                <a:gd name="T4" fmla="*/ 0 w 2"/>
                <a:gd name="T5" fmla="*/ 0 h 12"/>
                <a:gd name="T6" fmla="*/ 0 w 2"/>
                <a:gd name="T7" fmla="*/ 0 h 12"/>
                <a:gd name="T8" fmla="*/ 0 w 2"/>
                <a:gd name="T9" fmla="*/ 24 h 12"/>
                <a:gd name="T10" fmla="*/ 0 60000 65536"/>
                <a:gd name="T11" fmla="*/ 0 60000 65536"/>
                <a:gd name="T12" fmla="*/ 0 60000 65536"/>
                <a:gd name="T13" fmla="*/ 0 60000 65536"/>
                <a:gd name="T14" fmla="*/ 0 60000 65536"/>
                <a:gd name="T15" fmla="*/ 0 w 2"/>
                <a:gd name="T16" fmla="*/ 0 h 12"/>
                <a:gd name="T17" fmla="*/ 2 w 2"/>
                <a:gd name="T18" fmla="*/ 12 h 12"/>
              </a:gdLst>
              <a:ahLst/>
              <a:cxnLst>
                <a:cxn ang="T10">
                  <a:pos x="T0" y="T1"/>
                </a:cxn>
                <a:cxn ang="T11">
                  <a:pos x="T2" y="T3"/>
                </a:cxn>
                <a:cxn ang="T12">
                  <a:pos x="T4" y="T5"/>
                </a:cxn>
                <a:cxn ang="T13">
                  <a:pos x="T6" y="T7"/>
                </a:cxn>
                <a:cxn ang="T14">
                  <a:pos x="T8" y="T9"/>
                </a:cxn>
              </a:cxnLst>
              <a:rect l="T15" t="T16" r="T17" b="T18"/>
              <a:pathLst>
                <a:path w="2" h="12">
                  <a:moveTo>
                    <a:pt x="0" y="6"/>
                  </a:moveTo>
                  <a:lnTo>
                    <a:pt x="0" y="12"/>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5320" name="Freeform 222"/>
            <p:cNvSpPr>
              <a:spLocks/>
            </p:cNvSpPr>
            <p:nvPr/>
          </p:nvSpPr>
          <p:spPr bwMode="auto">
            <a:xfrm>
              <a:off x="933" y="2288"/>
              <a:ext cx="38" cy="27"/>
            </a:xfrm>
            <a:custGeom>
              <a:avLst/>
              <a:gdLst>
                <a:gd name="T0" fmla="*/ 80 w 36"/>
                <a:gd name="T1" fmla="*/ 141 h 24"/>
                <a:gd name="T2" fmla="*/ 68 w 36"/>
                <a:gd name="T3" fmla="*/ 141 h 24"/>
                <a:gd name="T4" fmla="*/ 52 w 36"/>
                <a:gd name="T5" fmla="*/ 141 h 24"/>
                <a:gd name="T6" fmla="*/ 27 w 36"/>
                <a:gd name="T7" fmla="*/ 110 h 24"/>
                <a:gd name="T8" fmla="*/ 0 w 36"/>
                <a:gd name="T9" fmla="*/ 77 h 24"/>
                <a:gd name="T10" fmla="*/ 27 w 36"/>
                <a:gd name="T11" fmla="*/ 0 h 24"/>
                <a:gd name="T12" fmla="*/ 52 w 36"/>
                <a:gd name="T13" fmla="*/ 77 h 24"/>
                <a:gd name="T14" fmla="*/ 80 w 36"/>
                <a:gd name="T15" fmla="*/ 77 h 24"/>
                <a:gd name="T16" fmla="*/ 80 w 36"/>
                <a:gd name="T17" fmla="*/ 141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round/>
              <a:headEnd/>
              <a:tailEnd/>
            </a:ln>
          </p:spPr>
          <p:txBody>
            <a:bodyPr/>
            <a:lstStyle/>
            <a:p>
              <a:endParaRPr lang="en-US"/>
            </a:p>
          </p:txBody>
        </p:sp>
        <p:sp>
          <p:nvSpPr>
            <p:cNvPr id="5321" name="Freeform 223"/>
            <p:cNvSpPr>
              <a:spLocks/>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h 1"/>
                <a:gd name="T37" fmla="*/ 1 h 1"/>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T36" r="0" b="T37"/>
              <a:pathLst>
                <a:path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5322" name="Freeform 224"/>
            <p:cNvSpPr>
              <a:spLocks/>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5323" name="Freeform 225"/>
            <p:cNvSpPr>
              <a:spLocks/>
            </p:cNvSpPr>
            <p:nvPr/>
          </p:nvSpPr>
          <p:spPr bwMode="auto">
            <a:xfrm>
              <a:off x="946" y="2254"/>
              <a:ext cx="108" cy="67"/>
            </a:xfrm>
            <a:custGeom>
              <a:avLst/>
              <a:gdLst>
                <a:gd name="T0" fmla="*/ 74 w 107"/>
                <a:gd name="T1" fmla="*/ 223 h 60"/>
                <a:gd name="T2" fmla="*/ 53 w 107"/>
                <a:gd name="T3" fmla="*/ 223 h 60"/>
                <a:gd name="T4" fmla="*/ 42 w 107"/>
                <a:gd name="T5" fmla="*/ 253 h 60"/>
                <a:gd name="T6" fmla="*/ 36 w 107"/>
                <a:gd name="T7" fmla="*/ 316 h 60"/>
                <a:gd name="T8" fmla="*/ 36 w 107"/>
                <a:gd name="T9" fmla="*/ 316 h 60"/>
                <a:gd name="T10" fmla="*/ 30 w 107"/>
                <a:gd name="T11" fmla="*/ 283 h 60"/>
                <a:gd name="T12" fmla="*/ 24 w 107"/>
                <a:gd name="T13" fmla="*/ 283 h 60"/>
                <a:gd name="T14" fmla="*/ 24 w 107"/>
                <a:gd name="T15" fmla="*/ 223 h 60"/>
                <a:gd name="T16" fmla="*/ 12 w 107"/>
                <a:gd name="T17" fmla="*/ 223 h 60"/>
                <a:gd name="T18" fmla="*/ 0 w 107"/>
                <a:gd name="T19" fmla="*/ 160 h 60"/>
                <a:gd name="T20" fmla="*/ 12 w 107"/>
                <a:gd name="T21" fmla="*/ 63 h 60"/>
                <a:gd name="T22" fmla="*/ 24 w 107"/>
                <a:gd name="T23" fmla="*/ 32 h 60"/>
                <a:gd name="T24" fmla="*/ 24 w 107"/>
                <a:gd name="T25" fmla="*/ 32 h 60"/>
                <a:gd name="T26" fmla="*/ 74 w 107"/>
                <a:gd name="T27" fmla="*/ 0 h 60"/>
                <a:gd name="T28" fmla="*/ 86 w 107"/>
                <a:gd name="T29" fmla="*/ 0 h 60"/>
                <a:gd name="T30" fmla="*/ 98 w 107"/>
                <a:gd name="T31" fmla="*/ 0 h 60"/>
                <a:gd name="T32" fmla="*/ 110 w 107"/>
                <a:gd name="T33" fmla="*/ 63 h 60"/>
                <a:gd name="T34" fmla="*/ 110 w 107"/>
                <a:gd name="T35" fmla="*/ 63 h 60"/>
                <a:gd name="T36" fmla="*/ 110 w 107"/>
                <a:gd name="T37" fmla="*/ 63 h 60"/>
                <a:gd name="T38" fmla="*/ 116 w 107"/>
                <a:gd name="T39" fmla="*/ 63 h 60"/>
                <a:gd name="T40" fmla="*/ 122 w 107"/>
                <a:gd name="T41" fmla="*/ 95 h 60"/>
                <a:gd name="T42" fmla="*/ 98 w 107"/>
                <a:gd name="T43" fmla="*/ 128 h 60"/>
                <a:gd name="T44" fmla="*/ 74 w 107"/>
                <a:gd name="T45" fmla="*/ 223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7"/>
                <a:gd name="T70" fmla="*/ 0 h 60"/>
                <a:gd name="T71" fmla="*/ 107 w 107"/>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round/>
              <a:headEnd/>
              <a:tailEnd/>
            </a:ln>
          </p:spPr>
          <p:txBody>
            <a:bodyPr/>
            <a:lstStyle/>
            <a:p>
              <a:endParaRPr lang="en-US"/>
            </a:p>
          </p:txBody>
        </p:sp>
        <p:sp>
          <p:nvSpPr>
            <p:cNvPr id="5324" name="Freeform 226"/>
            <p:cNvSpPr>
              <a:spLocks/>
            </p:cNvSpPr>
            <p:nvPr/>
          </p:nvSpPr>
          <p:spPr bwMode="auto">
            <a:xfrm>
              <a:off x="1443" y="2281"/>
              <a:ext cx="5" cy="7"/>
            </a:xfrm>
            <a:custGeom>
              <a:avLst/>
              <a:gdLst>
                <a:gd name="T0" fmla="*/ 3 w 6"/>
                <a:gd name="T1" fmla="*/ 64 h 6"/>
                <a:gd name="T2" fmla="*/ 0 w 6"/>
                <a:gd name="T3" fmla="*/ 0 h 6"/>
                <a:gd name="T4" fmla="*/ 3 w 6"/>
                <a:gd name="T5" fmla="*/ 64 h 6"/>
                <a:gd name="T6" fmla="*/ 3 w 6"/>
                <a:gd name="T7" fmla="*/ 6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5325" name="Freeform 227"/>
            <p:cNvSpPr>
              <a:spLocks/>
            </p:cNvSpPr>
            <p:nvPr/>
          </p:nvSpPr>
          <p:spPr bwMode="auto">
            <a:xfrm>
              <a:off x="976" y="2274"/>
              <a:ext cx="78" cy="95"/>
            </a:xfrm>
            <a:custGeom>
              <a:avLst/>
              <a:gdLst>
                <a:gd name="T0" fmla="*/ 29 w 77"/>
                <a:gd name="T1" fmla="*/ 157 h 84"/>
                <a:gd name="T2" fmla="*/ 23 w 77"/>
                <a:gd name="T3" fmla="*/ 157 h 84"/>
                <a:gd name="T4" fmla="*/ 12 w 77"/>
                <a:gd name="T5" fmla="*/ 187 h 84"/>
                <a:gd name="T6" fmla="*/ 6 w 77"/>
                <a:gd name="T7" fmla="*/ 267 h 84"/>
                <a:gd name="T8" fmla="*/ 6 w 77"/>
                <a:gd name="T9" fmla="*/ 267 h 84"/>
                <a:gd name="T10" fmla="*/ 0 w 77"/>
                <a:gd name="T11" fmla="*/ 267 h 84"/>
                <a:gd name="T12" fmla="*/ 12 w 77"/>
                <a:gd name="T13" fmla="*/ 383 h 84"/>
                <a:gd name="T14" fmla="*/ 29 w 77"/>
                <a:gd name="T15" fmla="*/ 495 h 84"/>
                <a:gd name="T16" fmla="*/ 68 w 77"/>
                <a:gd name="T17" fmla="*/ 528 h 84"/>
                <a:gd name="T18" fmla="*/ 80 w 77"/>
                <a:gd name="T19" fmla="*/ 528 h 84"/>
                <a:gd name="T20" fmla="*/ 80 w 77"/>
                <a:gd name="T21" fmla="*/ 452 h 84"/>
                <a:gd name="T22" fmla="*/ 80 w 77"/>
                <a:gd name="T23" fmla="*/ 383 h 84"/>
                <a:gd name="T24" fmla="*/ 80 w 77"/>
                <a:gd name="T25" fmla="*/ 302 h 84"/>
                <a:gd name="T26" fmla="*/ 86 w 77"/>
                <a:gd name="T27" fmla="*/ 342 h 84"/>
                <a:gd name="T28" fmla="*/ 86 w 77"/>
                <a:gd name="T29" fmla="*/ 228 h 84"/>
                <a:gd name="T30" fmla="*/ 92 w 77"/>
                <a:gd name="T31" fmla="*/ 113 h 84"/>
                <a:gd name="T32" fmla="*/ 92 w 77"/>
                <a:gd name="T33" fmla="*/ 37 h 84"/>
                <a:gd name="T34" fmla="*/ 92 w 77"/>
                <a:gd name="T35" fmla="*/ 0 h 84"/>
                <a:gd name="T36" fmla="*/ 68 w 77"/>
                <a:gd name="T37" fmla="*/ 37 h 84"/>
                <a:gd name="T38" fmla="*/ 29 w 77"/>
                <a:gd name="T39" fmla="*/ 157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
                <a:gd name="T61" fmla="*/ 0 h 84"/>
                <a:gd name="T62" fmla="*/ 77 w 77"/>
                <a:gd name="T63" fmla="*/ 84 h 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round/>
              <a:headEnd/>
              <a:tailEnd/>
            </a:ln>
          </p:spPr>
          <p:txBody>
            <a:bodyPr/>
            <a:lstStyle/>
            <a:p>
              <a:endParaRPr lang="en-US"/>
            </a:p>
          </p:txBody>
        </p:sp>
        <p:sp>
          <p:nvSpPr>
            <p:cNvPr id="5326" name="Rectangle 228"/>
            <p:cNvSpPr>
              <a:spLocks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327" name="Rectangle 229"/>
            <p:cNvSpPr>
              <a:spLocks noChangeArrowheads="1"/>
            </p:cNvSpPr>
            <p:nvPr/>
          </p:nvSpPr>
          <p:spPr bwMode="auto">
            <a:xfrm>
              <a:off x="1424" y="2227"/>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328" name="Freeform 230"/>
            <p:cNvSpPr>
              <a:spLocks/>
            </p:cNvSpPr>
            <p:nvPr/>
          </p:nvSpPr>
          <p:spPr bwMode="auto">
            <a:xfrm>
              <a:off x="1418" y="2220"/>
              <a:ext cx="6" cy="7"/>
            </a:xfrm>
            <a:custGeom>
              <a:avLst/>
              <a:gdLst>
                <a:gd name="T0" fmla="*/ 6 w 6"/>
                <a:gd name="T1" fmla="*/ 64 h 6"/>
                <a:gd name="T2" fmla="*/ 0 w 6"/>
                <a:gd name="T3" fmla="*/ 0 h 6"/>
                <a:gd name="T4" fmla="*/ 6 w 6"/>
                <a:gd name="T5" fmla="*/ 64 h 6"/>
                <a:gd name="T6" fmla="*/ 6 w 6"/>
                <a:gd name="T7" fmla="*/ 6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6" y="6"/>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5329" name="Freeform 231"/>
            <p:cNvSpPr>
              <a:spLocks/>
            </p:cNvSpPr>
            <p:nvPr/>
          </p:nvSpPr>
          <p:spPr bwMode="auto">
            <a:xfrm>
              <a:off x="1437" y="2247"/>
              <a:ext cx="6" cy="7"/>
            </a:xfrm>
            <a:custGeom>
              <a:avLst/>
              <a:gdLst>
                <a:gd name="T0" fmla="*/ 0 w 6"/>
                <a:gd name="T1" fmla="*/ 0 h 6"/>
                <a:gd name="T2" fmla="*/ 6 w 6"/>
                <a:gd name="T3" fmla="*/ 0 h 6"/>
                <a:gd name="T4" fmla="*/ 0 w 6"/>
                <a:gd name="T5" fmla="*/ 64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6" y="0"/>
                  </a:lnTo>
                  <a:lnTo>
                    <a:pt x="0" y="6"/>
                  </a:lnTo>
                  <a:lnTo>
                    <a:pt x="0"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5330" name="Freeform 232"/>
            <p:cNvSpPr>
              <a:spLocks/>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6"/>
                <a:gd name="T56" fmla="*/ 6 w 6"/>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6">
                  <a:moveTo>
                    <a:pt x="6" y="0"/>
                  </a:moveTo>
                  <a:lnTo>
                    <a:pt x="6" y="0"/>
                  </a:lnTo>
                  <a:lnTo>
                    <a:pt x="6" y="6"/>
                  </a:lnTo>
                  <a:lnTo>
                    <a:pt x="0" y="6"/>
                  </a:lnTo>
                  <a:lnTo>
                    <a:pt x="6" y="6"/>
                  </a:lnTo>
                  <a:lnTo>
                    <a:pt x="6"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5331" name="Freeform 233"/>
            <p:cNvSpPr>
              <a:spLocks/>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0"/>
                  </a:moveTo>
                  <a:lnTo>
                    <a:pt x="0" y="0"/>
                  </a:lnTo>
                  <a:lnTo>
                    <a:pt x="0" y="6"/>
                  </a:lnTo>
                  <a:lnTo>
                    <a:pt x="0" y="0"/>
                  </a:lnTo>
                  <a:close/>
                </a:path>
              </a:pathLst>
            </a:custGeom>
            <a:solidFill>
              <a:srgbClr val="800000"/>
            </a:solidFill>
            <a:ln w="9525">
              <a:solidFill>
                <a:srgbClr val="000000"/>
              </a:solidFill>
              <a:round/>
              <a:headEnd/>
              <a:tailEnd/>
            </a:ln>
          </p:spPr>
          <p:txBody>
            <a:bodyPr/>
            <a:lstStyle/>
            <a:p>
              <a:endParaRPr lang="en-US"/>
            </a:p>
          </p:txBody>
        </p:sp>
        <p:sp>
          <p:nvSpPr>
            <p:cNvPr id="5332" name="Freeform 234"/>
            <p:cNvSpPr>
              <a:spLocks/>
            </p:cNvSpPr>
            <p:nvPr/>
          </p:nvSpPr>
          <p:spPr bwMode="auto">
            <a:xfrm>
              <a:off x="1437" y="2213"/>
              <a:ext cx="1" cy="7"/>
            </a:xfrm>
            <a:custGeom>
              <a:avLst/>
              <a:gdLst>
                <a:gd name="T0" fmla="*/ 0 w 1"/>
                <a:gd name="T1" fmla="*/ 64 h 6"/>
                <a:gd name="T2" fmla="*/ 0 w 1"/>
                <a:gd name="T3" fmla="*/ 64 h 6"/>
                <a:gd name="T4" fmla="*/ 0 w 1"/>
                <a:gd name="T5" fmla="*/ 0 h 6"/>
                <a:gd name="T6" fmla="*/ 0 w 1"/>
                <a:gd name="T7" fmla="*/ 0 h 6"/>
                <a:gd name="T8" fmla="*/ 0 w 1"/>
                <a:gd name="T9" fmla="*/ 0 h 6"/>
                <a:gd name="T10" fmla="*/ 0 w 1"/>
                <a:gd name="T11" fmla="*/ 64 h 6"/>
                <a:gd name="T12" fmla="*/ 0 w 1"/>
                <a:gd name="T13" fmla="*/ 64 h 6"/>
                <a:gd name="T14" fmla="*/ 0 60000 65536"/>
                <a:gd name="T15" fmla="*/ 0 60000 65536"/>
                <a:gd name="T16" fmla="*/ 0 60000 65536"/>
                <a:gd name="T17" fmla="*/ 0 60000 65536"/>
                <a:gd name="T18" fmla="*/ 0 60000 65536"/>
                <a:gd name="T19" fmla="*/ 0 60000 65536"/>
                <a:gd name="T20" fmla="*/ 0 60000 65536"/>
                <a:gd name="T21" fmla="*/ 0 w 1"/>
                <a:gd name="T22" fmla="*/ 0 h 6"/>
                <a:gd name="T23" fmla="*/ 1 w 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6">
                  <a:moveTo>
                    <a:pt x="0" y="6"/>
                  </a:moveTo>
                  <a:lnTo>
                    <a:pt x="0" y="6"/>
                  </a:lnTo>
                  <a:lnTo>
                    <a:pt x="0" y="0"/>
                  </a:lnTo>
                  <a:lnTo>
                    <a:pt x="0" y="6"/>
                  </a:lnTo>
                  <a:close/>
                </a:path>
              </a:pathLst>
            </a:custGeom>
            <a:solidFill>
              <a:srgbClr val="800000"/>
            </a:solidFill>
            <a:ln w="9525">
              <a:solidFill>
                <a:srgbClr val="000000"/>
              </a:solidFill>
              <a:round/>
              <a:headEnd/>
              <a:tailEnd/>
            </a:ln>
          </p:spPr>
          <p:txBody>
            <a:bodyPr/>
            <a:lstStyle/>
            <a:p>
              <a:endParaRPr lang="en-US"/>
            </a:p>
          </p:txBody>
        </p:sp>
        <p:sp>
          <p:nvSpPr>
            <p:cNvPr id="5333" name="Freeform 235"/>
            <p:cNvSpPr>
              <a:spLocks/>
            </p:cNvSpPr>
            <p:nvPr/>
          </p:nvSpPr>
          <p:spPr bwMode="auto">
            <a:xfrm>
              <a:off x="953" y="2200"/>
              <a:ext cx="23" cy="54"/>
            </a:xfrm>
            <a:custGeom>
              <a:avLst/>
              <a:gdLst>
                <a:gd name="T0" fmla="*/ 12 w 24"/>
                <a:gd name="T1" fmla="*/ 243 h 48"/>
                <a:gd name="T2" fmla="*/ 6 w 24"/>
                <a:gd name="T3" fmla="*/ 286 h 48"/>
                <a:gd name="T4" fmla="*/ 0 w 24"/>
                <a:gd name="T5" fmla="*/ 286 h 48"/>
                <a:gd name="T6" fmla="*/ 0 w 24"/>
                <a:gd name="T7" fmla="*/ 179 h 48"/>
                <a:gd name="T8" fmla="*/ 6 w 24"/>
                <a:gd name="T9" fmla="*/ 77 h 48"/>
                <a:gd name="T10" fmla="*/ 12 w 24"/>
                <a:gd name="T11" fmla="*/ 0 h 48"/>
                <a:gd name="T12" fmla="*/ 12 w 24"/>
                <a:gd name="T13" fmla="*/ 0 h 48"/>
                <a:gd name="T14" fmla="*/ 12 w 24"/>
                <a:gd name="T15" fmla="*/ 110 h 48"/>
                <a:gd name="T16" fmla="*/ 12 w 24"/>
                <a:gd name="T17" fmla="*/ 243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48"/>
                <a:gd name="T29" fmla="*/ 24 w 24"/>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round/>
              <a:headEnd/>
              <a:tailEnd/>
            </a:ln>
          </p:spPr>
          <p:txBody>
            <a:bodyPr/>
            <a:lstStyle/>
            <a:p>
              <a:endParaRPr lang="en-US"/>
            </a:p>
          </p:txBody>
        </p:sp>
        <p:sp>
          <p:nvSpPr>
            <p:cNvPr id="5334" name="Freeform 236"/>
            <p:cNvSpPr>
              <a:spLocks/>
            </p:cNvSpPr>
            <p:nvPr/>
          </p:nvSpPr>
          <p:spPr bwMode="auto">
            <a:xfrm>
              <a:off x="897" y="2213"/>
              <a:ext cx="74" cy="88"/>
            </a:xfrm>
            <a:custGeom>
              <a:avLst/>
              <a:gdLst>
                <a:gd name="T0" fmla="*/ 6 w 72"/>
                <a:gd name="T1" fmla="*/ 438 h 78"/>
                <a:gd name="T2" fmla="*/ 0 w 72"/>
                <a:gd name="T3" fmla="*/ 399 h 78"/>
                <a:gd name="T4" fmla="*/ 0 w 72"/>
                <a:gd name="T5" fmla="*/ 292 h 78"/>
                <a:gd name="T6" fmla="*/ 12 w 72"/>
                <a:gd name="T7" fmla="*/ 226 h 78"/>
                <a:gd name="T8" fmla="*/ 51 w 72"/>
                <a:gd name="T9" fmla="*/ 182 h 78"/>
                <a:gd name="T10" fmla="*/ 33 w 72"/>
                <a:gd name="T11" fmla="*/ 77 h 78"/>
                <a:gd name="T12" fmla="*/ 39 w 72"/>
                <a:gd name="T13" fmla="*/ 77 h 78"/>
                <a:gd name="T14" fmla="*/ 45 w 72"/>
                <a:gd name="T15" fmla="*/ 0 h 78"/>
                <a:gd name="T16" fmla="*/ 90 w 72"/>
                <a:gd name="T17" fmla="*/ 0 h 78"/>
                <a:gd name="T18" fmla="*/ 83 w 72"/>
                <a:gd name="T19" fmla="*/ 111 h 78"/>
                <a:gd name="T20" fmla="*/ 83 w 72"/>
                <a:gd name="T21" fmla="*/ 226 h 78"/>
                <a:gd name="T22" fmla="*/ 90 w 72"/>
                <a:gd name="T23" fmla="*/ 226 h 78"/>
                <a:gd name="T24" fmla="*/ 99 w 72"/>
                <a:gd name="T25" fmla="*/ 226 h 78"/>
                <a:gd name="T26" fmla="*/ 108 w 72"/>
                <a:gd name="T27" fmla="*/ 257 h 78"/>
                <a:gd name="T28" fmla="*/ 90 w 72"/>
                <a:gd name="T29" fmla="*/ 292 h 78"/>
                <a:gd name="T30" fmla="*/ 71 w 72"/>
                <a:gd name="T31" fmla="*/ 399 h 78"/>
                <a:gd name="T32" fmla="*/ 51 w 72"/>
                <a:gd name="T33" fmla="*/ 473 h 78"/>
                <a:gd name="T34" fmla="*/ 6 w 72"/>
                <a:gd name="T35" fmla="*/ 438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78"/>
                <a:gd name="T56" fmla="*/ 72 w 72"/>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round/>
              <a:headEnd/>
              <a:tailEnd/>
            </a:ln>
          </p:spPr>
          <p:txBody>
            <a:bodyPr/>
            <a:lstStyle/>
            <a:p>
              <a:endParaRPr lang="en-US"/>
            </a:p>
          </p:txBody>
        </p:sp>
        <p:sp>
          <p:nvSpPr>
            <p:cNvPr id="5335" name="Freeform 237"/>
            <p:cNvSpPr>
              <a:spLocks/>
            </p:cNvSpPr>
            <p:nvPr/>
          </p:nvSpPr>
          <p:spPr bwMode="auto">
            <a:xfrm>
              <a:off x="1146" y="2200"/>
              <a:ext cx="42" cy="14"/>
            </a:xfrm>
            <a:custGeom>
              <a:avLst/>
              <a:gdLst>
                <a:gd name="T0" fmla="*/ 18 w 42"/>
                <a:gd name="T1" fmla="*/ 0 h 12"/>
                <a:gd name="T2" fmla="*/ 0 w 42"/>
                <a:gd name="T3" fmla="*/ 64 h 12"/>
                <a:gd name="T4" fmla="*/ 24 w 42"/>
                <a:gd name="T5" fmla="*/ 121 h 12"/>
                <a:gd name="T6" fmla="*/ 42 w 42"/>
                <a:gd name="T7" fmla="*/ 121 h 12"/>
                <a:gd name="T8" fmla="*/ 18 w 42"/>
                <a:gd name="T9" fmla="*/ 0 h 12"/>
                <a:gd name="T10" fmla="*/ 0 60000 65536"/>
                <a:gd name="T11" fmla="*/ 0 60000 65536"/>
                <a:gd name="T12" fmla="*/ 0 60000 65536"/>
                <a:gd name="T13" fmla="*/ 0 60000 65536"/>
                <a:gd name="T14" fmla="*/ 0 60000 65536"/>
                <a:gd name="T15" fmla="*/ 0 w 42"/>
                <a:gd name="T16" fmla="*/ 0 h 12"/>
                <a:gd name="T17" fmla="*/ 42 w 42"/>
                <a:gd name="T18" fmla="*/ 12 h 12"/>
              </a:gdLst>
              <a:ahLst/>
              <a:cxnLst>
                <a:cxn ang="T10">
                  <a:pos x="T0" y="T1"/>
                </a:cxn>
                <a:cxn ang="T11">
                  <a:pos x="T2" y="T3"/>
                </a:cxn>
                <a:cxn ang="T12">
                  <a:pos x="T4" y="T5"/>
                </a:cxn>
                <a:cxn ang="T13">
                  <a:pos x="T6" y="T7"/>
                </a:cxn>
                <a:cxn ang="T14">
                  <a:pos x="T8" y="T9"/>
                </a:cxn>
              </a:cxnLst>
              <a:rect l="T15" t="T16" r="T17" b="T18"/>
              <a:pathLst>
                <a:path w="42" h="12">
                  <a:moveTo>
                    <a:pt x="18" y="0"/>
                  </a:moveTo>
                  <a:lnTo>
                    <a:pt x="0" y="6"/>
                  </a:lnTo>
                  <a:lnTo>
                    <a:pt x="24" y="12"/>
                  </a:lnTo>
                  <a:lnTo>
                    <a:pt x="42" y="12"/>
                  </a:lnTo>
                  <a:lnTo>
                    <a:pt x="18" y="0"/>
                  </a:lnTo>
                  <a:close/>
                </a:path>
              </a:pathLst>
            </a:custGeom>
            <a:solidFill>
              <a:srgbClr val="E1E1E1"/>
            </a:solidFill>
            <a:ln w="9525">
              <a:solidFill>
                <a:srgbClr val="000000"/>
              </a:solidFill>
              <a:round/>
              <a:headEnd/>
              <a:tailEnd/>
            </a:ln>
          </p:spPr>
          <p:txBody>
            <a:bodyPr/>
            <a:lstStyle/>
            <a:p>
              <a:endParaRPr lang="en-US"/>
            </a:p>
          </p:txBody>
        </p:sp>
        <p:sp>
          <p:nvSpPr>
            <p:cNvPr id="5336" name="Freeform 238"/>
            <p:cNvSpPr>
              <a:spLocks/>
            </p:cNvSpPr>
            <p:nvPr/>
          </p:nvSpPr>
          <p:spPr bwMode="auto">
            <a:xfrm>
              <a:off x="1346" y="2200"/>
              <a:ext cx="24" cy="7"/>
            </a:xfrm>
            <a:custGeom>
              <a:avLst/>
              <a:gdLst>
                <a:gd name="T0" fmla="*/ 24 w 24"/>
                <a:gd name="T1" fmla="*/ 64 h 6"/>
                <a:gd name="T2" fmla="*/ 24 w 24"/>
                <a:gd name="T3" fmla="*/ 64 h 6"/>
                <a:gd name="T4" fmla="*/ 6 w 24"/>
                <a:gd name="T5" fmla="*/ 64 h 6"/>
                <a:gd name="T6" fmla="*/ 0 w 24"/>
                <a:gd name="T7" fmla="*/ 64 h 6"/>
                <a:gd name="T8" fmla="*/ 0 w 24"/>
                <a:gd name="T9" fmla="*/ 0 h 6"/>
                <a:gd name="T10" fmla="*/ 24 w 24"/>
                <a:gd name="T11" fmla="*/ 64 h 6"/>
                <a:gd name="T12" fmla="*/ 0 60000 65536"/>
                <a:gd name="T13" fmla="*/ 0 60000 65536"/>
                <a:gd name="T14" fmla="*/ 0 60000 65536"/>
                <a:gd name="T15" fmla="*/ 0 60000 65536"/>
                <a:gd name="T16" fmla="*/ 0 60000 65536"/>
                <a:gd name="T17" fmla="*/ 0 60000 65536"/>
                <a:gd name="T18" fmla="*/ 0 w 24"/>
                <a:gd name="T19" fmla="*/ 0 h 6"/>
                <a:gd name="T20" fmla="*/ 24 w 24"/>
                <a:gd name="T21" fmla="*/ 6 h 6"/>
              </a:gdLst>
              <a:ahLst/>
              <a:cxnLst>
                <a:cxn ang="T12">
                  <a:pos x="T0" y="T1"/>
                </a:cxn>
                <a:cxn ang="T13">
                  <a:pos x="T2" y="T3"/>
                </a:cxn>
                <a:cxn ang="T14">
                  <a:pos x="T4" y="T5"/>
                </a:cxn>
                <a:cxn ang="T15">
                  <a:pos x="T6" y="T7"/>
                </a:cxn>
                <a:cxn ang="T16">
                  <a:pos x="T8" y="T9"/>
                </a:cxn>
                <a:cxn ang="T17">
                  <a:pos x="T10" y="T11"/>
                </a:cxn>
              </a:cxnLst>
              <a:rect l="T18" t="T19" r="T20" b="T21"/>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round/>
              <a:headEnd/>
              <a:tailEnd/>
            </a:ln>
          </p:spPr>
          <p:txBody>
            <a:bodyPr/>
            <a:lstStyle/>
            <a:p>
              <a:endParaRPr lang="en-US"/>
            </a:p>
          </p:txBody>
        </p:sp>
        <p:sp>
          <p:nvSpPr>
            <p:cNvPr id="5337" name="Freeform 239"/>
            <p:cNvSpPr>
              <a:spLocks/>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5338" name="Freeform 240"/>
            <p:cNvSpPr>
              <a:spLocks/>
            </p:cNvSpPr>
            <p:nvPr/>
          </p:nvSpPr>
          <p:spPr bwMode="auto">
            <a:xfrm>
              <a:off x="540" y="1885"/>
              <a:ext cx="467" cy="403"/>
            </a:xfrm>
            <a:custGeom>
              <a:avLst/>
              <a:gdLst>
                <a:gd name="T0" fmla="*/ 81 w 460"/>
                <a:gd name="T1" fmla="*/ 1078 h 359"/>
                <a:gd name="T2" fmla="*/ 57 w 460"/>
                <a:gd name="T3" fmla="*/ 878 h 359"/>
                <a:gd name="T4" fmla="*/ 51 w 460"/>
                <a:gd name="T5" fmla="*/ 703 h 359"/>
                <a:gd name="T6" fmla="*/ 18 w 460"/>
                <a:gd name="T7" fmla="*/ 644 h 359"/>
                <a:gd name="T8" fmla="*/ 18 w 460"/>
                <a:gd name="T9" fmla="*/ 543 h 359"/>
                <a:gd name="T10" fmla="*/ 12 w 460"/>
                <a:gd name="T11" fmla="*/ 337 h 359"/>
                <a:gd name="T12" fmla="*/ 0 w 460"/>
                <a:gd name="T13" fmla="*/ 0 h 359"/>
                <a:gd name="T14" fmla="*/ 69 w 460"/>
                <a:gd name="T15" fmla="*/ 34 h 359"/>
                <a:gd name="T16" fmla="*/ 111 w 460"/>
                <a:gd name="T17" fmla="*/ 135 h 359"/>
                <a:gd name="T18" fmla="*/ 177 w 460"/>
                <a:gd name="T19" fmla="*/ 68 h 359"/>
                <a:gd name="T20" fmla="*/ 230 w 460"/>
                <a:gd name="T21" fmla="*/ 205 h 359"/>
                <a:gd name="T22" fmla="*/ 254 w 460"/>
                <a:gd name="T23" fmla="*/ 337 h 359"/>
                <a:gd name="T24" fmla="*/ 278 w 460"/>
                <a:gd name="T25" fmla="*/ 305 h 359"/>
                <a:gd name="T26" fmla="*/ 314 w 460"/>
                <a:gd name="T27" fmla="*/ 443 h 359"/>
                <a:gd name="T28" fmla="*/ 337 w 460"/>
                <a:gd name="T29" fmla="*/ 672 h 359"/>
                <a:gd name="T30" fmla="*/ 376 w 460"/>
                <a:gd name="T31" fmla="*/ 740 h 359"/>
                <a:gd name="T32" fmla="*/ 352 w 460"/>
                <a:gd name="T33" fmla="*/ 1047 h 359"/>
                <a:gd name="T34" fmla="*/ 352 w 460"/>
                <a:gd name="T35" fmla="*/ 1285 h 359"/>
                <a:gd name="T36" fmla="*/ 368 w 460"/>
                <a:gd name="T37" fmla="*/ 1453 h 359"/>
                <a:gd name="T38" fmla="*/ 376 w 460"/>
                <a:gd name="T39" fmla="*/ 1563 h 359"/>
                <a:gd name="T40" fmla="*/ 419 w 460"/>
                <a:gd name="T41" fmla="*/ 1591 h 359"/>
                <a:gd name="T42" fmla="*/ 459 w 460"/>
                <a:gd name="T43" fmla="*/ 1563 h 359"/>
                <a:gd name="T44" fmla="*/ 473 w 460"/>
                <a:gd name="T45" fmla="*/ 1563 h 359"/>
                <a:gd name="T46" fmla="*/ 487 w 460"/>
                <a:gd name="T47" fmla="*/ 1453 h 359"/>
                <a:gd name="T48" fmla="*/ 526 w 460"/>
                <a:gd name="T49" fmla="*/ 1247 h 359"/>
                <a:gd name="T50" fmla="*/ 569 w 460"/>
                <a:gd name="T51" fmla="*/ 1247 h 359"/>
                <a:gd name="T52" fmla="*/ 577 w 460"/>
                <a:gd name="T53" fmla="*/ 1285 h 359"/>
                <a:gd name="T54" fmla="*/ 555 w 460"/>
                <a:gd name="T55" fmla="*/ 1453 h 359"/>
                <a:gd name="T56" fmla="*/ 555 w 460"/>
                <a:gd name="T57" fmla="*/ 1487 h 359"/>
                <a:gd name="T58" fmla="*/ 542 w 460"/>
                <a:gd name="T59" fmla="*/ 1563 h 359"/>
                <a:gd name="T60" fmla="*/ 518 w 460"/>
                <a:gd name="T61" fmla="*/ 1661 h 359"/>
                <a:gd name="T62" fmla="*/ 473 w 460"/>
                <a:gd name="T63" fmla="*/ 1728 h 359"/>
                <a:gd name="T64" fmla="*/ 487 w 460"/>
                <a:gd name="T65" fmla="*/ 1831 h 359"/>
                <a:gd name="T66" fmla="*/ 443 w 460"/>
                <a:gd name="T67" fmla="*/ 1935 h 359"/>
                <a:gd name="T68" fmla="*/ 419 w 460"/>
                <a:gd name="T69" fmla="*/ 1935 h 359"/>
                <a:gd name="T70" fmla="*/ 405 w 460"/>
                <a:gd name="T71" fmla="*/ 1865 h 359"/>
                <a:gd name="T72" fmla="*/ 383 w 460"/>
                <a:gd name="T73" fmla="*/ 1831 h 359"/>
                <a:gd name="T74" fmla="*/ 368 w 460"/>
                <a:gd name="T75" fmla="*/ 1865 h 359"/>
                <a:gd name="T76" fmla="*/ 299 w 460"/>
                <a:gd name="T77" fmla="*/ 1798 h 359"/>
                <a:gd name="T78" fmla="*/ 246 w 460"/>
                <a:gd name="T79" fmla="*/ 1693 h 359"/>
                <a:gd name="T80" fmla="*/ 204 w 460"/>
                <a:gd name="T81" fmla="*/ 1563 h 359"/>
                <a:gd name="T82" fmla="*/ 168 w 460"/>
                <a:gd name="T83" fmla="*/ 1427 h 359"/>
                <a:gd name="T84" fmla="*/ 177 w 460"/>
                <a:gd name="T85" fmla="*/ 1319 h 359"/>
                <a:gd name="T86" fmla="*/ 177 w 460"/>
                <a:gd name="T87" fmla="*/ 1247 h 359"/>
                <a:gd name="T88" fmla="*/ 161 w 460"/>
                <a:gd name="T89" fmla="*/ 1047 h 359"/>
                <a:gd name="T90" fmla="*/ 144 w 460"/>
                <a:gd name="T91" fmla="*/ 912 h 359"/>
                <a:gd name="T92" fmla="*/ 138 w 460"/>
                <a:gd name="T93" fmla="*/ 841 h 359"/>
                <a:gd name="T94" fmla="*/ 138 w 460"/>
                <a:gd name="T95" fmla="*/ 841 h 359"/>
                <a:gd name="T96" fmla="*/ 123 w 460"/>
                <a:gd name="T97" fmla="*/ 781 h 359"/>
                <a:gd name="T98" fmla="*/ 123 w 460"/>
                <a:gd name="T99" fmla="*/ 703 h 359"/>
                <a:gd name="T100" fmla="*/ 93 w 460"/>
                <a:gd name="T101" fmla="*/ 543 h 359"/>
                <a:gd name="T102" fmla="*/ 81 w 460"/>
                <a:gd name="T103" fmla="*/ 476 h 359"/>
                <a:gd name="T104" fmla="*/ 69 w 460"/>
                <a:gd name="T105" fmla="*/ 135 h 359"/>
                <a:gd name="T106" fmla="*/ 30 w 460"/>
                <a:gd name="T107" fmla="*/ 68 h 359"/>
                <a:gd name="T108" fmla="*/ 24 w 460"/>
                <a:gd name="T109" fmla="*/ 305 h 359"/>
                <a:gd name="T110" fmla="*/ 63 w 460"/>
                <a:gd name="T111" fmla="*/ 574 h 359"/>
                <a:gd name="T112" fmla="*/ 69 w 460"/>
                <a:gd name="T113" fmla="*/ 644 h 359"/>
                <a:gd name="T114" fmla="*/ 75 w 460"/>
                <a:gd name="T115" fmla="*/ 912 h 359"/>
                <a:gd name="T116" fmla="*/ 93 w 460"/>
                <a:gd name="T117" fmla="*/ 984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0"/>
                <a:gd name="T178" fmla="*/ 0 h 359"/>
                <a:gd name="T179" fmla="*/ 460 w 460"/>
                <a:gd name="T180" fmla="*/ 359 h 3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21ACBF"/>
            </a:solidFill>
            <a:ln w="9525">
              <a:solidFill>
                <a:srgbClr val="000000"/>
              </a:solidFill>
              <a:round/>
              <a:headEnd/>
              <a:tailEnd/>
            </a:ln>
          </p:spPr>
          <p:txBody>
            <a:bodyPr/>
            <a:lstStyle/>
            <a:p>
              <a:endParaRPr lang="en-US"/>
            </a:p>
          </p:txBody>
        </p:sp>
        <p:sp>
          <p:nvSpPr>
            <p:cNvPr id="5339" name="Freeform 241"/>
            <p:cNvSpPr>
              <a:spLocks/>
            </p:cNvSpPr>
            <p:nvPr/>
          </p:nvSpPr>
          <p:spPr bwMode="auto">
            <a:xfrm>
              <a:off x="1164" y="2046"/>
              <a:ext cx="11" cy="20"/>
            </a:xfrm>
            <a:custGeom>
              <a:avLst/>
              <a:gdLst>
                <a:gd name="T0" fmla="*/ 6 w 12"/>
                <a:gd name="T1" fmla="*/ 87 h 18"/>
                <a:gd name="T2" fmla="*/ 6 w 12"/>
                <a:gd name="T3" fmla="*/ 0 h 18"/>
                <a:gd name="T4" fmla="*/ 0 w 12"/>
                <a:gd name="T5" fmla="*/ 57 h 18"/>
                <a:gd name="T6" fmla="*/ 6 w 12"/>
                <a:gd name="T7" fmla="*/ 87 h 18"/>
                <a:gd name="T8" fmla="*/ 6 w 12"/>
                <a:gd name="T9" fmla="*/ 87 h 18"/>
                <a:gd name="T10" fmla="*/ 0 60000 65536"/>
                <a:gd name="T11" fmla="*/ 0 60000 65536"/>
                <a:gd name="T12" fmla="*/ 0 60000 65536"/>
                <a:gd name="T13" fmla="*/ 0 60000 65536"/>
                <a:gd name="T14" fmla="*/ 0 60000 65536"/>
                <a:gd name="T15" fmla="*/ 0 w 12"/>
                <a:gd name="T16" fmla="*/ 0 h 18"/>
                <a:gd name="T17" fmla="*/ 12 w 12"/>
                <a:gd name="T18" fmla="*/ 18 h 18"/>
              </a:gdLst>
              <a:ahLst/>
              <a:cxnLst>
                <a:cxn ang="T10">
                  <a:pos x="T0" y="T1"/>
                </a:cxn>
                <a:cxn ang="T11">
                  <a:pos x="T2" y="T3"/>
                </a:cxn>
                <a:cxn ang="T12">
                  <a:pos x="T4" y="T5"/>
                </a:cxn>
                <a:cxn ang="T13">
                  <a:pos x="T6" y="T7"/>
                </a:cxn>
                <a:cxn ang="T14">
                  <a:pos x="T8" y="T9"/>
                </a:cxn>
              </a:cxnLst>
              <a:rect l="T15" t="T16" r="T17" b="T18"/>
              <a:pathLst>
                <a:path w="12" h="18">
                  <a:moveTo>
                    <a:pt x="12" y="18"/>
                  </a:moveTo>
                  <a:lnTo>
                    <a:pt x="6" y="0"/>
                  </a:lnTo>
                  <a:lnTo>
                    <a:pt x="0" y="12"/>
                  </a:lnTo>
                  <a:lnTo>
                    <a:pt x="6" y="18"/>
                  </a:lnTo>
                  <a:lnTo>
                    <a:pt x="12" y="18"/>
                  </a:lnTo>
                  <a:close/>
                </a:path>
              </a:pathLst>
            </a:custGeom>
            <a:solidFill>
              <a:srgbClr val="C0C0C0"/>
            </a:solidFill>
            <a:ln w="9525">
              <a:solidFill>
                <a:srgbClr val="000000"/>
              </a:solidFill>
              <a:round/>
              <a:headEnd/>
              <a:tailEnd/>
            </a:ln>
          </p:spPr>
          <p:txBody>
            <a:bodyPr/>
            <a:lstStyle/>
            <a:p>
              <a:endParaRPr lang="en-US"/>
            </a:p>
          </p:txBody>
        </p:sp>
        <p:sp>
          <p:nvSpPr>
            <p:cNvPr id="5340" name="Freeform 242"/>
            <p:cNvSpPr>
              <a:spLocks/>
            </p:cNvSpPr>
            <p:nvPr/>
          </p:nvSpPr>
          <p:spPr bwMode="auto">
            <a:xfrm>
              <a:off x="1182" y="2012"/>
              <a:ext cx="13" cy="20"/>
            </a:xfrm>
            <a:custGeom>
              <a:avLst/>
              <a:gdLst>
                <a:gd name="T0" fmla="*/ 24 w 12"/>
                <a:gd name="T1" fmla="*/ 87 h 18"/>
                <a:gd name="T2" fmla="*/ 24 w 12"/>
                <a:gd name="T3" fmla="*/ 30 h 18"/>
                <a:gd name="T4" fmla="*/ 0 w 12"/>
                <a:gd name="T5" fmla="*/ 0 h 18"/>
                <a:gd name="T6" fmla="*/ 39 w 12"/>
                <a:gd name="T7" fmla="*/ 57 h 18"/>
                <a:gd name="T8" fmla="*/ 24 w 12"/>
                <a:gd name="T9" fmla="*/ 87 h 18"/>
                <a:gd name="T10" fmla="*/ 0 60000 65536"/>
                <a:gd name="T11" fmla="*/ 0 60000 65536"/>
                <a:gd name="T12" fmla="*/ 0 60000 65536"/>
                <a:gd name="T13" fmla="*/ 0 60000 65536"/>
                <a:gd name="T14" fmla="*/ 0 60000 65536"/>
                <a:gd name="T15" fmla="*/ 0 w 12"/>
                <a:gd name="T16" fmla="*/ 0 h 18"/>
                <a:gd name="T17" fmla="*/ 12 w 12"/>
                <a:gd name="T18" fmla="*/ 18 h 18"/>
              </a:gdLst>
              <a:ahLst/>
              <a:cxnLst>
                <a:cxn ang="T10">
                  <a:pos x="T0" y="T1"/>
                </a:cxn>
                <a:cxn ang="T11">
                  <a:pos x="T2" y="T3"/>
                </a:cxn>
                <a:cxn ang="T12">
                  <a:pos x="T4" y="T5"/>
                </a:cxn>
                <a:cxn ang="T13">
                  <a:pos x="T6" y="T7"/>
                </a:cxn>
                <a:cxn ang="T14">
                  <a:pos x="T8" y="T9"/>
                </a:cxn>
              </a:cxnLst>
              <a:rect l="T15" t="T16" r="T17" b="T18"/>
              <a:pathLst>
                <a:path w="12" h="18">
                  <a:moveTo>
                    <a:pt x="6" y="18"/>
                  </a:moveTo>
                  <a:lnTo>
                    <a:pt x="6" y="6"/>
                  </a:lnTo>
                  <a:lnTo>
                    <a:pt x="0" y="0"/>
                  </a:lnTo>
                  <a:lnTo>
                    <a:pt x="12" y="12"/>
                  </a:lnTo>
                  <a:lnTo>
                    <a:pt x="6" y="18"/>
                  </a:lnTo>
                  <a:close/>
                </a:path>
              </a:pathLst>
            </a:custGeom>
            <a:solidFill>
              <a:srgbClr val="C0C0C0"/>
            </a:solidFill>
            <a:ln w="9525">
              <a:solidFill>
                <a:srgbClr val="000000"/>
              </a:solidFill>
              <a:round/>
              <a:headEnd/>
              <a:tailEnd/>
            </a:ln>
          </p:spPr>
          <p:txBody>
            <a:bodyPr/>
            <a:lstStyle/>
            <a:p>
              <a:endParaRPr lang="en-US"/>
            </a:p>
          </p:txBody>
        </p:sp>
        <p:sp>
          <p:nvSpPr>
            <p:cNvPr id="5341" name="Freeform 243"/>
            <p:cNvSpPr>
              <a:spLocks/>
            </p:cNvSpPr>
            <p:nvPr/>
          </p:nvSpPr>
          <p:spPr bwMode="auto">
            <a:xfrm>
              <a:off x="1195" y="2039"/>
              <a:ext cx="12" cy="20"/>
            </a:xfrm>
            <a:custGeom>
              <a:avLst/>
              <a:gdLst>
                <a:gd name="T0" fmla="*/ 6 w 12"/>
                <a:gd name="T1" fmla="*/ 87 h 18"/>
                <a:gd name="T2" fmla="*/ 12 w 12"/>
                <a:gd name="T3" fmla="*/ 57 h 18"/>
                <a:gd name="T4" fmla="*/ 0 w 12"/>
                <a:gd name="T5" fmla="*/ 0 h 18"/>
                <a:gd name="T6" fmla="*/ 0 w 12"/>
                <a:gd name="T7" fmla="*/ 30 h 18"/>
                <a:gd name="T8" fmla="*/ 6 w 12"/>
                <a:gd name="T9" fmla="*/ 30 h 18"/>
                <a:gd name="T10" fmla="*/ 6 w 12"/>
                <a:gd name="T11" fmla="*/ 57 h 18"/>
                <a:gd name="T12" fmla="*/ 6 w 12"/>
                <a:gd name="T13" fmla="*/ 87 h 18"/>
                <a:gd name="T14" fmla="*/ 6 w 12"/>
                <a:gd name="T15" fmla="*/ 87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round/>
              <a:headEnd/>
              <a:tailEnd/>
            </a:ln>
          </p:spPr>
          <p:txBody>
            <a:bodyPr/>
            <a:lstStyle/>
            <a:p>
              <a:endParaRPr lang="en-US"/>
            </a:p>
          </p:txBody>
        </p:sp>
        <p:sp>
          <p:nvSpPr>
            <p:cNvPr id="5342" name="Freeform 244"/>
            <p:cNvSpPr>
              <a:spLocks/>
            </p:cNvSpPr>
            <p:nvPr/>
          </p:nvSpPr>
          <p:spPr bwMode="auto">
            <a:xfrm>
              <a:off x="1237" y="2133"/>
              <a:ext cx="13" cy="6"/>
            </a:xfrm>
            <a:custGeom>
              <a:avLst/>
              <a:gdLst>
                <a:gd name="T0" fmla="*/ 39 w 12"/>
                <a:gd name="T1" fmla="*/ 0 h 6"/>
                <a:gd name="T2" fmla="*/ 39 w 12"/>
                <a:gd name="T3" fmla="*/ 6 h 6"/>
                <a:gd name="T4" fmla="*/ 0 w 12"/>
                <a:gd name="T5" fmla="*/ 6 h 6"/>
                <a:gd name="T6" fmla="*/ 39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9525">
              <a:solidFill>
                <a:srgbClr val="000000"/>
              </a:solidFill>
              <a:round/>
              <a:headEnd/>
              <a:tailEnd/>
            </a:ln>
          </p:spPr>
          <p:txBody>
            <a:bodyPr/>
            <a:lstStyle/>
            <a:p>
              <a:endParaRPr lang="en-US"/>
            </a:p>
          </p:txBody>
        </p:sp>
        <p:sp>
          <p:nvSpPr>
            <p:cNvPr id="5343" name="Freeform 245"/>
            <p:cNvSpPr>
              <a:spLocks/>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0"/>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5344" name="Freeform 246"/>
            <p:cNvSpPr>
              <a:spLocks/>
            </p:cNvSpPr>
            <p:nvPr/>
          </p:nvSpPr>
          <p:spPr bwMode="auto">
            <a:xfrm>
              <a:off x="1159" y="2012"/>
              <a:ext cx="16" cy="7"/>
            </a:xfrm>
            <a:custGeom>
              <a:avLst/>
              <a:gdLst>
                <a:gd name="T0" fmla="*/ 4 w 18"/>
                <a:gd name="T1" fmla="*/ 0 h 6"/>
                <a:gd name="T2" fmla="*/ 4 w 18"/>
                <a:gd name="T3" fmla="*/ 0 h 6"/>
                <a:gd name="T4" fmla="*/ 4 w 18"/>
                <a:gd name="T5" fmla="*/ 64 h 6"/>
                <a:gd name="T6" fmla="*/ 0 w 18"/>
                <a:gd name="T7" fmla="*/ 0 h 6"/>
                <a:gd name="T8" fmla="*/ 4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6" y="0"/>
                  </a:moveTo>
                  <a:lnTo>
                    <a:pt x="18" y="0"/>
                  </a:lnTo>
                  <a:lnTo>
                    <a:pt x="12" y="6"/>
                  </a:lnTo>
                  <a:lnTo>
                    <a:pt x="0" y="0"/>
                  </a:lnTo>
                  <a:lnTo>
                    <a:pt x="6" y="0"/>
                  </a:lnTo>
                  <a:close/>
                </a:path>
              </a:pathLst>
            </a:custGeom>
            <a:solidFill>
              <a:srgbClr val="C0C0C0"/>
            </a:solidFill>
            <a:ln w="9525">
              <a:solidFill>
                <a:srgbClr val="000000"/>
              </a:solidFill>
              <a:round/>
              <a:headEnd/>
              <a:tailEnd/>
            </a:ln>
          </p:spPr>
          <p:txBody>
            <a:bodyPr/>
            <a:lstStyle/>
            <a:p>
              <a:endParaRPr lang="en-US"/>
            </a:p>
          </p:txBody>
        </p:sp>
        <p:sp>
          <p:nvSpPr>
            <p:cNvPr id="5345" name="Freeform 247"/>
            <p:cNvSpPr>
              <a:spLocks/>
            </p:cNvSpPr>
            <p:nvPr/>
          </p:nvSpPr>
          <p:spPr bwMode="auto">
            <a:xfrm>
              <a:off x="1171" y="2073"/>
              <a:ext cx="4" cy="6"/>
            </a:xfrm>
            <a:custGeom>
              <a:avLst/>
              <a:gdLst>
                <a:gd name="T0" fmla="*/ 1 w 6"/>
                <a:gd name="T1" fmla="*/ 6 h 6"/>
                <a:gd name="T2" fmla="*/ 1 w 6"/>
                <a:gd name="T3" fmla="*/ 0 h 6"/>
                <a:gd name="T4" fmla="*/ 0 w 6"/>
                <a:gd name="T5" fmla="*/ 0 h 6"/>
                <a:gd name="T6" fmla="*/ 1 w 6"/>
                <a:gd name="T7" fmla="*/ 6 h 6"/>
                <a:gd name="T8" fmla="*/ 1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6" y="0"/>
                  </a:lnTo>
                  <a:lnTo>
                    <a:pt x="0" y="0"/>
                  </a:lnTo>
                  <a:lnTo>
                    <a:pt x="6" y="6"/>
                  </a:lnTo>
                  <a:close/>
                </a:path>
              </a:pathLst>
            </a:custGeom>
            <a:solidFill>
              <a:srgbClr val="C0C0C0"/>
            </a:solidFill>
            <a:ln w="9525">
              <a:solidFill>
                <a:srgbClr val="000000"/>
              </a:solidFill>
              <a:round/>
              <a:headEnd/>
              <a:tailEnd/>
            </a:ln>
          </p:spPr>
          <p:txBody>
            <a:bodyPr/>
            <a:lstStyle/>
            <a:p>
              <a:endParaRPr lang="en-US"/>
            </a:p>
          </p:txBody>
        </p:sp>
        <p:sp>
          <p:nvSpPr>
            <p:cNvPr id="5346" name="Freeform 248"/>
            <p:cNvSpPr>
              <a:spLocks/>
            </p:cNvSpPr>
            <p:nvPr/>
          </p:nvSpPr>
          <p:spPr bwMode="auto">
            <a:xfrm>
              <a:off x="3528" y="3063"/>
              <a:ext cx="7" cy="7"/>
            </a:xfrm>
            <a:custGeom>
              <a:avLst/>
              <a:gdLst>
                <a:gd name="T0" fmla="*/ 64 w 6"/>
                <a:gd name="T1" fmla="*/ 0 h 6"/>
                <a:gd name="T2" fmla="*/ 0 w 6"/>
                <a:gd name="T3" fmla="*/ 64 h 6"/>
                <a:gd name="T4" fmla="*/ 64 w 6"/>
                <a:gd name="T5" fmla="*/ 64 h 6"/>
                <a:gd name="T6" fmla="*/ 64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5347" name="Freeform 249"/>
            <p:cNvSpPr>
              <a:spLocks/>
            </p:cNvSpPr>
            <p:nvPr/>
          </p:nvSpPr>
          <p:spPr bwMode="auto">
            <a:xfrm>
              <a:off x="4468" y="2853"/>
              <a:ext cx="709" cy="635"/>
            </a:xfrm>
            <a:custGeom>
              <a:avLst/>
              <a:gdLst>
                <a:gd name="T0" fmla="*/ 478 w 700"/>
                <a:gd name="T1" fmla="*/ 77 h 563"/>
                <a:gd name="T2" fmla="*/ 485 w 700"/>
                <a:gd name="T3" fmla="*/ 180 h 563"/>
                <a:gd name="T4" fmla="*/ 442 w 700"/>
                <a:gd name="T5" fmla="*/ 226 h 563"/>
                <a:gd name="T6" fmla="*/ 428 w 700"/>
                <a:gd name="T7" fmla="*/ 328 h 563"/>
                <a:gd name="T8" fmla="*/ 421 w 700"/>
                <a:gd name="T9" fmla="*/ 470 h 563"/>
                <a:gd name="T10" fmla="*/ 406 w 700"/>
                <a:gd name="T11" fmla="*/ 511 h 563"/>
                <a:gd name="T12" fmla="*/ 376 w 700"/>
                <a:gd name="T13" fmla="*/ 585 h 563"/>
                <a:gd name="T14" fmla="*/ 353 w 700"/>
                <a:gd name="T15" fmla="*/ 397 h 563"/>
                <a:gd name="T16" fmla="*/ 341 w 700"/>
                <a:gd name="T17" fmla="*/ 397 h 563"/>
                <a:gd name="T18" fmla="*/ 319 w 700"/>
                <a:gd name="T19" fmla="*/ 553 h 563"/>
                <a:gd name="T20" fmla="*/ 303 w 700"/>
                <a:gd name="T21" fmla="*/ 624 h 563"/>
                <a:gd name="T22" fmla="*/ 295 w 700"/>
                <a:gd name="T23" fmla="*/ 696 h 563"/>
                <a:gd name="T24" fmla="*/ 279 w 700"/>
                <a:gd name="T25" fmla="*/ 660 h 563"/>
                <a:gd name="T26" fmla="*/ 272 w 700"/>
                <a:gd name="T27" fmla="*/ 874 h 563"/>
                <a:gd name="T28" fmla="*/ 248 w 700"/>
                <a:gd name="T29" fmla="*/ 839 h 563"/>
                <a:gd name="T30" fmla="*/ 167 w 700"/>
                <a:gd name="T31" fmla="*/ 1128 h 563"/>
                <a:gd name="T32" fmla="*/ 69 w 700"/>
                <a:gd name="T33" fmla="*/ 1384 h 563"/>
                <a:gd name="T34" fmla="*/ 30 w 700"/>
                <a:gd name="T35" fmla="*/ 1609 h 563"/>
                <a:gd name="T36" fmla="*/ 24 w 700"/>
                <a:gd name="T37" fmla="*/ 1854 h 563"/>
                <a:gd name="T38" fmla="*/ 18 w 700"/>
                <a:gd name="T39" fmla="*/ 1854 h 563"/>
                <a:gd name="T40" fmla="*/ 24 w 700"/>
                <a:gd name="T41" fmla="*/ 2288 h 563"/>
                <a:gd name="T42" fmla="*/ 18 w 700"/>
                <a:gd name="T43" fmla="*/ 2656 h 563"/>
                <a:gd name="T44" fmla="*/ 12 w 700"/>
                <a:gd name="T45" fmla="*/ 2911 h 563"/>
                <a:gd name="T46" fmla="*/ 81 w 700"/>
                <a:gd name="T47" fmla="*/ 2872 h 563"/>
                <a:gd name="T48" fmla="*/ 185 w 700"/>
                <a:gd name="T49" fmla="*/ 2726 h 563"/>
                <a:gd name="T50" fmla="*/ 319 w 700"/>
                <a:gd name="T51" fmla="*/ 2546 h 563"/>
                <a:gd name="T52" fmla="*/ 391 w 700"/>
                <a:gd name="T53" fmla="*/ 2620 h 563"/>
                <a:gd name="T54" fmla="*/ 406 w 700"/>
                <a:gd name="T55" fmla="*/ 2872 h 563"/>
                <a:gd name="T56" fmla="*/ 435 w 700"/>
                <a:gd name="T57" fmla="*/ 2812 h 563"/>
                <a:gd name="T58" fmla="*/ 449 w 700"/>
                <a:gd name="T59" fmla="*/ 2843 h 563"/>
                <a:gd name="T60" fmla="*/ 456 w 700"/>
                <a:gd name="T61" fmla="*/ 2843 h 563"/>
                <a:gd name="T62" fmla="*/ 464 w 700"/>
                <a:gd name="T63" fmla="*/ 3026 h 563"/>
                <a:gd name="T64" fmla="*/ 478 w 700"/>
                <a:gd name="T65" fmla="*/ 3352 h 563"/>
                <a:gd name="T66" fmla="*/ 550 w 700"/>
                <a:gd name="T67" fmla="*/ 3318 h 563"/>
                <a:gd name="T68" fmla="*/ 557 w 700"/>
                <a:gd name="T69" fmla="*/ 3424 h 563"/>
                <a:gd name="T70" fmla="*/ 630 w 700"/>
                <a:gd name="T71" fmla="*/ 3281 h 563"/>
                <a:gd name="T72" fmla="*/ 711 w 700"/>
                <a:gd name="T73" fmla="*/ 2948 h 563"/>
                <a:gd name="T74" fmla="*/ 767 w 700"/>
                <a:gd name="T75" fmla="*/ 2620 h 563"/>
                <a:gd name="T76" fmla="*/ 833 w 700"/>
                <a:gd name="T77" fmla="*/ 2186 h 563"/>
                <a:gd name="T78" fmla="*/ 847 w 700"/>
                <a:gd name="T79" fmla="*/ 1820 h 563"/>
                <a:gd name="T80" fmla="*/ 812 w 700"/>
                <a:gd name="T81" fmla="*/ 1566 h 563"/>
                <a:gd name="T82" fmla="*/ 805 w 700"/>
                <a:gd name="T83" fmla="*/ 1427 h 563"/>
                <a:gd name="T84" fmla="*/ 790 w 700"/>
                <a:gd name="T85" fmla="*/ 1170 h 563"/>
                <a:gd name="T86" fmla="*/ 745 w 700"/>
                <a:gd name="T87" fmla="*/ 874 h 563"/>
                <a:gd name="T88" fmla="*/ 738 w 700"/>
                <a:gd name="T89" fmla="*/ 511 h 563"/>
                <a:gd name="T90" fmla="*/ 711 w 700"/>
                <a:gd name="T91" fmla="*/ 180 h 563"/>
                <a:gd name="T92" fmla="*/ 687 w 700"/>
                <a:gd name="T93" fmla="*/ 111 h 563"/>
                <a:gd name="T94" fmla="*/ 680 w 700"/>
                <a:gd name="T95" fmla="*/ 257 h 563"/>
                <a:gd name="T96" fmla="*/ 665 w 700"/>
                <a:gd name="T97" fmla="*/ 553 h 563"/>
                <a:gd name="T98" fmla="*/ 578 w 700"/>
                <a:gd name="T99" fmla="*/ 696 h 563"/>
                <a:gd name="T100" fmla="*/ 550 w 700"/>
                <a:gd name="T101" fmla="*/ 369 h 563"/>
                <a:gd name="T102" fmla="*/ 571 w 700"/>
                <a:gd name="T103" fmla="*/ 180 h 563"/>
                <a:gd name="T104" fmla="*/ 550 w 700"/>
                <a:gd name="T105" fmla="*/ 180 h 563"/>
                <a:gd name="T106" fmla="*/ 507 w 700"/>
                <a:gd name="T107" fmla="*/ 142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00"/>
                <a:gd name="T163" fmla="*/ 0 h 563"/>
                <a:gd name="T164" fmla="*/ 700 w 700"/>
                <a:gd name="T165" fmla="*/ 563 h 5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239FB1"/>
            </a:solidFill>
            <a:ln w="9525">
              <a:solidFill>
                <a:srgbClr val="000000"/>
              </a:solidFill>
              <a:round/>
              <a:headEnd/>
              <a:tailEnd/>
            </a:ln>
          </p:spPr>
          <p:txBody>
            <a:bodyPr/>
            <a:lstStyle/>
            <a:p>
              <a:endParaRPr lang="en-US"/>
            </a:p>
          </p:txBody>
        </p:sp>
        <p:sp>
          <p:nvSpPr>
            <p:cNvPr id="5348" name="Freeform 250"/>
            <p:cNvSpPr>
              <a:spLocks/>
            </p:cNvSpPr>
            <p:nvPr/>
          </p:nvSpPr>
          <p:spPr bwMode="auto">
            <a:xfrm>
              <a:off x="4880" y="3528"/>
              <a:ext cx="72" cy="60"/>
            </a:xfrm>
            <a:custGeom>
              <a:avLst/>
              <a:gdLst>
                <a:gd name="T0" fmla="*/ 30 w 71"/>
                <a:gd name="T1" fmla="*/ 271 h 53"/>
                <a:gd name="T2" fmla="*/ 12 w 71"/>
                <a:gd name="T3" fmla="*/ 340 h 53"/>
                <a:gd name="T4" fmla="*/ 0 w 71"/>
                <a:gd name="T5" fmla="*/ 307 h 53"/>
                <a:gd name="T6" fmla="*/ 0 w 71"/>
                <a:gd name="T7" fmla="*/ 307 h 53"/>
                <a:gd name="T8" fmla="*/ 0 w 71"/>
                <a:gd name="T9" fmla="*/ 187 h 53"/>
                <a:gd name="T10" fmla="*/ 6 w 71"/>
                <a:gd name="T11" fmla="*/ 187 h 53"/>
                <a:gd name="T12" fmla="*/ 6 w 71"/>
                <a:gd name="T13" fmla="*/ 187 h 53"/>
                <a:gd name="T14" fmla="*/ 12 w 71"/>
                <a:gd name="T15" fmla="*/ 37 h 53"/>
                <a:gd name="T16" fmla="*/ 18 w 71"/>
                <a:gd name="T17" fmla="*/ 0 h 53"/>
                <a:gd name="T18" fmla="*/ 30 w 71"/>
                <a:gd name="T19" fmla="*/ 37 h 53"/>
                <a:gd name="T20" fmla="*/ 56 w 71"/>
                <a:gd name="T21" fmla="*/ 78 h 53"/>
                <a:gd name="T22" fmla="*/ 62 w 71"/>
                <a:gd name="T23" fmla="*/ 37 h 53"/>
                <a:gd name="T24" fmla="*/ 86 w 71"/>
                <a:gd name="T25" fmla="*/ 0 h 53"/>
                <a:gd name="T26" fmla="*/ 68 w 71"/>
                <a:gd name="T27" fmla="*/ 187 h 53"/>
                <a:gd name="T28" fmla="*/ 62 w 71"/>
                <a:gd name="T29" fmla="*/ 157 h 53"/>
                <a:gd name="T30" fmla="*/ 30 w 71"/>
                <a:gd name="T31" fmla="*/ 307 h 53"/>
                <a:gd name="T32" fmla="*/ 51 w 71"/>
                <a:gd name="T33" fmla="*/ 271 h 53"/>
                <a:gd name="T34" fmla="*/ 30 w 71"/>
                <a:gd name="T35" fmla="*/ 271 h 53"/>
                <a:gd name="T36" fmla="*/ 30 w 71"/>
                <a:gd name="T37" fmla="*/ 271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53"/>
                <a:gd name="T59" fmla="*/ 71 w 71"/>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239FB1"/>
            </a:solidFill>
            <a:ln w="9525">
              <a:solidFill>
                <a:srgbClr val="000000"/>
              </a:solidFill>
              <a:round/>
              <a:headEnd/>
              <a:tailEnd/>
            </a:ln>
          </p:spPr>
          <p:txBody>
            <a:bodyPr/>
            <a:lstStyle/>
            <a:p>
              <a:endParaRPr lang="en-US"/>
            </a:p>
          </p:txBody>
        </p:sp>
        <p:sp>
          <p:nvSpPr>
            <p:cNvPr id="5349" name="Freeform 251"/>
            <p:cNvSpPr>
              <a:spLocks/>
            </p:cNvSpPr>
            <p:nvPr/>
          </p:nvSpPr>
          <p:spPr bwMode="auto">
            <a:xfrm>
              <a:off x="5644" y="3002"/>
              <a:ext cx="24" cy="20"/>
            </a:xfrm>
            <a:custGeom>
              <a:avLst/>
              <a:gdLst>
                <a:gd name="T0" fmla="*/ 24 w 24"/>
                <a:gd name="T1" fmla="*/ 57 h 18"/>
                <a:gd name="T2" fmla="*/ 0 w 24"/>
                <a:gd name="T3" fmla="*/ 87 h 18"/>
                <a:gd name="T4" fmla="*/ 0 w 24"/>
                <a:gd name="T5" fmla="*/ 30 h 18"/>
                <a:gd name="T6" fmla="*/ 18 w 24"/>
                <a:gd name="T7" fmla="*/ 0 h 18"/>
                <a:gd name="T8" fmla="*/ 24 w 24"/>
                <a:gd name="T9" fmla="*/ 57 h 18"/>
                <a:gd name="T10" fmla="*/ 24 w 24"/>
                <a:gd name="T11" fmla="*/ 57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2"/>
                  </a:moveTo>
                  <a:lnTo>
                    <a:pt x="0" y="18"/>
                  </a:lnTo>
                  <a:lnTo>
                    <a:pt x="0" y="6"/>
                  </a:lnTo>
                  <a:lnTo>
                    <a:pt x="18" y="0"/>
                  </a:lnTo>
                  <a:lnTo>
                    <a:pt x="24" y="12"/>
                  </a:lnTo>
                  <a:close/>
                </a:path>
              </a:pathLst>
            </a:custGeom>
            <a:solidFill>
              <a:srgbClr val="E1E1E1"/>
            </a:solidFill>
            <a:ln w="9525">
              <a:solidFill>
                <a:srgbClr val="000000"/>
              </a:solidFill>
              <a:round/>
              <a:headEnd/>
              <a:tailEnd/>
            </a:ln>
          </p:spPr>
          <p:txBody>
            <a:bodyPr/>
            <a:lstStyle/>
            <a:p>
              <a:endParaRPr lang="en-US"/>
            </a:p>
          </p:txBody>
        </p:sp>
        <p:sp>
          <p:nvSpPr>
            <p:cNvPr id="5350" name="Freeform 252"/>
            <p:cNvSpPr>
              <a:spLocks/>
            </p:cNvSpPr>
            <p:nvPr/>
          </p:nvSpPr>
          <p:spPr bwMode="auto">
            <a:xfrm>
              <a:off x="5668" y="2975"/>
              <a:ext cx="24" cy="20"/>
            </a:xfrm>
            <a:custGeom>
              <a:avLst/>
              <a:gdLst>
                <a:gd name="T0" fmla="*/ 18 w 24"/>
                <a:gd name="T1" fmla="*/ 57 h 18"/>
                <a:gd name="T2" fmla="*/ 24 w 24"/>
                <a:gd name="T3" fmla="*/ 0 h 18"/>
                <a:gd name="T4" fmla="*/ 6 w 24"/>
                <a:gd name="T5" fmla="*/ 57 h 18"/>
                <a:gd name="T6" fmla="*/ 0 w 24"/>
                <a:gd name="T7" fmla="*/ 87 h 18"/>
                <a:gd name="T8" fmla="*/ 18 w 24"/>
                <a:gd name="T9" fmla="*/ 57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18" y="12"/>
                  </a:moveTo>
                  <a:lnTo>
                    <a:pt x="24" y="0"/>
                  </a:lnTo>
                  <a:lnTo>
                    <a:pt x="6" y="12"/>
                  </a:lnTo>
                  <a:lnTo>
                    <a:pt x="0" y="18"/>
                  </a:lnTo>
                  <a:lnTo>
                    <a:pt x="18" y="12"/>
                  </a:lnTo>
                  <a:close/>
                </a:path>
              </a:pathLst>
            </a:custGeom>
            <a:solidFill>
              <a:srgbClr val="E1E1E1"/>
            </a:solidFill>
            <a:ln w="9525">
              <a:solidFill>
                <a:srgbClr val="000000"/>
              </a:solidFill>
              <a:round/>
              <a:headEnd/>
              <a:tailEnd/>
            </a:ln>
          </p:spPr>
          <p:txBody>
            <a:bodyPr/>
            <a:lstStyle/>
            <a:p>
              <a:endParaRPr lang="en-US"/>
            </a:p>
          </p:txBody>
        </p:sp>
        <p:sp>
          <p:nvSpPr>
            <p:cNvPr id="5351" name="Freeform 253"/>
            <p:cNvSpPr>
              <a:spLocks/>
            </p:cNvSpPr>
            <p:nvPr/>
          </p:nvSpPr>
          <p:spPr bwMode="auto">
            <a:xfrm>
              <a:off x="5401" y="3063"/>
              <a:ext cx="37" cy="47"/>
            </a:xfrm>
            <a:custGeom>
              <a:avLst/>
              <a:gdLst>
                <a:gd name="T0" fmla="*/ 51 w 36"/>
                <a:gd name="T1" fmla="*/ 227 h 42"/>
                <a:gd name="T2" fmla="*/ 39 w 36"/>
                <a:gd name="T3" fmla="*/ 227 h 42"/>
                <a:gd name="T4" fmla="*/ 12 w 36"/>
                <a:gd name="T5" fmla="*/ 166 h 42"/>
                <a:gd name="T6" fmla="*/ 0 w 36"/>
                <a:gd name="T7" fmla="*/ 67 h 42"/>
                <a:gd name="T8" fmla="*/ 0 w 36"/>
                <a:gd name="T9" fmla="*/ 0 h 42"/>
                <a:gd name="T10" fmla="*/ 6 w 36"/>
                <a:gd name="T11" fmla="*/ 67 h 42"/>
                <a:gd name="T12" fmla="*/ 33 w 36"/>
                <a:gd name="T13" fmla="*/ 132 h 42"/>
                <a:gd name="T14" fmla="*/ 45 w 36"/>
                <a:gd name="T15" fmla="*/ 192 h 42"/>
                <a:gd name="T16" fmla="*/ 51 w 36"/>
                <a:gd name="T17" fmla="*/ 22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2"/>
                <a:gd name="T29" fmla="*/ 36 w 3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round/>
              <a:headEnd/>
              <a:tailEnd/>
            </a:ln>
          </p:spPr>
          <p:txBody>
            <a:bodyPr/>
            <a:lstStyle/>
            <a:p>
              <a:endParaRPr lang="en-US"/>
            </a:p>
          </p:txBody>
        </p:sp>
        <p:sp>
          <p:nvSpPr>
            <p:cNvPr id="5352" name="Freeform 254"/>
            <p:cNvSpPr>
              <a:spLocks/>
            </p:cNvSpPr>
            <p:nvPr/>
          </p:nvSpPr>
          <p:spPr bwMode="auto">
            <a:xfrm>
              <a:off x="5172" y="3521"/>
              <a:ext cx="199" cy="135"/>
            </a:xfrm>
            <a:custGeom>
              <a:avLst/>
              <a:gdLst>
                <a:gd name="T0" fmla="*/ 140 w 197"/>
                <a:gd name="T1" fmla="*/ 433 h 119"/>
                <a:gd name="T2" fmla="*/ 134 w 197"/>
                <a:gd name="T3" fmla="*/ 348 h 119"/>
                <a:gd name="T4" fmla="*/ 134 w 197"/>
                <a:gd name="T5" fmla="*/ 348 h 119"/>
                <a:gd name="T6" fmla="*/ 128 w 197"/>
                <a:gd name="T7" fmla="*/ 348 h 119"/>
                <a:gd name="T8" fmla="*/ 134 w 197"/>
                <a:gd name="T9" fmla="*/ 433 h 119"/>
                <a:gd name="T10" fmla="*/ 122 w 197"/>
                <a:gd name="T11" fmla="*/ 471 h 119"/>
                <a:gd name="T12" fmla="*/ 116 w 197"/>
                <a:gd name="T13" fmla="*/ 471 h 119"/>
                <a:gd name="T14" fmla="*/ 110 w 197"/>
                <a:gd name="T15" fmla="*/ 507 h 119"/>
                <a:gd name="T16" fmla="*/ 104 w 197"/>
                <a:gd name="T17" fmla="*/ 588 h 119"/>
                <a:gd name="T18" fmla="*/ 104 w 197"/>
                <a:gd name="T19" fmla="*/ 588 h 119"/>
                <a:gd name="T20" fmla="*/ 81 w 197"/>
                <a:gd name="T21" fmla="*/ 709 h 119"/>
                <a:gd name="T22" fmla="*/ 30 w 197"/>
                <a:gd name="T23" fmla="*/ 788 h 119"/>
                <a:gd name="T24" fmla="*/ 18 w 197"/>
                <a:gd name="T25" fmla="*/ 788 h 119"/>
                <a:gd name="T26" fmla="*/ 6 w 197"/>
                <a:gd name="T27" fmla="*/ 741 h 119"/>
                <a:gd name="T28" fmla="*/ 0 w 197"/>
                <a:gd name="T29" fmla="*/ 709 h 119"/>
                <a:gd name="T30" fmla="*/ 0 w 197"/>
                <a:gd name="T31" fmla="*/ 709 h 119"/>
                <a:gd name="T32" fmla="*/ 0 w 197"/>
                <a:gd name="T33" fmla="*/ 709 h 119"/>
                <a:gd name="T34" fmla="*/ 6 w 197"/>
                <a:gd name="T35" fmla="*/ 667 h 119"/>
                <a:gd name="T36" fmla="*/ 12 w 197"/>
                <a:gd name="T37" fmla="*/ 667 h 119"/>
                <a:gd name="T38" fmla="*/ 18 w 197"/>
                <a:gd name="T39" fmla="*/ 632 h 119"/>
                <a:gd name="T40" fmla="*/ 18 w 197"/>
                <a:gd name="T41" fmla="*/ 632 h 119"/>
                <a:gd name="T42" fmla="*/ 24 w 197"/>
                <a:gd name="T43" fmla="*/ 588 h 119"/>
                <a:gd name="T44" fmla="*/ 30 w 197"/>
                <a:gd name="T45" fmla="*/ 551 h 119"/>
                <a:gd name="T46" fmla="*/ 42 w 197"/>
                <a:gd name="T47" fmla="*/ 551 h 119"/>
                <a:gd name="T48" fmla="*/ 81 w 197"/>
                <a:gd name="T49" fmla="*/ 471 h 119"/>
                <a:gd name="T50" fmla="*/ 87 w 197"/>
                <a:gd name="T51" fmla="*/ 433 h 119"/>
                <a:gd name="T52" fmla="*/ 122 w 197"/>
                <a:gd name="T53" fmla="*/ 348 h 119"/>
                <a:gd name="T54" fmla="*/ 134 w 197"/>
                <a:gd name="T55" fmla="*/ 307 h 119"/>
                <a:gd name="T56" fmla="*/ 156 w 197"/>
                <a:gd name="T57" fmla="*/ 238 h 119"/>
                <a:gd name="T58" fmla="*/ 146 w 197"/>
                <a:gd name="T59" fmla="*/ 238 h 119"/>
                <a:gd name="T60" fmla="*/ 168 w 197"/>
                <a:gd name="T61" fmla="*/ 160 h 119"/>
                <a:gd name="T62" fmla="*/ 209 w 197"/>
                <a:gd name="T63" fmla="*/ 0 h 119"/>
                <a:gd name="T64" fmla="*/ 215 w 197"/>
                <a:gd name="T65" fmla="*/ 0 h 119"/>
                <a:gd name="T66" fmla="*/ 209 w 197"/>
                <a:gd name="T67" fmla="*/ 37 h 119"/>
                <a:gd name="T68" fmla="*/ 209 w 197"/>
                <a:gd name="T69" fmla="*/ 78 h 119"/>
                <a:gd name="T70" fmla="*/ 221 w 197"/>
                <a:gd name="T71" fmla="*/ 78 h 119"/>
                <a:gd name="T72" fmla="*/ 221 w 197"/>
                <a:gd name="T73" fmla="*/ 78 h 119"/>
                <a:gd name="T74" fmla="*/ 221 w 197"/>
                <a:gd name="T75" fmla="*/ 78 h 119"/>
                <a:gd name="T76" fmla="*/ 221 w 197"/>
                <a:gd name="T77" fmla="*/ 78 h 119"/>
                <a:gd name="T78" fmla="*/ 227 w 197"/>
                <a:gd name="T79" fmla="*/ 78 h 119"/>
                <a:gd name="T80" fmla="*/ 221 w 197"/>
                <a:gd name="T81" fmla="*/ 160 h 119"/>
                <a:gd name="T82" fmla="*/ 197 w 197"/>
                <a:gd name="T83" fmla="*/ 238 h 119"/>
                <a:gd name="T84" fmla="*/ 168 w 197"/>
                <a:gd name="T85" fmla="*/ 348 h 119"/>
                <a:gd name="T86" fmla="*/ 156 w 197"/>
                <a:gd name="T87" fmla="*/ 348 h 119"/>
                <a:gd name="T88" fmla="*/ 156 w 197"/>
                <a:gd name="T89" fmla="*/ 393 h 119"/>
                <a:gd name="T90" fmla="*/ 140 w 197"/>
                <a:gd name="T91" fmla="*/ 393 h 119"/>
                <a:gd name="T92" fmla="*/ 156 w 197"/>
                <a:gd name="T93" fmla="*/ 393 h 119"/>
                <a:gd name="T94" fmla="*/ 156 w 197"/>
                <a:gd name="T95" fmla="*/ 433 h 119"/>
                <a:gd name="T96" fmla="*/ 140 w 197"/>
                <a:gd name="T97" fmla="*/ 433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7"/>
                <a:gd name="T148" fmla="*/ 0 h 119"/>
                <a:gd name="T149" fmla="*/ 197 w 197"/>
                <a:gd name="T150" fmla="*/ 119 h 1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21ACBF"/>
            </a:solidFill>
            <a:ln w="9525">
              <a:solidFill>
                <a:srgbClr val="000000"/>
              </a:solidFill>
              <a:round/>
              <a:headEnd/>
              <a:tailEnd/>
            </a:ln>
          </p:spPr>
          <p:txBody>
            <a:bodyPr/>
            <a:lstStyle/>
            <a:p>
              <a:endParaRPr lang="en-US"/>
            </a:p>
          </p:txBody>
        </p:sp>
        <p:sp>
          <p:nvSpPr>
            <p:cNvPr id="5353" name="Freeform 255"/>
            <p:cNvSpPr>
              <a:spLocks/>
            </p:cNvSpPr>
            <p:nvPr/>
          </p:nvSpPr>
          <p:spPr bwMode="auto">
            <a:xfrm>
              <a:off x="5377" y="3386"/>
              <a:ext cx="116" cy="162"/>
            </a:xfrm>
            <a:custGeom>
              <a:avLst/>
              <a:gdLst>
                <a:gd name="T0" fmla="*/ 12 w 114"/>
                <a:gd name="T1" fmla="*/ 560 h 144"/>
                <a:gd name="T2" fmla="*/ 24 w 114"/>
                <a:gd name="T3" fmla="*/ 668 h 144"/>
                <a:gd name="T4" fmla="*/ 0 w 114"/>
                <a:gd name="T5" fmla="*/ 807 h 144"/>
                <a:gd name="T6" fmla="*/ 6 w 114"/>
                <a:gd name="T7" fmla="*/ 846 h 144"/>
                <a:gd name="T8" fmla="*/ 45 w 114"/>
                <a:gd name="T9" fmla="*/ 736 h 144"/>
                <a:gd name="T10" fmla="*/ 69 w 114"/>
                <a:gd name="T11" fmla="*/ 668 h 144"/>
                <a:gd name="T12" fmla="*/ 81 w 114"/>
                <a:gd name="T13" fmla="*/ 560 h 144"/>
                <a:gd name="T14" fmla="*/ 112 w 114"/>
                <a:gd name="T15" fmla="*/ 560 h 144"/>
                <a:gd name="T16" fmla="*/ 120 w 114"/>
                <a:gd name="T17" fmla="*/ 489 h 144"/>
                <a:gd name="T18" fmla="*/ 144 w 114"/>
                <a:gd name="T19" fmla="*/ 386 h 144"/>
                <a:gd name="T20" fmla="*/ 138 w 114"/>
                <a:gd name="T21" fmla="*/ 344 h 144"/>
                <a:gd name="T22" fmla="*/ 120 w 114"/>
                <a:gd name="T23" fmla="*/ 419 h 144"/>
                <a:gd name="T24" fmla="*/ 88 w 114"/>
                <a:gd name="T25" fmla="*/ 344 h 144"/>
                <a:gd name="T26" fmla="*/ 100 w 114"/>
                <a:gd name="T27" fmla="*/ 243 h 144"/>
                <a:gd name="T28" fmla="*/ 88 w 114"/>
                <a:gd name="T29" fmla="*/ 322 h 144"/>
                <a:gd name="T30" fmla="*/ 75 w 114"/>
                <a:gd name="T31" fmla="*/ 286 h 144"/>
                <a:gd name="T32" fmla="*/ 81 w 114"/>
                <a:gd name="T33" fmla="*/ 243 h 144"/>
                <a:gd name="T34" fmla="*/ 88 w 114"/>
                <a:gd name="T35" fmla="*/ 141 h 144"/>
                <a:gd name="T36" fmla="*/ 88 w 114"/>
                <a:gd name="T37" fmla="*/ 105 h 144"/>
                <a:gd name="T38" fmla="*/ 88 w 114"/>
                <a:gd name="T39" fmla="*/ 105 h 144"/>
                <a:gd name="T40" fmla="*/ 81 w 114"/>
                <a:gd name="T41" fmla="*/ 37 h 144"/>
                <a:gd name="T42" fmla="*/ 75 w 114"/>
                <a:gd name="T43" fmla="*/ 0 h 144"/>
                <a:gd name="T44" fmla="*/ 75 w 114"/>
                <a:gd name="T45" fmla="*/ 0 h 144"/>
                <a:gd name="T46" fmla="*/ 75 w 114"/>
                <a:gd name="T47" fmla="*/ 69 h 144"/>
                <a:gd name="T48" fmla="*/ 75 w 114"/>
                <a:gd name="T49" fmla="*/ 105 h 144"/>
                <a:gd name="T50" fmla="*/ 69 w 114"/>
                <a:gd name="T51" fmla="*/ 213 h 144"/>
                <a:gd name="T52" fmla="*/ 75 w 114"/>
                <a:gd name="T53" fmla="*/ 179 h 144"/>
                <a:gd name="T54" fmla="*/ 75 w 114"/>
                <a:gd name="T55" fmla="*/ 213 h 144"/>
                <a:gd name="T56" fmla="*/ 75 w 114"/>
                <a:gd name="T57" fmla="*/ 213 h 144"/>
                <a:gd name="T58" fmla="*/ 75 w 114"/>
                <a:gd name="T59" fmla="*/ 243 h 144"/>
                <a:gd name="T60" fmla="*/ 69 w 114"/>
                <a:gd name="T61" fmla="*/ 322 h 144"/>
                <a:gd name="T62" fmla="*/ 75 w 114"/>
                <a:gd name="T63" fmla="*/ 286 h 144"/>
                <a:gd name="T64" fmla="*/ 69 w 114"/>
                <a:gd name="T65" fmla="*/ 322 h 144"/>
                <a:gd name="T66" fmla="*/ 69 w 114"/>
                <a:gd name="T67" fmla="*/ 386 h 144"/>
                <a:gd name="T68" fmla="*/ 51 w 114"/>
                <a:gd name="T69" fmla="*/ 489 h 144"/>
                <a:gd name="T70" fmla="*/ 12 w 114"/>
                <a:gd name="T71" fmla="*/ 560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44"/>
                <a:gd name="T110" fmla="*/ 114 w 114"/>
                <a:gd name="T111" fmla="*/ 144 h 1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21ACBF"/>
            </a:solidFill>
            <a:ln w="9525">
              <a:solidFill>
                <a:srgbClr val="000000"/>
              </a:solidFill>
              <a:round/>
              <a:headEnd/>
              <a:tailEnd/>
            </a:ln>
          </p:spPr>
          <p:txBody>
            <a:bodyPr/>
            <a:lstStyle/>
            <a:p>
              <a:endParaRPr lang="en-US"/>
            </a:p>
          </p:txBody>
        </p:sp>
        <p:sp>
          <p:nvSpPr>
            <p:cNvPr id="5354" name="Freeform 256"/>
            <p:cNvSpPr>
              <a:spLocks/>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64 h 6"/>
                <a:gd name="T8" fmla="*/ 12 w 12"/>
                <a:gd name="T9" fmla="*/ 0 h 6"/>
                <a:gd name="T10" fmla="*/ 0 60000 65536"/>
                <a:gd name="T11" fmla="*/ 0 60000 65536"/>
                <a:gd name="T12" fmla="*/ 0 60000 65536"/>
                <a:gd name="T13" fmla="*/ 0 60000 65536"/>
                <a:gd name="T14" fmla="*/ 0 60000 65536"/>
                <a:gd name="T15" fmla="*/ 0 w 12"/>
                <a:gd name="T16" fmla="*/ 0 h 6"/>
                <a:gd name="T17" fmla="*/ 12 w 12"/>
                <a:gd name="T18" fmla="*/ 6 h 6"/>
              </a:gdLst>
              <a:ahLst/>
              <a:cxnLst>
                <a:cxn ang="T10">
                  <a:pos x="T0" y="T1"/>
                </a:cxn>
                <a:cxn ang="T11">
                  <a:pos x="T2" y="T3"/>
                </a:cxn>
                <a:cxn ang="T12">
                  <a:pos x="T4" y="T5"/>
                </a:cxn>
                <a:cxn ang="T13">
                  <a:pos x="T6" y="T7"/>
                </a:cxn>
                <a:cxn ang="T14">
                  <a:pos x="T8" y="T9"/>
                </a:cxn>
              </a:cxnLst>
              <a:rect l="T15" t="T16" r="T17" b="T18"/>
              <a:pathLst>
                <a:path w="12" h="6">
                  <a:moveTo>
                    <a:pt x="12" y="0"/>
                  </a:moveTo>
                  <a:lnTo>
                    <a:pt x="12" y="0"/>
                  </a:lnTo>
                  <a:lnTo>
                    <a:pt x="6" y="0"/>
                  </a:lnTo>
                  <a:lnTo>
                    <a:pt x="0" y="6"/>
                  </a:lnTo>
                  <a:lnTo>
                    <a:pt x="12" y="0"/>
                  </a:lnTo>
                  <a:close/>
                </a:path>
              </a:pathLst>
            </a:custGeom>
            <a:solidFill>
              <a:srgbClr val="E1E1E1"/>
            </a:solidFill>
            <a:ln w="9525">
              <a:solidFill>
                <a:srgbClr val="000000"/>
              </a:solidFill>
              <a:round/>
              <a:headEnd/>
              <a:tailEnd/>
            </a:ln>
          </p:spPr>
          <p:txBody>
            <a:bodyPr/>
            <a:lstStyle/>
            <a:p>
              <a:endParaRPr lang="en-US"/>
            </a:p>
          </p:txBody>
        </p:sp>
        <p:sp>
          <p:nvSpPr>
            <p:cNvPr id="5355" name="Freeform 257"/>
            <p:cNvSpPr>
              <a:spLocks/>
            </p:cNvSpPr>
            <p:nvPr/>
          </p:nvSpPr>
          <p:spPr bwMode="auto">
            <a:xfrm>
              <a:off x="3492" y="3083"/>
              <a:ext cx="12" cy="7"/>
            </a:xfrm>
            <a:custGeom>
              <a:avLst/>
              <a:gdLst>
                <a:gd name="T0" fmla="*/ 6 w 12"/>
                <a:gd name="T1" fmla="*/ 0 h 6"/>
                <a:gd name="T2" fmla="*/ 0 w 12"/>
                <a:gd name="T3" fmla="*/ 64 h 6"/>
                <a:gd name="T4" fmla="*/ 12 w 12"/>
                <a:gd name="T5" fmla="*/ 64 h 6"/>
                <a:gd name="T6" fmla="*/ 6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0"/>
                  </a:moveTo>
                  <a:lnTo>
                    <a:pt x="0" y="6"/>
                  </a:lnTo>
                  <a:lnTo>
                    <a:pt x="12" y="6"/>
                  </a:lnTo>
                  <a:lnTo>
                    <a:pt x="6" y="0"/>
                  </a:lnTo>
                  <a:close/>
                </a:path>
              </a:pathLst>
            </a:custGeom>
            <a:solidFill>
              <a:srgbClr val="6F73BF"/>
            </a:solidFill>
            <a:ln w="9525">
              <a:solidFill>
                <a:srgbClr val="000000"/>
              </a:solidFill>
              <a:round/>
              <a:headEnd/>
              <a:tailEnd/>
            </a:ln>
          </p:spPr>
          <p:txBody>
            <a:bodyPr/>
            <a:lstStyle/>
            <a:p>
              <a:endParaRPr lang="en-US"/>
            </a:p>
          </p:txBody>
        </p:sp>
        <p:sp>
          <p:nvSpPr>
            <p:cNvPr id="5356" name="Freeform 258"/>
            <p:cNvSpPr>
              <a:spLocks/>
            </p:cNvSpPr>
            <p:nvPr/>
          </p:nvSpPr>
          <p:spPr bwMode="auto">
            <a:xfrm>
              <a:off x="5359" y="2820"/>
              <a:ext cx="24" cy="13"/>
            </a:xfrm>
            <a:custGeom>
              <a:avLst/>
              <a:gdLst>
                <a:gd name="T0" fmla="*/ 18 w 24"/>
                <a:gd name="T1" fmla="*/ 39 h 12"/>
                <a:gd name="T2" fmla="*/ 24 w 24"/>
                <a:gd name="T3" fmla="*/ 39 h 12"/>
                <a:gd name="T4" fmla="*/ 6 w 24"/>
                <a:gd name="T5" fmla="*/ 0 h 12"/>
                <a:gd name="T6" fmla="*/ 0 w 24"/>
                <a:gd name="T7" fmla="*/ 24 h 12"/>
                <a:gd name="T8" fmla="*/ 18 w 24"/>
                <a:gd name="T9" fmla="*/ 39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18" y="12"/>
                  </a:moveTo>
                  <a:lnTo>
                    <a:pt x="24" y="12"/>
                  </a:lnTo>
                  <a:lnTo>
                    <a:pt x="6" y="0"/>
                  </a:lnTo>
                  <a:lnTo>
                    <a:pt x="0" y="6"/>
                  </a:lnTo>
                  <a:lnTo>
                    <a:pt x="18" y="12"/>
                  </a:lnTo>
                  <a:close/>
                </a:path>
              </a:pathLst>
            </a:custGeom>
            <a:solidFill>
              <a:srgbClr val="E1E1E1"/>
            </a:solidFill>
            <a:ln w="9525">
              <a:solidFill>
                <a:srgbClr val="000000"/>
              </a:solidFill>
              <a:round/>
              <a:headEnd/>
              <a:tailEnd/>
            </a:ln>
          </p:spPr>
          <p:txBody>
            <a:bodyPr/>
            <a:lstStyle/>
            <a:p>
              <a:endParaRPr lang="en-US"/>
            </a:p>
          </p:txBody>
        </p:sp>
        <p:sp>
          <p:nvSpPr>
            <p:cNvPr id="5357" name="Freeform 259"/>
            <p:cNvSpPr>
              <a:spLocks/>
            </p:cNvSpPr>
            <p:nvPr/>
          </p:nvSpPr>
          <p:spPr bwMode="auto">
            <a:xfrm>
              <a:off x="5309" y="2760"/>
              <a:ext cx="19" cy="20"/>
            </a:xfrm>
            <a:custGeom>
              <a:avLst/>
              <a:gdLst>
                <a:gd name="T0" fmla="*/ 0 w 18"/>
                <a:gd name="T1" fmla="*/ 0 h 18"/>
                <a:gd name="T2" fmla="*/ 39 w 18"/>
                <a:gd name="T3" fmla="*/ 87 h 18"/>
                <a:gd name="T4" fmla="*/ 6 w 18"/>
                <a:gd name="T5" fmla="*/ 57 h 18"/>
                <a:gd name="T6" fmla="*/ 0 w 18"/>
                <a:gd name="T7" fmla="*/ 0 h 18"/>
                <a:gd name="T8" fmla="*/ 0 60000 65536"/>
                <a:gd name="T9" fmla="*/ 0 60000 65536"/>
                <a:gd name="T10" fmla="*/ 0 60000 65536"/>
                <a:gd name="T11" fmla="*/ 0 60000 65536"/>
                <a:gd name="T12" fmla="*/ 0 w 18"/>
                <a:gd name="T13" fmla="*/ 0 h 18"/>
                <a:gd name="T14" fmla="*/ 18 w 18"/>
                <a:gd name="T15" fmla="*/ 18 h 18"/>
              </a:gdLst>
              <a:ahLst/>
              <a:cxnLst>
                <a:cxn ang="T8">
                  <a:pos x="T0" y="T1"/>
                </a:cxn>
                <a:cxn ang="T9">
                  <a:pos x="T2" y="T3"/>
                </a:cxn>
                <a:cxn ang="T10">
                  <a:pos x="T4" y="T5"/>
                </a:cxn>
                <a:cxn ang="T11">
                  <a:pos x="T6" y="T7"/>
                </a:cxn>
              </a:cxnLst>
              <a:rect l="T12" t="T13" r="T14" b="T15"/>
              <a:pathLst>
                <a:path w="18" h="18">
                  <a:moveTo>
                    <a:pt x="0" y="0"/>
                  </a:moveTo>
                  <a:lnTo>
                    <a:pt x="18" y="18"/>
                  </a:lnTo>
                  <a:lnTo>
                    <a:pt x="6" y="12"/>
                  </a:lnTo>
                  <a:lnTo>
                    <a:pt x="0" y="0"/>
                  </a:lnTo>
                  <a:close/>
                </a:path>
              </a:pathLst>
            </a:custGeom>
            <a:solidFill>
              <a:srgbClr val="E1E1E1"/>
            </a:solidFill>
            <a:ln w="9525">
              <a:solidFill>
                <a:srgbClr val="000000"/>
              </a:solidFill>
              <a:round/>
              <a:headEnd/>
              <a:tailEnd/>
            </a:ln>
          </p:spPr>
          <p:txBody>
            <a:bodyPr/>
            <a:lstStyle/>
            <a:p>
              <a:endParaRPr lang="en-US"/>
            </a:p>
          </p:txBody>
        </p:sp>
        <p:sp>
          <p:nvSpPr>
            <p:cNvPr id="5358" name="Freeform 260"/>
            <p:cNvSpPr>
              <a:spLocks/>
            </p:cNvSpPr>
            <p:nvPr/>
          </p:nvSpPr>
          <p:spPr bwMode="auto">
            <a:xfrm>
              <a:off x="5388" y="2840"/>
              <a:ext cx="13" cy="13"/>
            </a:xfrm>
            <a:custGeom>
              <a:avLst/>
              <a:gdLst>
                <a:gd name="T0" fmla="*/ 39 w 12"/>
                <a:gd name="T1" fmla="*/ 39 h 12"/>
                <a:gd name="T2" fmla="*/ 0 w 12"/>
                <a:gd name="T3" fmla="*/ 24 h 12"/>
                <a:gd name="T4" fmla="*/ 0 w 12"/>
                <a:gd name="T5" fmla="*/ 0 h 12"/>
                <a:gd name="T6" fmla="*/ 39 w 12"/>
                <a:gd name="T7" fmla="*/ 39 h 12"/>
                <a:gd name="T8" fmla="*/ 39 w 12"/>
                <a:gd name="T9" fmla="*/ 39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12"/>
                  </a:moveTo>
                  <a:lnTo>
                    <a:pt x="0" y="6"/>
                  </a:lnTo>
                  <a:lnTo>
                    <a:pt x="0" y="0"/>
                  </a:lnTo>
                  <a:lnTo>
                    <a:pt x="12" y="12"/>
                  </a:lnTo>
                  <a:close/>
                </a:path>
              </a:pathLst>
            </a:custGeom>
            <a:solidFill>
              <a:srgbClr val="E1E1E1"/>
            </a:solidFill>
            <a:ln w="9525">
              <a:solidFill>
                <a:srgbClr val="000000"/>
              </a:solidFill>
              <a:round/>
              <a:headEnd/>
              <a:tailEnd/>
            </a:ln>
          </p:spPr>
          <p:txBody>
            <a:bodyPr/>
            <a:lstStyle/>
            <a:p>
              <a:endParaRPr lang="en-US"/>
            </a:p>
          </p:txBody>
        </p:sp>
        <p:sp>
          <p:nvSpPr>
            <p:cNvPr id="5359" name="Freeform 261"/>
            <p:cNvSpPr>
              <a:spLocks/>
            </p:cNvSpPr>
            <p:nvPr/>
          </p:nvSpPr>
          <p:spPr bwMode="auto">
            <a:xfrm>
              <a:off x="5322" y="2793"/>
              <a:ext cx="6" cy="13"/>
            </a:xfrm>
            <a:custGeom>
              <a:avLst/>
              <a:gdLst>
                <a:gd name="T0" fmla="*/ 6 w 6"/>
                <a:gd name="T1" fmla="*/ 39 h 12"/>
                <a:gd name="T2" fmla="*/ 6 w 6"/>
                <a:gd name="T3" fmla="*/ 0 h 12"/>
                <a:gd name="T4" fmla="*/ 0 w 6"/>
                <a:gd name="T5" fmla="*/ 24 h 12"/>
                <a:gd name="T6" fmla="*/ 0 w 6"/>
                <a:gd name="T7" fmla="*/ 24 h 12"/>
                <a:gd name="T8" fmla="*/ 6 w 6"/>
                <a:gd name="T9" fmla="*/ 39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12"/>
                  </a:moveTo>
                  <a:lnTo>
                    <a:pt x="6" y="0"/>
                  </a:lnTo>
                  <a:lnTo>
                    <a:pt x="0" y="6"/>
                  </a:lnTo>
                  <a:lnTo>
                    <a:pt x="6" y="12"/>
                  </a:lnTo>
                  <a:close/>
                </a:path>
              </a:pathLst>
            </a:custGeom>
            <a:solidFill>
              <a:srgbClr val="E1E1E1"/>
            </a:solidFill>
            <a:ln w="9525">
              <a:solidFill>
                <a:srgbClr val="000000"/>
              </a:solidFill>
              <a:round/>
              <a:headEnd/>
              <a:tailEnd/>
            </a:ln>
          </p:spPr>
          <p:txBody>
            <a:bodyPr/>
            <a:lstStyle/>
            <a:p>
              <a:endParaRPr lang="en-US"/>
            </a:p>
          </p:txBody>
        </p:sp>
        <p:sp>
          <p:nvSpPr>
            <p:cNvPr id="5360" name="Freeform 262"/>
            <p:cNvSpPr>
              <a:spLocks/>
            </p:cNvSpPr>
            <p:nvPr/>
          </p:nvSpPr>
          <p:spPr bwMode="auto">
            <a:xfrm>
              <a:off x="5383" y="2799"/>
              <a:ext cx="5" cy="27"/>
            </a:xfrm>
            <a:custGeom>
              <a:avLst/>
              <a:gdLst>
                <a:gd name="T0" fmla="*/ 0 w 6"/>
                <a:gd name="T1" fmla="*/ 0 h 24"/>
                <a:gd name="T2" fmla="*/ 3 w 6"/>
                <a:gd name="T3" fmla="*/ 141 h 24"/>
                <a:gd name="T4" fmla="*/ 0 w 6"/>
                <a:gd name="T5" fmla="*/ 37 h 24"/>
                <a:gd name="T6" fmla="*/ 0 w 6"/>
                <a:gd name="T7" fmla="*/ 0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0"/>
                  </a:moveTo>
                  <a:lnTo>
                    <a:pt x="6" y="24"/>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5361" name="Freeform 263"/>
            <p:cNvSpPr>
              <a:spLocks/>
            </p:cNvSpPr>
            <p:nvPr/>
          </p:nvSpPr>
          <p:spPr bwMode="auto">
            <a:xfrm>
              <a:off x="5347" y="2787"/>
              <a:ext cx="17" cy="19"/>
            </a:xfrm>
            <a:custGeom>
              <a:avLst/>
              <a:gdLst>
                <a:gd name="T0" fmla="*/ 9 w 18"/>
                <a:gd name="T1" fmla="*/ 87 h 17"/>
                <a:gd name="T2" fmla="*/ 9 w 18"/>
                <a:gd name="T3" fmla="*/ 87 h 17"/>
                <a:gd name="T4" fmla="*/ 9 w 18"/>
                <a:gd name="T5" fmla="*/ 29 h 17"/>
                <a:gd name="T6" fmla="*/ 0 w 18"/>
                <a:gd name="T7" fmla="*/ 0 h 17"/>
                <a:gd name="T8" fmla="*/ 6 w 18"/>
                <a:gd name="T9" fmla="*/ 29 h 17"/>
                <a:gd name="T10" fmla="*/ 9 w 18"/>
                <a:gd name="T11" fmla="*/ 87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round/>
              <a:headEnd/>
              <a:tailEnd/>
            </a:ln>
          </p:spPr>
          <p:txBody>
            <a:bodyPr/>
            <a:lstStyle/>
            <a:p>
              <a:endParaRPr lang="en-US"/>
            </a:p>
          </p:txBody>
        </p:sp>
        <p:sp>
          <p:nvSpPr>
            <p:cNvPr id="5362" name="Freeform 264"/>
            <p:cNvSpPr>
              <a:spLocks/>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 name="T15" fmla="*/ 0 w 6"/>
                <a:gd name="T16" fmla="*/ 0 h 1"/>
                <a:gd name="T17" fmla="*/ 6 w 6"/>
                <a:gd name="T18" fmla="*/ 1 h 1"/>
              </a:gdLst>
              <a:ahLst/>
              <a:cxnLst>
                <a:cxn ang="T10">
                  <a:pos x="T0" y="T1"/>
                </a:cxn>
                <a:cxn ang="T11">
                  <a:pos x="T2" y="T3"/>
                </a:cxn>
                <a:cxn ang="T12">
                  <a:pos x="T4" y="T5"/>
                </a:cxn>
                <a:cxn ang="T13">
                  <a:pos x="T6" y="T7"/>
                </a:cxn>
                <a:cxn ang="T14">
                  <a:pos x="T8" y="T9"/>
                </a:cxn>
              </a:cxnLst>
              <a:rect l="T15" t="T16" r="T17" b="T18"/>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5363" name="Freeform 265"/>
            <p:cNvSpPr>
              <a:spLocks/>
            </p:cNvSpPr>
            <p:nvPr/>
          </p:nvSpPr>
          <p:spPr bwMode="auto">
            <a:xfrm>
              <a:off x="5469" y="2941"/>
              <a:ext cx="5" cy="21"/>
            </a:xfrm>
            <a:custGeom>
              <a:avLst/>
              <a:gdLst>
                <a:gd name="T0" fmla="*/ 3 w 6"/>
                <a:gd name="T1" fmla="*/ 187 h 18"/>
                <a:gd name="T2" fmla="*/ 3 w 6"/>
                <a:gd name="T3" fmla="*/ 64 h 18"/>
                <a:gd name="T4" fmla="*/ 3 w 6"/>
                <a:gd name="T5" fmla="*/ 64 h 18"/>
                <a:gd name="T6" fmla="*/ 0 w 6"/>
                <a:gd name="T7" fmla="*/ 0 h 18"/>
                <a:gd name="T8" fmla="*/ 0 w 6"/>
                <a:gd name="T9" fmla="*/ 187 h 18"/>
                <a:gd name="T10" fmla="*/ 3 w 6"/>
                <a:gd name="T11" fmla="*/ 187 h 18"/>
                <a:gd name="T12" fmla="*/ 0 60000 65536"/>
                <a:gd name="T13" fmla="*/ 0 60000 65536"/>
                <a:gd name="T14" fmla="*/ 0 60000 65536"/>
                <a:gd name="T15" fmla="*/ 0 60000 65536"/>
                <a:gd name="T16" fmla="*/ 0 60000 65536"/>
                <a:gd name="T17" fmla="*/ 0 60000 65536"/>
                <a:gd name="T18" fmla="*/ 0 w 6"/>
                <a:gd name="T19" fmla="*/ 0 h 18"/>
                <a:gd name="T20" fmla="*/ 6 w 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6" h="18">
                  <a:moveTo>
                    <a:pt x="6" y="18"/>
                  </a:moveTo>
                  <a:lnTo>
                    <a:pt x="6" y="6"/>
                  </a:lnTo>
                  <a:lnTo>
                    <a:pt x="0" y="0"/>
                  </a:lnTo>
                  <a:lnTo>
                    <a:pt x="0" y="18"/>
                  </a:lnTo>
                  <a:lnTo>
                    <a:pt x="6" y="18"/>
                  </a:lnTo>
                  <a:close/>
                </a:path>
              </a:pathLst>
            </a:custGeom>
            <a:solidFill>
              <a:srgbClr val="E1E1E1"/>
            </a:solidFill>
            <a:ln w="9525">
              <a:solidFill>
                <a:srgbClr val="000000"/>
              </a:solidFill>
              <a:round/>
              <a:headEnd/>
              <a:tailEnd/>
            </a:ln>
          </p:spPr>
          <p:txBody>
            <a:bodyPr/>
            <a:lstStyle/>
            <a:p>
              <a:endParaRPr lang="en-US"/>
            </a:p>
          </p:txBody>
        </p:sp>
        <p:sp>
          <p:nvSpPr>
            <p:cNvPr id="5364" name="Freeform 266"/>
            <p:cNvSpPr>
              <a:spLocks/>
            </p:cNvSpPr>
            <p:nvPr/>
          </p:nvSpPr>
          <p:spPr bwMode="auto">
            <a:xfrm>
              <a:off x="5474" y="2968"/>
              <a:ext cx="6" cy="14"/>
            </a:xfrm>
            <a:custGeom>
              <a:avLst/>
              <a:gdLst>
                <a:gd name="T0" fmla="*/ 6 w 6"/>
                <a:gd name="T1" fmla="*/ 121 h 12"/>
                <a:gd name="T2" fmla="*/ 0 w 6"/>
                <a:gd name="T3" fmla="*/ 121 h 12"/>
                <a:gd name="T4" fmla="*/ 0 w 6"/>
                <a:gd name="T5" fmla="*/ 0 h 12"/>
                <a:gd name="T6" fmla="*/ 6 w 6"/>
                <a:gd name="T7" fmla="*/ 121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12"/>
                  </a:lnTo>
                  <a:lnTo>
                    <a:pt x="0" y="0"/>
                  </a:lnTo>
                  <a:lnTo>
                    <a:pt x="6" y="12"/>
                  </a:lnTo>
                  <a:close/>
                </a:path>
              </a:pathLst>
            </a:custGeom>
            <a:solidFill>
              <a:srgbClr val="E1E1E1"/>
            </a:solidFill>
            <a:ln w="9525">
              <a:solidFill>
                <a:srgbClr val="000000"/>
              </a:solidFill>
              <a:round/>
              <a:headEnd/>
              <a:tailEnd/>
            </a:ln>
          </p:spPr>
          <p:txBody>
            <a:bodyPr/>
            <a:lstStyle/>
            <a:p>
              <a:endParaRPr lang="en-US"/>
            </a:p>
          </p:txBody>
        </p:sp>
        <p:sp>
          <p:nvSpPr>
            <p:cNvPr id="5365" name="Freeform 267"/>
            <p:cNvSpPr>
              <a:spLocks/>
            </p:cNvSpPr>
            <p:nvPr/>
          </p:nvSpPr>
          <p:spPr bwMode="auto">
            <a:xfrm>
              <a:off x="5486" y="2975"/>
              <a:ext cx="7" cy="7"/>
            </a:xfrm>
            <a:custGeom>
              <a:avLst/>
              <a:gdLst>
                <a:gd name="T0" fmla="*/ 64 w 6"/>
                <a:gd name="T1" fmla="*/ 0 h 6"/>
                <a:gd name="T2" fmla="*/ 0 w 6"/>
                <a:gd name="T3" fmla="*/ 64 h 6"/>
                <a:gd name="T4" fmla="*/ 0 w 6"/>
                <a:gd name="T5" fmla="*/ 64 h 6"/>
                <a:gd name="T6" fmla="*/ 64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5366" name="Freeform 268"/>
            <p:cNvSpPr>
              <a:spLocks/>
            </p:cNvSpPr>
            <p:nvPr/>
          </p:nvSpPr>
          <p:spPr bwMode="auto">
            <a:xfrm>
              <a:off x="5493" y="3029"/>
              <a:ext cx="5" cy="7"/>
            </a:xfrm>
            <a:custGeom>
              <a:avLst/>
              <a:gdLst>
                <a:gd name="T0" fmla="*/ 3 w 6"/>
                <a:gd name="T1" fmla="*/ 64 h 6"/>
                <a:gd name="T2" fmla="*/ 0 w 6"/>
                <a:gd name="T3" fmla="*/ 0 h 6"/>
                <a:gd name="T4" fmla="*/ 0 w 6"/>
                <a:gd name="T5" fmla="*/ 64 h 6"/>
                <a:gd name="T6" fmla="*/ 3 w 6"/>
                <a:gd name="T7" fmla="*/ 6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0" y="6"/>
                  </a:lnTo>
                  <a:lnTo>
                    <a:pt x="6" y="6"/>
                  </a:lnTo>
                  <a:close/>
                </a:path>
              </a:pathLst>
            </a:custGeom>
            <a:solidFill>
              <a:srgbClr val="E1E1E1"/>
            </a:solidFill>
            <a:ln w="9525">
              <a:solidFill>
                <a:srgbClr val="000000"/>
              </a:solidFill>
              <a:round/>
              <a:headEnd/>
              <a:tailEnd/>
            </a:ln>
          </p:spPr>
          <p:txBody>
            <a:bodyPr/>
            <a:lstStyle/>
            <a:p>
              <a:endParaRPr lang="en-US"/>
            </a:p>
          </p:txBody>
        </p:sp>
        <p:sp>
          <p:nvSpPr>
            <p:cNvPr id="5367" name="Freeform 269"/>
            <p:cNvSpPr>
              <a:spLocks/>
            </p:cNvSpPr>
            <p:nvPr/>
          </p:nvSpPr>
          <p:spPr bwMode="auto">
            <a:xfrm>
              <a:off x="1619" y="3757"/>
              <a:ext cx="25" cy="20"/>
            </a:xfrm>
            <a:custGeom>
              <a:avLst/>
              <a:gdLst>
                <a:gd name="T0" fmla="*/ 42 w 24"/>
                <a:gd name="T1" fmla="*/ 57 h 18"/>
                <a:gd name="T2" fmla="*/ 33 w 24"/>
                <a:gd name="T3" fmla="*/ 30 h 18"/>
                <a:gd name="T4" fmla="*/ 27 w 24"/>
                <a:gd name="T5" fmla="*/ 30 h 18"/>
                <a:gd name="T6" fmla="*/ 27 w 24"/>
                <a:gd name="T7" fmla="*/ 30 h 18"/>
                <a:gd name="T8" fmla="*/ 6 w 24"/>
                <a:gd name="T9" fmla="*/ 0 h 18"/>
                <a:gd name="T10" fmla="*/ 0 w 24"/>
                <a:gd name="T11" fmla="*/ 30 h 18"/>
                <a:gd name="T12" fmla="*/ 0 w 24"/>
                <a:gd name="T13" fmla="*/ 57 h 18"/>
                <a:gd name="T14" fmla="*/ 0 w 24"/>
                <a:gd name="T15" fmla="*/ 87 h 18"/>
                <a:gd name="T16" fmla="*/ 6 w 24"/>
                <a:gd name="T17" fmla="*/ 87 h 18"/>
                <a:gd name="T18" fmla="*/ 27 w 24"/>
                <a:gd name="T19" fmla="*/ 87 h 18"/>
                <a:gd name="T20" fmla="*/ 6 w 24"/>
                <a:gd name="T21" fmla="*/ 57 h 18"/>
                <a:gd name="T22" fmla="*/ 42 w 24"/>
                <a:gd name="T23" fmla="*/ 5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18"/>
                <a:gd name="T38" fmla="*/ 24 w 2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round/>
              <a:headEnd/>
              <a:tailEnd/>
            </a:ln>
          </p:spPr>
          <p:txBody>
            <a:bodyPr/>
            <a:lstStyle/>
            <a:p>
              <a:endParaRPr lang="en-US"/>
            </a:p>
          </p:txBody>
        </p:sp>
        <p:sp>
          <p:nvSpPr>
            <p:cNvPr id="5368" name="Freeform 270"/>
            <p:cNvSpPr>
              <a:spLocks/>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24 h 12"/>
                <a:gd name="T8" fmla="*/ 0 w 18"/>
                <a:gd name="T9" fmla="*/ 39 h 12"/>
                <a:gd name="T10" fmla="*/ 6 w 18"/>
                <a:gd name="T11" fmla="*/ 24 h 12"/>
                <a:gd name="T12" fmla="*/ 0 w 18"/>
                <a:gd name="T13" fmla="*/ 24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2"/>
                <a:gd name="T26" fmla="*/ 18 w 1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5369" name="Freeform 271"/>
            <p:cNvSpPr>
              <a:spLocks/>
            </p:cNvSpPr>
            <p:nvPr/>
          </p:nvSpPr>
          <p:spPr bwMode="auto">
            <a:xfrm>
              <a:off x="2734" y="2995"/>
              <a:ext cx="236" cy="263"/>
            </a:xfrm>
            <a:custGeom>
              <a:avLst/>
              <a:gdLst>
                <a:gd name="T0" fmla="*/ 168 w 233"/>
                <a:gd name="T1" fmla="*/ 963 h 233"/>
                <a:gd name="T2" fmla="*/ 168 w 233"/>
                <a:gd name="T3" fmla="*/ 772 h 233"/>
                <a:gd name="T4" fmla="*/ 168 w 233"/>
                <a:gd name="T5" fmla="*/ 628 h 233"/>
                <a:gd name="T6" fmla="*/ 186 w 233"/>
                <a:gd name="T7" fmla="*/ 628 h 233"/>
                <a:gd name="T8" fmla="*/ 186 w 233"/>
                <a:gd name="T9" fmla="*/ 476 h 233"/>
                <a:gd name="T10" fmla="*/ 186 w 233"/>
                <a:gd name="T11" fmla="*/ 257 h 233"/>
                <a:gd name="T12" fmla="*/ 186 w 233"/>
                <a:gd name="T13" fmla="*/ 144 h 233"/>
                <a:gd name="T14" fmla="*/ 217 w 233"/>
                <a:gd name="T15" fmla="*/ 144 h 233"/>
                <a:gd name="T16" fmla="*/ 243 w 233"/>
                <a:gd name="T17" fmla="*/ 111 h 233"/>
                <a:gd name="T18" fmla="*/ 249 w 233"/>
                <a:gd name="T19" fmla="*/ 184 h 233"/>
                <a:gd name="T20" fmla="*/ 266 w 233"/>
                <a:gd name="T21" fmla="*/ 111 h 233"/>
                <a:gd name="T22" fmla="*/ 280 w 233"/>
                <a:gd name="T23" fmla="*/ 111 h 233"/>
                <a:gd name="T24" fmla="*/ 261 w 233"/>
                <a:gd name="T25" fmla="*/ 77 h 233"/>
                <a:gd name="T26" fmla="*/ 249 w 233"/>
                <a:gd name="T27" fmla="*/ 77 h 233"/>
                <a:gd name="T28" fmla="*/ 180 w 233"/>
                <a:gd name="T29" fmla="*/ 111 h 233"/>
                <a:gd name="T30" fmla="*/ 162 w 233"/>
                <a:gd name="T31" fmla="*/ 77 h 233"/>
                <a:gd name="T32" fmla="*/ 141 w 233"/>
                <a:gd name="T33" fmla="*/ 77 h 233"/>
                <a:gd name="T34" fmla="*/ 141 w 233"/>
                <a:gd name="T35" fmla="*/ 37 h 233"/>
                <a:gd name="T36" fmla="*/ 105 w 233"/>
                <a:gd name="T37" fmla="*/ 37 h 233"/>
                <a:gd name="T38" fmla="*/ 87 w 233"/>
                <a:gd name="T39" fmla="*/ 37 h 233"/>
                <a:gd name="T40" fmla="*/ 30 w 233"/>
                <a:gd name="T41" fmla="*/ 37 h 233"/>
                <a:gd name="T42" fmla="*/ 18 w 233"/>
                <a:gd name="T43" fmla="*/ 0 h 233"/>
                <a:gd name="T44" fmla="*/ 0 w 233"/>
                <a:gd name="T45" fmla="*/ 37 h 233"/>
                <a:gd name="T46" fmla="*/ 0 w 233"/>
                <a:gd name="T47" fmla="*/ 111 h 233"/>
                <a:gd name="T48" fmla="*/ 57 w 233"/>
                <a:gd name="T49" fmla="*/ 707 h 233"/>
                <a:gd name="T50" fmla="*/ 63 w 233"/>
                <a:gd name="T51" fmla="*/ 736 h 233"/>
                <a:gd name="T52" fmla="*/ 57 w 233"/>
                <a:gd name="T53" fmla="*/ 736 h 233"/>
                <a:gd name="T54" fmla="*/ 63 w 233"/>
                <a:gd name="T55" fmla="*/ 1098 h 233"/>
                <a:gd name="T56" fmla="*/ 69 w 233"/>
                <a:gd name="T57" fmla="*/ 1247 h 233"/>
                <a:gd name="T58" fmla="*/ 81 w 233"/>
                <a:gd name="T59" fmla="*/ 1323 h 233"/>
                <a:gd name="T60" fmla="*/ 87 w 233"/>
                <a:gd name="T61" fmla="*/ 1393 h 233"/>
                <a:gd name="T62" fmla="*/ 99 w 233"/>
                <a:gd name="T63" fmla="*/ 1356 h 233"/>
                <a:gd name="T64" fmla="*/ 105 w 233"/>
                <a:gd name="T65" fmla="*/ 1434 h 233"/>
                <a:gd name="T66" fmla="*/ 141 w 233"/>
                <a:gd name="T67" fmla="*/ 1434 h 233"/>
                <a:gd name="T68" fmla="*/ 162 w 233"/>
                <a:gd name="T69" fmla="*/ 1393 h 233"/>
                <a:gd name="T70" fmla="*/ 162 w 233"/>
                <a:gd name="T71" fmla="*/ 1286 h 233"/>
                <a:gd name="T72" fmla="*/ 162 w 233"/>
                <a:gd name="T73" fmla="*/ 1175 h 233"/>
                <a:gd name="T74" fmla="*/ 162 w 233"/>
                <a:gd name="T75" fmla="*/ 1062 h 233"/>
                <a:gd name="T76" fmla="*/ 168 w 233"/>
                <a:gd name="T77" fmla="*/ 963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3"/>
                <a:gd name="T118" fmla="*/ 0 h 233"/>
                <a:gd name="T119" fmla="*/ 233 w 233"/>
                <a:gd name="T120" fmla="*/ 233 h 2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6F73BF"/>
            </a:solidFill>
            <a:ln w="9525">
              <a:solidFill>
                <a:srgbClr val="000000"/>
              </a:solidFill>
              <a:round/>
              <a:headEnd/>
              <a:tailEnd/>
            </a:ln>
          </p:spPr>
          <p:txBody>
            <a:bodyPr/>
            <a:lstStyle/>
            <a:p>
              <a:endParaRPr lang="en-US"/>
            </a:p>
          </p:txBody>
        </p:sp>
        <p:sp>
          <p:nvSpPr>
            <p:cNvPr id="5370" name="Freeform 272"/>
            <p:cNvSpPr>
              <a:spLocks/>
            </p:cNvSpPr>
            <p:nvPr/>
          </p:nvSpPr>
          <p:spPr bwMode="auto">
            <a:xfrm>
              <a:off x="1293" y="2833"/>
              <a:ext cx="223" cy="291"/>
            </a:xfrm>
            <a:custGeom>
              <a:avLst/>
              <a:gdLst>
                <a:gd name="T0" fmla="*/ 164 w 221"/>
                <a:gd name="T1" fmla="*/ 1233 h 258"/>
                <a:gd name="T2" fmla="*/ 158 w 221"/>
                <a:gd name="T3" fmla="*/ 1384 h 258"/>
                <a:gd name="T4" fmla="*/ 152 w 221"/>
                <a:gd name="T5" fmla="*/ 1493 h 258"/>
                <a:gd name="T6" fmla="*/ 152 w 221"/>
                <a:gd name="T7" fmla="*/ 1493 h 258"/>
                <a:gd name="T8" fmla="*/ 128 w 221"/>
                <a:gd name="T9" fmla="*/ 1493 h 258"/>
                <a:gd name="T10" fmla="*/ 122 w 221"/>
                <a:gd name="T11" fmla="*/ 1566 h 258"/>
                <a:gd name="T12" fmla="*/ 116 w 221"/>
                <a:gd name="T13" fmla="*/ 1493 h 258"/>
                <a:gd name="T14" fmla="*/ 92 w 221"/>
                <a:gd name="T15" fmla="*/ 1460 h 258"/>
                <a:gd name="T16" fmla="*/ 92 w 221"/>
                <a:gd name="T17" fmla="*/ 1460 h 258"/>
                <a:gd name="T18" fmla="*/ 74 w 221"/>
                <a:gd name="T19" fmla="*/ 1566 h 258"/>
                <a:gd name="T20" fmla="*/ 47 w 221"/>
                <a:gd name="T21" fmla="*/ 1566 h 258"/>
                <a:gd name="T22" fmla="*/ 41 w 221"/>
                <a:gd name="T23" fmla="*/ 1460 h 258"/>
                <a:gd name="T24" fmla="*/ 35 w 221"/>
                <a:gd name="T25" fmla="*/ 1350 h 258"/>
                <a:gd name="T26" fmla="*/ 29 w 221"/>
                <a:gd name="T27" fmla="*/ 1233 h 258"/>
                <a:gd name="T28" fmla="*/ 29 w 221"/>
                <a:gd name="T29" fmla="*/ 1170 h 258"/>
                <a:gd name="T30" fmla="*/ 24 w 221"/>
                <a:gd name="T31" fmla="*/ 1058 h 258"/>
                <a:gd name="T32" fmla="*/ 18 w 221"/>
                <a:gd name="T33" fmla="*/ 986 h 258"/>
                <a:gd name="T34" fmla="*/ 12 w 221"/>
                <a:gd name="T35" fmla="*/ 946 h 258"/>
                <a:gd name="T36" fmla="*/ 12 w 221"/>
                <a:gd name="T37" fmla="*/ 874 h 258"/>
                <a:gd name="T38" fmla="*/ 18 w 221"/>
                <a:gd name="T39" fmla="*/ 760 h 258"/>
                <a:gd name="T40" fmla="*/ 12 w 221"/>
                <a:gd name="T41" fmla="*/ 760 h 258"/>
                <a:gd name="T42" fmla="*/ 12 w 221"/>
                <a:gd name="T43" fmla="*/ 660 h 258"/>
                <a:gd name="T44" fmla="*/ 12 w 221"/>
                <a:gd name="T45" fmla="*/ 585 h 258"/>
                <a:gd name="T46" fmla="*/ 12 w 221"/>
                <a:gd name="T47" fmla="*/ 511 h 258"/>
                <a:gd name="T48" fmla="*/ 12 w 221"/>
                <a:gd name="T49" fmla="*/ 369 h 258"/>
                <a:gd name="T50" fmla="*/ 18 w 221"/>
                <a:gd name="T51" fmla="*/ 328 h 258"/>
                <a:gd name="T52" fmla="*/ 6 w 221"/>
                <a:gd name="T53" fmla="*/ 226 h 258"/>
                <a:gd name="T54" fmla="*/ 0 w 221"/>
                <a:gd name="T55" fmla="*/ 143 h 258"/>
                <a:gd name="T56" fmla="*/ 24 w 221"/>
                <a:gd name="T57" fmla="*/ 143 h 258"/>
                <a:gd name="T58" fmla="*/ 29 w 221"/>
                <a:gd name="T59" fmla="*/ 111 h 258"/>
                <a:gd name="T60" fmla="*/ 41 w 221"/>
                <a:gd name="T61" fmla="*/ 37 h 258"/>
                <a:gd name="T62" fmla="*/ 74 w 221"/>
                <a:gd name="T63" fmla="*/ 0 h 258"/>
                <a:gd name="T64" fmla="*/ 86 w 221"/>
                <a:gd name="T65" fmla="*/ 0 h 258"/>
                <a:gd name="T66" fmla="*/ 92 w 221"/>
                <a:gd name="T67" fmla="*/ 226 h 258"/>
                <a:gd name="T68" fmla="*/ 104 w 221"/>
                <a:gd name="T69" fmla="*/ 291 h 258"/>
                <a:gd name="T70" fmla="*/ 116 w 221"/>
                <a:gd name="T71" fmla="*/ 328 h 258"/>
                <a:gd name="T72" fmla="*/ 134 w 221"/>
                <a:gd name="T73" fmla="*/ 369 h 258"/>
                <a:gd name="T74" fmla="*/ 152 w 221"/>
                <a:gd name="T75" fmla="*/ 438 h 258"/>
                <a:gd name="T76" fmla="*/ 174 w 221"/>
                <a:gd name="T77" fmla="*/ 470 h 258"/>
                <a:gd name="T78" fmla="*/ 186 w 221"/>
                <a:gd name="T79" fmla="*/ 511 h 258"/>
                <a:gd name="T80" fmla="*/ 197 w 221"/>
                <a:gd name="T81" fmla="*/ 660 h 258"/>
                <a:gd name="T82" fmla="*/ 186 w 221"/>
                <a:gd name="T83" fmla="*/ 660 h 258"/>
                <a:gd name="T84" fmla="*/ 197 w 221"/>
                <a:gd name="T85" fmla="*/ 698 h 258"/>
                <a:gd name="T86" fmla="*/ 203 w 221"/>
                <a:gd name="T87" fmla="*/ 760 h 258"/>
                <a:gd name="T88" fmla="*/ 215 w 221"/>
                <a:gd name="T89" fmla="*/ 800 h 258"/>
                <a:gd name="T90" fmla="*/ 233 w 221"/>
                <a:gd name="T91" fmla="*/ 800 h 258"/>
                <a:gd name="T92" fmla="*/ 233 w 221"/>
                <a:gd name="T93" fmla="*/ 908 h 258"/>
                <a:gd name="T94" fmla="*/ 245 w 221"/>
                <a:gd name="T95" fmla="*/ 986 h 258"/>
                <a:gd name="T96" fmla="*/ 251 w 221"/>
                <a:gd name="T97" fmla="*/ 1017 h 258"/>
                <a:gd name="T98" fmla="*/ 245 w 221"/>
                <a:gd name="T99" fmla="*/ 1091 h 258"/>
                <a:gd name="T100" fmla="*/ 239 w 221"/>
                <a:gd name="T101" fmla="*/ 1202 h 258"/>
                <a:gd name="T102" fmla="*/ 245 w 221"/>
                <a:gd name="T103" fmla="*/ 1233 h 258"/>
                <a:gd name="T104" fmla="*/ 239 w 221"/>
                <a:gd name="T105" fmla="*/ 1233 h 258"/>
                <a:gd name="T106" fmla="*/ 239 w 221"/>
                <a:gd name="T107" fmla="*/ 1233 h 258"/>
                <a:gd name="T108" fmla="*/ 227 w 221"/>
                <a:gd name="T109" fmla="*/ 1170 h 258"/>
                <a:gd name="T110" fmla="*/ 164 w 221"/>
                <a:gd name="T111" fmla="*/ 1202 h 258"/>
                <a:gd name="T112" fmla="*/ 164 w 221"/>
                <a:gd name="T113" fmla="*/ 1233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1"/>
                <a:gd name="T172" fmla="*/ 0 h 258"/>
                <a:gd name="T173" fmla="*/ 221 w 221"/>
                <a:gd name="T174" fmla="*/ 258 h 2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round/>
              <a:headEnd/>
              <a:tailEnd/>
            </a:ln>
          </p:spPr>
          <p:txBody>
            <a:bodyPr/>
            <a:lstStyle/>
            <a:p>
              <a:endParaRPr lang="en-US"/>
            </a:p>
          </p:txBody>
        </p:sp>
        <p:sp>
          <p:nvSpPr>
            <p:cNvPr id="5371" name="Freeform 273"/>
            <p:cNvSpPr>
              <a:spLocks/>
            </p:cNvSpPr>
            <p:nvPr/>
          </p:nvSpPr>
          <p:spPr bwMode="auto">
            <a:xfrm>
              <a:off x="2875" y="3016"/>
              <a:ext cx="163" cy="201"/>
            </a:xfrm>
            <a:custGeom>
              <a:avLst/>
              <a:gdLst>
                <a:gd name="T0" fmla="*/ 0 w 161"/>
                <a:gd name="T1" fmla="*/ 784 h 179"/>
                <a:gd name="T2" fmla="*/ 0 w 161"/>
                <a:gd name="T3" fmla="*/ 619 h 179"/>
                <a:gd name="T4" fmla="*/ 0 w 161"/>
                <a:gd name="T5" fmla="*/ 476 h 179"/>
                <a:gd name="T6" fmla="*/ 18 w 161"/>
                <a:gd name="T7" fmla="*/ 476 h 179"/>
                <a:gd name="T8" fmla="*/ 18 w 161"/>
                <a:gd name="T9" fmla="*/ 337 h 179"/>
                <a:gd name="T10" fmla="*/ 18 w 161"/>
                <a:gd name="T11" fmla="*/ 135 h 179"/>
                <a:gd name="T12" fmla="*/ 18 w 161"/>
                <a:gd name="T13" fmla="*/ 34 h 179"/>
                <a:gd name="T14" fmla="*/ 57 w 161"/>
                <a:gd name="T15" fmla="*/ 34 h 179"/>
                <a:gd name="T16" fmla="*/ 75 w 161"/>
                <a:gd name="T17" fmla="*/ 0 h 179"/>
                <a:gd name="T18" fmla="*/ 81 w 161"/>
                <a:gd name="T19" fmla="*/ 68 h 179"/>
                <a:gd name="T20" fmla="*/ 98 w 161"/>
                <a:gd name="T21" fmla="*/ 0 h 179"/>
                <a:gd name="T22" fmla="*/ 110 w 161"/>
                <a:gd name="T23" fmla="*/ 0 h 179"/>
                <a:gd name="T24" fmla="*/ 116 w 161"/>
                <a:gd name="T25" fmla="*/ 100 h 179"/>
                <a:gd name="T26" fmla="*/ 135 w 161"/>
                <a:gd name="T27" fmla="*/ 205 h 179"/>
                <a:gd name="T28" fmla="*/ 155 w 161"/>
                <a:gd name="T29" fmla="*/ 273 h 179"/>
                <a:gd name="T30" fmla="*/ 161 w 161"/>
                <a:gd name="T31" fmla="*/ 273 h 179"/>
                <a:gd name="T32" fmla="*/ 167 w 161"/>
                <a:gd name="T33" fmla="*/ 307 h 179"/>
                <a:gd name="T34" fmla="*/ 173 w 161"/>
                <a:gd name="T35" fmla="*/ 411 h 179"/>
                <a:gd name="T36" fmla="*/ 185 w 161"/>
                <a:gd name="T37" fmla="*/ 445 h 179"/>
                <a:gd name="T38" fmla="*/ 191 w 161"/>
                <a:gd name="T39" fmla="*/ 476 h 179"/>
                <a:gd name="T40" fmla="*/ 191 w 161"/>
                <a:gd name="T41" fmla="*/ 476 h 179"/>
                <a:gd name="T42" fmla="*/ 167 w 161"/>
                <a:gd name="T43" fmla="*/ 583 h 179"/>
                <a:gd name="T44" fmla="*/ 147 w 161"/>
                <a:gd name="T45" fmla="*/ 652 h 179"/>
                <a:gd name="T46" fmla="*/ 123 w 161"/>
                <a:gd name="T47" fmla="*/ 748 h 179"/>
                <a:gd name="T48" fmla="*/ 116 w 161"/>
                <a:gd name="T49" fmla="*/ 784 h 179"/>
                <a:gd name="T50" fmla="*/ 104 w 161"/>
                <a:gd name="T51" fmla="*/ 880 h 179"/>
                <a:gd name="T52" fmla="*/ 81 w 161"/>
                <a:gd name="T53" fmla="*/ 851 h 179"/>
                <a:gd name="T54" fmla="*/ 63 w 161"/>
                <a:gd name="T55" fmla="*/ 851 h 179"/>
                <a:gd name="T56" fmla="*/ 57 w 161"/>
                <a:gd name="T57" fmla="*/ 914 h 179"/>
                <a:gd name="T58" fmla="*/ 30 w 161"/>
                <a:gd name="T59" fmla="*/ 986 h 179"/>
                <a:gd name="T60" fmla="*/ 12 w 161"/>
                <a:gd name="T61" fmla="*/ 1022 h 179"/>
                <a:gd name="T62" fmla="*/ 6 w 161"/>
                <a:gd name="T63" fmla="*/ 986 h 179"/>
                <a:gd name="T64" fmla="*/ 12 w 161"/>
                <a:gd name="T65" fmla="*/ 880 h 179"/>
                <a:gd name="T66" fmla="*/ 0 w 161"/>
                <a:gd name="T67" fmla="*/ 784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1"/>
                <a:gd name="T103" fmla="*/ 0 h 179"/>
                <a:gd name="T104" fmla="*/ 161 w 161"/>
                <a:gd name="T105" fmla="*/ 179 h 1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239FB1"/>
            </a:solidFill>
            <a:ln w="9525">
              <a:solidFill>
                <a:srgbClr val="000000"/>
              </a:solidFill>
              <a:round/>
              <a:headEnd/>
              <a:tailEnd/>
            </a:ln>
          </p:spPr>
          <p:txBody>
            <a:bodyPr/>
            <a:lstStyle/>
            <a:p>
              <a:endParaRPr lang="en-US"/>
            </a:p>
          </p:txBody>
        </p:sp>
        <p:sp>
          <p:nvSpPr>
            <p:cNvPr id="5372" name="Freeform 274"/>
            <p:cNvSpPr>
              <a:spLocks/>
            </p:cNvSpPr>
            <p:nvPr/>
          </p:nvSpPr>
          <p:spPr bwMode="auto">
            <a:xfrm>
              <a:off x="3291" y="2867"/>
              <a:ext cx="6" cy="13"/>
            </a:xfrm>
            <a:custGeom>
              <a:avLst/>
              <a:gdLst>
                <a:gd name="T0" fmla="*/ 6 w 6"/>
                <a:gd name="T1" fmla="*/ 39 h 12"/>
                <a:gd name="T2" fmla="*/ 0 w 6"/>
                <a:gd name="T3" fmla="*/ 39 h 12"/>
                <a:gd name="T4" fmla="*/ 0 w 6"/>
                <a:gd name="T5" fmla="*/ 0 h 12"/>
                <a:gd name="T6" fmla="*/ 6 w 6"/>
                <a:gd name="T7" fmla="*/ 39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12"/>
                  </a:lnTo>
                  <a:lnTo>
                    <a:pt x="0" y="0"/>
                  </a:lnTo>
                  <a:lnTo>
                    <a:pt x="6" y="12"/>
                  </a:lnTo>
                  <a:close/>
                </a:path>
              </a:pathLst>
            </a:custGeom>
            <a:solidFill>
              <a:srgbClr val="E1E1E1"/>
            </a:solidFill>
            <a:ln w="9525">
              <a:solidFill>
                <a:srgbClr val="000000"/>
              </a:solidFill>
              <a:round/>
              <a:headEnd/>
              <a:tailEnd/>
            </a:ln>
          </p:spPr>
          <p:txBody>
            <a:bodyPr/>
            <a:lstStyle/>
            <a:p>
              <a:endParaRPr lang="en-US"/>
            </a:p>
          </p:txBody>
        </p:sp>
        <p:sp>
          <p:nvSpPr>
            <p:cNvPr id="5373" name="Freeform 275"/>
            <p:cNvSpPr>
              <a:spLocks/>
            </p:cNvSpPr>
            <p:nvPr/>
          </p:nvSpPr>
          <p:spPr bwMode="auto">
            <a:xfrm>
              <a:off x="2988" y="3258"/>
              <a:ext cx="43" cy="40"/>
            </a:xfrm>
            <a:custGeom>
              <a:avLst/>
              <a:gdLst>
                <a:gd name="T0" fmla="*/ 18 w 42"/>
                <a:gd name="T1" fmla="*/ 0 h 36"/>
                <a:gd name="T2" fmla="*/ 0 w 42"/>
                <a:gd name="T3" fmla="*/ 87 h 36"/>
                <a:gd name="T4" fmla="*/ 12 w 42"/>
                <a:gd name="T5" fmla="*/ 170 h 36"/>
                <a:gd name="T6" fmla="*/ 18 w 42"/>
                <a:gd name="T7" fmla="*/ 148 h 36"/>
                <a:gd name="T8" fmla="*/ 51 w 42"/>
                <a:gd name="T9" fmla="*/ 87 h 36"/>
                <a:gd name="T10" fmla="*/ 57 w 42"/>
                <a:gd name="T11" fmla="*/ 30 h 36"/>
                <a:gd name="T12" fmla="*/ 39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6"/>
                <a:gd name="T26" fmla="*/ 42 w 42"/>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6">
                  <a:moveTo>
                    <a:pt x="18" y="0"/>
                  </a:moveTo>
                  <a:lnTo>
                    <a:pt x="0" y="18"/>
                  </a:lnTo>
                  <a:lnTo>
                    <a:pt x="12" y="36"/>
                  </a:lnTo>
                  <a:lnTo>
                    <a:pt x="18" y="30"/>
                  </a:lnTo>
                  <a:lnTo>
                    <a:pt x="36" y="18"/>
                  </a:lnTo>
                  <a:lnTo>
                    <a:pt x="42" y="6"/>
                  </a:lnTo>
                  <a:lnTo>
                    <a:pt x="24" y="0"/>
                  </a:lnTo>
                  <a:lnTo>
                    <a:pt x="18" y="0"/>
                  </a:lnTo>
                  <a:close/>
                </a:path>
              </a:pathLst>
            </a:custGeom>
            <a:solidFill>
              <a:srgbClr val="6F73BF"/>
            </a:solidFill>
            <a:ln w="9525">
              <a:solidFill>
                <a:srgbClr val="000000"/>
              </a:solidFill>
              <a:round/>
              <a:headEnd/>
              <a:tailEnd/>
            </a:ln>
          </p:spPr>
          <p:txBody>
            <a:bodyPr/>
            <a:lstStyle/>
            <a:p>
              <a:endParaRPr lang="en-US"/>
            </a:p>
          </p:txBody>
        </p:sp>
        <p:sp>
          <p:nvSpPr>
            <p:cNvPr id="5374" name="Freeform 276"/>
            <p:cNvSpPr>
              <a:spLocks/>
            </p:cNvSpPr>
            <p:nvPr/>
          </p:nvSpPr>
          <p:spPr bwMode="auto">
            <a:xfrm>
              <a:off x="3281" y="2887"/>
              <a:ext cx="138" cy="298"/>
            </a:xfrm>
            <a:custGeom>
              <a:avLst/>
              <a:gdLst>
                <a:gd name="T0" fmla="*/ 47 w 137"/>
                <a:gd name="T1" fmla="*/ 439 h 264"/>
                <a:gd name="T2" fmla="*/ 41 w 137"/>
                <a:gd name="T3" fmla="*/ 439 h 264"/>
                <a:gd name="T4" fmla="*/ 29 w 137"/>
                <a:gd name="T5" fmla="*/ 525 h 264"/>
                <a:gd name="T6" fmla="*/ 23 w 137"/>
                <a:gd name="T7" fmla="*/ 594 h 264"/>
                <a:gd name="T8" fmla="*/ 17 w 137"/>
                <a:gd name="T9" fmla="*/ 707 h 264"/>
                <a:gd name="T10" fmla="*/ 23 w 137"/>
                <a:gd name="T11" fmla="*/ 814 h 264"/>
                <a:gd name="T12" fmla="*/ 23 w 137"/>
                <a:gd name="T13" fmla="*/ 964 h 264"/>
                <a:gd name="T14" fmla="*/ 11 w 137"/>
                <a:gd name="T15" fmla="*/ 1037 h 264"/>
                <a:gd name="T16" fmla="*/ 5 w 137"/>
                <a:gd name="T17" fmla="*/ 1105 h 264"/>
                <a:gd name="T18" fmla="*/ 0 w 137"/>
                <a:gd name="T19" fmla="*/ 1296 h 264"/>
                <a:gd name="T20" fmla="*/ 5 w 137"/>
                <a:gd name="T21" fmla="*/ 1403 h 264"/>
                <a:gd name="T22" fmla="*/ 11 w 137"/>
                <a:gd name="T23" fmla="*/ 1589 h 264"/>
                <a:gd name="T24" fmla="*/ 35 w 137"/>
                <a:gd name="T25" fmla="*/ 1621 h 264"/>
                <a:gd name="T26" fmla="*/ 47 w 137"/>
                <a:gd name="T27" fmla="*/ 1589 h 264"/>
                <a:gd name="T28" fmla="*/ 65 w 137"/>
                <a:gd name="T29" fmla="*/ 1553 h 264"/>
                <a:gd name="T30" fmla="*/ 86 w 137"/>
                <a:gd name="T31" fmla="*/ 1436 h 264"/>
                <a:gd name="T32" fmla="*/ 92 w 137"/>
                <a:gd name="T33" fmla="*/ 1326 h 264"/>
                <a:gd name="T34" fmla="*/ 98 w 137"/>
                <a:gd name="T35" fmla="*/ 1219 h 264"/>
                <a:gd name="T36" fmla="*/ 104 w 137"/>
                <a:gd name="T37" fmla="*/ 1105 h 264"/>
                <a:gd name="T38" fmla="*/ 110 w 137"/>
                <a:gd name="T39" fmla="*/ 998 h 264"/>
                <a:gd name="T40" fmla="*/ 116 w 137"/>
                <a:gd name="T41" fmla="*/ 893 h 264"/>
                <a:gd name="T42" fmla="*/ 122 w 137"/>
                <a:gd name="T43" fmla="*/ 772 h 264"/>
                <a:gd name="T44" fmla="*/ 128 w 137"/>
                <a:gd name="T45" fmla="*/ 671 h 264"/>
                <a:gd name="T46" fmla="*/ 134 w 137"/>
                <a:gd name="T47" fmla="*/ 556 h 264"/>
                <a:gd name="T48" fmla="*/ 134 w 137"/>
                <a:gd name="T49" fmla="*/ 413 h 264"/>
                <a:gd name="T50" fmla="*/ 146 w 137"/>
                <a:gd name="T51" fmla="*/ 439 h 264"/>
                <a:gd name="T52" fmla="*/ 152 w 137"/>
                <a:gd name="T53" fmla="*/ 369 h 264"/>
                <a:gd name="T54" fmla="*/ 146 w 137"/>
                <a:gd name="T55" fmla="*/ 226 h 264"/>
                <a:gd name="T56" fmla="*/ 140 w 137"/>
                <a:gd name="T57" fmla="*/ 77 h 264"/>
                <a:gd name="T58" fmla="*/ 134 w 137"/>
                <a:gd name="T59" fmla="*/ 0 h 264"/>
                <a:gd name="T60" fmla="*/ 128 w 137"/>
                <a:gd name="T61" fmla="*/ 0 h 264"/>
                <a:gd name="T62" fmla="*/ 122 w 137"/>
                <a:gd name="T63" fmla="*/ 37 h 264"/>
                <a:gd name="T64" fmla="*/ 122 w 137"/>
                <a:gd name="T65" fmla="*/ 144 h 264"/>
                <a:gd name="T66" fmla="*/ 116 w 137"/>
                <a:gd name="T67" fmla="*/ 184 h 264"/>
                <a:gd name="T68" fmla="*/ 110 w 137"/>
                <a:gd name="T69" fmla="*/ 184 h 264"/>
                <a:gd name="T70" fmla="*/ 104 w 137"/>
                <a:gd name="T71" fmla="*/ 184 h 264"/>
                <a:gd name="T72" fmla="*/ 104 w 137"/>
                <a:gd name="T73" fmla="*/ 226 h 264"/>
                <a:gd name="T74" fmla="*/ 104 w 137"/>
                <a:gd name="T75" fmla="*/ 293 h 264"/>
                <a:gd name="T76" fmla="*/ 104 w 137"/>
                <a:gd name="T77" fmla="*/ 293 h 264"/>
                <a:gd name="T78" fmla="*/ 98 w 137"/>
                <a:gd name="T79" fmla="*/ 331 h 264"/>
                <a:gd name="T80" fmla="*/ 98 w 137"/>
                <a:gd name="T81" fmla="*/ 293 h 264"/>
                <a:gd name="T82" fmla="*/ 92 w 137"/>
                <a:gd name="T83" fmla="*/ 369 h 264"/>
                <a:gd name="T84" fmla="*/ 86 w 137"/>
                <a:gd name="T85" fmla="*/ 413 h 264"/>
                <a:gd name="T86" fmla="*/ 86 w 137"/>
                <a:gd name="T87" fmla="*/ 369 h 264"/>
                <a:gd name="T88" fmla="*/ 65 w 137"/>
                <a:gd name="T89" fmla="*/ 439 h 264"/>
                <a:gd name="T90" fmla="*/ 47 w 137"/>
                <a:gd name="T91" fmla="*/ 439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7"/>
                <a:gd name="T139" fmla="*/ 0 h 264"/>
                <a:gd name="T140" fmla="*/ 137 w 137"/>
                <a:gd name="T141" fmla="*/ 264 h 2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239FB1"/>
            </a:solidFill>
            <a:ln w="9525">
              <a:solidFill>
                <a:srgbClr val="000000"/>
              </a:solidFill>
              <a:round/>
              <a:headEnd/>
              <a:tailEnd/>
            </a:ln>
          </p:spPr>
          <p:txBody>
            <a:bodyPr/>
            <a:lstStyle/>
            <a:p>
              <a:endParaRPr lang="en-US"/>
            </a:p>
          </p:txBody>
        </p:sp>
        <p:sp>
          <p:nvSpPr>
            <p:cNvPr id="5375" name="Freeform 277"/>
            <p:cNvSpPr>
              <a:spLocks/>
            </p:cNvSpPr>
            <p:nvPr/>
          </p:nvSpPr>
          <p:spPr bwMode="auto">
            <a:xfrm>
              <a:off x="3104" y="2826"/>
              <a:ext cx="56" cy="169"/>
            </a:xfrm>
            <a:custGeom>
              <a:avLst/>
              <a:gdLst>
                <a:gd name="T0" fmla="*/ 49 w 54"/>
                <a:gd name="T1" fmla="*/ 648 h 150"/>
                <a:gd name="T2" fmla="*/ 39 w 54"/>
                <a:gd name="T3" fmla="*/ 758 h 150"/>
                <a:gd name="T4" fmla="*/ 61 w 54"/>
                <a:gd name="T5" fmla="*/ 825 h 150"/>
                <a:gd name="T6" fmla="*/ 74 w 54"/>
                <a:gd name="T7" fmla="*/ 893 h 150"/>
                <a:gd name="T8" fmla="*/ 74 w 54"/>
                <a:gd name="T9" fmla="*/ 825 h 150"/>
                <a:gd name="T10" fmla="*/ 83 w 54"/>
                <a:gd name="T11" fmla="*/ 790 h 150"/>
                <a:gd name="T12" fmla="*/ 92 w 54"/>
                <a:gd name="T13" fmla="*/ 608 h 150"/>
                <a:gd name="T14" fmla="*/ 74 w 54"/>
                <a:gd name="T15" fmla="*/ 533 h 150"/>
                <a:gd name="T16" fmla="*/ 61 w 54"/>
                <a:gd name="T17" fmla="*/ 470 h 150"/>
                <a:gd name="T18" fmla="*/ 49 w 54"/>
                <a:gd name="T19" fmla="*/ 364 h 150"/>
                <a:gd name="T20" fmla="*/ 61 w 54"/>
                <a:gd name="T21" fmla="*/ 255 h 150"/>
                <a:gd name="T22" fmla="*/ 74 w 54"/>
                <a:gd name="T23" fmla="*/ 255 h 150"/>
                <a:gd name="T24" fmla="*/ 74 w 54"/>
                <a:gd name="T25" fmla="*/ 255 h 150"/>
                <a:gd name="T26" fmla="*/ 61 w 54"/>
                <a:gd name="T27" fmla="*/ 142 h 150"/>
                <a:gd name="T28" fmla="*/ 49 w 54"/>
                <a:gd name="T29" fmla="*/ 37 h 150"/>
                <a:gd name="T30" fmla="*/ 39 w 54"/>
                <a:gd name="T31" fmla="*/ 0 h 150"/>
                <a:gd name="T32" fmla="*/ 6 w 54"/>
                <a:gd name="T33" fmla="*/ 0 h 150"/>
                <a:gd name="T34" fmla="*/ 6 w 54"/>
                <a:gd name="T35" fmla="*/ 0 h 150"/>
                <a:gd name="T36" fmla="*/ 33 w 54"/>
                <a:gd name="T37" fmla="*/ 110 h 150"/>
                <a:gd name="T38" fmla="*/ 12 w 54"/>
                <a:gd name="T39" fmla="*/ 142 h 150"/>
                <a:gd name="T40" fmla="*/ 12 w 54"/>
                <a:gd name="T41" fmla="*/ 255 h 150"/>
                <a:gd name="T42" fmla="*/ 12 w 54"/>
                <a:gd name="T43" fmla="*/ 328 h 150"/>
                <a:gd name="T44" fmla="*/ 12 w 54"/>
                <a:gd name="T45" fmla="*/ 364 h 150"/>
                <a:gd name="T46" fmla="*/ 0 w 54"/>
                <a:gd name="T47" fmla="*/ 470 h 150"/>
                <a:gd name="T48" fmla="*/ 6 w 54"/>
                <a:gd name="T49" fmla="*/ 533 h 150"/>
                <a:gd name="T50" fmla="*/ 12 w 54"/>
                <a:gd name="T51" fmla="*/ 575 h 150"/>
                <a:gd name="T52" fmla="*/ 39 w 54"/>
                <a:gd name="T53" fmla="*/ 575 h 150"/>
                <a:gd name="T54" fmla="*/ 49 w 54"/>
                <a:gd name="T55" fmla="*/ 648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150"/>
                <a:gd name="T86" fmla="*/ 54 w 54"/>
                <a:gd name="T87" fmla="*/ 150 h 1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round/>
              <a:headEnd/>
              <a:tailEnd/>
            </a:ln>
          </p:spPr>
          <p:txBody>
            <a:bodyPr/>
            <a:lstStyle/>
            <a:p>
              <a:endParaRPr lang="en-US"/>
            </a:p>
          </p:txBody>
        </p:sp>
        <p:sp>
          <p:nvSpPr>
            <p:cNvPr id="5376" name="Freeform 278"/>
            <p:cNvSpPr>
              <a:spLocks/>
            </p:cNvSpPr>
            <p:nvPr/>
          </p:nvSpPr>
          <p:spPr bwMode="auto">
            <a:xfrm>
              <a:off x="3055" y="2847"/>
              <a:ext cx="188" cy="370"/>
            </a:xfrm>
            <a:custGeom>
              <a:avLst/>
              <a:gdLst>
                <a:gd name="T0" fmla="*/ 93 w 186"/>
                <a:gd name="T1" fmla="*/ 1116 h 329"/>
                <a:gd name="T2" fmla="*/ 99 w 186"/>
                <a:gd name="T3" fmla="*/ 1083 h 329"/>
                <a:gd name="T4" fmla="*/ 129 w 186"/>
                <a:gd name="T5" fmla="*/ 877 h 329"/>
                <a:gd name="T6" fmla="*/ 180 w 186"/>
                <a:gd name="T7" fmla="*/ 762 h 329"/>
                <a:gd name="T8" fmla="*/ 216 w 186"/>
                <a:gd name="T9" fmla="*/ 552 h 329"/>
                <a:gd name="T10" fmla="*/ 216 w 186"/>
                <a:gd name="T11" fmla="*/ 458 h 329"/>
                <a:gd name="T12" fmla="*/ 216 w 186"/>
                <a:gd name="T13" fmla="*/ 242 h 329"/>
                <a:gd name="T14" fmla="*/ 216 w 186"/>
                <a:gd name="T15" fmla="*/ 0 h 329"/>
                <a:gd name="T16" fmla="*/ 198 w 186"/>
                <a:gd name="T17" fmla="*/ 69 h 329"/>
                <a:gd name="T18" fmla="*/ 166 w 186"/>
                <a:gd name="T19" fmla="*/ 100 h 329"/>
                <a:gd name="T20" fmla="*/ 123 w 186"/>
                <a:gd name="T21" fmla="*/ 141 h 329"/>
                <a:gd name="T22" fmla="*/ 105 w 186"/>
                <a:gd name="T23" fmla="*/ 141 h 329"/>
                <a:gd name="T24" fmla="*/ 93 w 186"/>
                <a:gd name="T25" fmla="*/ 242 h 329"/>
                <a:gd name="T26" fmla="*/ 105 w 186"/>
                <a:gd name="T27" fmla="*/ 418 h 329"/>
                <a:gd name="T28" fmla="*/ 111 w 186"/>
                <a:gd name="T29" fmla="*/ 664 h 329"/>
                <a:gd name="T30" fmla="*/ 105 w 186"/>
                <a:gd name="T31" fmla="*/ 762 h 329"/>
                <a:gd name="T32" fmla="*/ 87 w 186"/>
                <a:gd name="T33" fmla="*/ 621 h 329"/>
                <a:gd name="T34" fmla="*/ 87 w 186"/>
                <a:gd name="T35" fmla="*/ 458 h 329"/>
                <a:gd name="T36" fmla="*/ 69 w 186"/>
                <a:gd name="T37" fmla="*/ 418 h 329"/>
                <a:gd name="T38" fmla="*/ 30 w 186"/>
                <a:gd name="T39" fmla="*/ 489 h 329"/>
                <a:gd name="T40" fmla="*/ 0 w 186"/>
                <a:gd name="T41" fmla="*/ 552 h 329"/>
                <a:gd name="T42" fmla="*/ 6 w 186"/>
                <a:gd name="T43" fmla="*/ 664 h 329"/>
                <a:gd name="T44" fmla="*/ 30 w 186"/>
                <a:gd name="T45" fmla="*/ 697 h 329"/>
                <a:gd name="T46" fmla="*/ 63 w 186"/>
                <a:gd name="T47" fmla="*/ 877 h 329"/>
                <a:gd name="T48" fmla="*/ 63 w 186"/>
                <a:gd name="T49" fmla="*/ 1083 h 329"/>
                <a:gd name="T50" fmla="*/ 36 w 186"/>
                <a:gd name="T51" fmla="*/ 1255 h 329"/>
                <a:gd name="T52" fmla="*/ 18 w 186"/>
                <a:gd name="T53" fmla="*/ 1401 h 329"/>
                <a:gd name="T54" fmla="*/ 24 w 186"/>
                <a:gd name="T55" fmla="*/ 1576 h 329"/>
                <a:gd name="T56" fmla="*/ 24 w 186"/>
                <a:gd name="T57" fmla="*/ 1814 h 329"/>
                <a:gd name="T58" fmla="*/ 36 w 186"/>
                <a:gd name="T59" fmla="*/ 1916 h 329"/>
                <a:gd name="T60" fmla="*/ 36 w 186"/>
                <a:gd name="T61" fmla="*/ 1814 h 329"/>
                <a:gd name="T62" fmla="*/ 99 w 186"/>
                <a:gd name="T63" fmla="*/ 1606 h 329"/>
                <a:gd name="T64" fmla="*/ 99 w 186"/>
                <a:gd name="T65" fmla="*/ 1462 h 329"/>
                <a:gd name="T66" fmla="*/ 99 w 186"/>
                <a:gd name="T67" fmla="*/ 1401 h 329"/>
                <a:gd name="T68" fmla="*/ 93 w 186"/>
                <a:gd name="T69" fmla="*/ 1186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329"/>
                <a:gd name="T107" fmla="*/ 186 w 186"/>
                <a:gd name="T108" fmla="*/ 329 h 3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6F73BF"/>
            </a:solidFill>
            <a:ln w="9525">
              <a:solidFill>
                <a:srgbClr val="000000"/>
              </a:solidFill>
              <a:round/>
              <a:headEnd/>
              <a:tailEnd/>
            </a:ln>
          </p:spPr>
          <p:txBody>
            <a:bodyPr/>
            <a:lstStyle/>
            <a:p>
              <a:endParaRPr lang="en-US"/>
            </a:p>
          </p:txBody>
        </p:sp>
        <p:sp>
          <p:nvSpPr>
            <p:cNvPr id="5377" name="Freeform 279"/>
            <p:cNvSpPr>
              <a:spLocks/>
            </p:cNvSpPr>
            <p:nvPr/>
          </p:nvSpPr>
          <p:spPr bwMode="auto">
            <a:xfrm>
              <a:off x="2807" y="3110"/>
              <a:ext cx="285" cy="283"/>
            </a:xfrm>
            <a:custGeom>
              <a:avLst/>
              <a:gdLst>
                <a:gd name="T0" fmla="*/ 75 w 281"/>
                <a:gd name="T1" fmla="*/ 426 h 251"/>
                <a:gd name="T2" fmla="*/ 75 w 281"/>
                <a:gd name="T3" fmla="*/ 648 h 251"/>
                <a:gd name="T4" fmla="*/ 57 w 281"/>
                <a:gd name="T5" fmla="*/ 790 h 251"/>
                <a:gd name="T6" fmla="*/ 12 w 281"/>
                <a:gd name="T7" fmla="*/ 719 h 251"/>
                <a:gd name="T8" fmla="*/ 6 w 281"/>
                <a:gd name="T9" fmla="*/ 901 h 251"/>
                <a:gd name="T10" fmla="*/ 24 w 281"/>
                <a:gd name="T11" fmla="*/ 1125 h 251"/>
                <a:gd name="T12" fmla="*/ 24 w 281"/>
                <a:gd name="T13" fmla="*/ 1268 h 251"/>
                <a:gd name="T14" fmla="*/ 30 w 281"/>
                <a:gd name="T15" fmla="*/ 1440 h 251"/>
                <a:gd name="T16" fmla="*/ 57 w 281"/>
                <a:gd name="T17" fmla="*/ 1482 h 251"/>
                <a:gd name="T18" fmla="*/ 87 w 281"/>
                <a:gd name="T19" fmla="*/ 1482 h 251"/>
                <a:gd name="T20" fmla="*/ 138 w 281"/>
                <a:gd name="T21" fmla="*/ 1440 h 251"/>
                <a:gd name="T22" fmla="*/ 180 w 281"/>
                <a:gd name="T23" fmla="*/ 1415 h 251"/>
                <a:gd name="T24" fmla="*/ 224 w 281"/>
                <a:gd name="T25" fmla="*/ 1338 h 251"/>
                <a:gd name="T26" fmla="*/ 256 w 281"/>
                <a:gd name="T27" fmla="*/ 1194 h 251"/>
                <a:gd name="T28" fmla="*/ 296 w 281"/>
                <a:gd name="T29" fmla="*/ 969 h 251"/>
                <a:gd name="T30" fmla="*/ 324 w 281"/>
                <a:gd name="T31" fmla="*/ 790 h 251"/>
                <a:gd name="T32" fmla="*/ 347 w 281"/>
                <a:gd name="T33" fmla="*/ 575 h 251"/>
                <a:gd name="T34" fmla="*/ 332 w 281"/>
                <a:gd name="T35" fmla="*/ 610 h 251"/>
                <a:gd name="T36" fmla="*/ 311 w 281"/>
                <a:gd name="T37" fmla="*/ 505 h 251"/>
                <a:gd name="T38" fmla="*/ 332 w 281"/>
                <a:gd name="T39" fmla="*/ 468 h 251"/>
                <a:gd name="T40" fmla="*/ 332 w 281"/>
                <a:gd name="T41" fmla="*/ 225 h 251"/>
                <a:gd name="T42" fmla="*/ 324 w 281"/>
                <a:gd name="T43" fmla="*/ 37 h 251"/>
                <a:gd name="T44" fmla="*/ 280 w 281"/>
                <a:gd name="T45" fmla="*/ 0 h 251"/>
                <a:gd name="T46" fmla="*/ 248 w 281"/>
                <a:gd name="T47" fmla="*/ 110 h 251"/>
                <a:gd name="T48" fmla="*/ 216 w 281"/>
                <a:gd name="T49" fmla="*/ 291 h 251"/>
                <a:gd name="T50" fmla="*/ 189 w 281"/>
                <a:gd name="T51" fmla="*/ 426 h 251"/>
                <a:gd name="T52" fmla="*/ 144 w 281"/>
                <a:gd name="T53" fmla="*/ 397 h 251"/>
                <a:gd name="T54" fmla="*/ 116 w 281"/>
                <a:gd name="T55" fmla="*/ 532 h 251"/>
                <a:gd name="T56" fmla="*/ 87 w 281"/>
                <a:gd name="T57" fmla="*/ 532 h 251"/>
                <a:gd name="T58" fmla="*/ 81 w 281"/>
                <a:gd name="T59" fmla="*/ 328 h 251"/>
                <a:gd name="T60" fmla="*/ 224 w 281"/>
                <a:gd name="T61" fmla="*/ 901 h 251"/>
                <a:gd name="T62" fmla="*/ 242 w 281"/>
                <a:gd name="T63" fmla="*/ 969 h 251"/>
                <a:gd name="T64" fmla="*/ 272 w 281"/>
                <a:gd name="T65" fmla="*/ 828 h 251"/>
                <a:gd name="T66" fmla="*/ 242 w 281"/>
                <a:gd name="T67" fmla="*/ 790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1"/>
                <a:gd name="T103" fmla="*/ 0 h 251"/>
                <a:gd name="T104" fmla="*/ 281 w 281"/>
                <a:gd name="T105" fmla="*/ 251 h 2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78" name="Freeform 280"/>
            <p:cNvSpPr>
              <a:spLocks/>
            </p:cNvSpPr>
            <p:nvPr/>
          </p:nvSpPr>
          <p:spPr bwMode="auto">
            <a:xfrm>
              <a:off x="2807" y="3110"/>
              <a:ext cx="285" cy="283"/>
            </a:xfrm>
            <a:custGeom>
              <a:avLst/>
              <a:gdLst>
                <a:gd name="T0" fmla="*/ 81 w 281"/>
                <a:gd name="T1" fmla="*/ 328 h 251"/>
                <a:gd name="T2" fmla="*/ 75 w 281"/>
                <a:gd name="T3" fmla="*/ 426 h 251"/>
                <a:gd name="T4" fmla="*/ 75 w 281"/>
                <a:gd name="T5" fmla="*/ 532 h 251"/>
                <a:gd name="T6" fmla="*/ 75 w 281"/>
                <a:gd name="T7" fmla="*/ 648 h 251"/>
                <a:gd name="T8" fmla="*/ 75 w 281"/>
                <a:gd name="T9" fmla="*/ 758 h 251"/>
                <a:gd name="T10" fmla="*/ 57 w 281"/>
                <a:gd name="T11" fmla="*/ 790 h 251"/>
                <a:gd name="T12" fmla="*/ 18 w 281"/>
                <a:gd name="T13" fmla="*/ 790 h 251"/>
                <a:gd name="T14" fmla="*/ 12 w 281"/>
                <a:gd name="T15" fmla="*/ 719 h 251"/>
                <a:gd name="T16" fmla="*/ 0 w 281"/>
                <a:gd name="T17" fmla="*/ 758 h 251"/>
                <a:gd name="T18" fmla="*/ 6 w 281"/>
                <a:gd name="T19" fmla="*/ 901 h 251"/>
                <a:gd name="T20" fmla="*/ 18 w 281"/>
                <a:gd name="T21" fmla="*/ 1005 h 251"/>
                <a:gd name="T22" fmla="*/ 24 w 281"/>
                <a:gd name="T23" fmla="*/ 1125 h 251"/>
                <a:gd name="T24" fmla="*/ 30 w 281"/>
                <a:gd name="T25" fmla="*/ 1228 h 251"/>
                <a:gd name="T26" fmla="*/ 24 w 281"/>
                <a:gd name="T27" fmla="*/ 1268 h 251"/>
                <a:gd name="T28" fmla="*/ 24 w 281"/>
                <a:gd name="T29" fmla="*/ 1338 h 251"/>
                <a:gd name="T30" fmla="*/ 30 w 281"/>
                <a:gd name="T31" fmla="*/ 1440 h 251"/>
                <a:gd name="T32" fmla="*/ 51 w 281"/>
                <a:gd name="T33" fmla="*/ 1440 h 251"/>
                <a:gd name="T34" fmla="*/ 57 w 281"/>
                <a:gd name="T35" fmla="*/ 1482 h 251"/>
                <a:gd name="T36" fmla="*/ 69 w 281"/>
                <a:gd name="T37" fmla="*/ 1519 h 251"/>
                <a:gd name="T38" fmla="*/ 87 w 281"/>
                <a:gd name="T39" fmla="*/ 1482 h 251"/>
                <a:gd name="T40" fmla="*/ 105 w 281"/>
                <a:gd name="T41" fmla="*/ 1440 h 251"/>
                <a:gd name="T42" fmla="*/ 138 w 281"/>
                <a:gd name="T43" fmla="*/ 1440 h 251"/>
                <a:gd name="T44" fmla="*/ 156 w 281"/>
                <a:gd name="T45" fmla="*/ 1440 h 251"/>
                <a:gd name="T46" fmla="*/ 180 w 281"/>
                <a:gd name="T47" fmla="*/ 1415 h 251"/>
                <a:gd name="T48" fmla="*/ 198 w 281"/>
                <a:gd name="T49" fmla="*/ 1415 h 251"/>
                <a:gd name="T50" fmla="*/ 224 w 281"/>
                <a:gd name="T51" fmla="*/ 1338 h 251"/>
                <a:gd name="T52" fmla="*/ 242 w 281"/>
                <a:gd name="T53" fmla="*/ 1268 h 251"/>
                <a:gd name="T54" fmla="*/ 256 w 281"/>
                <a:gd name="T55" fmla="*/ 1194 h 251"/>
                <a:gd name="T56" fmla="*/ 272 w 281"/>
                <a:gd name="T57" fmla="*/ 1125 h 251"/>
                <a:gd name="T58" fmla="*/ 296 w 281"/>
                <a:gd name="T59" fmla="*/ 969 h 251"/>
                <a:gd name="T60" fmla="*/ 311 w 281"/>
                <a:gd name="T61" fmla="*/ 901 h 251"/>
                <a:gd name="T62" fmla="*/ 324 w 281"/>
                <a:gd name="T63" fmla="*/ 790 h 251"/>
                <a:gd name="T64" fmla="*/ 339 w 281"/>
                <a:gd name="T65" fmla="*/ 676 h 251"/>
                <a:gd name="T66" fmla="*/ 347 w 281"/>
                <a:gd name="T67" fmla="*/ 575 h 251"/>
                <a:gd name="T68" fmla="*/ 332 w 281"/>
                <a:gd name="T69" fmla="*/ 575 h 251"/>
                <a:gd name="T70" fmla="*/ 332 w 281"/>
                <a:gd name="T71" fmla="*/ 610 h 251"/>
                <a:gd name="T72" fmla="*/ 311 w 281"/>
                <a:gd name="T73" fmla="*/ 575 h 251"/>
                <a:gd name="T74" fmla="*/ 311 w 281"/>
                <a:gd name="T75" fmla="*/ 505 h 251"/>
                <a:gd name="T76" fmla="*/ 317 w 281"/>
                <a:gd name="T77" fmla="*/ 426 h 251"/>
                <a:gd name="T78" fmla="*/ 332 w 281"/>
                <a:gd name="T79" fmla="*/ 468 h 251"/>
                <a:gd name="T80" fmla="*/ 332 w 281"/>
                <a:gd name="T81" fmla="*/ 328 h 251"/>
                <a:gd name="T82" fmla="*/ 332 w 281"/>
                <a:gd name="T83" fmla="*/ 225 h 251"/>
                <a:gd name="T84" fmla="*/ 324 w 281"/>
                <a:gd name="T85" fmla="*/ 110 h 251"/>
                <a:gd name="T86" fmla="*/ 324 w 281"/>
                <a:gd name="T87" fmla="*/ 37 h 251"/>
                <a:gd name="T88" fmla="*/ 304 w 281"/>
                <a:gd name="T89" fmla="*/ 37 h 251"/>
                <a:gd name="T90" fmla="*/ 280 w 281"/>
                <a:gd name="T91" fmla="*/ 0 h 251"/>
                <a:gd name="T92" fmla="*/ 280 w 281"/>
                <a:gd name="T93" fmla="*/ 0 h 251"/>
                <a:gd name="T94" fmla="*/ 248 w 281"/>
                <a:gd name="T95" fmla="*/ 110 h 251"/>
                <a:gd name="T96" fmla="*/ 230 w 281"/>
                <a:gd name="T97" fmla="*/ 180 h 251"/>
                <a:gd name="T98" fmla="*/ 216 w 281"/>
                <a:gd name="T99" fmla="*/ 291 h 251"/>
                <a:gd name="T100" fmla="*/ 207 w 281"/>
                <a:gd name="T101" fmla="*/ 328 h 251"/>
                <a:gd name="T102" fmla="*/ 189 w 281"/>
                <a:gd name="T103" fmla="*/ 426 h 251"/>
                <a:gd name="T104" fmla="*/ 162 w 281"/>
                <a:gd name="T105" fmla="*/ 397 h 251"/>
                <a:gd name="T106" fmla="*/ 144 w 281"/>
                <a:gd name="T107" fmla="*/ 397 h 251"/>
                <a:gd name="T108" fmla="*/ 138 w 281"/>
                <a:gd name="T109" fmla="*/ 468 h 251"/>
                <a:gd name="T110" fmla="*/ 116 w 281"/>
                <a:gd name="T111" fmla="*/ 532 h 251"/>
                <a:gd name="T112" fmla="*/ 93 w 281"/>
                <a:gd name="T113" fmla="*/ 575 h 251"/>
                <a:gd name="T114" fmla="*/ 87 w 281"/>
                <a:gd name="T115" fmla="*/ 532 h 251"/>
                <a:gd name="T116" fmla="*/ 93 w 281"/>
                <a:gd name="T117" fmla="*/ 426 h 251"/>
                <a:gd name="T118" fmla="*/ 81 w 281"/>
                <a:gd name="T119" fmla="*/ 328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1"/>
                <a:gd name="T181" fmla="*/ 0 h 251"/>
                <a:gd name="T182" fmla="*/ 281 w 281"/>
                <a:gd name="T183" fmla="*/ 251 h 2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79" name="Freeform 281"/>
            <p:cNvSpPr>
              <a:spLocks/>
            </p:cNvSpPr>
            <p:nvPr/>
          </p:nvSpPr>
          <p:spPr bwMode="auto">
            <a:xfrm>
              <a:off x="2988" y="3258"/>
              <a:ext cx="43" cy="40"/>
            </a:xfrm>
            <a:custGeom>
              <a:avLst/>
              <a:gdLst>
                <a:gd name="T0" fmla="*/ 18 w 42"/>
                <a:gd name="T1" fmla="*/ 0 h 36"/>
                <a:gd name="T2" fmla="*/ 0 w 42"/>
                <a:gd name="T3" fmla="*/ 87 h 36"/>
                <a:gd name="T4" fmla="*/ 12 w 42"/>
                <a:gd name="T5" fmla="*/ 170 h 36"/>
                <a:gd name="T6" fmla="*/ 18 w 42"/>
                <a:gd name="T7" fmla="*/ 148 h 36"/>
                <a:gd name="T8" fmla="*/ 51 w 42"/>
                <a:gd name="T9" fmla="*/ 87 h 36"/>
                <a:gd name="T10" fmla="*/ 57 w 42"/>
                <a:gd name="T11" fmla="*/ 30 h 36"/>
                <a:gd name="T12" fmla="*/ 39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6"/>
                <a:gd name="T26" fmla="*/ 42 w 42"/>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80" name="Freeform 282"/>
            <p:cNvSpPr>
              <a:spLocks/>
            </p:cNvSpPr>
            <p:nvPr/>
          </p:nvSpPr>
          <p:spPr bwMode="auto">
            <a:xfrm>
              <a:off x="2777" y="3124"/>
              <a:ext cx="5" cy="7"/>
            </a:xfrm>
            <a:custGeom>
              <a:avLst/>
              <a:gdLst>
                <a:gd name="T0" fmla="*/ 3 w 6"/>
                <a:gd name="T1" fmla="*/ 64 h 6"/>
                <a:gd name="T2" fmla="*/ 0 w 6"/>
                <a:gd name="T3" fmla="*/ 64 h 6"/>
                <a:gd name="T4" fmla="*/ 0 w 6"/>
                <a:gd name="T5" fmla="*/ 0 h 6"/>
                <a:gd name="T6" fmla="*/ 3 w 6"/>
                <a:gd name="T7" fmla="*/ 6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6"/>
                  </a:lnTo>
                  <a:lnTo>
                    <a:pt x="0" y="0"/>
                  </a:lnTo>
                  <a:lnTo>
                    <a:pt x="6" y="6"/>
                  </a:lnTo>
                  <a:close/>
                </a:path>
              </a:pathLst>
            </a:custGeom>
            <a:solidFill>
              <a:srgbClr val="C0C0C0"/>
            </a:solidFill>
            <a:ln w="9525">
              <a:solidFill>
                <a:srgbClr val="000000"/>
              </a:solidFill>
              <a:round/>
              <a:headEnd/>
              <a:tailEnd/>
            </a:ln>
          </p:spPr>
          <p:txBody>
            <a:bodyPr/>
            <a:lstStyle/>
            <a:p>
              <a:endParaRPr lang="en-US"/>
            </a:p>
          </p:txBody>
        </p:sp>
        <p:sp>
          <p:nvSpPr>
            <p:cNvPr id="5381" name="Freeform 283"/>
            <p:cNvSpPr>
              <a:spLocks/>
            </p:cNvSpPr>
            <p:nvPr/>
          </p:nvSpPr>
          <p:spPr bwMode="auto">
            <a:xfrm>
              <a:off x="3062" y="3190"/>
              <a:ext cx="16" cy="34"/>
            </a:xfrm>
            <a:custGeom>
              <a:avLst/>
              <a:gdLst>
                <a:gd name="T0" fmla="*/ 4 w 18"/>
                <a:gd name="T1" fmla="*/ 0 h 30"/>
                <a:gd name="T2" fmla="*/ 0 w 18"/>
                <a:gd name="T3" fmla="*/ 78 h 30"/>
                <a:gd name="T4" fmla="*/ 0 w 18"/>
                <a:gd name="T5" fmla="*/ 160 h 30"/>
                <a:gd name="T6" fmla="*/ 4 w 18"/>
                <a:gd name="T7" fmla="*/ 201 h 30"/>
                <a:gd name="T8" fmla="*/ 4 w 18"/>
                <a:gd name="T9" fmla="*/ 160 h 30"/>
                <a:gd name="T10" fmla="*/ 4 w 18"/>
                <a:gd name="T11" fmla="*/ 37 h 30"/>
                <a:gd name="T12" fmla="*/ 4 w 18"/>
                <a:gd name="T13" fmla="*/ 0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6" y="0"/>
                  </a:moveTo>
                  <a:lnTo>
                    <a:pt x="0" y="12"/>
                  </a:lnTo>
                  <a:lnTo>
                    <a:pt x="0" y="24"/>
                  </a:lnTo>
                  <a:lnTo>
                    <a:pt x="18" y="30"/>
                  </a:lnTo>
                  <a:lnTo>
                    <a:pt x="18" y="24"/>
                  </a:lnTo>
                  <a:lnTo>
                    <a:pt x="18" y="6"/>
                  </a:lnTo>
                  <a:lnTo>
                    <a:pt x="6" y="0"/>
                  </a:lnTo>
                  <a:close/>
                </a:path>
              </a:pathLst>
            </a:custGeom>
            <a:solidFill>
              <a:srgbClr val="6F73BF"/>
            </a:solidFill>
            <a:ln w="9525">
              <a:solidFill>
                <a:srgbClr val="000000"/>
              </a:solidFill>
              <a:round/>
              <a:headEnd/>
              <a:tailEnd/>
            </a:ln>
          </p:spPr>
          <p:txBody>
            <a:bodyPr/>
            <a:lstStyle/>
            <a:p>
              <a:endParaRPr lang="en-US"/>
            </a:p>
          </p:txBody>
        </p:sp>
        <p:sp>
          <p:nvSpPr>
            <p:cNvPr id="5382" name="Freeform 284"/>
            <p:cNvSpPr>
              <a:spLocks/>
            </p:cNvSpPr>
            <p:nvPr/>
          </p:nvSpPr>
          <p:spPr bwMode="auto">
            <a:xfrm>
              <a:off x="2734" y="2746"/>
              <a:ext cx="219" cy="270"/>
            </a:xfrm>
            <a:custGeom>
              <a:avLst/>
              <a:gdLst>
                <a:gd name="T0" fmla="*/ 264 w 216"/>
                <a:gd name="T1" fmla="*/ 855 h 239"/>
                <a:gd name="T2" fmla="*/ 243 w 216"/>
                <a:gd name="T3" fmla="*/ 855 h 239"/>
                <a:gd name="T4" fmla="*/ 225 w 216"/>
                <a:gd name="T5" fmla="*/ 894 h 239"/>
                <a:gd name="T6" fmla="*/ 225 w 216"/>
                <a:gd name="T7" fmla="*/ 966 h 239"/>
                <a:gd name="T8" fmla="*/ 225 w 216"/>
                <a:gd name="T9" fmla="*/ 1153 h 239"/>
                <a:gd name="T10" fmla="*/ 216 w 216"/>
                <a:gd name="T11" fmla="*/ 1268 h 239"/>
                <a:gd name="T12" fmla="*/ 249 w 216"/>
                <a:gd name="T13" fmla="*/ 1454 h 239"/>
                <a:gd name="T14" fmla="*/ 180 w 216"/>
                <a:gd name="T15" fmla="*/ 1492 h 239"/>
                <a:gd name="T16" fmla="*/ 162 w 216"/>
                <a:gd name="T17" fmla="*/ 1454 h 239"/>
                <a:gd name="T18" fmla="*/ 144 w 216"/>
                <a:gd name="T19" fmla="*/ 1454 h 239"/>
                <a:gd name="T20" fmla="*/ 144 w 216"/>
                <a:gd name="T21" fmla="*/ 1409 h 239"/>
                <a:gd name="T22" fmla="*/ 105 w 216"/>
                <a:gd name="T23" fmla="*/ 1409 h 239"/>
                <a:gd name="T24" fmla="*/ 87 w 216"/>
                <a:gd name="T25" fmla="*/ 1409 h 239"/>
                <a:gd name="T26" fmla="*/ 30 w 216"/>
                <a:gd name="T27" fmla="*/ 1409 h 239"/>
                <a:gd name="T28" fmla="*/ 18 w 216"/>
                <a:gd name="T29" fmla="*/ 1378 h 239"/>
                <a:gd name="T30" fmla="*/ 0 w 216"/>
                <a:gd name="T31" fmla="*/ 1409 h 239"/>
                <a:gd name="T32" fmla="*/ 0 w 216"/>
                <a:gd name="T33" fmla="*/ 1303 h 239"/>
                <a:gd name="T34" fmla="*/ 0 w 216"/>
                <a:gd name="T35" fmla="*/ 1192 h 239"/>
                <a:gd name="T36" fmla="*/ 18 w 216"/>
                <a:gd name="T37" fmla="*/ 894 h 239"/>
                <a:gd name="T38" fmla="*/ 24 w 216"/>
                <a:gd name="T39" fmla="*/ 818 h 239"/>
                <a:gd name="T40" fmla="*/ 51 w 216"/>
                <a:gd name="T41" fmla="*/ 738 h 239"/>
                <a:gd name="T42" fmla="*/ 30 w 216"/>
                <a:gd name="T43" fmla="*/ 557 h 239"/>
                <a:gd name="T44" fmla="*/ 30 w 216"/>
                <a:gd name="T45" fmla="*/ 478 h 239"/>
                <a:gd name="T46" fmla="*/ 24 w 216"/>
                <a:gd name="T47" fmla="*/ 368 h 239"/>
                <a:gd name="T48" fmla="*/ 30 w 216"/>
                <a:gd name="T49" fmla="*/ 293 h 239"/>
                <a:gd name="T50" fmla="*/ 18 w 216"/>
                <a:gd name="T51" fmla="*/ 156 h 239"/>
                <a:gd name="T52" fmla="*/ 12 w 216"/>
                <a:gd name="T53" fmla="*/ 37 h 239"/>
                <a:gd name="T54" fmla="*/ 24 w 216"/>
                <a:gd name="T55" fmla="*/ 0 h 239"/>
                <a:gd name="T56" fmla="*/ 57 w 216"/>
                <a:gd name="T57" fmla="*/ 0 h 239"/>
                <a:gd name="T58" fmla="*/ 69 w 216"/>
                <a:gd name="T59" fmla="*/ 0 h 239"/>
                <a:gd name="T60" fmla="*/ 87 w 216"/>
                <a:gd name="T61" fmla="*/ 0 h 239"/>
                <a:gd name="T62" fmla="*/ 99 w 216"/>
                <a:gd name="T63" fmla="*/ 0 h 239"/>
                <a:gd name="T64" fmla="*/ 126 w 216"/>
                <a:gd name="T65" fmla="*/ 227 h 239"/>
                <a:gd name="T66" fmla="*/ 144 w 216"/>
                <a:gd name="T67" fmla="*/ 256 h 239"/>
                <a:gd name="T68" fmla="*/ 162 w 216"/>
                <a:gd name="T69" fmla="*/ 256 h 239"/>
                <a:gd name="T70" fmla="*/ 168 w 216"/>
                <a:gd name="T71" fmla="*/ 156 h 239"/>
                <a:gd name="T72" fmla="*/ 189 w 216"/>
                <a:gd name="T73" fmla="*/ 156 h 239"/>
                <a:gd name="T74" fmla="*/ 189 w 216"/>
                <a:gd name="T75" fmla="*/ 156 h 239"/>
                <a:gd name="T76" fmla="*/ 225 w 216"/>
                <a:gd name="T77" fmla="*/ 186 h 239"/>
                <a:gd name="T78" fmla="*/ 225 w 216"/>
                <a:gd name="T79" fmla="*/ 478 h 239"/>
                <a:gd name="T80" fmla="*/ 231 w 216"/>
                <a:gd name="T81" fmla="*/ 593 h 239"/>
                <a:gd name="T82" fmla="*/ 231 w 216"/>
                <a:gd name="T83" fmla="*/ 629 h 239"/>
                <a:gd name="T84" fmla="*/ 264 w 216"/>
                <a:gd name="T85" fmla="*/ 593 h 239"/>
                <a:gd name="T86" fmla="*/ 264 w 216"/>
                <a:gd name="T87" fmla="*/ 738 h 239"/>
                <a:gd name="T88" fmla="*/ 264 w 216"/>
                <a:gd name="T89" fmla="*/ 855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6"/>
                <a:gd name="T136" fmla="*/ 0 h 239"/>
                <a:gd name="T137" fmla="*/ 216 w 216"/>
                <a:gd name="T138" fmla="*/ 239 h 2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round/>
              <a:headEnd/>
              <a:tailEnd/>
            </a:ln>
          </p:spPr>
          <p:txBody>
            <a:bodyPr/>
            <a:lstStyle/>
            <a:p>
              <a:endParaRPr lang="en-US"/>
            </a:p>
          </p:txBody>
        </p:sp>
        <p:sp>
          <p:nvSpPr>
            <p:cNvPr id="5383" name="Freeform 285"/>
            <p:cNvSpPr>
              <a:spLocks/>
            </p:cNvSpPr>
            <p:nvPr/>
          </p:nvSpPr>
          <p:spPr bwMode="auto">
            <a:xfrm>
              <a:off x="2741" y="2713"/>
              <a:ext cx="17" cy="33"/>
            </a:xfrm>
            <a:custGeom>
              <a:avLst/>
              <a:gdLst>
                <a:gd name="T0" fmla="*/ 0 w 18"/>
                <a:gd name="T1" fmla="*/ 124 h 30"/>
                <a:gd name="T2" fmla="*/ 0 w 18"/>
                <a:gd name="T3" fmla="*/ 50 h 30"/>
                <a:gd name="T4" fmla="*/ 9 w 18"/>
                <a:gd name="T5" fmla="*/ 0 h 30"/>
                <a:gd name="T6" fmla="*/ 9 w 18"/>
                <a:gd name="T7" fmla="*/ 28 h 30"/>
                <a:gd name="T8" fmla="*/ 9 w 18"/>
                <a:gd name="T9" fmla="*/ 50 h 30"/>
                <a:gd name="T10" fmla="*/ 6 w 18"/>
                <a:gd name="T11" fmla="*/ 101 h 30"/>
                <a:gd name="T12" fmla="*/ 0 w 18"/>
                <a:gd name="T13" fmla="*/ 124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round/>
              <a:headEnd/>
              <a:tailEnd/>
            </a:ln>
          </p:spPr>
          <p:txBody>
            <a:bodyPr/>
            <a:lstStyle/>
            <a:p>
              <a:endParaRPr lang="en-US"/>
            </a:p>
          </p:txBody>
        </p:sp>
        <p:sp>
          <p:nvSpPr>
            <p:cNvPr id="5384" name="Freeform 286"/>
            <p:cNvSpPr>
              <a:spLocks/>
            </p:cNvSpPr>
            <p:nvPr/>
          </p:nvSpPr>
          <p:spPr bwMode="auto">
            <a:xfrm>
              <a:off x="1214" y="2496"/>
              <a:ext cx="690" cy="877"/>
            </a:xfrm>
            <a:custGeom>
              <a:avLst/>
              <a:gdLst>
                <a:gd name="T0" fmla="*/ 612 w 682"/>
                <a:gd name="T1" fmla="*/ 903 h 778"/>
                <a:gd name="T2" fmla="*/ 598 w 682"/>
                <a:gd name="T3" fmla="*/ 797 h 778"/>
                <a:gd name="T4" fmla="*/ 570 w 682"/>
                <a:gd name="T5" fmla="*/ 759 h 778"/>
                <a:gd name="T6" fmla="*/ 548 w 682"/>
                <a:gd name="T7" fmla="*/ 723 h 778"/>
                <a:gd name="T8" fmla="*/ 519 w 682"/>
                <a:gd name="T9" fmla="*/ 833 h 778"/>
                <a:gd name="T10" fmla="*/ 491 w 682"/>
                <a:gd name="T11" fmla="*/ 868 h 778"/>
                <a:gd name="T12" fmla="*/ 450 w 682"/>
                <a:gd name="T13" fmla="*/ 833 h 778"/>
                <a:gd name="T14" fmla="*/ 484 w 682"/>
                <a:gd name="T15" fmla="*/ 540 h 778"/>
                <a:gd name="T16" fmla="*/ 470 w 682"/>
                <a:gd name="T17" fmla="*/ 142 h 778"/>
                <a:gd name="T18" fmla="*/ 464 w 682"/>
                <a:gd name="T19" fmla="*/ 142 h 778"/>
                <a:gd name="T20" fmla="*/ 412 w 682"/>
                <a:gd name="T21" fmla="*/ 367 h 778"/>
                <a:gd name="T22" fmla="*/ 371 w 682"/>
                <a:gd name="T23" fmla="*/ 392 h 778"/>
                <a:gd name="T24" fmla="*/ 303 w 682"/>
                <a:gd name="T25" fmla="*/ 470 h 778"/>
                <a:gd name="T26" fmla="*/ 284 w 682"/>
                <a:gd name="T27" fmla="*/ 77 h 778"/>
                <a:gd name="T28" fmla="*/ 266 w 682"/>
                <a:gd name="T29" fmla="*/ 77 h 778"/>
                <a:gd name="T30" fmla="*/ 203 w 682"/>
                <a:gd name="T31" fmla="*/ 142 h 778"/>
                <a:gd name="T32" fmla="*/ 209 w 682"/>
                <a:gd name="T33" fmla="*/ 328 h 778"/>
                <a:gd name="T34" fmla="*/ 173 w 682"/>
                <a:gd name="T35" fmla="*/ 506 h 778"/>
                <a:gd name="T36" fmla="*/ 122 w 682"/>
                <a:gd name="T37" fmla="*/ 367 h 778"/>
                <a:gd name="T38" fmla="*/ 81 w 682"/>
                <a:gd name="T39" fmla="*/ 435 h 778"/>
                <a:gd name="T40" fmla="*/ 75 w 682"/>
                <a:gd name="T41" fmla="*/ 540 h 778"/>
                <a:gd name="T42" fmla="*/ 75 w 682"/>
                <a:gd name="T43" fmla="*/ 1126 h 778"/>
                <a:gd name="T44" fmla="*/ 12 w 682"/>
                <a:gd name="T45" fmla="*/ 1338 h 778"/>
                <a:gd name="T46" fmla="*/ 12 w 682"/>
                <a:gd name="T47" fmla="*/ 1691 h 778"/>
                <a:gd name="T48" fmla="*/ 42 w 682"/>
                <a:gd name="T49" fmla="*/ 1843 h 778"/>
                <a:gd name="T50" fmla="*/ 93 w 682"/>
                <a:gd name="T51" fmla="*/ 1946 h 778"/>
                <a:gd name="T52" fmla="*/ 167 w 682"/>
                <a:gd name="T53" fmla="*/ 1800 h 778"/>
                <a:gd name="T54" fmla="*/ 209 w 682"/>
                <a:gd name="T55" fmla="*/ 2129 h 778"/>
                <a:gd name="T56" fmla="*/ 284 w 682"/>
                <a:gd name="T57" fmla="*/ 2311 h 778"/>
                <a:gd name="T58" fmla="*/ 296 w 682"/>
                <a:gd name="T59" fmla="*/ 2562 h 778"/>
                <a:gd name="T60" fmla="*/ 351 w 682"/>
                <a:gd name="T61" fmla="*/ 2787 h 778"/>
                <a:gd name="T62" fmla="*/ 351 w 682"/>
                <a:gd name="T63" fmla="*/ 3030 h 778"/>
                <a:gd name="T64" fmla="*/ 383 w 682"/>
                <a:gd name="T65" fmla="*/ 3285 h 778"/>
                <a:gd name="T66" fmla="*/ 420 w 682"/>
                <a:gd name="T67" fmla="*/ 3503 h 778"/>
                <a:gd name="T68" fmla="*/ 442 w 682"/>
                <a:gd name="T69" fmla="*/ 3711 h 778"/>
                <a:gd name="T70" fmla="*/ 383 w 682"/>
                <a:gd name="T71" fmla="*/ 4258 h 778"/>
                <a:gd name="T72" fmla="*/ 427 w 682"/>
                <a:gd name="T73" fmla="*/ 4324 h 778"/>
                <a:gd name="T74" fmla="*/ 477 w 682"/>
                <a:gd name="T75" fmla="*/ 4585 h 778"/>
                <a:gd name="T76" fmla="*/ 499 w 682"/>
                <a:gd name="T77" fmla="*/ 4438 h 778"/>
                <a:gd name="T78" fmla="*/ 512 w 682"/>
                <a:gd name="T79" fmla="*/ 4258 h 778"/>
                <a:gd name="T80" fmla="*/ 506 w 682"/>
                <a:gd name="T81" fmla="*/ 4471 h 778"/>
                <a:gd name="T82" fmla="*/ 541 w 682"/>
                <a:gd name="T83" fmla="*/ 4183 h 778"/>
                <a:gd name="T84" fmla="*/ 555 w 682"/>
                <a:gd name="T85" fmla="*/ 3828 h 778"/>
                <a:gd name="T86" fmla="*/ 548 w 682"/>
                <a:gd name="T87" fmla="*/ 3691 h 778"/>
                <a:gd name="T88" fmla="*/ 626 w 682"/>
                <a:gd name="T89" fmla="*/ 3435 h 778"/>
                <a:gd name="T90" fmla="*/ 656 w 682"/>
                <a:gd name="T91" fmla="*/ 3364 h 778"/>
                <a:gd name="T92" fmla="*/ 698 w 682"/>
                <a:gd name="T93" fmla="*/ 3252 h 778"/>
                <a:gd name="T94" fmla="*/ 725 w 682"/>
                <a:gd name="T95" fmla="*/ 2787 h 778"/>
                <a:gd name="T96" fmla="*/ 732 w 682"/>
                <a:gd name="T97" fmla="*/ 2311 h 778"/>
                <a:gd name="T98" fmla="*/ 740 w 682"/>
                <a:gd name="T99" fmla="*/ 2195 h 778"/>
                <a:gd name="T100" fmla="*/ 771 w 682"/>
                <a:gd name="T101" fmla="*/ 1946 h 778"/>
                <a:gd name="T102" fmla="*/ 811 w 682"/>
                <a:gd name="T103" fmla="*/ 1485 h 778"/>
                <a:gd name="T104" fmla="*/ 764 w 682"/>
                <a:gd name="T105" fmla="*/ 1193 h 778"/>
                <a:gd name="T106" fmla="*/ 670 w 682"/>
                <a:gd name="T107" fmla="*/ 978 h 778"/>
                <a:gd name="T108" fmla="*/ 619 w 682"/>
                <a:gd name="T109" fmla="*/ 903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2"/>
                <a:gd name="T166" fmla="*/ 0 h 778"/>
                <a:gd name="T167" fmla="*/ 682 w 682"/>
                <a:gd name="T168" fmla="*/ 778 h 7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round/>
              <a:headEnd/>
              <a:tailEnd/>
            </a:ln>
          </p:spPr>
          <p:txBody>
            <a:bodyPr/>
            <a:lstStyle/>
            <a:p>
              <a:endParaRPr lang="en-US"/>
            </a:p>
          </p:txBody>
        </p:sp>
        <p:sp>
          <p:nvSpPr>
            <p:cNvPr id="5385" name="Freeform 287"/>
            <p:cNvSpPr>
              <a:spLocks/>
            </p:cNvSpPr>
            <p:nvPr/>
          </p:nvSpPr>
          <p:spPr bwMode="auto">
            <a:xfrm>
              <a:off x="1619" y="2618"/>
              <a:ext cx="42" cy="34"/>
            </a:xfrm>
            <a:custGeom>
              <a:avLst/>
              <a:gdLst>
                <a:gd name="T0" fmla="*/ 39 w 41"/>
                <a:gd name="T1" fmla="*/ 201 h 30"/>
                <a:gd name="T2" fmla="*/ 18 w 41"/>
                <a:gd name="T3" fmla="*/ 201 h 30"/>
                <a:gd name="T4" fmla="*/ 12 w 41"/>
                <a:gd name="T5" fmla="*/ 201 h 30"/>
                <a:gd name="T6" fmla="*/ 6 w 41"/>
                <a:gd name="T7" fmla="*/ 201 h 30"/>
                <a:gd name="T8" fmla="*/ 0 w 41"/>
                <a:gd name="T9" fmla="*/ 113 h 30"/>
                <a:gd name="T10" fmla="*/ 6 w 41"/>
                <a:gd name="T11" fmla="*/ 113 h 30"/>
                <a:gd name="T12" fmla="*/ 0 w 41"/>
                <a:gd name="T13" fmla="*/ 37 h 30"/>
                <a:gd name="T14" fmla="*/ 6 w 41"/>
                <a:gd name="T15" fmla="*/ 0 h 30"/>
                <a:gd name="T16" fmla="*/ 56 w 41"/>
                <a:gd name="T17" fmla="*/ 0 h 30"/>
                <a:gd name="T18" fmla="*/ 50 w 41"/>
                <a:gd name="T19" fmla="*/ 113 h 30"/>
                <a:gd name="T20" fmla="*/ 50 w 41"/>
                <a:gd name="T21" fmla="*/ 160 h 30"/>
                <a:gd name="T22" fmla="*/ 44 w 41"/>
                <a:gd name="T23" fmla="*/ 160 h 30"/>
                <a:gd name="T24" fmla="*/ 44 w 41"/>
                <a:gd name="T25" fmla="*/ 160 h 30"/>
                <a:gd name="T26" fmla="*/ 39 w 41"/>
                <a:gd name="T27" fmla="*/ 201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0"/>
                <a:gd name="T44" fmla="*/ 41 w 41"/>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round/>
              <a:headEnd/>
              <a:tailEnd/>
            </a:ln>
          </p:spPr>
          <p:txBody>
            <a:bodyPr/>
            <a:lstStyle/>
            <a:p>
              <a:endParaRPr lang="en-US"/>
            </a:p>
          </p:txBody>
        </p:sp>
        <p:sp>
          <p:nvSpPr>
            <p:cNvPr id="5386" name="Freeform 288"/>
            <p:cNvSpPr>
              <a:spLocks/>
            </p:cNvSpPr>
            <p:nvPr/>
          </p:nvSpPr>
          <p:spPr bwMode="auto">
            <a:xfrm>
              <a:off x="2691" y="2557"/>
              <a:ext cx="37" cy="34"/>
            </a:xfrm>
            <a:custGeom>
              <a:avLst/>
              <a:gdLst>
                <a:gd name="T0" fmla="*/ 6 w 36"/>
                <a:gd name="T1" fmla="*/ 201 h 30"/>
                <a:gd name="T2" fmla="*/ 0 w 36"/>
                <a:gd name="T3" fmla="*/ 160 h 30"/>
                <a:gd name="T4" fmla="*/ 6 w 36"/>
                <a:gd name="T5" fmla="*/ 113 h 30"/>
                <a:gd name="T6" fmla="*/ 6 w 36"/>
                <a:gd name="T7" fmla="*/ 0 h 30"/>
                <a:gd name="T8" fmla="*/ 39 w 36"/>
                <a:gd name="T9" fmla="*/ 37 h 30"/>
                <a:gd name="T10" fmla="*/ 51 w 36"/>
                <a:gd name="T11" fmla="*/ 37 h 30"/>
                <a:gd name="T12" fmla="*/ 51 w 36"/>
                <a:gd name="T13" fmla="*/ 201 h 30"/>
                <a:gd name="T14" fmla="*/ 6 w 36"/>
                <a:gd name="T15" fmla="*/ 201 h 30"/>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30"/>
                <a:gd name="T26" fmla="*/ 36 w 36"/>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30">
                  <a:moveTo>
                    <a:pt x="6" y="30"/>
                  </a:moveTo>
                  <a:lnTo>
                    <a:pt x="0" y="24"/>
                  </a:lnTo>
                  <a:lnTo>
                    <a:pt x="6" y="18"/>
                  </a:lnTo>
                  <a:lnTo>
                    <a:pt x="6" y="0"/>
                  </a:lnTo>
                  <a:lnTo>
                    <a:pt x="24" y="6"/>
                  </a:lnTo>
                  <a:lnTo>
                    <a:pt x="36" y="6"/>
                  </a:lnTo>
                  <a:lnTo>
                    <a:pt x="36" y="30"/>
                  </a:lnTo>
                  <a:lnTo>
                    <a:pt x="6" y="30"/>
                  </a:lnTo>
                  <a:close/>
                </a:path>
              </a:pathLst>
            </a:custGeom>
            <a:solidFill>
              <a:srgbClr val="E1E1E1"/>
            </a:solidFill>
            <a:ln w="9525">
              <a:solidFill>
                <a:srgbClr val="000000"/>
              </a:solidFill>
              <a:round/>
              <a:headEnd/>
              <a:tailEnd/>
            </a:ln>
          </p:spPr>
          <p:txBody>
            <a:bodyPr/>
            <a:lstStyle/>
            <a:p>
              <a:endParaRPr lang="en-US"/>
            </a:p>
          </p:txBody>
        </p:sp>
        <p:sp>
          <p:nvSpPr>
            <p:cNvPr id="5387" name="Freeform 289"/>
            <p:cNvSpPr>
              <a:spLocks/>
            </p:cNvSpPr>
            <p:nvPr/>
          </p:nvSpPr>
          <p:spPr bwMode="auto">
            <a:xfrm>
              <a:off x="2673" y="2530"/>
              <a:ext cx="12" cy="7"/>
            </a:xfrm>
            <a:custGeom>
              <a:avLst/>
              <a:gdLst>
                <a:gd name="T0" fmla="*/ 12 w 12"/>
                <a:gd name="T1" fmla="*/ 0 h 6"/>
                <a:gd name="T2" fmla="*/ 6 w 12"/>
                <a:gd name="T3" fmla="*/ 0 h 6"/>
                <a:gd name="T4" fmla="*/ 0 w 12"/>
                <a:gd name="T5" fmla="*/ 64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6" y="0"/>
                  </a:lnTo>
                  <a:lnTo>
                    <a:pt x="0" y="6"/>
                  </a:lnTo>
                  <a:lnTo>
                    <a:pt x="12" y="0"/>
                  </a:lnTo>
                  <a:close/>
                </a:path>
              </a:pathLst>
            </a:custGeom>
            <a:solidFill>
              <a:srgbClr val="E1E1E1"/>
            </a:solidFill>
            <a:ln w="9525">
              <a:solidFill>
                <a:srgbClr val="000000"/>
              </a:solidFill>
              <a:round/>
              <a:headEnd/>
              <a:tailEnd/>
            </a:ln>
          </p:spPr>
          <p:txBody>
            <a:bodyPr/>
            <a:lstStyle/>
            <a:p>
              <a:endParaRPr lang="en-US"/>
            </a:p>
          </p:txBody>
        </p:sp>
        <p:sp>
          <p:nvSpPr>
            <p:cNvPr id="5388" name="Freeform 290"/>
            <p:cNvSpPr>
              <a:spLocks/>
            </p:cNvSpPr>
            <p:nvPr/>
          </p:nvSpPr>
          <p:spPr bwMode="auto">
            <a:xfrm>
              <a:off x="2679" y="2564"/>
              <a:ext cx="103" cy="135"/>
            </a:xfrm>
            <a:custGeom>
              <a:avLst/>
              <a:gdLst>
                <a:gd name="T0" fmla="*/ 18 w 102"/>
                <a:gd name="T1" fmla="*/ 141 h 120"/>
                <a:gd name="T2" fmla="*/ 18 w 102"/>
                <a:gd name="T3" fmla="*/ 179 h 120"/>
                <a:gd name="T4" fmla="*/ 12 w 102"/>
                <a:gd name="T5" fmla="*/ 179 h 120"/>
                <a:gd name="T6" fmla="*/ 24 w 102"/>
                <a:gd name="T7" fmla="*/ 253 h 120"/>
                <a:gd name="T8" fmla="*/ 12 w 102"/>
                <a:gd name="T9" fmla="*/ 253 h 120"/>
                <a:gd name="T10" fmla="*/ 6 w 102"/>
                <a:gd name="T11" fmla="*/ 361 h 120"/>
                <a:gd name="T12" fmla="*/ 0 w 102"/>
                <a:gd name="T13" fmla="*/ 361 h 120"/>
                <a:gd name="T14" fmla="*/ 12 w 102"/>
                <a:gd name="T15" fmla="*/ 419 h 120"/>
                <a:gd name="T16" fmla="*/ 12 w 102"/>
                <a:gd name="T17" fmla="*/ 458 h 120"/>
                <a:gd name="T18" fmla="*/ 6 w 102"/>
                <a:gd name="T19" fmla="*/ 419 h 120"/>
                <a:gd name="T20" fmla="*/ 12 w 102"/>
                <a:gd name="T21" fmla="*/ 492 h 120"/>
                <a:gd name="T22" fmla="*/ 12 w 102"/>
                <a:gd name="T23" fmla="*/ 492 h 120"/>
                <a:gd name="T24" fmla="*/ 24 w 102"/>
                <a:gd name="T25" fmla="*/ 563 h 120"/>
                <a:gd name="T26" fmla="*/ 18 w 102"/>
                <a:gd name="T27" fmla="*/ 563 h 120"/>
                <a:gd name="T28" fmla="*/ 30 w 102"/>
                <a:gd name="T29" fmla="*/ 633 h 120"/>
                <a:gd name="T30" fmla="*/ 42 w 102"/>
                <a:gd name="T31" fmla="*/ 701 h 120"/>
                <a:gd name="T32" fmla="*/ 48 w 102"/>
                <a:gd name="T33" fmla="*/ 668 h 120"/>
                <a:gd name="T34" fmla="*/ 69 w 102"/>
                <a:gd name="T35" fmla="*/ 668 h 120"/>
                <a:gd name="T36" fmla="*/ 75 w 102"/>
                <a:gd name="T37" fmla="*/ 668 h 120"/>
                <a:gd name="T38" fmla="*/ 69 w 102"/>
                <a:gd name="T39" fmla="*/ 596 h 120"/>
                <a:gd name="T40" fmla="*/ 69 w 102"/>
                <a:gd name="T41" fmla="*/ 596 h 120"/>
                <a:gd name="T42" fmla="*/ 69 w 102"/>
                <a:gd name="T43" fmla="*/ 563 h 120"/>
                <a:gd name="T44" fmla="*/ 81 w 102"/>
                <a:gd name="T45" fmla="*/ 528 h 120"/>
                <a:gd name="T46" fmla="*/ 81 w 102"/>
                <a:gd name="T47" fmla="*/ 458 h 120"/>
                <a:gd name="T48" fmla="*/ 93 w 102"/>
                <a:gd name="T49" fmla="*/ 528 h 120"/>
                <a:gd name="T50" fmla="*/ 105 w 102"/>
                <a:gd name="T51" fmla="*/ 528 h 120"/>
                <a:gd name="T52" fmla="*/ 105 w 102"/>
                <a:gd name="T53" fmla="*/ 528 h 120"/>
                <a:gd name="T54" fmla="*/ 111 w 102"/>
                <a:gd name="T55" fmla="*/ 528 h 120"/>
                <a:gd name="T56" fmla="*/ 117 w 102"/>
                <a:gd name="T57" fmla="*/ 361 h 120"/>
                <a:gd name="T58" fmla="*/ 105 w 102"/>
                <a:gd name="T59" fmla="*/ 253 h 120"/>
                <a:gd name="T60" fmla="*/ 117 w 102"/>
                <a:gd name="T61" fmla="*/ 179 h 120"/>
                <a:gd name="T62" fmla="*/ 117 w 102"/>
                <a:gd name="T63" fmla="*/ 110 h 120"/>
                <a:gd name="T64" fmla="*/ 93 w 102"/>
                <a:gd name="T65" fmla="*/ 110 h 120"/>
                <a:gd name="T66" fmla="*/ 99 w 102"/>
                <a:gd name="T67" fmla="*/ 0 h 120"/>
                <a:gd name="T68" fmla="*/ 48 w 102"/>
                <a:gd name="T69" fmla="*/ 0 h 120"/>
                <a:gd name="T70" fmla="*/ 48 w 102"/>
                <a:gd name="T71" fmla="*/ 141 h 120"/>
                <a:gd name="T72" fmla="*/ 18 w 102"/>
                <a:gd name="T73" fmla="*/ 141 h 120"/>
                <a:gd name="T74" fmla="*/ 18 w 102"/>
                <a:gd name="T75" fmla="*/ 141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20"/>
                <a:gd name="T116" fmla="*/ 102 w 102"/>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E1E1E1"/>
            </a:solidFill>
            <a:ln w="9525">
              <a:solidFill>
                <a:srgbClr val="000000"/>
              </a:solidFill>
              <a:round/>
              <a:headEnd/>
              <a:tailEnd/>
            </a:ln>
          </p:spPr>
          <p:txBody>
            <a:bodyPr/>
            <a:lstStyle/>
            <a:p>
              <a:endParaRPr lang="en-US"/>
            </a:p>
          </p:txBody>
        </p:sp>
        <p:sp>
          <p:nvSpPr>
            <p:cNvPr id="5389" name="Freeform 291"/>
            <p:cNvSpPr>
              <a:spLocks/>
            </p:cNvSpPr>
            <p:nvPr/>
          </p:nvSpPr>
          <p:spPr bwMode="auto">
            <a:xfrm>
              <a:off x="1431" y="3049"/>
              <a:ext cx="151" cy="182"/>
            </a:xfrm>
            <a:custGeom>
              <a:avLst/>
              <a:gdLst>
                <a:gd name="T0" fmla="*/ 12 w 150"/>
                <a:gd name="T1" fmla="*/ 77 h 161"/>
                <a:gd name="T2" fmla="*/ 6 w 150"/>
                <a:gd name="T3" fmla="*/ 228 h 161"/>
                <a:gd name="T4" fmla="*/ 0 w 150"/>
                <a:gd name="T5" fmla="*/ 340 h 161"/>
                <a:gd name="T6" fmla="*/ 18 w 150"/>
                <a:gd name="T7" fmla="*/ 452 h 161"/>
                <a:gd name="T8" fmla="*/ 36 w 150"/>
                <a:gd name="T9" fmla="*/ 566 h 161"/>
                <a:gd name="T10" fmla="*/ 48 w 150"/>
                <a:gd name="T11" fmla="*/ 601 h 161"/>
                <a:gd name="T12" fmla="*/ 66 w 150"/>
                <a:gd name="T13" fmla="*/ 640 h 161"/>
                <a:gd name="T14" fmla="*/ 93 w 150"/>
                <a:gd name="T15" fmla="*/ 676 h 161"/>
                <a:gd name="T16" fmla="*/ 111 w 150"/>
                <a:gd name="T17" fmla="*/ 761 h 161"/>
                <a:gd name="T18" fmla="*/ 105 w 150"/>
                <a:gd name="T19" fmla="*/ 863 h 161"/>
                <a:gd name="T20" fmla="*/ 99 w 150"/>
                <a:gd name="T21" fmla="*/ 976 h 161"/>
                <a:gd name="T22" fmla="*/ 117 w 150"/>
                <a:gd name="T23" fmla="*/ 1015 h 161"/>
                <a:gd name="T24" fmla="*/ 135 w 150"/>
                <a:gd name="T25" fmla="*/ 1015 h 161"/>
                <a:gd name="T26" fmla="*/ 147 w 150"/>
                <a:gd name="T27" fmla="*/ 976 h 161"/>
                <a:gd name="T28" fmla="*/ 165 w 150"/>
                <a:gd name="T29" fmla="*/ 863 h 161"/>
                <a:gd name="T30" fmla="*/ 159 w 150"/>
                <a:gd name="T31" fmla="*/ 761 h 161"/>
                <a:gd name="T32" fmla="*/ 159 w 150"/>
                <a:gd name="T33" fmla="*/ 676 h 161"/>
                <a:gd name="T34" fmla="*/ 165 w 150"/>
                <a:gd name="T35" fmla="*/ 566 h 161"/>
                <a:gd name="T36" fmla="*/ 153 w 150"/>
                <a:gd name="T37" fmla="*/ 566 h 161"/>
                <a:gd name="T38" fmla="*/ 147 w 150"/>
                <a:gd name="T39" fmla="*/ 566 h 161"/>
                <a:gd name="T40" fmla="*/ 141 w 150"/>
                <a:gd name="T41" fmla="*/ 452 h 161"/>
                <a:gd name="T42" fmla="*/ 135 w 150"/>
                <a:gd name="T43" fmla="*/ 340 h 161"/>
                <a:gd name="T44" fmla="*/ 123 w 150"/>
                <a:gd name="T45" fmla="*/ 340 h 161"/>
                <a:gd name="T46" fmla="*/ 93 w 150"/>
                <a:gd name="T47" fmla="*/ 340 h 161"/>
                <a:gd name="T48" fmla="*/ 93 w 150"/>
                <a:gd name="T49" fmla="*/ 157 h 161"/>
                <a:gd name="T50" fmla="*/ 72 w 150"/>
                <a:gd name="T51" fmla="*/ 77 h 161"/>
                <a:gd name="T52" fmla="*/ 72 w 150"/>
                <a:gd name="T53" fmla="*/ 77 h 161"/>
                <a:gd name="T54" fmla="*/ 60 w 150"/>
                <a:gd name="T55" fmla="*/ 0 h 161"/>
                <a:gd name="T56" fmla="*/ 12 w 150"/>
                <a:gd name="T57" fmla="*/ 37 h 161"/>
                <a:gd name="T58" fmla="*/ 12 w 150"/>
                <a:gd name="T59" fmla="*/ 77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0"/>
                <a:gd name="T91" fmla="*/ 0 h 161"/>
                <a:gd name="T92" fmla="*/ 150 w 150"/>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round/>
              <a:headEnd/>
              <a:tailEnd/>
            </a:ln>
          </p:spPr>
          <p:txBody>
            <a:bodyPr/>
            <a:lstStyle/>
            <a:p>
              <a:endParaRPr lang="en-US"/>
            </a:p>
          </p:txBody>
        </p:sp>
        <p:sp>
          <p:nvSpPr>
            <p:cNvPr id="5390" name="Rectangle 292"/>
            <p:cNvSpPr>
              <a:spLocks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391" name="Rectangle 293"/>
            <p:cNvSpPr>
              <a:spLocks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392" name="Freeform 294"/>
            <p:cNvSpPr>
              <a:spLocks/>
            </p:cNvSpPr>
            <p:nvPr/>
          </p:nvSpPr>
          <p:spPr bwMode="auto">
            <a:xfrm>
              <a:off x="3049" y="2638"/>
              <a:ext cx="194" cy="236"/>
            </a:xfrm>
            <a:custGeom>
              <a:avLst/>
              <a:gdLst>
                <a:gd name="T0" fmla="*/ 174 w 192"/>
                <a:gd name="T1" fmla="*/ 259 h 209"/>
                <a:gd name="T2" fmla="*/ 174 w 192"/>
                <a:gd name="T3" fmla="*/ 227 h 209"/>
                <a:gd name="T4" fmla="*/ 141 w 192"/>
                <a:gd name="T5" fmla="*/ 185 h 209"/>
                <a:gd name="T6" fmla="*/ 129 w 192"/>
                <a:gd name="T7" fmla="*/ 111 h 209"/>
                <a:gd name="T8" fmla="*/ 93 w 192"/>
                <a:gd name="T9" fmla="*/ 0 h 209"/>
                <a:gd name="T10" fmla="*/ 81 w 192"/>
                <a:gd name="T11" fmla="*/ 0 h 209"/>
                <a:gd name="T12" fmla="*/ 63 w 192"/>
                <a:gd name="T13" fmla="*/ 0 h 209"/>
                <a:gd name="T14" fmla="*/ 36 w 192"/>
                <a:gd name="T15" fmla="*/ 0 h 209"/>
                <a:gd name="T16" fmla="*/ 18 w 192"/>
                <a:gd name="T17" fmla="*/ 0 h 209"/>
                <a:gd name="T18" fmla="*/ 24 w 192"/>
                <a:gd name="T19" fmla="*/ 145 h 209"/>
                <a:gd name="T20" fmla="*/ 18 w 192"/>
                <a:gd name="T21" fmla="*/ 145 h 209"/>
                <a:gd name="T22" fmla="*/ 18 w 192"/>
                <a:gd name="T23" fmla="*/ 227 h 209"/>
                <a:gd name="T24" fmla="*/ 24 w 192"/>
                <a:gd name="T25" fmla="*/ 259 h 209"/>
                <a:gd name="T26" fmla="*/ 12 w 192"/>
                <a:gd name="T27" fmla="*/ 332 h 209"/>
                <a:gd name="T28" fmla="*/ 6 w 192"/>
                <a:gd name="T29" fmla="*/ 413 h 209"/>
                <a:gd name="T30" fmla="*/ 0 w 192"/>
                <a:gd name="T31" fmla="*/ 413 h 209"/>
                <a:gd name="T32" fmla="*/ 0 w 192"/>
                <a:gd name="T33" fmla="*/ 594 h 209"/>
                <a:gd name="T34" fmla="*/ 6 w 192"/>
                <a:gd name="T35" fmla="*/ 709 h 209"/>
                <a:gd name="T36" fmla="*/ 12 w 192"/>
                <a:gd name="T37" fmla="*/ 778 h 209"/>
                <a:gd name="T38" fmla="*/ 24 w 192"/>
                <a:gd name="T39" fmla="*/ 884 h 209"/>
                <a:gd name="T40" fmla="*/ 24 w 192"/>
                <a:gd name="T41" fmla="*/ 884 h 209"/>
                <a:gd name="T42" fmla="*/ 42 w 192"/>
                <a:gd name="T43" fmla="*/ 965 h 209"/>
                <a:gd name="T44" fmla="*/ 75 w 192"/>
                <a:gd name="T45" fmla="*/ 1037 h 209"/>
                <a:gd name="T46" fmla="*/ 93 w 192"/>
                <a:gd name="T47" fmla="*/ 1037 h 209"/>
                <a:gd name="T48" fmla="*/ 99 w 192"/>
                <a:gd name="T49" fmla="*/ 1066 h 209"/>
                <a:gd name="T50" fmla="*/ 105 w 192"/>
                <a:gd name="T51" fmla="*/ 1183 h 209"/>
                <a:gd name="T52" fmla="*/ 111 w 192"/>
                <a:gd name="T53" fmla="*/ 1290 h 209"/>
                <a:gd name="T54" fmla="*/ 117 w 192"/>
                <a:gd name="T55" fmla="*/ 1290 h 209"/>
                <a:gd name="T56" fmla="*/ 129 w 192"/>
                <a:gd name="T57" fmla="*/ 1290 h 209"/>
                <a:gd name="T58" fmla="*/ 150 w 192"/>
                <a:gd name="T59" fmla="*/ 1290 h 209"/>
                <a:gd name="T60" fmla="*/ 174 w 192"/>
                <a:gd name="T61" fmla="*/ 1255 h 209"/>
                <a:gd name="T62" fmla="*/ 186 w 192"/>
                <a:gd name="T63" fmla="*/ 1255 h 209"/>
                <a:gd name="T64" fmla="*/ 204 w 192"/>
                <a:gd name="T65" fmla="*/ 1220 h 209"/>
                <a:gd name="T66" fmla="*/ 222 w 192"/>
                <a:gd name="T67" fmla="*/ 1142 h 209"/>
                <a:gd name="T68" fmla="*/ 210 w 192"/>
                <a:gd name="T69" fmla="*/ 1066 h 209"/>
                <a:gd name="T70" fmla="*/ 204 w 192"/>
                <a:gd name="T71" fmla="*/ 965 h 209"/>
                <a:gd name="T72" fmla="*/ 204 w 192"/>
                <a:gd name="T73" fmla="*/ 855 h 209"/>
                <a:gd name="T74" fmla="*/ 204 w 192"/>
                <a:gd name="T75" fmla="*/ 816 h 209"/>
                <a:gd name="T76" fmla="*/ 204 w 192"/>
                <a:gd name="T77" fmla="*/ 709 h 209"/>
                <a:gd name="T78" fmla="*/ 192 w 192"/>
                <a:gd name="T79" fmla="*/ 594 h 209"/>
                <a:gd name="T80" fmla="*/ 204 w 192"/>
                <a:gd name="T81" fmla="*/ 443 h 209"/>
                <a:gd name="T82" fmla="*/ 174 w 192"/>
                <a:gd name="T83" fmla="*/ 259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2"/>
                <a:gd name="T127" fmla="*/ 0 h 209"/>
                <a:gd name="T128" fmla="*/ 192 w 192"/>
                <a:gd name="T129" fmla="*/ 209 h 20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round/>
              <a:headEnd/>
              <a:tailEnd/>
            </a:ln>
          </p:spPr>
          <p:txBody>
            <a:bodyPr/>
            <a:lstStyle/>
            <a:p>
              <a:endParaRPr lang="en-US"/>
            </a:p>
          </p:txBody>
        </p:sp>
        <p:sp>
          <p:nvSpPr>
            <p:cNvPr id="5393" name="Freeform 295"/>
            <p:cNvSpPr>
              <a:spLocks/>
            </p:cNvSpPr>
            <p:nvPr/>
          </p:nvSpPr>
          <p:spPr bwMode="auto">
            <a:xfrm>
              <a:off x="3226" y="2746"/>
              <a:ext cx="6" cy="14"/>
            </a:xfrm>
            <a:custGeom>
              <a:avLst/>
              <a:gdLst>
                <a:gd name="T0" fmla="*/ 6 w 6"/>
                <a:gd name="T1" fmla="*/ 121 h 12"/>
                <a:gd name="T2" fmla="*/ 0 w 6"/>
                <a:gd name="T3" fmla="*/ 0 h 12"/>
                <a:gd name="T4" fmla="*/ 0 w 6"/>
                <a:gd name="T5" fmla="*/ 0 h 12"/>
                <a:gd name="T6" fmla="*/ 6 w 6"/>
                <a:gd name="T7" fmla="*/ 121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0"/>
                  </a:lnTo>
                  <a:lnTo>
                    <a:pt x="6" y="12"/>
                  </a:lnTo>
                  <a:close/>
                </a:path>
              </a:pathLst>
            </a:custGeom>
            <a:solidFill>
              <a:srgbClr val="E1E1E1"/>
            </a:solidFill>
            <a:ln w="9525">
              <a:solidFill>
                <a:srgbClr val="000000"/>
              </a:solidFill>
              <a:round/>
              <a:headEnd/>
              <a:tailEnd/>
            </a:ln>
          </p:spPr>
          <p:txBody>
            <a:bodyPr/>
            <a:lstStyle/>
            <a:p>
              <a:endParaRPr lang="en-US"/>
            </a:p>
          </p:txBody>
        </p:sp>
        <p:sp>
          <p:nvSpPr>
            <p:cNvPr id="5394" name="Freeform 296"/>
            <p:cNvSpPr>
              <a:spLocks/>
            </p:cNvSpPr>
            <p:nvPr/>
          </p:nvSpPr>
          <p:spPr bwMode="auto">
            <a:xfrm>
              <a:off x="3055" y="2517"/>
              <a:ext cx="91" cy="128"/>
            </a:xfrm>
            <a:custGeom>
              <a:avLst/>
              <a:gdLst>
                <a:gd name="T0" fmla="*/ 99 w 90"/>
                <a:gd name="T1" fmla="*/ 100 h 114"/>
                <a:gd name="T2" fmla="*/ 87 w 90"/>
                <a:gd name="T3" fmla="*/ 0 h 114"/>
                <a:gd name="T4" fmla="*/ 81 w 90"/>
                <a:gd name="T5" fmla="*/ 68 h 114"/>
                <a:gd name="T6" fmla="*/ 63 w 90"/>
                <a:gd name="T7" fmla="*/ 68 h 114"/>
                <a:gd name="T8" fmla="*/ 36 w 90"/>
                <a:gd name="T9" fmla="*/ 68 h 114"/>
                <a:gd name="T10" fmla="*/ 36 w 90"/>
                <a:gd name="T11" fmla="*/ 68 h 114"/>
                <a:gd name="T12" fmla="*/ 24 w 90"/>
                <a:gd name="T13" fmla="*/ 68 h 114"/>
                <a:gd name="T14" fmla="*/ 18 w 90"/>
                <a:gd name="T15" fmla="*/ 100 h 114"/>
                <a:gd name="T16" fmla="*/ 18 w 90"/>
                <a:gd name="T17" fmla="*/ 205 h 114"/>
                <a:gd name="T18" fmla="*/ 30 w 90"/>
                <a:gd name="T19" fmla="*/ 238 h 114"/>
                <a:gd name="T20" fmla="*/ 18 w 90"/>
                <a:gd name="T21" fmla="*/ 307 h 114"/>
                <a:gd name="T22" fmla="*/ 6 w 90"/>
                <a:gd name="T23" fmla="*/ 372 h 114"/>
                <a:gd name="T24" fmla="*/ 0 w 90"/>
                <a:gd name="T25" fmla="*/ 649 h 114"/>
                <a:gd name="T26" fmla="*/ 0 w 90"/>
                <a:gd name="T27" fmla="*/ 649 h 114"/>
                <a:gd name="T28" fmla="*/ 12 w 90"/>
                <a:gd name="T29" fmla="*/ 618 h 114"/>
                <a:gd name="T30" fmla="*/ 30 w 90"/>
                <a:gd name="T31" fmla="*/ 618 h 114"/>
                <a:gd name="T32" fmla="*/ 42 w 90"/>
                <a:gd name="T33" fmla="*/ 618 h 114"/>
                <a:gd name="T34" fmla="*/ 75 w 90"/>
                <a:gd name="T35" fmla="*/ 618 h 114"/>
                <a:gd name="T36" fmla="*/ 87 w 90"/>
                <a:gd name="T37" fmla="*/ 618 h 114"/>
                <a:gd name="T38" fmla="*/ 87 w 90"/>
                <a:gd name="T39" fmla="*/ 476 h 114"/>
                <a:gd name="T40" fmla="*/ 99 w 90"/>
                <a:gd name="T41" fmla="*/ 372 h 114"/>
                <a:gd name="T42" fmla="*/ 105 w 90"/>
                <a:gd name="T43" fmla="*/ 273 h 114"/>
                <a:gd name="T44" fmla="*/ 105 w 90"/>
                <a:gd name="T45" fmla="*/ 171 h 114"/>
                <a:gd name="T46" fmla="*/ 99 w 90"/>
                <a:gd name="T47" fmla="*/ 100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0"/>
                <a:gd name="T73" fmla="*/ 0 h 114"/>
                <a:gd name="T74" fmla="*/ 90 w 90"/>
                <a:gd name="T75" fmla="*/ 114 h 1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round/>
              <a:headEnd/>
              <a:tailEnd/>
            </a:ln>
          </p:spPr>
          <p:txBody>
            <a:bodyPr/>
            <a:lstStyle/>
            <a:p>
              <a:endParaRPr lang="en-US"/>
            </a:p>
          </p:txBody>
        </p:sp>
        <p:sp>
          <p:nvSpPr>
            <p:cNvPr id="5395" name="Freeform 297"/>
            <p:cNvSpPr>
              <a:spLocks/>
            </p:cNvSpPr>
            <p:nvPr/>
          </p:nvSpPr>
          <p:spPr bwMode="auto">
            <a:xfrm>
              <a:off x="2741" y="2496"/>
              <a:ext cx="344" cy="418"/>
            </a:xfrm>
            <a:custGeom>
              <a:avLst/>
              <a:gdLst>
                <a:gd name="T0" fmla="*/ 344 w 341"/>
                <a:gd name="T1" fmla="*/ 860 h 371"/>
                <a:gd name="T2" fmla="*/ 344 w 341"/>
                <a:gd name="T3" fmla="*/ 931 h 371"/>
                <a:gd name="T4" fmla="*/ 344 w 341"/>
                <a:gd name="T5" fmla="*/ 969 h 371"/>
                <a:gd name="T6" fmla="*/ 350 w 341"/>
                <a:gd name="T7" fmla="*/ 1148 h 371"/>
                <a:gd name="T8" fmla="*/ 356 w 341"/>
                <a:gd name="T9" fmla="*/ 1434 h 371"/>
                <a:gd name="T10" fmla="*/ 374 w 341"/>
                <a:gd name="T11" fmla="*/ 1612 h 371"/>
                <a:gd name="T12" fmla="*/ 332 w 341"/>
                <a:gd name="T13" fmla="*/ 1716 h 371"/>
                <a:gd name="T14" fmla="*/ 332 w 341"/>
                <a:gd name="T15" fmla="*/ 2046 h 371"/>
                <a:gd name="T16" fmla="*/ 356 w 341"/>
                <a:gd name="T17" fmla="*/ 2078 h 371"/>
                <a:gd name="T18" fmla="*/ 344 w 341"/>
                <a:gd name="T19" fmla="*/ 2217 h 371"/>
                <a:gd name="T20" fmla="*/ 324 w 341"/>
                <a:gd name="T21" fmla="*/ 2078 h 371"/>
                <a:gd name="T22" fmla="*/ 297 w 341"/>
                <a:gd name="T23" fmla="*/ 2005 h 371"/>
                <a:gd name="T24" fmla="*/ 257 w 341"/>
                <a:gd name="T25" fmla="*/ 2005 h 371"/>
                <a:gd name="T26" fmla="*/ 245 w 341"/>
                <a:gd name="T27" fmla="*/ 1968 h 371"/>
                <a:gd name="T28" fmla="*/ 210 w 341"/>
                <a:gd name="T29" fmla="*/ 1933 h 371"/>
                <a:gd name="T30" fmla="*/ 204 w 341"/>
                <a:gd name="T31" fmla="*/ 1791 h 371"/>
                <a:gd name="T32" fmla="*/ 165 w 341"/>
                <a:gd name="T33" fmla="*/ 1475 h 371"/>
                <a:gd name="T34" fmla="*/ 147 w 341"/>
                <a:gd name="T35" fmla="*/ 1475 h 371"/>
                <a:gd name="T36" fmla="*/ 123 w 341"/>
                <a:gd name="T37" fmla="*/ 1572 h 371"/>
                <a:gd name="T38" fmla="*/ 93 w 341"/>
                <a:gd name="T39" fmla="*/ 1331 h 371"/>
                <a:gd name="T40" fmla="*/ 48 w 341"/>
                <a:gd name="T41" fmla="*/ 1331 h 371"/>
                <a:gd name="T42" fmla="*/ 18 w 341"/>
                <a:gd name="T43" fmla="*/ 1331 h 371"/>
                <a:gd name="T44" fmla="*/ 0 w 341"/>
                <a:gd name="T45" fmla="*/ 1331 h 371"/>
                <a:gd name="T46" fmla="*/ 12 w 341"/>
                <a:gd name="T47" fmla="*/ 1222 h 371"/>
                <a:gd name="T48" fmla="*/ 24 w 341"/>
                <a:gd name="T49" fmla="*/ 1182 h 371"/>
                <a:gd name="T50" fmla="*/ 42 w 341"/>
                <a:gd name="T51" fmla="*/ 1148 h 371"/>
                <a:gd name="T52" fmla="*/ 75 w 341"/>
                <a:gd name="T53" fmla="*/ 1115 h 371"/>
                <a:gd name="T54" fmla="*/ 93 w 341"/>
                <a:gd name="T55" fmla="*/ 860 h 371"/>
                <a:gd name="T56" fmla="*/ 117 w 341"/>
                <a:gd name="T57" fmla="*/ 575 h 371"/>
                <a:gd name="T58" fmla="*/ 123 w 341"/>
                <a:gd name="T59" fmla="*/ 392 h 371"/>
                <a:gd name="T60" fmla="*/ 129 w 341"/>
                <a:gd name="T61" fmla="*/ 216 h 371"/>
                <a:gd name="T62" fmla="*/ 141 w 341"/>
                <a:gd name="T63" fmla="*/ 0 h 371"/>
                <a:gd name="T64" fmla="*/ 183 w 341"/>
                <a:gd name="T65" fmla="*/ 110 h 371"/>
                <a:gd name="T66" fmla="*/ 216 w 341"/>
                <a:gd name="T67" fmla="*/ 77 h 371"/>
                <a:gd name="T68" fmla="*/ 245 w 341"/>
                <a:gd name="T69" fmla="*/ 37 h 371"/>
                <a:gd name="T70" fmla="*/ 263 w 341"/>
                <a:gd name="T71" fmla="*/ 0 h 371"/>
                <a:gd name="T72" fmla="*/ 297 w 341"/>
                <a:gd name="T73" fmla="*/ 0 h 371"/>
                <a:gd name="T74" fmla="*/ 315 w 341"/>
                <a:gd name="T75" fmla="*/ 37 h 371"/>
                <a:gd name="T76" fmla="*/ 344 w 341"/>
                <a:gd name="T77" fmla="*/ 110 h 371"/>
                <a:gd name="T78" fmla="*/ 362 w 341"/>
                <a:gd name="T79" fmla="*/ 142 h 371"/>
                <a:gd name="T80" fmla="*/ 374 w 341"/>
                <a:gd name="T81" fmla="*/ 328 h 371"/>
                <a:gd name="T82" fmla="*/ 374 w 341"/>
                <a:gd name="T83" fmla="*/ 433 h 371"/>
                <a:gd name="T84" fmla="*/ 356 w 341"/>
                <a:gd name="T85" fmla="*/ 790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1"/>
                <a:gd name="T130" fmla="*/ 0 h 371"/>
                <a:gd name="T131" fmla="*/ 341 w 341"/>
                <a:gd name="T132" fmla="*/ 371 h 37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round/>
              <a:headEnd/>
              <a:tailEnd/>
            </a:ln>
          </p:spPr>
          <p:txBody>
            <a:bodyPr/>
            <a:lstStyle/>
            <a:p>
              <a:endParaRPr lang="en-US"/>
            </a:p>
          </p:txBody>
        </p:sp>
        <p:sp>
          <p:nvSpPr>
            <p:cNvPr id="5396" name="Freeform 298"/>
            <p:cNvSpPr>
              <a:spLocks/>
            </p:cNvSpPr>
            <p:nvPr/>
          </p:nvSpPr>
          <p:spPr bwMode="auto">
            <a:xfrm>
              <a:off x="2911" y="2799"/>
              <a:ext cx="210" cy="217"/>
            </a:xfrm>
            <a:custGeom>
              <a:avLst/>
              <a:gdLst>
                <a:gd name="T0" fmla="*/ 42 w 209"/>
                <a:gd name="T1" fmla="*/ 565 h 192"/>
                <a:gd name="T2" fmla="*/ 24 w 209"/>
                <a:gd name="T3" fmla="*/ 565 h 192"/>
                <a:gd name="T4" fmla="*/ 6 w 209"/>
                <a:gd name="T5" fmla="*/ 600 h 192"/>
                <a:gd name="T6" fmla="*/ 6 w 209"/>
                <a:gd name="T7" fmla="*/ 676 h 192"/>
                <a:gd name="T8" fmla="*/ 6 w 209"/>
                <a:gd name="T9" fmla="*/ 863 h 192"/>
                <a:gd name="T10" fmla="*/ 0 w 209"/>
                <a:gd name="T11" fmla="*/ 975 h 192"/>
                <a:gd name="T12" fmla="*/ 30 w 209"/>
                <a:gd name="T13" fmla="*/ 1164 h 192"/>
                <a:gd name="T14" fmla="*/ 42 w 209"/>
                <a:gd name="T15" fmla="*/ 1164 h 192"/>
                <a:gd name="T16" fmla="*/ 59 w 209"/>
                <a:gd name="T17" fmla="*/ 1205 h 192"/>
                <a:gd name="T18" fmla="*/ 83 w 209"/>
                <a:gd name="T19" fmla="*/ 1205 h 192"/>
                <a:gd name="T20" fmla="*/ 101 w 209"/>
                <a:gd name="T21" fmla="*/ 1125 h 192"/>
                <a:gd name="T22" fmla="*/ 134 w 209"/>
                <a:gd name="T23" fmla="*/ 1016 h 192"/>
                <a:gd name="T24" fmla="*/ 140 w 209"/>
                <a:gd name="T25" fmla="*/ 943 h 192"/>
                <a:gd name="T26" fmla="*/ 152 w 209"/>
                <a:gd name="T27" fmla="*/ 943 h 192"/>
                <a:gd name="T28" fmla="*/ 164 w 209"/>
                <a:gd name="T29" fmla="*/ 905 h 192"/>
                <a:gd name="T30" fmla="*/ 158 w 209"/>
                <a:gd name="T31" fmla="*/ 863 h 192"/>
                <a:gd name="T32" fmla="*/ 176 w 209"/>
                <a:gd name="T33" fmla="*/ 827 h 192"/>
                <a:gd name="T34" fmla="*/ 188 w 209"/>
                <a:gd name="T35" fmla="*/ 789 h 192"/>
                <a:gd name="T36" fmla="*/ 200 w 209"/>
                <a:gd name="T37" fmla="*/ 758 h 192"/>
                <a:gd name="T38" fmla="*/ 212 w 209"/>
                <a:gd name="T39" fmla="*/ 713 h 192"/>
                <a:gd name="T40" fmla="*/ 206 w 209"/>
                <a:gd name="T41" fmla="*/ 639 h 192"/>
                <a:gd name="T42" fmla="*/ 218 w 209"/>
                <a:gd name="T43" fmla="*/ 528 h 192"/>
                <a:gd name="T44" fmla="*/ 218 w 209"/>
                <a:gd name="T45" fmla="*/ 491 h 192"/>
                <a:gd name="T46" fmla="*/ 218 w 209"/>
                <a:gd name="T47" fmla="*/ 416 h 192"/>
                <a:gd name="T48" fmla="*/ 218 w 209"/>
                <a:gd name="T49" fmla="*/ 301 h 192"/>
                <a:gd name="T50" fmla="*/ 224 w 209"/>
                <a:gd name="T51" fmla="*/ 259 h 192"/>
                <a:gd name="T52" fmla="*/ 212 w 209"/>
                <a:gd name="T53" fmla="*/ 157 h 192"/>
                <a:gd name="T54" fmla="*/ 212 w 209"/>
                <a:gd name="T55" fmla="*/ 157 h 192"/>
                <a:gd name="T56" fmla="*/ 194 w 209"/>
                <a:gd name="T57" fmla="*/ 77 h 192"/>
                <a:gd name="T58" fmla="*/ 176 w 209"/>
                <a:gd name="T59" fmla="*/ 0 h 192"/>
                <a:gd name="T60" fmla="*/ 176 w 209"/>
                <a:gd name="T61" fmla="*/ 0 h 192"/>
                <a:gd name="T62" fmla="*/ 140 w 209"/>
                <a:gd name="T63" fmla="*/ 37 h 192"/>
                <a:gd name="T64" fmla="*/ 134 w 209"/>
                <a:gd name="T65" fmla="*/ 111 h 192"/>
                <a:gd name="T66" fmla="*/ 134 w 209"/>
                <a:gd name="T67" fmla="*/ 228 h 192"/>
                <a:gd name="T68" fmla="*/ 134 w 209"/>
                <a:gd name="T69" fmla="*/ 452 h 192"/>
                <a:gd name="T70" fmla="*/ 152 w 209"/>
                <a:gd name="T71" fmla="*/ 528 h 192"/>
                <a:gd name="T72" fmla="*/ 158 w 209"/>
                <a:gd name="T73" fmla="*/ 491 h 192"/>
                <a:gd name="T74" fmla="*/ 152 w 209"/>
                <a:gd name="T75" fmla="*/ 639 h 192"/>
                <a:gd name="T76" fmla="*/ 146 w 209"/>
                <a:gd name="T77" fmla="*/ 639 h 192"/>
                <a:gd name="T78" fmla="*/ 140 w 209"/>
                <a:gd name="T79" fmla="*/ 639 h 192"/>
                <a:gd name="T80" fmla="*/ 128 w 209"/>
                <a:gd name="T81" fmla="*/ 491 h 192"/>
                <a:gd name="T82" fmla="*/ 101 w 209"/>
                <a:gd name="T83" fmla="*/ 452 h 192"/>
                <a:gd name="T84" fmla="*/ 95 w 209"/>
                <a:gd name="T85" fmla="*/ 416 h 192"/>
                <a:gd name="T86" fmla="*/ 83 w 209"/>
                <a:gd name="T87" fmla="*/ 452 h 192"/>
                <a:gd name="T88" fmla="*/ 59 w 209"/>
                <a:gd name="T89" fmla="*/ 416 h 192"/>
                <a:gd name="T90" fmla="*/ 59 w 209"/>
                <a:gd name="T91" fmla="*/ 374 h 192"/>
                <a:gd name="T92" fmla="*/ 47 w 209"/>
                <a:gd name="T93" fmla="*/ 374 h 192"/>
                <a:gd name="T94" fmla="*/ 42 w 209"/>
                <a:gd name="T95" fmla="*/ 301 h 192"/>
                <a:gd name="T96" fmla="*/ 42 w 209"/>
                <a:gd name="T97" fmla="*/ 452 h 192"/>
                <a:gd name="T98" fmla="*/ 42 w 209"/>
                <a:gd name="T99" fmla="*/ 565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9"/>
                <a:gd name="T151" fmla="*/ 0 h 192"/>
                <a:gd name="T152" fmla="*/ 209 w 209"/>
                <a:gd name="T153" fmla="*/ 192 h 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239FB1"/>
            </a:solidFill>
            <a:ln w="9525">
              <a:solidFill>
                <a:srgbClr val="000000"/>
              </a:solidFill>
              <a:round/>
              <a:headEnd/>
              <a:tailEnd/>
            </a:ln>
          </p:spPr>
          <p:txBody>
            <a:bodyPr/>
            <a:lstStyle/>
            <a:p>
              <a:endParaRPr lang="en-US"/>
            </a:p>
          </p:txBody>
        </p:sp>
        <p:sp>
          <p:nvSpPr>
            <p:cNvPr id="5397" name="Freeform 299"/>
            <p:cNvSpPr>
              <a:spLocks/>
            </p:cNvSpPr>
            <p:nvPr/>
          </p:nvSpPr>
          <p:spPr bwMode="auto">
            <a:xfrm>
              <a:off x="2970" y="2962"/>
              <a:ext cx="134" cy="155"/>
            </a:xfrm>
            <a:custGeom>
              <a:avLst/>
              <a:gdLst>
                <a:gd name="T0" fmla="*/ 81 w 132"/>
                <a:gd name="T1" fmla="*/ 751 h 138"/>
                <a:gd name="T2" fmla="*/ 75 w 132"/>
                <a:gd name="T3" fmla="*/ 721 h 138"/>
                <a:gd name="T4" fmla="*/ 63 w 132"/>
                <a:gd name="T5" fmla="*/ 694 h 138"/>
                <a:gd name="T6" fmla="*/ 57 w 132"/>
                <a:gd name="T7" fmla="*/ 584 h 138"/>
                <a:gd name="T8" fmla="*/ 51 w 132"/>
                <a:gd name="T9" fmla="*/ 551 h 138"/>
                <a:gd name="T10" fmla="*/ 30 w 132"/>
                <a:gd name="T11" fmla="*/ 551 h 138"/>
                <a:gd name="T12" fmla="*/ 18 w 132"/>
                <a:gd name="T13" fmla="*/ 483 h 138"/>
                <a:gd name="T14" fmla="*/ 6 w 132"/>
                <a:gd name="T15" fmla="*/ 372 h 138"/>
                <a:gd name="T16" fmla="*/ 0 w 132"/>
                <a:gd name="T17" fmla="*/ 280 h 138"/>
                <a:gd name="T18" fmla="*/ 24 w 132"/>
                <a:gd name="T19" fmla="*/ 280 h 138"/>
                <a:gd name="T20" fmla="*/ 57 w 132"/>
                <a:gd name="T21" fmla="*/ 206 h 138"/>
                <a:gd name="T22" fmla="*/ 75 w 132"/>
                <a:gd name="T23" fmla="*/ 100 h 138"/>
                <a:gd name="T24" fmla="*/ 81 w 132"/>
                <a:gd name="T25" fmla="*/ 34 h 138"/>
                <a:gd name="T26" fmla="*/ 93 w 132"/>
                <a:gd name="T27" fmla="*/ 34 h 138"/>
                <a:gd name="T28" fmla="*/ 111 w 132"/>
                <a:gd name="T29" fmla="*/ 0 h 138"/>
                <a:gd name="T30" fmla="*/ 111 w 132"/>
                <a:gd name="T31" fmla="*/ 69 h 138"/>
                <a:gd name="T32" fmla="*/ 122 w 132"/>
                <a:gd name="T33" fmla="*/ 69 h 138"/>
                <a:gd name="T34" fmla="*/ 144 w 132"/>
                <a:gd name="T35" fmla="*/ 100 h 138"/>
                <a:gd name="T36" fmla="*/ 162 w 132"/>
                <a:gd name="T37" fmla="*/ 140 h 138"/>
                <a:gd name="T38" fmla="*/ 162 w 132"/>
                <a:gd name="T39" fmla="*/ 280 h 138"/>
                <a:gd name="T40" fmla="*/ 156 w 132"/>
                <a:gd name="T41" fmla="*/ 372 h 138"/>
                <a:gd name="T42" fmla="*/ 162 w 132"/>
                <a:gd name="T43" fmla="*/ 483 h 138"/>
                <a:gd name="T44" fmla="*/ 156 w 132"/>
                <a:gd name="T45" fmla="*/ 584 h 138"/>
                <a:gd name="T46" fmla="*/ 150 w 132"/>
                <a:gd name="T47" fmla="*/ 654 h 138"/>
                <a:gd name="T48" fmla="*/ 138 w 132"/>
                <a:gd name="T49" fmla="*/ 721 h 138"/>
                <a:gd name="T50" fmla="*/ 132 w 132"/>
                <a:gd name="T51" fmla="*/ 785 h 138"/>
                <a:gd name="T52" fmla="*/ 99 w 132"/>
                <a:gd name="T53" fmla="*/ 785 h 138"/>
                <a:gd name="T54" fmla="*/ 81 w 132"/>
                <a:gd name="T55" fmla="*/ 751 h 138"/>
                <a:gd name="T56" fmla="*/ 81 w 132"/>
                <a:gd name="T57" fmla="*/ 751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2"/>
                <a:gd name="T88" fmla="*/ 0 h 138"/>
                <a:gd name="T89" fmla="*/ 132 w 132"/>
                <a:gd name="T90" fmla="*/ 138 h 1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E1E1E1"/>
            </a:solidFill>
            <a:ln w="9525">
              <a:solidFill>
                <a:srgbClr val="000000"/>
              </a:solidFill>
              <a:round/>
              <a:headEnd/>
              <a:tailEnd/>
            </a:ln>
          </p:spPr>
          <p:txBody>
            <a:bodyPr/>
            <a:lstStyle/>
            <a:p>
              <a:endParaRPr lang="en-US"/>
            </a:p>
          </p:txBody>
        </p:sp>
        <p:sp>
          <p:nvSpPr>
            <p:cNvPr id="5398" name="Freeform 300"/>
            <p:cNvSpPr>
              <a:spLocks/>
            </p:cNvSpPr>
            <p:nvPr/>
          </p:nvSpPr>
          <p:spPr bwMode="auto">
            <a:xfrm>
              <a:off x="1535" y="3292"/>
              <a:ext cx="90" cy="101"/>
            </a:xfrm>
            <a:custGeom>
              <a:avLst/>
              <a:gdLst>
                <a:gd name="T0" fmla="*/ 84 w 90"/>
                <a:gd name="T1" fmla="*/ 270 h 90"/>
                <a:gd name="T2" fmla="*/ 66 w 90"/>
                <a:gd name="T3" fmla="*/ 202 h 90"/>
                <a:gd name="T4" fmla="*/ 48 w 90"/>
                <a:gd name="T5" fmla="*/ 100 h 90"/>
                <a:gd name="T6" fmla="*/ 42 w 90"/>
                <a:gd name="T7" fmla="*/ 68 h 90"/>
                <a:gd name="T8" fmla="*/ 36 w 90"/>
                <a:gd name="T9" fmla="*/ 68 h 90"/>
                <a:gd name="T10" fmla="*/ 12 w 90"/>
                <a:gd name="T11" fmla="*/ 0 h 90"/>
                <a:gd name="T12" fmla="*/ 6 w 90"/>
                <a:gd name="T13" fmla="*/ 0 h 90"/>
                <a:gd name="T14" fmla="*/ 6 w 90"/>
                <a:gd name="T15" fmla="*/ 0 h 90"/>
                <a:gd name="T16" fmla="*/ 6 w 90"/>
                <a:gd name="T17" fmla="*/ 135 h 90"/>
                <a:gd name="T18" fmla="*/ 6 w 90"/>
                <a:gd name="T19" fmla="*/ 233 h 90"/>
                <a:gd name="T20" fmla="*/ 6 w 90"/>
                <a:gd name="T21" fmla="*/ 270 h 90"/>
                <a:gd name="T22" fmla="*/ 0 w 90"/>
                <a:gd name="T23" fmla="*/ 369 h 90"/>
                <a:gd name="T24" fmla="*/ 12 w 90"/>
                <a:gd name="T25" fmla="*/ 442 h 90"/>
                <a:gd name="T26" fmla="*/ 36 w 90"/>
                <a:gd name="T27" fmla="*/ 508 h 90"/>
                <a:gd name="T28" fmla="*/ 60 w 90"/>
                <a:gd name="T29" fmla="*/ 508 h 90"/>
                <a:gd name="T30" fmla="*/ 78 w 90"/>
                <a:gd name="T31" fmla="*/ 470 h 90"/>
                <a:gd name="T32" fmla="*/ 90 w 90"/>
                <a:gd name="T33" fmla="*/ 406 h 90"/>
                <a:gd name="T34" fmla="*/ 84 w 90"/>
                <a:gd name="T35" fmla="*/ 303 h 90"/>
                <a:gd name="T36" fmla="*/ 84 w 90"/>
                <a:gd name="T37" fmla="*/ 270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90"/>
                <a:gd name="T59" fmla="*/ 90 w 90"/>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round/>
              <a:headEnd/>
              <a:tailEnd/>
            </a:ln>
          </p:spPr>
          <p:txBody>
            <a:bodyPr/>
            <a:lstStyle/>
            <a:p>
              <a:endParaRPr lang="en-US"/>
            </a:p>
          </p:txBody>
        </p:sp>
        <p:sp>
          <p:nvSpPr>
            <p:cNvPr id="5399" name="Freeform 301"/>
            <p:cNvSpPr>
              <a:spLocks/>
            </p:cNvSpPr>
            <p:nvPr/>
          </p:nvSpPr>
          <p:spPr bwMode="auto">
            <a:xfrm>
              <a:off x="1322" y="3104"/>
              <a:ext cx="279" cy="680"/>
            </a:xfrm>
            <a:custGeom>
              <a:avLst/>
              <a:gdLst>
                <a:gd name="T0" fmla="*/ 180 w 276"/>
                <a:gd name="T1" fmla="*/ 2261 h 604"/>
                <a:gd name="T2" fmla="*/ 180 w 276"/>
                <a:gd name="T3" fmla="*/ 2406 h 604"/>
                <a:gd name="T4" fmla="*/ 192 w 276"/>
                <a:gd name="T5" fmla="*/ 2406 h 604"/>
                <a:gd name="T6" fmla="*/ 198 w 276"/>
                <a:gd name="T7" fmla="*/ 2477 h 604"/>
                <a:gd name="T8" fmla="*/ 180 w 276"/>
                <a:gd name="T9" fmla="*/ 2446 h 604"/>
                <a:gd name="T10" fmla="*/ 180 w 276"/>
                <a:gd name="T11" fmla="*/ 2583 h 604"/>
                <a:gd name="T12" fmla="*/ 180 w 276"/>
                <a:gd name="T13" fmla="*/ 2721 h 604"/>
                <a:gd name="T14" fmla="*/ 156 w 276"/>
                <a:gd name="T15" fmla="*/ 2895 h 604"/>
                <a:gd name="T16" fmla="*/ 198 w 276"/>
                <a:gd name="T17" fmla="*/ 3008 h 604"/>
                <a:gd name="T18" fmla="*/ 198 w 276"/>
                <a:gd name="T19" fmla="*/ 3075 h 604"/>
                <a:gd name="T20" fmla="*/ 180 w 276"/>
                <a:gd name="T21" fmla="*/ 3295 h 604"/>
                <a:gd name="T22" fmla="*/ 168 w 276"/>
                <a:gd name="T23" fmla="*/ 3295 h 604"/>
                <a:gd name="T24" fmla="*/ 168 w 276"/>
                <a:gd name="T25" fmla="*/ 3355 h 604"/>
                <a:gd name="T26" fmla="*/ 174 w 276"/>
                <a:gd name="T27" fmla="*/ 3463 h 604"/>
                <a:gd name="T28" fmla="*/ 180 w 276"/>
                <a:gd name="T29" fmla="*/ 3502 h 604"/>
                <a:gd name="T30" fmla="*/ 156 w 276"/>
                <a:gd name="T31" fmla="*/ 3502 h 604"/>
                <a:gd name="T32" fmla="*/ 111 w 276"/>
                <a:gd name="T33" fmla="*/ 3463 h 604"/>
                <a:gd name="T34" fmla="*/ 93 w 276"/>
                <a:gd name="T35" fmla="*/ 3355 h 604"/>
                <a:gd name="T36" fmla="*/ 87 w 276"/>
                <a:gd name="T37" fmla="*/ 3151 h 604"/>
                <a:gd name="T38" fmla="*/ 81 w 276"/>
                <a:gd name="T39" fmla="*/ 2864 h 604"/>
                <a:gd name="T40" fmla="*/ 75 w 276"/>
                <a:gd name="T41" fmla="*/ 2721 h 604"/>
                <a:gd name="T42" fmla="*/ 75 w 276"/>
                <a:gd name="T43" fmla="*/ 2643 h 604"/>
                <a:gd name="T44" fmla="*/ 42 w 276"/>
                <a:gd name="T45" fmla="*/ 2515 h 604"/>
                <a:gd name="T46" fmla="*/ 36 w 276"/>
                <a:gd name="T47" fmla="*/ 2337 h 604"/>
                <a:gd name="T48" fmla="*/ 24 w 276"/>
                <a:gd name="T49" fmla="*/ 2054 h 604"/>
                <a:gd name="T50" fmla="*/ 24 w 276"/>
                <a:gd name="T51" fmla="*/ 1914 h 604"/>
                <a:gd name="T52" fmla="*/ 24 w 276"/>
                <a:gd name="T53" fmla="*/ 1663 h 604"/>
                <a:gd name="T54" fmla="*/ 24 w 276"/>
                <a:gd name="T55" fmla="*/ 1413 h 604"/>
                <a:gd name="T56" fmla="*/ 12 w 276"/>
                <a:gd name="T57" fmla="*/ 1233 h 604"/>
                <a:gd name="T58" fmla="*/ 6 w 276"/>
                <a:gd name="T59" fmla="*/ 1089 h 604"/>
                <a:gd name="T60" fmla="*/ 6 w 276"/>
                <a:gd name="T61" fmla="*/ 919 h 604"/>
                <a:gd name="T62" fmla="*/ 12 w 276"/>
                <a:gd name="T63" fmla="*/ 744 h 604"/>
                <a:gd name="T64" fmla="*/ 24 w 276"/>
                <a:gd name="T65" fmla="*/ 598 h 604"/>
                <a:gd name="T66" fmla="*/ 12 w 276"/>
                <a:gd name="T67" fmla="*/ 361 h 604"/>
                <a:gd name="T68" fmla="*/ 30 w 276"/>
                <a:gd name="T69" fmla="*/ 253 h 604"/>
                <a:gd name="T70" fmla="*/ 30 w 276"/>
                <a:gd name="T71" fmla="*/ 110 h 604"/>
                <a:gd name="T72" fmla="*/ 63 w 276"/>
                <a:gd name="T73" fmla="*/ 0 h 604"/>
                <a:gd name="T74" fmla="*/ 93 w 276"/>
                <a:gd name="T75" fmla="*/ 110 h 604"/>
                <a:gd name="T76" fmla="*/ 123 w 276"/>
                <a:gd name="T77" fmla="*/ 37 h 604"/>
                <a:gd name="T78" fmla="*/ 144 w 276"/>
                <a:gd name="T79" fmla="*/ 141 h 604"/>
                <a:gd name="T80" fmla="*/ 186 w 276"/>
                <a:gd name="T81" fmla="*/ 288 h 604"/>
                <a:gd name="T82" fmla="*/ 216 w 276"/>
                <a:gd name="T83" fmla="*/ 361 h 604"/>
                <a:gd name="T84" fmla="*/ 228 w 276"/>
                <a:gd name="T85" fmla="*/ 528 h 604"/>
                <a:gd name="T86" fmla="*/ 245 w 276"/>
                <a:gd name="T87" fmla="*/ 669 h 604"/>
                <a:gd name="T88" fmla="*/ 285 w 276"/>
                <a:gd name="T89" fmla="*/ 632 h 604"/>
                <a:gd name="T90" fmla="*/ 297 w 276"/>
                <a:gd name="T91" fmla="*/ 421 h 604"/>
                <a:gd name="T92" fmla="*/ 321 w 276"/>
                <a:gd name="T93" fmla="*/ 598 h 604"/>
                <a:gd name="T94" fmla="*/ 297 w 276"/>
                <a:gd name="T95" fmla="*/ 703 h 604"/>
                <a:gd name="T96" fmla="*/ 254 w 276"/>
                <a:gd name="T97" fmla="*/ 990 h 604"/>
                <a:gd name="T98" fmla="*/ 254 w 276"/>
                <a:gd name="T99" fmla="*/ 1233 h 604"/>
                <a:gd name="T100" fmla="*/ 245 w 276"/>
                <a:gd name="T101" fmla="*/ 1379 h 604"/>
                <a:gd name="T102" fmla="*/ 285 w 276"/>
                <a:gd name="T103" fmla="*/ 1591 h 604"/>
                <a:gd name="T104" fmla="*/ 297 w 276"/>
                <a:gd name="T105" fmla="*/ 1736 h 604"/>
                <a:gd name="T106" fmla="*/ 245 w 276"/>
                <a:gd name="T107" fmla="*/ 1981 h 604"/>
                <a:gd name="T108" fmla="*/ 216 w 276"/>
                <a:gd name="T109" fmla="*/ 2016 h 604"/>
                <a:gd name="T110" fmla="*/ 204 w 276"/>
                <a:gd name="T111" fmla="*/ 2054 h 604"/>
                <a:gd name="T112" fmla="*/ 204 w 276"/>
                <a:gd name="T113" fmla="*/ 2261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6"/>
                <a:gd name="T172" fmla="*/ 0 h 604"/>
                <a:gd name="T173" fmla="*/ 276 w 276"/>
                <a:gd name="T174" fmla="*/ 604 h 6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round/>
              <a:headEnd/>
              <a:tailEnd/>
            </a:ln>
          </p:spPr>
          <p:txBody>
            <a:bodyPr/>
            <a:lstStyle/>
            <a:p>
              <a:endParaRPr lang="en-US"/>
            </a:p>
          </p:txBody>
        </p:sp>
        <p:sp>
          <p:nvSpPr>
            <p:cNvPr id="5400" name="Freeform 302"/>
            <p:cNvSpPr>
              <a:spLocks/>
            </p:cNvSpPr>
            <p:nvPr/>
          </p:nvSpPr>
          <p:spPr bwMode="auto">
            <a:xfrm>
              <a:off x="1322" y="3548"/>
              <a:ext cx="12" cy="34"/>
            </a:xfrm>
            <a:custGeom>
              <a:avLst/>
              <a:gdLst>
                <a:gd name="T0" fmla="*/ 6 w 12"/>
                <a:gd name="T1" fmla="*/ 0 h 30"/>
                <a:gd name="T2" fmla="*/ 0 w 12"/>
                <a:gd name="T3" fmla="*/ 37 h 30"/>
                <a:gd name="T4" fmla="*/ 6 w 12"/>
                <a:gd name="T5" fmla="*/ 201 h 30"/>
                <a:gd name="T6" fmla="*/ 12 w 12"/>
                <a:gd name="T7" fmla="*/ 201 h 30"/>
                <a:gd name="T8" fmla="*/ 12 w 12"/>
                <a:gd name="T9" fmla="*/ 160 h 30"/>
                <a:gd name="T10" fmla="*/ 12 w 12"/>
                <a:gd name="T11" fmla="*/ 78 h 30"/>
                <a:gd name="T12" fmla="*/ 12 w 12"/>
                <a:gd name="T13" fmla="*/ 78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30"/>
                <a:gd name="T26" fmla="*/ 12 w 12"/>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round/>
              <a:headEnd/>
              <a:tailEnd/>
            </a:ln>
          </p:spPr>
          <p:txBody>
            <a:bodyPr/>
            <a:lstStyle/>
            <a:p>
              <a:endParaRPr lang="en-US"/>
            </a:p>
          </p:txBody>
        </p:sp>
        <p:sp>
          <p:nvSpPr>
            <p:cNvPr id="5401" name="Freeform 303"/>
            <p:cNvSpPr>
              <a:spLocks/>
            </p:cNvSpPr>
            <p:nvPr/>
          </p:nvSpPr>
          <p:spPr bwMode="auto">
            <a:xfrm>
              <a:off x="1351" y="3703"/>
              <a:ext cx="19" cy="27"/>
            </a:xfrm>
            <a:custGeom>
              <a:avLst/>
              <a:gdLst>
                <a:gd name="T0" fmla="*/ 6 w 18"/>
                <a:gd name="T1" fmla="*/ 0 h 24"/>
                <a:gd name="T2" fmla="*/ 0 w 18"/>
                <a:gd name="T3" fmla="*/ 77 h 24"/>
                <a:gd name="T4" fmla="*/ 27 w 18"/>
                <a:gd name="T5" fmla="*/ 141 h 24"/>
                <a:gd name="T6" fmla="*/ 39 w 18"/>
                <a:gd name="T7" fmla="*/ 141 h 24"/>
                <a:gd name="T8" fmla="*/ 39 w 18"/>
                <a:gd name="T9" fmla="*/ 110 h 24"/>
                <a:gd name="T10" fmla="*/ 6 w 18"/>
                <a:gd name="T11" fmla="*/ 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round/>
              <a:headEnd/>
              <a:tailEnd/>
            </a:ln>
          </p:spPr>
          <p:txBody>
            <a:bodyPr/>
            <a:lstStyle/>
            <a:p>
              <a:endParaRPr lang="en-US"/>
            </a:p>
          </p:txBody>
        </p:sp>
        <p:sp>
          <p:nvSpPr>
            <p:cNvPr id="5402" name="Freeform 304"/>
            <p:cNvSpPr>
              <a:spLocks/>
            </p:cNvSpPr>
            <p:nvPr/>
          </p:nvSpPr>
          <p:spPr bwMode="auto">
            <a:xfrm>
              <a:off x="1085" y="2577"/>
              <a:ext cx="97" cy="149"/>
            </a:xfrm>
            <a:custGeom>
              <a:avLst/>
              <a:gdLst>
                <a:gd name="T0" fmla="*/ 0 w 96"/>
                <a:gd name="T1" fmla="*/ 331 h 132"/>
                <a:gd name="T2" fmla="*/ 0 w 96"/>
                <a:gd name="T3" fmla="*/ 439 h 132"/>
                <a:gd name="T4" fmla="*/ 0 w 96"/>
                <a:gd name="T5" fmla="*/ 476 h 132"/>
                <a:gd name="T6" fmla="*/ 12 w 96"/>
                <a:gd name="T7" fmla="*/ 525 h 132"/>
                <a:gd name="T8" fmla="*/ 12 w 96"/>
                <a:gd name="T9" fmla="*/ 476 h 132"/>
                <a:gd name="T10" fmla="*/ 18 w 96"/>
                <a:gd name="T11" fmla="*/ 525 h 132"/>
                <a:gd name="T12" fmla="*/ 12 w 96"/>
                <a:gd name="T13" fmla="*/ 594 h 132"/>
                <a:gd name="T14" fmla="*/ 6 w 96"/>
                <a:gd name="T15" fmla="*/ 628 h 132"/>
                <a:gd name="T16" fmla="*/ 12 w 96"/>
                <a:gd name="T17" fmla="*/ 671 h 132"/>
                <a:gd name="T18" fmla="*/ 6 w 96"/>
                <a:gd name="T19" fmla="*/ 736 h 132"/>
                <a:gd name="T20" fmla="*/ 12 w 96"/>
                <a:gd name="T21" fmla="*/ 736 h 132"/>
                <a:gd name="T22" fmla="*/ 30 w 96"/>
                <a:gd name="T23" fmla="*/ 814 h 132"/>
                <a:gd name="T24" fmla="*/ 36 w 96"/>
                <a:gd name="T25" fmla="*/ 772 h 132"/>
                <a:gd name="T26" fmla="*/ 36 w 96"/>
                <a:gd name="T27" fmla="*/ 707 h 132"/>
                <a:gd name="T28" fmla="*/ 42 w 96"/>
                <a:gd name="T29" fmla="*/ 671 h 132"/>
                <a:gd name="T30" fmla="*/ 63 w 96"/>
                <a:gd name="T31" fmla="*/ 594 h 132"/>
                <a:gd name="T32" fmla="*/ 63 w 96"/>
                <a:gd name="T33" fmla="*/ 594 h 132"/>
                <a:gd name="T34" fmla="*/ 63 w 96"/>
                <a:gd name="T35" fmla="*/ 628 h 132"/>
                <a:gd name="T36" fmla="*/ 63 w 96"/>
                <a:gd name="T37" fmla="*/ 628 h 132"/>
                <a:gd name="T38" fmla="*/ 63 w 96"/>
                <a:gd name="T39" fmla="*/ 594 h 132"/>
                <a:gd name="T40" fmla="*/ 69 w 96"/>
                <a:gd name="T41" fmla="*/ 556 h 132"/>
                <a:gd name="T42" fmla="*/ 81 w 96"/>
                <a:gd name="T43" fmla="*/ 525 h 132"/>
                <a:gd name="T44" fmla="*/ 99 w 96"/>
                <a:gd name="T45" fmla="*/ 439 h 132"/>
                <a:gd name="T46" fmla="*/ 111 w 96"/>
                <a:gd name="T47" fmla="*/ 293 h 132"/>
                <a:gd name="T48" fmla="*/ 111 w 96"/>
                <a:gd name="T49" fmla="*/ 331 h 132"/>
                <a:gd name="T50" fmla="*/ 105 w 96"/>
                <a:gd name="T51" fmla="*/ 226 h 132"/>
                <a:gd name="T52" fmla="*/ 111 w 96"/>
                <a:gd name="T53" fmla="*/ 226 h 132"/>
                <a:gd name="T54" fmla="*/ 93 w 96"/>
                <a:gd name="T55" fmla="*/ 144 h 132"/>
                <a:gd name="T56" fmla="*/ 75 w 96"/>
                <a:gd name="T57" fmla="*/ 144 h 132"/>
                <a:gd name="T58" fmla="*/ 63 w 96"/>
                <a:gd name="T59" fmla="*/ 77 h 132"/>
                <a:gd name="T60" fmla="*/ 36 w 96"/>
                <a:gd name="T61" fmla="*/ 0 h 132"/>
                <a:gd name="T62" fmla="*/ 30 w 96"/>
                <a:gd name="T63" fmla="*/ 77 h 132"/>
                <a:gd name="T64" fmla="*/ 12 w 96"/>
                <a:gd name="T65" fmla="*/ 111 h 132"/>
                <a:gd name="T66" fmla="*/ 6 w 96"/>
                <a:gd name="T67" fmla="*/ 226 h 132"/>
                <a:gd name="T68" fmla="*/ 6 w 96"/>
                <a:gd name="T69" fmla="*/ 257 h 132"/>
                <a:gd name="T70" fmla="*/ 0 w 96"/>
                <a:gd name="T71" fmla="*/ 331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6"/>
                <a:gd name="T109" fmla="*/ 0 h 132"/>
                <a:gd name="T110" fmla="*/ 96 w 96"/>
                <a:gd name="T111" fmla="*/ 132 h 1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round/>
              <a:headEnd/>
              <a:tailEnd/>
            </a:ln>
          </p:spPr>
          <p:txBody>
            <a:bodyPr/>
            <a:lstStyle/>
            <a:p>
              <a:endParaRPr lang="en-US"/>
            </a:p>
          </p:txBody>
        </p:sp>
        <p:sp>
          <p:nvSpPr>
            <p:cNvPr id="5403" name="Freeform 305"/>
            <p:cNvSpPr>
              <a:spLocks/>
            </p:cNvSpPr>
            <p:nvPr/>
          </p:nvSpPr>
          <p:spPr bwMode="auto">
            <a:xfrm>
              <a:off x="892" y="2611"/>
              <a:ext cx="12" cy="21"/>
            </a:xfrm>
            <a:custGeom>
              <a:avLst/>
              <a:gdLst>
                <a:gd name="T0" fmla="*/ 0 w 12"/>
                <a:gd name="T1" fmla="*/ 0 h 18"/>
                <a:gd name="T2" fmla="*/ 6 w 12"/>
                <a:gd name="T3" fmla="*/ 121 h 18"/>
                <a:gd name="T4" fmla="*/ 0 w 12"/>
                <a:gd name="T5" fmla="*/ 187 h 18"/>
                <a:gd name="T6" fmla="*/ 12 w 12"/>
                <a:gd name="T7" fmla="*/ 187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 name="T18" fmla="*/ 0 w 12"/>
                <a:gd name="T19" fmla="*/ 0 h 18"/>
                <a:gd name="T20" fmla="*/ 12 w 1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round/>
              <a:headEnd/>
              <a:tailEnd/>
            </a:ln>
          </p:spPr>
          <p:txBody>
            <a:bodyPr/>
            <a:lstStyle/>
            <a:p>
              <a:endParaRPr lang="en-US"/>
            </a:p>
          </p:txBody>
        </p:sp>
        <p:sp>
          <p:nvSpPr>
            <p:cNvPr id="5404" name="Freeform 306"/>
            <p:cNvSpPr>
              <a:spLocks/>
            </p:cNvSpPr>
            <p:nvPr/>
          </p:nvSpPr>
          <p:spPr bwMode="auto">
            <a:xfrm>
              <a:off x="1097" y="2672"/>
              <a:ext cx="6" cy="7"/>
            </a:xfrm>
            <a:custGeom>
              <a:avLst/>
              <a:gdLst>
                <a:gd name="T0" fmla="*/ 6 w 6"/>
                <a:gd name="T1" fmla="*/ 0 h 6"/>
                <a:gd name="T2" fmla="*/ 0 w 6"/>
                <a:gd name="T3" fmla="*/ 64 h 6"/>
                <a:gd name="T4" fmla="*/ 0 w 6"/>
                <a:gd name="T5" fmla="*/ 0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5405" name="Freeform 307"/>
            <p:cNvSpPr>
              <a:spLocks/>
            </p:cNvSpPr>
            <p:nvPr/>
          </p:nvSpPr>
          <p:spPr bwMode="auto">
            <a:xfrm>
              <a:off x="910" y="2625"/>
              <a:ext cx="7" cy="7"/>
            </a:xfrm>
            <a:custGeom>
              <a:avLst/>
              <a:gdLst>
                <a:gd name="T0" fmla="*/ 64 w 6"/>
                <a:gd name="T1" fmla="*/ 64 h 6"/>
                <a:gd name="T2" fmla="*/ 64 w 6"/>
                <a:gd name="T3" fmla="*/ 64 h 6"/>
                <a:gd name="T4" fmla="*/ 0 w 6"/>
                <a:gd name="T5" fmla="*/ 0 h 6"/>
                <a:gd name="T6" fmla="*/ 64 w 6"/>
                <a:gd name="T7" fmla="*/ 6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6"/>
                  </a:ln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5406" name="Freeform 308"/>
            <p:cNvSpPr>
              <a:spLocks/>
            </p:cNvSpPr>
            <p:nvPr/>
          </p:nvSpPr>
          <p:spPr bwMode="auto">
            <a:xfrm>
              <a:off x="1080" y="2611"/>
              <a:ext cx="229" cy="411"/>
            </a:xfrm>
            <a:custGeom>
              <a:avLst/>
              <a:gdLst>
                <a:gd name="T0" fmla="*/ 237 w 228"/>
                <a:gd name="T1" fmla="*/ 1741 h 365"/>
                <a:gd name="T2" fmla="*/ 237 w 228"/>
                <a:gd name="T3" fmla="*/ 1922 h 365"/>
                <a:gd name="T4" fmla="*/ 237 w 228"/>
                <a:gd name="T5" fmla="*/ 2019 h 365"/>
                <a:gd name="T6" fmla="*/ 231 w 228"/>
                <a:gd name="T7" fmla="*/ 2130 h 365"/>
                <a:gd name="T8" fmla="*/ 225 w 228"/>
                <a:gd name="T9" fmla="*/ 2166 h 365"/>
                <a:gd name="T10" fmla="*/ 201 w 228"/>
                <a:gd name="T11" fmla="*/ 2054 h 365"/>
                <a:gd name="T12" fmla="*/ 141 w 228"/>
                <a:gd name="T13" fmla="*/ 1844 h 365"/>
                <a:gd name="T14" fmla="*/ 96 w 228"/>
                <a:gd name="T15" fmla="*/ 1667 h 365"/>
                <a:gd name="T16" fmla="*/ 84 w 228"/>
                <a:gd name="T17" fmla="*/ 1492 h 365"/>
                <a:gd name="T18" fmla="*/ 66 w 228"/>
                <a:gd name="T19" fmla="*/ 1274 h 365"/>
                <a:gd name="T20" fmla="*/ 42 w 228"/>
                <a:gd name="T21" fmla="*/ 1033 h 365"/>
                <a:gd name="T22" fmla="*/ 30 w 228"/>
                <a:gd name="T23" fmla="*/ 854 h 365"/>
                <a:gd name="T24" fmla="*/ 6 w 228"/>
                <a:gd name="T25" fmla="*/ 713 h 365"/>
                <a:gd name="T26" fmla="*/ 6 w 228"/>
                <a:gd name="T27" fmla="*/ 463 h 365"/>
                <a:gd name="T28" fmla="*/ 18 w 228"/>
                <a:gd name="T29" fmla="*/ 463 h 365"/>
                <a:gd name="T30" fmla="*/ 18 w 228"/>
                <a:gd name="T31" fmla="*/ 531 h 365"/>
                <a:gd name="T32" fmla="*/ 42 w 228"/>
                <a:gd name="T33" fmla="*/ 570 h 365"/>
                <a:gd name="T34" fmla="*/ 48 w 228"/>
                <a:gd name="T35" fmla="*/ 463 h 365"/>
                <a:gd name="T36" fmla="*/ 54 w 228"/>
                <a:gd name="T37" fmla="*/ 386 h 365"/>
                <a:gd name="T38" fmla="*/ 54 w 228"/>
                <a:gd name="T39" fmla="*/ 421 h 365"/>
                <a:gd name="T40" fmla="*/ 60 w 228"/>
                <a:gd name="T41" fmla="*/ 361 h 365"/>
                <a:gd name="T42" fmla="*/ 90 w 228"/>
                <a:gd name="T43" fmla="*/ 253 h 365"/>
                <a:gd name="T44" fmla="*/ 102 w 228"/>
                <a:gd name="T45" fmla="*/ 141 h 365"/>
                <a:gd name="T46" fmla="*/ 102 w 228"/>
                <a:gd name="T47" fmla="*/ 37 h 365"/>
                <a:gd name="T48" fmla="*/ 135 w 228"/>
                <a:gd name="T49" fmla="*/ 141 h 365"/>
                <a:gd name="T50" fmla="*/ 153 w 228"/>
                <a:gd name="T51" fmla="*/ 288 h 365"/>
                <a:gd name="T52" fmla="*/ 189 w 228"/>
                <a:gd name="T53" fmla="*/ 288 h 365"/>
                <a:gd name="T54" fmla="*/ 201 w 228"/>
                <a:gd name="T55" fmla="*/ 463 h 365"/>
                <a:gd name="T56" fmla="*/ 207 w 228"/>
                <a:gd name="T57" fmla="*/ 499 h 365"/>
                <a:gd name="T58" fmla="*/ 177 w 228"/>
                <a:gd name="T59" fmla="*/ 570 h 365"/>
                <a:gd name="T60" fmla="*/ 159 w 228"/>
                <a:gd name="T61" fmla="*/ 713 h 365"/>
                <a:gd name="T62" fmla="*/ 147 w 228"/>
                <a:gd name="T63" fmla="*/ 887 h 365"/>
                <a:gd name="T64" fmla="*/ 159 w 228"/>
                <a:gd name="T65" fmla="*/ 1063 h 365"/>
                <a:gd name="T66" fmla="*/ 165 w 228"/>
                <a:gd name="T67" fmla="*/ 1131 h 365"/>
                <a:gd name="T68" fmla="*/ 189 w 228"/>
                <a:gd name="T69" fmla="*/ 1209 h 365"/>
                <a:gd name="T70" fmla="*/ 207 w 228"/>
                <a:gd name="T71" fmla="*/ 1209 h 365"/>
                <a:gd name="T72" fmla="*/ 225 w 228"/>
                <a:gd name="T73" fmla="*/ 1311 h 365"/>
                <a:gd name="T74" fmla="*/ 243 w 228"/>
                <a:gd name="T75" fmla="*/ 1492 h 365"/>
                <a:gd name="T76" fmla="*/ 237 w 228"/>
                <a:gd name="T77" fmla="*/ 1667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8"/>
                <a:gd name="T118" fmla="*/ 0 h 365"/>
                <a:gd name="T119" fmla="*/ 228 w 228"/>
                <a:gd name="T120" fmla="*/ 365 h 3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round/>
              <a:headEnd/>
              <a:tailEnd/>
            </a:ln>
          </p:spPr>
          <p:txBody>
            <a:bodyPr/>
            <a:lstStyle/>
            <a:p>
              <a:endParaRPr lang="en-US"/>
            </a:p>
          </p:txBody>
        </p:sp>
        <p:sp>
          <p:nvSpPr>
            <p:cNvPr id="5407" name="Freeform 309"/>
            <p:cNvSpPr>
              <a:spLocks/>
            </p:cNvSpPr>
            <p:nvPr/>
          </p:nvSpPr>
          <p:spPr bwMode="auto">
            <a:xfrm>
              <a:off x="3741" y="1426"/>
              <a:ext cx="908" cy="734"/>
            </a:xfrm>
            <a:custGeom>
              <a:avLst/>
              <a:gdLst>
                <a:gd name="T0" fmla="*/ 432 w 897"/>
                <a:gd name="T1" fmla="*/ 2964 h 652"/>
                <a:gd name="T2" fmla="*/ 359 w 897"/>
                <a:gd name="T3" fmla="*/ 2935 h 652"/>
                <a:gd name="T4" fmla="*/ 272 w 897"/>
                <a:gd name="T5" fmla="*/ 2832 h 652"/>
                <a:gd name="T6" fmla="*/ 198 w 897"/>
                <a:gd name="T7" fmla="*/ 2684 h 652"/>
                <a:gd name="T8" fmla="*/ 135 w 897"/>
                <a:gd name="T9" fmla="*/ 2406 h 652"/>
                <a:gd name="T10" fmla="*/ 135 w 897"/>
                <a:gd name="T11" fmla="*/ 2199 h 652"/>
                <a:gd name="T12" fmla="*/ 117 w 897"/>
                <a:gd name="T13" fmla="*/ 2082 h 652"/>
                <a:gd name="T14" fmla="*/ 63 w 897"/>
                <a:gd name="T15" fmla="*/ 1914 h 652"/>
                <a:gd name="T16" fmla="*/ 36 w 897"/>
                <a:gd name="T17" fmla="*/ 1842 h 652"/>
                <a:gd name="T18" fmla="*/ 18 w 897"/>
                <a:gd name="T19" fmla="*/ 1484 h 652"/>
                <a:gd name="T20" fmla="*/ 105 w 897"/>
                <a:gd name="T21" fmla="*/ 1268 h 652"/>
                <a:gd name="T22" fmla="*/ 87 w 897"/>
                <a:gd name="T23" fmla="*/ 988 h 652"/>
                <a:gd name="T24" fmla="*/ 111 w 897"/>
                <a:gd name="T25" fmla="*/ 782 h 652"/>
                <a:gd name="T26" fmla="*/ 162 w 897"/>
                <a:gd name="T27" fmla="*/ 566 h 652"/>
                <a:gd name="T28" fmla="*/ 213 w 897"/>
                <a:gd name="T29" fmla="*/ 601 h 652"/>
                <a:gd name="T30" fmla="*/ 315 w 897"/>
                <a:gd name="T31" fmla="*/ 955 h 652"/>
                <a:gd name="T32" fmla="*/ 439 w 897"/>
                <a:gd name="T33" fmla="*/ 1199 h 652"/>
                <a:gd name="T34" fmla="*/ 547 w 897"/>
                <a:gd name="T35" fmla="*/ 1309 h 652"/>
                <a:gd name="T36" fmla="*/ 661 w 897"/>
                <a:gd name="T37" fmla="*/ 1232 h 652"/>
                <a:gd name="T38" fmla="*/ 725 w 897"/>
                <a:gd name="T39" fmla="*/ 918 h 652"/>
                <a:gd name="T40" fmla="*/ 797 w 897"/>
                <a:gd name="T41" fmla="*/ 711 h 652"/>
                <a:gd name="T42" fmla="*/ 703 w 897"/>
                <a:gd name="T43" fmla="*/ 566 h 652"/>
                <a:gd name="T44" fmla="*/ 748 w 897"/>
                <a:gd name="T45" fmla="*/ 361 h 652"/>
                <a:gd name="T46" fmla="*/ 733 w 897"/>
                <a:gd name="T47" fmla="*/ 0 h 652"/>
                <a:gd name="T48" fmla="*/ 861 w 897"/>
                <a:gd name="T49" fmla="*/ 214 h 652"/>
                <a:gd name="T50" fmla="*/ 977 w 897"/>
                <a:gd name="T51" fmla="*/ 498 h 652"/>
                <a:gd name="T52" fmla="*/ 1069 w 897"/>
                <a:gd name="T53" fmla="*/ 815 h 652"/>
                <a:gd name="T54" fmla="*/ 1069 w 897"/>
                <a:gd name="T55" fmla="*/ 1165 h 652"/>
                <a:gd name="T56" fmla="*/ 1035 w 897"/>
                <a:gd name="T57" fmla="*/ 1309 h 652"/>
                <a:gd name="T58" fmla="*/ 991 w 897"/>
                <a:gd name="T59" fmla="*/ 1453 h 652"/>
                <a:gd name="T60" fmla="*/ 935 w 897"/>
                <a:gd name="T61" fmla="*/ 1663 h 652"/>
                <a:gd name="T62" fmla="*/ 905 w 897"/>
                <a:gd name="T63" fmla="*/ 1453 h 652"/>
                <a:gd name="T64" fmla="*/ 869 w 897"/>
                <a:gd name="T65" fmla="*/ 1736 h 652"/>
                <a:gd name="T66" fmla="*/ 963 w 897"/>
                <a:gd name="T67" fmla="*/ 1842 h 652"/>
                <a:gd name="T68" fmla="*/ 948 w 897"/>
                <a:gd name="T69" fmla="*/ 1978 h 652"/>
                <a:gd name="T70" fmla="*/ 999 w 897"/>
                <a:gd name="T71" fmla="*/ 2406 h 652"/>
                <a:gd name="T72" fmla="*/ 1006 w 897"/>
                <a:gd name="T73" fmla="*/ 2658 h 652"/>
                <a:gd name="T74" fmla="*/ 1026 w 897"/>
                <a:gd name="T75" fmla="*/ 2757 h 652"/>
                <a:gd name="T76" fmla="*/ 1035 w 897"/>
                <a:gd name="T77" fmla="*/ 2865 h 652"/>
                <a:gd name="T78" fmla="*/ 1026 w 897"/>
                <a:gd name="T79" fmla="*/ 2964 h 652"/>
                <a:gd name="T80" fmla="*/ 1006 w 897"/>
                <a:gd name="T81" fmla="*/ 3184 h 652"/>
                <a:gd name="T82" fmla="*/ 1006 w 897"/>
                <a:gd name="T83" fmla="*/ 3255 h 652"/>
                <a:gd name="T84" fmla="*/ 984 w 897"/>
                <a:gd name="T85" fmla="*/ 3351 h 652"/>
                <a:gd name="T86" fmla="*/ 963 w 897"/>
                <a:gd name="T87" fmla="*/ 3535 h 652"/>
                <a:gd name="T88" fmla="*/ 927 w 897"/>
                <a:gd name="T89" fmla="*/ 3535 h 652"/>
                <a:gd name="T90" fmla="*/ 898 w 897"/>
                <a:gd name="T91" fmla="*/ 3535 h 652"/>
                <a:gd name="T92" fmla="*/ 891 w 897"/>
                <a:gd name="T93" fmla="*/ 3677 h 652"/>
                <a:gd name="T94" fmla="*/ 848 w 897"/>
                <a:gd name="T95" fmla="*/ 3715 h 652"/>
                <a:gd name="T96" fmla="*/ 835 w 897"/>
                <a:gd name="T97" fmla="*/ 3715 h 652"/>
                <a:gd name="T98" fmla="*/ 805 w 897"/>
                <a:gd name="T99" fmla="*/ 3677 h 652"/>
                <a:gd name="T100" fmla="*/ 741 w 897"/>
                <a:gd name="T101" fmla="*/ 3494 h 652"/>
                <a:gd name="T102" fmla="*/ 695 w 897"/>
                <a:gd name="T103" fmla="*/ 3571 h 652"/>
                <a:gd name="T104" fmla="*/ 661 w 897"/>
                <a:gd name="T105" fmla="*/ 3606 h 652"/>
                <a:gd name="T106" fmla="*/ 632 w 897"/>
                <a:gd name="T107" fmla="*/ 3715 h 652"/>
                <a:gd name="T108" fmla="*/ 596 w 897"/>
                <a:gd name="T109" fmla="*/ 3389 h 652"/>
                <a:gd name="T110" fmla="*/ 582 w 897"/>
                <a:gd name="T111" fmla="*/ 3219 h 652"/>
                <a:gd name="T112" fmla="*/ 547 w 897"/>
                <a:gd name="T113" fmla="*/ 2865 h 652"/>
                <a:gd name="T114" fmla="*/ 517 w 897"/>
                <a:gd name="T115" fmla="*/ 2790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7"/>
                <a:gd name="T175" fmla="*/ 0 h 652"/>
                <a:gd name="T176" fmla="*/ 897 w 897"/>
                <a:gd name="T177" fmla="*/ 652 h 6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6F73BF"/>
            </a:solidFill>
            <a:ln w="9525">
              <a:solidFill>
                <a:srgbClr val="000000"/>
              </a:solidFill>
              <a:round/>
              <a:headEnd/>
              <a:tailEnd/>
            </a:ln>
          </p:spPr>
          <p:txBody>
            <a:bodyPr/>
            <a:lstStyle/>
            <a:p>
              <a:endParaRPr lang="en-US"/>
            </a:p>
          </p:txBody>
        </p:sp>
        <p:sp>
          <p:nvSpPr>
            <p:cNvPr id="5408" name="Freeform 310"/>
            <p:cNvSpPr>
              <a:spLocks/>
            </p:cNvSpPr>
            <p:nvPr/>
          </p:nvSpPr>
          <p:spPr bwMode="auto">
            <a:xfrm>
              <a:off x="4431" y="2166"/>
              <a:ext cx="43" cy="34"/>
            </a:xfrm>
            <a:custGeom>
              <a:avLst/>
              <a:gdLst>
                <a:gd name="T0" fmla="*/ 45 w 42"/>
                <a:gd name="T1" fmla="*/ 0 h 30"/>
                <a:gd name="T2" fmla="*/ 12 w 42"/>
                <a:gd name="T3" fmla="*/ 0 h 30"/>
                <a:gd name="T4" fmla="*/ 0 w 42"/>
                <a:gd name="T5" fmla="*/ 78 h 30"/>
                <a:gd name="T6" fmla="*/ 0 w 42"/>
                <a:gd name="T7" fmla="*/ 160 h 30"/>
                <a:gd name="T8" fmla="*/ 18 w 42"/>
                <a:gd name="T9" fmla="*/ 201 h 30"/>
                <a:gd name="T10" fmla="*/ 39 w 42"/>
                <a:gd name="T11" fmla="*/ 201 h 30"/>
                <a:gd name="T12" fmla="*/ 45 w 42"/>
                <a:gd name="T13" fmla="*/ 113 h 30"/>
                <a:gd name="T14" fmla="*/ 57 w 42"/>
                <a:gd name="T15" fmla="*/ 37 h 30"/>
                <a:gd name="T16" fmla="*/ 51 w 42"/>
                <a:gd name="T17" fmla="*/ 0 h 30"/>
                <a:gd name="T18" fmla="*/ 45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0"/>
                <a:gd name="T32" fmla="*/ 42 w 4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6F73BF"/>
            </a:solidFill>
            <a:ln w="9525">
              <a:solidFill>
                <a:srgbClr val="000000"/>
              </a:solidFill>
              <a:round/>
              <a:headEnd/>
              <a:tailEnd/>
            </a:ln>
          </p:spPr>
          <p:txBody>
            <a:bodyPr/>
            <a:lstStyle/>
            <a:p>
              <a:endParaRPr lang="en-US"/>
            </a:p>
          </p:txBody>
        </p:sp>
        <p:sp>
          <p:nvSpPr>
            <p:cNvPr id="5409" name="Freeform 311"/>
            <p:cNvSpPr>
              <a:spLocks/>
            </p:cNvSpPr>
            <p:nvPr/>
          </p:nvSpPr>
          <p:spPr bwMode="auto">
            <a:xfrm>
              <a:off x="4735" y="1682"/>
              <a:ext cx="152" cy="182"/>
            </a:xfrm>
            <a:custGeom>
              <a:avLst/>
              <a:gdLst>
                <a:gd name="T0" fmla="*/ 168 w 150"/>
                <a:gd name="T1" fmla="*/ 694 h 162"/>
                <a:gd name="T2" fmla="*/ 162 w 150"/>
                <a:gd name="T3" fmla="*/ 694 h 162"/>
                <a:gd name="T4" fmla="*/ 162 w 150"/>
                <a:gd name="T5" fmla="*/ 726 h 162"/>
                <a:gd name="T6" fmla="*/ 156 w 150"/>
                <a:gd name="T7" fmla="*/ 754 h 162"/>
                <a:gd name="T8" fmla="*/ 156 w 150"/>
                <a:gd name="T9" fmla="*/ 785 h 162"/>
                <a:gd name="T10" fmla="*/ 150 w 150"/>
                <a:gd name="T11" fmla="*/ 726 h 162"/>
                <a:gd name="T12" fmla="*/ 150 w 150"/>
                <a:gd name="T13" fmla="*/ 785 h 162"/>
                <a:gd name="T14" fmla="*/ 111 w 150"/>
                <a:gd name="T15" fmla="*/ 785 h 162"/>
                <a:gd name="T16" fmla="*/ 111 w 150"/>
                <a:gd name="T17" fmla="*/ 754 h 162"/>
                <a:gd name="T18" fmla="*/ 105 w 150"/>
                <a:gd name="T19" fmla="*/ 754 h 162"/>
                <a:gd name="T20" fmla="*/ 105 w 150"/>
                <a:gd name="T21" fmla="*/ 785 h 162"/>
                <a:gd name="T22" fmla="*/ 111 w 150"/>
                <a:gd name="T23" fmla="*/ 826 h 162"/>
                <a:gd name="T24" fmla="*/ 105 w 150"/>
                <a:gd name="T25" fmla="*/ 893 h 162"/>
                <a:gd name="T26" fmla="*/ 99 w 150"/>
                <a:gd name="T27" fmla="*/ 928 h 162"/>
                <a:gd name="T28" fmla="*/ 81 w 150"/>
                <a:gd name="T29" fmla="*/ 861 h 162"/>
                <a:gd name="T30" fmla="*/ 81 w 150"/>
                <a:gd name="T31" fmla="*/ 785 h 162"/>
                <a:gd name="T32" fmla="*/ 63 w 150"/>
                <a:gd name="T33" fmla="*/ 785 h 162"/>
                <a:gd name="T34" fmla="*/ 24 w 150"/>
                <a:gd name="T35" fmla="*/ 826 h 162"/>
                <a:gd name="T36" fmla="*/ 18 w 150"/>
                <a:gd name="T37" fmla="*/ 861 h 162"/>
                <a:gd name="T38" fmla="*/ 0 w 150"/>
                <a:gd name="T39" fmla="*/ 861 h 162"/>
                <a:gd name="T40" fmla="*/ 0 w 150"/>
                <a:gd name="T41" fmla="*/ 826 h 162"/>
                <a:gd name="T42" fmla="*/ 12 w 150"/>
                <a:gd name="T43" fmla="*/ 754 h 162"/>
                <a:gd name="T44" fmla="*/ 24 w 150"/>
                <a:gd name="T45" fmla="*/ 694 h 162"/>
                <a:gd name="T46" fmla="*/ 75 w 150"/>
                <a:gd name="T47" fmla="*/ 694 h 162"/>
                <a:gd name="T48" fmla="*/ 75 w 150"/>
                <a:gd name="T49" fmla="*/ 694 h 162"/>
                <a:gd name="T50" fmla="*/ 87 w 150"/>
                <a:gd name="T51" fmla="*/ 654 h 162"/>
                <a:gd name="T52" fmla="*/ 81 w 150"/>
                <a:gd name="T53" fmla="*/ 585 h 162"/>
                <a:gd name="T54" fmla="*/ 81 w 150"/>
                <a:gd name="T55" fmla="*/ 516 h 162"/>
                <a:gd name="T56" fmla="*/ 87 w 150"/>
                <a:gd name="T57" fmla="*/ 488 h 162"/>
                <a:gd name="T58" fmla="*/ 87 w 150"/>
                <a:gd name="T59" fmla="*/ 516 h 162"/>
                <a:gd name="T60" fmla="*/ 93 w 150"/>
                <a:gd name="T61" fmla="*/ 552 h 162"/>
                <a:gd name="T62" fmla="*/ 111 w 150"/>
                <a:gd name="T63" fmla="*/ 447 h 162"/>
                <a:gd name="T64" fmla="*/ 111 w 150"/>
                <a:gd name="T65" fmla="*/ 372 h 162"/>
                <a:gd name="T66" fmla="*/ 111 w 150"/>
                <a:gd name="T67" fmla="*/ 280 h 162"/>
                <a:gd name="T68" fmla="*/ 105 w 150"/>
                <a:gd name="T69" fmla="*/ 206 h 162"/>
                <a:gd name="T70" fmla="*/ 99 w 150"/>
                <a:gd name="T71" fmla="*/ 100 h 162"/>
                <a:gd name="T72" fmla="*/ 99 w 150"/>
                <a:gd name="T73" fmla="*/ 34 h 162"/>
                <a:gd name="T74" fmla="*/ 105 w 150"/>
                <a:gd name="T75" fmla="*/ 69 h 162"/>
                <a:gd name="T76" fmla="*/ 111 w 150"/>
                <a:gd name="T77" fmla="*/ 69 h 162"/>
                <a:gd name="T78" fmla="*/ 111 w 150"/>
                <a:gd name="T79" fmla="*/ 34 h 162"/>
                <a:gd name="T80" fmla="*/ 105 w 150"/>
                <a:gd name="T81" fmla="*/ 34 h 162"/>
                <a:gd name="T82" fmla="*/ 105 w 150"/>
                <a:gd name="T83" fmla="*/ 0 h 162"/>
                <a:gd name="T84" fmla="*/ 111 w 150"/>
                <a:gd name="T85" fmla="*/ 34 h 162"/>
                <a:gd name="T86" fmla="*/ 144 w 150"/>
                <a:gd name="T87" fmla="*/ 140 h 162"/>
                <a:gd name="T88" fmla="*/ 162 w 150"/>
                <a:gd name="T89" fmla="*/ 242 h 162"/>
                <a:gd name="T90" fmla="*/ 162 w 150"/>
                <a:gd name="T91" fmla="*/ 344 h 162"/>
                <a:gd name="T92" fmla="*/ 156 w 150"/>
                <a:gd name="T93" fmla="*/ 413 h 162"/>
                <a:gd name="T94" fmla="*/ 168 w 150"/>
                <a:gd name="T95" fmla="*/ 552 h 162"/>
                <a:gd name="T96" fmla="*/ 180 w 150"/>
                <a:gd name="T97" fmla="*/ 654 h 162"/>
                <a:gd name="T98" fmla="*/ 168 w 150"/>
                <a:gd name="T99" fmla="*/ 754 h 162"/>
                <a:gd name="T100" fmla="*/ 168 w 150"/>
                <a:gd name="T101" fmla="*/ 694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0"/>
                <a:gd name="T154" fmla="*/ 0 h 162"/>
                <a:gd name="T155" fmla="*/ 150 w 150"/>
                <a:gd name="T156" fmla="*/ 162 h 1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239FB1"/>
            </a:solidFill>
            <a:ln w="9525">
              <a:solidFill>
                <a:srgbClr val="000000"/>
              </a:solidFill>
              <a:round/>
              <a:headEnd/>
              <a:tailEnd/>
            </a:ln>
          </p:spPr>
          <p:txBody>
            <a:bodyPr/>
            <a:lstStyle/>
            <a:p>
              <a:endParaRPr lang="en-US"/>
            </a:p>
          </p:txBody>
        </p:sp>
        <p:sp>
          <p:nvSpPr>
            <p:cNvPr id="5410" name="Freeform 312"/>
            <p:cNvSpPr>
              <a:spLocks/>
            </p:cNvSpPr>
            <p:nvPr/>
          </p:nvSpPr>
          <p:spPr bwMode="auto">
            <a:xfrm>
              <a:off x="4789" y="1594"/>
              <a:ext cx="86" cy="88"/>
            </a:xfrm>
            <a:custGeom>
              <a:avLst/>
              <a:gdLst>
                <a:gd name="T0" fmla="*/ 96 w 84"/>
                <a:gd name="T1" fmla="*/ 182 h 78"/>
                <a:gd name="T2" fmla="*/ 63 w 84"/>
                <a:gd name="T3" fmla="*/ 143 h 78"/>
                <a:gd name="T4" fmla="*/ 39 w 84"/>
                <a:gd name="T5" fmla="*/ 77 h 78"/>
                <a:gd name="T6" fmla="*/ 0 w 84"/>
                <a:gd name="T7" fmla="*/ 0 h 78"/>
                <a:gd name="T8" fmla="*/ 0 w 84"/>
                <a:gd name="T9" fmla="*/ 77 h 78"/>
                <a:gd name="T10" fmla="*/ 12 w 84"/>
                <a:gd name="T11" fmla="*/ 143 h 78"/>
                <a:gd name="T12" fmla="*/ 18 w 84"/>
                <a:gd name="T13" fmla="*/ 257 h 78"/>
                <a:gd name="T14" fmla="*/ 6 w 84"/>
                <a:gd name="T15" fmla="*/ 257 h 78"/>
                <a:gd name="T16" fmla="*/ 6 w 84"/>
                <a:gd name="T17" fmla="*/ 292 h 78"/>
                <a:gd name="T18" fmla="*/ 6 w 84"/>
                <a:gd name="T19" fmla="*/ 329 h 78"/>
                <a:gd name="T20" fmla="*/ 6 w 84"/>
                <a:gd name="T21" fmla="*/ 399 h 78"/>
                <a:gd name="T22" fmla="*/ 18 w 84"/>
                <a:gd name="T23" fmla="*/ 473 h 78"/>
                <a:gd name="T24" fmla="*/ 39 w 84"/>
                <a:gd name="T25" fmla="*/ 473 h 78"/>
                <a:gd name="T26" fmla="*/ 45 w 84"/>
                <a:gd name="T27" fmla="*/ 438 h 78"/>
                <a:gd name="T28" fmla="*/ 12 w 84"/>
                <a:gd name="T29" fmla="*/ 369 h 78"/>
                <a:gd name="T30" fmla="*/ 18 w 84"/>
                <a:gd name="T31" fmla="*/ 369 h 78"/>
                <a:gd name="T32" fmla="*/ 45 w 84"/>
                <a:gd name="T33" fmla="*/ 369 h 78"/>
                <a:gd name="T34" fmla="*/ 86 w 84"/>
                <a:gd name="T35" fmla="*/ 399 h 78"/>
                <a:gd name="T36" fmla="*/ 86 w 84"/>
                <a:gd name="T37" fmla="*/ 399 h 78"/>
                <a:gd name="T38" fmla="*/ 102 w 84"/>
                <a:gd name="T39" fmla="*/ 292 h 78"/>
                <a:gd name="T40" fmla="*/ 118 w 84"/>
                <a:gd name="T41" fmla="*/ 257 h 78"/>
                <a:gd name="T42" fmla="*/ 109 w 84"/>
                <a:gd name="T43" fmla="*/ 226 h 78"/>
                <a:gd name="T44" fmla="*/ 96 w 84"/>
                <a:gd name="T45" fmla="*/ 143 h 78"/>
                <a:gd name="T46" fmla="*/ 96 w 84"/>
                <a:gd name="T47" fmla="*/ 182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78"/>
                <a:gd name="T74" fmla="*/ 84 w 84"/>
                <a:gd name="T75" fmla="*/ 78 h 7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239FB1"/>
            </a:solidFill>
            <a:ln w="9525">
              <a:solidFill>
                <a:srgbClr val="000000"/>
              </a:solidFill>
              <a:round/>
              <a:headEnd/>
              <a:tailEnd/>
            </a:ln>
          </p:spPr>
          <p:txBody>
            <a:bodyPr/>
            <a:lstStyle/>
            <a:p>
              <a:endParaRPr lang="en-US"/>
            </a:p>
          </p:txBody>
        </p:sp>
        <p:sp>
          <p:nvSpPr>
            <p:cNvPr id="5411" name="Freeform 313"/>
            <p:cNvSpPr>
              <a:spLocks/>
            </p:cNvSpPr>
            <p:nvPr/>
          </p:nvSpPr>
          <p:spPr bwMode="auto">
            <a:xfrm>
              <a:off x="4716" y="1851"/>
              <a:ext cx="49" cy="67"/>
            </a:xfrm>
            <a:custGeom>
              <a:avLst/>
              <a:gdLst>
                <a:gd name="T0" fmla="*/ 63 w 48"/>
                <a:gd name="T1" fmla="*/ 128 h 60"/>
                <a:gd name="T2" fmla="*/ 57 w 48"/>
                <a:gd name="T3" fmla="*/ 189 h 60"/>
                <a:gd name="T4" fmla="*/ 57 w 48"/>
                <a:gd name="T5" fmla="*/ 253 h 60"/>
                <a:gd name="T6" fmla="*/ 51 w 48"/>
                <a:gd name="T7" fmla="*/ 316 h 60"/>
                <a:gd name="T8" fmla="*/ 45 w 48"/>
                <a:gd name="T9" fmla="*/ 253 h 60"/>
                <a:gd name="T10" fmla="*/ 45 w 48"/>
                <a:gd name="T11" fmla="*/ 283 h 60"/>
                <a:gd name="T12" fmla="*/ 45 w 48"/>
                <a:gd name="T13" fmla="*/ 283 h 60"/>
                <a:gd name="T14" fmla="*/ 35 w 48"/>
                <a:gd name="T15" fmla="*/ 189 h 60"/>
                <a:gd name="T16" fmla="*/ 35 w 48"/>
                <a:gd name="T17" fmla="*/ 160 h 60"/>
                <a:gd name="T18" fmla="*/ 12 w 48"/>
                <a:gd name="T19" fmla="*/ 95 h 60"/>
                <a:gd name="T20" fmla="*/ 18 w 48"/>
                <a:gd name="T21" fmla="*/ 160 h 60"/>
                <a:gd name="T22" fmla="*/ 12 w 48"/>
                <a:gd name="T23" fmla="*/ 160 h 60"/>
                <a:gd name="T24" fmla="*/ 6 w 48"/>
                <a:gd name="T25" fmla="*/ 95 h 60"/>
                <a:gd name="T26" fmla="*/ 12 w 48"/>
                <a:gd name="T27" fmla="*/ 95 h 60"/>
                <a:gd name="T28" fmla="*/ 0 w 48"/>
                <a:gd name="T29" fmla="*/ 63 h 60"/>
                <a:gd name="T30" fmla="*/ 18 w 48"/>
                <a:gd name="T31" fmla="*/ 0 h 60"/>
                <a:gd name="T32" fmla="*/ 45 w 48"/>
                <a:gd name="T33" fmla="*/ 32 h 60"/>
                <a:gd name="T34" fmla="*/ 51 w 48"/>
                <a:gd name="T35" fmla="*/ 63 h 60"/>
                <a:gd name="T36" fmla="*/ 51 w 48"/>
                <a:gd name="T37" fmla="*/ 95 h 60"/>
                <a:gd name="T38" fmla="*/ 63 w 48"/>
                <a:gd name="T39" fmla="*/ 128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60"/>
                <a:gd name="T62" fmla="*/ 48 w 48"/>
                <a:gd name="T63" fmla="*/ 60 h 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239FB1"/>
            </a:solidFill>
            <a:ln w="9525">
              <a:solidFill>
                <a:srgbClr val="000000"/>
              </a:solidFill>
              <a:round/>
              <a:headEnd/>
              <a:tailEnd/>
            </a:ln>
          </p:spPr>
          <p:txBody>
            <a:bodyPr/>
            <a:lstStyle/>
            <a:p>
              <a:endParaRPr lang="en-US"/>
            </a:p>
          </p:txBody>
        </p:sp>
        <p:sp>
          <p:nvSpPr>
            <p:cNvPr id="5412" name="Freeform 314"/>
            <p:cNvSpPr>
              <a:spLocks/>
            </p:cNvSpPr>
            <p:nvPr/>
          </p:nvSpPr>
          <p:spPr bwMode="auto">
            <a:xfrm>
              <a:off x="4759" y="1844"/>
              <a:ext cx="42" cy="34"/>
            </a:xfrm>
            <a:custGeom>
              <a:avLst/>
              <a:gdLst>
                <a:gd name="T0" fmla="*/ 36 w 42"/>
                <a:gd name="T1" fmla="*/ 113 h 30"/>
                <a:gd name="T2" fmla="*/ 18 w 42"/>
                <a:gd name="T3" fmla="*/ 113 h 30"/>
                <a:gd name="T4" fmla="*/ 18 w 42"/>
                <a:gd name="T5" fmla="*/ 201 h 30"/>
                <a:gd name="T6" fmla="*/ 6 w 42"/>
                <a:gd name="T7" fmla="*/ 160 h 30"/>
                <a:gd name="T8" fmla="*/ 6 w 42"/>
                <a:gd name="T9" fmla="*/ 113 h 30"/>
                <a:gd name="T10" fmla="*/ 0 w 42"/>
                <a:gd name="T11" fmla="*/ 113 h 30"/>
                <a:gd name="T12" fmla="*/ 12 w 42"/>
                <a:gd name="T13" fmla="*/ 37 h 30"/>
                <a:gd name="T14" fmla="*/ 18 w 42"/>
                <a:gd name="T15" fmla="*/ 37 h 30"/>
                <a:gd name="T16" fmla="*/ 30 w 42"/>
                <a:gd name="T17" fmla="*/ 0 h 30"/>
                <a:gd name="T18" fmla="*/ 36 w 42"/>
                <a:gd name="T19" fmla="*/ 37 h 30"/>
                <a:gd name="T20" fmla="*/ 42 w 42"/>
                <a:gd name="T21" fmla="*/ 78 h 30"/>
                <a:gd name="T22" fmla="*/ 36 w 42"/>
                <a:gd name="T23" fmla="*/ 113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30"/>
                <a:gd name="T38" fmla="*/ 42 w 42"/>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239FB1"/>
            </a:solidFill>
            <a:ln w="9525">
              <a:solidFill>
                <a:srgbClr val="000000"/>
              </a:solidFill>
              <a:round/>
              <a:headEnd/>
              <a:tailEnd/>
            </a:ln>
          </p:spPr>
          <p:txBody>
            <a:bodyPr/>
            <a:lstStyle/>
            <a:p>
              <a:endParaRPr lang="en-US"/>
            </a:p>
          </p:txBody>
        </p:sp>
        <p:sp>
          <p:nvSpPr>
            <p:cNvPr id="5413" name="Freeform 315"/>
            <p:cNvSpPr>
              <a:spLocks/>
            </p:cNvSpPr>
            <p:nvPr/>
          </p:nvSpPr>
          <p:spPr bwMode="auto">
            <a:xfrm>
              <a:off x="4735" y="2012"/>
              <a:ext cx="6" cy="13"/>
            </a:xfrm>
            <a:custGeom>
              <a:avLst/>
              <a:gdLst>
                <a:gd name="T0" fmla="*/ 0 w 6"/>
                <a:gd name="T1" fmla="*/ 39 h 12"/>
                <a:gd name="T2" fmla="*/ 6 w 6"/>
                <a:gd name="T3" fmla="*/ 0 h 12"/>
                <a:gd name="T4" fmla="*/ 6 w 6"/>
                <a:gd name="T5" fmla="*/ 0 h 12"/>
                <a:gd name="T6" fmla="*/ 0 w 6"/>
                <a:gd name="T7" fmla="*/ 39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0" y="12"/>
                  </a:moveTo>
                  <a:lnTo>
                    <a:pt x="6" y="0"/>
                  </a:lnTo>
                  <a:lnTo>
                    <a:pt x="0" y="12"/>
                  </a:lnTo>
                  <a:close/>
                </a:path>
              </a:pathLst>
            </a:custGeom>
            <a:solidFill>
              <a:srgbClr val="E1E1E1"/>
            </a:solidFill>
            <a:ln w="9525">
              <a:solidFill>
                <a:srgbClr val="000000"/>
              </a:solidFill>
              <a:round/>
              <a:headEnd/>
              <a:tailEnd/>
            </a:ln>
          </p:spPr>
          <p:txBody>
            <a:bodyPr/>
            <a:lstStyle/>
            <a:p>
              <a:endParaRPr lang="en-US"/>
            </a:p>
          </p:txBody>
        </p:sp>
        <p:sp>
          <p:nvSpPr>
            <p:cNvPr id="5414" name="Freeform 316"/>
            <p:cNvSpPr>
              <a:spLocks/>
            </p:cNvSpPr>
            <p:nvPr/>
          </p:nvSpPr>
          <p:spPr bwMode="auto">
            <a:xfrm>
              <a:off x="4820" y="1756"/>
              <a:ext cx="5" cy="7"/>
            </a:xfrm>
            <a:custGeom>
              <a:avLst/>
              <a:gdLst>
                <a:gd name="T0" fmla="*/ 3 w 6"/>
                <a:gd name="T1" fmla="*/ 64 h 6"/>
                <a:gd name="T2" fmla="*/ 0 w 6"/>
                <a:gd name="T3" fmla="*/ 0 h 6"/>
                <a:gd name="T4" fmla="*/ 0 w 6"/>
                <a:gd name="T5" fmla="*/ 64 h 6"/>
                <a:gd name="T6" fmla="*/ 3 w 6"/>
                <a:gd name="T7" fmla="*/ 6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0" y="6"/>
                  </a:lnTo>
                  <a:lnTo>
                    <a:pt x="6" y="6"/>
                  </a:lnTo>
                  <a:close/>
                </a:path>
              </a:pathLst>
            </a:custGeom>
            <a:solidFill>
              <a:srgbClr val="239FB1"/>
            </a:solidFill>
            <a:ln w="9525">
              <a:solidFill>
                <a:srgbClr val="000000"/>
              </a:solidFill>
              <a:round/>
              <a:headEnd/>
              <a:tailEnd/>
            </a:ln>
          </p:spPr>
          <p:txBody>
            <a:bodyPr/>
            <a:lstStyle/>
            <a:p>
              <a:endParaRPr lang="en-US"/>
            </a:p>
          </p:txBody>
        </p:sp>
        <p:sp>
          <p:nvSpPr>
            <p:cNvPr id="5415" name="Freeform 317"/>
            <p:cNvSpPr>
              <a:spLocks/>
            </p:cNvSpPr>
            <p:nvPr/>
          </p:nvSpPr>
          <p:spPr bwMode="auto">
            <a:xfrm>
              <a:off x="4728" y="1885"/>
              <a:ext cx="7" cy="6"/>
            </a:xfrm>
            <a:custGeom>
              <a:avLst/>
              <a:gdLst>
                <a:gd name="T0" fmla="*/ 64 w 6"/>
                <a:gd name="T1" fmla="*/ 0 h 6"/>
                <a:gd name="T2" fmla="*/ 64 w 6"/>
                <a:gd name="T3" fmla="*/ 6 h 6"/>
                <a:gd name="T4" fmla="*/ 0 w 6"/>
                <a:gd name="T5" fmla="*/ 0 h 6"/>
                <a:gd name="T6" fmla="*/ 64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6"/>
                  </a:lnTo>
                  <a:lnTo>
                    <a:pt x="0" y="0"/>
                  </a:lnTo>
                  <a:lnTo>
                    <a:pt x="6" y="0"/>
                  </a:lnTo>
                  <a:close/>
                </a:path>
              </a:pathLst>
            </a:custGeom>
            <a:solidFill>
              <a:srgbClr val="239FB1"/>
            </a:solidFill>
            <a:ln w="9525">
              <a:solidFill>
                <a:srgbClr val="000000"/>
              </a:solidFill>
              <a:round/>
              <a:headEnd/>
              <a:tailEnd/>
            </a:ln>
          </p:spPr>
          <p:txBody>
            <a:bodyPr/>
            <a:lstStyle/>
            <a:p>
              <a:endParaRPr lang="en-US"/>
            </a:p>
          </p:txBody>
        </p:sp>
        <p:sp>
          <p:nvSpPr>
            <p:cNvPr id="5416" name="Freeform 318"/>
            <p:cNvSpPr>
              <a:spLocks/>
            </p:cNvSpPr>
            <p:nvPr/>
          </p:nvSpPr>
          <p:spPr bwMode="auto">
            <a:xfrm>
              <a:off x="4572" y="1648"/>
              <a:ext cx="77" cy="115"/>
            </a:xfrm>
            <a:custGeom>
              <a:avLst/>
              <a:gdLst>
                <a:gd name="T0" fmla="*/ 18 w 77"/>
                <a:gd name="T1" fmla="*/ 435 h 102"/>
                <a:gd name="T2" fmla="*/ 6 w 77"/>
                <a:gd name="T3" fmla="*/ 397 h 102"/>
                <a:gd name="T4" fmla="*/ 0 w 77"/>
                <a:gd name="T5" fmla="*/ 368 h 102"/>
                <a:gd name="T6" fmla="*/ 6 w 77"/>
                <a:gd name="T7" fmla="*/ 291 h 102"/>
                <a:gd name="T8" fmla="*/ 18 w 77"/>
                <a:gd name="T9" fmla="*/ 180 h 102"/>
                <a:gd name="T10" fmla="*/ 23 w 77"/>
                <a:gd name="T11" fmla="*/ 180 h 102"/>
                <a:gd name="T12" fmla="*/ 41 w 77"/>
                <a:gd name="T13" fmla="*/ 225 h 102"/>
                <a:gd name="T14" fmla="*/ 35 w 77"/>
                <a:gd name="T15" fmla="*/ 142 h 102"/>
                <a:gd name="T16" fmla="*/ 41 w 77"/>
                <a:gd name="T17" fmla="*/ 142 h 102"/>
                <a:gd name="T18" fmla="*/ 53 w 77"/>
                <a:gd name="T19" fmla="*/ 77 h 102"/>
                <a:gd name="T20" fmla="*/ 53 w 77"/>
                <a:gd name="T21" fmla="*/ 0 h 102"/>
                <a:gd name="T22" fmla="*/ 71 w 77"/>
                <a:gd name="T23" fmla="*/ 77 h 102"/>
                <a:gd name="T24" fmla="*/ 71 w 77"/>
                <a:gd name="T25" fmla="*/ 110 h 102"/>
                <a:gd name="T26" fmla="*/ 65 w 77"/>
                <a:gd name="T27" fmla="*/ 142 h 102"/>
                <a:gd name="T28" fmla="*/ 71 w 77"/>
                <a:gd name="T29" fmla="*/ 291 h 102"/>
                <a:gd name="T30" fmla="*/ 65 w 77"/>
                <a:gd name="T31" fmla="*/ 328 h 102"/>
                <a:gd name="T32" fmla="*/ 53 w 77"/>
                <a:gd name="T33" fmla="*/ 397 h 102"/>
                <a:gd name="T34" fmla="*/ 59 w 77"/>
                <a:gd name="T35" fmla="*/ 470 h 102"/>
                <a:gd name="T36" fmla="*/ 77 w 77"/>
                <a:gd name="T37" fmla="*/ 541 h 102"/>
                <a:gd name="T38" fmla="*/ 71 w 77"/>
                <a:gd name="T39" fmla="*/ 582 h 102"/>
                <a:gd name="T40" fmla="*/ 59 w 77"/>
                <a:gd name="T41" fmla="*/ 619 h 102"/>
                <a:gd name="T42" fmla="*/ 53 w 77"/>
                <a:gd name="T43" fmla="*/ 619 h 102"/>
                <a:gd name="T44" fmla="*/ 41 w 77"/>
                <a:gd name="T45" fmla="*/ 619 h 102"/>
                <a:gd name="T46" fmla="*/ 35 w 77"/>
                <a:gd name="T47" fmla="*/ 619 h 102"/>
                <a:gd name="T48" fmla="*/ 29 w 77"/>
                <a:gd name="T49" fmla="*/ 619 h 102"/>
                <a:gd name="T50" fmla="*/ 23 w 77"/>
                <a:gd name="T51" fmla="*/ 582 h 102"/>
                <a:gd name="T52" fmla="*/ 23 w 77"/>
                <a:gd name="T53" fmla="*/ 541 h 102"/>
                <a:gd name="T54" fmla="*/ 29 w 77"/>
                <a:gd name="T55" fmla="*/ 510 h 102"/>
                <a:gd name="T56" fmla="*/ 23 w 77"/>
                <a:gd name="T57" fmla="*/ 510 h 102"/>
                <a:gd name="T58" fmla="*/ 18 w 77"/>
                <a:gd name="T59" fmla="*/ 435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7"/>
                <a:gd name="T91" fmla="*/ 0 h 102"/>
                <a:gd name="T92" fmla="*/ 77 w 77"/>
                <a:gd name="T93" fmla="*/ 102 h 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6F73BF"/>
            </a:solidFill>
            <a:ln w="9525">
              <a:solidFill>
                <a:srgbClr val="000000"/>
              </a:solidFill>
              <a:round/>
              <a:headEnd/>
              <a:tailEnd/>
            </a:ln>
          </p:spPr>
          <p:txBody>
            <a:bodyPr/>
            <a:lstStyle/>
            <a:p>
              <a:endParaRPr lang="en-US"/>
            </a:p>
          </p:txBody>
        </p:sp>
        <p:sp>
          <p:nvSpPr>
            <p:cNvPr id="5417" name="Freeform 319"/>
            <p:cNvSpPr>
              <a:spLocks/>
            </p:cNvSpPr>
            <p:nvPr/>
          </p:nvSpPr>
          <p:spPr bwMode="auto">
            <a:xfrm>
              <a:off x="4625" y="1749"/>
              <a:ext cx="74" cy="95"/>
            </a:xfrm>
            <a:custGeom>
              <a:avLst/>
              <a:gdLst>
                <a:gd name="T0" fmla="*/ 60 w 72"/>
                <a:gd name="T1" fmla="*/ 495 h 84"/>
                <a:gd name="T2" fmla="*/ 60 w 72"/>
                <a:gd name="T3" fmla="*/ 495 h 84"/>
                <a:gd name="T4" fmla="*/ 51 w 72"/>
                <a:gd name="T5" fmla="*/ 495 h 84"/>
                <a:gd name="T6" fmla="*/ 45 w 72"/>
                <a:gd name="T7" fmla="*/ 528 h 84"/>
                <a:gd name="T8" fmla="*/ 45 w 72"/>
                <a:gd name="T9" fmla="*/ 495 h 84"/>
                <a:gd name="T10" fmla="*/ 45 w 72"/>
                <a:gd name="T11" fmla="*/ 495 h 84"/>
                <a:gd name="T12" fmla="*/ 45 w 72"/>
                <a:gd name="T13" fmla="*/ 452 h 84"/>
                <a:gd name="T14" fmla="*/ 39 w 72"/>
                <a:gd name="T15" fmla="*/ 452 h 84"/>
                <a:gd name="T16" fmla="*/ 33 w 72"/>
                <a:gd name="T17" fmla="*/ 383 h 84"/>
                <a:gd name="T18" fmla="*/ 33 w 72"/>
                <a:gd name="T19" fmla="*/ 342 h 84"/>
                <a:gd name="T20" fmla="*/ 33 w 72"/>
                <a:gd name="T21" fmla="*/ 302 h 84"/>
                <a:gd name="T22" fmla="*/ 6 w 72"/>
                <a:gd name="T23" fmla="*/ 228 h 84"/>
                <a:gd name="T24" fmla="*/ 6 w 72"/>
                <a:gd name="T25" fmla="*/ 228 h 84"/>
                <a:gd name="T26" fmla="*/ 6 w 72"/>
                <a:gd name="T27" fmla="*/ 187 h 84"/>
                <a:gd name="T28" fmla="*/ 33 w 72"/>
                <a:gd name="T29" fmla="*/ 228 h 84"/>
                <a:gd name="T30" fmla="*/ 12 w 72"/>
                <a:gd name="T31" fmla="*/ 187 h 84"/>
                <a:gd name="T32" fmla="*/ 6 w 72"/>
                <a:gd name="T33" fmla="*/ 113 h 84"/>
                <a:gd name="T34" fmla="*/ 0 w 72"/>
                <a:gd name="T35" fmla="*/ 78 h 84"/>
                <a:gd name="T36" fmla="*/ 6 w 72"/>
                <a:gd name="T37" fmla="*/ 78 h 84"/>
                <a:gd name="T38" fmla="*/ 33 w 72"/>
                <a:gd name="T39" fmla="*/ 37 h 84"/>
                <a:gd name="T40" fmla="*/ 39 w 72"/>
                <a:gd name="T41" fmla="*/ 0 h 84"/>
                <a:gd name="T42" fmla="*/ 90 w 72"/>
                <a:gd name="T43" fmla="*/ 228 h 84"/>
                <a:gd name="T44" fmla="*/ 108 w 72"/>
                <a:gd name="T45" fmla="*/ 421 h 84"/>
                <a:gd name="T46" fmla="*/ 90 w 72"/>
                <a:gd name="T47" fmla="*/ 421 h 84"/>
                <a:gd name="T48" fmla="*/ 83 w 72"/>
                <a:gd name="T49" fmla="*/ 452 h 84"/>
                <a:gd name="T50" fmla="*/ 71 w 72"/>
                <a:gd name="T51" fmla="*/ 452 h 84"/>
                <a:gd name="T52" fmla="*/ 71 w 72"/>
                <a:gd name="T53" fmla="*/ 452 h 84"/>
                <a:gd name="T54" fmla="*/ 71 w 72"/>
                <a:gd name="T55" fmla="*/ 495 h 84"/>
                <a:gd name="T56" fmla="*/ 60 w 72"/>
                <a:gd name="T57" fmla="*/ 495 h 84"/>
                <a:gd name="T58" fmla="*/ 60 w 72"/>
                <a:gd name="T59" fmla="*/ 495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84"/>
                <a:gd name="T92" fmla="*/ 72 w 72"/>
                <a:gd name="T93" fmla="*/ 84 h 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239FB1"/>
            </a:solidFill>
            <a:ln w="9525">
              <a:solidFill>
                <a:srgbClr val="000000"/>
              </a:solidFill>
              <a:round/>
              <a:headEnd/>
              <a:tailEnd/>
            </a:ln>
          </p:spPr>
          <p:txBody>
            <a:bodyPr/>
            <a:lstStyle/>
            <a:p>
              <a:endParaRPr lang="en-US"/>
            </a:p>
          </p:txBody>
        </p:sp>
        <p:sp>
          <p:nvSpPr>
            <p:cNvPr id="5418" name="Freeform 320"/>
            <p:cNvSpPr>
              <a:spLocks/>
            </p:cNvSpPr>
            <p:nvPr/>
          </p:nvSpPr>
          <p:spPr bwMode="auto">
            <a:xfrm>
              <a:off x="4619" y="2046"/>
              <a:ext cx="25" cy="73"/>
            </a:xfrm>
            <a:custGeom>
              <a:avLst/>
              <a:gdLst>
                <a:gd name="T0" fmla="*/ 27 w 24"/>
                <a:gd name="T1" fmla="*/ 306 h 66"/>
                <a:gd name="T2" fmla="*/ 0 w 24"/>
                <a:gd name="T3" fmla="*/ 217 h 66"/>
                <a:gd name="T4" fmla="*/ 0 w 24"/>
                <a:gd name="T5" fmla="*/ 137 h 66"/>
                <a:gd name="T6" fmla="*/ 6 w 24"/>
                <a:gd name="T7" fmla="*/ 82 h 66"/>
                <a:gd name="T8" fmla="*/ 27 w 24"/>
                <a:gd name="T9" fmla="*/ 0 h 66"/>
                <a:gd name="T10" fmla="*/ 42 w 24"/>
                <a:gd name="T11" fmla="*/ 28 h 66"/>
                <a:gd name="T12" fmla="*/ 33 w 24"/>
                <a:gd name="T13" fmla="*/ 250 h 66"/>
                <a:gd name="T14" fmla="*/ 27 w 24"/>
                <a:gd name="T15" fmla="*/ 306 h 6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66"/>
                <a:gd name="T26" fmla="*/ 24 w 24"/>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round/>
              <a:headEnd/>
              <a:tailEnd/>
            </a:ln>
          </p:spPr>
          <p:txBody>
            <a:bodyPr/>
            <a:lstStyle/>
            <a:p>
              <a:endParaRPr lang="en-US"/>
            </a:p>
          </p:txBody>
        </p:sp>
        <p:sp>
          <p:nvSpPr>
            <p:cNvPr id="5419" name="Freeform 321"/>
            <p:cNvSpPr>
              <a:spLocks/>
            </p:cNvSpPr>
            <p:nvPr/>
          </p:nvSpPr>
          <p:spPr bwMode="auto">
            <a:xfrm>
              <a:off x="3891" y="1453"/>
              <a:ext cx="527" cy="229"/>
            </a:xfrm>
            <a:custGeom>
              <a:avLst/>
              <a:gdLst>
                <a:gd name="T0" fmla="*/ 372 w 520"/>
                <a:gd name="T1" fmla="*/ 1200 h 203"/>
                <a:gd name="T2" fmla="*/ 342 w 520"/>
                <a:gd name="T3" fmla="*/ 1127 h 203"/>
                <a:gd name="T4" fmla="*/ 284 w 520"/>
                <a:gd name="T5" fmla="*/ 1127 h 203"/>
                <a:gd name="T6" fmla="*/ 236 w 520"/>
                <a:gd name="T7" fmla="*/ 1090 h 203"/>
                <a:gd name="T8" fmla="*/ 193 w 520"/>
                <a:gd name="T9" fmla="*/ 907 h 203"/>
                <a:gd name="T10" fmla="*/ 143 w 520"/>
                <a:gd name="T11" fmla="*/ 836 h 203"/>
                <a:gd name="T12" fmla="*/ 86 w 520"/>
                <a:gd name="T13" fmla="*/ 702 h 203"/>
                <a:gd name="T14" fmla="*/ 57 w 520"/>
                <a:gd name="T15" fmla="*/ 511 h 203"/>
                <a:gd name="T16" fmla="*/ 6 w 520"/>
                <a:gd name="T17" fmla="*/ 399 h 203"/>
                <a:gd name="T18" fmla="*/ 0 w 520"/>
                <a:gd name="T19" fmla="*/ 328 h 203"/>
                <a:gd name="T20" fmla="*/ 24 w 520"/>
                <a:gd name="T21" fmla="*/ 257 h 203"/>
                <a:gd name="T22" fmla="*/ 68 w 520"/>
                <a:gd name="T23" fmla="*/ 143 h 203"/>
                <a:gd name="T24" fmla="*/ 104 w 520"/>
                <a:gd name="T25" fmla="*/ 226 h 203"/>
                <a:gd name="T26" fmla="*/ 167 w 520"/>
                <a:gd name="T27" fmla="*/ 257 h 203"/>
                <a:gd name="T28" fmla="*/ 161 w 520"/>
                <a:gd name="T29" fmla="*/ 111 h 203"/>
                <a:gd name="T30" fmla="*/ 202 w 520"/>
                <a:gd name="T31" fmla="*/ 37 h 203"/>
                <a:gd name="T32" fmla="*/ 248 w 520"/>
                <a:gd name="T33" fmla="*/ 143 h 203"/>
                <a:gd name="T34" fmla="*/ 308 w 520"/>
                <a:gd name="T35" fmla="*/ 182 h 203"/>
                <a:gd name="T36" fmla="*/ 372 w 520"/>
                <a:gd name="T37" fmla="*/ 291 h 203"/>
                <a:gd name="T38" fmla="*/ 439 w 520"/>
                <a:gd name="T39" fmla="*/ 291 h 203"/>
                <a:gd name="T40" fmla="*/ 481 w 520"/>
                <a:gd name="T41" fmla="*/ 226 h 203"/>
                <a:gd name="T42" fmla="*/ 533 w 520"/>
                <a:gd name="T43" fmla="*/ 257 h 203"/>
                <a:gd name="T44" fmla="*/ 540 w 520"/>
                <a:gd name="T45" fmla="*/ 438 h 203"/>
                <a:gd name="T46" fmla="*/ 547 w 520"/>
                <a:gd name="T47" fmla="*/ 511 h 203"/>
                <a:gd name="T48" fmla="*/ 577 w 520"/>
                <a:gd name="T49" fmla="*/ 511 h 203"/>
                <a:gd name="T50" fmla="*/ 627 w 520"/>
                <a:gd name="T51" fmla="*/ 587 h 203"/>
                <a:gd name="T52" fmla="*/ 600 w 520"/>
                <a:gd name="T53" fmla="*/ 624 h 203"/>
                <a:gd name="T54" fmla="*/ 577 w 520"/>
                <a:gd name="T55" fmla="*/ 759 h 203"/>
                <a:gd name="T56" fmla="*/ 533 w 520"/>
                <a:gd name="T57" fmla="*/ 836 h 203"/>
                <a:gd name="T58" fmla="*/ 512 w 520"/>
                <a:gd name="T59" fmla="*/ 907 h 203"/>
                <a:gd name="T60" fmla="*/ 488 w 520"/>
                <a:gd name="T61" fmla="*/ 1127 h 203"/>
                <a:gd name="T62" fmla="*/ 431 w 520"/>
                <a:gd name="T63" fmla="*/ 1200 h 203"/>
                <a:gd name="T64" fmla="*/ 402 w 520"/>
                <a:gd name="T65" fmla="*/ 1200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0"/>
                <a:gd name="T100" fmla="*/ 0 h 203"/>
                <a:gd name="T101" fmla="*/ 520 w 520"/>
                <a:gd name="T102" fmla="*/ 203 h 2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6F73BF"/>
            </a:solidFill>
            <a:ln w="9525">
              <a:solidFill>
                <a:srgbClr val="000000"/>
              </a:solidFill>
              <a:round/>
              <a:headEnd/>
              <a:tailEnd/>
            </a:ln>
          </p:spPr>
          <p:txBody>
            <a:bodyPr/>
            <a:lstStyle/>
            <a:p>
              <a:endParaRPr lang="en-US"/>
            </a:p>
          </p:txBody>
        </p:sp>
        <p:sp>
          <p:nvSpPr>
            <p:cNvPr id="5420" name="Freeform 322"/>
            <p:cNvSpPr>
              <a:spLocks/>
            </p:cNvSpPr>
            <p:nvPr/>
          </p:nvSpPr>
          <p:spPr bwMode="auto">
            <a:xfrm>
              <a:off x="3255" y="1379"/>
              <a:ext cx="625" cy="310"/>
            </a:xfrm>
            <a:custGeom>
              <a:avLst/>
              <a:gdLst>
                <a:gd name="T0" fmla="*/ 86 w 616"/>
                <a:gd name="T1" fmla="*/ 978 h 275"/>
                <a:gd name="T2" fmla="*/ 62 w 616"/>
                <a:gd name="T3" fmla="*/ 1048 h 275"/>
                <a:gd name="T4" fmla="*/ 0 w 616"/>
                <a:gd name="T5" fmla="*/ 759 h 275"/>
                <a:gd name="T6" fmla="*/ 6 w 616"/>
                <a:gd name="T7" fmla="*/ 506 h 275"/>
                <a:gd name="T8" fmla="*/ 24 w 616"/>
                <a:gd name="T9" fmla="*/ 506 h 275"/>
                <a:gd name="T10" fmla="*/ 62 w 616"/>
                <a:gd name="T11" fmla="*/ 392 h 275"/>
                <a:gd name="T12" fmla="*/ 143 w 616"/>
                <a:gd name="T13" fmla="*/ 506 h 275"/>
                <a:gd name="T14" fmla="*/ 209 w 616"/>
                <a:gd name="T15" fmla="*/ 470 h 275"/>
                <a:gd name="T16" fmla="*/ 242 w 616"/>
                <a:gd name="T17" fmla="*/ 470 h 275"/>
                <a:gd name="T18" fmla="*/ 236 w 616"/>
                <a:gd name="T19" fmla="*/ 225 h 275"/>
                <a:gd name="T20" fmla="*/ 230 w 616"/>
                <a:gd name="T21" fmla="*/ 180 h 275"/>
                <a:gd name="T22" fmla="*/ 282 w 616"/>
                <a:gd name="T23" fmla="*/ 142 h 275"/>
                <a:gd name="T24" fmla="*/ 326 w 616"/>
                <a:gd name="T25" fmla="*/ 77 h 275"/>
                <a:gd name="T26" fmla="*/ 371 w 616"/>
                <a:gd name="T27" fmla="*/ 0 h 275"/>
                <a:gd name="T28" fmla="*/ 402 w 616"/>
                <a:gd name="T29" fmla="*/ 77 h 275"/>
                <a:gd name="T30" fmla="*/ 452 w 616"/>
                <a:gd name="T31" fmla="*/ 180 h 275"/>
                <a:gd name="T32" fmla="*/ 490 w 616"/>
                <a:gd name="T33" fmla="*/ 142 h 275"/>
                <a:gd name="T34" fmla="*/ 518 w 616"/>
                <a:gd name="T35" fmla="*/ 110 h 275"/>
                <a:gd name="T36" fmla="*/ 542 w 616"/>
                <a:gd name="T37" fmla="*/ 256 h 275"/>
                <a:gd name="T38" fmla="*/ 624 w 616"/>
                <a:gd name="T39" fmla="*/ 506 h 275"/>
                <a:gd name="T40" fmla="*/ 640 w 616"/>
                <a:gd name="T41" fmla="*/ 506 h 275"/>
                <a:gd name="T42" fmla="*/ 691 w 616"/>
                <a:gd name="T43" fmla="*/ 582 h 275"/>
                <a:gd name="T44" fmla="*/ 744 w 616"/>
                <a:gd name="T45" fmla="*/ 619 h 275"/>
                <a:gd name="T46" fmla="*/ 758 w 616"/>
                <a:gd name="T47" fmla="*/ 833 h 275"/>
                <a:gd name="T48" fmla="*/ 758 w 616"/>
                <a:gd name="T49" fmla="*/ 978 h 275"/>
                <a:gd name="T50" fmla="*/ 706 w 616"/>
                <a:gd name="T51" fmla="*/ 939 h 275"/>
                <a:gd name="T52" fmla="*/ 714 w 616"/>
                <a:gd name="T53" fmla="*/ 1148 h 275"/>
                <a:gd name="T54" fmla="*/ 691 w 616"/>
                <a:gd name="T55" fmla="*/ 1188 h 275"/>
                <a:gd name="T56" fmla="*/ 684 w 616"/>
                <a:gd name="T57" fmla="*/ 1260 h 275"/>
                <a:gd name="T58" fmla="*/ 698 w 616"/>
                <a:gd name="T59" fmla="*/ 1438 h 275"/>
                <a:gd name="T60" fmla="*/ 698 w 616"/>
                <a:gd name="T61" fmla="*/ 1477 h 275"/>
                <a:gd name="T62" fmla="*/ 647 w 616"/>
                <a:gd name="T63" fmla="*/ 1409 h 275"/>
                <a:gd name="T64" fmla="*/ 593 w 616"/>
                <a:gd name="T65" fmla="*/ 1438 h 275"/>
                <a:gd name="T66" fmla="*/ 565 w 616"/>
                <a:gd name="T67" fmla="*/ 1477 h 275"/>
                <a:gd name="T68" fmla="*/ 518 w 616"/>
                <a:gd name="T69" fmla="*/ 1477 h 275"/>
                <a:gd name="T70" fmla="*/ 468 w 616"/>
                <a:gd name="T71" fmla="*/ 1657 h 275"/>
                <a:gd name="T72" fmla="*/ 431 w 616"/>
                <a:gd name="T73" fmla="*/ 1556 h 275"/>
                <a:gd name="T74" fmla="*/ 409 w 616"/>
                <a:gd name="T75" fmla="*/ 1371 h 275"/>
                <a:gd name="T76" fmla="*/ 341 w 616"/>
                <a:gd name="T77" fmla="*/ 1371 h 275"/>
                <a:gd name="T78" fmla="*/ 305 w 616"/>
                <a:gd name="T79" fmla="*/ 1226 h 275"/>
                <a:gd name="T80" fmla="*/ 250 w 616"/>
                <a:gd name="T81" fmla="*/ 1118 h 275"/>
                <a:gd name="T82" fmla="*/ 209 w 616"/>
                <a:gd name="T83" fmla="*/ 1294 h 275"/>
                <a:gd name="T84" fmla="*/ 224 w 616"/>
                <a:gd name="T85" fmla="*/ 1621 h 275"/>
                <a:gd name="T86" fmla="*/ 173 w 616"/>
                <a:gd name="T87" fmla="*/ 1556 h 275"/>
                <a:gd name="T88" fmla="*/ 143 w 616"/>
                <a:gd name="T89" fmla="*/ 1477 h 275"/>
                <a:gd name="T90" fmla="*/ 117 w 616"/>
                <a:gd name="T91" fmla="*/ 1409 h 275"/>
                <a:gd name="T92" fmla="*/ 86 w 616"/>
                <a:gd name="T93" fmla="*/ 1260 h 275"/>
                <a:gd name="T94" fmla="*/ 98 w 616"/>
                <a:gd name="T95" fmla="*/ 1226 h 275"/>
                <a:gd name="T96" fmla="*/ 143 w 616"/>
                <a:gd name="T97" fmla="*/ 1148 h 275"/>
                <a:gd name="T98" fmla="*/ 137 w 616"/>
                <a:gd name="T99" fmla="*/ 978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6"/>
                <a:gd name="T151" fmla="*/ 0 h 275"/>
                <a:gd name="T152" fmla="*/ 616 w 616"/>
                <a:gd name="T153" fmla="*/ 275 h 2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6F73BF"/>
            </a:solidFill>
            <a:ln w="9525">
              <a:solidFill>
                <a:srgbClr val="000000"/>
              </a:solidFill>
              <a:round/>
              <a:headEnd/>
              <a:tailEnd/>
            </a:ln>
          </p:spPr>
          <p:txBody>
            <a:bodyPr/>
            <a:lstStyle/>
            <a:p>
              <a:endParaRPr lang="en-US"/>
            </a:p>
          </p:txBody>
        </p:sp>
        <p:sp>
          <p:nvSpPr>
            <p:cNvPr id="5421" name="Freeform 323"/>
            <p:cNvSpPr>
              <a:spLocks/>
            </p:cNvSpPr>
            <p:nvPr/>
          </p:nvSpPr>
          <p:spPr bwMode="auto">
            <a:xfrm>
              <a:off x="3160" y="1628"/>
              <a:ext cx="131" cy="54"/>
            </a:xfrm>
            <a:custGeom>
              <a:avLst/>
              <a:gdLst>
                <a:gd name="T0" fmla="*/ 24 w 131"/>
                <a:gd name="T1" fmla="*/ 110 h 48"/>
                <a:gd name="T2" fmla="*/ 0 w 131"/>
                <a:gd name="T3" fmla="*/ 0 h 48"/>
                <a:gd name="T4" fmla="*/ 0 w 131"/>
                <a:gd name="T5" fmla="*/ 0 h 48"/>
                <a:gd name="T6" fmla="*/ 18 w 131"/>
                <a:gd name="T7" fmla="*/ 0 h 48"/>
                <a:gd name="T8" fmla="*/ 36 w 131"/>
                <a:gd name="T9" fmla="*/ 0 h 48"/>
                <a:gd name="T10" fmla="*/ 60 w 131"/>
                <a:gd name="T11" fmla="*/ 77 h 48"/>
                <a:gd name="T12" fmla="*/ 84 w 131"/>
                <a:gd name="T13" fmla="*/ 141 h 48"/>
                <a:gd name="T14" fmla="*/ 108 w 131"/>
                <a:gd name="T15" fmla="*/ 179 h 48"/>
                <a:gd name="T16" fmla="*/ 131 w 131"/>
                <a:gd name="T17" fmla="*/ 243 h 48"/>
                <a:gd name="T18" fmla="*/ 125 w 131"/>
                <a:gd name="T19" fmla="*/ 286 h 48"/>
                <a:gd name="T20" fmla="*/ 114 w 131"/>
                <a:gd name="T21" fmla="*/ 286 h 48"/>
                <a:gd name="T22" fmla="*/ 90 w 131"/>
                <a:gd name="T23" fmla="*/ 286 h 48"/>
                <a:gd name="T24" fmla="*/ 66 w 131"/>
                <a:gd name="T25" fmla="*/ 286 h 48"/>
                <a:gd name="T26" fmla="*/ 42 w 131"/>
                <a:gd name="T27" fmla="*/ 286 h 48"/>
                <a:gd name="T28" fmla="*/ 42 w 131"/>
                <a:gd name="T29" fmla="*/ 213 h 48"/>
                <a:gd name="T30" fmla="*/ 24 w 131"/>
                <a:gd name="T31" fmla="*/ 110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48"/>
                <a:gd name="T50" fmla="*/ 131 w 13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239FB1"/>
            </a:solidFill>
            <a:ln w="9525">
              <a:solidFill>
                <a:srgbClr val="000000"/>
              </a:solidFill>
              <a:round/>
              <a:headEnd/>
              <a:tailEnd/>
            </a:ln>
          </p:spPr>
          <p:txBody>
            <a:bodyPr/>
            <a:lstStyle/>
            <a:p>
              <a:endParaRPr lang="en-US"/>
            </a:p>
          </p:txBody>
        </p:sp>
        <p:sp>
          <p:nvSpPr>
            <p:cNvPr id="5422" name="Freeform 324"/>
            <p:cNvSpPr>
              <a:spLocks/>
            </p:cNvSpPr>
            <p:nvPr/>
          </p:nvSpPr>
          <p:spPr bwMode="auto">
            <a:xfrm>
              <a:off x="3667" y="1641"/>
              <a:ext cx="165" cy="88"/>
            </a:xfrm>
            <a:custGeom>
              <a:avLst/>
              <a:gdLst>
                <a:gd name="T0" fmla="*/ 69 w 162"/>
                <a:gd name="T1" fmla="*/ 292 h 78"/>
                <a:gd name="T2" fmla="*/ 51 w 162"/>
                <a:gd name="T3" fmla="*/ 226 h 78"/>
                <a:gd name="T4" fmla="*/ 12 w 162"/>
                <a:gd name="T5" fmla="*/ 226 h 78"/>
                <a:gd name="T6" fmla="*/ 0 w 162"/>
                <a:gd name="T7" fmla="*/ 111 h 78"/>
                <a:gd name="T8" fmla="*/ 12 w 162"/>
                <a:gd name="T9" fmla="*/ 77 h 78"/>
                <a:gd name="T10" fmla="*/ 45 w 162"/>
                <a:gd name="T11" fmla="*/ 77 h 78"/>
                <a:gd name="T12" fmla="*/ 63 w 162"/>
                <a:gd name="T13" fmla="*/ 77 h 78"/>
                <a:gd name="T14" fmla="*/ 69 w 162"/>
                <a:gd name="T15" fmla="*/ 0 h 78"/>
                <a:gd name="T16" fmla="*/ 93 w 162"/>
                <a:gd name="T17" fmla="*/ 37 h 78"/>
                <a:gd name="T18" fmla="*/ 120 w 162"/>
                <a:gd name="T19" fmla="*/ 37 h 78"/>
                <a:gd name="T20" fmla="*/ 148 w 162"/>
                <a:gd name="T21" fmla="*/ 0 h 78"/>
                <a:gd name="T22" fmla="*/ 175 w 162"/>
                <a:gd name="T23" fmla="*/ 0 h 78"/>
                <a:gd name="T24" fmla="*/ 205 w 162"/>
                <a:gd name="T25" fmla="*/ 77 h 78"/>
                <a:gd name="T26" fmla="*/ 213 w 162"/>
                <a:gd name="T27" fmla="*/ 143 h 78"/>
                <a:gd name="T28" fmla="*/ 175 w 162"/>
                <a:gd name="T29" fmla="*/ 257 h 78"/>
                <a:gd name="T30" fmla="*/ 148 w 162"/>
                <a:gd name="T31" fmla="*/ 292 h 78"/>
                <a:gd name="T32" fmla="*/ 139 w 162"/>
                <a:gd name="T33" fmla="*/ 369 h 78"/>
                <a:gd name="T34" fmla="*/ 126 w 162"/>
                <a:gd name="T35" fmla="*/ 329 h 78"/>
                <a:gd name="T36" fmla="*/ 120 w 162"/>
                <a:gd name="T37" fmla="*/ 369 h 78"/>
                <a:gd name="T38" fmla="*/ 105 w 162"/>
                <a:gd name="T39" fmla="*/ 399 h 78"/>
                <a:gd name="T40" fmla="*/ 93 w 162"/>
                <a:gd name="T41" fmla="*/ 473 h 78"/>
                <a:gd name="T42" fmla="*/ 57 w 162"/>
                <a:gd name="T43" fmla="*/ 473 h 78"/>
                <a:gd name="T44" fmla="*/ 12 w 162"/>
                <a:gd name="T45" fmla="*/ 438 h 78"/>
                <a:gd name="T46" fmla="*/ 12 w 162"/>
                <a:gd name="T47" fmla="*/ 369 h 78"/>
                <a:gd name="T48" fmla="*/ 69 w 162"/>
                <a:gd name="T49" fmla="*/ 292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
                <a:gd name="T76" fmla="*/ 0 h 78"/>
                <a:gd name="T77" fmla="*/ 162 w 162"/>
                <a:gd name="T78" fmla="*/ 78 h 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6F73BF"/>
            </a:solidFill>
            <a:ln w="9525">
              <a:solidFill>
                <a:srgbClr val="000000"/>
              </a:solidFill>
              <a:round/>
              <a:headEnd/>
              <a:tailEnd/>
            </a:ln>
          </p:spPr>
          <p:txBody>
            <a:bodyPr/>
            <a:lstStyle/>
            <a:p>
              <a:endParaRPr lang="en-US"/>
            </a:p>
          </p:txBody>
        </p:sp>
        <p:sp>
          <p:nvSpPr>
            <p:cNvPr id="5423" name="Freeform 325"/>
            <p:cNvSpPr>
              <a:spLocks/>
            </p:cNvSpPr>
            <p:nvPr/>
          </p:nvSpPr>
          <p:spPr bwMode="auto">
            <a:xfrm>
              <a:off x="3370" y="1655"/>
              <a:ext cx="249" cy="169"/>
            </a:xfrm>
            <a:custGeom>
              <a:avLst/>
              <a:gdLst>
                <a:gd name="T0" fmla="*/ 298 w 245"/>
                <a:gd name="T1" fmla="*/ 677 h 150"/>
                <a:gd name="T2" fmla="*/ 291 w 245"/>
                <a:gd name="T3" fmla="*/ 790 h 150"/>
                <a:gd name="T4" fmla="*/ 268 w 245"/>
                <a:gd name="T5" fmla="*/ 825 h 150"/>
                <a:gd name="T6" fmla="*/ 260 w 245"/>
                <a:gd name="T7" fmla="*/ 893 h 150"/>
                <a:gd name="T8" fmla="*/ 252 w 245"/>
                <a:gd name="T9" fmla="*/ 893 h 150"/>
                <a:gd name="T10" fmla="*/ 228 w 245"/>
                <a:gd name="T11" fmla="*/ 860 h 150"/>
                <a:gd name="T12" fmla="*/ 220 w 245"/>
                <a:gd name="T13" fmla="*/ 713 h 150"/>
                <a:gd name="T14" fmla="*/ 201 w 245"/>
                <a:gd name="T15" fmla="*/ 713 h 150"/>
                <a:gd name="T16" fmla="*/ 184 w 245"/>
                <a:gd name="T17" fmla="*/ 648 h 150"/>
                <a:gd name="T18" fmla="*/ 166 w 245"/>
                <a:gd name="T19" fmla="*/ 608 h 150"/>
                <a:gd name="T20" fmla="*/ 132 w 245"/>
                <a:gd name="T21" fmla="*/ 533 h 150"/>
                <a:gd name="T22" fmla="*/ 118 w 245"/>
                <a:gd name="T23" fmla="*/ 575 h 150"/>
                <a:gd name="T24" fmla="*/ 81 w 245"/>
                <a:gd name="T25" fmla="*/ 575 h 150"/>
                <a:gd name="T26" fmla="*/ 69 w 245"/>
                <a:gd name="T27" fmla="*/ 648 h 150"/>
                <a:gd name="T28" fmla="*/ 63 w 245"/>
                <a:gd name="T29" fmla="*/ 648 h 150"/>
                <a:gd name="T30" fmla="*/ 57 w 245"/>
                <a:gd name="T31" fmla="*/ 433 h 150"/>
                <a:gd name="T32" fmla="*/ 30 w 245"/>
                <a:gd name="T33" fmla="*/ 392 h 150"/>
                <a:gd name="T34" fmla="*/ 30 w 245"/>
                <a:gd name="T35" fmla="*/ 392 h 150"/>
                <a:gd name="T36" fmla="*/ 51 w 245"/>
                <a:gd name="T37" fmla="*/ 392 h 150"/>
                <a:gd name="T38" fmla="*/ 51 w 245"/>
                <a:gd name="T39" fmla="*/ 364 h 150"/>
                <a:gd name="T40" fmla="*/ 30 w 245"/>
                <a:gd name="T41" fmla="*/ 328 h 150"/>
                <a:gd name="T42" fmla="*/ 24 w 245"/>
                <a:gd name="T43" fmla="*/ 328 h 150"/>
                <a:gd name="T44" fmla="*/ 24 w 245"/>
                <a:gd name="T45" fmla="*/ 364 h 150"/>
                <a:gd name="T46" fmla="*/ 18 w 245"/>
                <a:gd name="T47" fmla="*/ 216 h 150"/>
                <a:gd name="T48" fmla="*/ 24 w 245"/>
                <a:gd name="T49" fmla="*/ 216 h 150"/>
                <a:gd name="T50" fmla="*/ 30 w 245"/>
                <a:gd name="T51" fmla="*/ 216 h 150"/>
                <a:gd name="T52" fmla="*/ 51 w 245"/>
                <a:gd name="T53" fmla="*/ 255 h 150"/>
                <a:gd name="T54" fmla="*/ 57 w 245"/>
                <a:gd name="T55" fmla="*/ 255 h 150"/>
                <a:gd name="T56" fmla="*/ 57 w 245"/>
                <a:gd name="T57" fmla="*/ 216 h 150"/>
                <a:gd name="T58" fmla="*/ 63 w 245"/>
                <a:gd name="T59" fmla="*/ 180 h 150"/>
                <a:gd name="T60" fmla="*/ 30 w 245"/>
                <a:gd name="T61" fmla="*/ 110 h 150"/>
                <a:gd name="T62" fmla="*/ 18 w 245"/>
                <a:gd name="T63" fmla="*/ 77 h 150"/>
                <a:gd name="T64" fmla="*/ 18 w 245"/>
                <a:gd name="T65" fmla="*/ 180 h 150"/>
                <a:gd name="T66" fmla="*/ 18 w 245"/>
                <a:gd name="T67" fmla="*/ 180 h 150"/>
                <a:gd name="T68" fmla="*/ 6 w 245"/>
                <a:gd name="T69" fmla="*/ 77 h 150"/>
                <a:gd name="T70" fmla="*/ 6 w 245"/>
                <a:gd name="T71" fmla="*/ 0 h 150"/>
                <a:gd name="T72" fmla="*/ 0 w 245"/>
                <a:gd name="T73" fmla="*/ 0 h 150"/>
                <a:gd name="T74" fmla="*/ 30 w 245"/>
                <a:gd name="T75" fmla="*/ 0 h 150"/>
                <a:gd name="T76" fmla="*/ 30 w 245"/>
                <a:gd name="T77" fmla="*/ 77 h 150"/>
                <a:gd name="T78" fmla="*/ 63 w 245"/>
                <a:gd name="T79" fmla="*/ 110 h 150"/>
                <a:gd name="T80" fmla="*/ 81 w 245"/>
                <a:gd name="T81" fmla="*/ 142 h 150"/>
                <a:gd name="T82" fmla="*/ 118 w 245"/>
                <a:gd name="T83" fmla="*/ 180 h 150"/>
                <a:gd name="T84" fmla="*/ 106 w 245"/>
                <a:gd name="T85" fmla="*/ 110 h 150"/>
                <a:gd name="T86" fmla="*/ 126 w 245"/>
                <a:gd name="T87" fmla="*/ 77 h 150"/>
                <a:gd name="T88" fmla="*/ 138 w 245"/>
                <a:gd name="T89" fmla="*/ 0 h 150"/>
                <a:gd name="T90" fmla="*/ 157 w 245"/>
                <a:gd name="T91" fmla="*/ 77 h 150"/>
                <a:gd name="T92" fmla="*/ 184 w 245"/>
                <a:gd name="T93" fmla="*/ 216 h 150"/>
                <a:gd name="T94" fmla="*/ 207 w 245"/>
                <a:gd name="T95" fmla="*/ 255 h 150"/>
                <a:gd name="T96" fmla="*/ 228 w 245"/>
                <a:gd name="T97" fmla="*/ 291 h 150"/>
                <a:gd name="T98" fmla="*/ 298 w 245"/>
                <a:gd name="T99" fmla="*/ 505 h 150"/>
                <a:gd name="T100" fmla="*/ 312 w 245"/>
                <a:gd name="T101" fmla="*/ 608 h 150"/>
                <a:gd name="T102" fmla="*/ 304 w 245"/>
                <a:gd name="T103" fmla="*/ 648 h 150"/>
                <a:gd name="T104" fmla="*/ 298 w 245"/>
                <a:gd name="T105" fmla="*/ 67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5"/>
                <a:gd name="T160" fmla="*/ 0 h 150"/>
                <a:gd name="T161" fmla="*/ 245 w 245"/>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239FB1"/>
            </a:solidFill>
            <a:ln w="9525">
              <a:solidFill>
                <a:srgbClr val="000000"/>
              </a:solidFill>
              <a:round/>
              <a:headEnd/>
              <a:tailEnd/>
            </a:ln>
          </p:spPr>
          <p:txBody>
            <a:bodyPr/>
            <a:lstStyle/>
            <a:p>
              <a:endParaRPr lang="en-US"/>
            </a:p>
          </p:txBody>
        </p:sp>
        <p:sp>
          <p:nvSpPr>
            <p:cNvPr id="5424" name="Freeform 326"/>
            <p:cNvSpPr>
              <a:spLocks/>
            </p:cNvSpPr>
            <p:nvPr/>
          </p:nvSpPr>
          <p:spPr bwMode="auto">
            <a:xfrm>
              <a:off x="3547" y="1749"/>
              <a:ext cx="223" cy="203"/>
            </a:xfrm>
            <a:custGeom>
              <a:avLst/>
              <a:gdLst>
                <a:gd name="T0" fmla="*/ 0 w 221"/>
                <a:gd name="T1" fmla="*/ 470 h 180"/>
                <a:gd name="T2" fmla="*/ 0 w 221"/>
                <a:gd name="T3" fmla="*/ 510 h 180"/>
                <a:gd name="T4" fmla="*/ 0 w 221"/>
                <a:gd name="T5" fmla="*/ 583 h 180"/>
                <a:gd name="T6" fmla="*/ 6 w 221"/>
                <a:gd name="T7" fmla="*/ 621 h 180"/>
                <a:gd name="T8" fmla="*/ 6 w 221"/>
                <a:gd name="T9" fmla="*/ 621 h 180"/>
                <a:gd name="T10" fmla="*/ 12 w 221"/>
                <a:gd name="T11" fmla="*/ 725 h 180"/>
                <a:gd name="T12" fmla="*/ 12 w 221"/>
                <a:gd name="T13" fmla="*/ 836 h 180"/>
                <a:gd name="T14" fmla="*/ 30 w 221"/>
                <a:gd name="T15" fmla="*/ 873 h 180"/>
                <a:gd name="T16" fmla="*/ 36 w 221"/>
                <a:gd name="T17" fmla="*/ 908 h 180"/>
                <a:gd name="T18" fmla="*/ 18 w 221"/>
                <a:gd name="T19" fmla="*/ 1058 h 180"/>
                <a:gd name="T20" fmla="*/ 36 w 221"/>
                <a:gd name="T21" fmla="*/ 1091 h 180"/>
                <a:gd name="T22" fmla="*/ 48 w 221"/>
                <a:gd name="T23" fmla="*/ 1091 h 180"/>
                <a:gd name="T24" fmla="*/ 92 w 221"/>
                <a:gd name="T25" fmla="*/ 1091 h 180"/>
                <a:gd name="T26" fmla="*/ 110 w 221"/>
                <a:gd name="T27" fmla="*/ 1091 h 180"/>
                <a:gd name="T28" fmla="*/ 128 w 221"/>
                <a:gd name="T29" fmla="*/ 1058 h 180"/>
                <a:gd name="T30" fmla="*/ 128 w 221"/>
                <a:gd name="T31" fmla="*/ 985 h 180"/>
                <a:gd name="T32" fmla="*/ 128 w 221"/>
                <a:gd name="T33" fmla="*/ 908 h 180"/>
                <a:gd name="T34" fmla="*/ 146 w 221"/>
                <a:gd name="T35" fmla="*/ 873 h 180"/>
                <a:gd name="T36" fmla="*/ 152 w 221"/>
                <a:gd name="T37" fmla="*/ 836 h 180"/>
                <a:gd name="T38" fmla="*/ 164 w 221"/>
                <a:gd name="T39" fmla="*/ 836 h 180"/>
                <a:gd name="T40" fmla="*/ 174 w 221"/>
                <a:gd name="T41" fmla="*/ 696 h 180"/>
                <a:gd name="T42" fmla="*/ 197 w 221"/>
                <a:gd name="T43" fmla="*/ 621 h 180"/>
                <a:gd name="T44" fmla="*/ 174 w 221"/>
                <a:gd name="T45" fmla="*/ 547 h 180"/>
                <a:gd name="T46" fmla="*/ 203 w 221"/>
                <a:gd name="T47" fmla="*/ 547 h 180"/>
                <a:gd name="T48" fmla="*/ 203 w 221"/>
                <a:gd name="T49" fmla="*/ 510 h 180"/>
                <a:gd name="T50" fmla="*/ 209 w 221"/>
                <a:gd name="T51" fmla="*/ 397 h 180"/>
                <a:gd name="T52" fmla="*/ 197 w 221"/>
                <a:gd name="T53" fmla="*/ 328 h 180"/>
                <a:gd name="T54" fmla="*/ 209 w 221"/>
                <a:gd name="T55" fmla="*/ 226 h 180"/>
                <a:gd name="T56" fmla="*/ 245 w 221"/>
                <a:gd name="T57" fmla="*/ 180 h 180"/>
                <a:gd name="T58" fmla="*/ 245 w 221"/>
                <a:gd name="T59" fmla="*/ 142 h 180"/>
                <a:gd name="T60" fmla="*/ 251 w 221"/>
                <a:gd name="T61" fmla="*/ 142 h 180"/>
                <a:gd name="T62" fmla="*/ 239 w 221"/>
                <a:gd name="T63" fmla="*/ 142 h 180"/>
                <a:gd name="T64" fmla="*/ 233 w 221"/>
                <a:gd name="T65" fmla="*/ 142 h 180"/>
                <a:gd name="T66" fmla="*/ 221 w 221"/>
                <a:gd name="T67" fmla="*/ 142 h 180"/>
                <a:gd name="T68" fmla="*/ 197 w 221"/>
                <a:gd name="T69" fmla="*/ 226 h 180"/>
                <a:gd name="T70" fmla="*/ 186 w 221"/>
                <a:gd name="T71" fmla="*/ 77 h 180"/>
                <a:gd name="T72" fmla="*/ 186 w 221"/>
                <a:gd name="T73" fmla="*/ 77 h 180"/>
                <a:gd name="T74" fmla="*/ 174 w 221"/>
                <a:gd name="T75" fmla="*/ 0 h 180"/>
                <a:gd name="T76" fmla="*/ 158 w 221"/>
                <a:gd name="T77" fmla="*/ 37 h 180"/>
                <a:gd name="T78" fmla="*/ 158 w 221"/>
                <a:gd name="T79" fmla="*/ 111 h 180"/>
                <a:gd name="T80" fmla="*/ 146 w 221"/>
                <a:gd name="T81" fmla="*/ 142 h 180"/>
                <a:gd name="T82" fmla="*/ 140 w 221"/>
                <a:gd name="T83" fmla="*/ 180 h 180"/>
                <a:gd name="T84" fmla="*/ 128 w 221"/>
                <a:gd name="T85" fmla="*/ 180 h 180"/>
                <a:gd name="T86" fmla="*/ 122 w 221"/>
                <a:gd name="T87" fmla="*/ 180 h 180"/>
                <a:gd name="T88" fmla="*/ 116 w 221"/>
                <a:gd name="T89" fmla="*/ 142 h 180"/>
                <a:gd name="T90" fmla="*/ 98 w 221"/>
                <a:gd name="T91" fmla="*/ 142 h 180"/>
                <a:gd name="T92" fmla="*/ 86 w 221"/>
                <a:gd name="T93" fmla="*/ 111 h 180"/>
                <a:gd name="T94" fmla="*/ 80 w 221"/>
                <a:gd name="T95" fmla="*/ 142 h 180"/>
                <a:gd name="T96" fmla="*/ 75 w 221"/>
                <a:gd name="T97" fmla="*/ 180 h 180"/>
                <a:gd name="T98" fmla="*/ 54 w 221"/>
                <a:gd name="T99" fmla="*/ 291 h 180"/>
                <a:gd name="T100" fmla="*/ 36 w 221"/>
                <a:gd name="T101" fmla="*/ 328 h 180"/>
                <a:gd name="T102" fmla="*/ 30 w 221"/>
                <a:gd name="T103" fmla="*/ 397 h 180"/>
                <a:gd name="T104" fmla="*/ 24 w 221"/>
                <a:gd name="T105" fmla="*/ 397 h 180"/>
                <a:gd name="T106" fmla="*/ 6 w 221"/>
                <a:gd name="T107" fmla="*/ 369 h 180"/>
                <a:gd name="T108" fmla="*/ 0 w 221"/>
                <a:gd name="T109" fmla="*/ 470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1"/>
                <a:gd name="T166" fmla="*/ 0 h 180"/>
                <a:gd name="T167" fmla="*/ 221 w 221"/>
                <a:gd name="T168" fmla="*/ 180 h 1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round/>
              <a:headEnd/>
              <a:tailEnd/>
            </a:ln>
          </p:spPr>
          <p:txBody>
            <a:bodyPr/>
            <a:lstStyle/>
            <a:p>
              <a:endParaRPr lang="en-US"/>
            </a:p>
          </p:txBody>
        </p:sp>
        <p:sp>
          <p:nvSpPr>
            <p:cNvPr id="5425" name="Freeform 327"/>
            <p:cNvSpPr>
              <a:spLocks/>
            </p:cNvSpPr>
            <p:nvPr/>
          </p:nvSpPr>
          <p:spPr bwMode="auto">
            <a:xfrm>
              <a:off x="3067" y="1817"/>
              <a:ext cx="37" cy="20"/>
            </a:xfrm>
            <a:custGeom>
              <a:avLst/>
              <a:gdLst>
                <a:gd name="T0" fmla="*/ 51 w 36"/>
                <a:gd name="T1" fmla="*/ 0 h 18"/>
                <a:gd name="T2" fmla="*/ 33 w 36"/>
                <a:gd name="T3" fmla="*/ 30 h 18"/>
                <a:gd name="T4" fmla="*/ 0 w 36"/>
                <a:gd name="T5" fmla="*/ 57 h 18"/>
                <a:gd name="T6" fmla="*/ 6 w 36"/>
                <a:gd name="T7" fmla="*/ 87 h 18"/>
                <a:gd name="T8" fmla="*/ 45 w 36"/>
                <a:gd name="T9" fmla="*/ 57 h 18"/>
                <a:gd name="T10" fmla="*/ 39 w 36"/>
                <a:gd name="T11" fmla="*/ 30 h 18"/>
                <a:gd name="T12" fmla="*/ 51 w 36"/>
                <a:gd name="T13" fmla="*/ 0 h 18"/>
                <a:gd name="T14" fmla="*/ 0 60000 65536"/>
                <a:gd name="T15" fmla="*/ 0 60000 65536"/>
                <a:gd name="T16" fmla="*/ 0 60000 65536"/>
                <a:gd name="T17" fmla="*/ 0 60000 65536"/>
                <a:gd name="T18" fmla="*/ 0 60000 65536"/>
                <a:gd name="T19" fmla="*/ 0 60000 65536"/>
                <a:gd name="T20" fmla="*/ 0 60000 65536"/>
                <a:gd name="T21" fmla="*/ 0 w 36"/>
                <a:gd name="T22" fmla="*/ 0 h 18"/>
                <a:gd name="T23" fmla="*/ 36 w 3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round/>
              <a:headEnd/>
              <a:tailEnd/>
            </a:ln>
          </p:spPr>
          <p:txBody>
            <a:bodyPr/>
            <a:lstStyle/>
            <a:p>
              <a:endParaRPr lang="en-US"/>
            </a:p>
          </p:txBody>
        </p:sp>
        <p:sp>
          <p:nvSpPr>
            <p:cNvPr id="5426" name="Line 328"/>
            <p:cNvSpPr>
              <a:spLocks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7" name="Line 329"/>
            <p:cNvSpPr>
              <a:spLocks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8" name="Line 330"/>
            <p:cNvSpPr>
              <a:spLocks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9" name="Line 331"/>
            <p:cNvSpPr>
              <a:spLocks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0" name="Line 332"/>
            <p:cNvSpPr>
              <a:spLocks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1" name="Line 333"/>
            <p:cNvSpPr>
              <a:spLocks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2" name="Line 334"/>
            <p:cNvSpPr>
              <a:spLocks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3" name="Line 335"/>
            <p:cNvSpPr>
              <a:spLocks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4" name="Line 336"/>
            <p:cNvSpPr>
              <a:spLocks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5" name="Line 337"/>
            <p:cNvSpPr>
              <a:spLocks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6" name="Line 338"/>
            <p:cNvSpPr>
              <a:spLocks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7" name="Line 339"/>
            <p:cNvSpPr>
              <a:spLocks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8" name="Line 340"/>
            <p:cNvSpPr>
              <a:spLocks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9" name="Line 341"/>
            <p:cNvSpPr>
              <a:spLocks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40" name="Line 342"/>
            <p:cNvSpPr>
              <a:spLocks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41" name="Line 343"/>
            <p:cNvSpPr>
              <a:spLocks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42" name="Line 344"/>
            <p:cNvSpPr>
              <a:spLocks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43" name="Line 345"/>
            <p:cNvSpPr>
              <a:spLocks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44" name="Line 346"/>
            <p:cNvSpPr>
              <a:spLocks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45" name="Line 347"/>
            <p:cNvSpPr>
              <a:spLocks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46" name="Line 348"/>
            <p:cNvSpPr>
              <a:spLocks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47" name="Freeform 349"/>
            <p:cNvSpPr>
              <a:spLocks/>
            </p:cNvSpPr>
            <p:nvPr/>
          </p:nvSpPr>
          <p:spPr bwMode="auto">
            <a:xfrm>
              <a:off x="3121" y="1837"/>
              <a:ext cx="19" cy="34"/>
            </a:xfrm>
            <a:custGeom>
              <a:avLst/>
              <a:gdLst>
                <a:gd name="T0" fmla="*/ 39 w 18"/>
                <a:gd name="T1" fmla="*/ 113 h 30"/>
                <a:gd name="T2" fmla="*/ 6 w 18"/>
                <a:gd name="T3" fmla="*/ 201 h 30"/>
                <a:gd name="T4" fmla="*/ 0 w 18"/>
                <a:gd name="T5" fmla="*/ 201 h 30"/>
                <a:gd name="T6" fmla="*/ 0 w 18"/>
                <a:gd name="T7" fmla="*/ 78 h 30"/>
                <a:gd name="T8" fmla="*/ 6 w 18"/>
                <a:gd name="T9" fmla="*/ 0 h 30"/>
                <a:gd name="T10" fmla="*/ 39 w 18"/>
                <a:gd name="T11" fmla="*/ 37 h 30"/>
                <a:gd name="T12" fmla="*/ 39 w 18"/>
                <a:gd name="T13" fmla="*/ 113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round/>
              <a:headEnd/>
              <a:tailEnd/>
            </a:ln>
          </p:spPr>
          <p:txBody>
            <a:bodyPr/>
            <a:lstStyle/>
            <a:p>
              <a:endParaRPr lang="en-US"/>
            </a:p>
          </p:txBody>
        </p:sp>
        <p:sp>
          <p:nvSpPr>
            <p:cNvPr id="5448" name="Freeform 350"/>
            <p:cNvSpPr>
              <a:spLocks/>
            </p:cNvSpPr>
            <p:nvPr/>
          </p:nvSpPr>
          <p:spPr bwMode="auto">
            <a:xfrm>
              <a:off x="3128" y="1776"/>
              <a:ext cx="104" cy="115"/>
            </a:xfrm>
            <a:custGeom>
              <a:avLst/>
              <a:gdLst>
                <a:gd name="T0" fmla="*/ 85 w 102"/>
                <a:gd name="T1" fmla="*/ 77 h 102"/>
                <a:gd name="T2" fmla="*/ 51 w 102"/>
                <a:gd name="T3" fmla="*/ 77 h 102"/>
                <a:gd name="T4" fmla="*/ 12 w 102"/>
                <a:gd name="T5" fmla="*/ 77 h 102"/>
                <a:gd name="T6" fmla="*/ 6 w 102"/>
                <a:gd name="T7" fmla="*/ 77 h 102"/>
                <a:gd name="T8" fmla="*/ 6 w 102"/>
                <a:gd name="T9" fmla="*/ 142 h 102"/>
                <a:gd name="T10" fmla="*/ 0 w 102"/>
                <a:gd name="T11" fmla="*/ 180 h 102"/>
                <a:gd name="T12" fmla="*/ 0 w 102"/>
                <a:gd name="T13" fmla="*/ 180 h 102"/>
                <a:gd name="T14" fmla="*/ 0 w 102"/>
                <a:gd name="T15" fmla="*/ 328 h 102"/>
                <a:gd name="T16" fmla="*/ 12 w 102"/>
                <a:gd name="T17" fmla="*/ 368 h 102"/>
                <a:gd name="T18" fmla="*/ 12 w 102"/>
                <a:gd name="T19" fmla="*/ 435 h 102"/>
                <a:gd name="T20" fmla="*/ 0 w 102"/>
                <a:gd name="T21" fmla="*/ 510 h 102"/>
                <a:gd name="T22" fmla="*/ 0 w 102"/>
                <a:gd name="T23" fmla="*/ 541 h 102"/>
                <a:gd name="T24" fmla="*/ 24 w 102"/>
                <a:gd name="T25" fmla="*/ 619 h 102"/>
                <a:gd name="T26" fmla="*/ 69 w 102"/>
                <a:gd name="T27" fmla="*/ 470 h 102"/>
                <a:gd name="T28" fmla="*/ 97 w 102"/>
                <a:gd name="T29" fmla="*/ 397 h 102"/>
                <a:gd name="T30" fmla="*/ 114 w 102"/>
                <a:gd name="T31" fmla="*/ 368 h 102"/>
                <a:gd name="T32" fmla="*/ 114 w 102"/>
                <a:gd name="T33" fmla="*/ 110 h 102"/>
                <a:gd name="T34" fmla="*/ 134 w 102"/>
                <a:gd name="T35" fmla="*/ 37 h 102"/>
                <a:gd name="T36" fmla="*/ 126 w 102"/>
                <a:gd name="T37" fmla="*/ 0 h 102"/>
                <a:gd name="T38" fmla="*/ 108 w 102"/>
                <a:gd name="T39" fmla="*/ 37 h 102"/>
                <a:gd name="T40" fmla="*/ 85 w 102"/>
                <a:gd name="T41" fmla="*/ 7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02"/>
                <a:gd name="T65" fmla="*/ 102 w 102"/>
                <a:gd name="T66" fmla="*/ 102 h 1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239FB1"/>
            </a:solidFill>
            <a:ln w="9525">
              <a:solidFill>
                <a:srgbClr val="000000"/>
              </a:solidFill>
              <a:round/>
              <a:headEnd/>
              <a:tailEnd/>
            </a:ln>
          </p:spPr>
          <p:txBody>
            <a:bodyPr/>
            <a:lstStyle/>
            <a:p>
              <a:endParaRPr lang="en-US"/>
            </a:p>
          </p:txBody>
        </p:sp>
        <p:sp>
          <p:nvSpPr>
            <p:cNvPr id="5449" name="Freeform 351"/>
            <p:cNvSpPr>
              <a:spLocks/>
            </p:cNvSpPr>
            <p:nvPr/>
          </p:nvSpPr>
          <p:spPr bwMode="auto">
            <a:xfrm>
              <a:off x="3637" y="1682"/>
              <a:ext cx="140" cy="108"/>
            </a:xfrm>
            <a:custGeom>
              <a:avLst/>
              <a:gdLst>
                <a:gd name="T0" fmla="*/ 144 w 138"/>
                <a:gd name="T1" fmla="*/ 492 h 96"/>
                <a:gd name="T2" fmla="*/ 130 w 138"/>
                <a:gd name="T3" fmla="*/ 492 h 96"/>
                <a:gd name="T4" fmla="*/ 93 w 138"/>
                <a:gd name="T5" fmla="*/ 560 h 96"/>
                <a:gd name="T6" fmla="*/ 87 w 138"/>
                <a:gd name="T7" fmla="*/ 419 h 96"/>
                <a:gd name="T8" fmla="*/ 87 w 138"/>
                <a:gd name="T9" fmla="*/ 419 h 96"/>
                <a:gd name="T10" fmla="*/ 81 w 138"/>
                <a:gd name="T11" fmla="*/ 345 h 96"/>
                <a:gd name="T12" fmla="*/ 69 w 138"/>
                <a:gd name="T13" fmla="*/ 386 h 96"/>
                <a:gd name="T14" fmla="*/ 69 w 138"/>
                <a:gd name="T15" fmla="*/ 458 h 96"/>
                <a:gd name="T16" fmla="*/ 57 w 138"/>
                <a:gd name="T17" fmla="*/ 492 h 96"/>
                <a:gd name="T18" fmla="*/ 51 w 138"/>
                <a:gd name="T19" fmla="*/ 528 h 96"/>
                <a:gd name="T20" fmla="*/ 24 w 138"/>
                <a:gd name="T21" fmla="*/ 528 h 96"/>
                <a:gd name="T22" fmla="*/ 18 w 138"/>
                <a:gd name="T23" fmla="*/ 528 h 96"/>
                <a:gd name="T24" fmla="*/ 12 w 138"/>
                <a:gd name="T25" fmla="*/ 492 h 96"/>
                <a:gd name="T26" fmla="*/ 18 w 138"/>
                <a:gd name="T27" fmla="*/ 345 h 96"/>
                <a:gd name="T28" fmla="*/ 18 w 138"/>
                <a:gd name="T29" fmla="*/ 322 h 96"/>
                <a:gd name="T30" fmla="*/ 6 w 138"/>
                <a:gd name="T31" fmla="*/ 286 h 96"/>
                <a:gd name="T32" fmla="*/ 0 w 138"/>
                <a:gd name="T33" fmla="*/ 213 h 96"/>
                <a:gd name="T34" fmla="*/ 30 w 138"/>
                <a:gd name="T35" fmla="*/ 37 h 96"/>
                <a:gd name="T36" fmla="*/ 57 w 138"/>
                <a:gd name="T37" fmla="*/ 0 h 96"/>
                <a:gd name="T38" fmla="*/ 81 w 138"/>
                <a:gd name="T39" fmla="*/ 0 h 96"/>
                <a:gd name="T40" fmla="*/ 99 w 138"/>
                <a:gd name="T41" fmla="*/ 77 h 96"/>
                <a:gd name="T42" fmla="*/ 57 w 138"/>
                <a:gd name="T43" fmla="*/ 141 h 96"/>
                <a:gd name="T44" fmla="*/ 57 w 138"/>
                <a:gd name="T45" fmla="*/ 213 h 96"/>
                <a:gd name="T46" fmla="*/ 87 w 138"/>
                <a:gd name="T47" fmla="*/ 243 h 96"/>
                <a:gd name="T48" fmla="*/ 130 w 138"/>
                <a:gd name="T49" fmla="*/ 243 h 96"/>
                <a:gd name="T50" fmla="*/ 138 w 138"/>
                <a:gd name="T51" fmla="*/ 345 h 96"/>
                <a:gd name="T52" fmla="*/ 156 w 138"/>
                <a:gd name="T53" fmla="*/ 345 h 96"/>
                <a:gd name="T54" fmla="*/ 168 w 138"/>
                <a:gd name="T55" fmla="*/ 492 h 96"/>
                <a:gd name="T56" fmla="*/ 162 w 138"/>
                <a:gd name="T57" fmla="*/ 492 h 96"/>
                <a:gd name="T58" fmla="*/ 162 w 138"/>
                <a:gd name="T59" fmla="*/ 492 h 96"/>
                <a:gd name="T60" fmla="*/ 150 w 138"/>
                <a:gd name="T61" fmla="*/ 492 h 96"/>
                <a:gd name="T62" fmla="*/ 144 w 138"/>
                <a:gd name="T63" fmla="*/ 492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96"/>
                <a:gd name="T98" fmla="*/ 138 w 138"/>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6F73BF"/>
            </a:solidFill>
            <a:ln w="9525">
              <a:solidFill>
                <a:srgbClr val="000000"/>
              </a:solidFill>
              <a:round/>
              <a:headEnd/>
              <a:tailEnd/>
            </a:ln>
          </p:spPr>
          <p:txBody>
            <a:bodyPr/>
            <a:lstStyle/>
            <a:p>
              <a:endParaRPr lang="en-US"/>
            </a:p>
          </p:txBody>
        </p:sp>
        <p:sp>
          <p:nvSpPr>
            <p:cNvPr id="5450" name="Freeform 352"/>
            <p:cNvSpPr>
              <a:spLocks/>
            </p:cNvSpPr>
            <p:nvPr/>
          </p:nvSpPr>
          <p:spPr bwMode="auto">
            <a:xfrm>
              <a:off x="3419" y="1587"/>
              <a:ext cx="261" cy="189"/>
            </a:xfrm>
            <a:custGeom>
              <a:avLst/>
              <a:gdLst>
                <a:gd name="T0" fmla="*/ 233 w 257"/>
                <a:gd name="T1" fmla="*/ 846 h 168"/>
                <a:gd name="T2" fmla="*/ 162 w 257"/>
                <a:gd name="T3" fmla="*/ 630 h 168"/>
                <a:gd name="T4" fmla="*/ 144 w 257"/>
                <a:gd name="T5" fmla="*/ 596 h 168"/>
                <a:gd name="T6" fmla="*/ 125 w 257"/>
                <a:gd name="T7" fmla="*/ 560 h 168"/>
                <a:gd name="T8" fmla="*/ 93 w 257"/>
                <a:gd name="T9" fmla="*/ 419 h 168"/>
                <a:gd name="T10" fmla="*/ 75 w 257"/>
                <a:gd name="T11" fmla="*/ 345 h 168"/>
                <a:gd name="T12" fmla="*/ 63 w 257"/>
                <a:gd name="T13" fmla="*/ 419 h 168"/>
                <a:gd name="T14" fmla="*/ 51 w 257"/>
                <a:gd name="T15" fmla="*/ 458 h 168"/>
                <a:gd name="T16" fmla="*/ 57 w 257"/>
                <a:gd name="T17" fmla="*/ 528 h 168"/>
                <a:gd name="T18" fmla="*/ 18 w 257"/>
                <a:gd name="T19" fmla="*/ 492 h 168"/>
                <a:gd name="T20" fmla="*/ 12 w 257"/>
                <a:gd name="T21" fmla="*/ 286 h 168"/>
                <a:gd name="T22" fmla="*/ 6 w 257"/>
                <a:gd name="T23" fmla="*/ 179 h 168"/>
                <a:gd name="T24" fmla="*/ 0 w 257"/>
                <a:gd name="T25" fmla="*/ 69 h 168"/>
                <a:gd name="T26" fmla="*/ 57 w 257"/>
                <a:gd name="T27" fmla="*/ 0 h 168"/>
                <a:gd name="T28" fmla="*/ 75 w 257"/>
                <a:gd name="T29" fmla="*/ 69 h 168"/>
                <a:gd name="T30" fmla="*/ 101 w 257"/>
                <a:gd name="T31" fmla="*/ 110 h 168"/>
                <a:gd name="T32" fmla="*/ 125 w 257"/>
                <a:gd name="T33" fmla="*/ 243 h 168"/>
                <a:gd name="T34" fmla="*/ 144 w 257"/>
                <a:gd name="T35" fmla="*/ 243 h 168"/>
                <a:gd name="T36" fmla="*/ 189 w 257"/>
                <a:gd name="T37" fmla="*/ 243 h 168"/>
                <a:gd name="T38" fmla="*/ 213 w 257"/>
                <a:gd name="T39" fmla="*/ 243 h 168"/>
                <a:gd name="T40" fmla="*/ 233 w 257"/>
                <a:gd name="T41" fmla="*/ 322 h 168"/>
                <a:gd name="T42" fmla="*/ 233 w 257"/>
                <a:gd name="T43" fmla="*/ 419 h 168"/>
                <a:gd name="T44" fmla="*/ 255 w 257"/>
                <a:gd name="T45" fmla="*/ 458 h 168"/>
                <a:gd name="T46" fmla="*/ 271 w 257"/>
                <a:gd name="T47" fmla="*/ 528 h 168"/>
                <a:gd name="T48" fmla="*/ 308 w 257"/>
                <a:gd name="T49" fmla="*/ 386 h 168"/>
                <a:gd name="T50" fmla="*/ 323 w 257"/>
                <a:gd name="T51" fmla="*/ 492 h 168"/>
                <a:gd name="T52" fmla="*/ 308 w 257"/>
                <a:gd name="T53" fmla="*/ 528 h 168"/>
                <a:gd name="T54" fmla="*/ 271 w 257"/>
                <a:gd name="T55" fmla="*/ 701 h 168"/>
                <a:gd name="T56" fmla="*/ 279 w 257"/>
                <a:gd name="T57" fmla="*/ 781 h 168"/>
                <a:gd name="T58" fmla="*/ 293 w 257"/>
                <a:gd name="T59" fmla="*/ 807 h 168"/>
                <a:gd name="T60" fmla="*/ 293 w 257"/>
                <a:gd name="T61" fmla="*/ 846 h 168"/>
                <a:gd name="T62" fmla="*/ 287 w 257"/>
                <a:gd name="T63" fmla="*/ 989 h 168"/>
                <a:gd name="T64" fmla="*/ 263 w 257"/>
                <a:gd name="T65" fmla="*/ 989 h 168"/>
                <a:gd name="T66" fmla="*/ 247 w 257"/>
                <a:gd name="T67" fmla="*/ 952 h 168"/>
                <a:gd name="T68" fmla="*/ 233 w 257"/>
                <a:gd name="T69" fmla="*/ 846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7"/>
                <a:gd name="T106" fmla="*/ 0 h 168"/>
                <a:gd name="T107" fmla="*/ 257 w 257"/>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239FB1"/>
            </a:solidFill>
            <a:ln w="9525">
              <a:solidFill>
                <a:srgbClr val="000000"/>
              </a:solidFill>
              <a:round/>
              <a:headEnd/>
              <a:tailEnd/>
            </a:ln>
          </p:spPr>
          <p:txBody>
            <a:bodyPr/>
            <a:lstStyle/>
            <a:p>
              <a:endParaRPr lang="en-US"/>
            </a:p>
          </p:txBody>
        </p:sp>
        <p:sp>
          <p:nvSpPr>
            <p:cNvPr id="5451" name="Freeform 353"/>
            <p:cNvSpPr>
              <a:spLocks/>
            </p:cNvSpPr>
            <p:nvPr/>
          </p:nvSpPr>
          <p:spPr bwMode="auto">
            <a:xfrm>
              <a:off x="2856" y="1662"/>
              <a:ext cx="42" cy="33"/>
            </a:xfrm>
            <a:custGeom>
              <a:avLst/>
              <a:gdLst>
                <a:gd name="T0" fmla="*/ 12 w 42"/>
                <a:gd name="T1" fmla="*/ 124 h 30"/>
                <a:gd name="T2" fmla="*/ 0 w 42"/>
                <a:gd name="T3" fmla="*/ 50 h 30"/>
                <a:gd name="T4" fmla="*/ 6 w 42"/>
                <a:gd name="T5" fmla="*/ 50 h 30"/>
                <a:gd name="T6" fmla="*/ 6 w 42"/>
                <a:gd name="T7" fmla="*/ 28 h 30"/>
                <a:gd name="T8" fmla="*/ 12 w 42"/>
                <a:gd name="T9" fmla="*/ 28 h 30"/>
                <a:gd name="T10" fmla="*/ 12 w 42"/>
                <a:gd name="T11" fmla="*/ 28 h 30"/>
                <a:gd name="T12" fmla="*/ 18 w 42"/>
                <a:gd name="T13" fmla="*/ 28 h 30"/>
                <a:gd name="T14" fmla="*/ 18 w 42"/>
                <a:gd name="T15" fmla="*/ 28 h 30"/>
                <a:gd name="T16" fmla="*/ 24 w 42"/>
                <a:gd name="T17" fmla="*/ 28 h 30"/>
                <a:gd name="T18" fmla="*/ 24 w 42"/>
                <a:gd name="T19" fmla="*/ 28 h 30"/>
                <a:gd name="T20" fmla="*/ 30 w 42"/>
                <a:gd name="T21" fmla="*/ 0 h 30"/>
                <a:gd name="T22" fmla="*/ 36 w 42"/>
                <a:gd name="T23" fmla="*/ 28 h 30"/>
                <a:gd name="T24" fmla="*/ 36 w 42"/>
                <a:gd name="T25" fmla="*/ 28 h 30"/>
                <a:gd name="T26" fmla="*/ 42 w 42"/>
                <a:gd name="T27" fmla="*/ 28 h 30"/>
                <a:gd name="T28" fmla="*/ 42 w 42"/>
                <a:gd name="T29" fmla="*/ 101 h 30"/>
                <a:gd name="T30" fmla="*/ 12 w 42"/>
                <a:gd name="T31" fmla="*/ 124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30"/>
                <a:gd name="T50" fmla="*/ 42 w 42"/>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6F73BF"/>
            </a:solidFill>
            <a:ln w="9525">
              <a:solidFill>
                <a:srgbClr val="000000"/>
              </a:solidFill>
              <a:round/>
              <a:headEnd/>
              <a:tailEnd/>
            </a:ln>
          </p:spPr>
          <p:txBody>
            <a:bodyPr/>
            <a:lstStyle/>
            <a:p>
              <a:endParaRPr lang="en-US"/>
            </a:p>
          </p:txBody>
        </p:sp>
        <p:sp>
          <p:nvSpPr>
            <p:cNvPr id="5452" name="Freeform 354"/>
            <p:cNvSpPr>
              <a:spLocks/>
            </p:cNvSpPr>
            <p:nvPr/>
          </p:nvSpPr>
          <p:spPr bwMode="auto">
            <a:xfrm>
              <a:off x="2886" y="1621"/>
              <a:ext cx="97" cy="68"/>
            </a:xfrm>
            <a:custGeom>
              <a:avLst/>
              <a:gdLst>
                <a:gd name="T0" fmla="*/ 6 w 95"/>
                <a:gd name="T1" fmla="*/ 37 h 60"/>
                <a:gd name="T2" fmla="*/ 6 w 95"/>
                <a:gd name="T3" fmla="*/ 0 h 60"/>
                <a:gd name="T4" fmla="*/ 0 w 95"/>
                <a:gd name="T5" fmla="*/ 78 h 60"/>
                <a:gd name="T6" fmla="*/ 12 w 95"/>
                <a:gd name="T7" fmla="*/ 160 h 60"/>
                <a:gd name="T8" fmla="*/ 0 w 95"/>
                <a:gd name="T9" fmla="*/ 233 h 60"/>
                <a:gd name="T10" fmla="*/ 6 w 95"/>
                <a:gd name="T11" fmla="*/ 271 h 60"/>
                <a:gd name="T12" fmla="*/ 12 w 95"/>
                <a:gd name="T13" fmla="*/ 271 h 60"/>
                <a:gd name="T14" fmla="*/ 12 w 95"/>
                <a:gd name="T15" fmla="*/ 393 h 60"/>
                <a:gd name="T16" fmla="*/ 45 w 95"/>
                <a:gd name="T17" fmla="*/ 348 h 60"/>
                <a:gd name="T18" fmla="*/ 78 w 95"/>
                <a:gd name="T19" fmla="*/ 393 h 60"/>
                <a:gd name="T20" fmla="*/ 90 w 95"/>
                <a:gd name="T21" fmla="*/ 348 h 60"/>
                <a:gd name="T22" fmla="*/ 90 w 95"/>
                <a:gd name="T23" fmla="*/ 307 h 60"/>
                <a:gd name="T24" fmla="*/ 100 w 95"/>
                <a:gd name="T25" fmla="*/ 307 h 60"/>
                <a:gd name="T26" fmla="*/ 128 w 95"/>
                <a:gd name="T27" fmla="*/ 307 h 60"/>
                <a:gd name="T28" fmla="*/ 113 w 95"/>
                <a:gd name="T29" fmla="*/ 233 h 60"/>
                <a:gd name="T30" fmla="*/ 119 w 95"/>
                <a:gd name="T31" fmla="*/ 201 h 60"/>
                <a:gd name="T32" fmla="*/ 128 w 95"/>
                <a:gd name="T33" fmla="*/ 113 h 60"/>
                <a:gd name="T34" fmla="*/ 128 w 95"/>
                <a:gd name="T35" fmla="*/ 78 h 60"/>
                <a:gd name="T36" fmla="*/ 90 w 95"/>
                <a:gd name="T37" fmla="*/ 37 h 60"/>
                <a:gd name="T38" fmla="*/ 57 w 95"/>
                <a:gd name="T39" fmla="*/ 78 h 60"/>
                <a:gd name="T40" fmla="*/ 39 w 95"/>
                <a:gd name="T41" fmla="*/ 78 h 60"/>
                <a:gd name="T42" fmla="*/ 6 w 95"/>
                <a:gd name="T43" fmla="*/ 37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
                <a:gd name="T67" fmla="*/ 0 h 60"/>
                <a:gd name="T68" fmla="*/ 95 w 95"/>
                <a:gd name="T69" fmla="*/ 60 h 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6F73BF"/>
            </a:solidFill>
            <a:ln w="9525">
              <a:solidFill>
                <a:srgbClr val="000000"/>
              </a:solidFill>
              <a:round/>
              <a:headEnd/>
              <a:tailEnd/>
            </a:ln>
          </p:spPr>
          <p:txBody>
            <a:bodyPr/>
            <a:lstStyle/>
            <a:p>
              <a:endParaRPr lang="en-US"/>
            </a:p>
          </p:txBody>
        </p:sp>
        <p:sp>
          <p:nvSpPr>
            <p:cNvPr id="5453" name="Freeform 355"/>
            <p:cNvSpPr>
              <a:spLocks/>
            </p:cNvSpPr>
            <p:nvPr/>
          </p:nvSpPr>
          <p:spPr bwMode="auto">
            <a:xfrm>
              <a:off x="2836" y="1662"/>
              <a:ext cx="32" cy="60"/>
            </a:xfrm>
            <a:custGeom>
              <a:avLst/>
              <a:gdLst>
                <a:gd name="T0" fmla="*/ 0 w 30"/>
                <a:gd name="T1" fmla="*/ 57 h 54"/>
                <a:gd name="T2" fmla="*/ 6 w 30"/>
                <a:gd name="T3" fmla="*/ 170 h 54"/>
                <a:gd name="T4" fmla="*/ 45 w 30"/>
                <a:gd name="T5" fmla="*/ 259 h 54"/>
                <a:gd name="T6" fmla="*/ 65 w 30"/>
                <a:gd name="T7" fmla="*/ 232 h 54"/>
                <a:gd name="T8" fmla="*/ 79 w 30"/>
                <a:gd name="T9" fmla="*/ 148 h 54"/>
                <a:gd name="T10" fmla="*/ 79 w 30"/>
                <a:gd name="T11" fmla="*/ 148 h 54"/>
                <a:gd name="T12" fmla="*/ 45 w 30"/>
                <a:gd name="T13" fmla="*/ 57 h 54"/>
                <a:gd name="T14" fmla="*/ 45 w 30"/>
                <a:gd name="T15" fmla="*/ 0 h 54"/>
                <a:gd name="T16" fmla="*/ 6 w 30"/>
                <a:gd name="T17" fmla="*/ 0 h 54"/>
                <a:gd name="T18" fmla="*/ 0 w 30"/>
                <a:gd name="T19" fmla="*/ 5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54"/>
                <a:gd name="T32" fmla="*/ 30 w 30"/>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B73BF"/>
            </a:solidFill>
            <a:ln w="9525">
              <a:solidFill>
                <a:srgbClr val="000000"/>
              </a:solidFill>
              <a:round/>
              <a:headEnd/>
              <a:tailEnd/>
            </a:ln>
          </p:spPr>
          <p:txBody>
            <a:bodyPr/>
            <a:lstStyle/>
            <a:p>
              <a:endParaRPr lang="en-US"/>
            </a:p>
          </p:txBody>
        </p:sp>
        <p:sp>
          <p:nvSpPr>
            <p:cNvPr id="5454" name="Freeform 356"/>
            <p:cNvSpPr>
              <a:spLocks/>
            </p:cNvSpPr>
            <p:nvPr/>
          </p:nvSpPr>
          <p:spPr bwMode="auto">
            <a:xfrm>
              <a:off x="3226" y="1682"/>
              <a:ext cx="71" cy="54"/>
            </a:xfrm>
            <a:custGeom>
              <a:avLst/>
              <a:gdLst>
                <a:gd name="T0" fmla="*/ 6 w 71"/>
                <a:gd name="T1" fmla="*/ 37 h 48"/>
                <a:gd name="T2" fmla="*/ 0 w 71"/>
                <a:gd name="T3" fmla="*/ 0 h 48"/>
                <a:gd name="T4" fmla="*/ 24 w 71"/>
                <a:gd name="T5" fmla="*/ 0 h 48"/>
                <a:gd name="T6" fmla="*/ 48 w 71"/>
                <a:gd name="T7" fmla="*/ 0 h 48"/>
                <a:gd name="T8" fmla="*/ 59 w 71"/>
                <a:gd name="T9" fmla="*/ 0 h 48"/>
                <a:gd name="T10" fmla="*/ 59 w 71"/>
                <a:gd name="T11" fmla="*/ 110 h 48"/>
                <a:gd name="T12" fmla="*/ 65 w 71"/>
                <a:gd name="T13" fmla="*/ 141 h 48"/>
                <a:gd name="T14" fmla="*/ 59 w 71"/>
                <a:gd name="T15" fmla="*/ 179 h 48"/>
                <a:gd name="T16" fmla="*/ 71 w 71"/>
                <a:gd name="T17" fmla="*/ 286 h 48"/>
                <a:gd name="T18" fmla="*/ 65 w 71"/>
                <a:gd name="T19" fmla="*/ 286 h 48"/>
                <a:gd name="T20" fmla="*/ 59 w 71"/>
                <a:gd name="T21" fmla="*/ 286 h 48"/>
                <a:gd name="T22" fmla="*/ 59 w 71"/>
                <a:gd name="T23" fmla="*/ 243 h 48"/>
                <a:gd name="T24" fmla="*/ 54 w 71"/>
                <a:gd name="T25" fmla="*/ 243 h 48"/>
                <a:gd name="T26" fmla="*/ 54 w 71"/>
                <a:gd name="T27" fmla="*/ 243 h 48"/>
                <a:gd name="T28" fmla="*/ 48 w 71"/>
                <a:gd name="T29" fmla="*/ 243 h 48"/>
                <a:gd name="T30" fmla="*/ 42 w 71"/>
                <a:gd name="T31" fmla="*/ 213 h 48"/>
                <a:gd name="T32" fmla="*/ 36 w 71"/>
                <a:gd name="T33" fmla="*/ 213 h 48"/>
                <a:gd name="T34" fmla="*/ 36 w 71"/>
                <a:gd name="T35" fmla="*/ 213 h 48"/>
                <a:gd name="T36" fmla="*/ 24 w 71"/>
                <a:gd name="T37" fmla="*/ 179 h 48"/>
                <a:gd name="T38" fmla="*/ 12 w 71"/>
                <a:gd name="T39" fmla="*/ 110 h 48"/>
                <a:gd name="T40" fmla="*/ 6 w 71"/>
                <a:gd name="T41" fmla="*/ 3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8"/>
                <a:gd name="T65" fmla="*/ 71 w 71"/>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6F73BF"/>
            </a:solidFill>
            <a:ln w="9525">
              <a:solidFill>
                <a:srgbClr val="000000"/>
              </a:solidFill>
              <a:round/>
              <a:headEnd/>
              <a:tailEnd/>
            </a:ln>
          </p:spPr>
          <p:txBody>
            <a:bodyPr/>
            <a:lstStyle/>
            <a:p>
              <a:endParaRPr lang="en-US"/>
            </a:p>
          </p:txBody>
        </p:sp>
        <p:sp>
          <p:nvSpPr>
            <p:cNvPr id="5455" name="Freeform 357"/>
            <p:cNvSpPr>
              <a:spLocks/>
            </p:cNvSpPr>
            <p:nvPr/>
          </p:nvSpPr>
          <p:spPr bwMode="auto">
            <a:xfrm>
              <a:off x="3285" y="1675"/>
              <a:ext cx="67" cy="74"/>
            </a:xfrm>
            <a:custGeom>
              <a:avLst/>
              <a:gdLst>
                <a:gd name="T0" fmla="*/ 12 w 66"/>
                <a:gd name="T1" fmla="*/ 299 h 66"/>
                <a:gd name="T2" fmla="*/ 0 w 66"/>
                <a:gd name="T3" fmla="*/ 200 h 66"/>
                <a:gd name="T4" fmla="*/ 6 w 66"/>
                <a:gd name="T5" fmla="*/ 169 h 66"/>
                <a:gd name="T6" fmla="*/ 0 w 66"/>
                <a:gd name="T7" fmla="*/ 135 h 66"/>
                <a:gd name="T8" fmla="*/ 0 w 66"/>
                <a:gd name="T9" fmla="*/ 34 h 66"/>
                <a:gd name="T10" fmla="*/ 6 w 66"/>
                <a:gd name="T11" fmla="*/ 0 h 66"/>
                <a:gd name="T12" fmla="*/ 51 w 66"/>
                <a:gd name="T13" fmla="*/ 34 h 66"/>
                <a:gd name="T14" fmla="*/ 57 w 66"/>
                <a:gd name="T15" fmla="*/ 98 h 66"/>
                <a:gd name="T16" fmla="*/ 81 w 66"/>
                <a:gd name="T17" fmla="*/ 169 h 66"/>
                <a:gd name="T18" fmla="*/ 69 w 66"/>
                <a:gd name="T19" fmla="*/ 169 h 66"/>
                <a:gd name="T20" fmla="*/ 63 w 66"/>
                <a:gd name="T21" fmla="*/ 299 h 66"/>
                <a:gd name="T22" fmla="*/ 63 w 66"/>
                <a:gd name="T23" fmla="*/ 367 h 66"/>
                <a:gd name="T24" fmla="*/ 30 w 66"/>
                <a:gd name="T25" fmla="*/ 330 h 66"/>
                <a:gd name="T26" fmla="*/ 51 w 66"/>
                <a:gd name="T27" fmla="*/ 299 h 66"/>
                <a:gd name="T28" fmla="*/ 30 w 66"/>
                <a:gd name="T29" fmla="*/ 232 h 66"/>
                <a:gd name="T30" fmla="*/ 12 w 66"/>
                <a:gd name="T31" fmla="*/ 299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
                <a:gd name="T49" fmla="*/ 0 h 66"/>
                <a:gd name="T50" fmla="*/ 66 w 66"/>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6F73BF"/>
            </a:solidFill>
            <a:ln w="9525">
              <a:solidFill>
                <a:srgbClr val="000000"/>
              </a:solidFill>
              <a:round/>
              <a:headEnd/>
              <a:tailEnd/>
            </a:ln>
          </p:spPr>
          <p:txBody>
            <a:bodyPr/>
            <a:lstStyle/>
            <a:p>
              <a:endParaRPr lang="en-US"/>
            </a:p>
          </p:txBody>
        </p:sp>
        <p:sp>
          <p:nvSpPr>
            <p:cNvPr id="5456" name="Freeform 358"/>
            <p:cNvSpPr>
              <a:spLocks/>
            </p:cNvSpPr>
            <p:nvPr/>
          </p:nvSpPr>
          <p:spPr bwMode="auto">
            <a:xfrm>
              <a:off x="3262" y="1722"/>
              <a:ext cx="29" cy="21"/>
            </a:xfrm>
            <a:custGeom>
              <a:avLst/>
              <a:gdLst>
                <a:gd name="T0" fmla="*/ 29 w 29"/>
                <a:gd name="T1" fmla="*/ 121 h 18"/>
                <a:gd name="T2" fmla="*/ 23 w 29"/>
                <a:gd name="T3" fmla="*/ 187 h 18"/>
                <a:gd name="T4" fmla="*/ 6 w 29"/>
                <a:gd name="T5" fmla="*/ 64 h 18"/>
                <a:gd name="T6" fmla="*/ 0 w 29"/>
                <a:gd name="T7" fmla="*/ 0 h 18"/>
                <a:gd name="T8" fmla="*/ 0 w 29"/>
                <a:gd name="T9" fmla="*/ 0 h 18"/>
                <a:gd name="T10" fmla="*/ 6 w 29"/>
                <a:gd name="T11" fmla="*/ 0 h 18"/>
                <a:gd name="T12" fmla="*/ 12 w 29"/>
                <a:gd name="T13" fmla="*/ 64 h 18"/>
                <a:gd name="T14" fmla="*/ 18 w 29"/>
                <a:gd name="T15" fmla="*/ 64 h 18"/>
                <a:gd name="T16" fmla="*/ 18 w 29"/>
                <a:gd name="T17" fmla="*/ 64 h 18"/>
                <a:gd name="T18" fmla="*/ 23 w 29"/>
                <a:gd name="T19" fmla="*/ 64 h 18"/>
                <a:gd name="T20" fmla="*/ 23 w 29"/>
                <a:gd name="T21" fmla="*/ 121 h 18"/>
                <a:gd name="T22" fmla="*/ 29 w 29"/>
                <a:gd name="T23" fmla="*/ 121 h 18"/>
                <a:gd name="T24" fmla="*/ 29 w 29"/>
                <a:gd name="T25" fmla="*/ 121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8"/>
                <a:gd name="T41" fmla="*/ 29 w 29"/>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round/>
              <a:headEnd/>
              <a:tailEnd/>
            </a:ln>
          </p:spPr>
          <p:txBody>
            <a:bodyPr/>
            <a:lstStyle/>
            <a:p>
              <a:endParaRPr lang="en-US"/>
            </a:p>
          </p:txBody>
        </p:sp>
        <p:sp>
          <p:nvSpPr>
            <p:cNvPr id="5457" name="Freeform 359"/>
            <p:cNvSpPr>
              <a:spLocks/>
            </p:cNvSpPr>
            <p:nvPr/>
          </p:nvSpPr>
          <p:spPr bwMode="auto">
            <a:xfrm>
              <a:off x="2856" y="1675"/>
              <a:ext cx="101" cy="122"/>
            </a:xfrm>
            <a:custGeom>
              <a:avLst/>
              <a:gdLst>
                <a:gd name="T0" fmla="*/ 18 w 101"/>
                <a:gd name="T1" fmla="*/ 337 h 108"/>
                <a:gd name="T2" fmla="*/ 6 w 101"/>
                <a:gd name="T3" fmla="*/ 337 h 108"/>
                <a:gd name="T4" fmla="*/ 0 w 101"/>
                <a:gd name="T5" fmla="*/ 259 h 108"/>
                <a:gd name="T6" fmla="*/ 6 w 101"/>
                <a:gd name="T7" fmla="*/ 227 h 108"/>
                <a:gd name="T8" fmla="*/ 12 w 101"/>
                <a:gd name="T9" fmla="*/ 111 h 108"/>
                <a:gd name="T10" fmla="*/ 12 w 101"/>
                <a:gd name="T11" fmla="*/ 111 h 108"/>
                <a:gd name="T12" fmla="*/ 42 w 101"/>
                <a:gd name="T13" fmla="*/ 77 h 108"/>
                <a:gd name="T14" fmla="*/ 60 w 101"/>
                <a:gd name="T15" fmla="*/ 37 h 108"/>
                <a:gd name="T16" fmla="*/ 90 w 101"/>
                <a:gd name="T17" fmla="*/ 77 h 108"/>
                <a:gd name="T18" fmla="*/ 96 w 101"/>
                <a:gd name="T19" fmla="*/ 37 h 108"/>
                <a:gd name="T20" fmla="*/ 96 w 101"/>
                <a:gd name="T21" fmla="*/ 0 h 108"/>
                <a:gd name="T22" fmla="*/ 101 w 101"/>
                <a:gd name="T23" fmla="*/ 77 h 108"/>
                <a:gd name="T24" fmla="*/ 96 w 101"/>
                <a:gd name="T25" fmla="*/ 146 h 108"/>
                <a:gd name="T26" fmla="*/ 78 w 101"/>
                <a:gd name="T27" fmla="*/ 111 h 108"/>
                <a:gd name="T28" fmla="*/ 60 w 101"/>
                <a:gd name="T29" fmla="*/ 146 h 108"/>
                <a:gd name="T30" fmla="*/ 66 w 101"/>
                <a:gd name="T31" fmla="*/ 186 h 108"/>
                <a:gd name="T32" fmla="*/ 60 w 101"/>
                <a:gd name="T33" fmla="*/ 186 h 108"/>
                <a:gd name="T34" fmla="*/ 60 w 101"/>
                <a:gd name="T35" fmla="*/ 227 h 108"/>
                <a:gd name="T36" fmla="*/ 54 w 101"/>
                <a:gd name="T37" fmla="*/ 227 h 108"/>
                <a:gd name="T38" fmla="*/ 60 w 101"/>
                <a:gd name="T39" fmla="*/ 227 h 108"/>
                <a:gd name="T40" fmla="*/ 48 w 101"/>
                <a:gd name="T41" fmla="*/ 146 h 108"/>
                <a:gd name="T42" fmla="*/ 42 w 101"/>
                <a:gd name="T43" fmla="*/ 186 h 108"/>
                <a:gd name="T44" fmla="*/ 48 w 101"/>
                <a:gd name="T45" fmla="*/ 298 h 108"/>
                <a:gd name="T46" fmla="*/ 54 w 101"/>
                <a:gd name="T47" fmla="*/ 337 h 108"/>
                <a:gd name="T48" fmla="*/ 48 w 101"/>
                <a:gd name="T49" fmla="*/ 337 h 108"/>
                <a:gd name="T50" fmla="*/ 48 w 101"/>
                <a:gd name="T51" fmla="*/ 374 h 108"/>
                <a:gd name="T52" fmla="*/ 42 w 101"/>
                <a:gd name="T53" fmla="*/ 374 h 108"/>
                <a:gd name="T54" fmla="*/ 66 w 101"/>
                <a:gd name="T55" fmla="*/ 448 h 108"/>
                <a:gd name="T56" fmla="*/ 66 w 101"/>
                <a:gd name="T57" fmla="*/ 525 h 108"/>
                <a:gd name="T58" fmla="*/ 60 w 101"/>
                <a:gd name="T59" fmla="*/ 486 h 108"/>
                <a:gd name="T60" fmla="*/ 54 w 101"/>
                <a:gd name="T61" fmla="*/ 486 h 108"/>
                <a:gd name="T62" fmla="*/ 60 w 101"/>
                <a:gd name="T63" fmla="*/ 563 h 108"/>
                <a:gd name="T64" fmla="*/ 48 w 101"/>
                <a:gd name="T65" fmla="*/ 563 h 108"/>
                <a:gd name="T66" fmla="*/ 54 w 101"/>
                <a:gd name="T67" fmla="*/ 673 h 108"/>
                <a:gd name="T68" fmla="*/ 42 w 101"/>
                <a:gd name="T69" fmla="*/ 636 h 108"/>
                <a:gd name="T70" fmla="*/ 42 w 101"/>
                <a:gd name="T71" fmla="*/ 673 h 108"/>
                <a:gd name="T72" fmla="*/ 36 w 101"/>
                <a:gd name="T73" fmla="*/ 596 h 108"/>
                <a:gd name="T74" fmla="*/ 30 w 101"/>
                <a:gd name="T75" fmla="*/ 636 h 108"/>
                <a:gd name="T76" fmla="*/ 24 w 101"/>
                <a:gd name="T77" fmla="*/ 525 h 108"/>
                <a:gd name="T78" fmla="*/ 24 w 101"/>
                <a:gd name="T79" fmla="*/ 486 h 108"/>
                <a:gd name="T80" fmla="*/ 36 w 101"/>
                <a:gd name="T81" fmla="*/ 448 h 108"/>
                <a:gd name="T82" fmla="*/ 54 w 101"/>
                <a:gd name="T83" fmla="*/ 486 h 108"/>
                <a:gd name="T84" fmla="*/ 48 w 101"/>
                <a:gd name="T85" fmla="*/ 448 h 108"/>
                <a:gd name="T86" fmla="*/ 42 w 101"/>
                <a:gd name="T87" fmla="*/ 413 h 108"/>
                <a:gd name="T88" fmla="*/ 24 w 101"/>
                <a:gd name="T89" fmla="*/ 413 h 108"/>
                <a:gd name="T90" fmla="*/ 18 w 101"/>
                <a:gd name="T91" fmla="*/ 413 h 108"/>
                <a:gd name="T92" fmla="*/ 12 w 101"/>
                <a:gd name="T93" fmla="*/ 374 h 108"/>
                <a:gd name="T94" fmla="*/ 18 w 101"/>
                <a:gd name="T95" fmla="*/ 33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1"/>
                <a:gd name="T145" fmla="*/ 0 h 108"/>
                <a:gd name="T146" fmla="*/ 101 w 101"/>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239FB1"/>
            </a:solidFill>
            <a:ln w="9525">
              <a:solidFill>
                <a:srgbClr val="000000"/>
              </a:solidFill>
              <a:round/>
              <a:headEnd/>
              <a:tailEnd/>
            </a:ln>
          </p:spPr>
          <p:txBody>
            <a:bodyPr/>
            <a:lstStyle/>
            <a:p>
              <a:endParaRPr lang="en-US"/>
            </a:p>
          </p:txBody>
        </p:sp>
        <p:sp>
          <p:nvSpPr>
            <p:cNvPr id="5458" name="Freeform 360"/>
            <p:cNvSpPr>
              <a:spLocks/>
            </p:cNvSpPr>
            <p:nvPr/>
          </p:nvSpPr>
          <p:spPr bwMode="auto">
            <a:xfrm>
              <a:off x="2922" y="1817"/>
              <a:ext cx="42" cy="13"/>
            </a:xfrm>
            <a:custGeom>
              <a:avLst/>
              <a:gdLst>
                <a:gd name="T0" fmla="*/ 50 w 41"/>
                <a:gd name="T1" fmla="*/ 24 h 12"/>
                <a:gd name="T2" fmla="*/ 6 w 41"/>
                <a:gd name="T3" fmla="*/ 0 h 12"/>
                <a:gd name="T4" fmla="*/ 0 w 41"/>
                <a:gd name="T5" fmla="*/ 0 h 12"/>
                <a:gd name="T6" fmla="*/ 0 w 41"/>
                <a:gd name="T7" fmla="*/ 24 h 12"/>
                <a:gd name="T8" fmla="*/ 18 w 41"/>
                <a:gd name="T9" fmla="*/ 24 h 12"/>
                <a:gd name="T10" fmla="*/ 45 w 41"/>
                <a:gd name="T11" fmla="*/ 39 h 12"/>
                <a:gd name="T12" fmla="*/ 56 w 41"/>
                <a:gd name="T13" fmla="*/ 24 h 12"/>
                <a:gd name="T14" fmla="*/ 50 w 41"/>
                <a:gd name="T15" fmla="*/ 24 h 12"/>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12"/>
                <a:gd name="T26" fmla="*/ 41 w 4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round/>
              <a:headEnd/>
              <a:tailEnd/>
            </a:ln>
          </p:spPr>
          <p:txBody>
            <a:bodyPr/>
            <a:lstStyle/>
            <a:p>
              <a:endParaRPr lang="en-US"/>
            </a:p>
          </p:txBody>
        </p:sp>
        <p:sp>
          <p:nvSpPr>
            <p:cNvPr id="5459" name="Freeform 361"/>
            <p:cNvSpPr>
              <a:spLocks/>
            </p:cNvSpPr>
            <p:nvPr/>
          </p:nvSpPr>
          <p:spPr bwMode="auto">
            <a:xfrm>
              <a:off x="2904" y="1736"/>
              <a:ext cx="30" cy="27"/>
            </a:xfrm>
            <a:custGeom>
              <a:avLst/>
              <a:gdLst>
                <a:gd name="T0" fmla="*/ 30 w 30"/>
                <a:gd name="T1" fmla="*/ 110 h 24"/>
                <a:gd name="T2" fmla="*/ 12 w 30"/>
                <a:gd name="T3" fmla="*/ 37 h 24"/>
                <a:gd name="T4" fmla="*/ 0 w 30"/>
                <a:gd name="T5" fmla="*/ 0 h 24"/>
                <a:gd name="T6" fmla="*/ 12 w 30"/>
                <a:gd name="T7" fmla="*/ 77 h 24"/>
                <a:gd name="T8" fmla="*/ 30 w 30"/>
                <a:gd name="T9" fmla="*/ 141 h 24"/>
                <a:gd name="T10" fmla="*/ 30 w 30"/>
                <a:gd name="T11" fmla="*/ 110 h 24"/>
                <a:gd name="T12" fmla="*/ 0 60000 65536"/>
                <a:gd name="T13" fmla="*/ 0 60000 65536"/>
                <a:gd name="T14" fmla="*/ 0 60000 65536"/>
                <a:gd name="T15" fmla="*/ 0 60000 65536"/>
                <a:gd name="T16" fmla="*/ 0 60000 65536"/>
                <a:gd name="T17" fmla="*/ 0 60000 65536"/>
                <a:gd name="T18" fmla="*/ 0 w 30"/>
                <a:gd name="T19" fmla="*/ 0 h 24"/>
                <a:gd name="T20" fmla="*/ 30 w 3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round/>
              <a:headEnd/>
              <a:tailEnd/>
            </a:ln>
          </p:spPr>
          <p:txBody>
            <a:bodyPr/>
            <a:lstStyle/>
            <a:p>
              <a:endParaRPr lang="en-US"/>
            </a:p>
          </p:txBody>
        </p:sp>
        <p:sp>
          <p:nvSpPr>
            <p:cNvPr id="5460" name="Freeform 362"/>
            <p:cNvSpPr>
              <a:spLocks/>
            </p:cNvSpPr>
            <p:nvPr/>
          </p:nvSpPr>
          <p:spPr bwMode="auto">
            <a:xfrm>
              <a:off x="2953" y="1729"/>
              <a:ext cx="11" cy="7"/>
            </a:xfrm>
            <a:custGeom>
              <a:avLst/>
              <a:gdLst>
                <a:gd name="T0" fmla="*/ 11 w 11"/>
                <a:gd name="T1" fmla="*/ 64 h 6"/>
                <a:gd name="T2" fmla="*/ 5 w 11"/>
                <a:gd name="T3" fmla="*/ 64 h 6"/>
                <a:gd name="T4" fmla="*/ 0 w 11"/>
                <a:gd name="T5" fmla="*/ 0 h 6"/>
                <a:gd name="T6" fmla="*/ 11 w 11"/>
                <a:gd name="T7" fmla="*/ 64 h 6"/>
                <a:gd name="T8" fmla="*/ 11 w 11"/>
                <a:gd name="T9" fmla="*/ 64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11" y="6"/>
                  </a:moveTo>
                  <a:lnTo>
                    <a:pt x="5" y="6"/>
                  </a:lnTo>
                  <a:lnTo>
                    <a:pt x="0" y="0"/>
                  </a:lnTo>
                  <a:lnTo>
                    <a:pt x="11" y="6"/>
                  </a:lnTo>
                  <a:close/>
                </a:path>
              </a:pathLst>
            </a:custGeom>
            <a:solidFill>
              <a:srgbClr val="239FB1"/>
            </a:solidFill>
            <a:ln w="9525">
              <a:solidFill>
                <a:srgbClr val="000000"/>
              </a:solidFill>
              <a:round/>
              <a:headEnd/>
              <a:tailEnd/>
            </a:ln>
          </p:spPr>
          <p:txBody>
            <a:bodyPr/>
            <a:lstStyle/>
            <a:p>
              <a:endParaRPr lang="en-US"/>
            </a:p>
          </p:txBody>
        </p:sp>
        <p:sp>
          <p:nvSpPr>
            <p:cNvPr id="5461" name="Freeform 363"/>
            <p:cNvSpPr>
              <a:spLocks/>
            </p:cNvSpPr>
            <p:nvPr/>
          </p:nvSpPr>
          <p:spPr bwMode="auto">
            <a:xfrm>
              <a:off x="2862" y="1749"/>
              <a:ext cx="6" cy="7"/>
            </a:xfrm>
            <a:custGeom>
              <a:avLst/>
              <a:gdLst>
                <a:gd name="T0" fmla="*/ 0 w 6"/>
                <a:gd name="T1" fmla="*/ 0 h 6"/>
                <a:gd name="T2" fmla="*/ 6 w 6"/>
                <a:gd name="T3" fmla="*/ 64 h 6"/>
                <a:gd name="T4" fmla="*/ 6 w 6"/>
                <a:gd name="T5" fmla="*/ 64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6" y="6"/>
                  </a:lnTo>
                  <a:lnTo>
                    <a:pt x="0" y="0"/>
                  </a:lnTo>
                  <a:close/>
                </a:path>
              </a:pathLst>
            </a:custGeom>
            <a:solidFill>
              <a:srgbClr val="239FB1"/>
            </a:solidFill>
            <a:ln w="9525">
              <a:solidFill>
                <a:srgbClr val="000000"/>
              </a:solidFill>
              <a:round/>
              <a:headEnd/>
              <a:tailEnd/>
            </a:ln>
          </p:spPr>
          <p:txBody>
            <a:bodyPr/>
            <a:lstStyle/>
            <a:p>
              <a:endParaRPr lang="en-US"/>
            </a:p>
          </p:txBody>
        </p:sp>
        <p:sp>
          <p:nvSpPr>
            <p:cNvPr id="5462" name="Freeform 364"/>
            <p:cNvSpPr>
              <a:spLocks/>
            </p:cNvSpPr>
            <p:nvPr/>
          </p:nvSpPr>
          <p:spPr bwMode="auto">
            <a:xfrm>
              <a:off x="2953" y="1749"/>
              <a:ext cx="4" cy="7"/>
            </a:xfrm>
            <a:custGeom>
              <a:avLst/>
              <a:gdLst>
                <a:gd name="T0" fmla="*/ 2 w 5"/>
                <a:gd name="T1" fmla="*/ 0 h 6"/>
                <a:gd name="T2" fmla="*/ 2 w 5"/>
                <a:gd name="T3" fmla="*/ 64 h 6"/>
                <a:gd name="T4" fmla="*/ 0 w 5"/>
                <a:gd name="T5" fmla="*/ 0 h 6"/>
                <a:gd name="T6" fmla="*/ 2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0"/>
                  </a:moveTo>
                  <a:lnTo>
                    <a:pt x="5" y="6"/>
                  </a:lnTo>
                  <a:lnTo>
                    <a:pt x="0" y="0"/>
                  </a:lnTo>
                  <a:lnTo>
                    <a:pt x="5" y="0"/>
                  </a:lnTo>
                  <a:close/>
                </a:path>
              </a:pathLst>
            </a:custGeom>
            <a:solidFill>
              <a:srgbClr val="239FB1"/>
            </a:solidFill>
            <a:ln w="9525">
              <a:solidFill>
                <a:srgbClr val="000000"/>
              </a:solidFill>
              <a:round/>
              <a:headEnd/>
              <a:tailEnd/>
            </a:ln>
          </p:spPr>
          <p:txBody>
            <a:bodyPr/>
            <a:lstStyle/>
            <a:p>
              <a:endParaRPr lang="en-US"/>
            </a:p>
          </p:txBody>
        </p:sp>
        <p:sp>
          <p:nvSpPr>
            <p:cNvPr id="5463" name="Freeform 365"/>
            <p:cNvSpPr>
              <a:spLocks/>
            </p:cNvSpPr>
            <p:nvPr/>
          </p:nvSpPr>
          <p:spPr bwMode="auto">
            <a:xfrm>
              <a:off x="2631" y="1561"/>
              <a:ext cx="194" cy="202"/>
            </a:xfrm>
            <a:custGeom>
              <a:avLst/>
              <a:gdLst>
                <a:gd name="T0" fmla="*/ 99 w 192"/>
                <a:gd name="T1" fmla="*/ 0 h 179"/>
                <a:gd name="T2" fmla="*/ 75 w 192"/>
                <a:gd name="T3" fmla="*/ 37 h 179"/>
                <a:gd name="T4" fmla="*/ 69 w 192"/>
                <a:gd name="T5" fmla="*/ 37 h 179"/>
                <a:gd name="T6" fmla="*/ 42 w 192"/>
                <a:gd name="T7" fmla="*/ 77 h 179"/>
                <a:gd name="T8" fmla="*/ 24 w 192"/>
                <a:gd name="T9" fmla="*/ 77 h 179"/>
                <a:gd name="T10" fmla="*/ 6 w 192"/>
                <a:gd name="T11" fmla="*/ 141 h 179"/>
                <a:gd name="T12" fmla="*/ 0 w 192"/>
                <a:gd name="T13" fmla="*/ 211 h 179"/>
                <a:gd name="T14" fmla="*/ 6 w 192"/>
                <a:gd name="T15" fmla="*/ 290 h 179"/>
                <a:gd name="T16" fmla="*/ 18 w 192"/>
                <a:gd name="T17" fmla="*/ 395 h 179"/>
                <a:gd name="T18" fmla="*/ 69 w 192"/>
                <a:gd name="T19" fmla="*/ 367 h 179"/>
                <a:gd name="T20" fmla="*/ 93 w 192"/>
                <a:gd name="T21" fmla="*/ 546 h 179"/>
                <a:gd name="T22" fmla="*/ 111 w 192"/>
                <a:gd name="T23" fmla="*/ 658 h 179"/>
                <a:gd name="T24" fmla="*/ 150 w 192"/>
                <a:gd name="T25" fmla="*/ 761 h 179"/>
                <a:gd name="T26" fmla="*/ 174 w 192"/>
                <a:gd name="T27" fmla="*/ 838 h 179"/>
                <a:gd name="T28" fmla="*/ 180 w 192"/>
                <a:gd name="T29" fmla="*/ 1060 h 179"/>
                <a:gd name="T30" fmla="*/ 198 w 192"/>
                <a:gd name="T31" fmla="*/ 1020 h 179"/>
                <a:gd name="T32" fmla="*/ 204 w 192"/>
                <a:gd name="T33" fmla="*/ 946 h 179"/>
                <a:gd name="T34" fmla="*/ 198 w 192"/>
                <a:gd name="T35" fmla="*/ 801 h 179"/>
                <a:gd name="T36" fmla="*/ 222 w 192"/>
                <a:gd name="T37" fmla="*/ 873 h 179"/>
                <a:gd name="T38" fmla="*/ 204 w 192"/>
                <a:gd name="T39" fmla="*/ 724 h 179"/>
                <a:gd name="T40" fmla="*/ 186 w 192"/>
                <a:gd name="T41" fmla="*/ 623 h 179"/>
                <a:gd name="T42" fmla="*/ 150 w 192"/>
                <a:gd name="T43" fmla="*/ 583 h 179"/>
                <a:gd name="T44" fmla="*/ 129 w 192"/>
                <a:gd name="T45" fmla="*/ 437 h 179"/>
                <a:gd name="T46" fmla="*/ 105 w 192"/>
                <a:gd name="T47" fmla="*/ 255 h 179"/>
                <a:gd name="T48" fmla="*/ 117 w 192"/>
                <a:gd name="T49" fmla="*/ 141 h 179"/>
                <a:gd name="T50" fmla="*/ 123 w 192"/>
                <a:gd name="T51" fmla="*/ 111 h 179"/>
                <a:gd name="T52" fmla="*/ 111 w 192"/>
                <a:gd name="T53" fmla="*/ 367 h 179"/>
                <a:gd name="T54" fmla="*/ 111 w 192"/>
                <a:gd name="T55" fmla="*/ 367 h 179"/>
                <a:gd name="T56" fmla="*/ 111 w 192"/>
                <a:gd name="T57" fmla="*/ 367 h 179"/>
                <a:gd name="T58" fmla="*/ 123 w 192"/>
                <a:gd name="T59" fmla="*/ 77 h 179"/>
                <a:gd name="T60" fmla="*/ 111 w 192"/>
                <a:gd name="T61" fmla="*/ 658 h 179"/>
                <a:gd name="T62" fmla="*/ 123 w 192"/>
                <a:gd name="T63" fmla="*/ 7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79"/>
                <a:gd name="T98" fmla="*/ 192 w 192"/>
                <a:gd name="T99" fmla="*/ 179 h 1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6F73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64" name="Freeform 366"/>
            <p:cNvSpPr>
              <a:spLocks/>
            </p:cNvSpPr>
            <p:nvPr/>
          </p:nvSpPr>
          <p:spPr bwMode="auto">
            <a:xfrm>
              <a:off x="2631" y="1561"/>
              <a:ext cx="194" cy="202"/>
            </a:xfrm>
            <a:custGeom>
              <a:avLst/>
              <a:gdLst>
                <a:gd name="T0" fmla="*/ 123 w 192"/>
                <a:gd name="T1" fmla="*/ 77 h 179"/>
                <a:gd name="T2" fmla="*/ 99 w 192"/>
                <a:gd name="T3" fmla="*/ 0 h 179"/>
                <a:gd name="T4" fmla="*/ 81 w 192"/>
                <a:gd name="T5" fmla="*/ 37 h 179"/>
                <a:gd name="T6" fmla="*/ 75 w 192"/>
                <a:gd name="T7" fmla="*/ 37 h 179"/>
                <a:gd name="T8" fmla="*/ 75 w 192"/>
                <a:gd name="T9" fmla="*/ 37 h 179"/>
                <a:gd name="T10" fmla="*/ 69 w 192"/>
                <a:gd name="T11" fmla="*/ 37 h 179"/>
                <a:gd name="T12" fmla="*/ 69 w 192"/>
                <a:gd name="T13" fmla="*/ 77 h 179"/>
                <a:gd name="T14" fmla="*/ 42 w 192"/>
                <a:gd name="T15" fmla="*/ 77 h 179"/>
                <a:gd name="T16" fmla="*/ 36 w 192"/>
                <a:gd name="T17" fmla="*/ 141 h 179"/>
                <a:gd name="T18" fmla="*/ 24 w 192"/>
                <a:gd name="T19" fmla="*/ 77 h 179"/>
                <a:gd name="T20" fmla="*/ 18 w 192"/>
                <a:gd name="T21" fmla="*/ 111 h 179"/>
                <a:gd name="T22" fmla="*/ 6 w 192"/>
                <a:gd name="T23" fmla="*/ 141 h 179"/>
                <a:gd name="T24" fmla="*/ 6 w 192"/>
                <a:gd name="T25" fmla="*/ 179 h 179"/>
                <a:gd name="T26" fmla="*/ 0 w 192"/>
                <a:gd name="T27" fmla="*/ 211 h 179"/>
                <a:gd name="T28" fmla="*/ 6 w 192"/>
                <a:gd name="T29" fmla="*/ 255 h 179"/>
                <a:gd name="T30" fmla="*/ 6 w 192"/>
                <a:gd name="T31" fmla="*/ 290 h 179"/>
                <a:gd name="T32" fmla="*/ 18 w 192"/>
                <a:gd name="T33" fmla="*/ 327 h 179"/>
                <a:gd name="T34" fmla="*/ 18 w 192"/>
                <a:gd name="T35" fmla="*/ 395 h 179"/>
                <a:gd name="T36" fmla="*/ 30 w 192"/>
                <a:gd name="T37" fmla="*/ 327 h 179"/>
                <a:gd name="T38" fmla="*/ 69 w 192"/>
                <a:gd name="T39" fmla="*/ 367 h 179"/>
                <a:gd name="T40" fmla="*/ 81 w 192"/>
                <a:gd name="T41" fmla="*/ 469 h 179"/>
                <a:gd name="T42" fmla="*/ 93 w 192"/>
                <a:gd name="T43" fmla="*/ 546 h 179"/>
                <a:gd name="T44" fmla="*/ 105 w 192"/>
                <a:gd name="T45" fmla="*/ 623 h 179"/>
                <a:gd name="T46" fmla="*/ 111 w 192"/>
                <a:gd name="T47" fmla="*/ 658 h 179"/>
                <a:gd name="T48" fmla="*/ 123 w 192"/>
                <a:gd name="T49" fmla="*/ 695 h 179"/>
                <a:gd name="T50" fmla="*/ 150 w 192"/>
                <a:gd name="T51" fmla="*/ 761 h 179"/>
                <a:gd name="T52" fmla="*/ 162 w 192"/>
                <a:gd name="T53" fmla="*/ 801 h 179"/>
                <a:gd name="T54" fmla="*/ 174 w 192"/>
                <a:gd name="T55" fmla="*/ 838 h 179"/>
                <a:gd name="T56" fmla="*/ 186 w 192"/>
                <a:gd name="T57" fmla="*/ 946 h 179"/>
                <a:gd name="T58" fmla="*/ 180 w 192"/>
                <a:gd name="T59" fmla="*/ 1060 h 179"/>
                <a:gd name="T60" fmla="*/ 186 w 192"/>
                <a:gd name="T61" fmla="*/ 1094 h 179"/>
                <a:gd name="T62" fmla="*/ 198 w 192"/>
                <a:gd name="T63" fmla="*/ 1020 h 179"/>
                <a:gd name="T64" fmla="*/ 204 w 192"/>
                <a:gd name="T65" fmla="*/ 985 h 179"/>
                <a:gd name="T66" fmla="*/ 204 w 192"/>
                <a:gd name="T67" fmla="*/ 946 h 179"/>
                <a:gd name="T68" fmla="*/ 198 w 192"/>
                <a:gd name="T69" fmla="*/ 873 h 179"/>
                <a:gd name="T70" fmla="*/ 198 w 192"/>
                <a:gd name="T71" fmla="*/ 801 h 179"/>
                <a:gd name="T72" fmla="*/ 210 w 192"/>
                <a:gd name="T73" fmla="*/ 801 h 179"/>
                <a:gd name="T74" fmla="*/ 222 w 192"/>
                <a:gd name="T75" fmla="*/ 873 h 179"/>
                <a:gd name="T76" fmla="*/ 222 w 192"/>
                <a:gd name="T77" fmla="*/ 801 h 179"/>
                <a:gd name="T78" fmla="*/ 204 w 192"/>
                <a:gd name="T79" fmla="*/ 724 h 179"/>
                <a:gd name="T80" fmla="*/ 180 w 192"/>
                <a:gd name="T81" fmla="*/ 658 h 179"/>
                <a:gd name="T82" fmla="*/ 186 w 192"/>
                <a:gd name="T83" fmla="*/ 623 h 179"/>
                <a:gd name="T84" fmla="*/ 180 w 192"/>
                <a:gd name="T85" fmla="*/ 623 h 179"/>
                <a:gd name="T86" fmla="*/ 150 w 192"/>
                <a:gd name="T87" fmla="*/ 583 h 179"/>
                <a:gd name="T88" fmla="*/ 135 w 192"/>
                <a:gd name="T89" fmla="*/ 511 h 179"/>
                <a:gd name="T90" fmla="*/ 129 w 192"/>
                <a:gd name="T91" fmla="*/ 437 h 179"/>
                <a:gd name="T92" fmla="*/ 111 w 192"/>
                <a:gd name="T93" fmla="*/ 367 h 179"/>
                <a:gd name="T94" fmla="*/ 105 w 192"/>
                <a:gd name="T95" fmla="*/ 255 h 179"/>
                <a:gd name="T96" fmla="*/ 105 w 192"/>
                <a:gd name="T97" fmla="*/ 211 h 179"/>
                <a:gd name="T98" fmla="*/ 117 w 192"/>
                <a:gd name="T99" fmla="*/ 141 h 179"/>
                <a:gd name="T100" fmla="*/ 123 w 192"/>
                <a:gd name="T101" fmla="*/ 179 h 179"/>
                <a:gd name="T102" fmla="*/ 123 w 192"/>
                <a:gd name="T103" fmla="*/ 111 h 179"/>
                <a:gd name="T104" fmla="*/ 123 w 192"/>
                <a:gd name="T105" fmla="*/ 77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2"/>
                <a:gd name="T160" fmla="*/ 0 h 179"/>
                <a:gd name="T161" fmla="*/ 192 w 192"/>
                <a:gd name="T162" fmla="*/ 179 h 1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65" name="Freeform 367"/>
            <p:cNvSpPr>
              <a:spLocks/>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 name="T18" fmla="*/ 0 w 6"/>
                <a:gd name="T19" fmla="*/ 0 h 1"/>
                <a:gd name="T20" fmla="*/ 6 w 6"/>
                <a:gd name="T21" fmla="*/ 1 h 1"/>
              </a:gdLst>
              <a:ahLst/>
              <a:cxnLst>
                <a:cxn ang="T12">
                  <a:pos x="T0" y="T1"/>
                </a:cxn>
                <a:cxn ang="T13">
                  <a:pos x="T2" y="T3"/>
                </a:cxn>
                <a:cxn ang="T14">
                  <a:pos x="T4" y="T5"/>
                </a:cxn>
                <a:cxn ang="T15">
                  <a:pos x="T6" y="T7"/>
                </a:cxn>
                <a:cxn ang="T16">
                  <a:pos x="T8" y="T9"/>
                </a:cxn>
                <a:cxn ang="T17">
                  <a:pos x="T10" y="T11"/>
                </a:cxn>
              </a:cxnLst>
              <a:rect l="T18" t="T19" r="T20" b="T21"/>
              <a:pathLst>
                <a:path w="6" h="1">
                  <a:moveTo>
                    <a:pt x="6" y="0"/>
                  </a:moveTo>
                  <a:lnTo>
                    <a:pt x="6" y="0"/>
                  </a:lnTo>
                  <a:lnTo>
                    <a:pt x="0" y="0"/>
                  </a:lnTo>
                  <a:lnTo>
                    <a:pt x="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66" name="Freeform 368"/>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67" name="Freeform 369"/>
            <p:cNvSpPr>
              <a:spLocks/>
            </p:cNvSpPr>
            <p:nvPr/>
          </p:nvSpPr>
          <p:spPr bwMode="auto">
            <a:xfrm>
              <a:off x="2734" y="1756"/>
              <a:ext cx="48" cy="34"/>
            </a:xfrm>
            <a:custGeom>
              <a:avLst/>
              <a:gdLst>
                <a:gd name="T0" fmla="*/ 42 w 48"/>
                <a:gd name="T1" fmla="*/ 113 h 30"/>
                <a:gd name="T2" fmla="*/ 42 w 48"/>
                <a:gd name="T3" fmla="*/ 201 h 30"/>
                <a:gd name="T4" fmla="*/ 24 w 48"/>
                <a:gd name="T5" fmla="*/ 160 h 30"/>
                <a:gd name="T6" fmla="*/ 0 w 48"/>
                <a:gd name="T7" fmla="*/ 78 h 30"/>
                <a:gd name="T8" fmla="*/ 0 w 48"/>
                <a:gd name="T9" fmla="*/ 37 h 30"/>
                <a:gd name="T10" fmla="*/ 12 w 48"/>
                <a:gd name="T11" fmla="*/ 0 h 30"/>
                <a:gd name="T12" fmla="*/ 30 w 48"/>
                <a:gd name="T13" fmla="*/ 0 h 30"/>
                <a:gd name="T14" fmla="*/ 48 w 48"/>
                <a:gd name="T15" fmla="*/ 0 h 30"/>
                <a:gd name="T16" fmla="*/ 42 w 48"/>
                <a:gd name="T17" fmla="*/ 113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0"/>
                <a:gd name="T29" fmla="*/ 48 w 48"/>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6F73BF"/>
            </a:solidFill>
            <a:ln w="9525">
              <a:solidFill>
                <a:srgbClr val="000000"/>
              </a:solidFill>
              <a:round/>
              <a:headEnd/>
              <a:tailEnd/>
            </a:ln>
          </p:spPr>
          <p:txBody>
            <a:bodyPr/>
            <a:lstStyle/>
            <a:p>
              <a:endParaRPr lang="en-US"/>
            </a:p>
          </p:txBody>
        </p:sp>
        <p:sp>
          <p:nvSpPr>
            <p:cNvPr id="5468" name="Freeform 370"/>
            <p:cNvSpPr>
              <a:spLocks/>
            </p:cNvSpPr>
            <p:nvPr/>
          </p:nvSpPr>
          <p:spPr bwMode="auto">
            <a:xfrm>
              <a:off x="2661" y="1689"/>
              <a:ext cx="24" cy="54"/>
            </a:xfrm>
            <a:custGeom>
              <a:avLst/>
              <a:gdLst>
                <a:gd name="T0" fmla="*/ 12 w 24"/>
                <a:gd name="T1" fmla="*/ 243 h 48"/>
                <a:gd name="T2" fmla="*/ 6 w 24"/>
                <a:gd name="T3" fmla="*/ 286 h 48"/>
                <a:gd name="T4" fmla="*/ 0 w 24"/>
                <a:gd name="T5" fmla="*/ 213 h 48"/>
                <a:gd name="T6" fmla="*/ 0 w 24"/>
                <a:gd name="T7" fmla="*/ 141 h 48"/>
                <a:gd name="T8" fmla="*/ 0 w 24"/>
                <a:gd name="T9" fmla="*/ 37 h 48"/>
                <a:gd name="T10" fmla="*/ 12 w 24"/>
                <a:gd name="T11" fmla="*/ 0 h 48"/>
                <a:gd name="T12" fmla="*/ 24 w 24"/>
                <a:gd name="T13" fmla="*/ 77 h 48"/>
                <a:gd name="T14" fmla="*/ 24 w 24"/>
                <a:gd name="T15" fmla="*/ 213 h 48"/>
                <a:gd name="T16" fmla="*/ 12 w 24"/>
                <a:gd name="T17" fmla="*/ 243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48"/>
                <a:gd name="T29" fmla="*/ 24 w 24"/>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6F73BF"/>
            </a:solidFill>
            <a:ln w="9525">
              <a:solidFill>
                <a:srgbClr val="000000"/>
              </a:solidFill>
              <a:round/>
              <a:headEnd/>
              <a:tailEnd/>
            </a:ln>
          </p:spPr>
          <p:txBody>
            <a:bodyPr/>
            <a:lstStyle/>
            <a:p>
              <a:endParaRPr lang="en-US"/>
            </a:p>
          </p:txBody>
        </p:sp>
        <p:sp>
          <p:nvSpPr>
            <p:cNvPr id="5469" name="Rectangle 371"/>
            <p:cNvSpPr>
              <a:spLocks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470" name="Freeform 372"/>
            <p:cNvSpPr>
              <a:spLocks/>
            </p:cNvSpPr>
            <p:nvPr/>
          </p:nvSpPr>
          <p:spPr bwMode="auto">
            <a:xfrm>
              <a:off x="2957" y="1675"/>
              <a:ext cx="317" cy="135"/>
            </a:xfrm>
            <a:custGeom>
              <a:avLst/>
              <a:gdLst>
                <a:gd name="T0" fmla="*/ 259 w 312"/>
                <a:gd name="T1" fmla="*/ 596 h 120"/>
                <a:gd name="T2" fmla="*/ 219 w 312"/>
                <a:gd name="T3" fmla="*/ 596 h 120"/>
                <a:gd name="T4" fmla="*/ 213 w 312"/>
                <a:gd name="T5" fmla="*/ 701 h 120"/>
                <a:gd name="T6" fmla="*/ 213 w 312"/>
                <a:gd name="T7" fmla="*/ 668 h 120"/>
                <a:gd name="T8" fmla="*/ 207 w 312"/>
                <a:gd name="T9" fmla="*/ 596 h 120"/>
                <a:gd name="T10" fmla="*/ 174 w 312"/>
                <a:gd name="T11" fmla="*/ 633 h 120"/>
                <a:gd name="T12" fmla="*/ 132 w 312"/>
                <a:gd name="T13" fmla="*/ 633 h 120"/>
                <a:gd name="T14" fmla="*/ 93 w 312"/>
                <a:gd name="T15" fmla="*/ 633 h 120"/>
                <a:gd name="T16" fmla="*/ 69 w 312"/>
                <a:gd name="T17" fmla="*/ 633 h 120"/>
                <a:gd name="T18" fmla="*/ 51 w 312"/>
                <a:gd name="T19" fmla="*/ 596 h 120"/>
                <a:gd name="T20" fmla="*/ 51 w 312"/>
                <a:gd name="T21" fmla="*/ 563 h 120"/>
                <a:gd name="T22" fmla="*/ 24 w 312"/>
                <a:gd name="T23" fmla="*/ 528 h 120"/>
                <a:gd name="T24" fmla="*/ 18 w 312"/>
                <a:gd name="T25" fmla="*/ 458 h 120"/>
                <a:gd name="T26" fmla="*/ 0 w 312"/>
                <a:gd name="T27" fmla="*/ 386 h 120"/>
                <a:gd name="T28" fmla="*/ 12 w 312"/>
                <a:gd name="T29" fmla="*/ 386 h 120"/>
                <a:gd name="T30" fmla="*/ 12 w 312"/>
                <a:gd name="T31" fmla="*/ 361 h 120"/>
                <a:gd name="T32" fmla="*/ 0 w 312"/>
                <a:gd name="T33" fmla="*/ 286 h 120"/>
                <a:gd name="T34" fmla="*/ 18 w 312"/>
                <a:gd name="T35" fmla="*/ 179 h 120"/>
                <a:gd name="T36" fmla="*/ 57 w 312"/>
                <a:gd name="T37" fmla="*/ 179 h 120"/>
                <a:gd name="T38" fmla="*/ 63 w 312"/>
                <a:gd name="T39" fmla="*/ 141 h 120"/>
                <a:gd name="T40" fmla="*/ 87 w 312"/>
                <a:gd name="T41" fmla="*/ 110 h 120"/>
                <a:gd name="T42" fmla="*/ 138 w 312"/>
                <a:gd name="T43" fmla="*/ 0 h 120"/>
                <a:gd name="T44" fmla="*/ 174 w 312"/>
                <a:gd name="T45" fmla="*/ 0 h 120"/>
                <a:gd name="T46" fmla="*/ 201 w 312"/>
                <a:gd name="T47" fmla="*/ 37 h 120"/>
                <a:gd name="T48" fmla="*/ 251 w 312"/>
                <a:gd name="T49" fmla="*/ 110 h 120"/>
                <a:gd name="T50" fmla="*/ 304 w 312"/>
                <a:gd name="T51" fmla="*/ 37 h 120"/>
                <a:gd name="T52" fmla="*/ 342 w 312"/>
                <a:gd name="T53" fmla="*/ 77 h 120"/>
                <a:gd name="T54" fmla="*/ 366 w 312"/>
                <a:gd name="T55" fmla="*/ 214 h 120"/>
                <a:gd name="T56" fmla="*/ 374 w 312"/>
                <a:gd name="T57" fmla="*/ 286 h 120"/>
                <a:gd name="T58" fmla="*/ 381 w 312"/>
                <a:gd name="T59" fmla="*/ 458 h 120"/>
                <a:gd name="T60" fmla="*/ 381 w 312"/>
                <a:gd name="T61" fmla="*/ 563 h 120"/>
                <a:gd name="T62" fmla="*/ 350 w 312"/>
                <a:gd name="T63" fmla="*/ 528 h 120"/>
                <a:gd name="T64" fmla="*/ 334 w 312"/>
                <a:gd name="T65" fmla="*/ 528 h 120"/>
                <a:gd name="T66" fmla="*/ 297 w 312"/>
                <a:gd name="T67" fmla="*/ 596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2"/>
                <a:gd name="T103" fmla="*/ 0 h 120"/>
                <a:gd name="T104" fmla="*/ 312 w 312"/>
                <a:gd name="T105" fmla="*/ 120 h 1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239FB1"/>
            </a:solidFill>
            <a:ln w="9525">
              <a:solidFill>
                <a:srgbClr val="000000"/>
              </a:solidFill>
              <a:round/>
              <a:headEnd/>
              <a:tailEnd/>
            </a:ln>
          </p:spPr>
          <p:txBody>
            <a:bodyPr/>
            <a:lstStyle/>
            <a:p>
              <a:endParaRPr lang="en-US"/>
            </a:p>
          </p:txBody>
        </p:sp>
        <p:sp>
          <p:nvSpPr>
            <p:cNvPr id="5471" name="Freeform 373"/>
            <p:cNvSpPr>
              <a:spLocks/>
            </p:cNvSpPr>
            <p:nvPr/>
          </p:nvSpPr>
          <p:spPr bwMode="auto">
            <a:xfrm>
              <a:off x="2953" y="1675"/>
              <a:ext cx="47" cy="34"/>
            </a:xfrm>
            <a:custGeom>
              <a:avLst/>
              <a:gdLst>
                <a:gd name="T0" fmla="*/ 5 w 47"/>
                <a:gd name="T1" fmla="*/ 0 h 30"/>
                <a:gd name="T2" fmla="*/ 0 w 47"/>
                <a:gd name="T3" fmla="*/ 0 h 30"/>
                <a:gd name="T4" fmla="*/ 5 w 47"/>
                <a:gd name="T5" fmla="*/ 78 h 30"/>
                <a:gd name="T6" fmla="*/ 0 w 47"/>
                <a:gd name="T7" fmla="*/ 160 h 30"/>
                <a:gd name="T8" fmla="*/ 11 w 47"/>
                <a:gd name="T9" fmla="*/ 160 h 30"/>
                <a:gd name="T10" fmla="*/ 5 w 47"/>
                <a:gd name="T11" fmla="*/ 201 h 30"/>
                <a:gd name="T12" fmla="*/ 23 w 47"/>
                <a:gd name="T13" fmla="*/ 113 h 30"/>
                <a:gd name="T14" fmla="*/ 47 w 47"/>
                <a:gd name="T15" fmla="*/ 113 h 30"/>
                <a:gd name="T16" fmla="*/ 41 w 47"/>
                <a:gd name="T17" fmla="*/ 78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30"/>
                <a:gd name="T35" fmla="*/ 47 w 47"/>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239FB1"/>
            </a:solidFill>
            <a:ln w="9525">
              <a:solidFill>
                <a:srgbClr val="000000"/>
              </a:solidFill>
              <a:round/>
              <a:headEnd/>
              <a:tailEnd/>
            </a:ln>
          </p:spPr>
          <p:txBody>
            <a:bodyPr/>
            <a:lstStyle/>
            <a:p>
              <a:endParaRPr lang="en-US"/>
            </a:p>
          </p:txBody>
        </p:sp>
        <p:sp>
          <p:nvSpPr>
            <p:cNvPr id="5472" name="Freeform 374"/>
            <p:cNvSpPr>
              <a:spLocks/>
            </p:cNvSpPr>
            <p:nvPr/>
          </p:nvSpPr>
          <p:spPr bwMode="auto">
            <a:xfrm>
              <a:off x="2875" y="1365"/>
              <a:ext cx="137" cy="102"/>
            </a:xfrm>
            <a:custGeom>
              <a:avLst/>
              <a:gdLst>
                <a:gd name="T0" fmla="*/ 137 w 137"/>
                <a:gd name="T1" fmla="*/ 307 h 90"/>
                <a:gd name="T2" fmla="*/ 131 w 137"/>
                <a:gd name="T3" fmla="*/ 348 h 90"/>
                <a:gd name="T4" fmla="*/ 137 w 137"/>
                <a:gd name="T5" fmla="*/ 471 h 90"/>
                <a:gd name="T6" fmla="*/ 119 w 137"/>
                <a:gd name="T7" fmla="*/ 546 h 90"/>
                <a:gd name="T8" fmla="*/ 119 w 137"/>
                <a:gd name="T9" fmla="*/ 587 h 90"/>
                <a:gd name="T10" fmla="*/ 89 w 137"/>
                <a:gd name="T11" fmla="*/ 546 h 90"/>
                <a:gd name="T12" fmla="*/ 66 w 137"/>
                <a:gd name="T13" fmla="*/ 507 h 90"/>
                <a:gd name="T14" fmla="*/ 36 w 137"/>
                <a:gd name="T15" fmla="*/ 507 h 90"/>
                <a:gd name="T16" fmla="*/ 12 w 137"/>
                <a:gd name="T17" fmla="*/ 507 h 90"/>
                <a:gd name="T18" fmla="*/ 6 w 137"/>
                <a:gd name="T19" fmla="*/ 471 h 90"/>
                <a:gd name="T20" fmla="*/ 12 w 137"/>
                <a:gd name="T21" fmla="*/ 393 h 90"/>
                <a:gd name="T22" fmla="*/ 0 w 137"/>
                <a:gd name="T23" fmla="*/ 233 h 90"/>
                <a:gd name="T24" fmla="*/ 48 w 137"/>
                <a:gd name="T25" fmla="*/ 37 h 90"/>
                <a:gd name="T26" fmla="*/ 66 w 137"/>
                <a:gd name="T27" fmla="*/ 0 h 90"/>
                <a:gd name="T28" fmla="*/ 89 w 137"/>
                <a:gd name="T29" fmla="*/ 37 h 90"/>
                <a:gd name="T30" fmla="*/ 113 w 137"/>
                <a:gd name="T31" fmla="*/ 78 h 90"/>
                <a:gd name="T32" fmla="*/ 119 w 137"/>
                <a:gd name="T33" fmla="*/ 201 h 90"/>
                <a:gd name="T34" fmla="*/ 137 w 137"/>
                <a:gd name="T35" fmla="*/ 30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7"/>
                <a:gd name="T55" fmla="*/ 0 h 90"/>
                <a:gd name="T56" fmla="*/ 137 w 137"/>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6F73BF"/>
            </a:solidFill>
            <a:ln w="9525">
              <a:solidFill>
                <a:srgbClr val="000000"/>
              </a:solidFill>
              <a:round/>
              <a:headEnd/>
              <a:tailEnd/>
            </a:ln>
          </p:spPr>
          <p:txBody>
            <a:bodyPr/>
            <a:lstStyle/>
            <a:p>
              <a:endParaRPr lang="en-US"/>
            </a:p>
          </p:txBody>
        </p:sp>
        <p:sp>
          <p:nvSpPr>
            <p:cNvPr id="5473" name="Freeform 375"/>
            <p:cNvSpPr>
              <a:spLocks/>
            </p:cNvSpPr>
            <p:nvPr/>
          </p:nvSpPr>
          <p:spPr bwMode="auto">
            <a:xfrm>
              <a:off x="2648" y="1345"/>
              <a:ext cx="37" cy="47"/>
            </a:xfrm>
            <a:custGeom>
              <a:avLst/>
              <a:gdLst>
                <a:gd name="T0" fmla="*/ 33 w 36"/>
                <a:gd name="T1" fmla="*/ 192 h 42"/>
                <a:gd name="T2" fmla="*/ 33 w 36"/>
                <a:gd name="T3" fmla="*/ 227 h 42"/>
                <a:gd name="T4" fmla="*/ 6 w 36"/>
                <a:gd name="T5" fmla="*/ 227 h 42"/>
                <a:gd name="T6" fmla="*/ 0 w 36"/>
                <a:gd name="T7" fmla="*/ 192 h 42"/>
                <a:gd name="T8" fmla="*/ 0 w 36"/>
                <a:gd name="T9" fmla="*/ 166 h 42"/>
                <a:gd name="T10" fmla="*/ 0 w 36"/>
                <a:gd name="T11" fmla="*/ 67 h 42"/>
                <a:gd name="T12" fmla="*/ 6 w 36"/>
                <a:gd name="T13" fmla="*/ 34 h 42"/>
                <a:gd name="T14" fmla="*/ 12 w 36"/>
                <a:gd name="T15" fmla="*/ 67 h 42"/>
                <a:gd name="T16" fmla="*/ 12 w 36"/>
                <a:gd name="T17" fmla="*/ 34 h 42"/>
                <a:gd name="T18" fmla="*/ 33 w 36"/>
                <a:gd name="T19" fmla="*/ 0 h 42"/>
                <a:gd name="T20" fmla="*/ 39 w 36"/>
                <a:gd name="T21" fmla="*/ 67 h 42"/>
                <a:gd name="T22" fmla="*/ 51 w 36"/>
                <a:gd name="T23" fmla="*/ 67 h 42"/>
                <a:gd name="T24" fmla="*/ 45 w 36"/>
                <a:gd name="T25" fmla="*/ 96 h 42"/>
                <a:gd name="T26" fmla="*/ 33 w 36"/>
                <a:gd name="T27" fmla="*/ 132 h 42"/>
                <a:gd name="T28" fmla="*/ 33 w 36"/>
                <a:gd name="T29" fmla="*/ 166 h 42"/>
                <a:gd name="T30" fmla="*/ 33 w 36"/>
                <a:gd name="T31" fmla="*/ 192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42"/>
                <a:gd name="T50" fmla="*/ 36 w 36"/>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239FB1"/>
            </a:solidFill>
            <a:ln w="9525">
              <a:solidFill>
                <a:srgbClr val="000000"/>
              </a:solidFill>
              <a:round/>
              <a:headEnd/>
              <a:tailEnd/>
            </a:ln>
          </p:spPr>
          <p:txBody>
            <a:bodyPr/>
            <a:lstStyle/>
            <a:p>
              <a:endParaRPr lang="en-US"/>
            </a:p>
          </p:txBody>
        </p:sp>
        <p:sp>
          <p:nvSpPr>
            <p:cNvPr id="5474" name="Freeform 376"/>
            <p:cNvSpPr>
              <a:spLocks/>
            </p:cNvSpPr>
            <p:nvPr/>
          </p:nvSpPr>
          <p:spPr bwMode="auto">
            <a:xfrm>
              <a:off x="2691" y="1365"/>
              <a:ext cx="19" cy="21"/>
            </a:xfrm>
            <a:custGeom>
              <a:avLst/>
              <a:gdLst>
                <a:gd name="T0" fmla="*/ 39 w 18"/>
                <a:gd name="T1" fmla="*/ 64 h 18"/>
                <a:gd name="T2" fmla="*/ 39 w 18"/>
                <a:gd name="T3" fmla="*/ 64 h 18"/>
                <a:gd name="T4" fmla="*/ 27 w 18"/>
                <a:gd name="T5" fmla="*/ 0 h 18"/>
                <a:gd name="T6" fmla="*/ 27 w 18"/>
                <a:gd name="T7" fmla="*/ 64 h 18"/>
                <a:gd name="T8" fmla="*/ 6 w 18"/>
                <a:gd name="T9" fmla="*/ 64 h 18"/>
                <a:gd name="T10" fmla="*/ 0 w 18"/>
                <a:gd name="T11" fmla="*/ 64 h 18"/>
                <a:gd name="T12" fmla="*/ 0 w 18"/>
                <a:gd name="T13" fmla="*/ 64 h 18"/>
                <a:gd name="T14" fmla="*/ 0 w 18"/>
                <a:gd name="T15" fmla="*/ 121 h 18"/>
                <a:gd name="T16" fmla="*/ 27 w 18"/>
                <a:gd name="T17" fmla="*/ 187 h 18"/>
                <a:gd name="T18" fmla="*/ 27 w 18"/>
                <a:gd name="T19" fmla="*/ 187 h 18"/>
                <a:gd name="T20" fmla="*/ 27 w 18"/>
                <a:gd name="T21" fmla="*/ 121 h 18"/>
                <a:gd name="T22" fmla="*/ 39 w 18"/>
                <a:gd name="T23" fmla="*/ 6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8"/>
                <a:gd name="T38" fmla="*/ 18 w 18"/>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round/>
              <a:headEnd/>
              <a:tailEnd/>
            </a:ln>
          </p:spPr>
          <p:txBody>
            <a:bodyPr/>
            <a:lstStyle/>
            <a:p>
              <a:endParaRPr lang="en-US"/>
            </a:p>
          </p:txBody>
        </p:sp>
        <p:sp>
          <p:nvSpPr>
            <p:cNvPr id="5475" name="Freeform 377"/>
            <p:cNvSpPr>
              <a:spLocks/>
            </p:cNvSpPr>
            <p:nvPr/>
          </p:nvSpPr>
          <p:spPr bwMode="auto">
            <a:xfrm>
              <a:off x="2648" y="1331"/>
              <a:ext cx="31" cy="21"/>
            </a:xfrm>
            <a:custGeom>
              <a:avLst/>
              <a:gdLst>
                <a:gd name="T0" fmla="*/ 39 w 30"/>
                <a:gd name="T1" fmla="*/ 121 h 18"/>
                <a:gd name="T2" fmla="*/ 0 w 30"/>
                <a:gd name="T3" fmla="*/ 121 h 18"/>
                <a:gd name="T4" fmla="*/ 0 w 30"/>
                <a:gd name="T5" fmla="*/ 187 h 18"/>
                <a:gd name="T6" fmla="*/ 0 w 30"/>
                <a:gd name="T7" fmla="*/ 121 h 18"/>
                <a:gd name="T8" fmla="*/ 33 w 30"/>
                <a:gd name="T9" fmla="*/ 121 h 18"/>
                <a:gd name="T10" fmla="*/ 45 w 30"/>
                <a:gd name="T11" fmla="*/ 0 h 18"/>
                <a:gd name="T12" fmla="*/ 39 w 30"/>
                <a:gd name="T13" fmla="*/ 121 h 18"/>
                <a:gd name="T14" fmla="*/ 0 60000 65536"/>
                <a:gd name="T15" fmla="*/ 0 60000 65536"/>
                <a:gd name="T16" fmla="*/ 0 60000 65536"/>
                <a:gd name="T17" fmla="*/ 0 60000 65536"/>
                <a:gd name="T18" fmla="*/ 0 60000 65536"/>
                <a:gd name="T19" fmla="*/ 0 60000 65536"/>
                <a:gd name="T20" fmla="*/ 0 60000 65536"/>
                <a:gd name="T21" fmla="*/ 0 w 30"/>
                <a:gd name="T22" fmla="*/ 0 h 18"/>
                <a:gd name="T23" fmla="*/ 30 w 3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round/>
              <a:headEnd/>
              <a:tailEnd/>
            </a:ln>
          </p:spPr>
          <p:txBody>
            <a:bodyPr/>
            <a:lstStyle/>
            <a:p>
              <a:endParaRPr lang="en-US"/>
            </a:p>
          </p:txBody>
        </p:sp>
        <p:sp>
          <p:nvSpPr>
            <p:cNvPr id="5476" name="Freeform 378"/>
            <p:cNvSpPr>
              <a:spLocks/>
            </p:cNvSpPr>
            <p:nvPr/>
          </p:nvSpPr>
          <p:spPr bwMode="auto">
            <a:xfrm>
              <a:off x="2667" y="1379"/>
              <a:ext cx="18" cy="7"/>
            </a:xfrm>
            <a:custGeom>
              <a:avLst/>
              <a:gdLst>
                <a:gd name="T0" fmla="*/ 18 w 18"/>
                <a:gd name="T1" fmla="*/ 64 h 6"/>
                <a:gd name="T2" fmla="*/ 12 w 18"/>
                <a:gd name="T3" fmla="*/ 0 h 6"/>
                <a:gd name="T4" fmla="*/ 0 w 18"/>
                <a:gd name="T5" fmla="*/ 0 h 6"/>
                <a:gd name="T6" fmla="*/ 12 w 18"/>
                <a:gd name="T7" fmla="*/ 64 h 6"/>
                <a:gd name="T8" fmla="*/ 18 w 18"/>
                <a:gd name="T9" fmla="*/ 64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6"/>
                  </a:moveTo>
                  <a:lnTo>
                    <a:pt x="12" y="0"/>
                  </a:lnTo>
                  <a:lnTo>
                    <a:pt x="0" y="0"/>
                  </a:lnTo>
                  <a:lnTo>
                    <a:pt x="12" y="6"/>
                  </a:lnTo>
                  <a:lnTo>
                    <a:pt x="18" y="6"/>
                  </a:lnTo>
                  <a:close/>
                </a:path>
              </a:pathLst>
            </a:custGeom>
            <a:solidFill>
              <a:srgbClr val="239FB1"/>
            </a:solidFill>
            <a:ln w="9525">
              <a:solidFill>
                <a:srgbClr val="000000"/>
              </a:solidFill>
              <a:round/>
              <a:headEnd/>
              <a:tailEnd/>
            </a:ln>
          </p:spPr>
          <p:txBody>
            <a:bodyPr/>
            <a:lstStyle/>
            <a:p>
              <a:endParaRPr lang="en-US"/>
            </a:p>
          </p:txBody>
        </p:sp>
        <p:sp>
          <p:nvSpPr>
            <p:cNvPr id="5477" name="Rectangle 379"/>
            <p:cNvSpPr>
              <a:spLocks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478" name="Freeform 380"/>
            <p:cNvSpPr>
              <a:spLocks/>
            </p:cNvSpPr>
            <p:nvPr/>
          </p:nvSpPr>
          <p:spPr bwMode="auto">
            <a:xfrm>
              <a:off x="2862" y="1291"/>
              <a:ext cx="67" cy="40"/>
            </a:xfrm>
            <a:custGeom>
              <a:avLst/>
              <a:gdLst>
                <a:gd name="T0" fmla="*/ 81 w 66"/>
                <a:gd name="T1" fmla="*/ 120 h 36"/>
                <a:gd name="T2" fmla="*/ 75 w 66"/>
                <a:gd name="T3" fmla="*/ 30 h 36"/>
                <a:gd name="T4" fmla="*/ 24 w 66"/>
                <a:gd name="T5" fmla="*/ 0 h 36"/>
                <a:gd name="T6" fmla="*/ 0 w 66"/>
                <a:gd name="T7" fmla="*/ 57 h 36"/>
                <a:gd name="T8" fmla="*/ 6 w 66"/>
                <a:gd name="T9" fmla="*/ 87 h 36"/>
                <a:gd name="T10" fmla="*/ 12 w 66"/>
                <a:gd name="T11" fmla="*/ 120 h 36"/>
                <a:gd name="T12" fmla="*/ 18 w 66"/>
                <a:gd name="T13" fmla="*/ 120 h 36"/>
                <a:gd name="T14" fmla="*/ 51 w 66"/>
                <a:gd name="T15" fmla="*/ 148 h 36"/>
                <a:gd name="T16" fmla="*/ 75 w 66"/>
                <a:gd name="T17" fmla="*/ 170 h 36"/>
                <a:gd name="T18" fmla="*/ 81 w 66"/>
                <a:gd name="T19" fmla="*/ 12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36"/>
                <a:gd name="T32" fmla="*/ 66 w 66"/>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239FB1"/>
            </a:solidFill>
            <a:ln w="9525">
              <a:solidFill>
                <a:srgbClr val="000000"/>
              </a:solidFill>
              <a:round/>
              <a:headEnd/>
              <a:tailEnd/>
            </a:ln>
          </p:spPr>
          <p:txBody>
            <a:bodyPr/>
            <a:lstStyle/>
            <a:p>
              <a:endParaRPr lang="en-US"/>
            </a:p>
          </p:txBody>
        </p:sp>
        <p:sp>
          <p:nvSpPr>
            <p:cNvPr id="5479" name="Freeform 381"/>
            <p:cNvSpPr>
              <a:spLocks/>
            </p:cNvSpPr>
            <p:nvPr/>
          </p:nvSpPr>
          <p:spPr bwMode="auto">
            <a:xfrm>
              <a:off x="2836" y="1318"/>
              <a:ext cx="105" cy="54"/>
            </a:xfrm>
            <a:custGeom>
              <a:avLst/>
              <a:gdLst>
                <a:gd name="T0" fmla="*/ 84 w 102"/>
                <a:gd name="T1" fmla="*/ 179 h 48"/>
                <a:gd name="T2" fmla="*/ 39 w 102"/>
                <a:gd name="T3" fmla="*/ 213 h 48"/>
                <a:gd name="T4" fmla="*/ 0 w 102"/>
                <a:gd name="T5" fmla="*/ 243 h 48"/>
                <a:gd name="T6" fmla="*/ 0 w 102"/>
                <a:gd name="T7" fmla="*/ 243 h 48"/>
                <a:gd name="T8" fmla="*/ 6 w 102"/>
                <a:gd name="T9" fmla="*/ 110 h 48"/>
                <a:gd name="T10" fmla="*/ 33 w 102"/>
                <a:gd name="T11" fmla="*/ 77 h 48"/>
                <a:gd name="T12" fmla="*/ 51 w 102"/>
                <a:gd name="T13" fmla="*/ 141 h 48"/>
                <a:gd name="T14" fmla="*/ 63 w 102"/>
                <a:gd name="T15" fmla="*/ 110 h 48"/>
                <a:gd name="T16" fmla="*/ 63 w 102"/>
                <a:gd name="T17" fmla="*/ 0 h 48"/>
                <a:gd name="T18" fmla="*/ 92 w 102"/>
                <a:gd name="T19" fmla="*/ 37 h 48"/>
                <a:gd name="T20" fmla="*/ 131 w 102"/>
                <a:gd name="T21" fmla="*/ 77 h 48"/>
                <a:gd name="T22" fmla="*/ 140 w 102"/>
                <a:gd name="T23" fmla="*/ 141 h 48"/>
                <a:gd name="T24" fmla="*/ 156 w 102"/>
                <a:gd name="T25" fmla="*/ 243 h 48"/>
                <a:gd name="T26" fmla="*/ 131 w 102"/>
                <a:gd name="T27" fmla="*/ 286 h 48"/>
                <a:gd name="T28" fmla="*/ 84 w 102"/>
                <a:gd name="T29" fmla="*/ 179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2"/>
                <a:gd name="T46" fmla="*/ 0 h 48"/>
                <a:gd name="T47" fmla="*/ 102 w 102"/>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6F73BF"/>
            </a:solidFill>
            <a:ln w="9525">
              <a:solidFill>
                <a:srgbClr val="000000"/>
              </a:solidFill>
              <a:round/>
              <a:headEnd/>
              <a:tailEnd/>
            </a:ln>
          </p:spPr>
          <p:txBody>
            <a:bodyPr/>
            <a:lstStyle/>
            <a:p>
              <a:endParaRPr lang="en-US"/>
            </a:p>
          </p:txBody>
        </p:sp>
        <p:sp>
          <p:nvSpPr>
            <p:cNvPr id="5480" name="Freeform 382"/>
            <p:cNvSpPr>
              <a:spLocks/>
            </p:cNvSpPr>
            <p:nvPr/>
          </p:nvSpPr>
          <p:spPr bwMode="auto">
            <a:xfrm>
              <a:off x="2836" y="1352"/>
              <a:ext cx="86" cy="54"/>
            </a:xfrm>
            <a:custGeom>
              <a:avLst/>
              <a:gdLst>
                <a:gd name="T0" fmla="*/ 0 w 84"/>
                <a:gd name="T1" fmla="*/ 213 h 48"/>
                <a:gd name="T2" fmla="*/ 0 w 84"/>
                <a:gd name="T3" fmla="*/ 77 h 48"/>
                <a:gd name="T4" fmla="*/ 0 w 84"/>
                <a:gd name="T5" fmla="*/ 77 h 48"/>
                <a:gd name="T6" fmla="*/ 39 w 84"/>
                <a:gd name="T7" fmla="*/ 37 h 48"/>
                <a:gd name="T8" fmla="*/ 75 w 84"/>
                <a:gd name="T9" fmla="*/ 0 h 48"/>
                <a:gd name="T10" fmla="*/ 118 w 84"/>
                <a:gd name="T11" fmla="*/ 110 h 48"/>
                <a:gd name="T12" fmla="*/ 51 w 84"/>
                <a:gd name="T13" fmla="*/ 286 h 48"/>
                <a:gd name="T14" fmla="*/ 39 w 84"/>
                <a:gd name="T15" fmla="*/ 286 h 48"/>
                <a:gd name="T16" fmla="*/ 39 w 84"/>
                <a:gd name="T17" fmla="*/ 213 h 48"/>
                <a:gd name="T18" fmla="*/ 12 w 84"/>
                <a:gd name="T19" fmla="*/ 213 h 48"/>
                <a:gd name="T20" fmla="*/ 0 w 84"/>
                <a:gd name="T21" fmla="*/ 21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48"/>
                <a:gd name="T35" fmla="*/ 84 w 8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239FB1"/>
            </a:solidFill>
            <a:ln w="9525">
              <a:solidFill>
                <a:srgbClr val="000000"/>
              </a:solidFill>
              <a:round/>
              <a:headEnd/>
              <a:tailEnd/>
            </a:ln>
          </p:spPr>
          <p:txBody>
            <a:bodyPr/>
            <a:lstStyle/>
            <a:p>
              <a:endParaRPr lang="en-US"/>
            </a:p>
          </p:txBody>
        </p:sp>
        <p:sp>
          <p:nvSpPr>
            <p:cNvPr id="5481" name="Freeform 383"/>
            <p:cNvSpPr>
              <a:spLocks/>
            </p:cNvSpPr>
            <p:nvPr/>
          </p:nvSpPr>
          <p:spPr bwMode="auto">
            <a:xfrm>
              <a:off x="2577" y="1426"/>
              <a:ext cx="54" cy="54"/>
            </a:xfrm>
            <a:custGeom>
              <a:avLst/>
              <a:gdLst>
                <a:gd name="T0" fmla="*/ 57 w 53"/>
                <a:gd name="T1" fmla="*/ 141 h 48"/>
                <a:gd name="T2" fmla="*/ 68 w 53"/>
                <a:gd name="T3" fmla="*/ 110 h 48"/>
                <a:gd name="T4" fmla="*/ 63 w 53"/>
                <a:gd name="T5" fmla="*/ 77 h 48"/>
                <a:gd name="T6" fmla="*/ 68 w 53"/>
                <a:gd name="T7" fmla="*/ 0 h 48"/>
                <a:gd name="T8" fmla="*/ 51 w 53"/>
                <a:gd name="T9" fmla="*/ 0 h 48"/>
                <a:gd name="T10" fmla="*/ 18 w 53"/>
                <a:gd name="T11" fmla="*/ 77 h 48"/>
                <a:gd name="T12" fmla="*/ 6 w 53"/>
                <a:gd name="T13" fmla="*/ 179 h 48"/>
                <a:gd name="T14" fmla="*/ 0 w 53"/>
                <a:gd name="T15" fmla="*/ 213 h 48"/>
                <a:gd name="T16" fmla="*/ 12 w 53"/>
                <a:gd name="T17" fmla="*/ 213 h 48"/>
                <a:gd name="T18" fmla="*/ 45 w 53"/>
                <a:gd name="T19" fmla="*/ 213 h 48"/>
                <a:gd name="T20" fmla="*/ 51 w 53"/>
                <a:gd name="T21" fmla="*/ 243 h 48"/>
                <a:gd name="T22" fmla="*/ 57 w 53"/>
                <a:gd name="T23" fmla="*/ 286 h 48"/>
                <a:gd name="T24" fmla="*/ 57 w 53"/>
                <a:gd name="T25" fmla="*/ 141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48"/>
                <a:gd name="T41" fmla="*/ 53 w 53"/>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6F73BF"/>
            </a:solidFill>
            <a:ln w="9525">
              <a:solidFill>
                <a:srgbClr val="000000"/>
              </a:solidFill>
              <a:round/>
              <a:headEnd/>
              <a:tailEnd/>
            </a:ln>
          </p:spPr>
          <p:txBody>
            <a:bodyPr/>
            <a:lstStyle/>
            <a:p>
              <a:endParaRPr lang="en-US"/>
            </a:p>
          </p:txBody>
        </p:sp>
        <p:sp>
          <p:nvSpPr>
            <p:cNvPr id="5482" name="Freeform 384"/>
            <p:cNvSpPr>
              <a:spLocks/>
            </p:cNvSpPr>
            <p:nvPr/>
          </p:nvSpPr>
          <p:spPr bwMode="auto">
            <a:xfrm>
              <a:off x="2741" y="1392"/>
              <a:ext cx="151" cy="122"/>
            </a:xfrm>
            <a:custGeom>
              <a:avLst/>
              <a:gdLst>
                <a:gd name="T0" fmla="*/ 60 w 150"/>
                <a:gd name="T1" fmla="*/ 37 h 108"/>
                <a:gd name="T2" fmla="*/ 60 w 150"/>
                <a:gd name="T3" fmla="*/ 0 h 108"/>
                <a:gd name="T4" fmla="*/ 42 w 150"/>
                <a:gd name="T5" fmla="*/ 37 h 108"/>
                <a:gd name="T6" fmla="*/ 18 w 150"/>
                <a:gd name="T7" fmla="*/ 77 h 108"/>
                <a:gd name="T8" fmla="*/ 0 w 150"/>
                <a:gd name="T9" fmla="*/ 77 h 108"/>
                <a:gd name="T10" fmla="*/ 6 w 150"/>
                <a:gd name="T11" fmla="*/ 111 h 108"/>
                <a:gd name="T12" fmla="*/ 0 w 150"/>
                <a:gd name="T13" fmla="*/ 146 h 108"/>
                <a:gd name="T14" fmla="*/ 0 w 150"/>
                <a:gd name="T15" fmla="*/ 259 h 108"/>
                <a:gd name="T16" fmla="*/ 12 w 150"/>
                <a:gd name="T17" fmla="*/ 374 h 108"/>
                <a:gd name="T18" fmla="*/ 12 w 150"/>
                <a:gd name="T19" fmla="*/ 486 h 108"/>
                <a:gd name="T20" fmla="*/ 12 w 150"/>
                <a:gd name="T21" fmla="*/ 448 h 108"/>
                <a:gd name="T22" fmla="*/ 36 w 150"/>
                <a:gd name="T23" fmla="*/ 525 h 108"/>
                <a:gd name="T24" fmla="*/ 42 w 150"/>
                <a:gd name="T25" fmla="*/ 563 h 108"/>
                <a:gd name="T26" fmla="*/ 48 w 150"/>
                <a:gd name="T27" fmla="*/ 525 h 108"/>
                <a:gd name="T28" fmla="*/ 60 w 150"/>
                <a:gd name="T29" fmla="*/ 563 h 108"/>
                <a:gd name="T30" fmla="*/ 93 w 150"/>
                <a:gd name="T31" fmla="*/ 636 h 108"/>
                <a:gd name="T32" fmla="*/ 111 w 150"/>
                <a:gd name="T33" fmla="*/ 636 h 108"/>
                <a:gd name="T34" fmla="*/ 111 w 150"/>
                <a:gd name="T35" fmla="*/ 673 h 108"/>
                <a:gd name="T36" fmla="*/ 123 w 150"/>
                <a:gd name="T37" fmla="*/ 636 h 108"/>
                <a:gd name="T38" fmla="*/ 147 w 150"/>
                <a:gd name="T39" fmla="*/ 673 h 108"/>
                <a:gd name="T40" fmla="*/ 153 w 150"/>
                <a:gd name="T41" fmla="*/ 636 h 108"/>
                <a:gd name="T42" fmla="*/ 165 w 150"/>
                <a:gd name="T43" fmla="*/ 525 h 108"/>
                <a:gd name="T44" fmla="*/ 165 w 150"/>
                <a:gd name="T45" fmla="*/ 486 h 108"/>
                <a:gd name="T46" fmla="*/ 159 w 150"/>
                <a:gd name="T47" fmla="*/ 337 h 108"/>
                <a:gd name="T48" fmla="*/ 153 w 150"/>
                <a:gd name="T49" fmla="*/ 298 h 108"/>
                <a:gd name="T50" fmla="*/ 159 w 150"/>
                <a:gd name="T51" fmla="*/ 227 h 108"/>
                <a:gd name="T52" fmla="*/ 147 w 150"/>
                <a:gd name="T53" fmla="*/ 77 h 108"/>
                <a:gd name="T54" fmla="*/ 93 w 150"/>
                <a:gd name="T55" fmla="*/ 37 h 108"/>
                <a:gd name="T56" fmla="*/ 60 w 150"/>
                <a:gd name="T57" fmla="*/ 3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0"/>
                <a:gd name="T88" fmla="*/ 0 h 108"/>
                <a:gd name="T89" fmla="*/ 150 w 150"/>
                <a:gd name="T90" fmla="*/ 108 h 1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6F73BF"/>
            </a:solidFill>
            <a:ln w="9525">
              <a:solidFill>
                <a:srgbClr val="000000"/>
              </a:solidFill>
              <a:round/>
              <a:headEnd/>
              <a:tailEnd/>
            </a:ln>
          </p:spPr>
          <p:txBody>
            <a:bodyPr/>
            <a:lstStyle/>
            <a:p>
              <a:endParaRPr lang="en-US"/>
            </a:p>
          </p:txBody>
        </p:sp>
        <p:sp>
          <p:nvSpPr>
            <p:cNvPr id="5483" name="Freeform 385"/>
            <p:cNvSpPr>
              <a:spLocks/>
            </p:cNvSpPr>
            <p:nvPr/>
          </p:nvSpPr>
          <p:spPr bwMode="auto">
            <a:xfrm>
              <a:off x="2850" y="1534"/>
              <a:ext cx="150" cy="100"/>
            </a:xfrm>
            <a:custGeom>
              <a:avLst/>
              <a:gdLst>
                <a:gd name="T0" fmla="*/ 152 w 149"/>
                <a:gd name="T1" fmla="*/ 409 h 89"/>
                <a:gd name="T2" fmla="*/ 146 w 149"/>
                <a:gd name="T3" fmla="*/ 513 h 89"/>
                <a:gd name="T4" fmla="*/ 117 w 149"/>
                <a:gd name="T5" fmla="*/ 472 h 89"/>
                <a:gd name="T6" fmla="*/ 93 w 149"/>
                <a:gd name="T7" fmla="*/ 513 h 89"/>
                <a:gd name="T8" fmla="*/ 60 w 149"/>
                <a:gd name="T9" fmla="*/ 513 h 89"/>
                <a:gd name="T10" fmla="*/ 42 w 149"/>
                <a:gd name="T11" fmla="*/ 472 h 89"/>
                <a:gd name="T12" fmla="*/ 42 w 149"/>
                <a:gd name="T13" fmla="*/ 445 h 89"/>
                <a:gd name="T14" fmla="*/ 36 w 149"/>
                <a:gd name="T15" fmla="*/ 409 h 89"/>
                <a:gd name="T16" fmla="*/ 30 w 149"/>
                <a:gd name="T17" fmla="*/ 409 h 89"/>
                <a:gd name="T18" fmla="*/ 30 w 149"/>
                <a:gd name="T19" fmla="*/ 409 h 89"/>
                <a:gd name="T20" fmla="*/ 18 w 149"/>
                <a:gd name="T21" fmla="*/ 371 h 89"/>
                <a:gd name="T22" fmla="*/ 0 w 149"/>
                <a:gd name="T23" fmla="*/ 242 h 89"/>
                <a:gd name="T24" fmla="*/ 6 w 149"/>
                <a:gd name="T25" fmla="*/ 206 h 89"/>
                <a:gd name="T26" fmla="*/ 18 w 149"/>
                <a:gd name="T27" fmla="*/ 140 h 89"/>
                <a:gd name="T28" fmla="*/ 36 w 149"/>
                <a:gd name="T29" fmla="*/ 34 h 89"/>
                <a:gd name="T30" fmla="*/ 36 w 149"/>
                <a:gd name="T31" fmla="*/ 34 h 89"/>
                <a:gd name="T32" fmla="*/ 66 w 149"/>
                <a:gd name="T33" fmla="*/ 69 h 89"/>
                <a:gd name="T34" fmla="*/ 105 w 149"/>
                <a:gd name="T35" fmla="*/ 0 h 89"/>
                <a:gd name="T36" fmla="*/ 105 w 149"/>
                <a:gd name="T37" fmla="*/ 0 h 89"/>
                <a:gd name="T38" fmla="*/ 117 w 149"/>
                <a:gd name="T39" fmla="*/ 69 h 89"/>
                <a:gd name="T40" fmla="*/ 128 w 149"/>
                <a:gd name="T41" fmla="*/ 140 h 89"/>
                <a:gd name="T42" fmla="*/ 140 w 149"/>
                <a:gd name="T43" fmla="*/ 306 h 89"/>
                <a:gd name="T44" fmla="*/ 152 w 149"/>
                <a:gd name="T45" fmla="*/ 306 h 89"/>
                <a:gd name="T46" fmla="*/ 164 w 149"/>
                <a:gd name="T47" fmla="*/ 333 h 89"/>
                <a:gd name="T48" fmla="*/ 164 w 149"/>
                <a:gd name="T49" fmla="*/ 371 h 89"/>
                <a:gd name="T50" fmla="*/ 158 w 149"/>
                <a:gd name="T51" fmla="*/ 371 h 89"/>
                <a:gd name="T52" fmla="*/ 152 w 149"/>
                <a:gd name="T53" fmla="*/ 371 h 89"/>
                <a:gd name="T54" fmla="*/ 152 w 149"/>
                <a:gd name="T55" fmla="*/ 409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9"/>
                <a:gd name="T85" fmla="*/ 0 h 89"/>
                <a:gd name="T86" fmla="*/ 149 w 149"/>
                <a:gd name="T87" fmla="*/ 89 h 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6F73BF"/>
            </a:solidFill>
            <a:ln w="9525">
              <a:solidFill>
                <a:srgbClr val="000000"/>
              </a:solidFill>
              <a:round/>
              <a:headEnd/>
              <a:tailEnd/>
            </a:ln>
          </p:spPr>
          <p:txBody>
            <a:bodyPr/>
            <a:lstStyle/>
            <a:p>
              <a:endParaRPr lang="en-US"/>
            </a:p>
          </p:txBody>
        </p:sp>
        <p:sp>
          <p:nvSpPr>
            <p:cNvPr id="5484" name="Freeform 386"/>
            <p:cNvSpPr>
              <a:spLocks/>
            </p:cNvSpPr>
            <p:nvPr/>
          </p:nvSpPr>
          <p:spPr bwMode="auto">
            <a:xfrm>
              <a:off x="2715" y="1473"/>
              <a:ext cx="104" cy="54"/>
            </a:xfrm>
            <a:custGeom>
              <a:avLst/>
              <a:gdLst>
                <a:gd name="T0" fmla="*/ 114 w 102"/>
                <a:gd name="T1" fmla="*/ 110 h 48"/>
                <a:gd name="T2" fmla="*/ 134 w 102"/>
                <a:gd name="T3" fmla="*/ 179 h 48"/>
                <a:gd name="T4" fmla="*/ 134 w 102"/>
                <a:gd name="T5" fmla="*/ 179 h 48"/>
                <a:gd name="T6" fmla="*/ 126 w 102"/>
                <a:gd name="T7" fmla="*/ 213 h 48"/>
                <a:gd name="T8" fmla="*/ 120 w 102"/>
                <a:gd name="T9" fmla="*/ 213 h 48"/>
                <a:gd name="T10" fmla="*/ 120 w 102"/>
                <a:gd name="T11" fmla="*/ 213 h 48"/>
                <a:gd name="T12" fmla="*/ 114 w 102"/>
                <a:gd name="T13" fmla="*/ 243 h 48"/>
                <a:gd name="T14" fmla="*/ 108 w 102"/>
                <a:gd name="T15" fmla="*/ 286 h 48"/>
                <a:gd name="T16" fmla="*/ 97 w 102"/>
                <a:gd name="T17" fmla="*/ 286 h 48"/>
                <a:gd name="T18" fmla="*/ 85 w 102"/>
                <a:gd name="T19" fmla="*/ 243 h 48"/>
                <a:gd name="T20" fmla="*/ 57 w 102"/>
                <a:gd name="T21" fmla="*/ 243 h 48"/>
                <a:gd name="T22" fmla="*/ 45 w 102"/>
                <a:gd name="T23" fmla="*/ 286 h 48"/>
                <a:gd name="T24" fmla="*/ 24 w 102"/>
                <a:gd name="T25" fmla="*/ 243 h 48"/>
                <a:gd name="T26" fmla="*/ 0 w 102"/>
                <a:gd name="T27" fmla="*/ 141 h 48"/>
                <a:gd name="T28" fmla="*/ 0 w 102"/>
                <a:gd name="T29" fmla="*/ 110 h 48"/>
                <a:gd name="T30" fmla="*/ 45 w 102"/>
                <a:gd name="T31" fmla="*/ 0 h 48"/>
                <a:gd name="T32" fmla="*/ 51 w 102"/>
                <a:gd name="T33" fmla="*/ 37 h 48"/>
                <a:gd name="T34" fmla="*/ 51 w 102"/>
                <a:gd name="T35" fmla="*/ 0 h 48"/>
                <a:gd name="T36" fmla="*/ 75 w 102"/>
                <a:gd name="T37" fmla="*/ 77 h 48"/>
                <a:gd name="T38" fmla="*/ 85 w 102"/>
                <a:gd name="T39" fmla="*/ 110 h 48"/>
                <a:gd name="T40" fmla="*/ 97 w 102"/>
                <a:gd name="T41" fmla="*/ 77 h 48"/>
                <a:gd name="T42" fmla="*/ 114 w 102"/>
                <a:gd name="T43" fmla="*/ 11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2"/>
                <a:gd name="T67" fmla="*/ 0 h 48"/>
                <a:gd name="T68" fmla="*/ 102 w 102"/>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6F73BF"/>
            </a:solidFill>
            <a:ln w="9525">
              <a:solidFill>
                <a:srgbClr val="000000"/>
              </a:solidFill>
              <a:round/>
              <a:headEnd/>
              <a:tailEnd/>
            </a:ln>
          </p:spPr>
          <p:txBody>
            <a:bodyPr/>
            <a:lstStyle/>
            <a:p>
              <a:endParaRPr lang="en-US"/>
            </a:p>
          </p:txBody>
        </p:sp>
        <p:sp>
          <p:nvSpPr>
            <p:cNvPr id="5485" name="Freeform 387"/>
            <p:cNvSpPr>
              <a:spLocks/>
            </p:cNvSpPr>
            <p:nvPr/>
          </p:nvSpPr>
          <p:spPr bwMode="auto">
            <a:xfrm>
              <a:off x="2565" y="1467"/>
              <a:ext cx="55" cy="40"/>
            </a:xfrm>
            <a:custGeom>
              <a:avLst/>
              <a:gdLst>
                <a:gd name="T0" fmla="*/ 12 w 54"/>
                <a:gd name="T1" fmla="*/ 0 h 36"/>
                <a:gd name="T2" fmla="*/ 0 w 54"/>
                <a:gd name="T3" fmla="*/ 30 h 36"/>
                <a:gd name="T4" fmla="*/ 6 w 54"/>
                <a:gd name="T5" fmla="*/ 57 h 36"/>
                <a:gd name="T6" fmla="*/ 24 w 54"/>
                <a:gd name="T7" fmla="*/ 120 h 36"/>
                <a:gd name="T8" fmla="*/ 45 w 54"/>
                <a:gd name="T9" fmla="*/ 120 h 36"/>
                <a:gd name="T10" fmla="*/ 51 w 54"/>
                <a:gd name="T11" fmla="*/ 120 h 36"/>
                <a:gd name="T12" fmla="*/ 63 w 54"/>
                <a:gd name="T13" fmla="*/ 170 h 36"/>
                <a:gd name="T14" fmla="*/ 63 w 54"/>
                <a:gd name="T15" fmla="*/ 170 h 36"/>
                <a:gd name="T16" fmla="*/ 63 w 54"/>
                <a:gd name="T17" fmla="*/ 148 h 36"/>
                <a:gd name="T18" fmla="*/ 69 w 54"/>
                <a:gd name="T19" fmla="*/ 120 h 36"/>
                <a:gd name="T20" fmla="*/ 69 w 54"/>
                <a:gd name="T21" fmla="*/ 57 h 36"/>
                <a:gd name="T22" fmla="*/ 63 w 54"/>
                <a:gd name="T23" fmla="*/ 30 h 36"/>
                <a:gd name="T24" fmla="*/ 57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36"/>
                <a:gd name="T47" fmla="*/ 54 w 5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6F73BF"/>
            </a:solidFill>
            <a:ln w="9525">
              <a:solidFill>
                <a:srgbClr val="000000"/>
              </a:solidFill>
              <a:round/>
              <a:headEnd/>
              <a:tailEnd/>
            </a:ln>
          </p:spPr>
          <p:txBody>
            <a:bodyPr/>
            <a:lstStyle/>
            <a:p>
              <a:endParaRPr lang="en-US"/>
            </a:p>
          </p:txBody>
        </p:sp>
        <p:sp>
          <p:nvSpPr>
            <p:cNvPr id="5486" name="Freeform 388"/>
            <p:cNvSpPr>
              <a:spLocks/>
            </p:cNvSpPr>
            <p:nvPr/>
          </p:nvSpPr>
          <p:spPr bwMode="auto">
            <a:xfrm>
              <a:off x="2620" y="1392"/>
              <a:ext cx="133" cy="162"/>
            </a:xfrm>
            <a:custGeom>
              <a:avLst/>
              <a:gdLst>
                <a:gd name="T0" fmla="*/ 29 w 131"/>
                <a:gd name="T1" fmla="*/ 141 h 144"/>
                <a:gd name="T2" fmla="*/ 50 w 131"/>
                <a:gd name="T3" fmla="*/ 141 h 144"/>
                <a:gd name="T4" fmla="*/ 50 w 131"/>
                <a:gd name="T5" fmla="*/ 141 h 144"/>
                <a:gd name="T6" fmla="*/ 56 w 131"/>
                <a:gd name="T7" fmla="*/ 105 h 144"/>
                <a:gd name="T8" fmla="*/ 62 w 131"/>
                <a:gd name="T9" fmla="*/ 141 h 144"/>
                <a:gd name="T10" fmla="*/ 56 w 131"/>
                <a:gd name="T11" fmla="*/ 105 h 144"/>
                <a:gd name="T12" fmla="*/ 50 w 131"/>
                <a:gd name="T13" fmla="*/ 69 h 144"/>
                <a:gd name="T14" fmla="*/ 50 w 131"/>
                <a:gd name="T15" fmla="*/ 37 h 144"/>
                <a:gd name="T16" fmla="*/ 50 w 131"/>
                <a:gd name="T17" fmla="*/ 0 h 144"/>
                <a:gd name="T18" fmla="*/ 62 w 131"/>
                <a:gd name="T19" fmla="*/ 0 h 144"/>
                <a:gd name="T20" fmla="*/ 62 w 131"/>
                <a:gd name="T21" fmla="*/ 0 h 144"/>
                <a:gd name="T22" fmla="*/ 68 w 131"/>
                <a:gd name="T23" fmla="*/ 37 h 144"/>
                <a:gd name="T24" fmla="*/ 80 w 131"/>
                <a:gd name="T25" fmla="*/ 37 h 144"/>
                <a:gd name="T26" fmla="*/ 80 w 131"/>
                <a:gd name="T27" fmla="*/ 69 h 144"/>
                <a:gd name="T28" fmla="*/ 86 w 131"/>
                <a:gd name="T29" fmla="*/ 105 h 144"/>
                <a:gd name="T30" fmla="*/ 121 w 131"/>
                <a:gd name="T31" fmla="*/ 37 h 144"/>
                <a:gd name="T32" fmla="*/ 109 w 131"/>
                <a:gd name="T33" fmla="*/ 37 h 144"/>
                <a:gd name="T34" fmla="*/ 143 w 131"/>
                <a:gd name="T35" fmla="*/ 105 h 144"/>
                <a:gd name="T36" fmla="*/ 149 w 131"/>
                <a:gd name="T37" fmla="*/ 69 h 144"/>
                <a:gd name="T38" fmla="*/ 155 w 131"/>
                <a:gd name="T39" fmla="*/ 105 h 144"/>
                <a:gd name="T40" fmla="*/ 149 w 131"/>
                <a:gd name="T41" fmla="*/ 141 h 144"/>
                <a:gd name="T42" fmla="*/ 149 w 131"/>
                <a:gd name="T43" fmla="*/ 243 h 144"/>
                <a:gd name="T44" fmla="*/ 161 w 131"/>
                <a:gd name="T45" fmla="*/ 344 h 144"/>
                <a:gd name="T46" fmla="*/ 161 w 131"/>
                <a:gd name="T47" fmla="*/ 458 h 144"/>
                <a:gd name="T48" fmla="*/ 155 w 131"/>
                <a:gd name="T49" fmla="*/ 419 h 144"/>
                <a:gd name="T50" fmla="*/ 121 w 131"/>
                <a:gd name="T51" fmla="*/ 528 h 144"/>
                <a:gd name="T52" fmla="*/ 121 w 131"/>
                <a:gd name="T53" fmla="*/ 560 h 144"/>
                <a:gd name="T54" fmla="*/ 149 w 131"/>
                <a:gd name="T55" fmla="*/ 668 h 144"/>
                <a:gd name="T56" fmla="*/ 137 w 131"/>
                <a:gd name="T57" fmla="*/ 736 h 144"/>
                <a:gd name="T58" fmla="*/ 137 w 131"/>
                <a:gd name="T59" fmla="*/ 807 h 144"/>
                <a:gd name="T60" fmla="*/ 137 w 131"/>
                <a:gd name="T61" fmla="*/ 807 h 144"/>
                <a:gd name="T62" fmla="*/ 109 w 131"/>
                <a:gd name="T63" fmla="*/ 807 h 144"/>
                <a:gd name="T64" fmla="*/ 86 w 131"/>
                <a:gd name="T65" fmla="*/ 807 h 144"/>
                <a:gd name="T66" fmla="*/ 86 w 131"/>
                <a:gd name="T67" fmla="*/ 846 h 144"/>
                <a:gd name="T68" fmla="*/ 68 w 131"/>
                <a:gd name="T69" fmla="*/ 807 h 144"/>
                <a:gd name="T70" fmla="*/ 56 w 131"/>
                <a:gd name="T71" fmla="*/ 807 h 144"/>
                <a:gd name="T72" fmla="*/ 23 w 131"/>
                <a:gd name="T73" fmla="*/ 807 h 144"/>
                <a:gd name="T74" fmla="*/ 29 w 131"/>
                <a:gd name="T75" fmla="*/ 668 h 144"/>
                <a:gd name="T76" fmla="*/ 6 w 131"/>
                <a:gd name="T77" fmla="*/ 596 h 144"/>
                <a:gd name="T78" fmla="*/ 6 w 131"/>
                <a:gd name="T79" fmla="*/ 596 h 144"/>
                <a:gd name="T80" fmla="*/ 6 w 131"/>
                <a:gd name="T81" fmla="*/ 596 h 144"/>
                <a:gd name="T82" fmla="*/ 0 w 131"/>
                <a:gd name="T83" fmla="*/ 528 h 144"/>
                <a:gd name="T84" fmla="*/ 0 w 131"/>
                <a:gd name="T85" fmla="*/ 458 h 144"/>
                <a:gd name="T86" fmla="*/ 0 w 131"/>
                <a:gd name="T87" fmla="*/ 458 h 144"/>
                <a:gd name="T88" fmla="*/ 0 w 131"/>
                <a:gd name="T89" fmla="*/ 322 h 144"/>
                <a:gd name="T90" fmla="*/ 11 w 131"/>
                <a:gd name="T91" fmla="*/ 286 h 144"/>
                <a:gd name="T92" fmla="*/ 6 w 131"/>
                <a:gd name="T93" fmla="*/ 243 h 144"/>
                <a:gd name="T94" fmla="*/ 11 w 131"/>
                <a:gd name="T95" fmla="*/ 179 h 144"/>
                <a:gd name="T96" fmla="*/ 11 w 131"/>
                <a:gd name="T97" fmla="*/ 179 h 144"/>
                <a:gd name="T98" fmla="*/ 11 w 131"/>
                <a:gd name="T99" fmla="*/ 141 h 144"/>
                <a:gd name="T100" fmla="*/ 29 w 131"/>
                <a:gd name="T101" fmla="*/ 141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1"/>
                <a:gd name="T154" fmla="*/ 0 h 144"/>
                <a:gd name="T155" fmla="*/ 131 w 131"/>
                <a:gd name="T156" fmla="*/ 144 h 1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6F73BF"/>
            </a:solidFill>
            <a:ln w="9525">
              <a:solidFill>
                <a:srgbClr val="000000"/>
              </a:solidFill>
              <a:round/>
              <a:headEnd/>
              <a:tailEnd/>
            </a:ln>
          </p:spPr>
          <p:txBody>
            <a:bodyPr/>
            <a:lstStyle/>
            <a:p>
              <a:endParaRPr lang="en-US"/>
            </a:p>
          </p:txBody>
        </p:sp>
        <p:sp>
          <p:nvSpPr>
            <p:cNvPr id="5487" name="Freeform 389"/>
            <p:cNvSpPr>
              <a:spLocks/>
            </p:cNvSpPr>
            <p:nvPr/>
          </p:nvSpPr>
          <p:spPr bwMode="auto">
            <a:xfrm>
              <a:off x="2722" y="1399"/>
              <a:ext cx="6" cy="7"/>
            </a:xfrm>
            <a:custGeom>
              <a:avLst/>
              <a:gdLst>
                <a:gd name="T0" fmla="*/ 0 w 6"/>
                <a:gd name="T1" fmla="*/ 64 h 6"/>
                <a:gd name="T2" fmla="*/ 6 w 6"/>
                <a:gd name="T3" fmla="*/ 64 h 6"/>
                <a:gd name="T4" fmla="*/ 6 w 6"/>
                <a:gd name="T5" fmla="*/ 0 h 6"/>
                <a:gd name="T6" fmla="*/ 0 w 6"/>
                <a:gd name="T7" fmla="*/ 6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6"/>
                  </a:lnTo>
                  <a:lnTo>
                    <a:pt x="6" y="0"/>
                  </a:lnTo>
                  <a:lnTo>
                    <a:pt x="0" y="6"/>
                  </a:lnTo>
                  <a:close/>
                </a:path>
              </a:pathLst>
            </a:custGeom>
            <a:solidFill>
              <a:srgbClr val="6F73BF"/>
            </a:solidFill>
            <a:ln w="9525">
              <a:solidFill>
                <a:srgbClr val="000000"/>
              </a:solidFill>
              <a:round/>
              <a:headEnd/>
              <a:tailEnd/>
            </a:ln>
          </p:spPr>
          <p:txBody>
            <a:bodyPr/>
            <a:lstStyle/>
            <a:p>
              <a:endParaRPr lang="en-US"/>
            </a:p>
          </p:txBody>
        </p:sp>
        <p:sp>
          <p:nvSpPr>
            <p:cNvPr id="5488" name="Freeform 390"/>
            <p:cNvSpPr>
              <a:spLocks/>
            </p:cNvSpPr>
            <p:nvPr/>
          </p:nvSpPr>
          <p:spPr bwMode="auto">
            <a:xfrm>
              <a:off x="2613" y="1494"/>
              <a:ext cx="13" cy="13"/>
            </a:xfrm>
            <a:custGeom>
              <a:avLst/>
              <a:gdLst>
                <a:gd name="T0" fmla="*/ 24 w 12"/>
                <a:gd name="T1" fmla="*/ 0 h 12"/>
                <a:gd name="T2" fmla="*/ 0 w 12"/>
                <a:gd name="T3" fmla="*/ 24 h 12"/>
                <a:gd name="T4" fmla="*/ 0 w 12"/>
                <a:gd name="T5" fmla="*/ 39 h 12"/>
                <a:gd name="T6" fmla="*/ 39 w 12"/>
                <a:gd name="T7" fmla="*/ 39 h 12"/>
                <a:gd name="T8" fmla="*/ 39 w 12"/>
                <a:gd name="T9" fmla="*/ 39 h 12"/>
                <a:gd name="T10" fmla="*/ 24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6" y="0"/>
                  </a:moveTo>
                  <a:lnTo>
                    <a:pt x="0" y="6"/>
                  </a:lnTo>
                  <a:lnTo>
                    <a:pt x="0" y="12"/>
                  </a:lnTo>
                  <a:lnTo>
                    <a:pt x="12" y="12"/>
                  </a:lnTo>
                  <a:lnTo>
                    <a:pt x="6" y="0"/>
                  </a:lnTo>
                  <a:close/>
                </a:path>
              </a:pathLst>
            </a:custGeom>
            <a:solidFill>
              <a:srgbClr val="6F73BF"/>
            </a:solidFill>
            <a:ln w="9525">
              <a:solidFill>
                <a:srgbClr val="000000"/>
              </a:solidFill>
              <a:round/>
              <a:headEnd/>
              <a:tailEnd/>
            </a:ln>
          </p:spPr>
          <p:txBody>
            <a:bodyPr/>
            <a:lstStyle/>
            <a:p>
              <a:endParaRPr lang="en-US"/>
            </a:p>
          </p:txBody>
        </p:sp>
        <p:sp>
          <p:nvSpPr>
            <p:cNvPr id="5489" name="Freeform 391"/>
            <p:cNvSpPr>
              <a:spLocks/>
            </p:cNvSpPr>
            <p:nvPr/>
          </p:nvSpPr>
          <p:spPr bwMode="auto">
            <a:xfrm>
              <a:off x="2941" y="1521"/>
              <a:ext cx="71" cy="80"/>
            </a:xfrm>
            <a:custGeom>
              <a:avLst/>
              <a:gdLst>
                <a:gd name="T0" fmla="*/ 12 w 71"/>
                <a:gd name="T1" fmla="*/ 0 h 71"/>
                <a:gd name="T2" fmla="*/ 0 w 71"/>
                <a:gd name="T3" fmla="*/ 77 h 71"/>
                <a:gd name="T4" fmla="*/ 0 w 71"/>
                <a:gd name="T5" fmla="*/ 77 h 71"/>
                <a:gd name="T6" fmla="*/ 12 w 71"/>
                <a:gd name="T7" fmla="*/ 142 h 71"/>
                <a:gd name="T8" fmla="*/ 23 w 71"/>
                <a:gd name="T9" fmla="*/ 216 h 71"/>
                <a:gd name="T10" fmla="*/ 35 w 71"/>
                <a:gd name="T11" fmla="*/ 386 h 71"/>
                <a:gd name="T12" fmla="*/ 47 w 71"/>
                <a:gd name="T13" fmla="*/ 386 h 71"/>
                <a:gd name="T14" fmla="*/ 59 w 71"/>
                <a:gd name="T15" fmla="*/ 420 h 71"/>
                <a:gd name="T16" fmla="*/ 53 w 71"/>
                <a:gd name="T17" fmla="*/ 348 h 71"/>
                <a:gd name="T18" fmla="*/ 71 w 71"/>
                <a:gd name="T19" fmla="*/ 291 h 71"/>
                <a:gd name="T20" fmla="*/ 59 w 71"/>
                <a:gd name="T21" fmla="*/ 216 h 71"/>
                <a:gd name="T22" fmla="*/ 29 w 71"/>
                <a:gd name="T23" fmla="*/ 110 h 71"/>
                <a:gd name="T24" fmla="*/ 17 w 71"/>
                <a:gd name="T25" fmla="*/ 37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71"/>
                <a:gd name="T44" fmla="*/ 71 w 71"/>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6F73BF"/>
            </a:solidFill>
            <a:ln w="9525">
              <a:solidFill>
                <a:srgbClr val="000000"/>
              </a:solidFill>
              <a:round/>
              <a:headEnd/>
              <a:tailEnd/>
            </a:ln>
          </p:spPr>
          <p:txBody>
            <a:bodyPr/>
            <a:lstStyle/>
            <a:p>
              <a:endParaRPr lang="en-US"/>
            </a:p>
          </p:txBody>
        </p:sp>
        <p:sp>
          <p:nvSpPr>
            <p:cNvPr id="5490" name="Freeform 392"/>
            <p:cNvSpPr>
              <a:spLocks/>
            </p:cNvSpPr>
            <p:nvPr/>
          </p:nvSpPr>
          <p:spPr bwMode="auto">
            <a:xfrm>
              <a:off x="2594" y="1069"/>
              <a:ext cx="328" cy="256"/>
            </a:xfrm>
            <a:custGeom>
              <a:avLst/>
              <a:gdLst>
                <a:gd name="T0" fmla="*/ 231 w 323"/>
                <a:gd name="T1" fmla="*/ 180 h 227"/>
                <a:gd name="T2" fmla="*/ 224 w 323"/>
                <a:gd name="T3" fmla="*/ 142 h 227"/>
                <a:gd name="T4" fmla="*/ 224 w 323"/>
                <a:gd name="T5" fmla="*/ 180 h 227"/>
                <a:gd name="T6" fmla="*/ 205 w 323"/>
                <a:gd name="T7" fmla="*/ 180 h 227"/>
                <a:gd name="T8" fmla="*/ 196 w 323"/>
                <a:gd name="T9" fmla="*/ 257 h 227"/>
                <a:gd name="T10" fmla="*/ 196 w 323"/>
                <a:gd name="T11" fmla="*/ 291 h 227"/>
                <a:gd name="T12" fmla="*/ 178 w 323"/>
                <a:gd name="T13" fmla="*/ 291 h 227"/>
                <a:gd name="T14" fmla="*/ 161 w 323"/>
                <a:gd name="T15" fmla="*/ 291 h 227"/>
                <a:gd name="T16" fmla="*/ 161 w 323"/>
                <a:gd name="T17" fmla="*/ 369 h 227"/>
                <a:gd name="T18" fmla="*/ 155 w 323"/>
                <a:gd name="T19" fmla="*/ 369 h 227"/>
                <a:gd name="T20" fmla="*/ 149 w 323"/>
                <a:gd name="T21" fmla="*/ 397 h 227"/>
                <a:gd name="T22" fmla="*/ 137 w 323"/>
                <a:gd name="T23" fmla="*/ 470 h 227"/>
                <a:gd name="T24" fmla="*/ 143 w 323"/>
                <a:gd name="T25" fmla="*/ 510 h 227"/>
                <a:gd name="T26" fmla="*/ 131 w 323"/>
                <a:gd name="T27" fmla="*/ 583 h 227"/>
                <a:gd name="T28" fmla="*/ 99 w 323"/>
                <a:gd name="T29" fmla="*/ 621 h 227"/>
                <a:gd name="T30" fmla="*/ 111 w 323"/>
                <a:gd name="T31" fmla="*/ 648 h 227"/>
                <a:gd name="T32" fmla="*/ 80 w 323"/>
                <a:gd name="T33" fmla="*/ 723 h 227"/>
                <a:gd name="T34" fmla="*/ 92 w 323"/>
                <a:gd name="T35" fmla="*/ 723 h 227"/>
                <a:gd name="T36" fmla="*/ 86 w 323"/>
                <a:gd name="T37" fmla="*/ 796 h 227"/>
                <a:gd name="T38" fmla="*/ 68 w 323"/>
                <a:gd name="T39" fmla="*/ 796 h 227"/>
                <a:gd name="T40" fmla="*/ 62 w 323"/>
                <a:gd name="T41" fmla="*/ 833 h 227"/>
                <a:gd name="T42" fmla="*/ 30 w 323"/>
                <a:gd name="T43" fmla="*/ 833 h 227"/>
                <a:gd name="T44" fmla="*/ 30 w 323"/>
                <a:gd name="T45" fmla="*/ 868 h 227"/>
                <a:gd name="T46" fmla="*/ 30 w 323"/>
                <a:gd name="T47" fmla="*/ 902 h 227"/>
                <a:gd name="T48" fmla="*/ 12 w 323"/>
                <a:gd name="T49" fmla="*/ 902 h 227"/>
                <a:gd name="T50" fmla="*/ 0 w 323"/>
                <a:gd name="T51" fmla="*/ 939 h 227"/>
                <a:gd name="T52" fmla="*/ 0 w 323"/>
                <a:gd name="T53" fmla="*/ 979 h 227"/>
                <a:gd name="T54" fmla="*/ 6 w 323"/>
                <a:gd name="T55" fmla="*/ 1013 h 227"/>
                <a:gd name="T56" fmla="*/ 30 w 323"/>
                <a:gd name="T57" fmla="*/ 1013 h 227"/>
                <a:gd name="T58" fmla="*/ 30 w 323"/>
                <a:gd name="T59" fmla="*/ 1048 h 227"/>
                <a:gd name="T60" fmla="*/ 6 w 323"/>
                <a:gd name="T61" fmla="*/ 1088 h 227"/>
                <a:gd name="T62" fmla="*/ 12 w 323"/>
                <a:gd name="T63" fmla="*/ 1088 h 227"/>
                <a:gd name="T64" fmla="*/ 12 w 323"/>
                <a:gd name="T65" fmla="*/ 1125 h 227"/>
                <a:gd name="T66" fmla="*/ 24 w 323"/>
                <a:gd name="T67" fmla="*/ 1125 h 227"/>
                <a:gd name="T68" fmla="*/ 12 w 323"/>
                <a:gd name="T69" fmla="*/ 1194 h 227"/>
                <a:gd name="T70" fmla="*/ 6 w 323"/>
                <a:gd name="T71" fmla="*/ 1228 h 227"/>
                <a:gd name="T72" fmla="*/ 18 w 323"/>
                <a:gd name="T73" fmla="*/ 1228 h 227"/>
                <a:gd name="T74" fmla="*/ 12 w 323"/>
                <a:gd name="T75" fmla="*/ 1340 h 227"/>
                <a:gd name="T76" fmla="*/ 80 w 323"/>
                <a:gd name="T77" fmla="*/ 1269 h 227"/>
                <a:gd name="T78" fmla="*/ 99 w 323"/>
                <a:gd name="T79" fmla="*/ 1194 h 227"/>
                <a:gd name="T80" fmla="*/ 131 w 323"/>
                <a:gd name="T81" fmla="*/ 1154 h 227"/>
                <a:gd name="T82" fmla="*/ 137 w 323"/>
                <a:gd name="T83" fmla="*/ 1013 h 227"/>
                <a:gd name="T84" fmla="*/ 123 w 323"/>
                <a:gd name="T85" fmla="*/ 759 h 227"/>
                <a:gd name="T86" fmla="*/ 143 w 323"/>
                <a:gd name="T87" fmla="*/ 648 h 227"/>
                <a:gd name="T88" fmla="*/ 169 w 323"/>
                <a:gd name="T89" fmla="*/ 470 h 227"/>
                <a:gd name="T90" fmla="*/ 212 w 323"/>
                <a:gd name="T91" fmla="*/ 291 h 227"/>
                <a:gd name="T92" fmla="*/ 231 w 323"/>
                <a:gd name="T93" fmla="*/ 180 h 227"/>
                <a:gd name="T94" fmla="*/ 271 w 323"/>
                <a:gd name="T95" fmla="*/ 226 h 227"/>
                <a:gd name="T96" fmla="*/ 323 w 323"/>
                <a:gd name="T97" fmla="*/ 226 h 227"/>
                <a:gd name="T98" fmla="*/ 377 w 323"/>
                <a:gd name="T99" fmla="*/ 142 h 227"/>
                <a:gd name="T100" fmla="*/ 406 w 323"/>
                <a:gd name="T101" fmla="*/ 142 h 227"/>
                <a:gd name="T102" fmla="*/ 384 w 323"/>
                <a:gd name="T103" fmla="*/ 111 h 227"/>
                <a:gd name="T104" fmla="*/ 392 w 323"/>
                <a:gd name="T105" fmla="*/ 37 h 227"/>
                <a:gd name="T106" fmla="*/ 362 w 323"/>
                <a:gd name="T107" fmla="*/ 77 h 227"/>
                <a:gd name="T108" fmla="*/ 353 w 323"/>
                <a:gd name="T109" fmla="*/ 37 h 227"/>
                <a:gd name="T110" fmla="*/ 331 w 323"/>
                <a:gd name="T111" fmla="*/ 77 h 227"/>
                <a:gd name="T112" fmla="*/ 316 w 323"/>
                <a:gd name="T113" fmla="*/ 37 h 227"/>
                <a:gd name="T114" fmla="*/ 301 w 323"/>
                <a:gd name="T115" fmla="*/ 37 h 227"/>
                <a:gd name="T116" fmla="*/ 271 w 323"/>
                <a:gd name="T117" fmla="*/ 77 h 227"/>
                <a:gd name="T118" fmla="*/ 263 w 323"/>
                <a:gd name="T119" fmla="*/ 111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3"/>
                <a:gd name="T181" fmla="*/ 0 h 227"/>
                <a:gd name="T182" fmla="*/ 323 w 323"/>
                <a:gd name="T183" fmla="*/ 227 h 2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239FB1"/>
            </a:solidFill>
            <a:ln w="9525">
              <a:solidFill>
                <a:srgbClr val="000000"/>
              </a:solidFill>
              <a:round/>
              <a:headEnd/>
              <a:tailEnd/>
            </a:ln>
          </p:spPr>
          <p:txBody>
            <a:bodyPr/>
            <a:lstStyle/>
            <a:p>
              <a:endParaRPr lang="en-US"/>
            </a:p>
          </p:txBody>
        </p:sp>
        <p:sp>
          <p:nvSpPr>
            <p:cNvPr id="5491" name="Freeform 393"/>
            <p:cNvSpPr>
              <a:spLocks/>
            </p:cNvSpPr>
            <p:nvPr/>
          </p:nvSpPr>
          <p:spPr bwMode="auto">
            <a:xfrm>
              <a:off x="2648" y="914"/>
              <a:ext cx="122" cy="54"/>
            </a:xfrm>
            <a:custGeom>
              <a:avLst/>
              <a:gdLst>
                <a:gd name="T0" fmla="*/ 24 w 120"/>
                <a:gd name="T1" fmla="*/ 37 h 48"/>
                <a:gd name="T2" fmla="*/ 12 w 120"/>
                <a:gd name="T3" fmla="*/ 37 h 48"/>
                <a:gd name="T4" fmla="*/ 0 w 120"/>
                <a:gd name="T5" fmla="*/ 37 h 48"/>
                <a:gd name="T6" fmla="*/ 0 w 120"/>
                <a:gd name="T7" fmla="*/ 77 h 48"/>
                <a:gd name="T8" fmla="*/ 12 w 120"/>
                <a:gd name="T9" fmla="*/ 77 h 48"/>
                <a:gd name="T10" fmla="*/ 12 w 120"/>
                <a:gd name="T11" fmla="*/ 77 h 48"/>
                <a:gd name="T12" fmla="*/ 6 w 120"/>
                <a:gd name="T13" fmla="*/ 110 h 48"/>
                <a:gd name="T14" fmla="*/ 18 w 120"/>
                <a:gd name="T15" fmla="*/ 141 h 48"/>
                <a:gd name="T16" fmla="*/ 45 w 120"/>
                <a:gd name="T17" fmla="*/ 141 h 48"/>
                <a:gd name="T18" fmla="*/ 51 w 120"/>
                <a:gd name="T19" fmla="*/ 141 h 48"/>
                <a:gd name="T20" fmla="*/ 63 w 120"/>
                <a:gd name="T21" fmla="*/ 110 h 48"/>
                <a:gd name="T22" fmla="*/ 63 w 120"/>
                <a:gd name="T23" fmla="*/ 141 h 48"/>
                <a:gd name="T24" fmla="*/ 75 w 120"/>
                <a:gd name="T25" fmla="*/ 110 h 48"/>
                <a:gd name="T26" fmla="*/ 81 w 120"/>
                <a:gd name="T27" fmla="*/ 141 h 48"/>
                <a:gd name="T28" fmla="*/ 51 w 120"/>
                <a:gd name="T29" fmla="*/ 179 h 48"/>
                <a:gd name="T30" fmla="*/ 45 w 120"/>
                <a:gd name="T31" fmla="*/ 179 h 48"/>
                <a:gd name="T32" fmla="*/ 81 w 120"/>
                <a:gd name="T33" fmla="*/ 179 h 48"/>
                <a:gd name="T34" fmla="*/ 69 w 120"/>
                <a:gd name="T35" fmla="*/ 213 h 48"/>
                <a:gd name="T36" fmla="*/ 75 w 120"/>
                <a:gd name="T37" fmla="*/ 213 h 48"/>
                <a:gd name="T38" fmla="*/ 51 w 120"/>
                <a:gd name="T39" fmla="*/ 213 h 48"/>
                <a:gd name="T40" fmla="*/ 75 w 120"/>
                <a:gd name="T41" fmla="*/ 243 h 48"/>
                <a:gd name="T42" fmla="*/ 87 w 120"/>
                <a:gd name="T43" fmla="*/ 286 h 48"/>
                <a:gd name="T44" fmla="*/ 87 w 120"/>
                <a:gd name="T45" fmla="*/ 286 h 48"/>
                <a:gd name="T46" fmla="*/ 108 w 120"/>
                <a:gd name="T47" fmla="*/ 213 h 48"/>
                <a:gd name="T48" fmla="*/ 120 w 120"/>
                <a:gd name="T49" fmla="*/ 179 h 48"/>
                <a:gd name="T50" fmla="*/ 120 w 120"/>
                <a:gd name="T51" fmla="*/ 141 h 48"/>
                <a:gd name="T52" fmla="*/ 150 w 120"/>
                <a:gd name="T53" fmla="*/ 110 h 48"/>
                <a:gd name="T54" fmla="*/ 120 w 120"/>
                <a:gd name="T55" fmla="*/ 77 h 48"/>
                <a:gd name="T56" fmla="*/ 108 w 120"/>
                <a:gd name="T57" fmla="*/ 37 h 48"/>
                <a:gd name="T58" fmla="*/ 96 w 120"/>
                <a:gd name="T59" fmla="*/ 37 h 48"/>
                <a:gd name="T60" fmla="*/ 87 w 120"/>
                <a:gd name="T61" fmla="*/ 37 h 48"/>
                <a:gd name="T62" fmla="*/ 75 w 120"/>
                <a:gd name="T63" fmla="*/ 0 h 48"/>
                <a:gd name="T64" fmla="*/ 75 w 120"/>
                <a:gd name="T65" fmla="*/ 110 h 48"/>
                <a:gd name="T66" fmla="*/ 57 w 120"/>
                <a:gd name="T67" fmla="*/ 37 h 48"/>
                <a:gd name="T68" fmla="*/ 45 w 120"/>
                <a:gd name="T69" fmla="*/ 37 h 48"/>
                <a:gd name="T70" fmla="*/ 24 w 120"/>
                <a:gd name="T71" fmla="*/ 37 h 48"/>
                <a:gd name="T72" fmla="*/ 24 w 120"/>
                <a:gd name="T73" fmla="*/ 37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0"/>
                <a:gd name="T112" fmla="*/ 0 h 48"/>
                <a:gd name="T113" fmla="*/ 120 w 120"/>
                <a:gd name="T114" fmla="*/ 48 h 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239FB1"/>
            </a:solidFill>
            <a:ln w="9525">
              <a:solidFill>
                <a:srgbClr val="000000"/>
              </a:solidFill>
              <a:round/>
              <a:headEnd/>
              <a:tailEnd/>
            </a:ln>
          </p:spPr>
          <p:txBody>
            <a:bodyPr/>
            <a:lstStyle/>
            <a:p>
              <a:endParaRPr lang="en-US"/>
            </a:p>
          </p:txBody>
        </p:sp>
        <p:sp>
          <p:nvSpPr>
            <p:cNvPr id="5492" name="Freeform 394"/>
            <p:cNvSpPr>
              <a:spLocks/>
            </p:cNvSpPr>
            <p:nvPr/>
          </p:nvSpPr>
          <p:spPr bwMode="auto">
            <a:xfrm>
              <a:off x="2728" y="907"/>
              <a:ext cx="97" cy="20"/>
            </a:xfrm>
            <a:custGeom>
              <a:avLst/>
              <a:gdLst>
                <a:gd name="T0" fmla="*/ 42 w 96"/>
                <a:gd name="T1" fmla="*/ 30 h 18"/>
                <a:gd name="T2" fmla="*/ 18 w 96"/>
                <a:gd name="T3" fmla="*/ 0 h 18"/>
                <a:gd name="T4" fmla="*/ 6 w 96"/>
                <a:gd name="T5" fmla="*/ 30 h 18"/>
                <a:gd name="T6" fmla="*/ 0 w 96"/>
                <a:gd name="T7" fmla="*/ 30 h 18"/>
                <a:gd name="T8" fmla="*/ 0 w 96"/>
                <a:gd name="T9" fmla="*/ 30 h 18"/>
                <a:gd name="T10" fmla="*/ 42 w 96"/>
                <a:gd name="T11" fmla="*/ 57 h 18"/>
                <a:gd name="T12" fmla="*/ 18 w 96"/>
                <a:gd name="T13" fmla="*/ 57 h 18"/>
                <a:gd name="T14" fmla="*/ 63 w 96"/>
                <a:gd name="T15" fmla="*/ 87 h 18"/>
                <a:gd name="T16" fmla="*/ 99 w 96"/>
                <a:gd name="T17" fmla="*/ 57 h 18"/>
                <a:gd name="T18" fmla="*/ 111 w 96"/>
                <a:gd name="T19" fmla="*/ 30 h 18"/>
                <a:gd name="T20" fmla="*/ 105 w 96"/>
                <a:gd name="T21" fmla="*/ 30 h 18"/>
                <a:gd name="T22" fmla="*/ 75 w 96"/>
                <a:gd name="T23" fmla="*/ 0 h 18"/>
                <a:gd name="T24" fmla="*/ 69 w 96"/>
                <a:gd name="T25" fmla="*/ 0 h 18"/>
                <a:gd name="T26" fmla="*/ 63 w 96"/>
                <a:gd name="T27" fmla="*/ 0 h 18"/>
                <a:gd name="T28" fmla="*/ 42 w 96"/>
                <a:gd name="T29" fmla="*/ 0 h 18"/>
                <a:gd name="T30" fmla="*/ 42 w 96"/>
                <a:gd name="T31" fmla="*/ 30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6"/>
                <a:gd name="T49" fmla="*/ 0 h 18"/>
                <a:gd name="T50" fmla="*/ 96 w 9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239FB1"/>
            </a:solidFill>
            <a:ln w="9525">
              <a:solidFill>
                <a:srgbClr val="000000"/>
              </a:solidFill>
              <a:round/>
              <a:headEnd/>
              <a:tailEnd/>
            </a:ln>
          </p:spPr>
          <p:txBody>
            <a:bodyPr/>
            <a:lstStyle/>
            <a:p>
              <a:endParaRPr lang="en-US"/>
            </a:p>
          </p:txBody>
        </p:sp>
        <p:sp>
          <p:nvSpPr>
            <p:cNvPr id="5493" name="Freeform 395"/>
            <p:cNvSpPr>
              <a:spLocks/>
            </p:cNvSpPr>
            <p:nvPr/>
          </p:nvSpPr>
          <p:spPr bwMode="auto">
            <a:xfrm>
              <a:off x="2764" y="947"/>
              <a:ext cx="49" cy="7"/>
            </a:xfrm>
            <a:custGeom>
              <a:avLst/>
              <a:gdLst>
                <a:gd name="T0" fmla="*/ 51 w 48"/>
                <a:gd name="T1" fmla="*/ 64 h 6"/>
                <a:gd name="T2" fmla="*/ 18 w 48"/>
                <a:gd name="T3" fmla="*/ 64 h 6"/>
                <a:gd name="T4" fmla="*/ 6 w 48"/>
                <a:gd name="T5" fmla="*/ 64 h 6"/>
                <a:gd name="T6" fmla="*/ 6 w 48"/>
                <a:gd name="T7" fmla="*/ 0 h 6"/>
                <a:gd name="T8" fmla="*/ 0 w 48"/>
                <a:gd name="T9" fmla="*/ 0 h 6"/>
                <a:gd name="T10" fmla="*/ 45 w 48"/>
                <a:gd name="T11" fmla="*/ 0 h 6"/>
                <a:gd name="T12" fmla="*/ 63 w 48"/>
                <a:gd name="T13" fmla="*/ 0 h 6"/>
                <a:gd name="T14" fmla="*/ 51 w 48"/>
                <a:gd name="T15" fmla="*/ 64 h 6"/>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6"/>
                <a:gd name="T26" fmla="*/ 48 w 4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6">
                  <a:moveTo>
                    <a:pt x="36" y="6"/>
                  </a:moveTo>
                  <a:lnTo>
                    <a:pt x="18" y="6"/>
                  </a:lnTo>
                  <a:lnTo>
                    <a:pt x="6" y="6"/>
                  </a:lnTo>
                  <a:lnTo>
                    <a:pt x="6" y="0"/>
                  </a:lnTo>
                  <a:lnTo>
                    <a:pt x="0" y="0"/>
                  </a:lnTo>
                  <a:lnTo>
                    <a:pt x="30" y="0"/>
                  </a:lnTo>
                  <a:lnTo>
                    <a:pt x="48" y="0"/>
                  </a:lnTo>
                  <a:lnTo>
                    <a:pt x="36" y="6"/>
                  </a:lnTo>
                  <a:close/>
                </a:path>
              </a:pathLst>
            </a:custGeom>
            <a:solidFill>
              <a:srgbClr val="239FB1"/>
            </a:solidFill>
            <a:ln w="9525">
              <a:solidFill>
                <a:srgbClr val="000000"/>
              </a:solidFill>
              <a:round/>
              <a:headEnd/>
              <a:tailEnd/>
            </a:ln>
          </p:spPr>
          <p:txBody>
            <a:bodyPr/>
            <a:lstStyle/>
            <a:p>
              <a:endParaRPr lang="en-US"/>
            </a:p>
          </p:txBody>
        </p:sp>
        <p:sp>
          <p:nvSpPr>
            <p:cNvPr id="5494" name="Freeform 396"/>
            <p:cNvSpPr>
              <a:spLocks/>
            </p:cNvSpPr>
            <p:nvPr/>
          </p:nvSpPr>
          <p:spPr bwMode="auto">
            <a:xfrm>
              <a:off x="2722" y="1110"/>
              <a:ext cx="19" cy="6"/>
            </a:xfrm>
            <a:custGeom>
              <a:avLst/>
              <a:gdLst>
                <a:gd name="T0" fmla="*/ 27 w 18"/>
                <a:gd name="T1" fmla="*/ 0 h 6"/>
                <a:gd name="T2" fmla="*/ 6 w 18"/>
                <a:gd name="T3" fmla="*/ 6 h 6"/>
                <a:gd name="T4" fmla="*/ 0 w 18"/>
                <a:gd name="T5" fmla="*/ 6 h 6"/>
                <a:gd name="T6" fmla="*/ 6 w 18"/>
                <a:gd name="T7" fmla="*/ 6 h 6"/>
                <a:gd name="T8" fmla="*/ 27 w 18"/>
                <a:gd name="T9" fmla="*/ 6 h 6"/>
                <a:gd name="T10" fmla="*/ 39 w 18"/>
                <a:gd name="T11" fmla="*/ 0 h 6"/>
                <a:gd name="T12" fmla="*/ 27 w 18"/>
                <a:gd name="T13" fmla="*/ 6 h 6"/>
                <a:gd name="T14" fmla="*/ 27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6"/>
                <a:gd name="T26" fmla="*/ 18 w 1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round/>
              <a:headEnd/>
              <a:tailEnd/>
            </a:ln>
          </p:spPr>
          <p:txBody>
            <a:bodyPr/>
            <a:lstStyle/>
            <a:p>
              <a:endParaRPr lang="en-US"/>
            </a:p>
          </p:txBody>
        </p:sp>
        <p:sp>
          <p:nvSpPr>
            <p:cNvPr id="5495" name="Freeform 397"/>
            <p:cNvSpPr>
              <a:spLocks/>
            </p:cNvSpPr>
            <p:nvPr/>
          </p:nvSpPr>
          <p:spPr bwMode="auto">
            <a:xfrm>
              <a:off x="2789" y="1089"/>
              <a:ext cx="175" cy="195"/>
            </a:xfrm>
            <a:custGeom>
              <a:avLst/>
              <a:gdLst>
                <a:gd name="T0" fmla="*/ 174 w 173"/>
                <a:gd name="T1" fmla="*/ 570 h 173"/>
                <a:gd name="T2" fmla="*/ 168 w 173"/>
                <a:gd name="T3" fmla="*/ 531 h 173"/>
                <a:gd name="T4" fmla="*/ 168 w 173"/>
                <a:gd name="T5" fmla="*/ 434 h 173"/>
                <a:gd name="T6" fmla="*/ 140 w 173"/>
                <a:gd name="T7" fmla="*/ 328 h 173"/>
                <a:gd name="T8" fmla="*/ 162 w 173"/>
                <a:gd name="T9" fmla="*/ 256 h 173"/>
                <a:gd name="T10" fmla="*/ 123 w 173"/>
                <a:gd name="T11" fmla="*/ 180 h 173"/>
                <a:gd name="T12" fmla="*/ 123 w 173"/>
                <a:gd name="T13" fmla="*/ 110 h 173"/>
                <a:gd name="T14" fmla="*/ 123 w 173"/>
                <a:gd name="T15" fmla="*/ 77 h 173"/>
                <a:gd name="T16" fmla="*/ 123 w 173"/>
                <a:gd name="T17" fmla="*/ 37 h 173"/>
                <a:gd name="T18" fmla="*/ 105 w 173"/>
                <a:gd name="T19" fmla="*/ 0 h 173"/>
                <a:gd name="T20" fmla="*/ 87 w 173"/>
                <a:gd name="T21" fmla="*/ 37 h 173"/>
                <a:gd name="T22" fmla="*/ 81 w 173"/>
                <a:gd name="T23" fmla="*/ 110 h 173"/>
                <a:gd name="T24" fmla="*/ 75 w 173"/>
                <a:gd name="T25" fmla="*/ 142 h 173"/>
                <a:gd name="T26" fmla="*/ 42 w 173"/>
                <a:gd name="T27" fmla="*/ 142 h 173"/>
                <a:gd name="T28" fmla="*/ 24 w 173"/>
                <a:gd name="T29" fmla="*/ 110 h 173"/>
                <a:gd name="T30" fmla="*/ 12 w 173"/>
                <a:gd name="T31" fmla="*/ 77 h 173"/>
                <a:gd name="T32" fmla="*/ 0 w 173"/>
                <a:gd name="T33" fmla="*/ 77 h 173"/>
                <a:gd name="T34" fmla="*/ 42 w 173"/>
                <a:gd name="T35" fmla="*/ 180 h 173"/>
                <a:gd name="T36" fmla="*/ 69 w 173"/>
                <a:gd name="T37" fmla="*/ 328 h 173"/>
                <a:gd name="T38" fmla="*/ 75 w 173"/>
                <a:gd name="T39" fmla="*/ 434 h 173"/>
                <a:gd name="T40" fmla="*/ 81 w 173"/>
                <a:gd name="T41" fmla="*/ 392 h 173"/>
                <a:gd name="T42" fmla="*/ 87 w 173"/>
                <a:gd name="T43" fmla="*/ 434 h 173"/>
                <a:gd name="T44" fmla="*/ 93 w 173"/>
                <a:gd name="T45" fmla="*/ 506 h 173"/>
                <a:gd name="T46" fmla="*/ 69 w 173"/>
                <a:gd name="T47" fmla="*/ 606 h 173"/>
                <a:gd name="T48" fmla="*/ 42 w 173"/>
                <a:gd name="T49" fmla="*/ 675 h 173"/>
                <a:gd name="T50" fmla="*/ 30 w 173"/>
                <a:gd name="T51" fmla="*/ 712 h 173"/>
                <a:gd name="T52" fmla="*/ 36 w 173"/>
                <a:gd name="T53" fmla="*/ 825 h 173"/>
                <a:gd name="T54" fmla="*/ 36 w 173"/>
                <a:gd name="T55" fmla="*/ 967 h 173"/>
                <a:gd name="T56" fmla="*/ 69 w 173"/>
                <a:gd name="T57" fmla="*/ 1002 h 173"/>
                <a:gd name="T58" fmla="*/ 69 w 173"/>
                <a:gd name="T59" fmla="*/ 1002 h 173"/>
                <a:gd name="T60" fmla="*/ 75 w 173"/>
                <a:gd name="T61" fmla="*/ 1002 h 173"/>
                <a:gd name="T62" fmla="*/ 81 w 173"/>
                <a:gd name="T63" fmla="*/ 1045 h 173"/>
                <a:gd name="T64" fmla="*/ 87 w 173"/>
                <a:gd name="T65" fmla="*/ 1045 h 173"/>
                <a:gd name="T66" fmla="*/ 117 w 173"/>
                <a:gd name="T67" fmla="*/ 1002 h 173"/>
                <a:gd name="T68" fmla="*/ 129 w 173"/>
                <a:gd name="T69" fmla="*/ 967 h 173"/>
                <a:gd name="T70" fmla="*/ 162 w 173"/>
                <a:gd name="T71" fmla="*/ 967 h 173"/>
                <a:gd name="T72" fmla="*/ 168 w 173"/>
                <a:gd name="T73" fmla="*/ 933 h 173"/>
                <a:gd name="T74" fmla="*/ 180 w 173"/>
                <a:gd name="T75" fmla="*/ 858 h 173"/>
                <a:gd name="T76" fmla="*/ 192 w 173"/>
                <a:gd name="T77" fmla="*/ 789 h 173"/>
                <a:gd name="T78" fmla="*/ 203 w 173"/>
                <a:gd name="T79" fmla="*/ 712 h 173"/>
                <a:gd name="T80" fmla="*/ 174 w 173"/>
                <a:gd name="T81" fmla="*/ 642 h 173"/>
                <a:gd name="T82" fmla="*/ 180 w 173"/>
                <a:gd name="T83" fmla="*/ 606 h 173"/>
                <a:gd name="T84" fmla="*/ 174 w 173"/>
                <a:gd name="T85" fmla="*/ 570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73"/>
                <a:gd name="T131" fmla="*/ 173 w 173"/>
                <a:gd name="T132" fmla="*/ 173 h 1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239FB1"/>
            </a:solidFill>
            <a:ln w="9525">
              <a:solidFill>
                <a:srgbClr val="000000"/>
              </a:solidFill>
              <a:round/>
              <a:headEnd/>
              <a:tailEnd/>
            </a:ln>
          </p:spPr>
          <p:txBody>
            <a:bodyPr/>
            <a:lstStyle/>
            <a:p>
              <a:endParaRPr lang="en-US"/>
            </a:p>
          </p:txBody>
        </p:sp>
        <p:sp>
          <p:nvSpPr>
            <p:cNvPr id="5496" name="Rectangle 398"/>
            <p:cNvSpPr>
              <a:spLocks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497" name="Freeform 399"/>
            <p:cNvSpPr>
              <a:spLocks/>
            </p:cNvSpPr>
            <p:nvPr/>
          </p:nvSpPr>
          <p:spPr bwMode="auto">
            <a:xfrm>
              <a:off x="2673" y="1521"/>
              <a:ext cx="122" cy="54"/>
            </a:xfrm>
            <a:custGeom>
              <a:avLst/>
              <a:gdLst>
                <a:gd name="T0" fmla="*/ 57 w 120"/>
                <a:gd name="T1" fmla="*/ 213 h 48"/>
                <a:gd name="T2" fmla="*/ 24 w 120"/>
                <a:gd name="T3" fmla="*/ 243 h 48"/>
                <a:gd name="T4" fmla="*/ 18 w 120"/>
                <a:gd name="T5" fmla="*/ 243 h 48"/>
                <a:gd name="T6" fmla="*/ 6 w 120"/>
                <a:gd name="T7" fmla="*/ 213 h 48"/>
                <a:gd name="T8" fmla="*/ 0 w 120"/>
                <a:gd name="T9" fmla="*/ 213 h 48"/>
                <a:gd name="T10" fmla="*/ 0 w 120"/>
                <a:gd name="T11" fmla="*/ 213 h 48"/>
                <a:gd name="T12" fmla="*/ 0 w 120"/>
                <a:gd name="T13" fmla="*/ 179 h 48"/>
                <a:gd name="T14" fmla="*/ 0 w 120"/>
                <a:gd name="T15" fmla="*/ 141 h 48"/>
                <a:gd name="T16" fmla="*/ 12 w 120"/>
                <a:gd name="T17" fmla="*/ 179 h 48"/>
                <a:gd name="T18" fmla="*/ 18 w 120"/>
                <a:gd name="T19" fmla="*/ 179 h 48"/>
                <a:gd name="T20" fmla="*/ 18 w 120"/>
                <a:gd name="T21" fmla="*/ 141 h 48"/>
                <a:gd name="T22" fmla="*/ 51 w 120"/>
                <a:gd name="T23" fmla="*/ 141 h 48"/>
                <a:gd name="T24" fmla="*/ 69 w 120"/>
                <a:gd name="T25" fmla="*/ 141 h 48"/>
                <a:gd name="T26" fmla="*/ 69 w 120"/>
                <a:gd name="T27" fmla="*/ 141 h 48"/>
                <a:gd name="T28" fmla="*/ 69 w 120"/>
                <a:gd name="T29" fmla="*/ 77 h 48"/>
                <a:gd name="T30" fmla="*/ 81 w 120"/>
                <a:gd name="T31" fmla="*/ 0 h 48"/>
                <a:gd name="T32" fmla="*/ 87 w 120"/>
                <a:gd name="T33" fmla="*/ 37 h 48"/>
                <a:gd name="T34" fmla="*/ 108 w 120"/>
                <a:gd name="T35" fmla="*/ 0 h 48"/>
                <a:gd name="T36" fmla="*/ 138 w 120"/>
                <a:gd name="T37" fmla="*/ 0 h 48"/>
                <a:gd name="T38" fmla="*/ 150 w 120"/>
                <a:gd name="T39" fmla="*/ 110 h 48"/>
                <a:gd name="T40" fmla="*/ 144 w 120"/>
                <a:gd name="T41" fmla="*/ 141 h 48"/>
                <a:gd name="T42" fmla="*/ 144 w 120"/>
                <a:gd name="T43" fmla="*/ 141 h 48"/>
                <a:gd name="T44" fmla="*/ 138 w 120"/>
                <a:gd name="T45" fmla="*/ 213 h 48"/>
                <a:gd name="T46" fmla="*/ 132 w 120"/>
                <a:gd name="T47" fmla="*/ 243 h 48"/>
                <a:gd name="T48" fmla="*/ 87 w 120"/>
                <a:gd name="T49" fmla="*/ 286 h 48"/>
                <a:gd name="T50" fmla="*/ 81 w 120"/>
                <a:gd name="T51" fmla="*/ 286 h 48"/>
                <a:gd name="T52" fmla="*/ 57 w 120"/>
                <a:gd name="T53" fmla="*/ 213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48"/>
                <a:gd name="T83" fmla="*/ 120 w 120"/>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6F73BF"/>
            </a:solidFill>
            <a:ln w="9525">
              <a:solidFill>
                <a:srgbClr val="000000"/>
              </a:solidFill>
              <a:round/>
              <a:headEnd/>
              <a:tailEnd/>
            </a:ln>
          </p:spPr>
          <p:txBody>
            <a:bodyPr/>
            <a:lstStyle/>
            <a:p>
              <a:endParaRPr lang="en-US"/>
            </a:p>
          </p:txBody>
        </p:sp>
        <p:sp>
          <p:nvSpPr>
            <p:cNvPr id="5498" name="Freeform 400"/>
            <p:cNvSpPr>
              <a:spLocks/>
            </p:cNvSpPr>
            <p:nvPr/>
          </p:nvSpPr>
          <p:spPr bwMode="auto">
            <a:xfrm>
              <a:off x="2777" y="1601"/>
              <a:ext cx="66" cy="61"/>
            </a:xfrm>
            <a:custGeom>
              <a:avLst/>
              <a:gdLst>
                <a:gd name="T0" fmla="*/ 60 w 66"/>
                <a:gd name="T1" fmla="*/ 37 h 54"/>
                <a:gd name="T2" fmla="*/ 60 w 66"/>
                <a:gd name="T3" fmla="*/ 37 h 54"/>
                <a:gd name="T4" fmla="*/ 54 w 66"/>
                <a:gd name="T5" fmla="*/ 77 h 54"/>
                <a:gd name="T6" fmla="*/ 54 w 66"/>
                <a:gd name="T7" fmla="*/ 77 h 54"/>
                <a:gd name="T8" fmla="*/ 54 w 66"/>
                <a:gd name="T9" fmla="*/ 111 h 54"/>
                <a:gd name="T10" fmla="*/ 60 w 66"/>
                <a:gd name="T11" fmla="*/ 111 h 54"/>
                <a:gd name="T12" fmla="*/ 66 w 66"/>
                <a:gd name="T13" fmla="*/ 146 h 54"/>
                <a:gd name="T14" fmla="*/ 60 w 66"/>
                <a:gd name="T15" fmla="*/ 146 h 54"/>
                <a:gd name="T16" fmla="*/ 60 w 66"/>
                <a:gd name="T17" fmla="*/ 186 h 54"/>
                <a:gd name="T18" fmla="*/ 60 w 66"/>
                <a:gd name="T19" fmla="*/ 186 h 54"/>
                <a:gd name="T20" fmla="*/ 54 w 66"/>
                <a:gd name="T21" fmla="*/ 227 h 54"/>
                <a:gd name="T22" fmla="*/ 60 w 66"/>
                <a:gd name="T23" fmla="*/ 227 h 54"/>
                <a:gd name="T24" fmla="*/ 54 w 66"/>
                <a:gd name="T25" fmla="*/ 259 h 54"/>
                <a:gd name="T26" fmla="*/ 54 w 66"/>
                <a:gd name="T27" fmla="*/ 227 h 54"/>
                <a:gd name="T28" fmla="*/ 48 w 66"/>
                <a:gd name="T29" fmla="*/ 259 h 54"/>
                <a:gd name="T30" fmla="*/ 48 w 66"/>
                <a:gd name="T31" fmla="*/ 259 h 54"/>
                <a:gd name="T32" fmla="*/ 48 w 66"/>
                <a:gd name="T33" fmla="*/ 298 h 54"/>
                <a:gd name="T34" fmla="*/ 48 w 66"/>
                <a:gd name="T35" fmla="*/ 337 h 54"/>
                <a:gd name="T36" fmla="*/ 42 w 66"/>
                <a:gd name="T37" fmla="*/ 298 h 54"/>
                <a:gd name="T38" fmla="*/ 36 w 66"/>
                <a:gd name="T39" fmla="*/ 298 h 54"/>
                <a:gd name="T40" fmla="*/ 36 w 66"/>
                <a:gd name="T41" fmla="*/ 259 h 54"/>
                <a:gd name="T42" fmla="*/ 36 w 66"/>
                <a:gd name="T43" fmla="*/ 259 h 54"/>
                <a:gd name="T44" fmla="*/ 30 w 66"/>
                <a:gd name="T45" fmla="*/ 227 h 54"/>
                <a:gd name="T46" fmla="*/ 24 w 66"/>
                <a:gd name="T47" fmla="*/ 227 h 54"/>
                <a:gd name="T48" fmla="*/ 24 w 66"/>
                <a:gd name="T49" fmla="*/ 186 h 54"/>
                <a:gd name="T50" fmla="*/ 12 w 66"/>
                <a:gd name="T51" fmla="*/ 111 h 54"/>
                <a:gd name="T52" fmla="*/ 12 w 66"/>
                <a:gd name="T53" fmla="*/ 111 h 54"/>
                <a:gd name="T54" fmla="*/ 6 w 66"/>
                <a:gd name="T55" fmla="*/ 111 h 54"/>
                <a:gd name="T56" fmla="*/ 6 w 66"/>
                <a:gd name="T57" fmla="*/ 77 h 54"/>
                <a:gd name="T58" fmla="*/ 0 w 66"/>
                <a:gd name="T59" fmla="*/ 37 h 54"/>
                <a:gd name="T60" fmla="*/ 0 w 66"/>
                <a:gd name="T61" fmla="*/ 0 h 54"/>
                <a:gd name="T62" fmla="*/ 6 w 66"/>
                <a:gd name="T63" fmla="*/ 0 h 54"/>
                <a:gd name="T64" fmla="*/ 6 w 66"/>
                <a:gd name="T65" fmla="*/ 37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37 h 54"/>
                <a:gd name="T86" fmla="*/ 54 w 66"/>
                <a:gd name="T87" fmla="*/ 37 h 54"/>
                <a:gd name="T88" fmla="*/ 60 w 66"/>
                <a:gd name="T89" fmla="*/ 37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6"/>
                <a:gd name="T136" fmla="*/ 0 h 54"/>
                <a:gd name="T137" fmla="*/ 66 w 66"/>
                <a:gd name="T138" fmla="*/ 54 h 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6F73BF"/>
            </a:solidFill>
            <a:ln w="9525">
              <a:solidFill>
                <a:srgbClr val="000000"/>
              </a:solidFill>
              <a:round/>
              <a:headEnd/>
              <a:tailEnd/>
            </a:ln>
          </p:spPr>
          <p:txBody>
            <a:bodyPr/>
            <a:lstStyle/>
            <a:p>
              <a:endParaRPr lang="en-US"/>
            </a:p>
          </p:txBody>
        </p:sp>
        <p:sp>
          <p:nvSpPr>
            <p:cNvPr id="5499" name="Freeform 401"/>
            <p:cNvSpPr>
              <a:spLocks/>
            </p:cNvSpPr>
            <p:nvPr/>
          </p:nvSpPr>
          <p:spPr bwMode="auto">
            <a:xfrm>
              <a:off x="2741" y="1568"/>
              <a:ext cx="95" cy="80"/>
            </a:xfrm>
            <a:custGeom>
              <a:avLst/>
              <a:gdLst>
                <a:gd name="T0" fmla="*/ 69 w 96"/>
                <a:gd name="T1" fmla="*/ 206 h 71"/>
                <a:gd name="T2" fmla="*/ 75 w 96"/>
                <a:gd name="T3" fmla="*/ 206 h 71"/>
                <a:gd name="T4" fmla="*/ 75 w 96"/>
                <a:gd name="T5" fmla="*/ 178 h 71"/>
                <a:gd name="T6" fmla="*/ 81 w 96"/>
                <a:gd name="T7" fmla="*/ 178 h 71"/>
                <a:gd name="T8" fmla="*/ 81 w 96"/>
                <a:gd name="T9" fmla="*/ 178 h 71"/>
                <a:gd name="T10" fmla="*/ 75 w 96"/>
                <a:gd name="T11" fmla="*/ 178 h 71"/>
                <a:gd name="T12" fmla="*/ 69 w 96"/>
                <a:gd name="T13" fmla="*/ 140 h 71"/>
                <a:gd name="T14" fmla="*/ 75 w 96"/>
                <a:gd name="T15" fmla="*/ 140 h 71"/>
                <a:gd name="T16" fmla="*/ 69 w 96"/>
                <a:gd name="T17" fmla="*/ 140 h 71"/>
                <a:gd name="T18" fmla="*/ 69 w 96"/>
                <a:gd name="T19" fmla="*/ 99 h 71"/>
                <a:gd name="T20" fmla="*/ 48 w 96"/>
                <a:gd name="T21" fmla="*/ 99 h 71"/>
                <a:gd name="T22" fmla="*/ 48 w 96"/>
                <a:gd name="T23" fmla="*/ 0 h 71"/>
                <a:gd name="T24" fmla="*/ 42 w 96"/>
                <a:gd name="T25" fmla="*/ 37 h 71"/>
                <a:gd name="T26" fmla="*/ 42 w 96"/>
                <a:gd name="T27" fmla="*/ 37 h 71"/>
                <a:gd name="T28" fmla="*/ 42 w 96"/>
                <a:gd name="T29" fmla="*/ 37 h 71"/>
                <a:gd name="T30" fmla="*/ 36 w 96"/>
                <a:gd name="T31" fmla="*/ 37 h 71"/>
                <a:gd name="T32" fmla="*/ 36 w 96"/>
                <a:gd name="T33" fmla="*/ 37 h 71"/>
                <a:gd name="T34" fmla="*/ 30 w 96"/>
                <a:gd name="T35" fmla="*/ 77 h 71"/>
                <a:gd name="T36" fmla="*/ 30 w 96"/>
                <a:gd name="T37" fmla="*/ 77 h 71"/>
                <a:gd name="T38" fmla="*/ 30 w 96"/>
                <a:gd name="T39" fmla="*/ 77 h 71"/>
                <a:gd name="T40" fmla="*/ 36 w 96"/>
                <a:gd name="T41" fmla="*/ 99 h 71"/>
                <a:gd name="T42" fmla="*/ 30 w 96"/>
                <a:gd name="T43" fmla="*/ 99 h 71"/>
                <a:gd name="T44" fmla="*/ 30 w 96"/>
                <a:gd name="T45" fmla="*/ 99 h 71"/>
                <a:gd name="T46" fmla="*/ 30 w 96"/>
                <a:gd name="T47" fmla="*/ 140 h 71"/>
                <a:gd name="T48" fmla="*/ 30 w 96"/>
                <a:gd name="T49" fmla="*/ 140 h 71"/>
                <a:gd name="T50" fmla="*/ 24 w 96"/>
                <a:gd name="T51" fmla="*/ 140 h 71"/>
                <a:gd name="T52" fmla="*/ 24 w 96"/>
                <a:gd name="T53" fmla="*/ 140 h 71"/>
                <a:gd name="T54" fmla="*/ 18 w 96"/>
                <a:gd name="T55" fmla="*/ 140 h 71"/>
                <a:gd name="T56" fmla="*/ 18 w 96"/>
                <a:gd name="T57" fmla="*/ 140 h 71"/>
                <a:gd name="T58" fmla="*/ 12 w 96"/>
                <a:gd name="T59" fmla="*/ 140 h 71"/>
                <a:gd name="T60" fmla="*/ 6 w 96"/>
                <a:gd name="T61" fmla="*/ 140 h 71"/>
                <a:gd name="T62" fmla="*/ 0 w 96"/>
                <a:gd name="T63" fmla="*/ 140 h 71"/>
                <a:gd name="T64" fmla="*/ 6 w 96"/>
                <a:gd name="T65" fmla="*/ 178 h 71"/>
                <a:gd name="T66" fmla="*/ 12 w 96"/>
                <a:gd name="T67" fmla="*/ 206 h 71"/>
                <a:gd name="T68" fmla="*/ 12 w 96"/>
                <a:gd name="T69" fmla="*/ 178 h 71"/>
                <a:gd name="T70" fmla="*/ 24 w 96"/>
                <a:gd name="T71" fmla="*/ 287 h 71"/>
                <a:gd name="T72" fmla="*/ 30 w 96"/>
                <a:gd name="T73" fmla="*/ 323 h 71"/>
                <a:gd name="T74" fmla="*/ 48 w 96"/>
                <a:gd name="T75" fmla="*/ 386 h 71"/>
                <a:gd name="T76" fmla="*/ 51 w 96"/>
                <a:gd name="T77" fmla="*/ 420 h 71"/>
                <a:gd name="T78" fmla="*/ 51 w 96"/>
                <a:gd name="T79" fmla="*/ 420 h 71"/>
                <a:gd name="T80" fmla="*/ 57 w 96"/>
                <a:gd name="T81" fmla="*/ 420 h 71"/>
                <a:gd name="T82" fmla="*/ 57 w 96"/>
                <a:gd name="T83" fmla="*/ 420 h 71"/>
                <a:gd name="T84" fmla="*/ 51 w 96"/>
                <a:gd name="T85" fmla="*/ 386 h 71"/>
                <a:gd name="T86" fmla="*/ 48 w 96"/>
                <a:gd name="T87" fmla="*/ 386 h 71"/>
                <a:gd name="T88" fmla="*/ 48 w 96"/>
                <a:gd name="T89" fmla="*/ 348 h 71"/>
                <a:gd name="T90" fmla="*/ 48 w 96"/>
                <a:gd name="T91" fmla="*/ 287 h 71"/>
                <a:gd name="T92" fmla="*/ 48 w 96"/>
                <a:gd name="T93" fmla="*/ 287 h 71"/>
                <a:gd name="T94" fmla="*/ 42 w 96"/>
                <a:gd name="T95" fmla="*/ 287 h 71"/>
                <a:gd name="T96" fmla="*/ 42 w 96"/>
                <a:gd name="T97" fmla="*/ 243 h 71"/>
                <a:gd name="T98" fmla="*/ 36 w 96"/>
                <a:gd name="T99" fmla="*/ 206 h 71"/>
                <a:gd name="T100" fmla="*/ 36 w 96"/>
                <a:gd name="T101" fmla="*/ 178 h 71"/>
                <a:gd name="T102" fmla="*/ 42 w 96"/>
                <a:gd name="T103" fmla="*/ 178 h 71"/>
                <a:gd name="T104" fmla="*/ 42 w 96"/>
                <a:gd name="T105" fmla="*/ 206 h 71"/>
                <a:gd name="T106" fmla="*/ 48 w 96"/>
                <a:gd name="T107" fmla="*/ 178 h 71"/>
                <a:gd name="T108" fmla="*/ 48 w 96"/>
                <a:gd name="T109" fmla="*/ 178 h 71"/>
                <a:gd name="T110" fmla="*/ 48 w 96"/>
                <a:gd name="T111" fmla="*/ 178 h 71"/>
                <a:gd name="T112" fmla="*/ 57 w 96"/>
                <a:gd name="T113" fmla="*/ 178 h 71"/>
                <a:gd name="T114" fmla="*/ 57 w 96"/>
                <a:gd name="T115" fmla="*/ 178 h 71"/>
                <a:gd name="T116" fmla="*/ 57 w 96"/>
                <a:gd name="T117" fmla="*/ 178 h 71"/>
                <a:gd name="T118" fmla="*/ 63 w 96"/>
                <a:gd name="T119" fmla="*/ 178 h 71"/>
                <a:gd name="T120" fmla="*/ 63 w 96"/>
                <a:gd name="T121" fmla="*/ 178 h 71"/>
                <a:gd name="T122" fmla="*/ 69 w 96"/>
                <a:gd name="T123" fmla="*/ 178 h 71"/>
                <a:gd name="T124" fmla="*/ 69 w 96"/>
                <a:gd name="T125" fmla="*/ 206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6"/>
                <a:gd name="T190" fmla="*/ 0 h 71"/>
                <a:gd name="T191" fmla="*/ 96 w 96"/>
                <a:gd name="T192" fmla="*/ 71 h 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6F73BF"/>
            </a:solidFill>
            <a:ln w="9525">
              <a:solidFill>
                <a:srgbClr val="000000"/>
              </a:solidFill>
              <a:round/>
              <a:headEnd/>
              <a:tailEnd/>
            </a:ln>
          </p:spPr>
          <p:txBody>
            <a:bodyPr/>
            <a:lstStyle/>
            <a:p>
              <a:endParaRPr lang="en-US"/>
            </a:p>
          </p:txBody>
        </p:sp>
        <p:sp>
          <p:nvSpPr>
            <p:cNvPr id="5500" name="Freeform 402"/>
            <p:cNvSpPr>
              <a:spLocks/>
            </p:cNvSpPr>
            <p:nvPr/>
          </p:nvSpPr>
          <p:spPr bwMode="auto">
            <a:xfrm>
              <a:off x="2800" y="1648"/>
              <a:ext cx="25" cy="14"/>
            </a:xfrm>
            <a:custGeom>
              <a:avLst/>
              <a:gdLst>
                <a:gd name="T0" fmla="*/ 42 w 24"/>
                <a:gd name="T1" fmla="*/ 121 h 12"/>
                <a:gd name="T2" fmla="*/ 42 w 24"/>
                <a:gd name="T3" fmla="*/ 121 h 12"/>
                <a:gd name="T4" fmla="*/ 33 w 24"/>
                <a:gd name="T5" fmla="*/ 64 h 12"/>
                <a:gd name="T6" fmla="*/ 27 w 24"/>
                <a:gd name="T7" fmla="*/ 64 h 12"/>
                <a:gd name="T8" fmla="*/ 27 w 24"/>
                <a:gd name="T9" fmla="*/ 0 h 12"/>
                <a:gd name="T10" fmla="*/ 6 w 24"/>
                <a:gd name="T11" fmla="*/ 64 h 12"/>
                <a:gd name="T12" fmla="*/ 0 w 24"/>
                <a:gd name="T13" fmla="*/ 0 h 12"/>
                <a:gd name="T14" fmla="*/ 42 w 24"/>
                <a:gd name="T15" fmla="*/ 121 h 1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2"/>
                <a:gd name="T26" fmla="*/ 24 w 2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round/>
              <a:headEnd/>
              <a:tailEnd/>
            </a:ln>
          </p:spPr>
          <p:txBody>
            <a:bodyPr/>
            <a:lstStyle/>
            <a:p>
              <a:endParaRPr lang="en-US"/>
            </a:p>
          </p:txBody>
        </p:sp>
        <p:sp>
          <p:nvSpPr>
            <p:cNvPr id="5501" name="Freeform 403"/>
            <p:cNvSpPr>
              <a:spLocks/>
            </p:cNvSpPr>
            <p:nvPr/>
          </p:nvSpPr>
          <p:spPr bwMode="auto">
            <a:xfrm>
              <a:off x="2449" y="1473"/>
              <a:ext cx="199" cy="189"/>
            </a:xfrm>
            <a:custGeom>
              <a:avLst/>
              <a:gdLst>
                <a:gd name="T0" fmla="*/ 227 w 197"/>
                <a:gd name="T1" fmla="*/ 916 h 167"/>
                <a:gd name="T2" fmla="*/ 221 w 197"/>
                <a:gd name="T3" fmla="*/ 916 h 167"/>
                <a:gd name="T4" fmla="*/ 221 w 197"/>
                <a:gd name="T5" fmla="*/ 916 h 167"/>
                <a:gd name="T6" fmla="*/ 186 w 197"/>
                <a:gd name="T7" fmla="*/ 954 h 167"/>
                <a:gd name="T8" fmla="*/ 180 w 197"/>
                <a:gd name="T9" fmla="*/ 954 h 167"/>
                <a:gd name="T10" fmla="*/ 141 w 197"/>
                <a:gd name="T11" fmla="*/ 989 h 167"/>
                <a:gd name="T12" fmla="*/ 117 w 197"/>
                <a:gd name="T13" fmla="*/ 1068 h 167"/>
                <a:gd name="T14" fmla="*/ 111 w 197"/>
                <a:gd name="T15" fmla="*/ 1068 h 167"/>
                <a:gd name="T16" fmla="*/ 48 w 197"/>
                <a:gd name="T17" fmla="*/ 954 h 167"/>
                <a:gd name="T18" fmla="*/ 69 w 197"/>
                <a:gd name="T19" fmla="*/ 800 h 167"/>
                <a:gd name="T20" fmla="*/ 81 w 197"/>
                <a:gd name="T21" fmla="*/ 728 h 167"/>
                <a:gd name="T22" fmla="*/ 75 w 197"/>
                <a:gd name="T23" fmla="*/ 610 h 167"/>
                <a:gd name="T24" fmla="*/ 42 w 197"/>
                <a:gd name="T25" fmla="*/ 502 h 167"/>
                <a:gd name="T26" fmla="*/ 36 w 197"/>
                <a:gd name="T27" fmla="*/ 464 h 167"/>
                <a:gd name="T28" fmla="*/ 12 w 197"/>
                <a:gd name="T29" fmla="*/ 385 h 167"/>
                <a:gd name="T30" fmla="*/ 6 w 197"/>
                <a:gd name="T31" fmla="*/ 346 h 167"/>
                <a:gd name="T32" fmla="*/ 0 w 197"/>
                <a:gd name="T33" fmla="*/ 346 h 167"/>
                <a:gd name="T34" fmla="*/ 30 w 197"/>
                <a:gd name="T35" fmla="*/ 306 h 167"/>
                <a:gd name="T36" fmla="*/ 48 w 197"/>
                <a:gd name="T37" fmla="*/ 187 h 167"/>
                <a:gd name="T38" fmla="*/ 69 w 197"/>
                <a:gd name="T39" fmla="*/ 187 h 167"/>
                <a:gd name="T40" fmla="*/ 93 w 197"/>
                <a:gd name="T41" fmla="*/ 187 h 167"/>
                <a:gd name="T42" fmla="*/ 117 w 197"/>
                <a:gd name="T43" fmla="*/ 37 h 167"/>
                <a:gd name="T44" fmla="*/ 135 w 197"/>
                <a:gd name="T45" fmla="*/ 37 h 167"/>
                <a:gd name="T46" fmla="*/ 170 w 197"/>
                <a:gd name="T47" fmla="*/ 113 h 167"/>
                <a:gd name="T48" fmla="*/ 192 w 197"/>
                <a:gd name="T49" fmla="*/ 187 h 167"/>
                <a:gd name="T50" fmla="*/ 204 w 197"/>
                <a:gd name="T51" fmla="*/ 187 h 167"/>
                <a:gd name="T52" fmla="*/ 227 w 197"/>
                <a:gd name="T53" fmla="*/ 270 h 167"/>
                <a:gd name="T54" fmla="*/ 215 w 197"/>
                <a:gd name="T55" fmla="*/ 464 h 167"/>
                <a:gd name="T56" fmla="*/ 198 w 197"/>
                <a:gd name="T57" fmla="*/ 574 h 167"/>
                <a:gd name="T58" fmla="*/ 215 w 197"/>
                <a:gd name="T59" fmla="*/ 648 h 167"/>
                <a:gd name="T60" fmla="*/ 209 w 197"/>
                <a:gd name="T61" fmla="*/ 728 h 167"/>
                <a:gd name="T62" fmla="*/ 215 w 197"/>
                <a:gd name="T63" fmla="*/ 800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167"/>
                <a:gd name="T98" fmla="*/ 197 w 197"/>
                <a:gd name="T99" fmla="*/ 167 h 1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6F73BF"/>
            </a:solidFill>
            <a:ln w="9525">
              <a:solidFill>
                <a:srgbClr val="000000"/>
              </a:solidFill>
              <a:round/>
              <a:headEnd/>
              <a:tailEnd/>
            </a:ln>
          </p:spPr>
          <p:txBody>
            <a:bodyPr/>
            <a:lstStyle/>
            <a:p>
              <a:endParaRPr lang="en-US"/>
            </a:p>
          </p:txBody>
        </p:sp>
        <p:sp>
          <p:nvSpPr>
            <p:cNvPr id="5502" name="Freeform 404"/>
            <p:cNvSpPr>
              <a:spLocks/>
            </p:cNvSpPr>
            <p:nvPr/>
          </p:nvSpPr>
          <p:spPr bwMode="auto">
            <a:xfrm>
              <a:off x="2667" y="1655"/>
              <a:ext cx="12" cy="27"/>
            </a:xfrm>
            <a:custGeom>
              <a:avLst/>
              <a:gdLst>
                <a:gd name="T0" fmla="*/ 6 w 12"/>
                <a:gd name="T1" fmla="*/ 141 h 24"/>
                <a:gd name="T2" fmla="*/ 0 w 12"/>
                <a:gd name="T3" fmla="*/ 110 h 24"/>
                <a:gd name="T4" fmla="*/ 0 w 12"/>
                <a:gd name="T5" fmla="*/ 77 h 24"/>
                <a:gd name="T6" fmla="*/ 6 w 12"/>
                <a:gd name="T7" fmla="*/ 0 h 24"/>
                <a:gd name="T8" fmla="*/ 12 w 12"/>
                <a:gd name="T9" fmla="*/ 77 h 24"/>
                <a:gd name="T10" fmla="*/ 6 w 12"/>
                <a:gd name="T11" fmla="*/ 14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round/>
              <a:headEnd/>
              <a:tailEnd/>
            </a:ln>
          </p:spPr>
          <p:txBody>
            <a:bodyPr/>
            <a:lstStyle/>
            <a:p>
              <a:endParaRPr lang="en-US"/>
            </a:p>
          </p:txBody>
        </p:sp>
        <p:sp>
          <p:nvSpPr>
            <p:cNvPr id="5503" name="Freeform 405"/>
            <p:cNvSpPr>
              <a:spLocks/>
            </p:cNvSpPr>
            <p:nvPr/>
          </p:nvSpPr>
          <p:spPr bwMode="auto">
            <a:xfrm>
              <a:off x="2777" y="1527"/>
              <a:ext cx="109" cy="60"/>
            </a:xfrm>
            <a:custGeom>
              <a:avLst/>
              <a:gdLst>
                <a:gd name="T0" fmla="*/ 48 w 108"/>
                <a:gd name="T1" fmla="*/ 340 h 53"/>
                <a:gd name="T2" fmla="*/ 24 w 108"/>
                <a:gd name="T3" fmla="*/ 340 h 53"/>
                <a:gd name="T4" fmla="*/ 12 w 108"/>
                <a:gd name="T5" fmla="*/ 233 h 53"/>
                <a:gd name="T6" fmla="*/ 6 w 108"/>
                <a:gd name="T7" fmla="*/ 233 h 53"/>
                <a:gd name="T8" fmla="*/ 0 w 108"/>
                <a:gd name="T9" fmla="*/ 233 h 53"/>
                <a:gd name="T10" fmla="*/ 6 w 108"/>
                <a:gd name="T11" fmla="*/ 187 h 53"/>
                <a:gd name="T12" fmla="*/ 12 w 108"/>
                <a:gd name="T13" fmla="*/ 113 h 53"/>
                <a:gd name="T14" fmla="*/ 12 w 108"/>
                <a:gd name="T15" fmla="*/ 113 h 53"/>
                <a:gd name="T16" fmla="*/ 18 w 108"/>
                <a:gd name="T17" fmla="*/ 78 h 53"/>
                <a:gd name="T18" fmla="*/ 24 w 108"/>
                <a:gd name="T19" fmla="*/ 78 h 53"/>
                <a:gd name="T20" fmla="*/ 42 w 108"/>
                <a:gd name="T21" fmla="*/ 78 h 53"/>
                <a:gd name="T22" fmla="*/ 81 w 108"/>
                <a:gd name="T23" fmla="*/ 0 h 53"/>
                <a:gd name="T24" fmla="*/ 111 w 108"/>
                <a:gd name="T25" fmla="*/ 37 h 53"/>
                <a:gd name="T26" fmla="*/ 123 w 108"/>
                <a:gd name="T27" fmla="*/ 78 h 53"/>
                <a:gd name="T28" fmla="*/ 105 w 108"/>
                <a:gd name="T29" fmla="*/ 187 h 53"/>
                <a:gd name="T30" fmla="*/ 93 w 108"/>
                <a:gd name="T31" fmla="*/ 271 h 53"/>
                <a:gd name="T32" fmla="*/ 87 w 108"/>
                <a:gd name="T33" fmla="*/ 307 h 53"/>
                <a:gd name="T34" fmla="*/ 48 w 108"/>
                <a:gd name="T35" fmla="*/ 340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53"/>
                <a:gd name="T56" fmla="*/ 108 w 108"/>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6F73BF"/>
            </a:solidFill>
            <a:ln w="9525">
              <a:solidFill>
                <a:srgbClr val="000000"/>
              </a:solidFill>
              <a:round/>
              <a:headEnd/>
              <a:tailEnd/>
            </a:ln>
          </p:spPr>
          <p:txBody>
            <a:bodyPr/>
            <a:lstStyle/>
            <a:p>
              <a:endParaRPr lang="en-US"/>
            </a:p>
          </p:txBody>
        </p:sp>
        <p:sp>
          <p:nvSpPr>
            <p:cNvPr id="5504" name="Freeform 406"/>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5505" name="Freeform 407"/>
            <p:cNvSpPr>
              <a:spLocks/>
            </p:cNvSpPr>
            <p:nvPr/>
          </p:nvSpPr>
          <p:spPr bwMode="auto">
            <a:xfrm>
              <a:off x="2898" y="954"/>
              <a:ext cx="2122" cy="728"/>
            </a:xfrm>
            <a:custGeom>
              <a:avLst/>
              <a:gdLst>
                <a:gd name="T0" fmla="*/ 2220 w 2093"/>
                <a:gd name="T1" fmla="*/ 828 h 646"/>
                <a:gd name="T2" fmla="*/ 2008 w 2093"/>
                <a:gd name="T3" fmla="*/ 649 h 646"/>
                <a:gd name="T4" fmla="*/ 1815 w 2093"/>
                <a:gd name="T5" fmla="*/ 533 h 646"/>
                <a:gd name="T6" fmla="*/ 1648 w 2093"/>
                <a:gd name="T7" fmla="*/ 470 h 646"/>
                <a:gd name="T8" fmla="*/ 1603 w 2093"/>
                <a:gd name="T9" fmla="*/ 576 h 646"/>
                <a:gd name="T10" fmla="*/ 1493 w 2093"/>
                <a:gd name="T11" fmla="*/ 576 h 646"/>
                <a:gd name="T12" fmla="*/ 1191 w 2093"/>
                <a:gd name="T13" fmla="*/ 328 h 646"/>
                <a:gd name="T14" fmla="*/ 1176 w 2093"/>
                <a:gd name="T15" fmla="*/ 180 h 646"/>
                <a:gd name="T16" fmla="*/ 1057 w 2093"/>
                <a:gd name="T17" fmla="*/ 37 h 646"/>
                <a:gd name="T18" fmla="*/ 970 w 2093"/>
                <a:gd name="T19" fmla="*/ 110 h 646"/>
                <a:gd name="T20" fmla="*/ 802 w 2093"/>
                <a:gd name="T21" fmla="*/ 256 h 646"/>
                <a:gd name="T22" fmla="*/ 794 w 2093"/>
                <a:gd name="T23" fmla="*/ 506 h 646"/>
                <a:gd name="T24" fmla="*/ 780 w 2093"/>
                <a:gd name="T25" fmla="*/ 533 h 646"/>
                <a:gd name="T26" fmla="*/ 683 w 2093"/>
                <a:gd name="T27" fmla="*/ 433 h 646"/>
                <a:gd name="T28" fmla="*/ 772 w 2093"/>
                <a:gd name="T29" fmla="*/ 828 h 646"/>
                <a:gd name="T30" fmla="*/ 728 w 2093"/>
                <a:gd name="T31" fmla="*/ 1047 h 646"/>
                <a:gd name="T32" fmla="*/ 712 w 2093"/>
                <a:gd name="T33" fmla="*/ 933 h 646"/>
                <a:gd name="T34" fmla="*/ 582 w 2093"/>
                <a:gd name="T35" fmla="*/ 576 h 646"/>
                <a:gd name="T36" fmla="*/ 632 w 2093"/>
                <a:gd name="T37" fmla="*/ 902 h 646"/>
                <a:gd name="T38" fmla="*/ 477 w 2093"/>
                <a:gd name="T39" fmla="*/ 828 h 646"/>
                <a:gd name="T40" fmla="*/ 375 w 2093"/>
                <a:gd name="T41" fmla="*/ 860 h 646"/>
                <a:gd name="T42" fmla="*/ 262 w 2093"/>
                <a:gd name="T43" fmla="*/ 860 h 646"/>
                <a:gd name="T44" fmla="*/ 214 w 2093"/>
                <a:gd name="T45" fmla="*/ 1119 h 646"/>
                <a:gd name="T46" fmla="*/ 123 w 2093"/>
                <a:gd name="T47" fmla="*/ 1257 h 646"/>
                <a:gd name="T48" fmla="*/ 161 w 2093"/>
                <a:gd name="T49" fmla="*/ 1119 h 646"/>
                <a:gd name="T50" fmla="*/ 63 w 2093"/>
                <a:gd name="T51" fmla="*/ 791 h 646"/>
                <a:gd name="T52" fmla="*/ 0 w 2093"/>
                <a:gd name="T53" fmla="*/ 828 h 646"/>
                <a:gd name="T54" fmla="*/ 80 w 2093"/>
                <a:gd name="T55" fmla="*/ 1432 h 646"/>
                <a:gd name="T56" fmla="*/ 57 w 2093"/>
                <a:gd name="T57" fmla="*/ 1759 h 646"/>
                <a:gd name="T58" fmla="*/ 111 w 2093"/>
                <a:gd name="T59" fmla="*/ 2372 h 646"/>
                <a:gd name="T60" fmla="*/ 278 w 2093"/>
                <a:gd name="T61" fmla="*/ 2910 h 646"/>
                <a:gd name="T62" fmla="*/ 286 w 2093"/>
                <a:gd name="T63" fmla="*/ 3346 h 646"/>
                <a:gd name="T64" fmla="*/ 337 w 2093"/>
                <a:gd name="T65" fmla="*/ 3588 h 646"/>
                <a:gd name="T66" fmla="*/ 469 w 2093"/>
                <a:gd name="T67" fmla="*/ 3625 h 646"/>
                <a:gd name="T68" fmla="*/ 434 w 2093"/>
                <a:gd name="T69" fmla="*/ 2879 h 646"/>
                <a:gd name="T70" fmla="*/ 638 w 2093"/>
                <a:gd name="T71" fmla="*/ 2731 h 646"/>
                <a:gd name="T72" fmla="*/ 736 w 2093"/>
                <a:gd name="T73" fmla="*/ 2372 h 646"/>
                <a:gd name="T74" fmla="*/ 918 w 2093"/>
                <a:gd name="T75" fmla="*/ 2411 h 646"/>
                <a:gd name="T76" fmla="*/ 1096 w 2093"/>
                <a:gd name="T77" fmla="*/ 2765 h 646"/>
                <a:gd name="T78" fmla="*/ 1271 w 2093"/>
                <a:gd name="T79" fmla="*/ 2805 h 646"/>
                <a:gd name="T80" fmla="*/ 1440 w 2093"/>
                <a:gd name="T81" fmla="*/ 2731 h 646"/>
                <a:gd name="T82" fmla="*/ 1690 w 2093"/>
                <a:gd name="T83" fmla="*/ 2879 h 646"/>
                <a:gd name="T84" fmla="*/ 1772 w 2093"/>
                <a:gd name="T85" fmla="*/ 2518 h 646"/>
                <a:gd name="T86" fmla="*/ 2000 w 2093"/>
                <a:gd name="T87" fmla="*/ 2984 h 646"/>
                <a:gd name="T88" fmla="*/ 2095 w 2093"/>
                <a:gd name="T89" fmla="*/ 3512 h 646"/>
                <a:gd name="T90" fmla="*/ 2138 w 2093"/>
                <a:gd name="T91" fmla="*/ 3663 h 646"/>
                <a:gd name="T92" fmla="*/ 2198 w 2093"/>
                <a:gd name="T93" fmla="*/ 2984 h 646"/>
                <a:gd name="T94" fmla="*/ 2065 w 2093"/>
                <a:gd name="T95" fmla="*/ 2411 h 646"/>
                <a:gd name="T96" fmla="*/ 2008 w 2093"/>
                <a:gd name="T97" fmla="*/ 2151 h 646"/>
                <a:gd name="T98" fmla="*/ 2089 w 2093"/>
                <a:gd name="T99" fmla="*/ 1829 h 646"/>
                <a:gd name="T100" fmla="*/ 2220 w 2093"/>
                <a:gd name="T101" fmla="*/ 1829 h 646"/>
                <a:gd name="T102" fmla="*/ 2286 w 2093"/>
                <a:gd name="T103" fmla="*/ 1648 h 646"/>
                <a:gd name="T104" fmla="*/ 2323 w 2093"/>
                <a:gd name="T105" fmla="*/ 1503 h 646"/>
                <a:gd name="T106" fmla="*/ 2338 w 2093"/>
                <a:gd name="T107" fmla="*/ 2190 h 646"/>
                <a:gd name="T108" fmla="*/ 2476 w 2093"/>
                <a:gd name="T109" fmla="*/ 2555 h 646"/>
                <a:gd name="T110" fmla="*/ 2449 w 2093"/>
                <a:gd name="T111" fmla="*/ 2120 h 646"/>
                <a:gd name="T112" fmla="*/ 2397 w 2093"/>
                <a:gd name="T113" fmla="*/ 1759 h 646"/>
                <a:gd name="T114" fmla="*/ 2491 w 2093"/>
                <a:gd name="T115" fmla="*/ 1614 h 646"/>
                <a:gd name="T116" fmla="*/ 2536 w 2093"/>
                <a:gd name="T117" fmla="*/ 1401 h 646"/>
                <a:gd name="T118" fmla="*/ 2413 w 2093"/>
                <a:gd name="T119" fmla="*/ 933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93"/>
                <a:gd name="T181" fmla="*/ 0 h 646"/>
                <a:gd name="T182" fmla="*/ 2093 w 2093"/>
                <a:gd name="T183" fmla="*/ 646 h 6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6F73BF"/>
            </a:solidFill>
            <a:ln w="9525">
              <a:solidFill>
                <a:srgbClr val="000000"/>
              </a:solidFill>
              <a:round/>
              <a:headEnd/>
              <a:tailEnd/>
            </a:ln>
          </p:spPr>
          <p:txBody>
            <a:bodyPr/>
            <a:lstStyle/>
            <a:p>
              <a:endParaRPr lang="en-US"/>
            </a:p>
          </p:txBody>
        </p:sp>
        <p:sp>
          <p:nvSpPr>
            <p:cNvPr id="5506" name="Freeform 408"/>
            <p:cNvSpPr>
              <a:spLocks/>
            </p:cNvSpPr>
            <p:nvPr/>
          </p:nvSpPr>
          <p:spPr bwMode="auto">
            <a:xfrm>
              <a:off x="4656" y="1399"/>
              <a:ext cx="145" cy="183"/>
            </a:xfrm>
            <a:custGeom>
              <a:avLst/>
              <a:gdLst>
                <a:gd name="T0" fmla="*/ 141 w 144"/>
                <a:gd name="T1" fmla="*/ 711 h 162"/>
                <a:gd name="T2" fmla="*/ 123 w 144"/>
                <a:gd name="T3" fmla="*/ 596 h 162"/>
                <a:gd name="T4" fmla="*/ 105 w 144"/>
                <a:gd name="T5" fmla="*/ 486 h 162"/>
                <a:gd name="T6" fmla="*/ 87 w 144"/>
                <a:gd name="T7" fmla="*/ 374 h 162"/>
                <a:gd name="T8" fmla="*/ 48 w 144"/>
                <a:gd name="T9" fmla="*/ 298 h 162"/>
                <a:gd name="T10" fmla="*/ 48 w 144"/>
                <a:gd name="T11" fmla="*/ 259 h 162"/>
                <a:gd name="T12" fmla="*/ 24 w 144"/>
                <a:gd name="T13" fmla="*/ 111 h 162"/>
                <a:gd name="T14" fmla="*/ 6 w 144"/>
                <a:gd name="T15" fmla="*/ 0 h 162"/>
                <a:gd name="T16" fmla="*/ 0 w 144"/>
                <a:gd name="T17" fmla="*/ 37 h 162"/>
                <a:gd name="T18" fmla="*/ 18 w 144"/>
                <a:gd name="T19" fmla="*/ 111 h 162"/>
                <a:gd name="T20" fmla="*/ 12 w 144"/>
                <a:gd name="T21" fmla="*/ 146 h 162"/>
                <a:gd name="T22" fmla="*/ 6 w 144"/>
                <a:gd name="T23" fmla="*/ 146 h 162"/>
                <a:gd name="T24" fmla="*/ 42 w 144"/>
                <a:gd name="T25" fmla="*/ 337 h 162"/>
                <a:gd name="T26" fmla="*/ 54 w 144"/>
                <a:gd name="T27" fmla="*/ 448 h 162"/>
                <a:gd name="T28" fmla="*/ 87 w 144"/>
                <a:gd name="T29" fmla="*/ 563 h 162"/>
                <a:gd name="T30" fmla="*/ 99 w 144"/>
                <a:gd name="T31" fmla="*/ 673 h 162"/>
                <a:gd name="T32" fmla="*/ 111 w 144"/>
                <a:gd name="T33" fmla="*/ 779 h 162"/>
                <a:gd name="T34" fmla="*/ 123 w 144"/>
                <a:gd name="T35" fmla="*/ 897 h 162"/>
                <a:gd name="T36" fmla="*/ 135 w 144"/>
                <a:gd name="T37" fmla="*/ 1010 h 162"/>
                <a:gd name="T38" fmla="*/ 141 w 144"/>
                <a:gd name="T39" fmla="*/ 1010 h 162"/>
                <a:gd name="T40" fmla="*/ 141 w 144"/>
                <a:gd name="T41" fmla="*/ 934 h 162"/>
                <a:gd name="T42" fmla="*/ 153 w 144"/>
                <a:gd name="T43" fmla="*/ 970 h 162"/>
                <a:gd name="T44" fmla="*/ 159 w 144"/>
                <a:gd name="T45" fmla="*/ 1010 h 162"/>
                <a:gd name="T46" fmla="*/ 147 w 144"/>
                <a:gd name="T47" fmla="*/ 934 h 162"/>
                <a:gd name="T48" fmla="*/ 117 w 144"/>
                <a:gd name="T49" fmla="*/ 779 h 162"/>
                <a:gd name="T50" fmla="*/ 111 w 144"/>
                <a:gd name="T51" fmla="*/ 636 h 162"/>
                <a:gd name="T52" fmla="*/ 117 w 144"/>
                <a:gd name="T53" fmla="*/ 636 h 162"/>
                <a:gd name="T54" fmla="*/ 135 w 144"/>
                <a:gd name="T55" fmla="*/ 673 h 162"/>
                <a:gd name="T56" fmla="*/ 141 w 144"/>
                <a:gd name="T57" fmla="*/ 711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62"/>
                <a:gd name="T89" fmla="*/ 144 w 144"/>
                <a:gd name="T90" fmla="*/ 162 h 1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6F73BF"/>
            </a:solidFill>
            <a:ln w="9525">
              <a:solidFill>
                <a:srgbClr val="000000"/>
              </a:solidFill>
              <a:round/>
              <a:headEnd/>
              <a:tailEnd/>
            </a:ln>
          </p:spPr>
          <p:txBody>
            <a:bodyPr/>
            <a:lstStyle/>
            <a:p>
              <a:endParaRPr lang="en-US"/>
            </a:p>
          </p:txBody>
        </p:sp>
        <p:sp>
          <p:nvSpPr>
            <p:cNvPr id="5507" name="Freeform 409"/>
            <p:cNvSpPr>
              <a:spLocks/>
            </p:cNvSpPr>
            <p:nvPr/>
          </p:nvSpPr>
          <p:spPr bwMode="auto">
            <a:xfrm>
              <a:off x="3176" y="961"/>
              <a:ext cx="158" cy="67"/>
            </a:xfrm>
            <a:custGeom>
              <a:avLst/>
              <a:gdLst>
                <a:gd name="T0" fmla="*/ 206 w 155"/>
                <a:gd name="T1" fmla="*/ 32 h 60"/>
                <a:gd name="T2" fmla="*/ 190 w 155"/>
                <a:gd name="T3" fmla="*/ 63 h 60"/>
                <a:gd name="T4" fmla="*/ 140 w 155"/>
                <a:gd name="T5" fmla="*/ 128 h 60"/>
                <a:gd name="T6" fmla="*/ 108 w 155"/>
                <a:gd name="T7" fmla="*/ 160 h 60"/>
                <a:gd name="T8" fmla="*/ 84 w 155"/>
                <a:gd name="T9" fmla="*/ 160 h 60"/>
                <a:gd name="T10" fmla="*/ 96 w 155"/>
                <a:gd name="T11" fmla="*/ 189 h 60"/>
                <a:gd name="T12" fmla="*/ 96 w 155"/>
                <a:gd name="T13" fmla="*/ 189 h 60"/>
                <a:gd name="T14" fmla="*/ 75 w 155"/>
                <a:gd name="T15" fmla="*/ 189 h 60"/>
                <a:gd name="T16" fmla="*/ 84 w 155"/>
                <a:gd name="T17" fmla="*/ 223 h 60"/>
                <a:gd name="T18" fmla="*/ 63 w 155"/>
                <a:gd name="T19" fmla="*/ 189 h 60"/>
                <a:gd name="T20" fmla="*/ 69 w 155"/>
                <a:gd name="T21" fmla="*/ 253 h 60"/>
                <a:gd name="T22" fmla="*/ 63 w 155"/>
                <a:gd name="T23" fmla="*/ 253 h 60"/>
                <a:gd name="T24" fmla="*/ 69 w 155"/>
                <a:gd name="T25" fmla="*/ 283 h 60"/>
                <a:gd name="T26" fmla="*/ 51 w 155"/>
                <a:gd name="T27" fmla="*/ 253 h 60"/>
                <a:gd name="T28" fmla="*/ 69 w 155"/>
                <a:gd name="T29" fmla="*/ 283 h 60"/>
                <a:gd name="T30" fmla="*/ 57 w 155"/>
                <a:gd name="T31" fmla="*/ 283 h 60"/>
                <a:gd name="T32" fmla="*/ 63 w 155"/>
                <a:gd name="T33" fmla="*/ 316 h 60"/>
                <a:gd name="T34" fmla="*/ 12 w 155"/>
                <a:gd name="T35" fmla="*/ 283 h 60"/>
                <a:gd name="T36" fmla="*/ 18 w 155"/>
                <a:gd name="T37" fmla="*/ 283 h 60"/>
                <a:gd name="T38" fmla="*/ 0 w 155"/>
                <a:gd name="T39" fmla="*/ 283 h 60"/>
                <a:gd name="T40" fmla="*/ 18 w 155"/>
                <a:gd name="T41" fmla="*/ 253 h 60"/>
                <a:gd name="T42" fmla="*/ 24 w 155"/>
                <a:gd name="T43" fmla="*/ 223 h 60"/>
                <a:gd name="T44" fmla="*/ 18 w 155"/>
                <a:gd name="T45" fmla="*/ 223 h 60"/>
                <a:gd name="T46" fmla="*/ 18 w 155"/>
                <a:gd name="T47" fmla="*/ 189 h 60"/>
                <a:gd name="T48" fmla="*/ 45 w 155"/>
                <a:gd name="T49" fmla="*/ 189 h 60"/>
                <a:gd name="T50" fmla="*/ 24 w 155"/>
                <a:gd name="T51" fmla="*/ 189 h 60"/>
                <a:gd name="T52" fmla="*/ 24 w 155"/>
                <a:gd name="T53" fmla="*/ 160 h 60"/>
                <a:gd name="T54" fmla="*/ 18 w 155"/>
                <a:gd name="T55" fmla="*/ 160 h 60"/>
                <a:gd name="T56" fmla="*/ 24 w 155"/>
                <a:gd name="T57" fmla="*/ 160 h 60"/>
                <a:gd name="T58" fmla="*/ 51 w 155"/>
                <a:gd name="T59" fmla="*/ 128 h 60"/>
                <a:gd name="T60" fmla="*/ 75 w 155"/>
                <a:gd name="T61" fmla="*/ 95 h 60"/>
                <a:gd name="T62" fmla="*/ 84 w 155"/>
                <a:gd name="T63" fmla="*/ 63 h 60"/>
                <a:gd name="T64" fmla="*/ 158 w 155"/>
                <a:gd name="T65" fmla="*/ 32 h 60"/>
                <a:gd name="T66" fmla="*/ 182 w 155"/>
                <a:gd name="T67" fmla="*/ 0 h 60"/>
                <a:gd name="T68" fmla="*/ 206 w 155"/>
                <a:gd name="T69" fmla="*/ 32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5"/>
                <a:gd name="T106" fmla="*/ 0 h 60"/>
                <a:gd name="T107" fmla="*/ 155 w 155"/>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6F73BF"/>
            </a:solidFill>
            <a:ln w="9525">
              <a:solidFill>
                <a:srgbClr val="000000"/>
              </a:solidFill>
              <a:round/>
              <a:headEnd/>
              <a:tailEnd/>
            </a:ln>
          </p:spPr>
          <p:txBody>
            <a:bodyPr/>
            <a:lstStyle/>
            <a:p>
              <a:endParaRPr lang="en-US"/>
            </a:p>
          </p:txBody>
        </p:sp>
        <p:sp>
          <p:nvSpPr>
            <p:cNvPr id="5508" name="Freeform 410"/>
            <p:cNvSpPr>
              <a:spLocks/>
            </p:cNvSpPr>
            <p:nvPr/>
          </p:nvSpPr>
          <p:spPr bwMode="auto">
            <a:xfrm>
              <a:off x="3171" y="1028"/>
              <a:ext cx="84" cy="48"/>
            </a:xfrm>
            <a:custGeom>
              <a:avLst/>
              <a:gdLst>
                <a:gd name="T0" fmla="*/ 84 w 84"/>
                <a:gd name="T1" fmla="*/ 311 h 42"/>
                <a:gd name="T2" fmla="*/ 54 w 84"/>
                <a:gd name="T3" fmla="*/ 177 h 42"/>
                <a:gd name="T4" fmla="*/ 42 w 84"/>
                <a:gd name="T5" fmla="*/ 91 h 42"/>
                <a:gd name="T6" fmla="*/ 42 w 84"/>
                <a:gd name="T7" fmla="*/ 43 h 42"/>
                <a:gd name="T8" fmla="*/ 42 w 84"/>
                <a:gd name="T9" fmla="*/ 43 h 42"/>
                <a:gd name="T10" fmla="*/ 48 w 84"/>
                <a:gd name="T11" fmla="*/ 0 h 42"/>
                <a:gd name="T12" fmla="*/ 12 w 84"/>
                <a:gd name="T13" fmla="*/ 0 h 42"/>
                <a:gd name="T14" fmla="*/ 12 w 84"/>
                <a:gd name="T15" fmla="*/ 43 h 42"/>
                <a:gd name="T16" fmla="*/ 6 w 84"/>
                <a:gd name="T17" fmla="*/ 91 h 42"/>
                <a:gd name="T18" fmla="*/ 12 w 84"/>
                <a:gd name="T19" fmla="*/ 91 h 42"/>
                <a:gd name="T20" fmla="*/ 6 w 84"/>
                <a:gd name="T21" fmla="*/ 136 h 42"/>
                <a:gd name="T22" fmla="*/ 0 w 84"/>
                <a:gd name="T23" fmla="*/ 177 h 42"/>
                <a:gd name="T24" fmla="*/ 6 w 84"/>
                <a:gd name="T25" fmla="*/ 218 h 42"/>
                <a:gd name="T26" fmla="*/ 18 w 84"/>
                <a:gd name="T27" fmla="*/ 218 h 42"/>
                <a:gd name="T28" fmla="*/ 24 w 84"/>
                <a:gd name="T29" fmla="*/ 218 h 42"/>
                <a:gd name="T30" fmla="*/ 30 w 84"/>
                <a:gd name="T31" fmla="*/ 218 h 42"/>
                <a:gd name="T32" fmla="*/ 36 w 84"/>
                <a:gd name="T33" fmla="*/ 271 h 42"/>
                <a:gd name="T34" fmla="*/ 36 w 84"/>
                <a:gd name="T35" fmla="*/ 271 h 42"/>
                <a:gd name="T36" fmla="*/ 48 w 84"/>
                <a:gd name="T37" fmla="*/ 311 h 42"/>
                <a:gd name="T38" fmla="*/ 60 w 84"/>
                <a:gd name="T39" fmla="*/ 311 h 42"/>
                <a:gd name="T40" fmla="*/ 66 w 84"/>
                <a:gd name="T41" fmla="*/ 311 h 42"/>
                <a:gd name="T42" fmla="*/ 78 w 84"/>
                <a:gd name="T43" fmla="*/ 311 h 42"/>
                <a:gd name="T44" fmla="*/ 84 w 84"/>
                <a:gd name="T45" fmla="*/ 311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42"/>
                <a:gd name="T71" fmla="*/ 84 w 84"/>
                <a:gd name="T72" fmla="*/ 42 h 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6F73BF"/>
            </a:solidFill>
            <a:ln w="9525">
              <a:solidFill>
                <a:srgbClr val="000000"/>
              </a:solidFill>
              <a:round/>
              <a:headEnd/>
              <a:tailEnd/>
            </a:ln>
          </p:spPr>
          <p:txBody>
            <a:bodyPr/>
            <a:lstStyle/>
            <a:p>
              <a:endParaRPr lang="en-US"/>
            </a:p>
          </p:txBody>
        </p:sp>
        <p:sp>
          <p:nvSpPr>
            <p:cNvPr id="5509" name="Freeform 411"/>
            <p:cNvSpPr>
              <a:spLocks/>
            </p:cNvSpPr>
            <p:nvPr/>
          </p:nvSpPr>
          <p:spPr bwMode="auto">
            <a:xfrm>
              <a:off x="4153" y="974"/>
              <a:ext cx="102" cy="27"/>
            </a:xfrm>
            <a:custGeom>
              <a:avLst/>
              <a:gdLst>
                <a:gd name="T0" fmla="*/ 102 w 102"/>
                <a:gd name="T1" fmla="*/ 77 h 24"/>
                <a:gd name="T2" fmla="*/ 36 w 102"/>
                <a:gd name="T3" fmla="*/ 0 h 24"/>
                <a:gd name="T4" fmla="*/ 48 w 102"/>
                <a:gd name="T5" fmla="*/ 37 h 24"/>
                <a:gd name="T6" fmla="*/ 36 w 102"/>
                <a:gd name="T7" fmla="*/ 37 h 24"/>
                <a:gd name="T8" fmla="*/ 42 w 102"/>
                <a:gd name="T9" fmla="*/ 37 h 24"/>
                <a:gd name="T10" fmla="*/ 12 w 102"/>
                <a:gd name="T11" fmla="*/ 37 h 24"/>
                <a:gd name="T12" fmla="*/ 0 w 102"/>
                <a:gd name="T13" fmla="*/ 37 h 24"/>
                <a:gd name="T14" fmla="*/ 0 w 102"/>
                <a:gd name="T15" fmla="*/ 37 h 24"/>
                <a:gd name="T16" fmla="*/ 6 w 102"/>
                <a:gd name="T17" fmla="*/ 77 h 24"/>
                <a:gd name="T18" fmla="*/ 12 w 102"/>
                <a:gd name="T19" fmla="*/ 110 h 24"/>
                <a:gd name="T20" fmla="*/ 48 w 102"/>
                <a:gd name="T21" fmla="*/ 141 h 24"/>
                <a:gd name="T22" fmla="*/ 54 w 102"/>
                <a:gd name="T23" fmla="*/ 141 h 24"/>
                <a:gd name="T24" fmla="*/ 84 w 102"/>
                <a:gd name="T25" fmla="*/ 110 h 24"/>
                <a:gd name="T26" fmla="*/ 96 w 102"/>
                <a:gd name="T27" fmla="*/ 110 h 24"/>
                <a:gd name="T28" fmla="*/ 90 w 102"/>
                <a:gd name="T29" fmla="*/ 110 h 24"/>
                <a:gd name="T30" fmla="*/ 102 w 102"/>
                <a:gd name="T31" fmla="*/ 110 h 24"/>
                <a:gd name="T32" fmla="*/ 102 w 102"/>
                <a:gd name="T33" fmla="*/ 7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24"/>
                <a:gd name="T53" fmla="*/ 102 w 102"/>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round/>
              <a:headEnd/>
              <a:tailEnd/>
            </a:ln>
          </p:spPr>
          <p:txBody>
            <a:bodyPr/>
            <a:lstStyle/>
            <a:p>
              <a:endParaRPr lang="en-US"/>
            </a:p>
          </p:txBody>
        </p:sp>
        <p:sp>
          <p:nvSpPr>
            <p:cNvPr id="5510" name="Freeform 412"/>
            <p:cNvSpPr>
              <a:spLocks/>
            </p:cNvSpPr>
            <p:nvPr/>
          </p:nvSpPr>
          <p:spPr bwMode="auto">
            <a:xfrm>
              <a:off x="3571" y="914"/>
              <a:ext cx="77" cy="20"/>
            </a:xfrm>
            <a:custGeom>
              <a:avLst/>
              <a:gdLst>
                <a:gd name="T0" fmla="*/ 65 w 77"/>
                <a:gd name="T1" fmla="*/ 30 h 18"/>
                <a:gd name="T2" fmla="*/ 47 w 77"/>
                <a:gd name="T3" fmla="*/ 0 h 18"/>
                <a:gd name="T4" fmla="*/ 36 w 77"/>
                <a:gd name="T5" fmla="*/ 30 h 18"/>
                <a:gd name="T6" fmla="*/ 30 w 77"/>
                <a:gd name="T7" fmla="*/ 0 h 18"/>
                <a:gd name="T8" fmla="*/ 0 w 77"/>
                <a:gd name="T9" fmla="*/ 0 h 18"/>
                <a:gd name="T10" fmla="*/ 0 w 77"/>
                <a:gd name="T11" fmla="*/ 30 h 18"/>
                <a:gd name="T12" fmla="*/ 6 w 77"/>
                <a:gd name="T13" fmla="*/ 30 h 18"/>
                <a:gd name="T14" fmla="*/ 24 w 77"/>
                <a:gd name="T15" fmla="*/ 57 h 18"/>
                <a:gd name="T16" fmla="*/ 77 w 77"/>
                <a:gd name="T17" fmla="*/ 87 h 18"/>
                <a:gd name="T18" fmla="*/ 71 w 77"/>
                <a:gd name="T19" fmla="*/ 57 h 18"/>
                <a:gd name="T20" fmla="*/ 65 w 77"/>
                <a:gd name="T21" fmla="*/ 3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18"/>
                <a:gd name="T35" fmla="*/ 77 w 7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6F73BF"/>
            </a:solidFill>
            <a:ln w="9525">
              <a:solidFill>
                <a:srgbClr val="000000"/>
              </a:solidFill>
              <a:round/>
              <a:headEnd/>
              <a:tailEnd/>
            </a:ln>
          </p:spPr>
          <p:txBody>
            <a:bodyPr/>
            <a:lstStyle/>
            <a:p>
              <a:endParaRPr lang="en-US"/>
            </a:p>
          </p:txBody>
        </p:sp>
        <p:sp>
          <p:nvSpPr>
            <p:cNvPr id="5511" name="Freeform 413"/>
            <p:cNvSpPr>
              <a:spLocks/>
            </p:cNvSpPr>
            <p:nvPr/>
          </p:nvSpPr>
          <p:spPr bwMode="auto">
            <a:xfrm>
              <a:off x="3661" y="920"/>
              <a:ext cx="62" cy="27"/>
            </a:xfrm>
            <a:custGeom>
              <a:avLst/>
              <a:gdLst>
                <a:gd name="T0" fmla="*/ 97 w 60"/>
                <a:gd name="T1" fmla="*/ 77 h 24"/>
                <a:gd name="T2" fmla="*/ 45 w 60"/>
                <a:gd name="T3" fmla="*/ 37 h 24"/>
                <a:gd name="T4" fmla="*/ 33 w 60"/>
                <a:gd name="T5" fmla="*/ 77 h 24"/>
                <a:gd name="T6" fmla="*/ 33 w 60"/>
                <a:gd name="T7" fmla="*/ 37 h 24"/>
                <a:gd name="T8" fmla="*/ 6 w 60"/>
                <a:gd name="T9" fmla="*/ 0 h 24"/>
                <a:gd name="T10" fmla="*/ 12 w 60"/>
                <a:gd name="T11" fmla="*/ 37 h 24"/>
                <a:gd name="T12" fmla="*/ 0 w 60"/>
                <a:gd name="T13" fmla="*/ 37 h 24"/>
                <a:gd name="T14" fmla="*/ 0 w 60"/>
                <a:gd name="T15" fmla="*/ 37 h 24"/>
                <a:gd name="T16" fmla="*/ 6 w 60"/>
                <a:gd name="T17" fmla="*/ 77 h 24"/>
                <a:gd name="T18" fmla="*/ 0 w 60"/>
                <a:gd name="T19" fmla="*/ 110 h 24"/>
                <a:gd name="T20" fmla="*/ 6 w 60"/>
                <a:gd name="T21" fmla="*/ 141 h 24"/>
                <a:gd name="T22" fmla="*/ 97 w 60"/>
                <a:gd name="T23" fmla="*/ 110 h 24"/>
                <a:gd name="T24" fmla="*/ 97 w 60"/>
                <a:gd name="T25" fmla="*/ 7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4"/>
                <a:gd name="T41" fmla="*/ 60 w 60"/>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6F73BF"/>
            </a:solidFill>
            <a:ln w="9525">
              <a:solidFill>
                <a:srgbClr val="000000"/>
              </a:solidFill>
              <a:round/>
              <a:headEnd/>
              <a:tailEnd/>
            </a:ln>
          </p:spPr>
          <p:txBody>
            <a:bodyPr/>
            <a:lstStyle/>
            <a:p>
              <a:endParaRPr lang="en-US"/>
            </a:p>
          </p:txBody>
        </p:sp>
        <p:sp>
          <p:nvSpPr>
            <p:cNvPr id="5512" name="Freeform 414"/>
            <p:cNvSpPr>
              <a:spLocks/>
            </p:cNvSpPr>
            <p:nvPr/>
          </p:nvSpPr>
          <p:spPr bwMode="auto">
            <a:xfrm>
              <a:off x="3535" y="900"/>
              <a:ext cx="67" cy="14"/>
            </a:xfrm>
            <a:custGeom>
              <a:avLst/>
              <a:gdLst>
                <a:gd name="T0" fmla="*/ 81 w 66"/>
                <a:gd name="T1" fmla="*/ 64 h 12"/>
                <a:gd name="T2" fmla="*/ 51 w 66"/>
                <a:gd name="T3" fmla="*/ 0 h 12"/>
                <a:gd name="T4" fmla="*/ 6 w 66"/>
                <a:gd name="T5" fmla="*/ 0 h 12"/>
                <a:gd name="T6" fmla="*/ 12 w 66"/>
                <a:gd name="T7" fmla="*/ 0 h 12"/>
                <a:gd name="T8" fmla="*/ 12 w 66"/>
                <a:gd name="T9" fmla="*/ 64 h 12"/>
                <a:gd name="T10" fmla="*/ 0 w 66"/>
                <a:gd name="T11" fmla="*/ 64 h 12"/>
                <a:gd name="T12" fmla="*/ 18 w 66"/>
                <a:gd name="T13" fmla="*/ 64 h 12"/>
                <a:gd name="T14" fmla="*/ 12 w 66"/>
                <a:gd name="T15" fmla="*/ 121 h 12"/>
                <a:gd name="T16" fmla="*/ 75 w 66"/>
                <a:gd name="T17" fmla="*/ 64 h 12"/>
                <a:gd name="T18" fmla="*/ 69 w 66"/>
                <a:gd name="T19" fmla="*/ 64 h 12"/>
                <a:gd name="T20" fmla="*/ 81 w 66"/>
                <a:gd name="T21" fmla="*/ 6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12"/>
                <a:gd name="T35" fmla="*/ 66 w 6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6F73BF"/>
            </a:solidFill>
            <a:ln w="9525">
              <a:solidFill>
                <a:srgbClr val="000000"/>
              </a:solidFill>
              <a:round/>
              <a:headEnd/>
              <a:tailEnd/>
            </a:ln>
          </p:spPr>
          <p:txBody>
            <a:bodyPr/>
            <a:lstStyle/>
            <a:p>
              <a:endParaRPr lang="en-US"/>
            </a:p>
          </p:txBody>
        </p:sp>
        <p:sp>
          <p:nvSpPr>
            <p:cNvPr id="5513" name="Freeform 415"/>
            <p:cNvSpPr>
              <a:spLocks/>
            </p:cNvSpPr>
            <p:nvPr/>
          </p:nvSpPr>
          <p:spPr bwMode="auto">
            <a:xfrm>
              <a:off x="4268" y="988"/>
              <a:ext cx="67" cy="13"/>
            </a:xfrm>
            <a:custGeom>
              <a:avLst/>
              <a:gdLst>
                <a:gd name="T0" fmla="*/ 81 w 66"/>
                <a:gd name="T1" fmla="*/ 24 h 12"/>
                <a:gd name="T2" fmla="*/ 12 w 66"/>
                <a:gd name="T3" fmla="*/ 0 h 12"/>
                <a:gd name="T4" fmla="*/ 0 w 66"/>
                <a:gd name="T5" fmla="*/ 0 h 12"/>
                <a:gd name="T6" fmla="*/ 6 w 66"/>
                <a:gd name="T7" fmla="*/ 24 h 12"/>
                <a:gd name="T8" fmla="*/ 75 w 66"/>
                <a:gd name="T9" fmla="*/ 39 h 12"/>
                <a:gd name="T10" fmla="*/ 81 w 66"/>
                <a:gd name="T11" fmla="*/ 24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round/>
              <a:headEnd/>
              <a:tailEnd/>
            </a:ln>
          </p:spPr>
          <p:txBody>
            <a:bodyPr/>
            <a:lstStyle/>
            <a:p>
              <a:endParaRPr lang="en-US"/>
            </a:p>
          </p:txBody>
        </p:sp>
        <p:sp>
          <p:nvSpPr>
            <p:cNvPr id="5514" name="Freeform 416"/>
            <p:cNvSpPr>
              <a:spLocks/>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64 h 12"/>
                <a:gd name="T10" fmla="*/ 6 w 36"/>
                <a:gd name="T11" fmla="*/ 64 h 12"/>
                <a:gd name="T12" fmla="*/ 6 w 36"/>
                <a:gd name="T13" fmla="*/ 64 h 12"/>
                <a:gd name="T14" fmla="*/ 0 w 36"/>
                <a:gd name="T15" fmla="*/ 64 h 12"/>
                <a:gd name="T16" fmla="*/ 12 w 36"/>
                <a:gd name="T17" fmla="*/ 64 h 12"/>
                <a:gd name="T18" fmla="*/ 51 w 36"/>
                <a:gd name="T19" fmla="*/ 121 h 12"/>
                <a:gd name="T20" fmla="*/ 51 w 36"/>
                <a:gd name="T21" fmla="*/ 0 h 12"/>
                <a:gd name="T22" fmla="*/ 39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12"/>
                <a:gd name="T41" fmla="*/ 36 w 36"/>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6F73BF"/>
            </a:solidFill>
            <a:ln w="9525">
              <a:solidFill>
                <a:srgbClr val="000000"/>
              </a:solidFill>
              <a:round/>
              <a:headEnd/>
              <a:tailEnd/>
            </a:ln>
          </p:spPr>
          <p:txBody>
            <a:bodyPr/>
            <a:lstStyle/>
            <a:p>
              <a:endParaRPr lang="en-US"/>
            </a:p>
          </p:txBody>
        </p:sp>
        <p:sp>
          <p:nvSpPr>
            <p:cNvPr id="5515" name="Freeform 417"/>
            <p:cNvSpPr>
              <a:spLocks/>
            </p:cNvSpPr>
            <p:nvPr/>
          </p:nvSpPr>
          <p:spPr bwMode="auto">
            <a:xfrm>
              <a:off x="4238" y="1015"/>
              <a:ext cx="54" cy="13"/>
            </a:xfrm>
            <a:custGeom>
              <a:avLst/>
              <a:gdLst>
                <a:gd name="T0" fmla="*/ 68 w 53"/>
                <a:gd name="T1" fmla="*/ 39 h 12"/>
                <a:gd name="T2" fmla="*/ 0 w 53"/>
                <a:gd name="T3" fmla="*/ 24 h 12"/>
                <a:gd name="T4" fmla="*/ 18 w 53"/>
                <a:gd name="T5" fmla="*/ 0 h 12"/>
                <a:gd name="T6" fmla="*/ 62 w 53"/>
                <a:gd name="T7" fmla="*/ 39 h 12"/>
                <a:gd name="T8" fmla="*/ 68 w 53"/>
                <a:gd name="T9" fmla="*/ 39 h 12"/>
                <a:gd name="T10" fmla="*/ 0 60000 65536"/>
                <a:gd name="T11" fmla="*/ 0 60000 65536"/>
                <a:gd name="T12" fmla="*/ 0 60000 65536"/>
                <a:gd name="T13" fmla="*/ 0 60000 65536"/>
                <a:gd name="T14" fmla="*/ 0 60000 65536"/>
                <a:gd name="T15" fmla="*/ 0 w 53"/>
                <a:gd name="T16" fmla="*/ 0 h 12"/>
                <a:gd name="T17" fmla="*/ 53 w 53"/>
                <a:gd name="T18" fmla="*/ 12 h 12"/>
              </a:gdLst>
              <a:ahLst/>
              <a:cxnLst>
                <a:cxn ang="T10">
                  <a:pos x="T0" y="T1"/>
                </a:cxn>
                <a:cxn ang="T11">
                  <a:pos x="T2" y="T3"/>
                </a:cxn>
                <a:cxn ang="T12">
                  <a:pos x="T4" y="T5"/>
                </a:cxn>
                <a:cxn ang="T13">
                  <a:pos x="T6" y="T7"/>
                </a:cxn>
                <a:cxn ang="T14">
                  <a:pos x="T8" y="T9"/>
                </a:cxn>
              </a:cxnLst>
              <a:rect l="T15" t="T16" r="T17" b="T18"/>
              <a:pathLst>
                <a:path w="53" h="12">
                  <a:moveTo>
                    <a:pt x="53" y="12"/>
                  </a:moveTo>
                  <a:lnTo>
                    <a:pt x="0" y="6"/>
                  </a:lnTo>
                  <a:lnTo>
                    <a:pt x="18" y="0"/>
                  </a:lnTo>
                  <a:lnTo>
                    <a:pt x="47" y="12"/>
                  </a:lnTo>
                  <a:lnTo>
                    <a:pt x="53" y="12"/>
                  </a:lnTo>
                  <a:close/>
                </a:path>
              </a:pathLst>
            </a:custGeom>
            <a:solidFill>
              <a:srgbClr val="6F73BF"/>
            </a:solidFill>
            <a:ln w="9525">
              <a:solidFill>
                <a:srgbClr val="000000"/>
              </a:solidFill>
              <a:round/>
              <a:headEnd/>
              <a:tailEnd/>
            </a:ln>
          </p:spPr>
          <p:txBody>
            <a:bodyPr/>
            <a:lstStyle/>
            <a:p>
              <a:endParaRPr lang="en-US"/>
            </a:p>
          </p:txBody>
        </p:sp>
        <p:sp>
          <p:nvSpPr>
            <p:cNvPr id="5516" name="Freeform 418"/>
            <p:cNvSpPr>
              <a:spLocks/>
            </p:cNvSpPr>
            <p:nvPr/>
          </p:nvSpPr>
          <p:spPr bwMode="auto">
            <a:xfrm>
              <a:off x="3146" y="1096"/>
              <a:ext cx="30" cy="14"/>
            </a:xfrm>
            <a:custGeom>
              <a:avLst/>
              <a:gdLst>
                <a:gd name="T0" fmla="*/ 30 w 30"/>
                <a:gd name="T1" fmla="*/ 64 h 12"/>
                <a:gd name="T2" fmla="*/ 12 w 30"/>
                <a:gd name="T3" fmla="*/ 121 h 12"/>
                <a:gd name="T4" fmla="*/ 0 w 30"/>
                <a:gd name="T5" fmla="*/ 64 h 12"/>
                <a:gd name="T6" fmla="*/ 12 w 30"/>
                <a:gd name="T7" fmla="*/ 0 h 12"/>
                <a:gd name="T8" fmla="*/ 30 w 30"/>
                <a:gd name="T9" fmla="*/ 64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30" y="6"/>
                  </a:moveTo>
                  <a:lnTo>
                    <a:pt x="12" y="12"/>
                  </a:lnTo>
                  <a:lnTo>
                    <a:pt x="0" y="6"/>
                  </a:lnTo>
                  <a:lnTo>
                    <a:pt x="12" y="0"/>
                  </a:lnTo>
                  <a:lnTo>
                    <a:pt x="30" y="6"/>
                  </a:lnTo>
                  <a:close/>
                </a:path>
              </a:pathLst>
            </a:custGeom>
            <a:solidFill>
              <a:srgbClr val="6F73BF"/>
            </a:solidFill>
            <a:ln w="9525">
              <a:solidFill>
                <a:srgbClr val="000000"/>
              </a:solidFill>
              <a:round/>
              <a:headEnd/>
              <a:tailEnd/>
            </a:ln>
          </p:spPr>
          <p:txBody>
            <a:bodyPr/>
            <a:lstStyle/>
            <a:p>
              <a:endParaRPr lang="en-US"/>
            </a:p>
          </p:txBody>
        </p:sp>
        <p:sp>
          <p:nvSpPr>
            <p:cNvPr id="5517" name="Freeform 419"/>
            <p:cNvSpPr>
              <a:spLocks/>
            </p:cNvSpPr>
            <p:nvPr/>
          </p:nvSpPr>
          <p:spPr bwMode="auto">
            <a:xfrm>
              <a:off x="3042" y="900"/>
              <a:ext cx="50" cy="14"/>
            </a:xfrm>
            <a:custGeom>
              <a:avLst/>
              <a:gdLst>
                <a:gd name="T0" fmla="*/ 88 w 48"/>
                <a:gd name="T1" fmla="*/ 64 h 12"/>
                <a:gd name="T2" fmla="*/ 33 w 48"/>
                <a:gd name="T3" fmla="*/ 64 h 12"/>
                <a:gd name="T4" fmla="*/ 6 w 48"/>
                <a:gd name="T5" fmla="*/ 121 h 12"/>
                <a:gd name="T6" fmla="*/ 0 w 48"/>
                <a:gd name="T7" fmla="*/ 121 h 12"/>
                <a:gd name="T8" fmla="*/ 6 w 48"/>
                <a:gd name="T9" fmla="*/ 64 h 12"/>
                <a:gd name="T10" fmla="*/ 42 w 48"/>
                <a:gd name="T11" fmla="*/ 64 h 12"/>
                <a:gd name="T12" fmla="*/ 78 w 48"/>
                <a:gd name="T13" fmla="*/ 0 h 12"/>
                <a:gd name="T14" fmla="*/ 88 w 48"/>
                <a:gd name="T15" fmla="*/ 64 h 1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12"/>
                <a:gd name="T26" fmla="*/ 48 w 4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round/>
              <a:headEnd/>
              <a:tailEnd/>
            </a:ln>
          </p:spPr>
          <p:txBody>
            <a:bodyPr/>
            <a:lstStyle/>
            <a:p>
              <a:endParaRPr lang="en-US"/>
            </a:p>
          </p:txBody>
        </p:sp>
        <p:sp>
          <p:nvSpPr>
            <p:cNvPr id="5518" name="Freeform 420"/>
            <p:cNvSpPr>
              <a:spLocks/>
            </p:cNvSpPr>
            <p:nvPr/>
          </p:nvSpPr>
          <p:spPr bwMode="auto">
            <a:xfrm>
              <a:off x="4880" y="1594"/>
              <a:ext cx="19" cy="27"/>
            </a:xfrm>
            <a:custGeom>
              <a:avLst/>
              <a:gdLst>
                <a:gd name="T0" fmla="*/ 39 w 18"/>
                <a:gd name="T1" fmla="*/ 0 h 24"/>
                <a:gd name="T2" fmla="*/ 6 w 18"/>
                <a:gd name="T3" fmla="*/ 37 h 24"/>
                <a:gd name="T4" fmla="*/ 0 w 18"/>
                <a:gd name="T5" fmla="*/ 141 h 24"/>
                <a:gd name="T6" fmla="*/ 27 w 18"/>
                <a:gd name="T7" fmla="*/ 77 h 24"/>
                <a:gd name="T8" fmla="*/ 39 w 18"/>
                <a:gd name="T9" fmla="*/ 37 h 24"/>
                <a:gd name="T10" fmla="*/ 39 w 18"/>
                <a:gd name="T11" fmla="*/ 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round/>
              <a:headEnd/>
              <a:tailEnd/>
            </a:ln>
          </p:spPr>
          <p:txBody>
            <a:bodyPr/>
            <a:lstStyle/>
            <a:p>
              <a:endParaRPr lang="en-US"/>
            </a:p>
          </p:txBody>
        </p:sp>
        <p:sp>
          <p:nvSpPr>
            <p:cNvPr id="5519" name="Freeform 421"/>
            <p:cNvSpPr>
              <a:spLocks/>
            </p:cNvSpPr>
            <p:nvPr/>
          </p:nvSpPr>
          <p:spPr bwMode="auto">
            <a:xfrm>
              <a:off x="4782" y="1062"/>
              <a:ext cx="19" cy="14"/>
            </a:xfrm>
            <a:custGeom>
              <a:avLst/>
              <a:gdLst>
                <a:gd name="T0" fmla="*/ 6 w 18"/>
                <a:gd name="T1" fmla="*/ 0 h 12"/>
                <a:gd name="T2" fmla="*/ 0 w 18"/>
                <a:gd name="T3" fmla="*/ 64 h 12"/>
                <a:gd name="T4" fmla="*/ 27 w 18"/>
                <a:gd name="T5" fmla="*/ 121 h 12"/>
                <a:gd name="T6" fmla="*/ 39 w 18"/>
                <a:gd name="T7" fmla="*/ 64 h 12"/>
                <a:gd name="T8" fmla="*/ 6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6" y="0"/>
                  </a:moveTo>
                  <a:lnTo>
                    <a:pt x="0" y="6"/>
                  </a:lnTo>
                  <a:lnTo>
                    <a:pt x="12" y="12"/>
                  </a:lnTo>
                  <a:lnTo>
                    <a:pt x="18" y="6"/>
                  </a:lnTo>
                  <a:lnTo>
                    <a:pt x="6" y="0"/>
                  </a:lnTo>
                  <a:close/>
                </a:path>
              </a:pathLst>
            </a:custGeom>
            <a:solidFill>
              <a:srgbClr val="6F73BF"/>
            </a:solidFill>
            <a:ln w="9525">
              <a:solidFill>
                <a:srgbClr val="000000"/>
              </a:solidFill>
              <a:round/>
              <a:headEnd/>
              <a:tailEnd/>
            </a:ln>
          </p:spPr>
          <p:txBody>
            <a:bodyPr/>
            <a:lstStyle/>
            <a:p>
              <a:endParaRPr lang="en-US"/>
            </a:p>
          </p:txBody>
        </p:sp>
        <p:sp>
          <p:nvSpPr>
            <p:cNvPr id="5520" name="Freeform 422"/>
            <p:cNvSpPr>
              <a:spLocks/>
            </p:cNvSpPr>
            <p:nvPr/>
          </p:nvSpPr>
          <p:spPr bwMode="auto">
            <a:xfrm>
              <a:off x="3274" y="1082"/>
              <a:ext cx="30" cy="7"/>
            </a:xfrm>
            <a:custGeom>
              <a:avLst/>
              <a:gdLst>
                <a:gd name="T0" fmla="*/ 44 w 29"/>
                <a:gd name="T1" fmla="*/ 64 h 6"/>
                <a:gd name="T2" fmla="*/ 0 w 29"/>
                <a:gd name="T3" fmla="*/ 0 h 6"/>
                <a:gd name="T4" fmla="*/ 0 w 29"/>
                <a:gd name="T5" fmla="*/ 0 h 6"/>
                <a:gd name="T6" fmla="*/ 32 w 29"/>
                <a:gd name="T7" fmla="*/ 64 h 6"/>
                <a:gd name="T8" fmla="*/ 44 w 29"/>
                <a:gd name="T9" fmla="*/ 64 h 6"/>
                <a:gd name="T10" fmla="*/ 0 60000 65536"/>
                <a:gd name="T11" fmla="*/ 0 60000 65536"/>
                <a:gd name="T12" fmla="*/ 0 60000 65536"/>
                <a:gd name="T13" fmla="*/ 0 60000 65536"/>
                <a:gd name="T14" fmla="*/ 0 60000 65536"/>
                <a:gd name="T15" fmla="*/ 0 w 29"/>
                <a:gd name="T16" fmla="*/ 0 h 6"/>
                <a:gd name="T17" fmla="*/ 29 w 29"/>
                <a:gd name="T18" fmla="*/ 6 h 6"/>
              </a:gdLst>
              <a:ahLst/>
              <a:cxnLst>
                <a:cxn ang="T10">
                  <a:pos x="T0" y="T1"/>
                </a:cxn>
                <a:cxn ang="T11">
                  <a:pos x="T2" y="T3"/>
                </a:cxn>
                <a:cxn ang="T12">
                  <a:pos x="T4" y="T5"/>
                </a:cxn>
                <a:cxn ang="T13">
                  <a:pos x="T6" y="T7"/>
                </a:cxn>
                <a:cxn ang="T14">
                  <a:pos x="T8" y="T9"/>
                </a:cxn>
              </a:cxnLst>
              <a:rect l="T15" t="T16" r="T17" b="T18"/>
              <a:pathLst>
                <a:path w="29" h="6">
                  <a:moveTo>
                    <a:pt x="29" y="6"/>
                  </a:moveTo>
                  <a:lnTo>
                    <a:pt x="0" y="0"/>
                  </a:lnTo>
                  <a:lnTo>
                    <a:pt x="17" y="6"/>
                  </a:lnTo>
                  <a:lnTo>
                    <a:pt x="29" y="6"/>
                  </a:lnTo>
                  <a:close/>
                </a:path>
              </a:pathLst>
            </a:custGeom>
            <a:solidFill>
              <a:srgbClr val="6F73BF"/>
            </a:solidFill>
            <a:ln w="9525">
              <a:solidFill>
                <a:srgbClr val="000000"/>
              </a:solidFill>
              <a:round/>
              <a:headEnd/>
              <a:tailEnd/>
            </a:ln>
          </p:spPr>
          <p:txBody>
            <a:bodyPr/>
            <a:lstStyle/>
            <a:p>
              <a:endParaRPr lang="en-US"/>
            </a:p>
          </p:txBody>
        </p:sp>
        <p:sp>
          <p:nvSpPr>
            <p:cNvPr id="5521" name="Freeform 423"/>
            <p:cNvSpPr>
              <a:spLocks/>
            </p:cNvSpPr>
            <p:nvPr/>
          </p:nvSpPr>
          <p:spPr bwMode="auto">
            <a:xfrm>
              <a:off x="2843" y="1318"/>
              <a:ext cx="19" cy="7"/>
            </a:xfrm>
            <a:custGeom>
              <a:avLst/>
              <a:gdLst>
                <a:gd name="T0" fmla="*/ 39 w 18"/>
                <a:gd name="T1" fmla="*/ 0 h 6"/>
                <a:gd name="T2" fmla="*/ 0 w 18"/>
                <a:gd name="T3" fmla="*/ 64 h 6"/>
                <a:gd name="T4" fmla="*/ 0 w 18"/>
                <a:gd name="T5" fmla="*/ 0 h 6"/>
                <a:gd name="T6" fmla="*/ 39 w 18"/>
                <a:gd name="T7" fmla="*/ 0 h 6"/>
                <a:gd name="T8" fmla="*/ 39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0"/>
                  </a:moveTo>
                  <a:lnTo>
                    <a:pt x="0" y="6"/>
                  </a:lnTo>
                  <a:lnTo>
                    <a:pt x="0" y="0"/>
                  </a:lnTo>
                  <a:lnTo>
                    <a:pt x="18" y="0"/>
                  </a:lnTo>
                  <a:close/>
                </a:path>
              </a:pathLst>
            </a:custGeom>
            <a:solidFill>
              <a:srgbClr val="6F73BF"/>
            </a:solidFill>
            <a:ln w="9525">
              <a:solidFill>
                <a:srgbClr val="000000"/>
              </a:solidFill>
              <a:round/>
              <a:headEnd/>
              <a:tailEnd/>
            </a:ln>
          </p:spPr>
          <p:txBody>
            <a:bodyPr/>
            <a:lstStyle/>
            <a:p>
              <a:endParaRPr lang="en-US"/>
            </a:p>
          </p:txBody>
        </p:sp>
        <p:sp>
          <p:nvSpPr>
            <p:cNvPr id="5522" name="Freeform 424"/>
            <p:cNvSpPr>
              <a:spLocks/>
            </p:cNvSpPr>
            <p:nvPr/>
          </p:nvSpPr>
          <p:spPr bwMode="auto">
            <a:xfrm>
              <a:off x="4880" y="1298"/>
              <a:ext cx="13" cy="13"/>
            </a:xfrm>
            <a:custGeom>
              <a:avLst/>
              <a:gdLst>
                <a:gd name="T0" fmla="*/ 39 w 12"/>
                <a:gd name="T1" fmla="*/ 24 h 12"/>
                <a:gd name="T2" fmla="*/ 24 w 12"/>
                <a:gd name="T3" fmla="*/ 39 h 12"/>
                <a:gd name="T4" fmla="*/ 0 w 12"/>
                <a:gd name="T5" fmla="*/ 24 h 12"/>
                <a:gd name="T6" fmla="*/ 24 w 12"/>
                <a:gd name="T7" fmla="*/ 0 h 12"/>
                <a:gd name="T8" fmla="*/ 39 w 12"/>
                <a:gd name="T9" fmla="*/ 24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6" y="12"/>
                  </a:lnTo>
                  <a:lnTo>
                    <a:pt x="0" y="6"/>
                  </a:lnTo>
                  <a:lnTo>
                    <a:pt x="6" y="0"/>
                  </a:lnTo>
                  <a:lnTo>
                    <a:pt x="12" y="6"/>
                  </a:lnTo>
                  <a:close/>
                </a:path>
              </a:pathLst>
            </a:custGeom>
            <a:solidFill>
              <a:srgbClr val="6F73BF"/>
            </a:solidFill>
            <a:ln w="9525">
              <a:solidFill>
                <a:srgbClr val="000000"/>
              </a:solidFill>
              <a:round/>
              <a:headEnd/>
              <a:tailEnd/>
            </a:ln>
          </p:spPr>
          <p:txBody>
            <a:bodyPr/>
            <a:lstStyle/>
            <a:p>
              <a:endParaRPr lang="en-US"/>
            </a:p>
          </p:txBody>
        </p:sp>
        <p:sp>
          <p:nvSpPr>
            <p:cNvPr id="5523" name="Freeform 425"/>
            <p:cNvSpPr>
              <a:spLocks/>
            </p:cNvSpPr>
            <p:nvPr/>
          </p:nvSpPr>
          <p:spPr bwMode="auto">
            <a:xfrm>
              <a:off x="4680" y="1089"/>
              <a:ext cx="23" cy="7"/>
            </a:xfrm>
            <a:custGeom>
              <a:avLst/>
              <a:gdLst>
                <a:gd name="T0" fmla="*/ 12 w 24"/>
                <a:gd name="T1" fmla="*/ 0 h 6"/>
                <a:gd name="T2" fmla="*/ 12 w 24"/>
                <a:gd name="T3" fmla="*/ 64 h 6"/>
                <a:gd name="T4" fmla="*/ 0 w 24"/>
                <a:gd name="T5" fmla="*/ 0 h 6"/>
                <a:gd name="T6" fmla="*/ 12 w 24"/>
                <a:gd name="T7" fmla="*/ 0 h 6"/>
                <a:gd name="T8" fmla="*/ 12 w 24"/>
                <a:gd name="T9" fmla="*/ 0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24" y="0"/>
                  </a:moveTo>
                  <a:lnTo>
                    <a:pt x="18" y="6"/>
                  </a:lnTo>
                  <a:lnTo>
                    <a:pt x="0" y="0"/>
                  </a:lnTo>
                  <a:lnTo>
                    <a:pt x="18" y="0"/>
                  </a:lnTo>
                  <a:lnTo>
                    <a:pt x="24" y="0"/>
                  </a:lnTo>
                  <a:close/>
                </a:path>
              </a:pathLst>
            </a:custGeom>
            <a:solidFill>
              <a:srgbClr val="6F73BF"/>
            </a:solidFill>
            <a:ln w="9525">
              <a:solidFill>
                <a:srgbClr val="000000"/>
              </a:solidFill>
              <a:round/>
              <a:headEnd/>
              <a:tailEnd/>
            </a:ln>
          </p:spPr>
          <p:txBody>
            <a:bodyPr/>
            <a:lstStyle/>
            <a:p>
              <a:endParaRPr lang="en-US"/>
            </a:p>
          </p:txBody>
        </p:sp>
        <p:sp>
          <p:nvSpPr>
            <p:cNvPr id="5524" name="Freeform 426"/>
            <p:cNvSpPr>
              <a:spLocks/>
            </p:cNvSpPr>
            <p:nvPr/>
          </p:nvSpPr>
          <p:spPr bwMode="auto">
            <a:xfrm>
              <a:off x="3383" y="1022"/>
              <a:ext cx="23" cy="6"/>
            </a:xfrm>
            <a:custGeom>
              <a:avLst/>
              <a:gdLst>
                <a:gd name="T0" fmla="*/ 12 w 24"/>
                <a:gd name="T1" fmla="*/ 6 h 6"/>
                <a:gd name="T2" fmla="*/ 0 w 24"/>
                <a:gd name="T3" fmla="*/ 6 h 6"/>
                <a:gd name="T4" fmla="*/ 6 w 24"/>
                <a:gd name="T5" fmla="*/ 0 h 6"/>
                <a:gd name="T6" fmla="*/ 12 w 24"/>
                <a:gd name="T7" fmla="*/ 6 h 6"/>
                <a:gd name="T8" fmla="*/ 12 w 24"/>
                <a:gd name="T9" fmla="*/ 6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24" y="6"/>
                  </a:moveTo>
                  <a:lnTo>
                    <a:pt x="0" y="6"/>
                  </a:lnTo>
                  <a:lnTo>
                    <a:pt x="6" y="0"/>
                  </a:lnTo>
                  <a:lnTo>
                    <a:pt x="18" y="6"/>
                  </a:lnTo>
                  <a:lnTo>
                    <a:pt x="24" y="6"/>
                  </a:lnTo>
                  <a:close/>
                </a:path>
              </a:pathLst>
            </a:custGeom>
            <a:solidFill>
              <a:srgbClr val="6F73BF"/>
            </a:solidFill>
            <a:ln w="9525">
              <a:solidFill>
                <a:srgbClr val="000000"/>
              </a:solidFill>
              <a:round/>
              <a:headEnd/>
              <a:tailEnd/>
            </a:ln>
          </p:spPr>
          <p:txBody>
            <a:bodyPr/>
            <a:lstStyle/>
            <a:p>
              <a:endParaRPr lang="en-US"/>
            </a:p>
          </p:txBody>
        </p:sp>
        <p:sp>
          <p:nvSpPr>
            <p:cNvPr id="5525" name="Freeform 427"/>
            <p:cNvSpPr>
              <a:spLocks/>
            </p:cNvSpPr>
            <p:nvPr/>
          </p:nvSpPr>
          <p:spPr bwMode="auto">
            <a:xfrm>
              <a:off x="3176" y="900"/>
              <a:ext cx="31" cy="7"/>
            </a:xfrm>
            <a:custGeom>
              <a:avLst/>
              <a:gdLst>
                <a:gd name="T0" fmla="*/ 45 w 30"/>
                <a:gd name="T1" fmla="*/ 0 h 6"/>
                <a:gd name="T2" fmla="*/ 0 w 30"/>
                <a:gd name="T3" fmla="*/ 64 h 6"/>
                <a:gd name="T4" fmla="*/ 33 w 30"/>
                <a:gd name="T5" fmla="*/ 64 h 6"/>
                <a:gd name="T6" fmla="*/ 45 w 30"/>
                <a:gd name="T7" fmla="*/ 0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30" y="0"/>
                  </a:moveTo>
                  <a:lnTo>
                    <a:pt x="0" y="6"/>
                  </a:lnTo>
                  <a:lnTo>
                    <a:pt x="18" y="6"/>
                  </a:lnTo>
                  <a:lnTo>
                    <a:pt x="30" y="0"/>
                  </a:lnTo>
                  <a:close/>
                </a:path>
              </a:pathLst>
            </a:custGeom>
            <a:solidFill>
              <a:srgbClr val="6F73BF"/>
            </a:solidFill>
            <a:ln w="9525">
              <a:solidFill>
                <a:srgbClr val="000000"/>
              </a:solidFill>
              <a:round/>
              <a:headEnd/>
              <a:tailEnd/>
            </a:ln>
          </p:spPr>
          <p:txBody>
            <a:bodyPr/>
            <a:lstStyle/>
            <a:p>
              <a:endParaRPr lang="en-US"/>
            </a:p>
          </p:txBody>
        </p:sp>
        <p:sp>
          <p:nvSpPr>
            <p:cNvPr id="5526" name="Freeform 428"/>
            <p:cNvSpPr>
              <a:spLocks/>
            </p:cNvSpPr>
            <p:nvPr/>
          </p:nvSpPr>
          <p:spPr bwMode="auto">
            <a:xfrm>
              <a:off x="3207" y="900"/>
              <a:ext cx="31" cy="1"/>
            </a:xfrm>
            <a:custGeom>
              <a:avLst/>
              <a:gdLst>
                <a:gd name="T0" fmla="*/ 45 w 30"/>
                <a:gd name="T1" fmla="*/ 0 h 1"/>
                <a:gd name="T2" fmla="*/ 0 w 30"/>
                <a:gd name="T3" fmla="*/ 0 h 1"/>
                <a:gd name="T4" fmla="*/ 45 w 30"/>
                <a:gd name="T5" fmla="*/ 0 h 1"/>
                <a:gd name="T6" fmla="*/ 45 w 30"/>
                <a:gd name="T7" fmla="*/ 0 h 1"/>
                <a:gd name="T8" fmla="*/ 0 60000 65536"/>
                <a:gd name="T9" fmla="*/ 0 60000 65536"/>
                <a:gd name="T10" fmla="*/ 0 60000 65536"/>
                <a:gd name="T11" fmla="*/ 0 60000 65536"/>
                <a:gd name="T12" fmla="*/ 0 w 30"/>
                <a:gd name="T13" fmla="*/ 0 h 1"/>
                <a:gd name="T14" fmla="*/ 30 w 30"/>
                <a:gd name="T15" fmla="*/ 1 h 1"/>
              </a:gdLst>
              <a:ahLst/>
              <a:cxnLst>
                <a:cxn ang="T8">
                  <a:pos x="T0" y="T1"/>
                </a:cxn>
                <a:cxn ang="T9">
                  <a:pos x="T2" y="T3"/>
                </a:cxn>
                <a:cxn ang="T10">
                  <a:pos x="T4" y="T5"/>
                </a:cxn>
                <a:cxn ang="T11">
                  <a:pos x="T6" y="T7"/>
                </a:cxn>
              </a:cxnLst>
              <a:rect l="T12" t="T13" r="T14" b="T15"/>
              <a:pathLst>
                <a:path w="30" h="1">
                  <a:moveTo>
                    <a:pt x="30" y="0"/>
                  </a:moveTo>
                  <a:lnTo>
                    <a:pt x="0" y="0"/>
                  </a:lnTo>
                  <a:lnTo>
                    <a:pt x="30" y="0"/>
                  </a:lnTo>
                  <a:close/>
                </a:path>
              </a:pathLst>
            </a:custGeom>
            <a:solidFill>
              <a:srgbClr val="6F73BF"/>
            </a:solidFill>
            <a:ln w="9525">
              <a:solidFill>
                <a:srgbClr val="000000"/>
              </a:solidFill>
              <a:round/>
              <a:headEnd/>
              <a:tailEnd/>
            </a:ln>
          </p:spPr>
          <p:txBody>
            <a:bodyPr/>
            <a:lstStyle/>
            <a:p>
              <a:endParaRPr lang="en-US"/>
            </a:p>
          </p:txBody>
        </p:sp>
        <p:sp>
          <p:nvSpPr>
            <p:cNvPr id="5527" name="Freeform 429"/>
            <p:cNvSpPr>
              <a:spLocks/>
            </p:cNvSpPr>
            <p:nvPr/>
          </p:nvSpPr>
          <p:spPr bwMode="auto">
            <a:xfrm>
              <a:off x="3875" y="1008"/>
              <a:ext cx="23" cy="1"/>
            </a:xfrm>
            <a:custGeom>
              <a:avLst/>
              <a:gdLst>
                <a:gd name="T0" fmla="*/ 12 w 24"/>
                <a:gd name="T1" fmla="*/ 0 h 1"/>
                <a:gd name="T2" fmla="*/ 0 w 24"/>
                <a:gd name="T3" fmla="*/ 0 h 1"/>
                <a:gd name="T4" fmla="*/ 12 w 24"/>
                <a:gd name="T5" fmla="*/ 0 h 1"/>
                <a:gd name="T6" fmla="*/ 12 w 24"/>
                <a:gd name="T7" fmla="*/ 0 h 1"/>
                <a:gd name="T8" fmla="*/ 0 60000 65536"/>
                <a:gd name="T9" fmla="*/ 0 60000 65536"/>
                <a:gd name="T10" fmla="*/ 0 60000 65536"/>
                <a:gd name="T11" fmla="*/ 0 60000 65536"/>
                <a:gd name="T12" fmla="*/ 0 w 24"/>
                <a:gd name="T13" fmla="*/ 0 h 1"/>
                <a:gd name="T14" fmla="*/ 24 w 24"/>
                <a:gd name="T15" fmla="*/ 1 h 1"/>
              </a:gdLst>
              <a:ahLst/>
              <a:cxnLst>
                <a:cxn ang="T8">
                  <a:pos x="T0" y="T1"/>
                </a:cxn>
                <a:cxn ang="T9">
                  <a:pos x="T2" y="T3"/>
                </a:cxn>
                <a:cxn ang="T10">
                  <a:pos x="T4" y="T5"/>
                </a:cxn>
                <a:cxn ang="T11">
                  <a:pos x="T6" y="T7"/>
                </a:cxn>
              </a:cxnLst>
              <a:rect l="T12" t="T13" r="T14" b="T15"/>
              <a:pathLst>
                <a:path w="24" h="1">
                  <a:moveTo>
                    <a:pt x="24" y="0"/>
                  </a:moveTo>
                  <a:lnTo>
                    <a:pt x="0" y="0"/>
                  </a:lnTo>
                  <a:lnTo>
                    <a:pt x="24" y="0"/>
                  </a:lnTo>
                  <a:close/>
                </a:path>
              </a:pathLst>
            </a:custGeom>
            <a:solidFill>
              <a:srgbClr val="6F73BF"/>
            </a:solidFill>
            <a:ln w="9525">
              <a:solidFill>
                <a:srgbClr val="000000"/>
              </a:solidFill>
              <a:round/>
              <a:headEnd/>
              <a:tailEnd/>
            </a:ln>
          </p:spPr>
          <p:txBody>
            <a:bodyPr/>
            <a:lstStyle/>
            <a:p>
              <a:endParaRPr lang="en-US"/>
            </a:p>
          </p:txBody>
        </p:sp>
        <p:sp>
          <p:nvSpPr>
            <p:cNvPr id="5528" name="Freeform 430"/>
            <p:cNvSpPr>
              <a:spLocks/>
            </p:cNvSpPr>
            <p:nvPr/>
          </p:nvSpPr>
          <p:spPr bwMode="auto">
            <a:xfrm>
              <a:off x="4922" y="1480"/>
              <a:ext cx="12" cy="13"/>
            </a:xfrm>
            <a:custGeom>
              <a:avLst/>
              <a:gdLst>
                <a:gd name="T0" fmla="*/ 12 w 12"/>
                <a:gd name="T1" fmla="*/ 0 h 12"/>
                <a:gd name="T2" fmla="*/ 6 w 12"/>
                <a:gd name="T3" fmla="*/ 39 h 12"/>
                <a:gd name="T4" fmla="*/ 0 w 12"/>
                <a:gd name="T5" fmla="*/ 0 h 12"/>
                <a:gd name="T6" fmla="*/ 12 w 12"/>
                <a:gd name="T7" fmla="*/ 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0"/>
                  </a:moveTo>
                  <a:lnTo>
                    <a:pt x="6" y="12"/>
                  </a:lnTo>
                  <a:lnTo>
                    <a:pt x="0" y="0"/>
                  </a:lnTo>
                  <a:lnTo>
                    <a:pt x="12" y="0"/>
                  </a:lnTo>
                  <a:close/>
                </a:path>
              </a:pathLst>
            </a:custGeom>
            <a:solidFill>
              <a:srgbClr val="6F73BF"/>
            </a:solidFill>
            <a:ln w="9525">
              <a:solidFill>
                <a:srgbClr val="000000"/>
              </a:solidFill>
              <a:round/>
              <a:headEnd/>
              <a:tailEnd/>
            </a:ln>
          </p:spPr>
          <p:txBody>
            <a:bodyPr/>
            <a:lstStyle/>
            <a:p>
              <a:endParaRPr lang="en-US"/>
            </a:p>
          </p:txBody>
        </p:sp>
        <p:sp>
          <p:nvSpPr>
            <p:cNvPr id="5529" name="Freeform 431"/>
            <p:cNvSpPr>
              <a:spLocks/>
            </p:cNvSpPr>
            <p:nvPr/>
          </p:nvSpPr>
          <p:spPr bwMode="auto">
            <a:xfrm>
              <a:off x="4868" y="1614"/>
              <a:ext cx="7" cy="20"/>
            </a:xfrm>
            <a:custGeom>
              <a:avLst/>
              <a:gdLst>
                <a:gd name="T0" fmla="*/ 64 w 6"/>
                <a:gd name="T1" fmla="*/ 0 h 18"/>
                <a:gd name="T2" fmla="*/ 0 w 6"/>
                <a:gd name="T3" fmla="*/ 87 h 18"/>
                <a:gd name="T4" fmla="*/ 0 w 6"/>
                <a:gd name="T5" fmla="*/ 30 h 18"/>
                <a:gd name="T6" fmla="*/ 64 w 6"/>
                <a:gd name="T7" fmla="*/ 0 h 18"/>
                <a:gd name="T8" fmla="*/ 0 60000 65536"/>
                <a:gd name="T9" fmla="*/ 0 60000 65536"/>
                <a:gd name="T10" fmla="*/ 0 60000 65536"/>
                <a:gd name="T11" fmla="*/ 0 60000 65536"/>
                <a:gd name="T12" fmla="*/ 0 w 6"/>
                <a:gd name="T13" fmla="*/ 0 h 18"/>
                <a:gd name="T14" fmla="*/ 6 w 6"/>
                <a:gd name="T15" fmla="*/ 18 h 18"/>
              </a:gdLst>
              <a:ahLst/>
              <a:cxnLst>
                <a:cxn ang="T8">
                  <a:pos x="T0" y="T1"/>
                </a:cxn>
                <a:cxn ang="T9">
                  <a:pos x="T2" y="T3"/>
                </a:cxn>
                <a:cxn ang="T10">
                  <a:pos x="T4" y="T5"/>
                </a:cxn>
                <a:cxn ang="T11">
                  <a:pos x="T6" y="T7"/>
                </a:cxn>
              </a:cxnLst>
              <a:rect l="T12" t="T13" r="T14" b="T15"/>
              <a:pathLst>
                <a:path w="6" h="18">
                  <a:moveTo>
                    <a:pt x="6" y="0"/>
                  </a:moveTo>
                  <a:lnTo>
                    <a:pt x="0" y="18"/>
                  </a:lnTo>
                  <a:lnTo>
                    <a:pt x="0" y="6"/>
                  </a:lnTo>
                  <a:lnTo>
                    <a:pt x="6" y="0"/>
                  </a:lnTo>
                  <a:close/>
                </a:path>
              </a:pathLst>
            </a:custGeom>
            <a:solidFill>
              <a:srgbClr val="6F73BF"/>
            </a:solidFill>
            <a:ln w="9525">
              <a:solidFill>
                <a:srgbClr val="000000"/>
              </a:solidFill>
              <a:round/>
              <a:headEnd/>
              <a:tailEnd/>
            </a:ln>
          </p:spPr>
          <p:txBody>
            <a:bodyPr/>
            <a:lstStyle/>
            <a:p>
              <a:endParaRPr lang="en-US"/>
            </a:p>
          </p:txBody>
        </p:sp>
        <p:sp>
          <p:nvSpPr>
            <p:cNvPr id="5530" name="Freeform 432"/>
            <p:cNvSpPr>
              <a:spLocks/>
            </p:cNvSpPr>
            <p:nvPr/>
          </p:nvSpPr>
          <p:spPr bwMode="auto">
            <a:xfrm>
              <a:off x="4226" y="1008"/>
              <a:ext cx="12" cy="7"/>
            </a:xfrm>
            <a:custGeom>
              <a:avLst/>
              <a:gdLst>
                <a:gd name="T0" fmla="*/ 12 w 12"/>
                <a:gd name="T1" fmla="*/ 0 h 6"/>
                <a:gd name="T2" fmla="*/ 0 w 12"/>
                <a:gd name="T3" fmla="*/ 64 h 6"/>
                <a:gd name="T4" fmla="*/ 12 w 12"/>
                <a:gd name="T5" fmla="*/ 64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0" y="6"/>
                  </a:lnTo>
                  <a:lnTo>
                    <a:pt x="12" y="6"/>
                  </a:lnTo>
                  <a:lnTo>
                    <a:pt x="12" y="0"/>
                  </a:lnTo>
                  <a:close/>
                </a:path>
              </a:pathLst>
            </a:custGeom>
            <a:solidFill>
              <a:srgbClr val="6F73BF"/>
            </a:solidFill>
            <a:ln w="9525">
              <a:solidFill>
                <a:srgbClr val="000000"/>
              </a:solidFill>
              <a:round/>
              <a:headEnd/>
              <a:tailEnd/>
            </a:ln>
          </p:spPr>
          <p:txBody>
            <a:bodyPr/>
            <a:lstStyle/>
            <a:p>
              <a:endParaRPr lang="en-US"/>
            </a:p>
          </p:txBody>
        </p:sp>
        <p:sp>
          <p:nvSpPr>
            <p:cNvPr id="5531" name="Freeform 433"/>
            <p:cNvSpPr>
              <a:spLocks/>
            </p:cNvSpPr>
            <p:nvPr/>
          </p:nvSpPr>
          <p:spPr bwMode="auto">
            <a:xfrm>
              <a:off x="3024" y="906"/>
              <a:ext cx="38" cy="2"/>
            </a:xfrm>
            <a:custGeom>
              <a:avLst/>
              <a:gdLst>
                <a:gd name="T0" fmla="*/ 80 w 36"/>
                <a:gd name="T1" fmla="*/ 0 h 2"/>
                <a:gd name="T2" fmla="*/ 0 w 36"/>
                <a:gd name="T3" fmla="*/ 0 h 2"/>
                <a:gd name="T4" fmla="*/ 27 w 36"/>
                <a:gd name="T5" fmla="*/ 0 h 2"/>
                <a:gd name="T6" fmla="*/ 80 w 36"/>
                <a:gd name="T7" fmla="*/ 0 h 2"/>
                <a:gd name="T8" fmla="*/ 0 60000 65536"/>
                <a:gd name="T9" fmla="*/ 0 60000 65536"/>
                <a:gd name="T10" fmla="*/ 0 60000 65536"/>
                <a:gd name="T11" fmla="*/ 0 60000 65536"/>
                <a:gd name="T12" fmla="*/ 0 w 36"/>
                <a:gd name="T13" fmla="*/ 0 h 2"/>
                <a:gd name="T14" fmla="*/ 36 w 36"/>
                <a:gd name="T15" fmla="*/ 2 h 2"/>
              </a:gdLst>
              <a:ahLst/>
              <a:cxnLst>
                <a:cxn ang="T8">
                  <a:pos x="T0" y="T1"/>
                </a:cxn>
                <a:cxn ang="T9">
                  <a:pos x="T2" y="T3"/>
                </a:cxn>
                <a:cxn ang="T10">
                  <a:pos x="T4" y="T5"/>
                </a:cxn>
                <a:cxn ang="T11">
                  <a:pos x="T6" y="T7"/>
                </a:cxn>
              </a:cxnLst>
              <a:rect l="T12" t="T13" r="T14" b="T15"/>
              <a:pathLst>
                <a:path w="36" h="2">
                  <a:moveTo>
                    <a:pt x="36" y="0"/>
                  </a:moveTo>
                  <a:lnTo>
                    <a:pt x="0" y="0"/>
                  </a:lnTo>
                  <a:lnTo>
                    <a:pt x="12" y="0"/>
                  </a:lnTo>
                  <a:lnTo>
                    <a:pt x="36" y="0"/>
                  </a:lnTo>
                  <a:close/>
                </a:path>
              </a:pathLst>
            </a:custGeom>
            <a:solidFill>
              <a:srgbClr val="6F73BF"/>
            </a:solidFill>
            <a:ln w="9525">
              <a:solidFill>
                <a:srgbClr val="000000"/>
              </a:solidFill>
              <a:round/>
              <a:headEnd/>
              <a:tailEnd/>
            </a:ln>
          </p:spPr>
          <p:txBody>
            <a:bodyPr/>
            <a:lstStyle/>
            <a:p>
              <a:endParaRPr lang="en-US"/>
            </a:p>
          </p:txBody>
        </p:sp>
        <p:sp>
          <p:nvSpPr>
            <p:cNvPr id="5532" name="Freeform 434"/>
            <p:cNvSpPr>
              <a:spLocks/>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0" y="6"/>
                  </a:lnTo>
                  <a:lnTo>
                    <a:pt x="0" y="0"/>
                  </a:lnTo>
                  <a:lnTo>
                    <a:pt x="12" y="0"/>
                  </a:lnTo>
                  <a:close/>
                </a:path>
              </a:pathLst>
            </a:custGeom>
            <a:solidFill>
              <a:srgbClr val="6F73BF"/>
            </a:solidFill>
            <a:ln w="9525">
              <a:solidFill>
                <a:srgbClr val="000000"/>
              </a:solidFill>
              <a:round/>
              <a:headEnd/>
              <a:tailEnd/>
            </a:ln>
          </p:spPr>
          <p:txBody>
            <a:bodyPr/>
            <a:lstStyle/>
            <a:p>
              <a:endParaRPr lang="en-US"/>
            </a:p>
          </p:txBody>
        </p:sp>
        <p:sp>
          <p:nvSpPr>
            <p:cNvPr id="5533" name="Freeform 435"/>
            <p:cNvSpPr>
              <a:spLocks/>
            </p:cNvSpPr>
            <p:nvPr/>
          </p:nvSpPr>
          <p:spPr bwMode="auto">
            <a:xfrm>
              <a:off x="3160" y="906"/>
              <a:ext cx="16" cy="7"/>
            </a:xfrm>
            <a:custGeom>
              <a:avLst/>
              <a:gdLst>
                <a:gd name="T0" fmla="*/ 4 w 18"/>
                <a:gd name="T1" fmla="*/ 0 h 6"/>
                <a:gd name="T2" fmla="*/ 0 w 18"/>
                <a:gd name="T3" fmla="*/ 0 h 6"/>
                <a:gd name="T4" fmla="*/ 4 w 18"/>
                <a:gd name="T5" fmla="*/ 64 h 6"/>
                <a:gd name="T6" fmla="*/ 4 w 18"/>
                <a:gd name="T7" fmla="*/ 0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0"/>
                  </a:moveTo>
                  <a:lnTo>
                    <a:pt x="0" y="0"/>
                  </a:lnTo>
                  <a:lnTo>
                    <a:pt x="6" y="6"/>
                  </a:lnTo>
                  <a:lnTo>
                    <a:pt x="18" y="0"/>
                  </a:lnTo>
                  <a:close/>
                </a:path>
              </a:pathLst>
            </a:custGeom>
            <a:solidFill>
              <a:srgbClr val="6F73BF"/>
            </a:solidFill>
            <a:ln w="9525">
              <a:solidFill>
                <a:srgbClr val="000000"/>
              </a:solidFill>
              <a:round/>
              <a:headEnd/>
              <a:tailEnd/>
            </a:ln>
          </p:spPr>
          <p:txBody>
            <a:bodyPr/>
            <a:lstStyle/>
            <a:p>
              <a:endParaRPr lang="en-US"/>
            </a:p>
          </p:txBody>
        </p:sp>
        <p:sp>
          <p:nvSpPr>
            <p:cNvPr id="5534" name="Freeform 436"/>
            <p:cNvSpPr>
              <a:spLocks/>
            </p:cNvSpPr>
            <p:nvPr/>
          </p:nvSpPr>
          <p:spPr bwMode="auto">
            <a:xfrm>
              <a:off x="4988" y="1378"/>
              <a:ext cx="25" cy="21"/>
            </a:xfrm>
            <a:custGeom>
              <a:avLst/>
              <a:gdLst>
                <a:gd name="T0" fmla="*/ 42 w 24"/>
                <a:gd name="T1" fmla="*/ 187 h 18"/>
                <a:gd name="T2" fmla="*/ 0 w 24"/>
                <a:gd name="T3" fmla="*/ 0 h 18"/>
                <a:gd name="T4" fmla="*/ 33 w 24"/>
                <a:gd name="T5" fmla="*/ 121 h 18"/>
                <a:gd name="T6" fmla="*/ 42 w 24"/>
                <a:gd name="T7" fmla="*/ 187 h 18"/>
                <a:gd name="T8" fmla="*/ 0 60000 65536"/>
                <a:gd name="T9" fmla="*/ 0 60000 65536"/>
                <a:gd name="T10" fmla="*/ 0 60000 65536"/>
                <a:gd name="T11" fmla="*/ 0 60000 65536"/>
                <a:gd name="T12" fmla="*/ 0 w 24"/>
                <a:gd name="T13" fmla="*/ 0 h 18"/>
                <a:gd name="T14" fmla="*/ 24 w 24"/>
                <a:gd name="T15" fmla="*/ 18 h 18"/>
              </a:gdLst>
              <a:ahLst/>
              <a:cxnLst>
                <a:cxn ang="T8">
                  <a:pos x="T0" y="T1"/>
                </a:cxn>
                <a:cxn ang="T9">
                  <a:pos x="T2" y="T3"/>
                </a:cxn>
                <a:cxn ang="T10">
                  <a:pos x="T4" y="T5"/>
                </a:cxn>
                <a:cxn ang="T11">
                  <a:pos x="T6" y="T7"/>
                </a:cxn>
              </a:cxnLst>
              <a:rect l="T12" t="T13" r="T14" b="T15"/>
              <a:pathLst>
                <a:path w="24" h="18">
                  <a:moveTo>
                    <a:pt x="24" y="18"/>
                  </a:moveTo>
                  <a:lnTo>
                    <a:pt x="0" y="0"/>
                  </a:lnTo>
                  <a:lnTo>
                    <a:pt x="18" y="12"/>
                  </a:lnTo>
                  <a:lnTo>
                    <a:pt x="24" y="18"/>
                  </a:lnTo>
                  <a:close/>
                </a:path>
              </a:pathLst>
            </a:custGeom>
            <a:solidFill>
              <a:srgbClr val="6F73BF"/>
            </a:solidFill>
            <a:ln w="9525">
              <a:solidFill>
                <a:srgbClr val="000000"/>
              </a:solidFill>
              <a:round/>
              <a:headEnd/>
              <a:tailEnd/>
            </a:ln>
          </p:spPr>
          <p:txBody>
            <a:bodyPr/>
            <a:lstStyle/>
            <a:p>
              <a:endParaRPr lang="en-US"/>
            </a:p>
          </p:txBody>
        </p:sp>
        <p:sp>
          <p:nvSpPr>
            <p:cNvPr id="5535" name="Freeform 437"/>
            <p:cNvSpPr>
              <a:spLocks/>
            </p:cNvSpPr>
            <p:nvPr/>
          </p:nvSpPr>
          <p:spPr bwMode="auto">
            <a:xfrm>
              <a:off x="4134" y="981"/>
              <a:ext cx="12" cy="7"/>
            </a:xfrm>
            <a:custGeom>
              <a:avLst/>
              <a:gdLst>
                <a:gd name="T0" fmla="*/ 12 w 12"/>
                <a:gd name="T1" fmla="*/ 64 h 6"/>
                <a:gd name="T2" fmla="*/ 0 w 12"/>
                <a:gd name="T3" fmla="*/ 0 h 6"/>
                <a:gd name="T4" fmla="*/ 12 w 12"/>
                <a:gd name="T5" fmla="*/ 64 h 6"/>
                <a:gd name="T6" fmla="*/ 12 w 12"/>
                <a:gd name="T7" fmla="*/ 64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12" y="6"/>
                  </a:lnTo>
                  <a:close/>
                </a:path>
              </a:pathLst>
            </a:custGeom>
            <a:solidFill>
              <a:srgbClr val="6F73BF"/>
            </a:solidFill>
            <a:ln w="9525">
              <a:solidFill>
                <a:srgbClr val="000000"/>
              </a:solidFill>
              <a:round/>
              <a:headEnd/>
              <a:tailEnd/>
            </a:ln>
          </p:spPr>
          <p:txBody>
            <a:bodyPr/>
            <a:lstStyle/>
            <a:p>
              <a:endParaRPr lang="en-US"/>
            </a:p>
          </p:txBody>
        </p:sp>
        <p:sp>
          <p:nvSpPr>
            <p:cNvPr id="5536" name="Freeform 438"/>
            <p:cNvSpPr>
              <a:spLocks/>
            </p:cNvSpPr>
            <p:nvPr/>
          </p:nvSpPr>
          <p:spPr bwMode="auto">
            <a:xfrm>
              <a:off x="2843" y="1304"/>
              <a:ext cx="13" cy="7"/>
            </a:xfrm>
            <a:custGeom>
              <a:avLst/>
              <a:gdLst>
                <a:gd name="T0" fmla="*/ 39 w 12"/>
                <a:gd name="T1" fmla="*/ 64 h 6"/>
                <a:gd name="T2" fmla="*/ 0 w 12"/>
                <a:gd name="T3" fmla="*/ 0 h 6"/>
                <a:gd name="T4" fmla="*/ 24 w 12"/>
                <a:gd name="T5" fmla="*/ 0 h 6"/>
                <a:gd name="T6" fmla="*/ 39 w 12"/>
                <a:gd name="T7" fmla="*/ 64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6" y="0"/>
                  </a:lnTo>
                  <a:lnTo>
                    <a:pt x="12" y="6"/>
                  </a:lnTo>
                  <a:close/>
                </a:path>
              </a:pathLst>
            </a:custGeom>
            <a:solidFill>
              <a:srgbClr val="239FB1"/>
            </a:solidFill>
            <a:ln w="9525">
              <a:solidFill>
                <a:srgbClr val="000000"/>
              </a:solidFill>
              <a:round/>
              <a:headEnd/>
              <a:tailEnd/>
            </a:ln>
          </p:spPr>
          <p:txBody>
            <a:bodyPr/>
            <a:lstStyle/>
            <a:p>
              <a:endParaRPr lang="en-US"/>
            </a:p>
          </p:txBody>
        </p:sp>
        <p:sp>
          <p:nvSpPr>
            <p:cNvPr id="5537" name="Freeform 439"/>
            <p:cNvSpPr>
              <a:spLocks/>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6" y="0"/>
                  </a:moveTo>
                  <a:lnTo>
                    <a:pt x="6" y="0"/>
                  </a:lnTo>
                  <a:lnTo>
                    <a:pt x="0" y="0"/>
                  </a:lnTo>
                  <a:lnTo>
                    <a:pt x="6" y="0"/>
                  </a:lnTo>
                  <a:close/>
                </a:path>
              </a:pathLst>
            </a:custGeom>
            <a:solidFill>
              <a:srgbClr val="ACECF7"/>
            </a:solidFill>
            <a:ln w="9525">
              <a:solidFill>
                <a:srgbClr val="000000"/>
              </a:solidFill>
              <a:round/>
              <a:headEnd/>
              <a:tailEnd/>
            </a:ln>
          </p:spPr>
          <p:txBody>
            <a:bodyPr/>
            <a:lstStyle/>
            <a:p>
              <a:endParaRPr lang="en-US"/>
            </a:p>
          </p:txBody>
        </p:sp>
        <p:sp>
          <p:nvSpPr>
            <p:cNvPr id="5538" name="Freeform 440"/>
            <p:cNvSpPr>
              <a:spLocks/>
            </p:cNvSpPr>
            <p:nvPr/>
          </p:nvSpPr>
          <p:spPr bwMode="auto">
            <a:xfrm>
              <a:off x="2782" y="1507"/>
              <a:ext cx="93" cy="34"/>
            </a:xfrm>
            <a:custGeom>
              <a:avLst/>
              <a:gdLst>
                <a:gd name="T0" fmla="*/ 57 w 90"/>
                <a:gd name="T1" fmla="*/ 0 h 30"/>
                <a:gd name="T2" fmla="*/ 57 w 90"/>
                <a:gd name="T3" fmla="*/ 0 h 30"/>
                <a:gd name="T4" fmla="*/ 45 w 90"/>
                <a:gd name="T5" fmla="*/ 37 h 30"/>
                <a:gd name="T6" fmla="*/ 39 w 90"/>
                <a:gd name="T7" fmla="*/ 37 h 30"/>
                <a:gd name="T8" fmla="*/ 39 w 90"/>
                <a:gd name="T9" fmla="*/ 37 h 30"/>
                <a:gd name="T10" fmla="*/ 33 w 90"/>
                <a:gd name="T11" fmla="*/ 78 h 30"/>
                <a:gd name="T12" fmla="*/ 12 w 90"/>
                <a:gd name="T13" fmla="*/ 113 h 30"/>
                <a:gd name="T14" fmla="*/ 6 w 90"/>
                <a:gd name="T15" fmla="*/ 113 h 30"/>
                <a:gd name="T16" fmla="*/ 0 w 90"/>
                <a:gd name="T17" fmla="*/ 78 h 30"/>
                <a:gd name="T18" fmla="*/ 12 w 90"/>
                <a:gd name="T19" fmla="*/ 201 h 30"/>
                <a:gd name="T20" fmla="*/ 33 w 90"/>
                <a:gd name="T21" fmla="*/ 201 h 30"/>
                <a:gd name="T22" fmla="*/ 57 w 90"/>
                <a:gd name="T23" fmla="*/ 201 h 30"/>
                <a:gd name="T24" fmla="*/ 97 w 90"/>
                <a:gd name="T25" fmla="*/ 113 h 30"/>
                <a:gd name="T26" fmla="*/ 147 w 90"/>
                <a:gd name="T27" fmla="*/ 160 h 30"/>
                <a:gd name="T28" fmla="*/ 147 w 90"/>
                <a:gd name="T29" fmla="*/ 37 h 30"/>
                <a:gd name="T30" fmla="*/ 106 w 90"/>
                <a:gd name="T31" fmla="*/ 0 h 30"/>
                <a:gd name="T32" fmla="*/ 88 w 90"/>
                <a:gd name="T33" fmla="*/ 37 h 30"/>
                <a:gd name="T34" fmla="*/ 88 w 90"/>
                <a:gd name="T35" fmla="*/ 0 h 30"/>
                <a:gd name="T36" fmla="*/ 57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30"/>
                <a:gd name="T59" fmla="*/ 90 w 90"/>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6F73BF"/>
            </a:solidFill>
            <a:ln w="9525">
              <a:solidFill>
                <a:srgbClr val="000000"/>
              </a:solidFill>
              <a:round/>
              <a:headEnd/>
              <a:tailEnd/>
            </a:ln>
          </p:spPr>
          <p:txBody>
            <a:bodyPr/>
            <a:lstStyle/>
            <a:p>
              <a:endParaRPr lang="en-US"/>
            </a:p>
          </p:txBody>
        </p:sp>
        <p:sp>
          <p:nvSpPr>
            <p:cNvPr id="5539" name="Freeform 441"/>
            <p:cNvSpPr>
              <a:spLocks/>
            </p:cNvSpPr>
            <p:nvPr/>
          </p:nvSpPr>
          <p:spPr bwMode="auto">
            <a:xfrm>
              <a:off x="2741" y="1568"/>
              <a:ext cx="48" cy="26"/>
            </a:xfrm>
            <a:custGeom>
              <a:avLst/>
              <a:gdLst>
                <a:gd name="T0" fmla="*/ 6 w 48"/>
                <a:gd name="T1" fmla="*/ 141 h 23"/>
                <a:gd name="T2" fmla="*/ 12 w 48"/>
                <a:gd name="T3" fmla="*/ 141 h 23"/>
                <a:gd name="T4" fmla="*/ 18 w 48"/>
                <a:gd name="T5" fmla="*/ 141 h 23"/>
                <a:gd name="T6" fmla="*/ 18 w 48"/>
                <a:gd name="T7" fmla="*/ 141 h 23"/>
                <a:gd name="T8" fmla="*/ 24 w 48"/>
                <a:gd name="T9" fmla="*/ 141 h 23"/>
                <a:gd name="T10" fmla="*/ 24 w 48"/>
                <a:gd name="T11" fmla="*/ 141 h 23"/>
                <a:gd name="T12" fmla="*/ 30 w 48"/>
                <a:gd name="T13" fmla="*/ 141 h 23"/>
                <a:gd name="T14" fmla="*/ 30 w 48"/>
                <a:gd name="T15" fmla="*/ 141 h 23"/>
                <a:gd name="T16" fmla="*/ 30 w 48"/>
                <a:gd name="T17" fmla="*/ 109 h 23"/>
                <a:gd name="T18" fmla="*/ 30 w 48"/>
                <a:gd name="T19" fmla="*/ 109 h 23"/>
                <a:gd name="T20" fmla="*/ 36 w 48"/>
                <a:gd name="T21" fmla="*/ 109 h 23"/>
                <a:gd name="T22" fmla="*/ 30 w 48"/>
                <a:gd name="T23" fmla="*/ 77 h 23"/>
                <a:gd name="T24" fmla="*/ 30 w 48"/>
                <a:gd name="T25" fmla="*/ 77 h 23"/>
                <a:gd name="T26" fmla="*/ 30 w 48"/>
                <a:gd name="T27" fmla="*/ 77 h 23"/>
                <a:gd name="T28" fmla="*/ 36 w 48"/>
                <a:gd name="T29" fmla="*/ 37 h 23"/>
                <a:gd name="T30" fmla="*/ 36 w 48"/>
                <a:gd name="T31" fmla="*/ 37 h 23"/>
                <a:gd name="T32" fmla="*/ 42 w 48"/>
                <a:gd name="T33" fmla="*/ 37 h 23"/>
                <a:gd name="T34" fmla="*/ 42 w 48"/>
                <a:gd name="T35" fmla="*/ 37 h 23"/>
                <a:gd name="T36" fmla="*/ 42 w 48"/>
                <a:gd name="T37" fmla="*/ 37 h 23"/>
                <a:gd name="T38" fmla="*/ 48 w 48"/>
                <a:gd name="T39" fmla="*/ 0 h 23"/>
                <a:gd name="T40" fmla="*/ 42 w 48"/>
                <a:gd name="T41" fmla="*/ 0 h 23"/>
                <a:gd name="T42" fmla="*/ 36 w 48"/>
                <a:gd name="T43" fmla="*/ 0 h 23"/>
                <a:gd name="T44" fmla="*/ 6 w 48"/>
                <a:gd name="T45" fmla="*/ 37 h 23"/>
                <a:gd name="T46" fmla="*/ 0 w 48"/>
                <a:gd name="T47" fmla="*/ 37 h 23"/>
                <a:gd name="T48" fmla="*/ 0 w 48"/>
                <a:gd name="T49" fmla="*/ 77 h 23"/>
                <a:gd name="T50" fmla="*/ 0 w 48"/>
                <a:gd name="T51" fmla="*/ 141 h 23"/>
                <a:gd name="T52" fmla="*/ 6 w 48"/>
                <a:gd name="T53" fmla="*/ 141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23"/>
                <a:gd name="T83" fmla="*/ 48 w 48"/>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6F73BF"/>
            </a:solidFill>
            <a:ln w="9525">
              <a:solidFill>
                <a:srgbClr val="000000"/>
              </a:solidFill>
              <a:round/>
              <a:headEnd/>
              <a:tailEnd/>
            </a:ln>
          </p:spPr>
          <p:txBody>
            <a:bodyPr/>
            <a:lstStyle/>
            <a:p>
              <a:endParaRPr lang="en-US"/>
            </a:p>
          </p:txBody>
        </p:sp>
        <p:sp>
          <p:nvSpPr>
            <p:cNvPr id="5540" name="Freeform 442"/>
            <p:cNvSpPr>
              <a:spLocks/>
            </p:cNvSpPr>
            <p:nvPr/>
          </p:nvSpPr>
          <p:spPr bwMode="auto">
            <a:xfrm>
              <a:off x="2685" y="1102"/>
              <a:ext cx="165" cy="276"/>
            </a:xfrm>
            <a:custGeom>
              <a:avLst/>
              <a:gdLst>
                <a:gd name="T0" fmla="*/ 148 w 162"/>
                <a:gd name="T1" fmla="*/ 569 h 245"/>
                <a:gd name="T2" fmla="*/ 126 w 162"/>
                <a:gd name="T3" fmla="*/ 641 h 245"/>
                <a:gd name="T4" fmla="*/ 114 w 162"/>
                <a:gd name="T5" fmla="*/ 712 h 245"/>
                <a:gd name="T6" fmla="*/ 105 w 162"/>
                <a:gd name="T7" fmla="*/ 786 h 245"/>
                <a:gd name="T8" fmla="*/ 132 w 162"/>
                <a:gd name="T9" fmla="*/ 927 h 245"/>
                <a:gd name="T10" fmla="*/ 126 w 162"/>
                <a:gd name="T11" fmla="*/ 1033 h 245"/>
                <a:gd name="T12" fmla="*/ 120 w 162"/>
                <a:gd name="T13" fmla="*/ 997 h 245"/>
                <a:gd name="T14" fmla="*/ 132 w 162"/>
                <a:gd name="T15" fmla="*/ 1033 h 245"/>
                <a:gd name="T16" fmla="*/ 120 w 162"/>
                <a:gd name="T17" fmla="*/ 1077 h 245"/>
                <a:gd name="T18" fmla="*/ 105 w 162"/>
                <a:gd name="T19" fmla="*/ 1104 h 245"/>
                <a:gd name="T20" fmla="*/ 105 w 162"/>
                <a:gd name="T21" fmla="*/ 1143 h 245"/>
                <a:gd name="T22" fmla="*/ 114 w 162"/>
                <a:gd name="T23" fmla="*/ 1218 h 245"/>
                <a:gd name="T24" fmla="*/ 105 w 162"/>
                <a:gd name="T25" fmla="*/ 1288 h 245"/>
                <a:gd name="T26" fmla="*/ 63 w 162"/>
                <a:gd name="T27" fmla="*/ 1425 h 245"/>
                <a:gd name="T28" fmla="*/ 45 w 162"/>
                <a:gd name="T29" fmla="*/ 1460 h 245"/>
                <a:gd name="T30" fmla="*/ 24 w 162"/>
                <a:gd name="T31" fmla="*/ 1324 h 245"/>
                <a:gd name="T32" fmla="*/ 12 w 162"/>
                <a:gd name="T33" fmla="*/ 1176 h 245"/>
                <a:gd name="T34" fmla="*/ 6 w 162"/>
                <a:gd name="T35" fmla="*/ 1143 h 245"/>
                <a:gd name="T36" fmla="*/ 6 w 162"/>
                <a:gd name="T37" fmla="*/ 1077 h 245"/>
                <a:gd name="T38" fmla="*/ 12 w 162"/>
                <a:gd name="T39" fmla="*/ 889 h 245"/>
                <a:gd name="T40" fmla="*/ 18 w 162"/>
                <a:gd name="T41" fmla="*/ 814 h 245"/>
                <a:gd name="T42" fmla="*/ 6 w 162"/>
                <a:gd name="T43" fmla="*/ 674 h 245"/>
                <a:gd name="T44" fmla="*/ 18 w 162"/>
                <a:gd name="T45" fmla="*/ 531 h 245"/>
                <a:gd name="T46" fmla="*/ 24 w 162"/>
                <a:gd name="T47" fmla="*/ 462 h 245"/>
                <a:gd name="T48" fmla="*/ 51 w 162"/>
                <a:gd name="T49" fmla="*/ 328 h 245"/>
                <a:gd name="T50" fmla="*/ 69 w 162"/>
                <a:gd name="T51" fmla="*/ 255 h 245"/>
                <a:gd name="T52" fmla="*/ 105 w 162"/>
                <a:gd name="T53" fmla="*/ 110 h 245"/>
                <a:gd name="T54" fmla="*/ 132 w 162"/>
                <a:gd name="T55" fmla="*/ 77 h 245"/>
                <a:gd name="T56" fmla="*/ 132 w 162"/>
                <a:gd name="T57" fmla="*/ 0 h 245"/>
                <a:gd name="T58" fmla="*/ 205 w 162"/>
                <a:gd name="T59" fmla="*/ 255 h 245"/>
                <a:gd name="T60" fmla="*/ 189 w 162"/>
                <a:gd name="T61" fmla="*/ 364 h 245"/>
                <a:gd name="T62" fmla="*/ 183 w 162"/>
                <a:gd name="T63" fmla="*/ 364 h 245"/>
                <a:gd name="T64" fmla="*/ 166 w 162"/>
                <a:gd name="T65" fmla="*/ 392 h 245"/>
                <a:gd name="T66" fmla="*/ 166 w 162"/>
                <a:gd name="T67" fmla="*/ 498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2"/>
                <a:gd name="T103" fmla="*/ 0 h 245"/>
                <a:gd name="T104" fmla="*/ 162 w 162"/>
                <a:gd name="T105" fmla="*/ 245 h 2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239FB1"/>
            </a:solidFill>
            <a:ln w="9525">
              <a:solidFill>
                <a:srgbClr val="000000"/>
              </a:solidFill>
              <a:round/>
              <a:headEnd/>
              <a:tailEnd/>
            </a:ln>
          </p:spPr>
          <p:txBody>
            <a:bodyPr/>
            <a:lstStyle/>
            <a:p>
              <a:endParaRPr lang="en-US"/>
            </a:p>
          </p:txBody>
        </p:sp>
        <p:sp>
          <p:nvSpPr>
            <p:cNvPr id="5541" name="Freeform 443"/>
            <p:cNvSpPr>
              <a:spLocks/>
            </p:cNvSpPr>
            <p:nvPr/>
          </p:nvSpPr>
          <p:spPr bwMode="auto">
            <a:xfrm>
              <a:off x="2789" y="1331"/>
              <a:ext cx="11" cy="14"/>
            </a:xfrm>
            <a:custGeom>
              <a:avLst/>
              <a:gdLst>
                <a:gd name="T0" fmla="*/ 6 w 12"/>
                <a:gd name="T1" fmla="*/ 0 h 12"/>
                <a:gd name="T2" fmla="*/ 6 w 12"/>
                <a:gd name="T3" fmla="*/ 0 h 12"/>
                <a:gd name="T4" fmla="*/ 6 w 12"/>
                <a:gd name="T5" fmla="*/ 121 h 12"/>
                <a:gd name="T6" fmla="*/ 6 w 12"/>
                <a:gd name="T7" fmla="*/ 121 h 12"/>
                <a:gd name="T8" fmla="*/ 0 w 12"/>
                <a:gd name="T9" fmla="*/ 64 h 12"/>
                <a:gd name="T10" fmla="*/ 6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0"/>
                  </a:moveTo>
                  <a:lnTo>
                    <a:pt x="12" y="0"/>
                  </a:lnTo>
                  <a:lnTo>
                    <a:pt x="6" y="12"/>
                  </a:lnTo>
                  <a:lnTo>
                    <a:pt x="0" y="6"/>
                  </a:lnTo>
                  <a:lnTo>
                    <a:pt x="12" y="0"/>
                  </a:lnTo>
                  <a:close/>
                </a:path>
              </a:pathLst>
            </a:custGeom>
            <a:solidFill>
              <a:srgbClr val="239FB1"/>
            </a:solidFill>
            <a:ln w="9525">
              <a:solidFill>
                <a:srgbClr val="000000"/>
              </a:solidFill>
              <a:round/>
              <a:headEnd/>
              <a:tailEnd/>
            </a:ln>
          </p:spPr>
          <p:txBody>
            <a:bodyPr/>
            <a:lstStyle/>
            <a:p>
              <a:endParaRPr lang="en-US"/>
            </a:p>
          </p:txBody>
        </p:sp>
        <p:sp>
          <p:nvSpPr>
            <p:cNvPr id="5542" name="Freeform 444"/>
            <p:cNvSpPr>
              <a:spLocks/>
            </p:cNvSpPr>
            <p:nvPr/>
          </p:nvSpPr>
          <p:spPr bwMode="auto">
            <a:xfrm>
              <a:off x="2620" y="1547"/>
              <a:ext cx="71" cy="40"/>
            </a:xfrm>
            <a:custGeom>
              <a:avLst/>
              <a:gdLst>
                <a:gd name="T0" fmla="*/ 65 w 71"/>
                <a:gd name="T1" fmla="*/ 136 h 35"/>
                <a:gd name="T2" fmla="*/ 65 w 71"/>
                <a:gd name="T3" fmla="*/ 177 h 35"/>
                <a:gd name="T4" fmla="*/ 53 w 71"/>
                <a:gd name="T5" fmla="*/ 177 h 35"/>
                <a:gd name="T6" fmla="*/ 47 w 71"/>
                <a:gd name="T7" fmla="*/ 264 h 35"/>
                <a:gd name="T8" fmla="*/ 35 w 71"/>
                <a:gd name="T9" fmla="*/ 177 h 35"/>
                <a:gd name="T10" fmla="*/ 29 w 71"/>
                <a:gd name="T11" fmla="*/ 218 h 35"/>
                <a:gd name="T12" fmla="*/ 17 w 71"/>
                <a:gd name="T13" fmla="*/ 264 h 35"/>
                <a:gd name="T14" fmla="*/ 6 w 71"/>
                <a:gd name="T15" fmla="*/ 177 h 35"/>
                <a:gd name="T16" fmla="*/ 0 w 71"/>
                <a:gd name="T17" fmla="*/ 177 h 35"/>
                <a:gd name="T18" fmla="*/ 17 w 71"/>
                <a:gd name="T19" fmla="*/ 43 h 35"/>
                <a:gd name="T20" fmla="*/ 17 w 71"/>
                <a:gd name="T21" fmla="*/ 43 h 35"/>
                <a:gd name="T22" fmla="*/ 23 w 71"/>
                <a:gd name="T23" fmla="*/ 0 h 35"/>
                <a:gd name="T24" fmla="*/ 41 w 71"/>
                <a:gd name="T25" fmla="*/ 0 h 35"/>
                <a:gd name="T26" fmla="*/ 53 w 71"/>
                <a:gd name="T27" fmla="*/ 0 h 35"/>
                <a:gd name="T28" fmla="*/ 53 w 71"/>
                <a:gd name="T29" fmla="*/ 43 h 35"/>
                <a:gd name="T30" fmla="*/ 53 w 71"/>
                <a:gd name="T31" fmla="*/ 91 h 35"/>
                <a:gd name="T32" fmla="*/ 53 w 71"/>
                <a:gd name="T33" fmla="*/ 91 h 35"/>
                <a:gd name="T34" fmla="*/ 59 w 71"/>
                <a:gd name="T35" fmla="*/ 91 h 35"/>
                <a:gd name="T36" fmla="*/ 71 w 71"/>
                <a:gd name="T37" fmla="*/ 136 h 35"/>
                <a:gd name="T38" fmla="*/ 71 w 71"/>
                <a:gd name="T39" fmla="*/ 136 h 35"/>
                <a:gd name="T40" fmla="*/ 65 w 71"/>
                <a:gd name="T41" fmla="*/ 136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35"/>
                <a:gd name="T65" fmla="*/ 71 w 71"/>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6F73BF"/>
            </a:solidFill>
            <a:ln w="9525">
              <a:solidFill>
                <a:srgbClr val="000000"/>
              </a:solidFill>
              <a:round/>
              <a:headEnd/>
              <a:tailEnd/>
            </a:ln>
          </p:spPr>
          <p:txBody>
            <a:bodyPr/>
            <a:lstStyle/>
            <a:p>
              <a:endParaRPr lang="en-US"/>
            </a:p>
          </p:txBody>
        </p:sp>
        <p:sp>
          <p:nvSpPr>
            <p:cNvPr id="5543" name="Freeform 445"/>
            <p:cNvSpPr>
              <a:spLocks/>
            </p:cNvSpPr>
            <p:nvPr/>
          </p:nvSpPr>
          <p:spPr bwMode="auto">
            <a:xfrm>
              <a:off x="2875" y="1439"/>
              <a:ext cx="285" cy="175"/>
            </a:xfrm>
            <a:custGeom>
              <a:avLst/>
              <a:gdLst>
                <a:gd name="T0" fmla="*/ 180 w 281"/>
                <a:gd name="T1" fmla="*/ 0 h 155"/>
                <a:gd name="T2" fmla="*/ 167 w 281"/>
                <a:gd name="T3" fmla="*/ 37 h 155"/>
                <a:gd name="T4" fmla="*/ 149 w 281"/>
                <a:gd name="T5" fmla="*/ 111 h 155"/>
                <a:gd name="T6" fmla="*/ 149 w 281"/>
                <a:gd name="T7" fmla="*/ 145 h 155"/>
                <a:gd name="T8" fmla="*/ 104 w 281"/>
                <a:gd name="T9" fmla="*/ 111 h 155"/>
                <a:gd name="T10" fmla="*/ 81 w 281"/>
                <a:gd name="T11" fmla="*/ 77 h 155"/>
                <a:gd name="T12" fmla="*/ 51 w 281"/>
                <a:gd name="T13" fmla="*/ 77 h 155"/>
                <a:gd name="T14" fmla="*/ 12 w 281"/>
                <a:gd name="T15" fmla="*/ 77 h 155"/>
                <a:gd name="T16" fmla="*/ 18 w 281"/>
                <a:gd name="T17" fmla="*/ 227 h 155"/>
                <a:gd name="T18" fmla="*/ 18 w 281"/>
                <a:gd name="T19" fmla="*/ 259 h 155"/>
                <a:gd name="T20" fmla="*/ 6 w 281"/>
                <a:gd name="T21" fmla="*/ 373 h 155"/>
                <a:gd name="T22" fmla="*/ 0 w 281"/>
                <a:gd name="T23" fmla="*/ 413 h 155"/>
                <a:gd name="T24" fmla="*/ 0 w 281"/>
                <a:gd name="T25" fmla="*/ 525 h 155"/>
                <a:gd name="T26" fmla="*/ 12 w 281"/>
                <a:gd name="T27" fmla="*/ 557 h 155"/>
                <a:gd name="T28" fmla="*/ 12 w 281"/>
                <a:gd name="T29" fmla="*/ 557 h 155"/>
                <a:gd name="T30" fmla="*/ 57 w 281"/>
                <a:gd name="T31" fmla="*/ 594 h 155"/>
                <a:gd name="T32" fmla="*/ 81 w 281"/>
                <a:gd name="T33" fmla="*/ 525 h 155"/>
                <a:gd name="T34" fmla="*/ 93 w 281"/>
                <a:gd name="T35" fmla="*/ 440 h 155"/>
                <a:gd name="T36" fmla="*/ 98 w 281"/>
                <a:gd name="T37" fmla="*/ 478 h 155"/>
                <a:gd name="T38" fmla="*/ 114 w 281"/>
                <a:gd name="T39" fmla="*/ 557 h 155"/>
                <a:gd name="T40" fmla="*/ 155 w 281"/>
                <a:gd name="T41" fmla="*/ 671 h 155"/>
                <a:gd name="T42" fmla="*/ 167 w 281"/>
                <a:gd name="T43" fmla="*/ 738 h 155"/>
                <a:gd name="T44" fmla="*/ 180 w 281"/>
                <a:gd name="T45" fmla="*/ 708 h 155"/>
                <a:gd name="T46" fmla="*/ 189 w 281"/>
                <a:gd name="T47" fmla="*/ 708 h 155"/>
                <a:gd name="T48" fmla="*/ 180 w 281"/>
                <a:gd name="T49" fmla="*/ 671 h 155"/>
                <a:gd name="T50" fmla="*/ 189 w 281"/>
                <a:gd name="T51" fmla="*/ 708 h 155"/>
                <a:gd name="T52" fmla="*/ 207 w 281"/>
                <a:gd name="T53" fmla="*/ 708 h 155"/>
                <a:gd name="T54" fmla="*/ 180 w 281"/>
                <a:gd name="T55" fmla="*/ 738 h 155"/>
                <a:gd name="T56" fmla="*/ 189 w 281"/>
                <a:gd name="T57" fmla="*/ 738 h 155"/>
                <a:gd name="T58" fmla="*/ 207 w 281"/>
                <a:gd name="T59" fmla="*/ 778 h 155"/>
                <a:gd name="T60" fmla="*/ 230 w 281"/>
                <a:gd name="T61" fmla="*/ 778 h 155"/>
                <a:gd name="T62" fmla="*/ 207 w 281"/>
                <a:gd name="T63" fmla="*/ 854 h 155"/>
                <a:gd name="T64" fmla="*/ 224 w 281"/>
                <a:gd name="T65" fmla="*/ 881 h 155"/>
                <a:gd name="T66" fmla="*/ 230 w 281"/>
                <a:gd name="T67" fmla="*/ 921 h 155"/>
                <a:gd name="T68" fmla="*/ 230 w 281"/>
                <a:gd name="T69" fmla="*/ 964 h 155"/>
                <a:gd name="T70" fmla="*/ 256 w 281"/>
                <a:gd name="T71" fmla="*/ 921 h 155"/>
                <a:gd name="T72" fmla="*/ 272 w 281"/>
                <a:gd name="T73" fmla="*/ 921 h 155"/>
                <a:gd name="T74" fmla="*/ 288 w 281"/>
                <a:gd name="T75" fmla="*/ 881 h 155"/>
                <a:gd name="T76" fmla="*/ 264 w 281"/>
                <a:gd name="T77" fmla="*/ 881 h 155"/>
                <a:gd name="T78" fmla="*/ 248 w 281"/>
                <a:gd name="T79" fmla="*/ 807 h 155"/>
                <a:gd name="T80" fmla="*/ 256 w 281"/>
                <a:gd name="T81" fmla="*/ 738 h 155"/>
                <a:gd name="T82" fmla="*/ 248 w 281"/>
                <a:gd name="T83" fmla="*/ 778 h 155"/>
                <a:gd name="T84" fmla="*/ 256 w 281"/>
                <a:gd name="T85" fmla="*/ 738 h 155"/>
                <a:gd name="T86" fmla="*/ 288 w 281"/>
                <a:gd name="T87" fmla="*/ 708 h 155"/>
                <a:gd name="T88" fmla="*/ 317 w 281"/>
                <a:gd name="T89" fmla="*/ 629 h 155"/>
                <a:gd name="T90" fmla="*/ 324 w 281"/>
                <a:gd name="T91" fmla="*/ 629 h 155"/>
                <a:gd name="T92" fmla="*/ 332 w 281"/>
                <a:gd name="T93" fmla="*/ 557 h 155"/>
                <a:gd name="T94" fmla="*/ 347 w 281"/>
                <a:gd name="T95" fmla="*/ 525 h 155"/>
                <a:gd name="T96" fmla="*/ 332 w 281"/>
                <a:gd name="T97" fmla="*/ 373 h 155"/>
                <a:gd name="T98" fmla="*/ 311 w 281"/>
                <a:gd name="T99" fmla="*/ 332 h 155"/>
                <a:gd name="T100" fmla="*/ 280 w 281"/>
                <a:gd name="T101" fmla="*/ 259 h 155"/>
                <a:gd name="T102" fmla="*/ 264 w 281"/>
                <a:gd name="T103" fmla="*/ 294 h 155"/>
                <a:gd name="T104" fmla="*/ 216 w 281"/>
                <a:gd name="T105" fmla="*/ 77 h 155"/>
                <a:gd name="T106" fmla="*/ 216 w 281"/>
                <a:gd name="T107" fmla="*/ 37 h 155"/>
                <a:gd name="T108" fmla="*/ 180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1"/>
                <a:gd name="T166" fmla="*/ 0 h 155"/>
                <a:gd name="T167" fmla="*/ 281 w 281"/>
                <a:gd name="T168" fmla="*/ 155 h 1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6F73BF"/>
            </a:solidFill>
            <a:ln w="9525">
              <a:solidFill>
                <a:srgbClr val="000000"/>
              </a:solidFill>
              <a:round/>
              <a:headEnd/>
              <a:tailEnd/>
            </a:ln>
          </p:spPr>
          <p:txBody>
            <a:bodyPr/>
            <a:lstStyle/>
            <a:p>
              <a:endParaRPr lang="en-US"/>
            </a:p>
          </p:txBody>
        </p:sp>
        <p:sp>
          <p:nvSpPr>
            <p:cNvPr id="5544" name="Freeform 446"/>
            <p:cNvSpPr>
              <a:spLocks/>
            </p:cNvSpPr>
            <p:nvPr/>
          </p:nvSpPr>
          <p:spPr bwMode="auto">
            <a:xfrm>
              <a:off x="522" y="1048"/>
              <a:ext cx="1157" cy="634"/>
            </a:xfrm>
            <a:custGeom>
              <a:avLst/>
              <a:gdLst>
                <a:gd name="T0" fmla="*/ 1062 w 1142"/>
                <a:gd name="T1" fmla="*/ 553 h 562"/>
                <a:gd name="T2" fmla="*/ 1142 w 1142"/>
                <a:gd name="T3" fmla="*/ 291 h 562"/>
                <a:gd name="T4" fmla="*/ 1032 w 1142"/>
                <a:gd name="T5" fmla="*/ 470 h 562"/>
                <a:gd name="T6" fmla="*/ 989 w 1142"/>
                <a:gd name="T7" fmla="*/ 291 h 562"/>
                <a:gd name="T8" fmla="*/ 989 w 1142"/>
                <a:gd name="T9" fmla="*/ 111 h 562"/>
                <a:gd name="T10" fmla="*/ 958 w 1142"/>
                <a:gd name="T11" fmla="*/ 77 h 562"/>
                <a:gd name="T12" fmla="*/ 945 w 1142"/>
                <a:gd name="T13" fmla="*/ 291 h 562"/>
                <a:gd name="T14" fmla="*/ 873 w 1142"/>
                <a:gd name="T15" fmla="*/ 553 h 562"/>
                <a:gd name="T16" fmla="*/ 903 w 1142"/>
                <a:gd name="T17" fmla="*/ 399 h 562"/>
                <a:gd name="T18" fmla="*/ 851 w 1142"/>
                <a:gd name="T19" fmla="*/ 399 h 562"/>
                <a:gd name="T20" fmla="*/ 713 w 1142"/>
                <a:gd name="T21" fmla="*/ 399 h 562"/>
                <a:gd name="T22" fmla="*/ 691 w 1142"/>
                <a:gd name="T23" fmla="*/ 516 h 562"/>
                <a:gd name="T24" fmla="*/ 619 w 1142"/>
                <a:gd name="T25" fmla="*/ 369 h 562"/>
                <a:gd name="T26" fmla="*/ 487 w 1142"/>
                <a:gd name="T27" fmla="*/ 226 h 562"/>
                <a:gd name="T28" fmla="*/ 415 w 1142"/>
                <a:gd name="T29" fmla="*/ 226 h 562"/>
                <a:gd name="T30" fmla="*/ 289 w 1142"/>
                <a:gd name="T31" fmla="*/ 369 h 562"/>
                <a:gd name="T32" fmla="*/ 63 w 1142"/>
                <a:gd name="T33" fmla="*/ 984 h 562"/>
                <a:gd name="T34" fmla="*/ 63 w 1142"/>
                <a:gd name="T35" fmla="*/ 1349 h 562"/>
                <a:gd name="T36" fmla="*/ 93 w 1142"/>
                <a:gd name="T37" fmla="*/ 1794 h 562"/>
                <a:gd name="T38" fmla="*/ 75 w 1142"/>
                <a:gd name="T39" fmla="*/ 1937 h 562"/>
                <a:gd name="T40" fmla="*/ 75 w 1142"/>
                <a:gd name="T41" fmla="*/ 2009 h 562"/>
                <a:gd name="T42" fmla="*/ 87 w 1142"/>
                <a:gd name="T43" fmla="*/ 2193 h 562"/>
                <a:gd name="T44" fmla="*/ 69 w 1142"/>
                <a:gd name="T45" fmla="*/ 2266 h 562"/>
                <a:gd name="T46" fmla="*/ 87 w 1142"/>
                <a:gd name="T47" fmla="*/ 2328 h 562"/>
                <a:gd name="T48" fmla="*/ 87 w 1142"/>
                <a:gd name="T49" fmla="*/ 2372 h 562"/>
                <a:gd name="T50" fmla="*/ 99 w 1142"/>
                <a:gd name="T51" fmla="*/ 2480 h 562"/>
                <a:gd name="T52" fmla="*/ 625 w 1142"/>
                <a:gd name="T53" fmla="*/ 2556 h 562"/>
                <a:gd name="T54" fmla="*/ 771 w 1142"/>
                <a:gd name="T55" fmla="*/ 2741 h 562"/>
                <a:gd name="T56" fmla="*/ 815 w 1142"/>
                <a:gd name="T57" fmla="*/ 3175 h 562"/>
                <a:gd name="T58" fmla="*/ 873 w 1142"/>
                <a:gd name="T59" fmla="*/ 3208 h 562"/>
                <a:gd name="T60" fmla="*/ 1062 w 1142"/>
                <a:gd name="T61" fmla="*/ 2883 h 562"/>
                <a:gd name="T62" fmla="*/ 1120 w 1142"/>
                <a:gd name="T63" fmla="*/ 2993 h 562"/>
                <a:gd name="T64" fmla="*/ 1192 w 1142"/>
                <a:gd name="T65" fmla="*/ 2950 h 562"/>
                <a:gd name="T66" fmla="*/ 1135 w 1142"/>
                <a:gd name="T67" fmla="*/ 3175 h 562"/>
                <a:gd name="T68" fmla="*/ 1230 w 1142"/>
                <a:gd name="T69" fmla="*/ 2950 h 562"/>
                <a:gd name="T70" fmla="*/ 1185 w 1142"/>
                <a:gd name="T71" fmla="*/ 2702 h 562"/>
                <a:gd name="T72" fmla="*/ 1200 w 1142"/>
                <a:gd name="T73" fmla="*/ 2556 h 562"/>
                <a:gd name="T74" fmla="*/ 1077 w 1142"/>
                <a:gd name="T75" fmla="*/ 2741 h 562"/>
                <a:gd name="T76" fmla="*/ 1252 w 1142"/>
                <a:gd name="T77" fmla="*/ 2411 h 562"/>
                <a:gd name="T78" fmla="*/ 1382 w 1142"/>
                <a:gd name="T79" fmla="*/ 2110 h 562"/>
                <a:gd name="T80" fmla="*/ 1353 w 1142"/>
                <a:gd name="T81" fmla="*/ 1937 h 562"/>
                <a:gd name="T82" fmla="*/ 1332 w 1142"/>
                <a:gd name="T83" fmla="*/ 1970 h 562"/>
                <a:gd name="T84" fmla="*/ 1332 w 1142"/>
                <a:gd name="T85" fmla="*/ 1822 h 562"/>
                <a:gd name="T86" fmla="*/ 1317 w 1142"/>
                <a:gd name="T87" fmla="*/ 1717 h 562"/>
                <a:gd name="T88" fmla="*/ 1310 w 1142"/>
                <a:gd name="T89" fmla="*/ 1639 h 562"/>
                <a:gd name="T90" fmla="*/ 1302 w 1142"/>
                <a:gd name="T91" fmla="*/ 1492 h 562"/>
                <a:gd name="T92" fmla="*/ 1310 w 1142"/>
                <a:gd name="T93" fmla="*/ 1349 h 562"/>
                <a:gd name="T94" fmla="*/ 1287 w 1142"/>
                <a:gd name="T95" fmla="*/ 1349 h 562"/>
                <a:gd name="T96" fmla="*/ 1230 w 1142"/>
                <a:gd name="T97" fmla="*/ 1459 h 562"/>
                <a:gd name="T98" fmla="*/ 1192 w 1142"/>
                <a:gd name="T99" fmla="*/ 1427 h 562"/>
                <a:gd name="T100" fmla="*/ 1222 w 1142"/>
                <a:gd name="T101" fmla="*/ 1200 h 562"/>
                <a:gd name="T102" fmla="*/ 1172 w 1142"/>
                <a:gd name="T103" fmla="*/ 1016 h 562"/>
                <a:gd name="T104" fmla="*/ 1084 w 1142"/>
                <a:gd name="T105" fmla="*/ 1200 h 562"/>
                <a:gd name="T106" fmla="*/ 1018 w 1142"/>
                <a:gd name="T107" fmla="*/ 1794 h 562"/>
                <a:gd name="T108" fmla="*/ 945 w 1142"/>
                <a:gd name="T109" fmla="*/ 2234 h 562"/>
                <a:gd name="T110" fmla="*/ 917 w 1142"/>
                <a:gd name="T111" fmla="*/ 2049 h 562"/>
                <a:gd name="T112" fmla="*/ 837 w 1142"/>
                <a:gd name="T113" fmla="*/ 1639 h 562"/>
                <a:gd name="T114" fmla="*/ 764 w 1142"/>
                <a:gd name="T115" fmla="*/ 1492 h 562"/>
                <a:gd name="T116" fmla="*/ 859 w 1142"/>
                <a:gd name="T117" fmla="*/ 1016 h 562"/>
                <a:gd name="T118" fmla="*/ 866 w 1142"/>
                <a:gd name="T119" fmla="*/ 836 h 562"/>
                <a:gd name="T120" fmla="*/ 953 w 1142"/>
                <a:gd name="T121" fmla="*/ 836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42"/>
                <a:gd name="T184" fmla="*/ 0 h 562"/>
                <a:gd name="T185" fmla="*/ 1142 w 1142"/>
                <a:gd name="T186" fmla="*/ 562 h 5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round/>
              <a:headEnd/>
              <a:tailEnd/>
            </a:ln>
          </p:spPr>
          <p:txBody>
            <a:bodyPr/>
            <a:lstStyle/>
            <a:p>
              <a:endParaRPr lang="en-US"/>
            </a:p>
          </p:txBody>
        </p:sp>
        <p:sp>
          <p:nvSpPr>
            <p:cNvPr id="5545" name="Freeform 447"/>
            <p:cNvSpPr>
              <a:spLocks/>
            </p:cNvSpPr>
            <p:nvPr/>
          </p:nvSpPr>
          <p:spPr bwMode="auto">
            <a:xfrm>
              <a:off x="1394" y="1021"/>
              <a:ext cx="315" cy="222"/>
            </a:xfrm>
            <a:custGeom>
              <a:avLst/>
              <a:gdLst>
                <a:gd name="T0" fmla="*/ 273 w 311"/>
                <a:gd name="T1" fmla="*/ 256 h 197"/>
                <a:gd name="T2" fmla="*/ 261 w 311"/>
                <a:gd name="T3" fmla="*/ 216 h 197"/>
                <a:gd name="T4" fmla="*/ 249 w 311"/>
                <a:gd name="T5" fmla="*/ 180 h 197"/>
                <a:gd name="T6" fmla="*/ 217 w 311"/>
                <a:gd name="T7" fmla="*/ 256 h 197"/>
                <a:gd name="T8" fmla="*/ 226 w 311"/>
                <a:gd name="T9" fmla="*/ 142 h 197"/>
                <a:gd name="T10" fmla="*/ 235 w 311"/>
                <a:gd name="T11" fmla="*/ 142 h 197"/>
                <a:gd name="T12" fmla="*/ 174 w 311"/>
                <a:gd name="T13" fmla="*/ 142 h 197"/>
                <a:gd name="T14" fmla="*/ 174 w 311"/>
                <a:gd name="T15" fmla="*/ 142 h 197"/>
                <a:gd name="T16" fmla="*/ 162 w 311"/>
                <a:gd name="T17" fmla="*/ 142 h 197"/>
                <a:gd name="T18" fmla="*/ 150 w 311"/>
                <a:gd name="T19" fmla="*/ 110 h 197"/>
                <a:gd name="T20" fmla="*/ 117 w 311"/>
                <a:gd name="T21" fmla="*/ 37 h 197"/>
                <a:gd name="T22" fmla="*/ 93 w 311"/>
                <a:gd name="T23" fmla="*/ 77 h 197"/>
                <a:gd name="T24" fmla="*/ 87 w 311"/>
                <a:gd name="T25" fmla="*/ 110 h 197"/>
                <a:gd name="T26" fmla="*/ 81 w 311"/>
                <a:gd name="T27" fmla="*/ 216 h 197"/>
                <a:gd name="T28" fmla="*/ 63 w 311"/>
                <a:gd name="T29" fmla="*/ 142 h 197"/>
                <a:gd name="T30" fmla="*/ 24 w 311"/>
                <a:gd name="T31" fmla="*/ 77 h 197"/>
                <a:gd name="T32" fmla="*/ 6 w 311"/>
                <a:gd name="T33" fmla="*/ 328 h 197"/>
                <a:gd name="T34" fmla="*/ 36 w 311"/>
                <a:gd name="T35" fmla="*/ 366 h 197"/>
                <a:gd name="T36" fmla="*/ 99 w 311"/>
                <a:gd name="T37" fmla="*/ 328 h 197"/>
                <a:gd name="T38" fmla="*/ 156 w 311"/>
                <a:gd name="T39" fmla="*/ 328 h 197"/>
                <a:gd name="T40" fmla="*/ 168 w 311"/>
                <a:gd name="T41" fmla="*/ 392 h 197"/>
                <a:gd name="T42" fmla="*/ 162 w 311"/>
                <a:gd name="T43" fmla="*/ 506 h 197"/>
                <a:gd name="T44" fmla="*/ 199 w 311"/>
                <a:gd name="T45" fmla="*/ 470 h 197"/>
                <a:gd name="T46" fmla="*/ 186 w 311"/>
                <a:gd name="T47" fmla="*/ 677 h 197"/>
                <a:gd name="T48" fmla="*/ 243 w 311"/>
                <a:gd name="T49" fmla="*/ 758 h 197"/>
                <a:gd name="T50" fmla="*/ 180 w 311"/>
                <a:gd name="T51" fmla="*/ 714 h 197"/>
                <a:gd name="T52" fmla="*/ 129 w 311"/>
                <a:gd name="T53" fmla="*/ 860 h 197"/>
                <a:gd name="T54" fmla="*/ 81 w 311"/>
                <a:gd name="T55" fmla="*/ 891 h 197"/>
                <a:gd name="T56" fmla="*/ 141 w 311"/>
                <a:gd name="T57" fmla="*/ 891 h 197"/>
                <a:gd name="T58" fmla="*/ 156 w 311"/>
                <a:gd name="T59" fmla="*/ 891 h 197"/>
                <a:gd name="T60" fmla="*/ 168 w 311"/>
                <a:gd name="T61" fmla="*/ 1001 h 197"/>
                <a:gd name="T62" fmla="*/ 192 w 311"/>
                <a:gd name="T63" fmla="*/ 1110 h 197"/>
                <a:gd name="T64" fmla="*/ 217 w 311"/>
                <a:gd name="T65" fmla="*/ 1001 h 197"/>
                <a:gd name="T66" fmla="*/ 255 w 311"/>
                <a:gd name="T67" fmla="*/ 1038 h 197"/>
                <a:gd name="T68" fmla="*/ 273 w 311"/>
                <a:gd name="T69" fmla="*/ 1080 h 197"/>
                <a:gd name="T70" fmla="*/ 289 w 311"/>
                <a:gd name="T71" fmla="*/ 1001 h 197"/>
                <a:gd name="T72" fmla="*/ 289 w 311"/>
                <a:gd name="T73" fmla="*/ 930 h 197"/>
                <a:gd name="T74" fmla="*/ 267 w 311"/>
                <a:gd name="T75" fmla="*/ 860 h 197"/>
                <a:gd name="T76" fmla="*/ 267 w 311"/>
                <a:gd name="T77" fmla="*/ 828 h 197"/>
                <a:gd name="T78" fmla="*/ 261 w 311"/>
                <a:gd name="T79" fmla="*/ 758 h 197"/>
                <a:gd name="T80" fmla="*/ 273 w 311"/>
                <a:gd name="T81" fmla="*/ 714 h 197"/>
                <a:gd name="T82" fmla="*/ 297 w 311"/>
                <a:gd name="T83" fmla="*/ 758 h 197"/>
                <a:gd name="T84" fmla="*/ 311 w 311"/>
                <a:gd name="T85" fmla="*/ 758 h 197"/>
                <a:gd name="T86" fmla="*/ 311 w 311"/>
                <a:gd name="T87" fmla="*/ 828 h 197"/>
                <a:gd name="T88" fmla="*/ 327 w 311"/>
                <a:gd name="T89" fmla="*/ 860 h 197"/>
                <a:gd name="T90" fmla="*/ 341 w 311"/>
                <a:gd name="T91" fmla="*/ 791 h 197"/>
                <a:gd name="T92" fmla="*/ 353 w 311"/>
                <a:gd name="T93" fmla="*/ 758 h 197"/>
                <a:gd name="T94" fmla="*/ 368 w 311"/>
                <a:gd name="T95" fmla="*/ 714 h 197"/>
                <a:gd name="T96" fmla="*/ 361 w 311"/>
                <a:gd name="T97" fmla="*/ 677 h 197"/>
                <a:gd name="T98" fmla="*/ 341 w 311"/>
                <a:gd name="T99" fmla="*/ 677 h 197"/>
                <a:gd name="T100" fmla="*/ 341 w 311"/>
                <a:gd name="T101" fmla="*/ 648 h 197"/>
                <a:gd name="T102" fmla="*/ 341 w 311"/>
                <a:gd name="T103" fmla="*/ 616 h 197"/>
                <a:gd name="T104" fmla="*/ 335 w 311"/>
                <a:gd name="T105" fmla="*/ 533 h 197"/>
                <a:gd name="T106" fmla="*/ 319 w 311"/>
                <a:gd name="T107" fmla="*/ 533 h 197"/>
                <a:gd name="T108" fmla="*/ 297 w 311"/>
                <a:gd name="T109" fmla="*/ 533 h 197"/>
                <a:gd name="T110" fmla="*/ 289 w 311"/>
                <a:gd name="T111" fmla="*/ 506 h 197"/>
                <a:gd name="T112" fmla="*/ 303 w 311"/>
                <a:gd name="T113" fmla="*/ 470 h 197"/>
                <a:gd name="T114" fmla="*/ 297 w 311"/>
                <a:gd name="T115" fmla="*/ 433 h 197"/>
                <a:gd name="T116" fmla="*/ 273 w 311"/>
                <a:gd name="T117" fmla="*/ 392 h 197"/>
                <a:gd name="T118" fmla="*/ 273 w 311"/>
                <a:gd name="T119" fmla="*/ 392 h 197"/>
                <a:gd name="T120" fmla="*/ 289 w 311"/>
                <a:gd name="T121" fmla="*/ 291 h 197"/>
                <a:gd name="T122" fmla="*/ 255 w 311"/>
                <a:gd name="T123" fmla="*/ 366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1"/>
                <a:gd name="T187" fmla="*/ 0 h 197"/>
                <a:gd name="T188" fmla="*/ 311 w 311"/>
                <a:gd name="T189" fmla="*/ 197 h 1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round/>
              <a:headEnd/>
              <a:tailEnd/>
            </a:ln>
          </p:spPr>
          <p:txBody>
            <a:bodyPr/>
            <a:lstStyle/>
            <a:p>
              <a:endParaRPr lang="en-US"/>
            </a:p>
          </p:txBody>
        </p:sp>
        <p:sp>
          <p:nvSpPr>
            <p:cNvPr id="5546" name="Freeform 448"/>
            <p:cNvSpPr>
              <a:spLocks/>
            </p:cNvSpPr>
            <p:nvPr/>
          </p:nvSpPr>
          <p:spPr bwMode="auto">
            <a:xfrm>
              <a:off x="1485" y="873"/>
              <a:ext cx="389" cy="101"/>
            </a:xfrm>
            <a:custGeom>
              <a:avLst/>
              <a:gdLst>
                <a:gd name="T0" fmla="*/ 126 w 383"/>
                <a:gd name="T1" fmla="*/ 369 h 90"/>
                <a:gd name="T2" fmla="*/ 87 w 383"/>
                <a:gd name="T3" fmla="*/ 406 h 90"/>
                <a:gd name="T4" fmla="*/ 75 w 383"/>
                <a:gd name="T5" fmla="*/ 369 h 90"/>
                <a:gd name="T6" fmla="*/ 87 w 383"/>
                <a:gd name="T7" fmla="*/ 332 h 90"/>
                <a:gd name="T8" fmla="*/ 63 w 383"/>
                <a:gd name="T9" fmla="*/ 332 h 90"/>
                <a:gd name="T10" fmla="*/ 138 w 383"/>
                <a:gd name="T11" fmla="*/ 303 h 90"/>
                <a:gd name="T12" fmla="*/ 93 w 383"/>
                <a:gd name="T13" fmla="*/ 202 h 90"/>
                <a:gd name="T14" fmla="*/ 144 w 383"/>
                <a:gd name="T15" fmla="*/ 202 h 90"/>
                <a:gd name="T16" fmla="*/ 163 w 383"/>
                <a:gd name="T17" fmla="*/ 233 h 90"/>
                <a:gd name="T18" fmla="*/ 150 w 383"/>
                <a:gd name="T19" fmla="*/ 171 h 90"/>
                <a:gd name="T20" fmla="*/ 218 w 383"/>
                <a:gd name="T21" fmla="*/ 135 h 90"/>
                <a:gd name="T22" fmla="*/ 256 w 383"/>
                <a:gd name="T23" fmla="*/ 100 h 90"/>
                <a:gd name="T24" fmla="*/ 181 w 383"/>
                <a:gd name="T25" fmla="*/ 135 h 90"/>
                <a:gd name="T26" fmla="*/ 114 w 383"/>
                <a:gd name="T27" fmla="*/ 171 h 90"/>
                <a:gd name="T28" fmla="*/ 172 w 383"/>
                <a:gd name="T29" fmla="*/ 135 h 90"/>
                <a:gd name="T30" fmla="*/ 93 w 383"/>
                <a:gd name="T31" fmla="*/ 171 h 90"/>
                <a:gd name="T32" fmla="*/ 75 w 383"/>
                <a:gd name="T33" fmla="*/ 135 h 90"/>
                <a:gd name="T34" fmla="*/ 144 w 383"/>
                <a:gd name="T35" fmla="*/ 100 h 90"/>
                <a:gd name="T36" fmla="*/ 75 w 383"/>
                <a:gd name="T37" fmla="*/ 135 h 90"/>
                <a:gd name="T38" fmla="*/ 126 w 383"/>
                <a:gd name="T39" fmla="*/ 100 h 90"/>
                <a:gd name="T40" fmla="*/ 63 w 383"/>
                <a:gd name="T41" fmla="*/ 100 h 90"/>
                <a:gd name="T42" fmla="*/ 138 w 383"/>
                <a:gd name="T43" fmla="*/ 68 h 90"/>
                <a:gd name="T44" fmla="*/ 232 w 383"/>
                <a:gd name="T45" fmla="*/ 68 h 90"/>
                <a:gd name="T46" fmla="*/ 218 w 383"/>
                <a:gd name="T47" fmla="*/ 0 h 90"/>
                <a:gd name="T48" fmla="*/ 294 w 383"/>
                <a:gd name="T49" fmla="*/ 34 h 90"/>
                <a:gd name="T50" fmla="*/ 280 w 383"/>
                <a:gd name="T51" fmla="*/ 0 h 90"/>
                <a:gd name="T52" fmla="*/ 378 w 383"/>
                <a:gd name="T53" fmla="*/ 34 h 90"/>
                <a:gd name="T54" fmla="*/ 482 w 383"/>
                <a:gd name="T55" fmla="*/ 34 h 90"/>
                <a:gd name="T56" fmla="*/ 414 w 383"/>
                <a:gd name="T57" fmla="*/ 100 h 90"/>
                <a:gd name="T58" fmla="*/ 346 w 383"/>
                <a:gd name="T59" fmla="*/ 135 h 90"/>
                <a:gd name="T60" fmla="*/ 422 w 383"/>
                <a:gd name="T61" fmla="*/ 100 h 90"/>
                <a:gd name="T62" fmla="*/ 354 w 383"/>
                <a:gd name="T63" fmla="*/ 171 h 90"/>
                <a:gd name="T64" fmla="*/ 280 w 383"/>
                <a:gd name="T65" fmla="*/ 233 h 90"/>
                <a:gd name="T66" fmla="*/ 212 w 383"/>
                <a:gd name="T67" fmla="*/ 270 h 90"/>
                <a:gd name="T68" fmla="*/ 248 w 383"/>
                <a:gd name="T69" fmla="*/ 270 h 90"/>
                <a:gd name="T70" fmla="*/ 199 w 383"/>
                <a:gd name="T71" fmla="*/ 303 h 90"/>
                <a:gd name="T72" fmla="*/ 240 w 383"/>
                <a:gd name="T73" fmla="*/ 303 h 90"/>
                <a:gd name="T74" fmla="*/ 172 w 383"/>
                <a:gd name="T75" fmla="*/ 369 h 90"/>
                <a:gd name="T76" fmla="*/ 172 w 383"/>
                <a:gd name="T77" fmla="*/ 406 h 90"/>
                <a:gd name="T78" fmla="*/ 126 w 383"/>
                <a:gd name="T79" fmla="*/ 442 h 90"/>
                <a:gd name="T80" fmla="*/ 156 w 383"/>
                <a:gd name="T81" fmla="*/ 470 h 90"/>
                <a:gd name="T82" fmla="*/ 114 w 383"/>
                <a:gd name="T83" fmla="*/ 508 h 90"/>
                <a:gd name="T84" fmla="*/ 0 w 383"/>
                <a:gd name="T85" fmla="*/ 470 h 90"/>
                <a:gd name="T86" fmla="*/ 30 w 383"/>
                <a:gd name="T87" fmla="*/ 442 h 90"/>
                <a:gd name="T88" fmla="*/ 24 w 383"/>
                <a:gd name="T89" fmla="*/ 406 h 90"/>
                <a:gd name="T90" fmla="*/ 87 w 383"/>
                <a:gd name="T91" fmla="*/ 406 h 90"/>
                <a:gd name="T92" fmla="*/ 126 w 383"/>
                <a:gd name="T93" fmla="*/ 369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3"/>
                <a:gd name="T142" fmla="*/ 0 h 90"/>
                <a:gd name="T143" fmla="*/ 383 w 383"/>
                <a:gd name="T144" fmla="*/ 90 h 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round/>
              <a:headEnd/>
              <a:tailEnd/>
            </a:ln>
          </p:spPr>
          <p:txBody>
            <a:bodyPr/>
            <a:lstStyle/>
            <a:p>
              <a:endParaRPr lang="en-US"/>
            </a:p>
          </p:txBody>
        </p:sp>
        <p:sp>
          <p:nvSpPr>
            <p:cNvPr id="5547" name="Freeform 449"/>
            <p:cNvSpPr>
              <a:spLocks/>
            </p:cNvSpPr>
            <p:nvPr/>
          </p:nvSpPr>
          <p:spPr bwMode="auto">
            <a:xfrm>
              <a:off x="1018" y="1028"/>
              <a:ext cx="213" cy="88"/>
            </a:xfrm>
            <a:custGeom>
              <a:avLst/>
              <a:gdLst>
                <a:gd name="T0" fmla="*/ 168 w 210"/>
                <a:gd name="T1" fmla="*/ 438 h 78"/>
                <a:gd name="T2" fmla="*/ 162 w 210"/>
                <a:gd name="T3" fmla="*/ 399 h 78"/>
                <a:gd name="T4" fmla="*/ 156 w 210"/>
                <a:gd name="T5" fmla="*/ 399 h 78"/>
                <a:gd name="T6" fmla="*/ 128 w 210"/>
                <a:gd name="T7" fmla="*/ 438 h 78"/>
                <a:gd name="T8" fmla="*/ 81 w 210"/>
                <a:gd name="T9" fmla="*/ 438 h 78"/>
                <a:gd name="T10" fmla="*/ 30 w 210"/>
                <a:gd name="T11" fmla="*/ 473 h 78"/>
                <a:gd name="T12" fmla="*/ 51 w 210"/>
                <a:gd name="T13" fmla="*/ 438 h 78"/>
                <a:gd name="T14" fmla="*/ 0 w 210"/>
                <a:gd name="T15" fmla="*/ 369 h 78"/>
                <a:gd name="T16" fmla="*/ 6 w 210"/>
                <a:gd name="T17" fmla="*/ 292 h 78"/>
                <a:gd name="T18" fmla="*/ 63 w 210"/>
                <a:gd name="T19" fmla="*/ 292 h 78"/>
                <a:gd name="T20" fmla="*/ 99 w 210"/>
                <a:gd name="T21" fmla="*/ 292 h 78"/>
                <a:gd name="T22" fmla="*/ 63 w 210"/>
                <a:gd name="T23" fmla="*/ 257 h 78"/>
                <a:gd name="T24" fmla="*/ 12 w 210"/>
                <a:gd name="T25" fmla="*/ 257 h 78"/>
                <a:gd name="T26" fmla="*/ 6 w 210"/>
                <a:gd name="T27" fmla="*/ 226 h 78"/>
                <a:gd name="T28" fmla="*/ 69 w 210"/>
                <a:gd name="T29" fmla="*/ 182 h 78"/>
                <a:gd name="T30" fmla="*/ 18 w 210"/>
                <a:gd name="T31" fmla="*/ 182 h 78"/>
                <a:gd name="T32" fmla="*/ 30 w 210"/>
                <a:gd name="T33" fmla="*/ 143 h 78"/>
                <a:gd name="T34" fmla="*/ 12 w 210"/>
                <a:gd name="T35" fmla="*/ 143 h 78"/>
                <a:gd name="T36" fmla="*/ 51 w 210"/>
                <a:gd name="T37" fmla="*/ 77 h 78"/>
                <a:gd name="T38" fmla="*/ 51 w 210"/>
                <a:gd name="T39" fmla="*/ 77 h 78"/>
                <a:gd name="T40" fmla="*/ 128 w 210"/>
                <a:gd name="T41" fmla="*/ 0 h 78"/>
                <a:gd name="T42" fmla="*/ 128 w 210"/>
                <a:gd name="T43" fmla="*/ 0 h 78"/>
                <a:gd name="T44" fmla="*/ 99 w 210"/>
                <a:gd name="T45" fmla="*/ 77 h 78"/>
                <a:gd name="T46" fmla="*/ 128 w 210"/>
                <a:gd name="T47" fmla="*/ 37 h 78"/>
                <a:gd name="T48" fmla="*/ 144 w 210"/>
                <a:gd name="T49" fmla="*/ 37 h 78"/>
                <a:gd name="T50" fmla="*/ 156 w 210"/>
                <a:gd name="T51" fmla="*/ 77 h 78"/>
                <a:gd name="T52" fmla="*/ 144 w 210"/>
                <a:gd name="T53" fmla="*/ 111 h 78"/>
                <a:gd name="T54" fmla="*/ 150 w 210"/>
                <a:gd name="T55" fmla="*/ 77 h 78"/>
                <a:gd name="T56" fmla="*/ 168 w 210"/>
                <a:gd name="T57" fmla="*/ 77 h 78"/>
                <a:gd name="T58" fmla="*/ 174 w 210"/>
                <a:gd name="T59" fmla="*/ 37 h 78"/>
                <a:gd name="T60" fmla="*/ 174 w 210"/>
                <a:gd name="T61" fmla="*/ 37 h 78"/>
                <a:gd name="T62" fmla="*/ 191 w 210"/>
                <a:gd name="T63" fmla="*/ 77 h 78"/>
                <a:gd name="T64" fmla="*/ 182 w 210"/>
                <a:gd name="T65" fmla="*/ 143 h 78"/>
                <a:gd name="T66" fmla="*/ 200 w 210"/>
                <a:gd name="T67" fmla="*/ 111 h 78"/>
                <a:gd name="T68" fmla="*/ 218 w 210"/>
                <a:gd name="T69" fmla="*/ 0 h 78"/>
                <a:gd name="T70" fmla="*/ 237 w 210"/>
                <a:gd name="T71" fmla="*/ 0 h 78"/>
                <a:gd name="T72" fmla="*/ 243 w 210"/>
                <a:gd name="T73" fmla="*/ 77 h 78"/>
                <a:gd name="T74" fmla="*/ 231 w 210"/>
                <a:gd name="T75" fmla="*/ 182 h 78"/>
                <a:gd name="T76" fmla="*/ 231 w 210"/>
                <a:gd name="T77" fmla="*/ 257 h 78"/>
                <a:gd name="T78" fmla="*/ 237 w 210"/>
                <a:gd name="T79" fmla="*/ 257 h 78"/>
                <a:gd name="T80" fmla="*/ 258 w 210"/>
                <a:gd name="T81" fmla="*/ 292 h 78"/>
                <a:gd name="T82" fmla="*/ 258 w 210"/>
                <a:gd name="T83" fmla="*/ 329 h 78"/>
                <a:gd name="T84" fmla="*/ 243 w 210"/>
                <a:gd name="T85" fmla="*/ 369 h 78"/>
                <a:gd name="T86" fmla="*/ 250 w 210"/>
                <a:gd name="T87" fmla="*/ 329 h 78"/>
                <a:gd name="T88" fmla="*/ 237 w 210"/>
                <a:gd name="T89" fmla="*/ 329 h 78"/>
                <a:gd name="T90" fmla="*/ 231 w 210"/>
                <a:gd name="T91" fmla="*/ 329 h 78"/>
                <a:gd name="T92" fmla="*/ 225 w 210"/>
                <a:gd name="T93" fmla="*/ 369 h 78"/>
                <a:gd name="T94" fmla="*/ 218 w 210"/>
                <a:gd name="T95" fmla="*/ 369 h 78"/>
                <a:gd name="T96" fmla="*/ 209 w 210"/>
                <a:gd name="T97" fmla="*/ 399 h 78"/>
                <a:gd name="T98" fmla="*/ 231 w 210"/>
                <a:gd name="T99" fmla="*/ 369 h 78"/>
                <a:gd name="T100" fmla="*/ 231 w 210"/>
                <a:gd name="T101" fmla="*/ 399 h 78"/>
                <a:gd name="T102" fmla="*/ 225 w 210"/>
                <a:gd name="T103" fmla="*/ 438 h 78"/>
                <a:gd name="T104" fmla="*/ 168 w 210"/>
                <a:gd name="T105" fmla="*/ 438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78"/>
                <a:gd name="T161" fmla="*/ 210 w 210"/>
                <a:gd name="T162" fmla="*/ 78 h 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round/>
              <a:headEnd/>
              <a:tailEnd/>
            </a:ln>
          </p:spPr>
          <p:txBody>
            <a:bodyPr/>
            <a:lstStyle/>
            <a:p>
              <a:endParaRPr lang="en-US"/>
            </a:p>
          </p:txBody>
        </p:sp>
        <p:sp>
          <p:nvSpPr>
            <p:cNvPr id="5548" name="Freeform 450"/>
            <p:cNvSpPr>
              <a:spLocks/>
            </p:cNvSpPr>
            <p:nvPr/>
          </p:nvSpPr>
          <p:spPr bwMode="auto">
            <a:xfrm>
              <a:off x="959" y="1008"/>
              <a:ext cx="150" cy="61"/>
            </a:xfrm>
            <a:custGeom>
              <a:avLst/>
              <a:gdLst>
                <a:gd name="T0" fmla="*/ 65 w 149"/>
                <a:gd name="T1" fmla="*/ 227 h 54"/>
                <a:gd name="T2" fmla="*/ 41 w 149"/>
                <a:gd name="T3" fmla="*/ 298 h 54"/>
                <a:gd name="T4" fmla="*/ 12 w 149"/>
                <a:gd name="T5" fmla="*/ 337 h 54"/>
                <a:gd name="T6" fmla="*/ 6 w 149"/>
                <a:gd name="T7" fmla="*/ 259 h 54"/>
                <a:gd name="T8" fmla="*/ 0 w 149"/>
                <a:gd name="T9" fmla="*/ 227 h 54"/>
                <a:gd name="T10" fmla="*/ 18 w 149"/>
                <a:gd name="T11" fmla="*/ 146 h 54"/>
                <a:gd name="T12" fmla="*/ 30 w 149"/>
                <a:gd name="T13" fmla="*/ 111 h 54"/>
                <a:gd name="T14" fmla="*/ 53 w 149"/>
                <a:gd name="T15" fmla="*/ 37 h 54"/>
                <a:gd name="T16" fmla="*/ 53 w 149"/>
                <a:gd name="T17" fmla="*/ 0 h 54"/>
                <a:gd name="T18" fmla="*/ 116 w 149"/>
                <a:gd name="T19" fmla="*/ 0 h 54"/>
                <a:gd name="T20" fmla="*/ 128 w 149"/>
                <a:gd name="T21" fmla="*/ 37 h 54"/>
                <a:gd name="T22" fmla="*/ 128 w 149"/>
                <a:gd name="T23" fmla="*/ 37 h 54"/>
                <a:gd name="T24" fmla="*/ 158 w 149"/>
                <a:gd name="T25" fmla="*/ 0 h 54"/>
                <a:gd name="T26" fmla="*/ 164 w 149"/>
                <a:gd name="T27" fmla="*/ 77 h 54"/>
                <a:gd name="T28" fmla="*/ 134 w 149"/>
                <a:gd name="T29" fmla="*/ 146 h 54"/>
                <a:gd name="T30" fmla="*/ 98 w 149"/>
                <a:gd name="T31" fmla="*/ 186 h 54"/>
                <a:gd name="T32" fmla="*/ 65 w 149"/>
                <a:gd name="T33" fmla="*/ 22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54"/>
                <a:gd name="T53" fmla="*/ 149 w 14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round/>
              <a:headEnd/>
              <a:tailEnd/>
            </a:ln>
          </p:spPr>
          <p:txBody>
            <a:bodyPr/>
            <a:lstStyle/>
            <a:p>
              <a:endParaRPr lang="en-US"/>
            </a:p>
          </p:txBody>
        </p:sp>
        <p:sp>
          <p:nvSpPr>
            <p:cNvPr id="5549" name="Freeform 451"/>
            <p:cNvSpPr>
              <a:spLocks/>
            </p:cNvSpPr>
            <p:nvPr/>
          </p:nvSpPr>
          <p:spPr bwMode="auto">
            <a:xfrm>
              <a:off x="1594" y="1466"/>
              <a:ext cx="104" cy="102"/>
            </a:xfrm>
            <a:custGeom>
              <a:avLst/>
              <a:gdLst>
                <a:gd name="T0" fmla="*/ 83 w 101"/>
                <a:gd name="T1" fmla="*/ 471 h 90"/>
                <a:gd name="T2" fmla="*/ 83 w 101"/>
                <a:gd name="T3" fmla="*/ 471 h 90"/>
                <a:gd name="T4" fmla="*/ 39 w 101"/>
                <a:gd name="T5" fmla="*/ 471 h 90"/>
                <a:gd name="T6" fmla="*/ 0 w 101"/>
                <a:gd name="T7" fmla="*/ 471 h 90"/>
                <a:gd name="T8" fmla="*/ 6 w 101"/>
                <a:gd name="T9" fmla="*/ 434 h 90"/>
                <a:gd name="T10" fmla="*/ 33 w 101"/>
                <a:gd name="T11" fmla="*/ 348 h 90"/>
                <a:gd name="T12" fmla="*/ 6 w 101"/>
                <a:gd name="T13" fmla="*/ 348 h 90"/>
                <a:gd name="T14" fmla="*/ 12 w 101"/>
                <a:gd name="T15" fmla="*/ 348 h 90"/>
                <a:gd name="T16" fmla="*/ 39 w 101"/>
                <a:gd name="T17" fmla="*/ 271 h 90"/>
                <a:gd name="T18" fmla="*/ 39 w 101"/>
                <a:gd name="T19" fmla="*/ 307 h 90"/>
                <a:gd name="T20" fmla="*/ 45 w 101"/>
                <a:gd name="T21" fmla="*/ 271 h 90"/>
                <a:gd name="T22" fmla="*/ 39 w 101"/>
                <a:gd name="T23" fmla="*/ 233 h 90"/>
                <a:gd name="T24" fmla="*/ 45 w 101"/>
                <a:gd name="T25" fmla="*/ 233 h 90"/>
                <a:gd name="T26" fmla="*/ 75 w 101"/>
                <a:gd name="T27" fmla="*/ 78 h 90"/>
                <a:gd name="T28" fmla="*/ 100 w 101"/>
                <a:gd name="T29" fmla="*/ 0 h 90"/>
                <a:gd name="T30" fmla="*/ 109 w 101"/>
                <a:gd name="T31" fmla="*/ 0 h 90"/>
                <a:gd name="T32" fmla="*/ 118 w 101"/>
                <a:gd name="T33" fmla="*/ 0 h 90"/>
                <a:gd name="T34" fmla="*/ 109 w 101"/>
                <a:gd name="T35" fmla="*/ 0 h 90"/>
                <a:gd name="T36" fmla="*/ 109 w 101"/>
                <a:gd name="T37" fmla="*/ 37 h 90"/>
                <a:gd name="T38" fmla="*/ 100 w 101"/>
                <a:gd name="T39" fmla="*/ 78 h 90"/>
                <a:gd name="T40" fmla="*/ 75 w 101"/>
                <a:gd name="T41" fmla="*/ 233 h 90"/>
                <a:gd name="T42" fmla="*/ 91 w 101"/>
                <a:gd name="T43" fmla="*/ 160 h 90"/>
                <a:gd name="T44" fmla="*/ 91 w 101"/>
                <a:gd name="T45" fmla="*/ 201 h 90"/>
                <a:gd name="T46" fmla="*/ 109 w 101"/>
                <a:gd name="T47" fmla="*/ 201 h 90"/>
                <a:gd name="T48" fmla="*/ 91 w 101"/>
                <a:gd name="T49" fmla="*/ 233 h 90"/>
                <a:gd name="T50" fmla="*/ 91 w 101"/>
                <a:gd name="T51" fmla="*/ 233 h 90"/>
                <a:gd name="T52" fmla="*/ 109 w 101"/>
                <a:gd name="T53" fmla="*/ 233 h 90"/>
                <a:gd name="T54" fmla="*/ 100 w 101"/>
                <a:gd name="T55" fmla="*/ 271 h 90"/>
                <a:gd name="T56" fmla="*/ 130 w 101"/>
                <a:gd name="T57" fmla="*/ 233 h 90"/>
                <a:gd name="T58" fmla="*/ 130 w 101"/>
                <a:gd name="T59" fmla="*/ 271 h 90"/>
                <a:gd name="T60" fmla="*/ 147 w 101"/>
                <a:gd name="T61" fmla="*/ 271 h 90"/>
                <a:gd name="T62" fmla="*/ 130 w 101"/>
                <a:gd name="T63" fmla="*/ 307 h 90"/>
                <a:gd name="T64" fmla="*/ 139 w 101"/>
                <a:gd name="T65" fmla="*/ 348 h 90"/>
                <a:gd name="T66" fmla="*/ 130 w 101"/>
                <a:gd name="T67" fmla="*/ 393 h 90"/>
                <a:gd name="T68" fmla="*/ 155 w 101"/>
                <a:gd name="T69" fmla="*/ 348 h 90"/>
                <a:gd name="T70" fmla="*/ 130 w 101"/>
                <a:gd name="T71" fmla="*/ 434 h 90"/>
                <a:gd name="T72" fmla="*/ 130 w 101"/>
                <a:gd name="T73" fmla="*/ 434 h 90"/>
                <a:gd name="T74" fmla="*/ 130 w 101"/>
                <a:gd name="T75" fmla="*/ 434 h 90"/>
                <a:gd name="T76" fmla="*/ 130 w 101"/>
                <a:gd name="T77" fmla="*/ 471 h 90"/>
                <a:gd name="T78" fmla="*/ 155 w 101"/>
                <a:gd name="T79" fmla="*/ 393 h 90"/>
                <a:gd name="T80" fmla="*/ 147 w 101"/>
                <a:gd name="T81" fmla="*/ 471 h 90"/>
                <a:gd name="T82" fmla="*/ 155 w 101"/>
                <a:gd name="T83" fmla="*/ 471 h 90"/>
                <a:gd name="T84" fmla="*/ 155 w 101"/>
                <a:gd name="T85" fmla="*/ 471 h 90"/>
                <a:gd name="T86" fmla="*/ 139 w 101"/>
                <a:gd name="T87" fmla="*/ 587 h 90"/>
                <a:gd name="T88" fmla="*/ 130 w 101"/>
                <a:gd name="T89" fmla="*/ 587 h 90"/>
                <a:gd name="T90" fmla="*/ 130 w 101"/>
                <a:gd name="T91" fmla="*/ 546 h 90"/>
                <a:gd name="T92" fmla="*/ 109 w 101"/>
                <a:gd name="T93" fmla="*/ 587 h 90"/>
                <a:gd name="T94" fmla="*/ 130 w 101"/>
                <a:gd name="T95" fmla="*/ 471 h 90"/>
                <a:gd name="T96" fmla="*/ 118 w 101"/>
                <a:gd name="T97" fmla="*/ 434 h 90"/>
                <a:gd name="T98" fmla="*/ 109 w 101"/>
                <a:gd name="T99" fmla="*/ 507 h 90"/>
                <a:gd name="T100" fmla="*/ 109 w 101"/>
                <a:gd name="T101" fmla="*/ 471 h 90"/>
                <a:gd name="T102" fmla="*/ 75 w 101"/>
                <a:gd name="T103" fmla="*/ 587 h 90"/>
                <a:gd name="T104" fmla="*/ 75 w 101"/>
                <a:gd name="T105" fmla="*/ 546 h 90"/>
                <a:gd name="T106" fmla="*/ 100 w 101"/>
                <a:gd name="T107" fmla="*/ 471 h 90"/>
                <a:gd name="T108" fmla="*/ 100 w 101"/>
                <a:gd name="T109" fmla="*/ 471 h 90"/>
                <a:gd name="T110" fmla="*/ 100 w 101"/>
                <a:gd name="T111" fmla="*/ 471 h 90"/>
                <a:gd name="T112" fmla="*/ 91 w 101"/>
                <a:gd name="T113" fmla="*/ 471 h 90"/>
                <a:gd name="T114" fmla="*/ 83 w 101"/>
                <a:gd name="T115" fmla="*/ 507 h 90"/>
                <a:gd name="T116" fmla="*/ 75 w 101"/>
                <a:gd name="T117" fmla="*/ 507 h 90"/>
                <a:gd name="T118" fmla="*/ 83 w 101"/>
                <a:gd name="T119" fmla="*/ 471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
                <a:gd name="T181" fmla="*/ 0 h 90"/>
                <a:gd name="T182" fmla="*/ 101 w 101"/>
                <a:gd name="T183" fmla="*/ 90 h 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round/>
              <a:headEnd/>
              <a:tailEnd/>
            </a:ln>
          </p:spPr>
          <p:txBody>
            <a:bodyPr/>
            <a:lstStyle/>
            <a:p>
              <a:endParaRPr lang="en-US"/>
            </a:p>
          </p:txBody>
        </p:sp>
        <p:sp>
          <p:nvSpPr>
            <p:cNvPr id="5550" name="Freeform 452"/>
            <p:cNvSpPr>
              <a:spLocks/>
            </p:cNvSpPr>
            <p:nvPr/>
          </p:nvSpPr>
          <p:spPr bwMode="auto">
            <a:xfrm>
              <a:off x="1394" y="967"/>
              <a:ext cx="183" cy="34"/>
            </a:xfrm>
            <a:custGeom>
              <a:avLst/>
              <a:gdLst>
                <a:gd name="T0" fmla="*/ 87 w 180"/>
                <a:gd name="T1" fmla="*/ 78 h 30"/>
                <a:gd name="T2" fmla="*/ 69 w 180"/>
                <a:gd name="T3" fmla="*/ 37 h 30"/>
                <a:gd name="T4" fmla="*/ 96 w 180"/>
                <a:gd name="T5" fmla="*/ 37 h 30"/>
                <a:gd name="T6" fmla="*/ 41 w 180"/>
                <a:gd name="T7" fmla="*/ 37 h 30"/>
                <a:gd name="T8" fmla="*/ 57 w 180"/>
                <a:gd name="T9" fmla="*/ 0 h 30"/>
                <a:gd name="T10" fmla="*/ 0 w 180"/>
                <a:gd name="T11" fmla="*/ 0 h 30"/>
                <a:gd name="T12" fmla="*/ 51 w 180"/>
                <a:gd name="T13" fmla="*/ 37 h 30"/>
                <a:gd name="T14" fmla="*/ 41 w 180"/>
                <a:gd name="T15" fmla="*/ 113 h 30"/>
                <a:gd name="T16" fmla="*/ 24 w 180"/>
                <a:gd name="T17" fmla="*/ 201 h 30"/>
                <a:gd name="T18" fmla="*/ 75 w 180"/>
                <a:gd name="T19" fmla="*/ 201 h 30"/>
                <a:gd name="T20" fmla="*/ 126 w 180"/>
                <a:gd name="T21" fmla="*/ 201 h 30"/>
                <a:gd name="T22" fmla="*/ 177 w 180"/>
                <a:gd name="T23" fmla="*/ 201 h 30"/>
                <a:gd name="T24" fmla="*/ 222 w 180"/>
                <a:gd name="T25" fmla="*/ 201 h 30"/>
                <a:gd name="T26" fmla="*/ 230 w 180"/>
                <a:gd name="T27" fmla="*/ 113 h 30"/>
                <a:gd name="T28" fmla="*/ 195 w 180"/>
                <a:gd name="T29" fmla="*/ 78 h 30"/>
                <a:gd name="T30" fmla="*/ 87 w 180"/>
                <a:gd name="T31" fmla="*/ 78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0"/>
                <a:gd name="T49" fmla="*/ 0 h 30"/>
                <a:gd name="T50" fmla="*/ 180 w 180"/>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round/>
              <a:headEnd/>
              <a:tailEnd/>
            </a:ln>
          </p:spPr>
          <p:txBody>
            <a:bodyPr/>
            <a:lstStyle/>
            <a:p>
              <a:endParaRPr lang="en-US"/>
            </a:p>
          </p:txBody>
        </p:sp>
        <p:sp>
          <p:nvSpPr>
            <p:cNvPr id="5551" name="Freeform 453"/>
            <p:cNvSpPr>
              <a:spLocks/>
            </p:cNvSpPr>
            <p:nvPr/>
          </p:nvSpPr>
          <p:spPr bwMode="auto">
            <a:xfrm>
              <a:off x="1456" y="900"/>
              <a:ext cx="115" cy="40"/>
            </a:xfrm>
            <a:custGeom>
              <a:avLst/>
              <a:gdLst>
                <a:gd name="T0" fmla="*/ 24 w 114"/>
                <a:gd name="T1" fmla="*/ 57 h 36"/>
                <a:gd name="T2" fmla="*/ 18 w 114"/>
                <a:gd name="T3" fmla="*/ 30 h 36"/>
                <a:gd name="T4" fmla="*/ 54 w 114"/>
                <a:gd name="T5" fmla="*/ 0 h 36"/>
                <a:gd name="T6" fmla="*/ 117 w 114"/>
                <a:gd name="T7" fmla="*/ 30 h 36"/>
                <a:gd name="T8" fmla="*/ 105 w 114"/>
                <a:gd name="T9" fmla="*/ 87 h 36"/>
                <a:gd name="T10" fmla="*/ 129 w 114"/>
                <a:gd name="T11" fmla="*/ 120 h 36"/>
                <a:gd name="T12" fmla="*/ 87 w 114"/>
                <a:gd name="T13" fmla="*/ 148 h 36"/>
                <a:gd name="T14" fmla="*/ 54 w 114"/>
                <a:gd name="T15" fmla="*/ 170 h 36"/>
                <a:gd name="T16" fmla="*/ 48 w 114"/>
                <a:gd name="T17" fmla="*/ 148 h 36"/>
                <a:gd name="T18" fmla="*/ 48 w 114"/>
                <a:gd name="T19" fmla="*/ 170 h 36"/>
                <a:gd name="T20" fmla="*/ 6 w 114"/>
                <a:gd name="T21" fmla="*/ 148 h 36"/>
                <a:gd name="T22" fmla="*/ 54 w 114"/>
                <a:gd name="T23" fmla="*/ 120 h 36"/>
                <a:gd name="T24" fmla="*/ 0 w 114"/>
                <a:gd name="T25" fmla="*/ 87 h 36"/>
                <a:gd name="T26" fmla="*/ 24 w 114"/>
                <a:gd name="T27" fmla="*/ 5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4"/>
                <a:gd name="T43" fmla="*/ 0 h 36"/>
                <a:gd name="T44" fmla="*/ 114 w 11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round/>
              <a:headEnd/>
              <a:tailEnd/>
            </a:ln>
          </p:spPr>
          <p:txBody>
            <a:bodyPr/>
            <a:lstStyle/>
            <a:p>
              <a:endParaRPr lang="en-US"/>
            </a:p>
          </p:txBody>
        </p:sp>
        <p:sp>
          <p:nvSpPr>
            <p:cNvPr id="5552" name="Freeform 454"/>
            <p:cNvSpPr>
              <a:spLocks/>
            </p:cNvSpPr>
            <p:nvPr/>
          </p:nvSpPr>
          <p:spPr bwMode="auto">
            <a:xfrm>
              <a:off x="1116" y="967"/>
              <a:ext cx="157" cy="41"/>
            </a:xfrm>
            <a:custGeom>
              <a:avLst/>
              <a:gdLst>
                <a:gd name="T0" fmla="*/ 42 w 156"/>
                <a:gd name="T1" fmla="*/ 254 h 36"/>
                <a:gd name="T2" fmla="*/ 30 w 156"/>
                <a:gd name="T3" fmla="*/ 208 h 36"/>
                <a:gd name="T4" fmla="*/ 93 w 156"/>
                <a:gd name="T5" fmla="*/ 167 h 36"/>
                <a:gd name="T6" fmla="*/ 42 w 156"/>
                <a:gd name="T7" fmla="*/ 167 h 36"/>
                <a:gd name="T8" fmla="*/ 0 w 156"/>
                <a:gd name="T9" fmla="*/ 167 h 36"/>
                <a:gd name="T10" fmla="*/ 42 w 156"/>
                <a:gd name="T11" fmla="*/ 129 h 36"/>
                <a:gd name="T12" fmla="*/ 24 w 156"/>
                <a:gd name="T13" fmla="*/ 87 h 36"/>
                <a:gd name="T14" fmla="*/ 48 w 156"/>
                <a:gd name="T15" fmla="*/ 87 h 36"/>
                <a:gd name="T16" fmla="*/ 36 w 156"/>
                <a:gd name="T17" fmla="*/ 41 h 36"/>
                <a:gd name="T18" fmla="*/ 93 w 156"/>
                <a:gd name="T19" fmla="*/ 87 h 36"/>
                <a:gd name="T20" fmla="*/ 123 w 156"/>
                <a:gd name="T21" fmla="*/ 129 h 36"/>
                <a:gd name="T22" fmla="*/ 129 w 156"/>
                <a:gd name="T23" fmla="*/ 41 h 36"/>
                <a:gd name="T24" fmla="*/ 153 w 156"/>
                <a:gd name="T25" fmla="*/ 0 h 36"/>
                <a:gd name="T26" fmla="*/ 141 w 156"/>
                <a:gd name="T27" fmla="*/ 87 h 36"/>
                <a:gd name="T28" fmla="*/ 171 w 156"/>
                <a:gd name="T29" fmla="*/ 87 h 36"/>
                <a:gd name="T30" fmla="*/ 147 w 156"/>
                <a:gd name="T31" fmla="*/ 167 h 36"/>
                <a:gd name="T32" fmla="*/ 129 w 156"/>
                <a:gd name="T33" fmla="*/ 167 h 36"/>
                <a:gd name="T34" fmla="*/ 42 w 156"/>
                <a:gd name="T35" fmla="*/ 254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36"/>
                <a:gd name="T56" fmla="*/ 156 w 156"/>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round/>
              <a:headEnd/>
              <a:tailEnd/>
            </a:ln>
          </p:spPr>
          <p:txBody>
            <a:bodyPr/>
            <a:lstStyle/>
            <a:p>
              <a:endParaRPr lang="en-US"/>
            </a:p>
          </p:txBody>
        </p:sp>
        <p:sp>
          <p:nvSpPr>
            <p:cNvPr id="5553" name="Freeform 455"/>
            <p:cNvSpPr>
              <a:spLocks/>
            </p:cNvSpPr>
            <p:nvPr/>
          </p:nvSpPr>
          <p:spPr bwMode="auto">
            <a:xfrm>
              <a:off x="1328" y="1170"/>
              <a:ext cx="96" cy="53"/>
            </a:xfrm>
            <a:custGeom>
              <a:avLst/>
              <a:gdLst>
                <a:gd name="T0" fmla="*/ 66 w 96"/>
                <a:gd name="T1" fmla="*/ 209 h 47"/>
                <a:gd name="T2" fmla="*/ 60 w 96"/>
                <a:gd name="T3" fmla="*/ 179 h 47"/>
                <a:gd name="T4" fmla="*/ 60 w 96"/>
                <a:gd name="T5" fmla="*/ 179 h 47"/>
                <a:gd name="T6" fmla="*/ 54 w 96"/>
                <a:gd name="T7" fmla="*/ 179 h 47"/>
                <a:gd name="T8" fmla="*/ 18 w 96"/>
                <a:gd name="T9" fmla="*/ 290 h 47"/>
                <a:gd name="T10" fmla="*/ 18 w 96"/>
                <a:gd name="T11" fmla="*/ 209 h 47"/>
                <a:gd name="T12" fmla="*/ 0 w 96"/>
                <a:gd name="T13" fmla="*/ 209 h 47"/>
                <a:gd name="T14" fmla="*/ 18 w 96"/>
                <a:gd name="T15" fmla="*/ 141 h 47"/>
                <a:gd name="T16" fmla="*/ 30 w 96"/>
                <a:gd name="T17" fmla="*/ 77 h 47"/>
                <a:gd name="T18" fmla="*/ 42 w 96"/>
                <a:gd name="T19" fmla="*/ 0 h 47"/>
                <a:gd name="T20" fmla="*/ 54 w 96"/>
                <a:gd name="T21" fmla="*/ 0 h 47"/>
                <a:gd name="T22" fmla="*/ 48 w 96"/>
                <a:gd name="T23" fmla="*/ 37 h 47"/>
                <a:gd name="T24" fmla="*/ 60 w 96"/>
                <a:gd name="T25" fmla="*/ 37 h 47"/>
                <a:gd name="T26" fmla="*/ 84 w 96"/>
                <a:gd name="T27" fmla="*/ 141 h 47"/>
                <a:gd name="T28" fmla="*/ 72 w 96"/>
                <a:gd name="T29" fmla="*/ 179 h 47"/>
                <a:gd name="T30" fmla="*/ 96 w 96"/>
                <a:gd name="T31" fmla="*/ 179 h 47"/>
                <a:gd name="T32" fmla="*/ 96 w 96"/>
                <a:gd name="T33" fmla="*/ 209 h 47"/>
                <a:gd name="T34" fmla="*/ 78 w 96"/>
                <a:gd name="T35" fmla="*/ 255 h 47"/>
                <a:gd name="T36" fmla="*/ 66 w 96"/>
                <a:gd name="T37" fmla="*/ 209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47"/>
                <a:gd name="T59" fmla="*/ 96 w 96"/>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round/>
              <a:headEnd/>
              <a:tailEnd/>
            </a:ln>
          </p:spPr>
          <p:txBody>
            <a:bodyPr/>
            <a:lstStyle/>
            <a:p>
              <a:endParaRPr lang="en-US"/>
            </a:p>
          </p:txBody>
        </p:sp>
        <p:sp>
          <p:nvSpPr>
            <p:cNvPr id="5554" name="Freeform 456"/>
            <p:cNvSpPr>
              <a:spLocks/>
            </p:cNvSpPr>
            <p:nvPr/>
          </p:nvSpPr>
          <p:spPr bwMode="auto">
            <a:xfrm>
              <a:off x="1255" y="1021"/>
              <a:ext cx="84" cy="41"/>
            </a:xfrm>
            <a:custGeom>
              <a:avLst/>
              <a:gdLst>
                <a:gd name="T0" fmla="*/ 98 w 83"/>
                <a:gd name="T1" fmla="*/ 0 h 36"/>
                <a:gd name="T2" fmla="*/ 36 w 83"/>
                <a:gd name="T3" fmla="*/ 0 h 36"/>
                <a:gd name="T4" fmla="*/ 57 w 83"/>
                <a:gd name="T5" fmla="*/ 41 h 36"/>
                <a:gd name="T6" fmla="*/ 30 w 83"/>
                <a:gd name="T7" fmla="*/ 87 h 36"/>
                <a:gd name="T8" fmla="*/ 0 w 83"/>
                <a:gd name="T9" fmla="*/ 87 h 36"/>
                <a:gd name="T10" fmla="*/ 18 w 83"/>
                <a:gd name="T11" fmla="*/ 167 h 36"/>
                <a:gd name="T12" fmla="*/ 36 w 83"/>
                <a:gd name="T13" fmla="*/ 254 h 36"/>
                <a:gd name="T14" fmla="*/ 36 w 83"/>
                <a:gd name="T15" fmla="*/ 208 h 36"/>
                <a:gd name="T16" fmla="*/ 75 w 83"/>
                <a:gd name="T17" fmla="*/ 208 h 36"/>
                <a:gd name="T18" fmla="*/ 86 w 83"/>
                <a:gd name="T19" fmla="*/ 87 h 36"/>
                <a:gd name="T20" fmla="*/ 98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36"/>
                <a:gd name="T35" fmla="*/ 83 w 83"/>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round/>
              <a:headEnd/>
              <a:tailEnd/>
            </a:ln>
          </p:spPr>
          <p:txBody>
            <a:bodyPr/>
            <a:lstStyle/>
            <a:p>
              <a:endParaRPr lang="en-US"/>
            </a:p>
          </p:txBody>
        </p:sp>
        <p:sp>
          <p:nvSpPr>
            <p:cNvPr id="5555" name="Freeform 457"/>
            <p:cNvSpPr>
              <a:spLocks/>
            </p:cNvSpPr>
            <p:nvPr/>
          </p:nvSpPr>
          <p:spPr bwMode="auto">
            <a:xfrm>
              <a:off x="1334" y="1015"/>
              <a:ext cx="90" cy="33"/>
            </a:xfrm>
            <a:custGeom>
              <a:avLst/>
              <a:gdLst>
                <a:gd name="T0" fmla="*/ 54 w 90"/>
                <a:gd name="T1" fmla="*/ 76 h 30"/>
                <a:gd name="T2" fmla="*/ 24 w 90"/>
                <a:gd name="T3" fmla="*/ 76 h 30"/>
                <a:gd name="T4" fmla="*/ 30 w 90"/>
                <a:gd name="T5" fmla="*/ 101 h 30"/>
                <a:gd name="T6" fmla="*/ 18 w 90"/>
                <a:gd name="T7" fmla="*/ 124 h 30"/>
                <a:gd name="T8" fmla="*/ 0 w 90"/>
                <a:gd name="T9" fmla="*/ 124 h 30"/>
                <a:gd name="T10" fmla="*/ 6 w 90"/>
                <a:gd name="T11" fmla="*/ 124 h 30"/>
                <a:gd name="T12" fmla="*/ 18 w 90"/>
                <a:gd name="T13" fmla="*/ 28 h 30"/>
                <a:gd name="T14" fmla="*/ 30 w 90"/>
                <a:gd name="T15" fmla="*/ 28 h 30"/>
                <a:gd name="T16" fmla="*/ 30 w 90"/>
                <a:gd name="T17" fmla="*/ 0 h 30"/>
                <a:gd name="T18" fmla="*/ 42 w 90"/>
                <a:gd name="T19" fmla="*/ 0 h 30"/>
                <a:gd name="T20" fmla="*/ 90 w 90"/>
                <a:gd name="T21" fmla="*/ 0 h 30"/>
                <a:gd name="T22" fmla="*/ 78 w 90"/>
                <a:gd name="T23" fmla="*/ 28 h 30"/>
                <a:gd name="T24" fmla="*/ 54 w 90"/>
                <a:gd name="T25" fmla="*/ 76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30"/>
                <a:gd name="T41" fmla="*/ 90 w 9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round/>
              <a:headEnd/>
              <a:tailEnd/>
            </a:ln>
          </p:spPr>
          <p:txBody>
            <a:bodyPr/>
            <a:lstStyle/>
            <a:p>
              <a:endParaRPr lang="en-US"/>
            </a:p>
          </p:txBody>
        </p:sp>
        <p:sp>
          <p:nvSpPr>
            <p:cNvPr id="5556" name="Freeform 458"/>
            <p:cNvSpPr>
              <a:spLocks/>
            </p:cNvSpPr>
            <p:nvPr/>
          </p:nvSpPr>
          <p:spPr bwMode="auto">
            <a:xfrm>
              <a:off x="546" y="1480"/>
              <a:ext cx="48" cy="54"/>
            </a:xfrm>
            <a:custGeom>
              <a:avLst/>
              <a:gdLst>
                <a:gd name="T0" fmla="*/ 36 w 48"/>
                <a:gd name="T1" fmla="*/ 179 h 48"/>
                <a:gd name="T2" fmla="*/ 30 w 48"/>
                <a:gd name="T3" fmla="*/ 213 h 48"/>
                <a:gd name="T4" fmla="*/ 18 w 48"/>
                <a:gd name="T5" fmla="*/ 179 h 48"/>
                <a:gd name="T6" fmla="*/ 24 w 48"/>
                <a:gd name="T7" fmla="*/ 179 h 48"/>
                <a:gd name="T8" fmla="*/ 18 w 48"/>
                <a:gd name="T9" fmla="*/ 179 h 48"/>
                <a:gd name="T10" fmla="*/ 12 w 48"/>
                <a:gd name="T11" fmla="*/ 141 h 48"/>
                <a:gd name="T12" fmla="*/ 24 w 48"/>
                <a:gd name="T13" fmla="*/ 141 h 48"/>
                <a:gd name="T14" fmla="*/ 12 w 48"/>
                <a:gd name="T15" fmla="*/ 110 h 48"/>
                <a:gd name="T16" fmla="*/ 12 w 48"/>
                <a:gd name="T17" fmla="*/ 77 h 48"/>
                <a:gd name="T18" fmla="*/ 6 w 48"/>
                <a:gd name="T19" fmla="*/ 77 h 48"/>
                <a:gd name="T20" fmla="*/ 6 w 48"/>
                <a:gd name="T21" fmla="*/ 37 h 48"/>
                <a:gd name="T22" fmla="*/ 12 w 48"/>
                <a:gd name="T23" fmla="*/ 37 h 48"/>
                <a:gd name="T24" fmla="*/ 6 w 48"/>
                <a:gd name="T25" fmla="*/ 37 h 48"/>
                <a:gd name="T26" fmla="*/ 0 w 48"/>
                <a:gd name="T27" fmla="*/ 0 h 48"/>
                <a:gd name="T28" fmla="*/ 36 w 48"/>
                <a:gd name="T29" fmla="*/ 37 h 48"/>
                <a:gd name="T30" fmla="*/ 42 w 48"/>
                <a:gd name="T31" fmla="*/ 110 h 48"/>
                <a:gd name="T32" fmla="*/ 48 w 48"/>
                <a:gd name="T33" fmla="*/ 179 h 48"/>
                <a:gd name="T34" fmla="*/ 48 w 48"/>
                <a:gd name="T35" fmla="*/ 243 h 48"/>
                <a:gd name="T36" fmla="*/ 48 w 48"/>
                <a:gd name="T37" fmla="*/ 286 h 48"/>
                <a:gd name="T38" fmla="*/ 24 w 48"/>
                <a:gd name="T39" fmla="*/ 213 h 48"/>
                <a:gd name="T40" fmla="*/ 36 w 48"/>
                <a:gd name="T41" fmla="*/ 179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48"/>
                <a:gd name="T65" fmla="*/ 48 w 48"/>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round/>
              <a:headEnd/>
              <a:tailEnd/>
            </a:ln>
          </p:spPr>
          <p:txBody>
            <a:bodyPr/>
            <a:lstStyle/>
            <a:p>
              <a:endParaRPr lang="en-US"/>
            </a:p>
          </p:txBody>
        </p:sp>
        <p:sp>
          <p:nvSpPr>
            <p:cNvPr id="5557" name="Freeform 459"/>
            <p:cNvSpPr>
              <a:spLocks/>
            </p:cNvSpPr>
            <p:nvPr/>
          </p:nvSpPr>
          <p:spPr bwMode="auto">
            <a:xfrm>
              <a:off x="1073" y="954"/>
              <a:ext cx="115" cy="27"/>
            </a:xfrm>
            <a:custGeom>
              <a:avLst/>
              <a:gdLst>
                <a:gd name="T0" fmla="*/ 87 w 114"/>
                <a:gd name="T1" fmla="*/ 77 h 24"/>
                <a:gd name="T2" fmla="*/ 87 w 114"/>
                <a:gd name="T3" fmla="*/ 77 h 24"/>
                <a:gd name="T4" fmla="*/ 75 w 114"/>
                <a:gd name="T5" fmla="*/ 110 h 24"/>
                <a:gd name="T6" fmla="*/ 42 w 114"/>
                <a:gd name="T7" fmla="*/ 110 h 24"/>
                <a:gd name="T8" fmla="*/ 42 w 114"/>
                <a:gd name="T9" fmla="*/ 110 h 24"/>
                <a:gd name="T10" fmla="*/ 36 w 114"/>
                <a:gd name="T11" fmla="*/ 141 h 24"/>
                <a:gd name="T12" fmla="*/ 24 w 114"/>
                <a:gd name="T13" fmla="*/ 141 h 24"/>
                <a:gd name="T14" fmla="*/ 24 w 114"/>
                <a:gd name="T15" fmla="*/ 110 h 24"/>
                <a:gd name="T16" fmla="*/ 12 w 114"/>
                <a:gd name="T17" fmla="*/ 141 h 24"/>
                <a:gd name="T18" fmla="*/ 0 w 114"/>
                <a:gd name="T19" fmla="*/ 141 h 24"/>
                <a:gd name="T20" fmla="*/ 12 w 114"/>
                <a:gd name="T21" fmla="*/ 110 h 24"/>
                <a:gd name="T22" fmla="*/ 48 w 114"/>
                <a:gd name="T23" fmla="*/ 77 h 24"/>
                <a:gd name="T24" fmla="*/ 93 w 114"/>
                <a:gd name="T25" fmla="*/ 0 h 24"/>
                <a:gd name="T26" fmla="*/ 111 w 114"/>
                <a:gd name="T27" fmla="*/ 0 h 24"/>
                <a:gd name="T28" fmla="*/ 129 w 114"/>
                <a:gd name="T29" fmla="*/ 37 h 24"/>
                <a:gd name="T30" fmla="*/ 117 w 114"/>
                <a:gd name="T31" fmla="*/ 37 h 24"/>
                <a:gd name="T32" fmla="*/ 117 w 114"/>
                <a:gd name="T33" fmla="*/ 77 h 24"/>
                <a:gd name="T34" fmla="*/ 111 w 114"/>
                <a:gd name="T35" fmla="*/ 77 h 24"/>
                <a:gd name="T36" fmla="*/ 93 w 114"/>
                <a:gd name="T37" fmla="*/ 110 h 24"/>
                <a:gd name="T38" fmla="*/ 87 w 114"/>
                <a:gd name="T39" fmla="*/ 110 h 24"/>
                <a:gd name="T40" fmla="*/ 87 w 114"/>
                <a:gd name="T41" fmla="*/ 7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4"/>
                <a:gd name="T65" fmla="*/ 114 w 114"/>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round/>
              <a:headEnd/>
              <a:tailEnd/>
            </a:ln>
          </p:spPr>
          <p:txBody>
            <a:bodyPr/>
            <a:lstStyle/>
            <a:p>
              <a:endParaRPr lang="en-US"/>
            </a:p>
          </p:txBody>
        </p:sp>
        <p:sp>
          <p:nvSpPr>
            <p:cNvPr id="5558" name="Freeform 460"/>
            <p:cNvSpPr>
              <a:spLocks/>
            </p:cNvSpPr>
            <p:nvPr/>
          </p:nvSpPr>
          <p:spPr bwMode="auto">
            <a:xfrm>
              <a:off x="1304" y="967"/>
              <a:ext cx="72" cy="27"/>
            </a:xfrm>
            <a:custGeom>
              <a:avLst/>
              <a:gdLst>
                <a:gd name="T0" fmla="*/ 35 w 71"/>
                <a:gd name="T1" fmla="*/ 37 h 24"/>
                <a:gd name="T2" fmla="*/ 23 w 71"/>
                <a:gd name="T3" fmla="*/ 37 h 24"/>
                <a:gd name="T4" fmla="*/ 29 w 71"/>
                <a:gd name="T5" fmla="*/ 37 h 24"/>
                <a:gd name="T6" fmla="*/ 17 w 71"/>
                <a:gd name="T7" fmla="*/ 77 h 24"/>
                <a:gd name="T8" fmla="*/ 17 w 71"/>
                <a:gd name="T9" fmla="*/ 77 h 24"/>
                <a:gd name="T10" fmla="*/ 17 w 71"/>
                <a:gd name="T11" fmla="*/ 77 h 24"/>
                <a:gd name="T12" fmla="*/ 0 w 71"/>
                <a:gd name="T13" fmla="*/ 110 h 24"/>
                <a:gd name="T14" fmla="*/ 62 w 71"/>
                <a:gd name="T15" fmla="*/ 110 h 24"/>
                <a:gd name="T16" fmla="*/ 17 w 71"/>
                <a:gd name="T17" fmla="*/ 110 h 24"/>
                <a:gd name="T18" fmla="*/ 17 w 71"/>
                <a:gd name="T19" fmla="*/ 141 h 24"/>
                <a:gd name="T20" fmla="*/ 56 w 71"/>
                <a:gd name="T21" fmla="*/ 141 h 24"/>
                <a:gd name="T22" fmla="*/ 62 w 71"/>
                <a:gd name="T23" fmla="*/ 141 h 24"/>
                <a:gd name="T24" fmla="*/ 62 w 71"/>
                <a:gd name="T25" fmla="*/ 110 h 24"/>
                <a:gd name="T26" fmla="*/ 74 w 71"/>
                <a:gd name="T27" fmla="*/ 110 h 24"/>
                <a:gd name="T28" fmla="*/ 80 w 71"/>
                <a:gd name="T29" fmla="*/ 110 h 24"/>
                <a:gd name="T30" fmla="*/ 74 w 71"/>
                <a:gd name="T31" fmla="*/ 77 h 24"/>
                <a:gd name="T32" fmla="*/ 86 w 71"/>
                <a:gd name="T33" fmla="*/ 37 h 24"/>
                <a:gd name="T34" fmla="*/ 80 w 71"/>
                <a:gd name="T35" fmla="*/ 0 h 24"/>
                <a:gd name="T36" fmla="*/ 68 w 71"/>
                <a:gd name="T37" fmla="*/ 37 h 24"/>
                <a:gd name="T38" fmla="*/ 35 w 71"/>
                <a:gd name="T39" fmla="*/ 37 h 24"/>
                <a:gd name="T40" fmla="*/ 56 w 71"/>
                <a:gd name="T41" fmla="*/ 37 h 24"/>
                <a:gd name="T42" fmla="*/ 35 w 71"/>
                <a:gd name="T43" fmla="*/ 77 h 24"/>
                <a:gd name="T44" fmla="*/ 35 w 71"/>
                <a:gd name="T45" fmla="*/ 3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
                <a:gd name="T70" fmla="*/ 0 h 24"/>
                <a:gd name="T71" fmla="*/ 71 w 71"/>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round/>
              <a:headEnd/>
              <a:tailEnd/>
            </a:ln>
          </p:spPr>
          <p:txBody>
            <a:bodyPr/>
            <a:lstStyle/>
            <a:p>
              <a:endParaRPr lang="en-US"/>
            </a:p>
          </p:txBody>
        </p:sp>
        <p:sp>
          <p:nvSpPr>
            <p:cNvPr id="5559" name="Freeform 461"/>
            <p:cNvSpPr>
              <a:spLocks/>
            </p:cNvSpPr>
            <p:nvPr/>
          </p:nvSpPr>
          <p:spPr bwMode="auto">
            <a:xfrm>
              <a:off x="1334" y="927"/>
              <a:ext cx="60" cy="20"/>
            </a:xfrm>
            <a:custGeom>
              <a:avLst/>
              <a:gdLst>
                <a:gd name="T0" fmla="*/ 36 w 60"/>
                <a:gd name="T1" fmla="*/ 30 h 18"/>
                <a:gd name="T2" fmla="*/ 36 w 60"/>
                <a:gd name="T3" fmla="*/ 0 h 18"/>
                <a:gd name="T4" fmla="*/ 54 w 60"/>
                <a:gd name="T5" fmla="*/ 30 h 18"/>
                <a:gd name="T6" fmla="*/ 54 w 60"/>
                <a:gd name="T7" fmla="*/ 30 h 18"/>
                <a:gd name="T8" fmla="*/ 54 w 60"/>
                <a:gd name="T9" fmla="*/ 57 h 18"/>
                <a:gd name="T10" fmla="*/ 60 w 60"/>
                <a:gd name="T11" fmla="*/ 87 h 18"/>
                <a:gd name="T12" fmla="*/ 42 w 60"/>
                <a:gd name="T13" fmla="*/ 87 h 18"/>
                <a:gd name="T14" fmla="*/ 24 w 60"/>
                <a:gd name="T15" fmla="*/ 57 h 18"/>
                <a:gd name="T16" fmla="*/ 0 w 60"/>
                <a:gd name="T17" fmla="*/ 57 h 18"/>
                <a:gd name="T18" fmla="*/ 6 w 60"/>
                <a:gd name="T19" fmla="*/ 30 h 18"/>
                <a:gd name="T20" fmla="*/ 18 w 60"/>
                <a:gd name="T21" fmla="*/ 30 h 18"/>
                <a:gd name="T22" fmla="*/ 18 w 60"/>
                <a:gd name="T23" fmla="*/ 30 h 18"/>
                <a:gd name="T24" fmla="*/ 6 w 60"/>
                <a:gd name="T25" fmla="*/ 30 h 18"/>
                <a:gd name="T26" fmla="*/ 6 w 60"/>
                <a:gd name="T27" fmla="*/ 0 h 18"/>
                <a:gd name="T28" fmla="*/ 36 w 60"/>
                <a:gd name="T29" fmla="*/ 0 h 18"/>
                <a:gd name="T30" fmla="*/ 36 w 60"/>
                <a:gd name="T31" fmla="*/ 30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0"/>
                <a:gd name="T49" fmla="*/ 0 h 18"/>
                <a:gd name="T50" fmla="*/ 60 w 60"/>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round/>
              <a:headEnd/>
              <a:tailEnd/>
            </a:ln>
          </p:spPr>
          <p:txBody>
            <a:bodyPr/>
            <a:lstStyle/>
            <a:p>
              <a:endParaRPr lang="en-US"/>
            </a:p>
          </p:txBody>
        </p:sp>
        <p:sp>
          <p:nvSpPr>
            <p:cNvPr id="5560" name="Freeform 462"/>
            <p:cNvSpPr>
              <a:spLocks/>
            </p:cNvSpPr>
            <p:nvPr/>
          </p:nvSpPr>
          <p:spPr bwMode="auto">
            <a:xfrm>
              <a:off x="1231" y="1089"/>
              <a:ext cx="62" cy="27"/>
            </a:xfrm>
            <a:custGeom>
              <a:avLst/>
              <a:gdLst>
                <a:gd name="T0" fmla="*/ 79 w 60"/>
                <a:gd name="T1" fmla="*/ 77 h 24"/>
                <a:gd name="T2" fmla="*/ 79 w 60"/>
                <a:gd name="T3" fmla="*/ 77 h 24"/>
                <a:gd name="T4" fmla="*/ 57 w 60"/>
                <a:gd name="T5" fmla="*/ 0 h 24"/>
                <a:gd name="T6" fmla="*/ 45 w 60"/>
                <a:gd name="T7" fmla="*/ 37 h 24"/>
                <a:gd name="T8" fmla="*/ 39 w 60"/>
                <a:gd name="T9" fmla="*/ 37 h 24"/>
                <a:gd name="T10" fmla="*/ 39 w 60"/>
                <a:gd name="T11" fmla="*/ 77 h 24"/>
                <a:gd name="T12" fmla="*/ 0 w 60"/>
                <a:gd name="T13" fmla="*/ 110 h 24"/>
                <a:gd name="T14" fmla="*/ 57 w 60"/>
                <a:gd name="T15" fmla="*/ 141 h 24"/>
                <a:gd name="T16" fmla="*/ 97 w 60"/>
                <a:gd name="T17" fmla="*/ 110 h 24"/>
                <a:gd name="T18" fmla="*/ 79 w 60"/>
                <a:gd name="T19" fmla="*/ 110 h 24"/>
                <a:gd name="T20" fmla="*/ 79 w 60"/>
                <a:gd name="T21" fmla="*/ 7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24"/>
                <a:gd name="T35" fmla="*/ 60 w 6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round/>
              <a:headEnd/>
              <a:tailEnd/>
            </a:ln>
          </p:spPr>
          <p:txBody>
            <a:bodyPr/>
            <a:lstStyle/>
            <a:p>
              <a:endParaRPr lang="en-US"/>
            </a:p>
          </p:txBody>
        </p:sp>
        <p:sp>
          <p:nvSpPr>
            <p:cNvPr id="5561" name="Freeform 463"/>
            <p:cNvSpPr>
              <a:spLocks/>
            </p:cNvSpPr>
            <p:nvPr/>
          </p:nvSpPr>
          <p:spPr bwMode="auto">
            <a:xfrm>
              <a:off x="1535" y="1021"/>
              <a:ext cx="54" cy="14"/>
            </a:xfrm>
            <a:custGeom>
              <a:avLst/>
              <a:gdLst>
                <a:gd name="T0" fmla="*/ 36 w 54"/>
                <a:gd name="T1" fmla="*/ 0 h 12"/>
                <a:gd name="T2" fmla="*/ 0 w 54"/>
                <a:gd name="T3" fmla="*/ 0 h 12"/>
                <a:gd name="T4" fmla="*/ 0 w 54"/>
                <a:gd name="T5" fmla="*/ 64 h 12"/>
                <a:gd name="T6" fmla="*/ 0 w 54"/>
                <a:gd name="T7" fmla="*/ 121 h 12"/>
                <a:gd name="T8" fmla="*/ 6 w 54"/>
                <a:gd name="T9" fmla="*/ 121 h 12"/>
                <a:gd name="T10" fmla="*/ 54 w 54"/>
                <a:gd name="T11" fmla="*/ 121 h 12"/>
                <a:gd name="T12" fmla="*/ 36 w 54"/>
                <a:gd name="T13" fmla="*/ 0 h 12"/>
                <a:gd name="T14" fmla="*/ 0 60000 65536"/>
                <a:gd name="T15" fmla="*/ 0 60000 65536"/>
                <a:gd name="T16" fmla="*/ 0 60000 65536"/>
                <a:gd name="T17" fmla="*/ 0 60000 65536"/>
                <a:gd name="T18" fmla="*/ 0 60000 65536"/>
                <a:gd name="T19" fmla="*/ 0 60000 65536"/>
                <a:gd name="T20" fmla="*/ 0 60000 65536"/>
                <a:gd name="T21" fmla="*/ 0 w 54"/>
                <a:gd name="T22" fmla="*/ 0 h 12"/>
                <a:gd name="T23" fmla="*/ 54 w 54"/>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round/>
              <a:headEnd/>
              <a:tailEnd/>
            </a:ln>
          </p:spPr>
          <p:txBody>
            <a:bodyPr/>
            <a:lstStyle/>
            <a:p>
              <a:endParaRPr lang="en-US"/>
            </a:p>
          </p:txBody>
        </p:sp>
        <p:sp>
          <p:nvSpPr>
            <p:cNvPr id="5562" name="Freeform 464"/>
            <p:cNvSpPr>
              <a:spLocks/>
            </p:cNvSpPr>
            <p:nvPr/>
          </p:nvSpPr>
          <p:spPr bwMode="auto">
            <a:xfrm>
              <a:off x="1510" y="1123"/>
              <a:ext cx="29" cy="20"/>
            </a:xfrm>
            <a:custGeom>
              <a:avLst/>
              <a:gdLst>
                <a:gd name="T0" fmla="*/ 15 w 30"/>
                <a:gd name="T1" fmla="*/ 57 h 18"/>
                <a:gd name="T2" fmla="*/ 0 w 30"/>
                <a:gd name="T3" fmla="*/ 87 h 18"/>
                <a:gd name="T4" fmla="*/ 0 w 30"/>
                <a:gd name="T5" fmla="*/ 30 h 18"/>
                <a:gd name="T6" fmla="*/ 15 w 30"/>
                <a:gd name="T7" fmla="*/ 0 h 18"/>
                <a:gd name="T8" fmla="*/ 15 w 30"/>
                <a:gd name="T9" fmla="*/ 0 h 18"/>
                <a:gd name="T10" fmla="*/ 15 w 30"/>
                <a:gd name="T11" fmla="*/ 5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round/>
              <a:headEnd/>
              <a:tailEnd/>
            </a:ln>
          </p:spPr>
          <p:txBody>
            <a:bodyPr/>
            <a:lstStyle/>
            <a:p>
              <a:endParaRPr lang="en-US"/>
            </a:p>
          </p:txBody>
        </p:sp>
        <p:sp>
          <p:nvSpPr>
            <p:cNvPr id="5563" name="Freeform 465"/>
            <p:cNvSpPr>
              <a:spLocks/>
            </p:cNvSpPr>
            <p:nvPr/>
          </p:nvSpPr>
          <p:spPr bwMode="auto">
            <a:xfrm>
              <a:off x="1406" y="933"/>
              <a:ext cx="37" cy="14"/>
            </a:xfrm>
            <a:custGeom>
              <a:avLst/>
              <a:gdLst>
                <a:gd name="T0" fmla="*/ 0 w 36"/>
                <a:gd name="T1" fmla="*/ 64 h 12"/>
                <a:gd name="T2" fmla="*/ 6 w 36"/>
                <a:gd name="T3" fmla="*/ 0 h 12"/>
                <a:gd name="T4" fmla="*/ 51 w 36"/>
                <a:gd name="T5" fmla="*/ 64 h 12"/>
                <a:gd name="T6" fmla="*/ 51 w 36"/>
                <a:gd name="T7" fmla="*/ 121 h 12"/>
                <a:gd name="T8" fmla="*/ 6 w 36"/>
                <a:gd name="T9" fmla="*/ 121 h 12"/>
                <a:gd name="T10" fmla="*/ 0 w 36"/>
                <a:gd name="T11" fmla="*/ 121 h 12"/>
                <a:gd name="T12" fmla="*/ 0 w 36"/>
                <a:gd name="T13" fmla="*/ 64 h 12"/>
                <a:gd name="T14" fmla="*/ 0 60000 65536"/>
                <a:gd name="T15" fmla="*/ 0 60000 65536"/>
                <a:gd name="T16" fmla="*/ 0 60000 65536"/>
                <a:gd name="T17" fmla="*/ 0 60000 65536"/>
                <a:gd name="T18" fmla="*/ 0 60000 65536"/>
                <a:gd name="T19" fmla="*/ 0 60000 65536"/>
                <a:gd name="T20" fmla="*/ 0 60000 65536"/>
                <a:gd name="T21" fmla="*/ 0 w 36"/>
                <a:gd name="T22" fmla="*/ 0 h 12"/>
                <a:gd name="T23" fmla="*/ 36 w 3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round/>
              <a:headEnd/>
              <a:tailEnd/>
            </a:ln>
          </p:spPr>
          <p:txBody>
            <a:bodyPr/>
            <a:lstStyle/>
            <a:p>
              <a:endParaRPr lang="en-US"/>
            </a:p>
          </p:txBody>
        </p:sp>
        <p:sp>
          <p:nvSpPr>
            <p:cNvPr id="5564" name="Freeform 466"/>
            <p:cNvSpPr>
              <a:spLocks/>
            </p:cNvSpPr>
            <p:nvPr/>
          </p:nvSpPr>
          <p:spPr bwMode="auto">
            <a:xfrm>
              <a:off x="1364" y="988"/>
              <a:ext cx="37" cy="13"/>
            </a:xfrm>
            <a:custGeom>
              <a:avLst/>
              <a:gdLst>
                <a:gd name="T0" fmla="*/ 12 w 36"/>
                <a:gd name="T1" fmla="*/ 39 h 12"/>
                <a:gd name="T2" fmla="*/ 0 w 36"/>
                <a:gd name="T3" fmla="*/ 24 h 12"/>
                <a:gd name="T4" fmla="*/ 45 w 36"/>
                <a:gd name="T5" fmla="*/ 0 h 12"/>
                <a:gd name="T6" fmla="*/ 51 w 36"/>
                <a:gd name="T7" fmla="*/ 24 h 12"/>
                <a:gd name="T8" fmla="*/ 51 w 36"/>
                <a:gd name="T9" fmla="*/ 39 h 12"/>
                <a:gd name="T10" fmla="*/ 12 w 36"/>
                <a:gd name="T11" fmla="*/ 39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round/>
              <a:headEnd/>
              <a:tailEnd/>
            </a:ln>
          </p:spPr>
          <p:txBody>
            <a:bodyPr/>
            <a:lstStyle/>
            <a:p>
              <a:endParaRPr lang="en-US"/>
            </a:p>
          </p:txBody>
        </p:sp>
        <p:sp>
          <p:nvSpPr>
            <p:cNvPr id="5565" name="Freeform 467"/>
            <p:cNvSpPr>
              <a:spLocks/>
            </p:cNvSpPr>
            <p:nvPr/>
          </p:nvSpPr>
          <p:spPr bwMode="auto">
            <a:xfrm>
              <a:off x="1214" y="1021"/>
              <a:ext cx="29" cy="14"/>
            </a:xfrm>
            <a:custGeom>
              <a:avLst/>
              <a:gdLst>
                <a:gd name="T0" fmla="*/ 12 w 30"/>
                <a:gd name="T1" fmla="*/ 121 h 12"/>
                <a:gd name="T2" fmla="*/ 0 w 30"/>
                <a:gd name="T3" fmla="*/ 0 h 12"/>
                <a:gd name="T4" fmla="*/ 15 w 30"/>
                <a:gd name="T5" fmla="*/ 0 h 12"/>
                <a:gd name="T6" fmla="*/ 15 w 30"/>
                <a:gd name="T7" fmla="*/ 0 h 12"/>
                <a:gd name="T8" fmla="*/ 12 w 30"/>
                <a:gd name="T9" fmla="*/ 121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12" y="12"/>
                  </a:moveTo>
                  <a:lnTo>
                    <a:pt x="0" y="0"/>
                  </a:lnTo>
                  <a:lnTo>
                    <a:pt x="30" y="0"/>
                  </a:lnTo>
                  <a:lnTo>
                    <a:pt x="12" y="12"/>
                  </a:lnTo>
                  <a:close/>
                </a:path>
              </a:pathLst>
            </a:custGeom>
            <a:solidFill>
              <a:srgbClr val="E1E1E1"/>
            </a:solidFill>
            <a:ln w="9525">
              <a:solidFill>
                <a:srgbClr val="000000"/>
              </a:solidFill>
              <a:round/>
              <a:headEnd/>
              <a:tailEnd/>
            </a:ln>
          </p:spPr>
          <p:txBody>
            <a:bodyPr/>
            <a:lstStyle/>
            <a:p>
              <a:endParaRPr lang="en-US"/>
            </a:p>
          </p:txBody>
        </p:sp>
        <p:sp>
          <p:nvSpPr>
            <p:cNvPr id="5566" name="Freeform 468"/>
            <p:cNvSpPr>
              <a:spLocks/>
            </p:cNvSpPr>
            <p:nvPr/>
          </p:nvSpPr>
          <p:spPr bwMode="auto">
            <a:xfrm>
              <a:off x="1691" y="866"/>
              <a:ext cx="703" cy="418"/>
            </a:xfrm>
            <a:custGeom>
              <a:avLst/>
              <a:gdLst>
                <a:gd name="T0" fmla="*/ 150 w 694"/>
                <a:gd name="T1" fmla="*/ 1753 h 371"/>
                <a:gd name="T2" fmla="*/ 174 w 694"/>
                <a:gd name="T3" fmla="*/ 1716 h 371"/>
                <a:gd name="T4" fmla="*/ 156 w 694"/>
                <a:gd name="T5" fmla="*/ 1824 h 371"/>
                <a:gd name="T6" fmla="*/ 168 w 694"/>
                <a:gd name="T7" fmla="*/ 1894 h 371"/>
                <a:gd name="T8" fmla="*/ 180 w 694"/>
                <a:gd name="T9" fmla="*/ 2005 h 371"/>
                <a:gd name="T10" fmla="*/ 180 w 694"/>
                <a:gd name="T11" fmla="*/ 2078 h 371"/>
                <a:gd name="T12" fmla="*/ 200 w 694"/>
                <a:gd name="T13" fmla="*/ 2111 h 371"/>
                <a:gd name="T14" fmla="*/ 236 w 694"/>
                <a:gd name="T15" fmla="*/ 2146 h 371"/>
                <a:gd name="T16" fmla="*/ 249 w 694"/>
                <a:gd name="T17" fmla="*/ 2184 h 371"/>
                <a:gd name="T18" fmla="*/ 267 w 694"/>
                <a:gd name="T19" fmla="*/ 2146 h 371"/>
                <a:gd name="T20" fmla="*/ 282 w 694"/>
                <a:gd name="T21" fmla="*/ 2078 h 371"/>
                <a:gd name="T22" fmla="*/ 290 w 694"/>
                <a:gd name="T23" fmla="*/ 1968 h 371"/>
                <a:gd name="T24" fmla="*/ 314 w 694"/>
                <a:gd name="T25" fmla="*/ 1853 h 371"/>
                <a:gd name="T26" fmla="*/ 330 w 694"/>
                <a:gd name="T27" fmla="*/ 1791 h 371"/>
                <a:gd name="T28" fmla="*/ 369 w 694"/>
                <a:gd name="T29" fmla="*/ 1616 h 371"/>
                <a:gd name="T30" fmla="*/ 428 w 694"/>
                <a:gd name="T31" fmla="*/ 1580 h 371"/>
                <a:gd name="T32" fmla="*/ 493 w 694"/>
                <a:gd name="T33" fmla="*/ 1370 h 371"/>
                <a:gd name="T34" fmla="*/ 604 w 694"/>
                <a:gd name="T35" fmla="*/ 1293 h 371"/>
                <a:gd name="T36" fmla="*/ 566 w 694"/>
                <a:gd name="T37" fmla="*/ 1148 h 371"/>
                <a:gd name="T38" fmla="*/ 612 w 694"/>
                <a:gd name="T39" fmla="*/ 1043 h 371"/>
                <a:gd name="T40" fmla="*/ 639 w 694"/>
                <a:gd name="T41" fmla="*/ 1148 h 371"/>
                <a:gd name="T42" fmla="*/ 660 w 694"/>
                <a:gd name="T43" fmla="*/ 1043 h 371"/>
                <a:gd name="T44" fmla="*/ 619 w 694"/>
                <a:gd name="T45" fmla="*/ 931 h 371"/>
                <a:gd name="T46" fmla="*/ 596 w 694"/>
                <a:gd name="T47" fmla="*/ 893 h 371"/>
                <a:gd name="T48" fmla="*/ 639 w 694"/>
                <a:gd name="T49" fmla="*/ 825 h 371"/>
                <a:gd name="T50" fmla="*/ 683 w 694"/>
                <a:gd name="T51" fmla="*/ 790 h 371"/>
                <a:gd name="T52" fmla="*/ 698 w 694"/>
                <a:gd name="T53" fmla="*/ 677 h 371"/>
                <a:gd name="T54" fmla="*/ 690 w 694"/>
                <a:gd name="T55" fmla="*/ 608 h 371"/>
                <a:gd name="T56" fmla="*/ 739 w 694"/>
                <a:gd name="T57" fmla="*/ 533 h 371"/>
                <a:gd name="T58" fmla="*/ 698 w 694"/>
                <a:gd name="T59" fmla="*/ 433 h 371"/>
                <a:gd name="T60" fmla="*/ 761 w 694"/>
                <a:gd name="T61" fmla="*/ 255 h 371"/>
                <a:gd name="T62" fmla="*/ 806 w 694"/>
                <a:gd name="T63" fmla="*/ 180 h 371"/>
                <a:gd name="T64" fmla="*/ 706 w 694"/>
                <a:gd name="T65" fmla="*/ 142 h 371"/>
                <a:gd name="T66" fmla="*/ 580 w 694"/>
                <a:gd name="T67" fmla="*/ 142 h 371"/>
                <a:gd name="T68" fmla="*/ 573 w 694"/>
                <a:gd name="T69" fmla="*/ 37 h 371"/>
                <a:gd name="T70" fmla="*/ 479 w 694"/>
                <a:gd name="T71" fmla="*/ 37 h 371"/>
                <a:gd name="T72" fmla="*/ 464 w 694"/>
                <a:gd name="T73" fmla="*/ 77 h 371"/>
                <a:gd name="T74" fmla="*/ 347 w 694"/>
                <a:gd name="T75" fmla="*/ 110 h 371"/>
                <a:gd name="T76" fmla="*/ 261 w 694"/>
                <a:gd name="T77" fmla="*/ 142 h 371"/>
                <a:gd name="T78" fmla="*/ 168 w 694"/>
                <a:gd name="T79" fmla="*/ 180 h 371"/>
                <a:gd name="T80" fmla="*/ 6 w 694"/>
                <a:gd name="T81" fmla="*/ 392 h 371"/>
                <a:gd name="T82" fmla="*/ 81 w 694"/>
                <a:gd name="T83" fmla="*/ 470 h 371"/>
                <a:gd name="T84" fmla="*/ 30 w 694"/>
                <a:gd name="T85" fmla="*/ 533 h 371"/>
                <a:gd name="T86" fmla="*/ 99 w 694"/>
                <a:gd name="T87" fmla="*/ 575 h 371"/>
                <a:gd name="T88" fmla="*/ 180 w 694"/>
                <a:gd name="T89" fmla="*/ 758 h 371"/>
                <a:gd name="T90" fmla="*/ 168 w 694"/>
                <a:gd name="T91" fmla="*/ 969 h 371"/>
                <a:gd name="T92" fmla="*/ 209 w 694"/>
                <a:gd name="T93" fmla="*/ 969 h 371"/>
                <a:gd name="T94" fmla="*/ 209 w 694"/>
                <a:gd name="T95" fmla="*/ 1043 h 371"/>
                <a:gd name="T96" fmla="*/ 174 w 694"/>
                <a:gd name="T97" fmla="*/ 1084 h 371"/>
                <a:gd name="T98" fmla="*/ 218 w 694"/>
                <a:gd name="T99" fmla="*/ 1256 h 371"/>
                <a:gd name="T100" fmla="*/ 192 w 694"/>
                <a:gd name="T101" fmla="*/ 1331 h 371"/>
                <a:gd name="T102" fmla="*/ 162 w 694"/>
                <a:gd name="T103" fmla="*/ 1370 h 371"/>
                <a:gd name="T104" fmla="*/ 192 w 694"/>
                <a:gd name="T105" fmla="*/ 1402 h 371"/>
                <a:gd name="T106" fmla="*/ 192 w 694"/>
                <a:gd name="T107" fmla="*/ 1475 h 371"/>
                <a:gd name="T108" fmla="*/ 156 w 694"/>
                <a:gd name="T109" fmla="*/ 1513 h 371"/>
                <a:gd name="T110" fmla="*/ 142 w 694"/>
                <a:gd name="T111" fmla="*/ 1580 h 371"/>
                <a:gd name="T112" fmla="*/ 180 w 694"/>
                <a:gd name="T113" fmla="*/ 1616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4"/>
                <a:gd name="T172" fmla="*/ 0 h 371"/>
                <a:gd name="T173" fmla="*/ 694 w 694"/>
                <a:gd name="T174" fmla="*/ 371 h 3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E1E1E1"/>
            </a:solidFill>
            <a:ln w="9525">
              <a:solidFill>
                <a:srgbClr val="000000"/>
              </a:solidFill>
              <a:round/>
              <a:headEnd/>
              <a:tailEnd/>
            </a:ln>
          </p:spPr>
          <p:txBody>
            <a:bodyPr/>
            <a:lstStyle/>
            <a:p>
              <a:endParaRPr lang="en-US"/>
            </a:p>
          </p:txBody>
        </p:sp>
        <p:sp>
          <p:nvSpPr>
            <p:cNvPr id="5567" name="Freeform 469"/>
            <p:cNvSpPr>
              <a:spLocks/>
            </p:cNvSpPr>
            <p:nvPr/>
          </p:nvSpPr>
          <p:spPr bwMode="auto">
            <a:xfrm>
              <a:off x="1824" y="1082"/>
              <a:ext cx="32" cy="20"/>
            </a:xfrm>
            <a:custGeom>
              <a:avLst/>
              <a:gdLst>
                <a:gd name="T0" fmla="*/ 79 w 30"/>
                <a:gd name="T1" fmla="*/ 57 h 18"/>
                <a:gd name="T2" fmla="*/ 6 w 30"/>
                <a:gd name="T3" fmla="*/ 0 h 18"/>
                <a:gd name="T4" fmla="*/ 0 w 30"/>
                <a:gd name="T5" fmla="*/ 30 h 18"/>
                <a:gd name="T6" fmla="*/ 0 w 30"/>
                <a:gd name="T7" fmla="*/ 30 h 18"/>
                <a:gd name="T8" fmla="*/ 0 w 30"/>
                <a:gd name="T9" fmla="*/ 30 h 18"/>
                <a:gd name="T10" fmla="*/ 0 w 30"/>
                <a:gd name="T11" fmla="*/ 57 h 18"/>
                <a:gd name="T12" fmla="*/ 6 w 30"/>
                <a:gd name="T13" fmla="*/ 57 h 18"/>
                <a:gd name="T14" fmla="*/ 6 w 30"/>
                <a:gd name="T15" fmla="*/ 87 h 18"/>
                <a:gd name="T16" fmla="*/ 79 w 30"/>
                <a:gd name="T17" fmla="*/ 5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8"/>
                <a:gd name="T29" fmla="*/ 30 w 30"/>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round/>
              <a:headEnd/>
              <a:tailEnd/>
            </a:ln>
          </p:spPr>
          <p:txBody>
            <a:bodyPr/>
            <a:lstStyle/>
            <a:p>
              <a:endParaRPr lang="en-US"/>
            </a:p>
          </p:txBody>
        </p:sp>
        <p:sp>
          <p:nvSpPr>
            <p:cNvPr id="5568" name="Freeform 470"/>
            <p:cNvSpPr>
              <a:spLocks/>
            </p:cNvSpPr>
            <p:nvPr/>
          </p:nvSpPr>
          <p:spPr bwMode="auto">
            <a:xfrm>
              <a:off x="2195" y="1157"/>
              <a:ext cx="145" cy="59"/>
            </a:xfrm>
            <a:custGeom>
              <a:avLst/>
              <a:gdLst>
                <a:gd name="T0" fmla="*/ 143 w 143"/>
                <a:gd name="T1" fmla="*/ 0 h 53"/>
                <a:gd name="T2" fmla="*/ 136 w 143"/>
                <a:gd name="T3" fmla="*/ 0 h 53"/>
                <a:gd name="T4" fmla="*/ 114 w 143"/>
                <a:gd name="T5" fmla="*/ 30 h 53"/>
                <a:gd name="T6" fmla="*/ 105 w 143"/>
                <a:gd name="T7" fmla="*/ 30 h 53"/>
                <a:gd name="T8" fmla="*/ 99 w 143"/>
                <a:gd name="T9" fmla="*/ 57 h 53"/>
                <a:gd name="T10" fmla="*/ 99 w 143"/>
                <a:gd name="T11" fmla="*/ 57 h 53"/>
                <a:gd name="T12" fmla="*/ 87 w 143"/>
                <a:gd name="T13" fmla="*/ 30 h 53"/>
                <a:gd name="T14" fmla="*/ 87 w 143"/>
                <a:gd name="T15" fmla="*/ 57 h 53"/>
                <a:gd name="T16" fmla="*/ 75 w 143"/>
                <a:gd name="T17" fmla="*/ 30 h 53"/>
                <a:gd name="T18" fmla="*/ 69 w 143"/>
                <a:gd name="T19" fmla="*/ 57 h 53"/>
                <a:gd name="T20" fmla="*/ 63 w 143"/>
                <a:gd name="T21" fmla="*/ 87 h 53"/>
                <a:gd name="T22" fmla="*/ 57 w 143"/>
                <a:gd name="T23" fmla="*/ 57 h 53"/>
                <a:gd name="T24" fmla="*/ 57 w 143"/>
                <a:gd name="T25" fmla="*/ 57 h 53"/>
                <a:gd name="T26" fmla="*/ 24 w 143"/>
                <a:gd name="T27" fmla="*/ 0 h 53"/>
                <a:gd name="T28" fmla="*/ 30 w 143"/>
                <a:gd name="T29" fmla="*/ 30 h 53"/>
                <a:gd name="T30" fmla="*/ 30 w 143"/>
                <a:gd name="T31" fmla="*/ 30 h 53"/>
                <a:gd name="T32" fmla="*/ 18 w 143"/>
                <a:gd name="T33" fmla="*/ 30 h 53"/>
                <a:gd name="T34" fmla="*/ 18 w 143"/>
                <a:gd name="T35" fmla="*/ 30 h 53"/>
                <a:gd name="T36" fmla="*/ 12 w 143"/>
                <a:gd name="T37" fmla="*/ 57 h 53"/>
                <a:gd name="T38" fmla="*/ 18 w 143"/>
                <a:gd name="T39" fmla="*/ 57 h 53"/>
                <a:gd name="T40" fmla="*/ 18 w 143"/>
                <a:gd name="T41" fmla="*/ 57 h 53"/>
                <a:gd name="T42" fmla="*/ 6 w 143"/>
                <a:gd name="T43" fmla="*/ 57 h 53"/>
                <a:gd name="T44" fmla="*/ 12 w 143"/>
                <a:gd name="T45" fmla="*/ 57 h 53"/>
                <a:gd name="T46" fmla="*/ 0 w 143"/>
                <a:gd name="T47" fmla="*/ 57 h 53"/>
                <a:gd name="T48" fmla="*/ 30 w 143"/>
                <a:gd name="T49" fmla="*/ 87 h 53"/>
                <a:gd name="T50" fmla="*/ 30 w 143"/>
                <a:gd name="T51" fmla="*/ 87 h 53"/>
                <a:gd name="T52" fmla="*/ 30 w 143"/>
                <a:gd name="T53" fmla="*/ 120 h 53"/>
                <a:gd name="T54" fmla="*/ 6 w 143"/>
                <a:gd name="T55" fmla="*/ 120 h 53"/>
                <a:gd name="T56" fmla="*/ 24 w 143"/>
                <a:gd name="T57" fmla="*/ 147 h 53"/>
                <a:gd name="T58" fmla="*/ 30 w 143"/>
                <a:gd name="T59" fmla="*/ 147 h 53"/>
                <a:gd name="T60" fmla="*/ 30 w 143"/>
                <a:gd name="T61" fmla="*/ 171 h 53"/>
                <a:gd name="T62" fmla="*/ 51 w 143"/>
                <a:gd name="T63" fmla="*/ 171 h 53"/>
                <a:gd name="T64" fmla="*/ 30 w 143"/>
                <a:gd name="T65" fmla="*/ 171 h 53"/>
                <a:gd name="T66" fmla="*/ 18 w 143"/>
                <a:gd name="T67" fmla="*/ 206 h 53"/>
                <a:gd name="T68" fmla="*/ 30 w 143"/>
                <a:gd name="T69" fmla="*/ 232 h 53"/>
                <a:gd name="T70" fmla="*/ 63 w 143"/>
                <a:gd name="T71" fmla="*/ 232 h 53"/>
                <a:gd name="T72" fmla="*/ 93 w 143"/>
                <a:gd name="T73" fmla="*/ 263 h 53"/>
                <a:gd name="T74" fmla="*/ 126 w 143"/>
                <a:gd name="T75" fmla="*/ 206 h 53"/>
                <a:gd name="T76" fmla="*/ 149 w 143"/>
                <a:gd name="T77" fmla="*/ 171 h 53"/>
                <a:gd name="T78" fmla="*/ 161 w 143"/>
                <a:gd name="T79" fmla="*/ 147 h 53"/>
                <a:gd name="T80" fmla="*/ 167 w 143"/>
                <a:gd name="T81" fmla="*/ 120 h 53"/>
                <a:gd name="T82" fmla="*/ 173 w 143"/>
                <a:gd name="T83" fmla="*/ 120 h 53"/>
                <a:gd name="T84" fmla="*/ 167 w 143"/>
                <a:gd name="T85" fmla="*/ 87 h 53"/>
                <a:gd name="T86" fmla="*/ 173 w 143"/>
                <a:gd name="T87" fmla="*/ 87 h 53"/>
                <a:gd name="T88" fmla="*/ 173 w 143"/>
                <a:gd name="T89" fmla="*/ 87 h 53"/>
                <a:gd name="T90" fmla="*/ 161 w 143"/>
                <a:gd name="T91" fmla="*/ 87 h 53"/>
                <a:gd name="T92" fmla="*/ 167 w 143"/>
                <a:gd name="T93" fmla="*/ 57 h 53"/>
                <a:gd name="T94" fmla="*/ 161 w 143"/>
                <a:gd name="T95" fmla="*/ 57 h 53"/>
                <a:gd name="T96" fmla="*/ 155 w 143"/>
                <a:gd name="T97" fmla="*/ 30 h 53"/>
                <a:gd name="T98" fmla="*/ 161 w 143"/>
                <a:gd name="T99" fmla="*/ 0 h 53"/>
                <a:gd name="T100" fmla="*/ 155 w 143"/>
                <a:gd name="T101" fmla="*/ 0 h 53"/>
                <a:gd name="T102" fmla="*/ 143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3"/>
                <a:gd name="T157" fmla="*/ 0 h 53"/>
                <a:gd name="T158" fmla="*/ 143 w 143"/>
                <a:gd name="T159" fmla="*/ 53 h 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239FB1"/>
            </a:solidFill>
            <a:ln w="9525">
              <a:solidFill>
                <a:srgbClr val="000000"/>
              </a:solidFill>
              <a:round/>
              <a:headEnd/>
              <a:tailEnd/>
            </a:ln>
          </p:spPr>
          <p:txBody>
            <a:bodyPr/>
            <a:lstStyle/>
            <a:p>
              <a:endParaRPr lang="en-US"/>
            </a:p>
          </p:txBody>
        </p:sp>
        <p:sp>
          <p:nvSpPr>
            <p:cNvPr id="5569" name="Freeform 471"/>
            <p:cNvSpPr>
              <a:spLocks/>
            </p:cNvSpPr>
            <p:nvPr/>
          </p:nvSpPr>
          <p:spPr bwMode="auto">
            <a:xfrm>
              <a:off x="2370" y="1385"/>
              <a:ext cx="61" cy="75"/>
            </a:xfrm>
            <a:custGeom>
              <a:avLst/>
              <a:gdLst>
                <a:gd name="T0" fmla="*/ 75 w 60"/>
                <a:gd name="T1" fmla="*/ 325 h 66"/>
                <a:gd name="T2" fmla="*/ 75 w 60"/>
                <a:gd name="T3" fmla="*/ 123 h 66"/>
                <a:gd name="T4" fmla="*/ 63 w 60"/>
                <a:gd name="T5" fmla="*/ 123 h 66"/>
                <a:gd name="T6" fmla="*/ 63 w 60"/>
                <a:gd name="T7" fmla="*/ 123 h 66"/>
                <a:gd name="T8" fmla="*/ 51 w 60"/>
                <a:gd name="T9" fmla="*/ 123 h 66"/>
                <a:gd name="T10" fmla="*/ 63 w 60"/>
                <a:gd name="T11" fmla="*/ 0 h 66"/>
                <a:gd name="T12" fmla="*/ 63 w 60"/>
                <a:gd name="T13" fmla="*/ 0 h 66"/>
                <a:gd name="T14" fmla="*/ 57 w 60"/>
                <a:gd name="T15" fmla="*/ 0 h 66"/>
                <a:gd name="T16" fmla="*/ 51 w 60"/>
                <a:gd name="T17" fmla="*/ 0 h 66"/>
                <a:gd name="T18" fmla="*/ 24 w 60"/>
                <a:gd name="T19" fmla="*/ 41 h 66"/>
                <a:gd name="T20" fmla="*/ 45 w 60"/>
                <a:gd name="T21" fmla="*/ 84 h 66"/>
                <a:gd name="T22" fmla="*/ 24 w 60"/>
                <a:gd name="T23" fmla="*/ 123 h 66"/>
                <a:gd name="T24" fmla="*/ 6 w 60"/>
                <a:gd name="T25" fmla="*/ 123 h 66"/>
                <a:gd name="T26" fmla="*/ 6 w 60"/>
                <a:gd name="T27" fmla="*/ 161 h 66"/>
                <a:gd name="T28" fmla="*/ 0 w 60"/>
                <a:gd name="T29" fmla="*/ 206 h 66"/>
                <a:gd name="T30" fmla="*/ 18 w 60"/>
                <a:gd name="T31" fmla="*/ 247 h 66"/>
                <a:gd name="T32" fmla="*/ 6 w 60"/>
                <a:gd name="T33" fmla="*/ 325 h 66"/>
                <a:gd name="T34" fmla="*/ 18 w 60"/>
                <a:gd name="T35" fmla="*/ 325 h 66"/>
                <a:gd name="T36" fmla="*/ 6 w 60"/>
                <a:gd name="T37" fmla="*/ 364 h 66"/>
                <a:gd name="T38" fmla="*/ 0 w 60"/>
                <a:gd name="T39" fmla="*/ 364 h 66"/>
                <a:gd name="T40" fmla="*/ 0 w 60"/>
                <a:gd name="T41" fmla="*/ 406 h 66"/>
                <a:gd name="T42" fmla="*/ 0 w 60"/>
                <a:gd name="T43" fmla="*/ 406 h 66"/>
                <a:gd name="T44" fmla="*/ 6 w 60"/>
                <a:gd name="T45" fmla="*/ 448 h 66"/>
                <a:gd name="T46" fmla="*/ 0 w 60"/>
                <a:gd name="T47" fmla="*/ 448 h 66"/>
                <a:gd name="T48" fmla="*/ 6 w 60"/>
                <a:gd name="T49" fmla="*/ 448 h 66"/>
                <a:gd name="T50" fmla="*/ 6 w 60"/>
                <a:gd name="T51" fmla="*/ 448 h 66"/>
                <a:gd name="T52" fmla="*/ 24 w 60"/>
                <a:gd name="T53" fmla="*/ 448 h 66"/>
                <a:gd name="T54" fmla="*/ 51 w 60"/>
                <a:gd name="T55" fmla="*/ 406 h 66"/>
                <a:gd name="T56" fmla="*/ 69 w 60"/>
                <a:gd name="T57" fmla="*/ 406 h 66"/>
                <a:gd name="T58" fmla="*/ 75 w 60"/>
                <a:gd name="T59" fmla="*/ 325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66"/>
                <a:gd name="T92" fmla="*/ 60 w 60"/>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239FB1"/>
            </a:solidFill>
            <a:ln w="9525">
              <a:solidFill>
                <a:srgbClr val="000000"/>
              </a:solidFill>
              <a:round/>
              <a:headEnd/>
              <a:tailEnd/>
            </a:ln>
          </p:spPr>
          <p:txBody>
            <a:bodyPr/>
            <a:lstStyle/>
            <a:p>
              <a:endParaRPr lang="en-US"/>
            </a:p>
          </p:txBody>
        </p:sp>
        <p:sp>
          <p:nvSpPr>
            <p:cNvPr id="5570" name="Freeform 472"/>
            <p:cNvSpPr>
              <a:spLocks/>
            </p:cNvSpPr>
            <p:nvPr/>
          </p:nvSpPr>
          <p:spPr bwMode="auto">
            <a:xfrm>
              <a:off x="2437" y="1311"/>
              <a:ext cx="116" cy="182"/>
            </a:xfrm>
            <a:custGeom>
              <a:avLst/>
              <a:gdLst>
                <a:gd name="T0" fmla="*/ 12 w 114"/>
                <a:gd name="T1" fmla="*/ 280 h 162"/>
                <a:gd name="T2" fmla="*/ 18 w 114"/>
                <a:gd name="T3" fmla="*/ 315 h 162"/>
                <a:gd name="T4" fmla="*/ 12 w 114"/>
                <a:gd name="T5" fmla="*/ 372 h 162"/>
                <a:gd name="T6" fmla="*/ 24 w 114"/>
                <a:gd name="T7" fmla="*/ 413 h 162"/>
                <a:gd name="T8" fmla="*/ 51 w 114"/>
                <a:gd name="T9" fmla="*/ 447 h 162"/>
                <a:gd name="T10" fmla="*/ 57 w 114"/>
                <a:gd name="T11" fmla="*/ 585 h 162"/>
                <a:gd name="T12" fmla="*/ 18 w 114"/>
                <a:gd name="T13" fmla="*/ 620 h 162"/>
                <a:gd name="T14" fmla="*/ 24 w 114"/>
                <a:gd name="T15" fmla="*/ 654 h 162"/>
                <a:gd name="T16" fmla="*/ 12 w 114"/>
                <a:gd name="T17" fmla="*/ 754 h 162"/>
                <a:gd name="T18" fmla="*/ 45 w 114"/>
                <a:gd name="T19" fmla="*/ 785 h 162"/>
                <a:gd name="T20" fmla="*/ 57 w 114"/>
                <a:gd name="T21" fmla="*/ 785 h 162"/>
                <a:gd name="T22" fmla="*/ 12 w 114"/>
                <a:gd name="T23" fmla="*/ 861 h 162"/>
                <a:gd name="T24" fmla="*/ 6 w 114"/>
                <a:gd name="T25" fmla="*/ 928 h 162"/>
                <a:gd name="T26" fmla="*/ 45 w 114"/>
                <a:gd name="T27" fmla="*/ 928 h 162"/>
                <a:gd name="T28" fmla="*/ 63 w 114"/>
                <a:gd name="T29" fmla="*/ 861 h 162"/>
                <a:gd name="T30" fmla="*/ 120 w 114"/>
                <a:gd name="T31" fmla="*/ 861 h 162"/>
                <a:gd name="T32" fmla="*/ 126 w 114"/>
                <a:gd name="T33" fmla="*/ 785 h 162"/>
                <a:gd name="T34" fmla="*/ 144 w 114"/>
                <a:gd name="T35" fmla="*/ 654 h 162"/>
                <a:gd name="T36" fmla="*/ 120 w 114"/>
                <a:gd name="T37" fmla="*/ 620 h 162"/>
                <a:gd name="T38" fmla="*/ 100 w 114"/>
                <a:gd name="T39" fmla="*/ 552 h 162"/>
                <a:gd name="T40" fmla="*/ 112 w 114"/>
                <a:gd name="T41" fmla="*/ 516 h 162"/>
                <a:gd name="T42" fmla="*/ 69 w 114"/>
                <a:gd name="T43" fmla="*/ 315 h 162"/>
                <a:gd name="T44" fmla="*/ 63 w 114"/>
                <a:gd name="T45" fmla="*/ 280 h 162"/>
                <a:gd name="T46" fmla="*/ 57 w 114"/>
                <a:gd name="T47" fmla="*/ 242 h 162"/>
                <a:gd name="T48" fmla="*/ 45 w 114"/>
                <a:gd name="T49" fmla="*/ 100 h 162"/>
                <a:gd name="T50" fmla="*/ 45 w 114"/>
                <a:gd name="T51" fmla="*/ 100 h 162"/>
                <a:gd name="T52" fmla="*/ 18 w 114"/>
                <a:gd name="T53" fmla="*/ 0 h 162"/>
                <a:gd name="T54" fmla="*/ 12 w 114"/>
                <a:gd name="T55" fmla="*/ 69 h 162"/>
                <a:gd name="T56" fmla="*/ 6 w 114"/>
                <a:gd name="T57" fmla="*/ 140 h 162"/>
                <a:gd name="T58" fmla="*/ 6 w 114"/>
                <a:gd name="T59" fmla="*/ 176 h 162"/>
                <a:gd name="T60" fmla="*/ 0 w 114"/>
                <a:gd name="T61" fmla="*/ 206 h 162"/>
                <a:gd name="T62" fmla="*/ 12 w 114"/>
                <a:gd name="T63" fmla="*/ 206 h 162"/>
                <a:gd name="T64" fmla="*/ 0 w 114"/>
                <a:gd name="T65" fmla="*/ 372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4"/>
                <a:gd name="T100" fmla="*/ 0 h 162"/>
                <a:gd name="T101" fmla="*/ 114 w 114"/>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239FB1"/>
            </a:solidFill>
            <a:ln w="9525">
              <a:solidFill>
                <a:srgbClr val="000000"/>
              </a:solidFill>
              <a:round/>
              <a:headEnd/>
              <a:tailEnd/>
            </a:ln>
          </p:spPr>
          <p:txBody>
            <a:bodyPr/>
            <a:lstStyle/>
            <a:p>
              <a:endParaRPr lang="en-US"/>
            </a:p>
          </p:txBody>
        </p:sp>
        <p:sp>
          <p:nvSpPr>
            <p:cNvPr id="5571" name="Freeform 473"/>
            <p:cNvSpPr>
              <a:spLocks/>
            </p:cNvSpPr>
            <p:nvPr/>
          </p:nvSpPr>
          <p:spPr bwMode="auto">
            <a:xfrm>
              <a:off x="2406" y="1385"/>
              <a:ext cx="37" cy="21"/>
            </a:xfrm>
            <a:custGeom>
              <a:avLst/>
              <a:gdLst>
                <a:gd name="T0" fmla="*/ 51 w 36"/>
                <a:gd name="T1" fmla="*/ 121 h 18"/>
                <a:gd name="T2" fmla="*/ 45 w 36"/>
                <a:gd name="T3" fmla="*/ 64 h 18"/>
                <a:gd name="T4" fmla="*/ 39 w 36"/>
                <a:gd name="T5" fmla="*/ 0 h 18"/>
                <a:gd name="T6" fmla="*/ 12 w 36"/>
                <a:gd name="T7" fmla="*/ 0 h 18"/>
                <a:gd name="T8" fmla="*/ 0 w 36"/>
                <a:gd name="T9" fmla="*/ 187 h 18"/>
                <a:gd name="T10" fmla="*/ 12 w 36"/>
                <a:gd name="T11" fmla="*/ 187 h 18"/>
                <a:gd name="T12" fmla="*/ 12 w 36"/>
                <a:gd name="T13" fmla="*/ 187 h 18"/>
                <a:gd name="T14" fmla="*/ 39 w 36"/>
                <a:gd name="T15" fmla="*/ 187 h 18"/>
                <a:gd name="T16" fmla="*/ 51 w 36"/>
                <a:gd name="T17" fmla="*/ 121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8"/>
                <a:gd name="T29" fmla="*/ 36 w 3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8">
                  <a:moveTo>
                    <a:pt x="36" y="12"/>
                  </a:moveTo>
                  <a:lnTo>
                    <a:pt x="30" y="6"/>
                  </a:lnTo>
                  <a:lnTo>
                    <a:pt x="24" y="0"/>
                  </a:lnTo>
                  <a:lnTo>
                    <a:pt x="12" y="0"/>
                  </a:lnTo>
                  <a:lnTo>
                    <a:pt x="0" y="18"/>
                  </a:lnTo>
                  <a:lnTo>
                    <a:pt x="12" y="18"/>
                  </a:lnTo>
                  <a:lnTo>
                    <a:pt x="24" y="18"/>
                  </a:lnTo>
                  <a:lnTo>
                    <a:pt x="36" y="12"/>
                  </a:lnTo>
                  <a:close/>
                </a:path>
              </a:pathLst>
            </a:custGeom>
            <a:solidFill>
              <a:srgbClr val="239FB1"/>
            </a:solidFill>
            <a:ln w="9525">
              <a:solidFill>
                <a:srgbClr val="000000"/>
              </a:solidFill>
              <a:round/>
              <a:headEnd/>
              <a:tailEnd/>
            </a:ln>
          </p:spPr>
          <p:txBody>
            <a:bodyPr/>
            <a:lstStyle/>
            <a:p>
              <a:endParaRPr lang="en-US"/>
            </a:p>
          </p:txBody>
        </p:sp>
        <p:sp>
          <p:nvSpPr>
            <p:cNvPr id="5572" name="Freeform 474"/>
            <p:cNvSpPr>
              <a:spLocks/>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64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 name="T18" fmla="*/ 0 w 18"/>
                <a:gd name="T19" fmla="*/ 0 h 6"/>
                <a:gd name="T20" fmla="*/ 18 w 18"/>
                <a:gd name="T21" fmla="*/ 6 h 6"/>
              </a:gdLst>
              <a:ahLst/>
              <a:cxnLst>
                <a:cxn ang="T12">
                  <a:pos x="T0" y="T1"/>
                </a:cxn>
                <a:cxn ang="T13">
                  <a:pos x="T2" y="T3"/>
                </a:cxn>
                <a:cxn ang="T14">
                  <a:pos x="T4" y="T5"/>
                </a:cxn>
                <a:cxn ang="T15">
                  <a:pos x="T6" y="T7"/>
                </a:cxn>
                <a:cxn ang="T16">
                  <a:pos x="T8" y="T9"/>
                </a:cxn>
                <a:cxn ang="T17">
                  <a:pos x="T10" y="T11"/>
                </a:cxn>
              </a:cxnLst>
              <a:rect l="T18" t="T19" r="T20" b="T21"/>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round/>
              <a:headEnd/>
              <a:tailEnd/>
            </a:ln>
          </p:spPr>
          <p:txBody>
            <a:bodyPr/>
            <a:lstStyle/>
            <a:p>
              <a:endParaRPr lang="en-US"/>
            </a:p>
          </p:txBody>
        </p:sp>
        <p:sp>
          <p:nvSpPr>
            <p:cNvPr id="5573" name="Freeform 475"/>
            <p:cNvSpPr>
              <a:spLocks/>
            </p:cNvSpPr>
            <p:nvPr/>
          </p:nvSpPr>
          <p:spPr bwMode="auto">
            <a:xfrm>
              <a:off x="2425" y="1318"/>
              <a:ext cx="12" cy="13"/>
            </a:xfrm>
            <a:custGeom>
              <a:avLst/>
              <a:gdLst>
                <a:gd name="T0" fmla="*/ 12 w 12"/>
                <a:gd name="T1" fmla="*/ 24 h 12"/>
                <a:gd name="T2" fmla="*/ 12 w 12"/>
                <a:gd name="T3" fmla="*/ 0 h 12"/>
                <a:gd name="T4" fmla="*/ 0 w 12"/>
                <a:gd name="T5" fmla="*/ 24 h 12"/>
                <a:gd name="T6" fmla="*/ 0 w 12"/>
                <a:gd name="T7" fmla="*/ 39 h 12"/>
                <a:gd name="T8" fmla="*/ 12 w 12"/>
                <a:gd name="T9" fmla="*/ 24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12" y="0"/>
                  </a:lnTo>
                  <a:lnTo>
                    <a:pt x="0" y="6"/>
                  </a:lnTo>
                  <a:lnTo>
                    <a:pt x="0" y="12"/>
                  </a:lnTo>
                  <a:lnTo>
                    <a:pt x="12" y="6"/>
                  </a:lnTo>
                  <a:close/>
                </a:path>
              </a:pathLst>
            </a:custGeom>
            <a:solidFill>
              <a:srgbClr val="239FB1"/>
            </a:solidFill>
            <a:ln w="9525">
              <a:solidFill>
                <a:srgbClr val="000000"/>
              </a:solidFill>
              <a:round/>
              <a:headEnd/>
              <a:tailEnd/>
            </a:ln>
          </p:spPr>
          <p:txBody>
            <a:bodyPr/>
            <a:lstStyle/>
            <a:p>
              <a:endParaRPr lang="en-US"/>
            </a:p>
          </p:txBody>
        </p:sp>
        <p:sp>
          <p:nvSpPr>
            <p:cNvPr id="5574" name="Freeform 476"/>
            <p:cNvSpPr>
              <a:spLocks/>
            </p:cNvSpPr>
            <p:nvPr/>
          </p:nvSpPr>
          <p:spPr bwMode="auto">
            <a:xfrm>
              <a:off x="2504" y="1277"/>
              <a:ext cx="7" cy="7"/>
            </a:xfrm>
            <a:custGeom>
              <a:avLst/>
              <a:gdLst>
                <a:gd name="T0" fmla="*/ 0 w 6"/>
                <a:gd name="T1" fmla="*/ 0 h 6"/>
                <a:gd name="T2" fmla="*/ 0 w 6"/>
                <a:gd name="T3" fmla="*/ 0 h 6"/>
                <a:gd name="T4" fmla="*/ 0 w 6"/>
                <a:gd name="T5" fmla="*/ 64 h 6"/>
                <a:gd name="T6" fmla="*/ 0 w 6"/>
                <a:gd name="T7" fmla="*/ 64 h 6"/>
                <a:gd name="T8" fmla="*/ 64 w 6"/>
                <a:gd name="T9" fmla="*/ 0 h 6"/>
                <a:gd name="T10" fmla="*/ 0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0" y="0"/>
                  </a:moveTo>
                  <a:lnTo>
                    <a:pt x="0" y="0"/>
                  </a:lnTo>
                  <a:lnTo>
                    <a:pt x="0" y="6"/>
                  </a:lnTo>
                  <a:lnTo>
                    <a:pt x="6" y="0"/>
                  </a:lnTo>
                  <a:lnTo>
                    <a:pt x="0" y="0"/>
                  </a:lnTo>
                  <a:close/>
                </a:path>
              </a:pathLst>
            </a:custGeom>
            <a:solidFill>
              <a:srgbClr val="239FB1"/>
            </a:solidFill>
            <a:ln w="9525">
              <a:solidFill>
                <a:srgbClr val="000000"/>
              </a:solidFill>
              <a:round/>
              <a:headEnd/>
              <a:tailEnd/>
            </a:ln>
          </p:spPr>
          <p:txBody>
            <a:bodyPr/>
            <a:lstStyle/>
            <a:p>
              <a:endParaRPr lang="en-US"/>
            </a:p>
          </p:txBody>
        </p:sp>
        <p:sp>
          <p:nvSpPr>
            <p:cNvPr id="5575" name="Freeform 477"/>
            <p:cNvSpPr>
              <a:spLocks/>
            </p:cNvSpPr>
            <p:nvPr/>
          </p:nvSpPr>
          <p:spPr bwMode="auto">
            <a:xfrm>
              <a:off x="2437" y="1358"/>
              <a:ext cx="6" cy="7"/>
            </a:xfrm>
            <a:custGeom>
              <a:avLst/>
              <a:gdLst>
                <a:gd name="T0" fmla="*/ 0 w 6"/>
                <a:gd name="T1" fmla="*/ 64 h 6"/>
                <a:gd name="T2" fmla="*/ 6 w 6"/>
                <a:gd name="T3" fmla="*/ 0 h 6"/>
                <a:gd name="T4" fmla="*/ 0 w 6"/>
                <a:gd name="T5" fmla="*/ 0 h 6"/>
                <a:gd name="T6" fmla="*/ 0 w 6"/>
                <a:gd name="T7" fmla="*/ 6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solidFill>
              <a:srgbClr val="239FB1"/>
            </a:solidFill>
            <a:ln w="9525">
              <a:solidFill>
                <a:srgbClr val="000000"/>
              </a:solidFill>
              <a:round/>
              <a:headEnd/>
              <a:tailEnd/>
            </a:ln>
          </p:spPr>
          <p:txBody>
            <a:bodyPr/>
            <a:lstStyle/>
            <a:p>
              <a:endParaRPr lang="en-US"/>
            </a:p>
          </p:txBody>
        </p:sp>
        <p:sp>
          <p:nvSpPr>
            <p:cNvPr id="5576" name="Freeform 478"/>
            <p:cNvSpPr>
              <a:spLocks/>
            </p:cNvSpPr>
            <p:nvPr/>
          </p:nvSpPr>
          <p:spPr bwMode="auto">
            <a:xfrm>
              <a:off x="2456" y="1419"/>
              <a:ext cx="5" cy="7"/>
            </a:xfrm>
            <a:custGeom>
              <a:avLst/>
              <a:gdLst>
                <a:gd name="T0" fmla="*/ 3 w 6"/>
                <a:gd name="T1" fmla="*/ 64 h 6"/>
                <a:gd name="T2" fmla="*/ 3 w 6"/>
                <a:gd name="T3" fmla="*/ 0 h 6"/>
                <a:gd name="T4" fmla="*/ 0 w 6"/>
                <a:gd name="T5" fmla="*/ 64 h 6"/>
                <a:gd name="T6" fmla="*/ 3 w 6"/>
                <a:gd name="T7" fmla="*/ 6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6"/>
                  </a:lnTo>
                  <a:lnTo>
                    <a:pt x="6" y="6"/>
                  </a:lnTo>
                  <a:close/>
                </a:path>
              </a:pathLst>
            </a:custGeom>
            <a:solidFill>
              <a:srgbClr val="239FB1"/>
            </a:solidFill>
            <a:ln w="9525">
              <a:solidFill>
                <a:srgbClr val="000000"/>
              </a:solidFill>
              <a:round/>
              <a:headEnd/>
              <a:tailEnd/>
            </a:ln>
          </p:spPr>
          <p:txBody>
            <a:bodyPr/>
            <a:lstStyle/>
            <a:p>
              <a:endParaRPr lang="en-US"/>
            </a:p>
          </p:txBody>
        </p:sp>
        <p:sp>
          <p:nvSpPr>
            <p:cNvPr id="5577" name="Freeform 479"/>
            <p:cNvSpPr>
              <a:spLocks/>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5578" name="Freeform 480"/>
            <p:cNvSpPr>
              <a:spLocks/>
            </p:cNvSpPr>
            <p:nvPr/>
          </p:nvSpPr>
          <p:spPr bwMode="auto">
            <a:xfrm>
              <a:off x="2098" y="1763"/>
              <a:ext cx="11" cy="6"/>
            </a:xfrm>
            <a:custGeom>
              <a:avLst/>
              <a:gdLst>
                <a:gd name="T0" fmla="*/ 0 w 12"/>
                <a:gd name="T1" fmla="*/ 6 h 6"/>
                <a:gd name="T2" fmla="*/ 0 w 12"/>
                <a:gd name="T3" fmla="*/ 0 h 6"/>
                <a:gd name="T4" fmla="*/ 6 w 12"/>
                <a:gd name="T5" fmla="*/ 0 h 6"/>
                <a:gd name="T6" fmla="*/ 0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0" y="6"/>
                  </a:moveTo>
                  <a:lnTo>
                    <a:pt x="0" y="0"/>
                  </a:lnTo>
                  <a:lnTo>
                    <a:pt x="12" y="0"/>
                  </a:lnTo>
                  <a:lnTo>
                    <a:pt x="0" y="6"/>
                  </a:lnTo>
                  <a:close/>
                </a:path>
              </a:pathLst>
            </a:custGeom>
            <a:solidFill>
              <a:srgbClr val="E1E1E1"/>
            </a:solidFill>
            <a:ln w="9525">
              <a:solidFill>
                <a:srgbClr val="000000"/>
              </a:solidFill>
              <a:round/>
              <a:headEnd/>
              <a:tailEnd/>
            </a:ln>
          </p:spPr>
          <p:txBody>
            <a:bodyPr/>
            <a:lstStyle/>
            <a:p>
              <a:endParaRPr lang="en-US"/>
            </a:p>
          </p:txBody>
        </p:sp>
        <p:sp>
          <p:nvSpPr>
            <p:cNvPr id="5579" name="Freeform 481"/>
            <p:cNvSpPr>
              <a:spLocks/>
            </p:cNvSpPr>
            <p:nvPr/>
          </p:nvSpPr>
          <p:spPr bwMode="auto">
            <a:xfrm>
              <a:off x="2055" y="1749"/>
              <a:ext cx="7" cy="1"/>
            </a:xfrm>
            <a:custGeom>
              <a:avLst/>
              <a:gdLst>
                <a:gd name="T0" fmla="*/ 0 w 6"/>
                <a:gd name="T1" fmla="*/ 0 h 1"/>
                <a:gd name="T2" fmla="*/ 0 w 6"/>
                <a:gd name="T3" fmla="*/ 0 h 1"/>
                <a:gd name="T4" fmla="*/ 64 w 6"/>
                <a:gd name="T5" fmla="*/ 0 h 1"/>
                <a:gd name="T6" fmla="*/ 0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0" y="0"/>
                  </a:moveTo>
                  <a:lnTo>
                    <a:pt x="0" y="0"/>
                  </a:lnTo>
                  <a:lnTo>
                    <a:pt x="6" y="0"/>
                  </a:lnTo>
                  <a:lnTo>
                    <a:pt x="0" y="0"/>
                  </a:lnTo>
                  <a:close/>
                </a:path>
              </a:pathLst>
            </a:custGeom>
            <a:solidFill>
              <a:srgbClr val="E1E1E1"/>
            </a:solidFill>
            <a:ln w="9525">
              <a:solidFill>
                <a:srgbClr val="000000"/>
              </a:solidFill>
              <a:round/>
              <a:headEnd/>
              <a:tailEnd/>
            </a:ln>
          </p:spPr>
          <p:txBody>
            <a:bodyPr/>
            <a:lstStyle/>
            <a:p>
              <a:endParaRPr lang="en-US"/>
            </a:p>
          </p:txBody>
        </p:sp>
        <p:sp>
          <p:nvSpPr>
            <p:cNvPr id="5580" name="Rectangle 482"/>
            <p:cNvSpPr>
              <a:spLocks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5581" name="Freeform 483"/>
            <p:cNvSpPr>
              <a:spLocks/>
            </p:cNvSpPr>
            <p:nvPr/>
          </p:nvSpPr>
          <p:spPr bwMode="auto">
            <a:xfrm>
              <a:off x="1424" y="1884"/>
              <a:ext cx="1" cy="7"/>
            </a:xfrm>
            <a:custGeom>
              <a:avLst/>
              <a:gdLst>
                <a:gd name="T0" fmla="*/ 0 w 1"/>
                <a:gd name="T1" fmla="*/ 0 h 6"/>
                <a:gd name="T2" fmla="*/ 0 w 1"/>
                <a:gd name="T3" fmla="*/ 0 h 6"/>
                <a:gd name="T4" fmla="*/ 0 w 1"/>
                <a:gd name="T5" fmla="*/ 64 h 6"/>
                <a:gd name="T6" fmla="*/ 0 w 1"/>
                <a:gd name="T7" fmla="*/ 64 h 6"/>
                <a:gd name="T8" fmla="*/ 0 w 1"/>
                <a:gd name="T9" fmla="*/ 64 h 6"/>
                <a:gd name="T10" fmla="*/ 0 w 1"/>
                <a:gd name="T11" fmla="*/ 64 h 6"/>
                <a:gd name="T12" fmla="*/ 0 w 1"/>
                <a:gd name="T13" fmla="*/ 64 h 6"/>
                <a:gd name="T14" fmla="*/ 0 w 1"/>
                <a:gd name="T15" fmla="*/ 64 h 6"/>
                <a:gd name="T16" fmla="*/ 0 w 1"/>
                <a:gd name="T17" fmla="*/ 64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6"/>
                <a:gd name="T35" fmla="*/ 1 w 1"/>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5582" name="Freeform 484"/>
            <p:cNvSpPr>
              <a:spLocks/>
            </p:cNvSpPr>
            <p:nvPr/>
          </p:nvSpPr>
          <p:spPr bwMode="auto">
            <a:xfrm>
              <a:off x="2370" y="1668"/>
              <a:ext cx="49" cy="115"/>
            </a:xfrm>
            <a:custGeom>
              <a:avLst/>
              <a:gdLst>
                <a:gd name="T0" fmla="*/ 35 w 48"/>
                <a:gd name="T1" fmla="*/ 0 h 102"/>
                <a:gd name="T2" fmla="*/ 12 w 48"/>
                <a:gd name="T3" fmla="*/ 37 h 102"/>
                <a:gd name="T4" fmla="*/ 12 w 48"/>
                <a:gd name="T5" fmla="*/ 142 h 102"/>
                <a:gd name="T6" fmla="*/ 0 w 48"/>
                <a:gd name="T7" fmla="*/ 328 h 102"/>
                <a:gd name="T8" fmla="*/ 0 w 48"/>
                <a:gd name="T9" fmla="*/ 397 h 102"/>
                <a:gd name="T10" fmla="*/ 6 w 48"/>
                <a:gd name="T11" fmla="*/ 435 h 102"/>
                <a:gd name="T12" fmla="*/ 6 w 48"/>
                <a:gd name="T13" fmla="*/ 435 h 102"/>
                <a:gd name="T14" fmla="*/ 6 w 48"/>
                <a:gd name="T15" fmla="*/ 619 h 102"/>
                <a:gd name="T16" fmla="*/ 45 w 48"/>
                <a:gd name="T17" fmla="*/ 582 h 102"/>
                <a:gd name="T18" fmla="*/ 45 w 48"/>
                <a:gd name="T19" fmla="*/ 582 h 102"/>
                <a:gd name="T20" fmla="*/ 51 w 48"/>
                <a:gd name="T21" fmla="*/ 510 h 102"/>
                <a:gd name="T22" fmla="*/ 51 w 48"/>
                <a:gd name="T23" fmla="*/ 470 h 102"/>
                <a:gd name="T24" fmla="*/ 51 w 48"/>
                <a:gd name="T25" fmla="*/ 397 h 102"/>
                <a:gd name="T26" fmla="*/ 45 w 48"/>
                <a:gd name="T27" fmla="*/ 291 h 102"/>
                <a:gd name="T28" fmla="*/ 51 w 48"/>
                <a:gd name="T29" fmla="*/ 291 h 102"/>
                <a:gd name="T30" fmla="*/ 57 w 48"/>
                <a:gd name="T31" fmla="*/ 142 h 102"/>
                <a:gd name="T32" fmla="*/ 63 w 48"/>
                <a:gd name="T33" fmla="*/ 110 h 102"/>
                <a:gd name="T34" fmla="*/ 63 w 48"/>
                <a:gd name="T35" fmla="*/ 37 h 102"/>
                <a:gd name="T36" fmla="*/ 35 w 48"/>
                <a:gd name="T37" fmla="*/ 37 h 102"/>
                <a:gd name="T38" fmla="*/ 35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02"/>
                <a:gd name="T62" fmla="*/ 48 w 48"/>
                <a:gd name="T63" fmla="*/ 102 h 1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6F73BF"/>
            </a:solidFill>
            <a:ln w="9525">
              <a:solidFill>
                <a:srgbClr val="000000"/>
              </a:solidFill>
              <a:round/>
              <a:headEnd/>
              <a:tailEnd/>
            </a:ln>
          </p:spPr>
          <p:txBody>
            <a:bodyPr/>
            <a:lstStyle/>
            <a:p>
              <a:endParaRPr lang="en-US"/>
            </a:p>
          </p:txBody>
        </p:sp>
        <p:sp>
          <p:nvSpPr>
            <p:cNvPr id="5583" name="Freeform 485"/>
            <p:cNvSpPr>
              <a:spLocks/>
            </p:cNvSpPr>
            <p:nvPr/>
          </p:nvSpPr>
          <p:spPr bwMode="auto">
            <a:xfrm>
              <a:off x="2377" y="1634"/>
              <a:ext cx="200" cy="169"/>
            </a:xfrm>
            <a:custGeom>
              <a:avLst/>
              <a:gdLst>
                <a:gd name="T0" fmla="*/ 42 w 198"/>
                <a:gd name="T1" fmla="*/ 216 h 150"/>
                <a:gd name="T2" fmla="*/ 18 w 198"/>
                <a:gd name="T3" fmla="*/ 216 h 150"/>
                <a:gd name="T4" fmla="*/ 18 w 198"/>
                <a:gd name="T5" fmla="*/ 180 h 150"/>
                <a:gd name="T6" fmla="*/ 6 w 198"/>
                <a:gd name="T7" fmla="*/ 216 h 150"/>
                <a:gd name="T8" fmla="*/ 6 w 198"/>
                <a:gd name="T9" fmla="*/ 180 h 150"/>
                <a:gd name="T10" fmla="*/ 6 w 198"/>
                <a:gd name="T11" fmla="*/ 142 h 150"/>
                <a:gd name="T12" fmla="*/ 6 w 198"/>
                <a:gd name="T13" fmla="*/ 142 h 150"/>
                <a:gd name="T14" fmla="*/ 0 w 198"/>
                <a:gd name="T15" fmla="*/ 110 h 150"/>
                <a:gd name="T16" fmla="*/ 0 w 198"/>
                <a:gd name="T17" fmla="*/ 77 h 150"/>
                <a:gd name="T18" fmla="*/ 24 w 198"/>
                <a:gd name="T19" fmla="*/ 0 h 150"/>
                <a:gd name="T20" fmla="*/ 48 w 198"/>
                <a:gd name="T21" fmla="*/ 0 h 150"/>
                <a:gd name="T22" fmla="*/ 81 w 198"/>
                <a:gd name="T23" fmla="*/ 0 h 150"/>
                <a:gd name="T24" fmla="*/ 99 w 198"/>
                <a:gd name="T25" fmla="*/ 37 h 150"/>
                <a:gd name="T26" fmla="*/ 117 w 198"/>
                <a:gd name="T27" fmla="*/ 37 h 150"/>
                <a:gd name="T28" fmla="*/ 135 w 198"/>
                <a:gd name="T29" fmla="*/ 37 h 150"/>
                <a:gd name="T30" fmla="*/ 141 w 198"/>
                <a:gd name="T31" fmla="*/ 77 h 150"/>
                <a:gd name="T32" fmla="*/ 198 w 198"/>
                <a:gd name="T33" fmla="*/ 142 h 150"/>
                <a:gd name="T34" fmla="*/ 198 w 198"/>
                <a:gd name="T35" fmla="*/ 142 h 150"/>
                <a:gd name="T36" fmla="*/ 204 w 198"/>
                <a:gd name="T37" fmla="*/ 142 h 150"/>
                <a:gd name="T38" fmla="*/ 228 w 198"/>
                <a:gd name="T39" fmla="*/ 142 h 150"/>
                <a:gd name="T40" fmla="*/ 222 w 198"/>
                <a:gd name="T41" fmla="*/ 216 h 150"/>
                <a:gd name="T42" fmla="*/ 210 w 198"/>
                <a:gd name="T43" fmla="*/ 291 h 150"/>
                <a:gd name="T44" fmla="*/ 192 w 198"/>
                <a:gd name="T45" fmla="*/ 328 h 150"/>
                <a:gd name="T46" fmla="*/ 180 w 198"/>
                <a:gd name="T47" fmla="*/ 433 h 150"/>
                <a:gd name="T48" fmla="*/ 169 w 198"/>
                <a:gd name="T49" fmla="*/ 505 h 150"/>
                <a:gd name="T50" fmla="*/ 180 w 198"/>
                <a:gd name="T51" fmla="*/ 608 h 150"/>
                <a:gd name="T52" fmla="*/ 147 w 198"/>
                <a:gd name="T53" fmla="*/ 677 h 150"/>
                <a:gd name="T54" fmla="*/ 147 w 198"/>
                <a:gd name="T55" fmla="*/ 713 h 150"/>
                <a:gd name="T56" fmla="*/ 135 w 198"/>
                <a:gd name="T57" fmla="*/ 758 h 150"/>
                <a:gd name="T58" fmla="*/ 123 w 198"/>
                <a:gd name="T59" fmla="*/ 825 h 150"/>
                <a:gd name="T60" fmla="*/ 105 w 198"/>
                <a:gd name="T61" fmla="*/ 825 h 150"/>
                <a:gd name="T62" fmla="*/ 87 w 198"/>
                <a:gd name="T63" fmla="*/ 825 h 150"/>
                <a:gd name="T64" fmla="*/ 75 w 198"/>
                <a:gd name="T65" fmla="*/ 893 h 150"/>
                <a:gd name="T66" fmla="*/ 48 w 198"/>
                <a:gd name="T67" fmla="*/ 893 h 150"/>
                <a:gd name="T68" fmla="*/ 42 w 198"/>
                <a:gd name="T69" fmla="*/ 790 h 150"/>
                <a:gd name="T70" fmla="*/ 30 w 198"/>
                <a:gd name="T71" fmla="*/ 758 h 150"/>
                <a:gd name="T72" fmla="*/ 24 w 198"/>
                <a:gd name="T73" fmla="*/ 758 h 150"/>
                <a:gd name="T74" fmla="*/ 24 w 198"/>
                <a:gd name="T75" fmla="*/ 758 h 150"/>
                <a:gd name="T76" fmla="*/ 30 w 198"/>
                <a:gd name="T77" fmla="*/ 677 h 150"/>
                <a:gd name="T78" fmla="*/ 30 w 198"/>
                <a:gd name="T79" fmla="*/ 648 h 150"/>
                <a:gd name="T80" fmla="*/ 30 w 198"/>
                <a:gd name="T81" fmla="*/ 575 h 150"/>
                <a:gd name="T82" fmla="*/ 24 w 198"/>
                <a:gd name="T83" fmla="*/ 470 h 150"/>
                <a:gd name="T84" fmla="*/ 30 w 198"/>
                <a:gd name="T85" fmla="*/ 470 h 150"/>
                <a:gd name="T86" fmla="*/ 36 w 198"/>
                <a:gd name="T87" fmla="*/ 328 h 150"/>
                <a:gd name="T88" fmla="*/ 42 w 198"/>
                <a:gd name="T89" fmla="*/ 291 h 150"/>
                <a:gd name="T90" fmla="*/ 42 w 198"/>
                <a:gd name="T91" fmla="*/ 216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150"/>
                <a:gd name="T140" fmla="*/ 198 w 198"/>
                <a:gd name="T141" fmla="*/ 150 h 1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6F73BF"/>
            </a:solidFill>
            <a:ln w="9525">
              <a:solidFill>
                <a:srgbClr val="000000"/>
              </a:solidFill>
              <a:round/>
              <a:headEnd/>
              <a:tailEnd/>
            </a:ln>
          </p:spPr>
          <p:txBody>
            <a:bodyPr/>
            <a:lstStyle/>
            <a:p>
              <a:endParaRPr lang="en-US"/>
            </a:p>
          </p:txBody>
        </p:sp>
        <p:sp>
          <p:nvSpPr>
            <p:cNvPr id="5584" name="Freeform 486"/>
            <p:cNvSpPr>
              <a:spLocks/>
            </p:cNvSpPr>
            <p:nvPr/>
          </p:nvSpPr>
          <p:spPr bwMode="auto">
            <a:xfrm>
              <a:off x="2565" y="1722"/>
              <a:ext cx="18" cy="7"/>
            </a:xfrm>
            <a:custGeom>
              <a:avLst/>
              <a:gdLst>
                <a:gd name="T0" fmla="*/ 18 w 18"/>
                <a:gd name="T1" fmla="*/ 0 h 6"/>
                <a:gd name="T2" fmla="*/ 12 w 18"/>
                <a:gd name="T3" fmla="*/ 64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0"/>
                  </a:moveTo>
                  <a:lnTo>
                    <a:pt x="12" y="6"/>
                  </a:lnTo>
                  <a:lnTo>
                    <a:pt x="0" y="0"/>
                  </a:lnTo>
                  <a:lnTo>
                    <a:pt x="12" y="0"/>
                  </a:lnTo>
                  <a:lnTo>
                    <a:pt x="18" y="0"/>
                  </a:lnTo>
                  <a:close/>
                </a:path>
              </a:pathLst>
            </a:custGeom>
            <a:solidFill>
              <a:srgbClr val="6F73BF"/>
            </a:solidFill>
            <a:ln w="9525">
              <a:solidFill>
                <a:srgbClr val="000000"/>
              </a:solidFill>
              <a:round/>
              <a:headEnd/>
              <a:tailEnd/>
            </a:ln>
          </p:spPr>
          <p:txBody>
            <a:bodyPr/>
            <a:lstStyle/>
            <a:p>
              <a:endParaRPr lang="en-US"/>
            </a:p>
          </p:txBody>
        </p:sp>
        <p:sp>
          <p:nvSpPr>
            <p:cNvPr id="5585" name="Freeform 487"/>
            <p:cNvSpPr>
              <a:spLocks/>
            </p:cNvSpPr>
            <p:nvPr/>
          </p:nvSpPr>
          <p:spPr bwMode="auto">
            <a:xfrm>
              <a:off x="485" y="1507"/>
              <a:ext cx="971" cy="538"/>
            </a:xfrm>
            <a:custGeom>
              <a:avLst/>
              <a:gdLst>
                <a:gd name="T0" fmla="*/ 1175 w 957"/>
                <a:gd name="T1" fmla="*/ 253 h 478"/>
                <a:gd name="T2" fmla="*/ 1116 w 957"/>
                <a:gd name="T3" fmla="*/ 488 h 478"/>
                <a:gd name="T4" fmla="*/ 983 w 957"/>
                <a:gd name="T5" fmla="*/ 667 h 478"/>
                <a:gd name="T6" fmla="*/ 894 w 957"/>
                <a:gd name="T7" fmla="*/ 845 h 478"/>
                <a:gd name="T8" fmla="*/ 877 w 957"/>
                <a:gd name="T9" fmla="*/ 667 h 478"/>
                <a:gd name="T10" fmla="*/ 870 w 957"/>
                <a:gd name="T11" fmla="*/ 386 h 478"/>
                <a:gd name="T12" fmla="*/ 773 w 957"/>
                <a:gd name="T13" fmla="*/ 179 h 478"/>
                <a:gd name="T14" fmla="*/ 691 w 957"/>
                <a:gd name="T15" fmla="*/ 0 h 478"/>
                <a:gd name="T16" fmla="*/ 150 w 957"/>
                <a:gd name="T17" fmla="*/ 141 h 478"/>
                <a:gd name="T18" fmla="*/ 144 w 957"/>
                <a:gd name="T19" fmla="*/ 179 h 478"/>
                <a:gd name="T20" fmla="*/ 107 w 957"/>
                <a:gd name="T21" fmla="*/ 141 h 478"/>
                <a:gd name="T22" fmla="*/ 93 w 957"/>
                <a:gd name="T23" fmla="*/ 322 h 478"/>
                <a:gd name="T24" fmla="*/ 63 w 957"/>
                <a:gd name="T25" fmla="*/ 595 h 478"/>
                <a:gd name="T26" fmla="*/ 0 w 957"/>
                <a:gd name="T27" fmla="*/ 1088 h 478"/>
                <a:gd name="T28" fmla="*/ 0 w 957"/>
                <a:gd name="T29" fmla="*/ 1334 h 478"/>
                <a:gd name="T30" fmla="*/ 6 w 957"/>
                <a:gd name="T31" fmla="*/ 1372 h 478"/>
                <a:gd name="T32" fmla="*/ 6 w 957"/>
                <a:gd name="T33" fmla="*/ 1727 h 478"/>
                <a:gd name="T34" fmla="*/ 107 w 957"/>
                <a:gd name="T35" fmla="*/ 1970 h 478"/>
                <a:gd name="T36" fmla="*/ 242 w 957"/>
                <a:gd name="T37" fmla="*/ 2046 h 478"/>
                <a:gd name="T38" fmla="*/ 326 w 957"/>
                <a:gd name="T39" fmla="*/ 2400 h 478"/>
                <a:gd name="T40" fmla="*/ 402 w 957"/>
                <a:gd name="T41" fmla="*/ 2673 h 478"/>
                <a:gd name="T42" fmla="*/ 431 w 957"/>
                <a:gd name="T43" fmla="*/ 2571 h 478"/>
                <a:gd name="T44" fmla="*/ 470 w 957"/>
                <a:gd name="T45" fmla="*/ 2433 h 478"/>
                <a:gd name="T46" fmla="*/ 484 w 957"/>
                <a:gd name="T47" fmla="*/ 2433 h 478"/>
                <a:gd name="T48" fmla="*/ 527 w 957"/>
                <a:gd name="T49" fmla="*/ 2293 h 478"/>
                <a:gd name="T50" fmla="*/ 580 w 957"/>
                <a:gd name="T51" fmla="*/ 2333 h 478"/>
                <a:gd name="T52" fmla="*/ 618 w 957"/>
                <a:gd name="T53" fmla="*/ 2400 h 478"/>
                <a:gd name="T54" fmla="*/ 618 w 957"/>
                <a:gd name="T55" fmla="*/ 2259 h 478"/>
                <a:gd name="T56" fmla="*/ 654 w 957"/>
                <a:gd name="T57" fmla="*/ 2217 h 478"/>
                <a:gd name="T58" fmla="*/ 684 w 957"/>
                <a:gd name="T59" fmla="*/ 2217 h 478"/>
                <a:gd name="T60" fmla="*/ 706 w 957"/>
                <a:gd name="T61" fmla="*/ 2293 h 478"/>
                <a:gd name="T62" fmla="*/ 751 w 957"/>
                <a:gd name="T63" fmla="*/ 2536 h 478"/>
                <a:gd name="T64" fmla="*/ 766 w 957"/>
                <a:gd name="T65" fmla="*/ 2634 h 478"/>
                <a:gd name="T66" fmla="*/ 780 w 957"/>
                <a:gd name="T67" fmla="*/ 2817 h 478"/>
                <a:gd name="T68" fmla="*/ 803 w 957"/>
                <a:gd name="T69" fmla="*/ 2503 h 478"/>
                <a:gd name="T70" fmla="*/ 803 w 957"/>
                <a:gd name="T71" fmla="*/ 2114 h 478"/>
                <a:gd name="T72" fmla="*/ 826 w 957"/>
                <a:gd name="T73" fmla="*/ 1970 h 478"/>
                <a:gd name="T74" fmla="*/ 901 w 957"/>
                <a:gd name="T75" fmla="*/ 1727 h 478"/>
                <a:gd name="T76" fmla="*/ 915 w 957"/>
                <a:gd name="T77" fmla="*/ 1622 h 478"/>
                <a:gd name="T78" fmla="*/ 929 w 957"/>
                <a:gd name="T79" fmla="*/ 1552 h 478"/>
                <a:gd name="T80" fmla="*/ 944 w 957"/>
                <a:gd name="T81" fmla="*/ 1483 h 478"/>
                <a:gd name="T82" fmla="*/ 944 w 957"/>
                <a:gd name="T83" fmla="*/ 1446 h 478"/>
                <a:gd name="T84" fmla="*/ 938 w 957"/>
                <a:gd name="T85" fmla="*/ 1264 h 478"/>
                <a:gd name="T86" fmla="*/ 944 w 957"/>
                <a:gd name="T87" fmla="*/ 1227 h 478"/>
                <a:gd name="T88" fmla="*/ 959 w 957"/>
                <a:gd name="T89" fmla="*/ 1264 h 478"/>
                <a:gd name="T90" fmla="*/ 953 w 957"/>
                <a:gd name="T91" fmla="*/ 1372 h 478"/>
                <a:gd name="T92" fmla="*/ 975 w 957"/>
                <a:gd name="T93" fmla="*/ 1123 h 478"/>
                <a:gd name="T94" fmla="*/ 1012 w 957"/>
                <a:gd name="T95" fmla="*/ 1048 h 478"/>
                <a:gd name="T96" fmla="*/ 1071 w 957"/>
                <a:gd name="T97" fmla="*/ 951 h 478"/>
                <a:gd name="T98" fmla="*/ 1093 w 957"/>
                <a:gd name="T99" fmla="*/ 916 h 478"/>
                <a:gd name="T100" fmla="*/ 1093 w 957"/>
                <a:gd name="T101" fmla="*/ 805 h 478"/>
                <a:gd name="T102" fmla="*/ 1145 w 957"/>
                <a:gd name="T103" fmla="*/ 55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5586" name="Freeform 488"/>
            <p:cNvSpPr>
              <a:spLocks/>
            </p:cNvSpPr>
            <p:nvPr/>
          </p:nvSpPr>
          <p:spPr bwMode="auto">
            <a:xfrm>
              <a:off x="268" y="1324"/>
              <a:ext cx="43" cy="27"/>
            </a:xfrm>
            <a:custGeom>
              <a:avLst/>
              <a:gdLst>
                <a:gd name="T0" fmla="*/ 57 w 42"/>
                <a:gd name="T1" fmla="*/ 37 h 24"/>
                <a:gd name="T2" fmla="*/ 51 w 42"/>
                <a:gd name="T3" fmla="*/ 37 h 24"/>
                <a:gd name="T4" fmla="*/ 57 w 42"/>
                <a:gd name="T5" fmla="*/ 37 h 24"/>
                <a:gd name="T6" fmla="*/ 51 w 42"/>
                <a:gd name="T7" fmla="*/ 37 h 24"/>
                <a:gd name="T8" fmla="*/ 51 w 42"/>
                <a:gd name="T9" fmla="*/ 0 h 24"/>
                <a:gd name="T10" fmla="*/ 45 w 42"/>
                <a:gd name="T11" fmla="*/ 37 h 24"/>
                <a:gd name="T12" fmla="*/ 39 w 42"/>
                <a:gd name="T13" fmla="*/ 37 h 24"/>
                <a:gd name="T14" fmla="*/ 18 w 42"/>
                <a:gd name="T15" fmla="*/ 37 h 24"/>
                <a:gd name="T16" fmla="*/ 12 w 42"/>
                <a:gd name="T17" fmla="*/ 77 h 24"/>
                <a:gd name="T18" fmla="*/ 12 w 42"/>
                <a:gd name="T19" fmla="*/ 37 h 24"/>
                <a:gd name="T20" fmla="*/ 0 w 42"/>
                <a:gd name="T21" fmla="*/ 77 h 24"/>
                <a:gd name="T22" fmla="*/ 0 w 42"/>
                <a:gd name="T23" fmla="*/ 110 h 24"/>
                <a:gd name="T24" fmla="*/ 0 w 42"/>
                <a:gd name="T25" fmla="*/ 110 h 24"/>
                <a:gd name="T26" fmla="*/ 6 w 42"/>
                <a:gd name="T27" fmla="*/ 110 h 24"/>
                <a:gd name="T28" fmla="*/ 0 w 42"/>
                <a:gd name="T29" fmla="*/ 141 h 24"/>
                <a:gd name="T30" fmla="*/ 6 w 42"/>
                <a:gd name="T31" fmla="*/ 110 h 24"/>
                <a:gd name="T32" fmla="*/ 45 w 42"/>
                <a:gd name="T33" fmla="*/ 77 h 24"/>
                <a:gd name="T34" fmla="*/ 45 w 42"/>
                <a:gd name="T35" fmla="*/ 77 h 24"/>
                <a:gd name="T36" fmla="*/ 57 w 42"/>
                <a:gd name="T37" fmla="*/ 3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4"/>
                <a:gd name="T59" fmla="*/ 42 w 42"/>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round/>
              <a:headEnd/>
              <a:tailEnd/>
            </a:ln>
          </p:spPr>
          <p:txBody>
            <a:bodyPr/>
            <a:lstStyle/>
            <a:p>
              <a:endParaRPr lang="en-US"/>
            </a:p>
          </p:txBody>
        </p:sp>
        <p:sp>
          <p:nvSpPr>
            <p:cNvPr id="5587" name="Freeform 489"/>
            <p:cNvSpPr>
              <a:spLocks/>
            </p:cNvSpPr>
            <p:nvPr/>
          </p:nvSpPr>
          <p:spPr bwMode="auto">
            <a:xfrm>
              <a:off x="163" y="1209"/>
              <a:ext cx="37" cy="14"/>
            </a:xfrm>
            <a:custGeom>
              <a:avLst/>
              <a:gdLst>
                <a:gd name="T0" fmla="*/ 51 w 36"/>
                <a:gd name="T1" fmla="*/ 64 h 12"/>
                <a:gd name="T2" fmla="*/ 33 w 36"/>
                <a:gd name="T3" fmla="*/ 121 h 12"/>
                <a:gd name="T4" fmla="*/ 12 w 36"/>
                <a:gd name="T5" fmla="*/ 64 h 12"/>
                <a:gd name="T6" fmla="*/ 12 w 36"/>
                <a:gd name="T7" fmla="*/ 64 h 12"/>
                <a:gd name="T8" fmla="*/ 0 w 36"/>
                <a:gd name="T9" fmla="*/ 64 h 12"/>
                <a:gd name="T10" fmla="*/ 0 w 36"/>
                <a:gd name="T11" fmla="*/ 0 h 12"/>
                <a:gd name="T12" fmla="*/ 33 w 36"/>
                <a:gd name="T13" fmla="*/ 0 h 12"/>
                <a:gd name="T14" fmla="*/ 51 w 36"/>
                <a:gd name="T15" fmla="*/ 64 h 12"/>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2"/>
                <a:gd name="T26" fmla="*/ 36 w 3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round/>
              <a:headEnd/>
              <a:tailEnd/>
            </a:ln>
          </p:spPr>
          <p:txBody>
            <a:bodyPr/>
            <a:lstStyle/>
            <a:p>
              <a:endParaRPr lang="en-US"/>
            </a:p>
          </p:txBody>
        </p:sp>
        <p:sp>
          <p:nvSpPr>
            <p:cNvPr id="5588" name="Freeform 490"/>
            <p:cNvSpPr>
              <a:spLocks/>
            </p:cNvSpPr>
            <p:nvPr/>
          </p:nvSpPr>
          <p:spPr bwMode="auto">
            <a:xfrm>
              <a:off x="546" y="1358"/>
              <a:ext cx="19" cy="34"/>
            </a:xfrm>
            <a:custGeom>
              <a:avLst/>
              <a:gdLst>
                <a:gd name="T0" fmla="*/ 27 w 18"/>
                <a:gd name="T1" fmla="*/ 201 h 30"/>
                <a:gd name="T2" fmla="*/ 6 w 18"/>
                <a:gd name="T3" fmla="*/ 201 h 30"/>
                <a:gd name="T4" fmla="*/ 6 w 18"/>
                <a:gd name="T5" fmla="*/ 160 h 30"/>
                <a:gd name="T6" fmla="*/ 0 w 18"/>
                <a:gd name="T7" fmla="*/ 160 h 30"/>
                <a:gd name="T8" fmla="*/ 6 w 18"/>
                <a:gd name="T9" fmla="*/ 113 h 30"/>
                <a:gd name="T10" fmla="*/ 27 w 18"/>
                <a:gd name="T11" fmla="*/ 113 h 30"/>
                <a:gd name="T12" fmla="*/ 6 w 18"/>
                <a:gd name="T13" fmla="*/ 113 h 30"/>
                <a:gd name="T14" fmla="*/ 27 w 18"/>
                <a:gd name="T15" fmla="*/ 78 h 30"/>
                <a:gd name="T16" fmla="*/ 27 w 18"/>
                <a:gd name="T17" fmla="*/ 37 h 30"/>
                <a:gd name="T18" fmla="*/ 39 w 18"/>
                <a:gd name="T19" fmla="*/ 0 h 30"/>
                <a:gd name="T20" fmla="*/ 39 w 18"/>
                <a:gd name="T21" fmla="*/ 113 h 30"/>
                <a:gd name="T22" fmla="*/ 39 w 18"/>
                <a:gd name="T23" fmla="*/ 113 h 30"/>
                <a:gd name="T24" fmla="*/ 27 w 18"/>
                <a:gd name="T25" fmla="*/ 113 h 30"/>
                <a:gd name="T26" fmla="*/ 27 w 18"/>
                <a:gd name="T27" fmla="*/ 201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30"/>
                <a:gd name="T44" fmla="*/ 18 w 18"/>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round/>
              <a:headEnd/>
              <a:tailEnd/>
            </a:ln>
          </p:spPr>
          <p:txBody>
            <a:bodyPr/>
            <a:lstStyle/>
            <a:p>
              <a:endParaRPr lang="en-US"/>
            </a:p>
          </p:txBody>
        </p:sp>
        <p:sp>
          <p:nvSpPr>
            <p:cNvPr id="5589" name="Freeform 491"/>
            <p:cNvSpPr>
              <a:spLocks/>
            </p:cNvSpPr>
            <p:nvPr/>
          </p:nvSpPr>
          <p:spPr bwMode="auto">
            <a:xfrm>
              <a:off x="558" y="1318"/>
              <a:ext cx="18" cy="27"/>
            </a:xfrm>
            <a:custGeom>
              <a:avLst/>
              <a:gdLst>
                <a:gd name="T0" fmla="*/ 18 w 18"/>
                <a:gd name="T1" fmla="*/ 77 h 24"/>
                <a:gd name="T2" fmla="*/ 12 w 18"/>
                <a:gd name="T3" fmla="*/ 110 h 24"/>
                <a:gd name="T4" fmla="*/ 0 w 18"/>
                <a:gd name="T5" fmla="*/ 141 h 24"/>
                <a:gd name="T6" fmla="*/ 6 w 18"/>
                <a:gd name="T7" fmla="*/ 110 h 24"/>
                <a:gd name="T8" fmla="*/ 12 w 18"/>
                <a:gd name="T9" fmla="*/ 0 h 24"/>
                <a:gd name="T10" fmla="*/ 18 w 18"/>
                <a:gd name="T11" fmla="*/ 37 h 24"/>
                <a:gd name="T12" fmla="*/ 18 w 18"/>
                <a:gd name="T13" fmla="*/ 77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round/>
              <a:headEnd/>
              <a:tailEnd/>
            </a:ln>
          </p:spPr>
          <p:txBody>
            <a:bodyPr/>
            <a:lstStyle/>
            <a:p>
              <a:endParaRPr lang="en-US"/>
            </a:p>
          </p:txBody>
        </p:sp>
        <p:sp>
          <p:nvSpPr>
            <p:cNvPr id="5590" name="Freeform 492"/>
            <p:cNvSpPr>
              <a:spLocks/>
            </p:cNvSpPr>
            <p:nvPr/>
          </p:nvSpPr>
          <p:spPr bwMode="auto">
            <a:xfrm>
              <a:off x="146" y="1277"/>
              <a:ext cx="24" cy="7"/>
            </a:xfrm>
            <a:custGeom>
              <a:avLst/>
              <a:gdLst>
                <a:gd name="T0" fmla="*/ 18 w 24"/>
                <a:gd name="T1" fmla="*/ 64 h 6"/>
                <a:gd name="T2" fmla="*/ 12 w 24"/>
                <a:gd name="T3" fmla="*/ 64 h 6"/>
                <a:gd name="T4" fmla="*/ 0 w 24"/>
                <a:gd name="T5" fmla="*/ 64 h 6"/>
                <a:gd name="T6" fmla="*/ 24 w 24"/>
                <a:gd name="T7" fmla="*/ 0 h 6"/>
                <a:gd name="T8" fmla="*/ 18 w 24"/>
                <a:gd name="T9" fmla="*/ 64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18" y="6"/>
                  </a:moveTo>
                  <a:lnTo>
                    <a:pt x="12" y="6"/>
                  </a:lnTo>
                  <a:lnTo>
                    <a:pt x="0" y="6"/>
                  </a:lnTo>
                  <a:lnTo>
                    <a:pt x="24" y="0"/>
                  </a:lnTo>
                  <a:lnTo>
                    <a:pt x="18" y="6"/>
                  </a:lnTo>
                  <a:close/>
                </a:path>
              </a:pathLst>
            </a:custGeom>
            <a:solidFill>
              <a:srgbClr val="C0C0C0"/>
            </a:solidFill>
            <a:ln w="9525">
              <a:solidFill>
                <a:srgbClr val="000000"/>
              </a:solidFill>
              <a:round/>
              <a:headEnd/>
              <a:tailEnd/>
            </a:ln>
          </p:spPr>
          <p:txBody>
            <a:bodyPr/>
            <a:lstStyle/>
            <a:p>
              <a:endParaRPr lang="en-US"/>
            </a:p>
          </p:txBody>
        </p:sp>
        <p:sp>
          <p:nvSpPr>
            <p:cNvPr id="5591" name="Freeform 493"/>
            <p:cNvSpPr>
              <a:spLocks/>
            </p:cNvSpPr>
            <p:nvPr/>
          </p:nvSpPr>
          <p:spPr bwMode="auto">
            <a:xfrm>
              <a:off x="546" y="1318"/>
              <a:ext cx="19" cy="20"/>
            </a:xfrm>
            <a:custGeom>
              <a:avLst/>
              <a:gdLst>
                <a:gd name="T0" fmla="*/ 27 w 18"/>
                <a:gd name="T1" fmla="*/ 87 h 18"/>
                <a:gd name="T2" fmla="*/ 27 w 18"/>
                <a:gd name="T3" fmla="*/ 57 h 18"/>
                <a:gd name="T4" fmla="*/ 6 w 18"/>
                <a:gd name="T5" fmla="*/ 30 h 18"/>
                <a:gd name="T6" fmla="*/ 39 w 18"/>
                <a:gd name="T7" fmla="*/ 57 h 18"/>
                <a:gd name="T8" fmla="*/ 39 w 18"/>
                <a:gd name="T9" fmla="*/ 30 h 18"/>
                <a:gd name="T10" fmla="*/ 27 w 18"/>
                <a:gd name="T11" fmla="*/ 30 h 18"/>
                <a:gd name="T12" fmla="*/ 27 w 18"/>
                <a:gd name="T13" fmla="*/ 0 h 18"/>
                <a:gd name="T14" fmla="*/ 6 w 18"/>
                <a:gd name="T15" fmla="*/ 30 h 18"/>
                <a:gd name="T16" fmla="*/ 6 w 18"/>
                <a:gd name="T17" fmla="*/ 57 h 18"/>
                <a:gd name="T18" fmla="*/ 0 w 18"/>
                <a:gd name="T19" fmla="*/ 57 h 18"/>
                <a:gd name="T20" fmla="*/ 0 w 18"/>
                <a:gd name="T21" fmla="*/ 87 h 18"/>
                <a:gd name="T22" fmla="*/ 6 w 18"/>
                <a:gd name="T23" fmla="*/ 57 h 18"/>
                <a:gd name="T24" fmla="*/ 27 w 18"/>
                <a:gd name="T25" fmla="*/ 8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8"/>
                <a:gd name="T41" fmla="*/ 18 w 18"/>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round/>
              <a:headEnd/>
              <a:tailEnd/>
            </a:ln>
          </p:spPr>
          <p:txBody>
            <a:bodyPr/>
            <a:lstStyle/>
            <a:p>
              <a:endParaRPr lang="en-US"/>
            </a:p>
          </p:txBody>
        </p:sp>
        <p:sp>
          <p:nvSpPr>
            <p:cNvPr id="5592" name="Freeform 494"/>
            <p:cNvSpPr>
              <a:spLocks/>
            </p:cNvSpPr>
            <p:nvPr/>
          </p:nvSpPr>
          <p:spPr bwMode="auto">
            <a:xfrm>
              <a:off x="540" y="1338"/>
              <a:ext cx="18" cy="27"/>
            </a:xfrm>
            <a:custGeom>
              <a:avLst/>
              <a:gdLst>
                <a:gd name="T0" fmla="*/ 0 w 18"/>
                <a:gd name="T1" fmla="*/ 141 h 24"/>
                <a:gd name="T2" fmla="*/ 18 w 18"/>
                <a:gd name="T3" fmla="*/ 0 h 24"/>
                <a:gd name="T4" fmla="*/ 6 w 18"/>
                <a:gd name="T5" fmla="*/ 0 h 24"/>
                <a:gd name="T6" fmla="*/ 0 w 18"/>
                <a:gd name="T7" fmla="*/ 141 h 24"/>
                <a:gd name="T8" fmla="*/ 0 60000 65536"/>
                <a:gd name="T9" fmla="*/ 0 60000 65536"/>
                <a:gd name="T10" fmla="*/ 0 60000 65536"/>
                <a:gd name="T11" fmla="*/ 0 60000 65536"/>
                <a:gd name="T12" fmla="*/ 0 w 18"/>
                <a:gd name="T13" fmla="*/ 0 h 24"/>
                <a:gd name="T14" fmla="*/ 18 w 18"/>
                <a:gd name="T15" fmla="*/ 24 h 24"/>
              </a:gdLst>
              <a:ahLst/>
              <a:cxnLst>
                <a:cxn ang="T8">
                  <a:pos x="T0" y="T1"/>
                </a:cxn>
                <a:cxn ang="T9">
                  <a:pos x="T2" y="T3"/>
                </a:cxn>
                <a:cxn ang="T10">
                  <a:pos x="T4" y="T5"/>
                </a:cxn>
                <a:cxn ang="T11">
                  <a:pos x="T6" y="T7"/>
                </a:cxn>
              </a:cxnLst>
              <a:rect l="T12" t="T13" r="T14" b="T15"/>
              <a:pathLst>
                <a:path w="18" h="24">
                  <a:moveTo>
                    <a:pt x="0" y="24"/>
                  </a:moveTo>
                  <a:lnTo>
                    <a:pt x="18" y="0"/>
                  </a:lnTo>
                  <a:lnTo>
                    <a:pt x="6" y="0"/>
                  </a:lnTo>
                  <a:lnTo>
                    <a:pt x="0" y="24"/>
                  </a:lnTo>
                  <a:close/>
                </a:path>
              </a:pathLst>
            </a:custGeom>
            <a:solidFill>
              <a:srgbClr val="C0C0C0"/>
            </a:solidFill>
            <a:ln w="9525">
              <a:solidFill>
                <a:srgbClr val="000000"/>
              </a:solidFill>
              <a:round/>
              <a:headEnd/>
              <a:tailEnd/>
            </a:ln>
          </p:spPr>
          <p:txBody>
            <a:bodyPr/>
            <a:lstStyle/>
            <a:p>
              <a:endParaRPr lang="en-US"/>
            </a:p>
          </p:txBody>
        </p:sp>
        <p:sp>
          <p:nvSpPr>
            <p:cNvPr id="5593" name="Freeform 495"/>
            <p:cNvSpPr>
              <a:spLocks/>
            </p:cNvSpPr>
            <p:nvPr/>
          </p:nvSpPr>
          <p:spPr bwMode="auto">
            <a:xfrm>
              <a:off x="565" y="1345"/>
              <a:ext cx="11" cy="13"/>
            </a:xfrm>
            <a:custGeom>
              <a:avLst/>
              <a:gdLst>
                <a:gd name="T0" fmla="*/ 6 w 12"/>
                <a:gd name="T1" fmla="*/ 24 h 12"/>
                <a:gd name="T2" fmla="*/ 6 w 12"/>
                <a:gd name="T3" fmla="*/ 24 h 12"/>
                <a:gd name="T4" fmla="*/ 0 w 12"/>
                <a:gd name="T5" fmla="*/ 0 h 12"/>
                <a:gd name="T6" fmla="*/ 0 w 12"/>
                <a:gd name="T7" fmla="*/ 24 h 12"/>
                <a:gd name="T8" fmla="*/ 0 w 12"/>
                <a:gd name="T9" fmla="*/ 39 h 12"/>
                <a:gd name="T10" fmla="*/ 6 w 12"/>
                <a:gd name="T11" fmla="*/ 24 h 12"/>
                <a:gd name="T12" fmla="*/ 6 w 12"/>
                <a:gd name="T13" fmla="*/ 24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round/>
              <a:headEnd/>
              <a:tailEnd/>
            </a:ln>
          </p:spPr>
          <p:txBody>
            <a:bodyPr/>
            <a:lstStyle/>
            <a:p>
              <a:endParaRPr lang="en-US"/>
            </a:p>
          </p:txBody>
        </p:sp>
        <p:sp>
          <p:nvSpPr>
            <p:cNvPr id="5594" name="Freeform 496"/>
            <p:cNvSpPr>
              <a:spLocks/>
            </p:cNvSpPr>
            <p:nvPr/>
          </p:nvSpPr>
          <p:spPr bwMode="auto">
            <a:xfrm>
              <a:off x="546" y="1351"/>
              <a:ext cx="19" cy="14"/>
            </a:xfrm>
            <a:custGeom>
              <a:avLst/>
              <a:gdLst>
                <a:gd name="T0" fmla="*/ 39 w 18"/>
                <a:gd name="T1" fmla="*/ 0 h 12"/>
                <a:gd name="T2" fmla="*/ 0 w 18"/>
                <a:gd name="T3" fmla="*/ 121 h 12"/>
                <a:gd name="T4" fmla="*/ 27 w 18"/>
                <a:gd name="T5" fmla="*/ 0 h 12"/>
                <a:gd name="T6" fmla="*/ 39 w 18"/>
                <a:gd name="T7" fmla="*/ 0 h 12"/>
                <a:gd name="T8" fmla="*/ 0 60000 65536"/>
                <a:gd name="T9" fmla="*/ 0 60000 65536"/>
                <a:gd name="T10" fmla="*/ 0 60000 65536"/>
                <a:gd name="T11" fmla="*/ 0 60000 65536"/>
                <a:gd name="T12" fmla="*/ 0 w 18"/>
                <a:gd name="T13" fmla="*/ 0 h 12"/>
                <a:gd name="T14" fmla="*/ 18 w 18"/>
                <a:gd name="T15" fmla="*/ 12 h 12"/>
              </a:gdLst>
              <a:ahLst/>
              <a:cxnLst>
                <a:cxn ang="T8">
                  <a:pos x="T0" y="T1"/>
                </a:cxn>
                <a:cxn ang="T9">
                  <a:pos x="T2" y="T3"/>
                </a:cxn>
                <a:cxn ang="T10">
                  <a:pos x="T4" y="T5"/>
                </a:cxn>
                <a:cxn ang="T11">
                  <a:pos x="T6" y="T7"/>
                </a:cxn>
              </a:cxnLst>
              <a:rect l="T12" t="T13" r="T14" b="T15"/>
              <a:pathLst>
                <a:path w="18" h="12">
                  <a:moveTo>
                    <a:pt x="18" y="0"/>
                  </a:moveTo>
                  <a:lnTo>
                    <a:pt x="0" y="12"/>
                  </a:lnTo>
                  <a:lnTo>
                    <a:pt x="12" y="0"/>
                  </a:lnTo>
                  <a:lnTo>
                    <a:pt x="18" y="0"/>
                  </a:lnTo>
                  <a:close/>
                </a:path>
              </a:pathLst>
            </a:custGeom>
            <a:solidFill>
              <a:srgbClr val="C0C0C0"/>
            </a:solidFill>
            <a:ln w="9525">
              <a:solidFill>
                <a:srgbClr val="000000"/>
              </a:solidFill>
              <a:round/>
              <a:headEnd/>
              <a:tailEnd/>
            </a:ln>
          </p:spPr>
          <p:txBody>
            <a:bodyPr/>
            <a:lstStyle/>
            <a:p>
              <a:endParaRPr lang="en-US"/>
            </a:p>
          </p:txBody>
        </p:sp>
        <p:sp>
          <p:nvSpPr>
            <p:cNvPr id="5595" name="Freeform 497"/>
            <p:cNvSpPr>
              <a:spLocks/>
            </p:cNvSpPr>
            <p:nvPr/>
          </p:nvSpPr>
          <p:spPr bwMode="auto">
            <a:xfrm>
              <a:off x="1309" y="1688"/>
              <a:ext cx="42" cy="14"/>
            </a:xfrm>
            <a:custGeom>
              <a:avLst/>
              <a:gdLst>
                <a:gd name="T0" fmla="*/ 56 w 41"/>
                <a:gd name="T1" fmla="*/ 64 h 12"/>
                <a:gd name="T2" fmla="*/ 44 w 41"/>
                <a:gd name="T3" fmla="*/ 64 h 12"/>
                <a:gd name="T4" fmla="*/ 44 w 41"/>
                <a:gd name="T5" fmla="*/ 0 h 12"/>
                <a:gd name="T6" fmla="*/ 0 w 41"/>
                <a:gd name="T7" fmla="*/ 121 h 12"/>
                <a:gd name="T8" fmla="*/ 38 w 41"/>
                <a:gd name="T9" fmla="*/ 64 h 12"/>
                <a:gd name="T10" fmla="*/ 56 w 41"/>
                <a:gd name="T11" fmla="*/ 64 h 12"/>
                <a:gd name="T12" fmla="*/ 0 60000 65536"/>
                <a:gd name="T13" fmla="*/ 0 60000 65536"/>
                <a:gd name="T14" fmla="*/ 0 60000 65536"/>
                <a:gd name="T15" fmla="*/ 0 60000 65536"/>
                <a:gd name="T16" fmla="*/ 0 60000 65536"/>
                <a:gd name="T17" fmla="*/ 0 60000 65536"/>
                <a:gd name="T18" fmla="*/ 0 w 41"/>
                <a:gd name="T19" fmla="*/ 0 h 12"/>
                <a:gd name="T20" fmla="*/ 41 w 4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round/>
              <a:headEnd/>
              <a:tailEnd/>
            </a:ln>
          </p:spPr>
          <p:txBody>
            <a:bodyPr/>
            <a:lstStyle/>
            <a:p>
              <a:endParaRPr lang="en-US"/>
            </a:p>
          </p:txBody>
        </p:sp>
        <p:sp>
          <p:nvSpPr>
            <p:cNvPr id="5596" name="Freeform 498"/>
            <p:cNvSpPr>
              <a:spLocks/>
            </p:cNvSpPr>
            <p:nvPr/>
          </p:nvSpPr>
          <p:spPr bwMode="auto">
            <a:xfrm>
              <a:off x="2226" y="1991"/>
              <a:ext cx="151" cy="155"/>
            </a:xfrm>
            <a:custGeom>
              <a:avLst/>
              <a:gdLst>
                <a:gd name="T0" fmla="*/ 6 w 149"/>
                <a:gd name="T1" fmla="*/ 721 h 138"/>
                <a:gd name="T2" fmla="*/ 0 w 149"/>
                <a:gd name="T3" fmla="*/ 785 h 138"/>
                <a:gd name="T4" fmla="*/ 0 w 149"/>
                <a:gd name="T5" fmla="*/ 721 h 138"/>
                <a:gd name="T6" fmla="*/ 12 w 149"/>
                <a:gd name="T7" fmla="*/ 584 h 138"/>
                <a:gd name="T8" fmla="*/ 24 w 149"/>
                <a:gd name="T9" fmla="*/ 445 h 138"/>
                <a:gd name="T10" fmla="*/ 24 w 149"/>
                <a:gd name="T11" fmla="*/ 445 h 138"/>
                <a:gd name="T12" fmla="*/ 36 w 149"/>
                <a:gd name="T13" fmla="*/ 372 h 138"/>
                <a:gd name="T14" fmla="*/ 57 w 149"/>
                <a:gd name="T15" fmla="*/ 280 h 138"/>
                <a:gd name="T16" fmla="*/ 63 w 149"/>
                <a:gd name="T17" fmla="*/ 206 h 138"/>
                <a:gd name="T18" fmla="*/ 75 w 149"/>
                <a:gd name="T19" fmla="*/ 140 h 138"/>
                <a:gd name="T20" fmla="*/ 87 w 149"/>
                <a:gd name="T21" fmla="*/ 0 h 138"/>
                <a:gd name="T22" fmla="*/ 179 w 149"/>
                <a:gd name="T23" fmla="*/ 0 h 138"/>
                <a:gd name="T24" fmla="*/ 179 w 149"/>
                <a:gd name="T25" fmla="*/ 34 h 138"/>
                <a:gd name="T26" fmla="*/ 179 w 149"/>
                <a:gd name="T27" fmla="*/ 206 h 138"/>
                <a:gd name="T28" fmla="*/ 104 w 149"/>
                <a:gd name="T29" fmla="*/ 206 h 138"/>
                <a:gd name="T30" fmla="*/ 104 w 149"/>
                <a:gd name="T31" fmla="*/ 341 h 138"/>
                <a:gd name="T32" fmla="*/ 104 w 149"/>
                <a:gd name="T33" fmla="*/ 483 h 138"/>
                <a:gd name="T34" fmla="*/ 87 w 149"/>
                <a:gd name="T35" fmla="*/ 551 h 138"/>
                <a:gd name="T36" fmla="*/ 87 w 149"/>
                <a:gd name="T37" fmla="*/ 619 h 138"/>
                <a:gd name="T38" fmla="*/ 87 w 149"/>
                <a:gd name="T39" fmla="*/ 721 h 138"/>
                <a:gd name="T40" fmla="*/ 6 w 149"/>
                <a:gd name="T41" fmla="*/ 721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138"/>
                <a:gd name="T65" fmla="*/ 149 w 149"/>
                <a:gd name="T66" fmla="*/ 138 h 1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round/>
              <a:headEnd/>
              <a:tailEnd/>
            </a:ln>
          </p:spPr>
          <p:txBody>
            <a:bodyPr/>
            <a:lstStyle/>
            <a:p>
              <a:endParaRPr lang="en-US"/>
            </a:p>
          </p:txBody>
        </p:sp>
        <p:sp>
          <p:nvSpPr>
            <p:cNvPr id="5597" name="Freeform 499"/>
            <p:cNvSpPr>
              <a:spLocks/>
            </p:cNvSpPr>
            <p:nvPr/>
          </p:nvSpPr>
          <p:spPr bwMode="auto">
            <a:xfrm>
              <a:off x="2171" y="805"/>
              <a:ext cx="1454" cy="1"/>
            </a:xfrm>
            <a:custGeom>
              <a:avLst/>
              <a:gdLst>
                <a:gd name="T0" fmla="*/ 0 w 1435"/>
                <a:gd name="T1" fmla="*/ 0 h 1"/>
                <a:gd name="T2" fmla="*/ 1749 w 1435"/>
                <a:gd name="T3" fmla="*/ 0 h 1"/>
                <a:gd name="T4" fmla="*/ 0 w 1435"/>
                <a:gd name="T5" fmla="*/ 0 h 1"/>
                <a:gd name="T6" fmla="*/ 0 60000 65536"/>
                <a:gd name="T7" fmla="*/ 0 60000 65536"/>
                <a:gd name="T8" fmla="*/ 0 60000 65536"/>
                <a:gd name="T9" fmla="*/ 0 w 1435"/>
                <a:gd name="T10" fmla="*/ 0 h 1"/>
                <a:gd name="T11" fmla="*/ 1435 w 1435"/>
                <a:gd name="T12" fmla="*/ 1 h 1"/>
              </a:gdLst>
              <a:ahLst/>
              <a:cxnLst>
                <a:cxn ang="T6">
                  <a:pos x="T0" y="T1"/>
                </a:cxn>
                <a:cxn ang="T7">
                  <a:pos x="T2" y="T3"/>
                </a:cxn>
                <a:cxn ang="T8">
                  <a:pos x="T4" y="T5"/>
                </a:cxn>
              </a:cxnLst>
              <a:rect l="T9" t="T10" r="T11" b="T12"/>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98" name="Freeform 500"/>
            <p:cNvSpPr>
              <a:spLocks/>
            </p:cNvSpPr>
            <p:nvPr/>
          </p:nvSpPr>
          <p:spPr bwMode="auto">
            <a:xfrm>
              <a:off x="4364" y="2537"/>
              <a:ext cx="67" cy="74"/>
            </a:xfrm>
            <a:custGeom>
              <a:avLst/>
              <a:gdLst>
                <a:gd name="T0" fmla="*/ 51 w 66"/>
                <a:gd name="T1" fmla="*/ 367 h 66"/>
                <a:gd name="T2" fmla="*/ 69 w 66"/>
                <a:gd name="T3" fmla="*/ 299 h 66"/>
                <a:gd name="T4" fmla="*/ 81 w 66"/>
                <a:gd name="T5" fmla="*/ 200 h 66"/>
                <a:gd name="T6" fmla="*/ 69 w 66"/>
                <a:gd name="T7" fmla="*/ 68 h 66"/>
                <a:gd name="T8" fmla="*/ 51 w 66"/>
                <a:gd name="T9" fmla="*/ 0 h 66"/>
                <a:gd name="T10" fmla="*/ 12 w 66"/>
                <a:gd name="T11" fmla="*/ 68 h 66"/>
                <a:gd name="T12" fmla="*/ 0 w 66"/>
                <a:gd name="T13" fmla="*/ 200 h 66"/>
                <a:gd name="T14" fmla="*/ 12 w 66"/>
                <a:gd name="T15" fmla="*/ 299 h 66"/>
                <a:gd name="T16" fmla="*/ 51 w 66"/>
                <a:gd name="T17" fmla="*/ 36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66"/>
                <a:gd name="T29" fmla="*/ 66 w 6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99" name="Freeform 501"/>
            <p:cNvSpPr>
              <a:spLocks/>
            </p:cNvSpPr>
            <p:nvPr/>
          </p:nvSpPr>
          <p:spPr bwMode="auto">
            <a:xfrm>
              <a:off x="1401" y="2186"/>
              <a:ext cx="66" cy="61"/>
            </a:xfrm>
            <a:custGeom>
              <a:avLst/>
              <a:gdLst>
                <a:gd name="T0" fmla="*/ 30 w 66"/>
                <a:gd name="T1" fmla="*/ 337 h 54"/>
                <a:gd name="T2" fmla="*/ 36 w 66"/>
                <a:gd name="T3" fmla="*/ 337 h 54"/>
                <a:gd name="T4" fmla="*/ 54 w 66"/>
                <a:gd name="T5" fmla="*/ 298 h 54"/>
                <a:gd name="T6" fmla="*/ 66 w 66"/>
                <a:gd name="T7" fmla="*/ 186 h 54"/>
                <a:gd name="T8" fmla="*/ 54 w 66"/>
                <a:gd name="T9" fmla="*/ 37 h 54"/>
                <a:gd name="T10" fmla="*/ 36 w 66"/>
                <a:gd name="T11" fmla="*/ 0 h 54"/>
                <a:gd name="T12" fmla="*/ 30 w 66"/>
                <a:gd name="T13" fmla="*/ 0 h 54"/>
                <a:gd name="T14" fmla="*/ 12 w 66"/>
                <a:gd name="T15" fmla="*/ 37 h 54"/>
                <a:gd name="T16" fmla="*/ 0 w 66"/>
                <a:gd name="T17" fmla="*/ 186 h 54"/>
                <a:gd name="T18" fmla="*/ 12 w 66"/>
                <a:gd name="T19" fmla="*/ 298 h 54"/>
                <a:gd name="T20" fmla="*/ 30 w 66"/>
                <a:gd name="T21" fmla="*/ 33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54"/>
                <a:gd name="T35" fmla="*/ 66 w 66"/>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00" name="Freeform 502"/>
            <p:cNvSpPr>
              <a:spLocks/>
            </p:cNvSpPr>
            <p:nvPr/>
          </p:nvSpPr>
          <p:spPr bwMode="auto">
            <a:xfrm>
              <a:off x="1276" y="2323"/>
              <a:ext cx="23" cy="20"/>
            </a:xfrm>
            <a:custGeom>
              <a:avLst/>
              <a:gdLst>
                <a:gd name="T0" fmla="*/ 12 w 24"/>
                <a:gd name="T1" fmla="*/ 30 h 18"/>
                <a:gd name="T2" fmla="*/ 12 w 24"/>
                <a:gd name="T3" fmla="*/ 0 h 18"/>
                <a:gd name="T4" fmla="*/ 0 w 24"/>
                <a:gd name="T5" fmla="*/ 0 h 18"/>
                <a:gd name="T6" fmla="*/ 0 w 24"/>
                <a:gd name="T7" fmla="*/ 87 h 18"/>
                <a:gd name="T8" fmla="*/ 12 w 24"/>
                <a:gd name="T9" fmla="*/ 87 h 18"/>
                <a:gd name="T10" fmla="*/ 12 w 24"/>
                <a:gd name="T11" fmla="*/ 30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6"/>
                  </a:moveTo>
                  <a:lnTo>
                    <a:pt x="12" y="0"/>
                  </a:lnTo>
                  <a:lnTo>
                    <a:pt x="0" y="0"/>
                  </a:lnTo>
                  <a:lnTo>
                    <a:pt x="0" y="18"/>
                  </a:lnTo>
                  <a:lnTo>
                    <a:pt x="12" y="18"/>
                  </a:lnTo>
                  <a:lnTo>
                    <a:pt x="24" y="6"/>
                  </a:lnTo>
                  <a:close/>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01" name="Freeform 503"/>
            <p:cNvSpPr>
              <a:spLocks/>
            </p:cNvSpPr>
            <p:nvPr/>
          </p:nvSpPr>
          <p:spPr bwMode="auto">
            <a:xfrm>
              <a:off x="2827" y="1636"/>
              <a:ext cx="31" cy="35"/>
            </a:xfrm>
            <a:custGeom>
              <a:avLst/>
              <a:gdLst>
                <a:gd name="T0" fmla="*/ 39 w 27"/>
                <a:gd name="T1" fmla="*/ 1 h 35"/>
                <a:gd name="T2" fmla="*/ 39 w 27"/>
                <a:gd name="T3" fmla="*/ 8 h 35"/>
                <a:gd name="T4" fmla="*/ 39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91 w 27"/>
                <a:gd name="T17" fmla="*/ 28 h 35"/>
                <a:gd name="T18" fmla="*/ 91 w 27"/>
                <a:gd name="T19" fmla="*/ 35 h 35"/>
                <a:gd name="T20" fmla="*/ 125 w 27"/>
                <a:gd name="T21" fmla="*/ 21 h 35"/>
                <a:gd name="T22" fmla="*/ 157 w 27"/>
                <a:gd name="T23" fmla="*/ 16 h 35"/>
                <a:gd name="T24" fmla="*/ 215 w 27"/>
                <a:gd name="T25" fmla="*/ 21 h 35"/>
                <a:gd name="T26" fmla="*/ 137 w 27"/>
                <a:gd name="T27" fmla="*/ 12 h 35"/>
                <a:gd name="T28" fmla="*/ 95 w 27"/>
                <a:gd name="T29" fmla="*/ 6 h 35"/>
                <a:gd name="T30" fmla="*/ 91 w 27"/>
                <a:gd name="T31" fmla="*/ 0 h 35"/>
                <a:gd name="T32" fmla="*/ 39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5"/>
                <a:gd name="T53" fmla="*/ 27 w 27"/>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round/>
              <a:headEnd/>
              <a:tailEnd/>
            </a:ln>
          </p:spPr>
          <p:txBody>
            <a:bodyPr/>
            <a:lstStyle/>
            <a:p>
              <a:endParaRPr lang="en-US"/>
            </a:p>
          </p:txBody>
        </p:sp>
        <p:sp>
          <p:nvSpPr>
            <p:cNvPr id="5602" name="Freeform 504"/>
            <p:cNvSpPr>
              <a:spLocks/>
            </p:cNvSpPr>
            <p:nvPr/>
          </p:nvSpPr>
          <p:spPr bwMode="auto">
            <a:xfrm>
              <a:off x="2831" y="1584"/>
              <a:ext cx="73" cy="87"/>
            </a:xfrm>
            <a:custGeom>
              <a:avLst/>
              <a:gdLst>
                <a:gd name="T0" fmla="*/ 61 w 65"/>
                <a:gd name="T1" fmla="*/ 19 h 87"/>
                <a:gd name="T2" fmla="*/ 61 w 65"/>
                <a:gd name="T3" fmla="*/ 19 h 87"/>
                <a:gd name="T4" fmla="*/ 30 w 65"/>
                <a:gd name="T5" fmla="*/ 19 h 87"/>
                <a:gd name="T6" fmla="*/ 30 w 65"/>
                <a:gd name="T7" fmla="*/ 26 h 87"/>
                <a:gd name="T8" fmla="*/ 61 w 65"/>
                <a:gd name="T9" fmla="*/ 26 h 87"/>
                <a:gd name="T10" fmla="*/ 61 w 65"/>
                <a:gd name="T11" fmla="*/ 26 h 87"/>
                <a:gd name="T12" fmla="*/ 30 w 65"/>
                <a:gd name="T13" fmla="*/ 33 h 87"/>
                <a:gd name="T14" fmla="*/ 30 w 65"/>
                <a:gd name="T15" fmla="*/ 33 h 87"/>
                <a:gd name="T16" fmla="*/ 30 w 65"/>
                <a:gd name="T17" fmla="*/ 40 h 87"/>
                <a:gd name="T18" fmla="*/ 61 w 65"/>
                <a:gd name="T19" fmla="*/ 40 h 87"/>
                <a:gd name="T20" fmla="*/ 89 w 65"/>
                <a:gd name="T21" fmla="*/ 46 h 87"/>
                <a:gd name="T22" fmla="*/ 61 w 65"/>
                <a:gd name="T23" fmla="*/ 46 h 87"/>
                <a:gd name="T24" fmla="*/ 61 w 65"/>
                <a:gd name="T25" fmla="*/ 53 h 87"/>
                <a:gd name="T26" fmla="*/ 61 w 65"/>
                <a:gd name="T27" fmla="*/ 53 h 87"/>
                <a:gd name="T28" fmla="*/ 77 w 65"/>
                <a:gd name="T29" fmla="*/ 64 h 87"/>
                <a:gd name="T30" fmla="*/ 97 w 65"/>
                <a:gd name="T31" fmla="*/ 69 h 87"/>
                <a:gd name="T32" fmla="*/ 112 w 65"/>
                <a:gd name="T33" fmla="*/ 70 h 87"/>
                <a:gd name="T34" fmla="*/ 126 w 65"/>
                <a:gd name="T35" fmla="*/ 73 h 87"/>
                <a:gd name="T36" fmla="*/ 126 w 65"/>
                <a:gd name="T37" fmla="*/ 78 h 87"/>
                <a:gd name="T38" fmla="*/ 112 w 65"/>
                <a:gd name="T39" fmla="*/ 73 h 87"/>
                <a:gd name="T40" fmla="*/ 154 w 65"/>
                <a:gd name="T41" fmla="*/ 80 h 87"/>
                <a:gd name="T42" fmla="*/ 189 w 65"/>
                <a:gd name="T43" fmla="*/ 87 h 87"/>
                <a:gd name="T44" fmla="*/ 218 w 65"/>
                <a:gd name="T45" fmla="*/ 87 h 87"/>
                <a:gd name="T46" fmla="*/ 218 w 65"/>
                <a:gd name="T47" fmla="*/ 87 h 87"/>
                <a:gd name="T48" fmla="*/ 245 w 65"/>
                <a:gd name="T49" fmla="*/ 87 h 87"/>
                <a:gd name="T50" fmla="*/ 245 w 65"/>
                <a:gd name="T51" fmla="*/ 87 h 87"/>
                <a:gd name="T52" fmla="*/ 285 w 65"/>
                <a:gd name="T53" fmla="*/ 87 h 87"/>
                <a:gd name="T54" fmla="*/ 285 w 65"/>
                <a:gd name="T55" fmla="*/ 87 h 87"/>
                <a:gd name="T56" fmla="*/ 309 w 65"/>
                <a:gd name="T57" fmla="*/ 80 h 87"/>
                <a:gd name="T58" fmla="*/ 309 w 65"/>
                <a:gd name="T59" fmla="*/ 80 h 87"/>
                <a:gd name="T60" fmla="*/ 369 w 65"/>
                <a:gd name="T61" fmla="*/ 67 h 87"/>
                <a:gd name="T62" fmla="*/ 309 w 65"/>
                <a:gd name="T63" fmla="*/ 53 h 87"/>
                <a:gd name="T64" fmla="*/ 337 w 65"/>
                <a:gd name="T65" fmla="*/ 40 h 87"/>
                <a:gd name="T66" fmla="*/ 309 w 65"/>
                <a:gd name="T67" fmla="*/ 33 h 87"/>
                <a:gd name="T68" fmla="*/ 285 w 65"/>
                <a:gd name="T69" fmla="*/ 33 h 87"/>
                <a:gd name="T70" fmla="*/ 285 w 65"/>
                <a:gd name="T71" fmla="*/ 33 h 87"/>
                <a:gd name="T72" fmla="*/ 218 w 65"/>
                <a:gd name="T73" fmla="*/ 26 h 87"/>
                <a:gd name="T74" fmla="*/ 126 w 65"/>
                <a:gd name="T75" fmla="*/ 0 h 87"/>
                <a:gd name="T76" fmla="*/ 0 w 65"/>
                <a:gd name="T77" fmla="*/ 6 h 87"/>
                <a:gd name="T78" fmla="*/ 0 w 65"/>
                <a:gd name="T79" fmla="*/ 12 h 87"/>
                <a:gd name="T80" fmla="*/ 30 w 65"/>
                <a:gd name="T81" fmla="*/ 12 h 87"/>
                <a:gd name="T82" fmla="*/ 0 w 65"/>
                <a:gd name="T83" fmla="*/ 12 h 87"/>
                <a:gd name="T84" fmla="*/ 30 w 65"/>
                <a:gd name="T85" fmla="*/ 19 h 87"/>
                <a:gd name="T86" fmla="*/ 61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
                <a:gd name="T133" fmla="*/ 0 h 87"/>
                <a:gd name="T134" fmla="*/ 65 w 65"/>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round/>
              <a:headEnd/>
              <a:tailEnd/>
            </a:ln>
          </p:spPr>
          <p:txBody>
            <a:bodyPr/>
            <a:lstStyle/>
            <a:p>
              <a:endParaRPr lang="en-US"/>
            </a:p>
          </p:txBody>
        </p:sp>
        <p:sp>
          <p:nvSpPr>
            <p:cNvPr id="5603" name="Freeform 505"/>
            <p:cNvSpPr>
              <a:spLocks/>
            </p:cNvSpPr>
            <p:nvPr/>
          </p:nvSpPr>
          <p:spPr bwMode="auto">
            <a:xfrm>
              <a:off x="2909" y="2084"/>
              <a:ext cx="289" cy="348"/>
            </a:xfrm>
            <a:custGeom>
              <a:avLst/>
              <a:gdLst>
                <a:gd name="T0" fmla="*/ 36 w 290"/>
                <a:gd name="T1" fmla="*/ 237 h 322"/>
                <a:gd name="T2" fmla="*/ 54 w 290"/>
                <a:gd name="T3" fmla="*/ 151 h 322"/>
                <a:gd name="T4" fmla="*/ 148 w 290"/>
                <a:gd name="T5" fmla="*/ 85 h 322"/>
                <a:gd name="T6" fmla="*/ 148 w 290"/>
                <a:gd name="T7" fmla="*/ 85 h 322"/>
                <a:gd name="T8" fmla="*/ 190 w 290"/>
                <a:gd name="T9" fmla="*/ 107 h 322"/>
                <a:gd name="T10" fmla="*/ 202 w 290"/>
                <a:gd name="T11" fmla="*/ 66 h 322"/>
                <a:gd name="T12" fmla="*/ 214 w 290"/>
                <a:gd name="T13" fmla="*/ 25 h 322"/>
                <a:gd name="T14" fmla="*/ 233 w 290"/>
                <a:gd name="T15" fmla="*/ 40 h 322"/>
                <a:gd name="T16" fmla="*/ 251 w 290"/>
                <a:gd name="T17" fmla="*/ 151 h 322"/>
                <a:gd name="T18" fmla="*/ 257 w 290"/>
                <a:gd name="T19" fmla="*/ 323 h 322"/>
                <a:gd name="T20" fmla="*/ 263 w 290"/>
                <a:gd name="T21" fmla="*/ 407 h 322"/>
                <a:gd name="T22" fmla="*/ 245 w 290"/>
                <a:gd name="T23" fmla="*/ 540 h 322"/>
                <a:gd name="T24" fmla="*/ 239 w 290"/>
                <a:gd name="T25" fmla="*/ 691 h 322"/>
                <a:gd name="T26" fmla="*/ 220 w 290"/>
                <a:gd name="T27" fmla="*/ 881 h 322"/>
                <a:gd name="T28" fmla="*/ 208 w 290"/>
                <a:gd name="T29" fmla="*/ 966 h 322"/>
                <a:gd name="T30" fmla="*/ 161 w 290"/>
                <a:gd name="T31" fmla="*/ 876 h 322"/>
                <a:gd name="T32" fmla="*/ 145 w 290"/>
                <a:gd name="T33" fmla="*/ 920 h 322"/>
                <a:gd name="T34" fmla="*/ 145 w 290"/>
                <a:gd name="T35" fmla="*/ 925 h 322"/>
                <a:gd name="T36" fmla="*/ 145 w 290"/>
                <a:gd name="T37" fmla="*/ 920 h 322"/>
                <a:gd name="T38" fmla="*/ 140 w 290"/>
                <a:gd name="T39" fmla="*/ 931 h 322"/>
                <a:gd name="T40" fmla="*/ 137 w 290"/>
                <a:gd name="T41" fmla="*/ 949 h 322"/>
                <a:gd name="T42" fmla="*/ 134 w 290"/>
                <a:gd name="T43" fmla="*/ 951 h 322"/>
                <a:gd name="T44" fmla="*/ 120 w 290"/>
                <a:gd name="T45" fmla="*/ 958 h 322"/>
                <a:gd name="T46" fmla="*/ 62 w 290"/>
                <a:gd name="T47" fmla="*/ 966 h 322"/>
                <a:gd name="T48" fmla="*/ 51 w 290"/>
                <a:gd name="T49" fmla="*/ 999 h 322"/>
                <a:gd name="T50" fmla="*/ 59 w 290"/>
                <a:gd name="T51" fmla="*/ 966 h 322"/>
                <a:gd name="T52" fmla="*/ 128 w 290"/>
                <a:gd name="T53" fmla="*/ 965 h 322"/>
                <a:gd name="T54" fmla="*/ 154 w 290"/>
                <a:gd name="T55" fmla="*/ 896 h 322"/>
                <a:gd name="T56" fmla="*/ 202 w 290"/>
                <a:gd name="T57" fmla="*/ 965 h 322"/>
                <a:gd name="T58" fmla="*/ 173 w 290"/>
                <a:gd name="T59" fmla="*/ 835 h 322"/>
                <a:gd name="T60" fmla="*/ 118 w 290"/>
                <a:gd name="T61" fmla="*/ 975 h 322"/>
                <a:gd name="T62" fmla="*/ 59 w 290"/>
                <a:gd name="T63" fmla="*/ 966 h 322"/>
                <a:gd name="T64" fmla="*/ 30 w 290"/>
                <a:gd name="T65" fmla="*/ 1029 h 322"/>
                <a:gd name="T66" fmla="*/ 30 w 290"/>
                <a:gd name="T67" fmla="*/ 924 h 322"/>
                <a:gd name="T68" fmla="*/ 18 w 290"/>
                <a:gd name="T69" fmla="*/ 841 h 322"/>
                <a:gd name="T70" fmla="*/ 6 w 290"/>
                <a:gd name="T71" fmla="*/ 754 h 322"/>
                <a:gd name="T72" fmla="*/ 6 w 290"/>
                <a:gd name="T73" fmla="*/ 691 h 322"/>
                <a:gd name="T74" fmla="*/ 12 w 290"/>
                <a:gd name="T75" fmla="*/ 646 h 322"/>
                <a:gd name="T76" fmla="*/ 18 w 290"/>
                <a:gd name="T77" fmla="*/ 559 h 322"/>
                <a:gd name="T78" fmla="*/ 36 w 290"/>
                <a:gd name="T79" fmla="*/ 540 h 322"/>
                <a:gd name="T80" fmla="*/ 36 w 290"/>
                <a:gd name="T81" fmla="*/ 407 h 322"/>
                <a:gd name="T82" fmla="*/ 36 w 290"/>
                <a:gd name="T83" fmla="*/ 259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0"/>
                <a:gd name="T127" fmla="*/ 0 h 322"/>
                <a:gd name="T128" fmla="*/ 290 w 290"/>
                <a:gd name="T129" fmla="*/ 322 h 3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6F73BF"/>
            </a:solidFill>
            <a:ln w="9525">
              <a:solidFill>
                <a:srgbClr val="000000"/>
              </a:solidFill>
              <a:round/>
              <a:headEnd/>
              <a:tailEnd/>
            </a:ln>
          </p:spPr>
          <p:txBody>
            <a:bodyPr/>
            <a:lstStyle/>
            <a:p>
              <a:endParaRPr lang="en-US"/>
            </a:p>
          </p:txBody>
        </p:sp>
        <p:sp>
          <p:nvSpPr>
            <p:cNvPr id="5604" name="Freeform 506"/>
            <p:cNvSpPr>
              <a:spLocks/>
            </p:cNvSpPr>
            <p:nvPr/>
          </p:nvSpPr>
          <p:spPr bwMode="auto">
            <a:xfrm>
              <a:off x="2959" y="2347"/>
              <a:ext cx="209" cy="198"/>
            </a:xfrm>
            <a:custGeom>
              <a:avLst/>
              <a:gdLst>
                <a:gd name="T0" fmla="*/ 12 w 210"/>
                <a:gd name="T1" fmla="*/ 124 h 183"/>
                <a:gd name="T2" fmla="*/ 76 w 210"/>
                <a:gd name="T3" fmla="*/ 144 h 183"/>
                <a:gd name="T4" fmla="*/ 105 w 210"/>
                <a:gd name="T5" fmla="*/ 106 h 183"/>
                <a:gd name="T6" fmla="*/ 130 w 210"/>
                <a:gd name="T7" fmla="*/ 2 h 183"/>
                <a:gd name="T8" fmla="*/ 159 w 210"/>
                <a:gd name="T9" fmla="*/ 134 h 183"/>
                <a:gd name="T10" fmla="*/ 163 w 210"/>
                <a:gd name="T11" fmla="*/ 144 h 183"/>
                <a:gd name="T12" fmla="*/ 140 w 210"/>
                <a:gd name="T13" fmla="*/ 269 h 183"/>
                <a:gd name="T14" fmla="*/ 146 w 210"/>
                <a:gd name="T15" fmla="*/ 291 h 183"/>
                <a:gd name="T16" fmla="*/ 164 w 210"/>
                <a:gd name="T17" fmla="*/ 330 h 183"/>
                <a:gd name="T18" fmla="*/ 170 w 210"/>
                <a:gd name="T19" fmla="*/ 377 h 183"/>
                <a:gd name="T20" fmla="*/ 182 w 210"/>
                <a:gd name="T21" fmla="*/ 441 h 183"/>
                <a:gd name="T22" fmla="*/ 189 w 210"/>
                <a:gd name="T23" fmla="*/ 441 h 183"/>
                <a:gd name="T24" fmla="*/ 195 w 210"/>
                <a:gd name="T25" fmla="*/ 510 h 183"/>
                <a:gd name="T26" fmla="*/ 164 w 210"/>
                <a:gd name="T27" fmla="*/ 510 h 183"/>
                <a:gd name="T28" fmla="*/ 158 w 210"/>
                <a:gd name="T29" fmla="*/ 529 h 183"/>
                <a:gd name="T30" fmla="*/ 152 w 210"/>
                <a:gd name="T31" fmla="*/ 572 h 183"/>
                <a:gd name="T32" fmla="*/ 134 w 210"/>
                <a:gd name="T33" fmla="*/ 572 h 183"/>
                <a:gd name="T34" fmla="*/ 122 w 210"/>
                <a:gd name="T35" fmla="*/ 572 h 183"/>
                <a:gd name="T36" fmla="*/ 122 w 210"/>
                <a:gd name="T37" fmla="*/ 572 h 183"/>
                <a:gd name="T38" fmla="*/ 110 w 210"/>
                <a:gd name="T39" fmla="*/ 572 h 183"/>
                <a:gd name="T40" fmla="*/ 105 w 210"/>
                <a:gd name="T41" fmla="*/ 597 h 183"/>
                <a:gd name="T42" fmla="*/ 105 w 210"/>
                <a:gd name="T43" fmla="*/ 554 h 183"/>
                <a:gd name="T44" fmla="*/ 94 w 210"/>
                <a:gd name="T45" fmla="*/ 510 h 183"/>
                <a:gd name="T46" fmla="*/ 88 w 210"/>
                <a:gd name="T47" fmla="*/ 529 h 183"/>
                <a:gd name="T48" fmla="*/ 76 w 210"/>
                <a:gd name="T49" fmla="*/ 529 h 183"/>
                <a:gd name="T50" fmla="*/ 64 w 210"/>
                <a:gd name="T51" fmla="*/ 485 h 183"/>
                <a:gd name="T52" fmla="*/ 58 w 210"/>
                <a:gd name="T53" fmla="*/ 485 h 183"/>
                <a:gd name="T54" fmla="*/ 58 w 210"/>
                <a:gd name="T55" fmla="*/ 441 h 183"/>
                <a:gd name="T56" fmla="*/ 46 w 210"/>
                <a:gd name="T57" fmla="*/ 399 h 183"/>
                <a:gd name="T58" fmla="*/ 40 w 210"/>
                <a:gd name="T59" fmla="*/ 377 h 183"/>
                <a:gd name="T60" fmla="*/ 22 w 210"/>
                <a:gd name="T61" fmla="*/ 315 h 183"/>
                <a:gd name="T62" fmla="*/ 22 w 210"/>
                <a:gd name="T63" fmla="*/ 291 h 183"/>
                <a:gd name="T64" fmla="*/ 20 w 210"/>
                <a:gd name="T65" fmla="*/ 273 h 183"/>
                <a:gd name="T66" fmla="*/ 3 w 210"/>
                <a:gd name="T67" fmla="*/ 247 h 183"/>
                <a:gd name="T68" fmla="*/ 3 w 210"/>
                <a:gd name="T69" fmla="*/ 228 h 183"/>
                <a:gd name="T70" fmla="*/ 0 w 210"/>
                <a:gd name="T71" fmla="*/ 214 h 183"/>
                <a:gd name="T72" fmla="*/ 15 w 210"/>
                <a:gd name="T73" fmla="*/ 134 h 183"/>
                <a:gd name="T74" fmla="*/ 20 w 210"/>
                <a:gd name="T75" fmla="*/ 133 h 183"/>
                <a:gd name="T76" fmla="*/ 41 w 210"/>
                <a:gd name="T77" fmla="*/ 133 h 183"/>
                <a:gd name="T78" fmla="*/ 50 w 210"/>
                <a:gd name="T79" fmla="*/ 134 h 183"/>
                <a:gd name="T80" fmla="*/ 84 w 210"/>
                <a:gd name="T81" fmla="*/ 133 h 183"/>
                <a:gd name="T82" fmla="*/ 104 w 210"/>
                <a:gd name="T83" fmla="*/ 106 h 183"/>
                <a:gd name="T84" fmla="*/ 110 w 210"/>
                <a:gd name="T85" fmla="*/ 66 h 183"/>
                <a:gd name="T86" fmla="*/ 131 w 210"/>
                <a:gd name="T87" fmla="*/ 2 h 183"/>
                <a:gd name="T88" fmla="*/ 158 w 210"/>
                <a:gd name="T89" fmla="*/ 133 h 183"/>
                <a:gd name="T90" fmla="*/ 149 w 210"/>
                <a:gd name="T91" fmla="*/ 96 h 183"/>
                <a:gd name="T92" fmla="*/ 129 w 210"/>
                <a:gd name="T93" fmla="*/ 0 h 183"/>
                <a:gd name="T94" fmla="*/ 105 w 210"/>
                <a:gd name="T95" fmla="*/ 89 h 183"/>
                <a:gd name="T96" fmla="*/ 74 w 210"/>
                <a:gd name="T97" fmla="*/ 144 h 183"/>
                <a:gd name="T98" fmla="*/ 62 w 210"/>
                <a:gd name="T99" fmla="*/ 145 h 183"/>
                <a:gd name="T100" fmla="*/ 15 w 210"/>
                <a:gd name="T101" fmla="*/ 134 h 183"/>
                <a:gd name="T102" fmla="*/ 3 w 210"/>
                <a:gd name="T103" fmla="*/ 197 h 183"/>
                <a:gd name="T104" fmla="*/ 12 w 210"/>
                <a:gd name="T105" fmla="*/ 124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183"/>
                <a:gd name="T161" fmla="*/ 210 w 210"/>
                <a:gd name="T162" fmla="*/ 183 h 1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round/>
              <a:headEnd/>
              <a:tailEnd/>
            </a:ln>
          </p:spPr>
          <p:txBody>
            <a:bodyPr/>
            <a:lstStyle/>
            <a:p>
              <a:endParaRPr lang="en-US"/>
            </a:p>
          </p:txBody>
        </p:sp>
      </p:grpSp>
      <p:sp>
        <p:nvSpPr>
          <p:cNvPr id="5124" name="Rectangle 507"/>
          <p:cNvSpPr>
            <a:spLocks noChangeArrowheads="1"/>
          </p:cNvSpPr>
          <p:nvPr/>
        </p:nvSpPr>
        <p:spPr bwMode="auto">
          <a:xfrm>
            <a:off x="2627313" y="5270500"/>
            <a:ext cx="4572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r>
              <a:rPr lang="en-US" altLang="en-US" sz="1800" b="0"/>
              <a:t> </a:t>
            </a:r>
            <a:r>
              <a:rPr lang="en-US" altLang="en-US" sz="1600">
                <a:solidFill>
                  <a:srgbClr val="B367FF"/>
                </a:solidFill>
              </a:rPr>
              <a:t>1 Agreement only</a:t>
            </a:r>
            <a:r>
              <a:rPr lang="en-US" altLang="en-US" sz="1600">
                <a:solidFill>
                  <a:srgbClr val="ACECF7"/>
                </a:solidFill>
              </a:rPr>
              <a:t/>
            </a:r>
            <a:br>
              <a:rPr lang="en-US" altLang="en-US" sz="1600">
                <a:solidFill>
                  <a:srgbClr val="ACECF7"/>
                </a:solidFill>
              </a:rPr>
            </a:br>
            <a:r>
              <a:rPr lang="en-US" altLang="en-US" sz="1600">
                <a:solidFill>
                  <a:srgbClr val="21ABBE"/>
                </a:solidFill>
              </a:rPr>
              <a:t>37 Protocol only (including EU)</a:t>
            </a:r>
            <a:br>
              <a:rPr lang="en-US" altLang="en-US" sz="1600">
                <a:solidFill>
                  <a:srgbClr val="21ABBE"/>
                </a:solidFill>
              </a:rPr>
            </a:br>
            <a:r>
              <a:rPr lang="en-US" altLang="en-US" sz="1600">
                <a:solidFill>
                  <a:srgbClr val="6F73BF"/>
                </a:solidFill>
              </a:rPr>
              <a:t>54 Agreement and Protocol</a:t>
            </a:r>
          </a:p>
          <a:p>
            <a:pPr eaLnBrk="1" hangingPunct="1">
              <a:spcBef>
                <a:spcPct val="0"/>
              </a:spcBef>
              <a:buFontTx/>
              <a:buNone/>
            </a:pPr>
            <a:r>
              <a:rPr lang="en-US" altLang="en-US" sz="1600"/>
              <a:t>92 Members</a:t>
            </a:r>
          </a:p>
        </p:txBody>
      </p:sp>
    </p:spTree>
    <p:extLst>
      <p:ext uri="{BB962C8B-B14F-4D97-AF65-F5344CB8AC3E}">
        <p14:creationId xmlns:p14="http://schemas.microsoft.com/office/powerpoint/2010/main" val="1134029291"/>
      </p:ext>
    </p:extLst>
  </p:cSld>
  <p:clrMapOvr>
    <a:masterClrMapping/>
  </p:clrMapOvr>
  <p:transition spd="slow">
    <p:wipe/>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fr-CH" altLang="en-US" dirty="0" smtClean="0"/>
              <a:t>ACCESSIONS</a:t>
            </a:r>
            <a:endParaRPr lang="en-US" altLang="en-US" dirty="0" smtClean="0"/>
          </a:p>
        </p:txBody>
      </p:sp>
      <p:sp>
        <p:nvSpPr>
          <p:cNvPr id="8195" name="Rectangle 3"/>
          <p:cNvSpPr>
            <a:spLocks noGrp="1" noChangeArrowheads="1"/>
          </p:cNvSpPr>
          <p:nvPr>
            <p:ph type="body" idx="1"/>
          </p:nvPr>
        </p:nvSpPr>
        <p:spPr>
          <a:xfrm>
            <a:off x="250825" y="1628775"/>
            <a:ext cx="8569325" cy="4895850"/>
          </a:xfrm>
        </p:spPr>
        <p:txBody>
          <a:bodyPr/>
          <a:lstStyle/>
          <a:p>
            <a:pPr eaLnBrk="1" hangingPunct="1">
              <a:defRPr/>
            </a:pPr>
            <a:endParaRPr lang="fr-CH" dirty="0" smtClean="0"/>
          </a:p>
          <a:p>
            <a:pPr eaLnBrk="1" hangingPunct="1">
              <a:defRPr/>
            </a:pPr>
            <a:r>
              <a:rPr lang="en-US" sz="2000" dirty="0" smtClean="0"/>
              <a:t>Significant geographical expansion of the Madrid system </a:t>
            </a:r>
          </a:p>
          <a:p>
            <a:pPr eaLnBrk="1" hangingPunct="1">
              <a:defRPr/>
            </a:pPr>
            <a:r>
              <a:rPr lang="en-US" sz="2000" dirty="0" smtClean="0"/>
              <a:t>2012: The Philippines, Colombia, New Zealand and Mexico</a:t>
            </a:r>
          </a:p>
          <a:p>
            <a:pPr eaLnBrk="1" hangingPunct="1">
              <a:defRPr/>
            </a:pPr>
            <a:r>
              <a:rPr lang="en-US" sz="2000" dirty="0" smtClean="0"/>
              <a:t>2013: India, Rwanda and Tunisia (October 16, 2013)</a:t>
            </a:r>
          </a:p>
          <a:p>
            <a:pPr marL="0" indent="0" eaLnBrk="1" hangingPunct="1">
              <a:buNone/>
              <a:defRPr/>
            </a:pPr>
            <a:endParaRPr lang="fr-CH" dirty="0" smtClean="0"/>
          </a:p>
          <a:p>
            <a:pPr eaLnBrk="1" hangingPunct="1">
              <a:defRPr/>
            </a:pPr>
            <a:r>
              <a:rPr lang="fr-CH" dirty="0" smtClean="0"/>
              <a:t>Future accessions?</a:t>
            </a:r>
          </a:p>
          <a:p>
            <a:pPr marL="0" indent="0" eaLnBrk="1" hangingPunct="1">
              <a:buNone/>
              <a:defRPr/>
            </a:pPr>
            <a:endParaRPr lang="fr-CH" dirty="0" smtClean="0"/>
          </a:p>
          <a:p>
            <a:pPr lvl="1" eaLnBrk="1" hangingPunct="1">
              <a:lnSpc>
                <a:spcPct val="150000"/>
              </a:lnSpc>
              <a:buFont typeface="Wingdings" panose="05000000000000000000" pitchFamily="2" charset="2"/>
              <a:buChar char="Ø"/>
              <a:defRPr/>
            </a:pPr>
            <a:r>
              <a:rPr lang="fr-CH" sz="1800" dirty="0" smtClean="0"/>
              <a:t>Latin American countries</a:t>
            </a:r>
          </a:p>
          <a:p>
            <a:pPr lvl="1" eaLnBrk="1" hangingPunct="1">
              <a:lnSpc>
                <a:spcPct val="150000"/>
              </a:lnSpc>
              <a:buFont typeface="Wingdings" panose="05000000000000000000" pitchFamily="2" charset="2"/>
              <a:buChar char="Ø"/>
              <a:defRPr/>
            </a:pPr>
            <a:r>
              <a:rPr lang="fr-CH" sz="1800" dirty="0" smtClean="0"/>
              <a:t>ASEAN countries by 2015</a:t>
            </a:r>
          </a:p>
          <a:p>
            <a:pPr lvl="1" eaLnBrk="1" hangingPunct="1">
              <a:lnSpc>
                <a:spcPct val="150000"/>
              </a:lnSpc>
              <a:buFont typeface="Wingdings" panose="05000000000000000000" pitchFamily="2" charset="2"/>
              <a:buChar char="Ø"/>
              <a:defRPr/>
            </a:pPr>
            <a:r>
              <a:rPr lang="en-US" sz="1800" dirty="0" smtClean="0"/>
              <a:t>Caribbean</a:t>
            </a:r>
            <a:r>
              <a:rPr lang="fr-CH" sz="1800" dirty="0" smtClean="0"/>
              <a:t> countries</a:t>
            </a:r>
          </a:p>
          <a:p>
            <a:pPr lvl="1" eaLnBrk="1" hangingPunct="1">
              <a:lnSpc>
                <a:spcPct val="150000"/>
              </a:lnSpc>
              <a:buFont typeface="Wingdings" panose="05000000000000000000" pitchFamily="2" charset="2"/>
              <a:buChar char="Ø"/>
              <a:defRPr/>
            </a:pPr>
            <a:r>
              <a:rPr lang="en-US" sz="1800" dirty="0" smtClean="0"/>
              <a:t>African</a:t>
            </a:r>
            <a:r>
              <a:rPr lang="fr-CH" sz="1800" dirty="0" smtClean="0"/>
              <a:t> countries</a:t>
            </a:r>
          </a:p>
          <a:p>
            <a:pPr marL="457200" lvl="1" indent="0" eaLnBrk="1" hangingPunct="1">
              <a:buFontTx/>
              <a:buNone/>
              <a:defRPr/>
            </a:pPr>
            <a:endParaRPr lang="en-US" dirty="0" smtClean="0"/>
          </a:p>
        </p:txBody>
      </p:sp>
    </p:spTree>
    <p:extLst>
      <p:ext uri="{BB962C8B-B14F-4D97-AF65-F5344CB8AC3E}">
        <p14:creationId xmlns:p14="http://schemas.microsoft.com/office/powerpoint/2010/main" val="42995285"/>
      </p:ext>
    </p:extLst>
  </p:cSld>
  <p:clrMapOvr>
    <a:masterClrMapping/>
  </p:clrMapOvr>
  <p:transition spd="slow">
    <p:wipe/>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7544" y="188640"/>
            <a:ext cx="8229600" cy="1143000"/>
          </a:xfrm>
        </p:spPr>
        <p:txBody>
          <a:bodyPr/>
          <a:lstStyle/>
          <a:p>
            <a:pPr algn="ctr"/>
            <a:r>
              <a:rPr lang="en-US" altLang="en-US" sz="2800" dirty="0" smtClean="0"/>
              <a:t>KEY PRINCIPLES OF THE MADRID SYSTEM (1)</a:t>
            </a:r>
          </a:p>
        </p:txBody>
      </p:sp>
      <p:sp>
        <p:nvSpPr>
          <p:cNvPr id="7171" name="Rectangle 3"/>
          <p:cNvSpPr>
            <a:spLocks noGrp="1" noChangeArrowheads="1"/>
          </p:cNvSpPr>
          <p:nvPr>
            <p:ph type="body" idx="1"/>
          </p:nvPr>
        </p:nvSpPr>
        <p:spPr>
          <a:xfrm>
            <a:off x="107504" y="1484784"/>
            <a:ext cx="9036496" cy="5073650"/>
          </a:xfrm>
        </p:spPr>
        <p:txBody>
          <a:bodyPr/>
          <a:lstStyle/>
          <a:p>
            <a:pPr>
              <a:lnSpc>
                <a:spcPct val="90000"/>
              </a:lnSpc>
            </a:pPr>
            <a:r>
              <a:rPr lang="en-US" altLang="en-US" u="sng" dirty="0" smtClean="0"/>
              <a:t>Entitlement and Basic Mark</a:t>
            </a:r>
            <a:r>
              <a:rPr lang="en-US" altLang="en-US" dirty="0" smtClean="0"/>
              <a:t>:</a:t>
            </a:r>
          </a:p>
          <a:p>
            <a:pPr marL="0" indent="0">
              <a:lnSpc>
                <a:spcPct val="90000"/>
              </a:lnSpc>
              <a:buNone/>
            </a:pPr>
            <a:endParaRPr lang="en-US" altLang="en-US" dirty="0" smtClean="0"/>
          </a:p>
          <a:p>
            <a:pPr>
              <a:lnSpc>
                <a:spcPct val="90000"/>
              </a:lnSpc>
              <a:buFontTx/>
              <a:buNone/>
            </a:pPr>
            <a:r>
              <a:rPr lang="en-US" altLang="en-US" dirty="0" smtClean="0"/>
              <a:t>	</a:t>
            </a:r>
            <a:r>
              <a:rPr lang="en-US" altLang="en-US" sz="2000" dirty="0" smtClean="0"/>
              <a:t>To use the Madrid system, you need a connection with a Contracting Party (CP), like establishment, domicile or nationality, </a:t>
            </a:r>
            <a:r>
              <a:rPr lang="en-US" altLang="en-US" sz="2000" b="1" dirty="0" smtClean="0"/>
              <a:t>and</a:t>
            </a:r>
            <a:r>
              <a:rPr lang="en-US" altLang="en-US" sz="2000" dirty="0" smtClean="0"/>
              <a:t> a mark applied for or registered (basic mark) with that CP (Office of origin)</a:t>
            </a:r>
          </a:p>
          <a:p>
            <a:pPr lvl="1">
              <a:lnSpc>
                <a:spcPct val="90000"/>
              </a:lnSpc>
            </a:pPr>
            <a:endParaRPr lang="en-US" altLang="en-US" dirty="0" smtClean="0"/>
          </a:p>
          <a:p>
            <a:pPr>
              <a:lnSpc>
                <a:spcPct val="90000"/>
              </a:lnSpc>
            </a:pPr>
            <a:r>
              <a:rPr lang="en-US" altLang="en-US" u="sng" dirty="0" smtClean="0"/>
              <a:t>One to many relationship:</a:t>
            </a:r>
            <a:r>
              <a:rPr lang="en-US" altLang="en-US" dirty="0" smtClean="0"/>
              <a:t> </a:t>
            </a:r>
          </a:p>
          <a:p>
            <a:pPr marL="0" indent="0">
              <a:lnSpc>
                <a:spcPct val="90000"/>
              </a:lnSpc>
              <a:buNone/>
            </a:pPr>
            <a:endParaRPr lang="en-US" altLang="en-US" dirty="0" smtClean="0"/>
          </a:p>
          <a:p>
            <a:pPr>
              <a:lnSpc>
                <a:spcPct val="90000"/>
              </a:lnSpc>
              <a:buFontTx/>
              <a:buNone/>
            </a:pPr>
            <a:r>
              <a:rPr lang="en-US" altLang="en-US" sz="2000" dirty="0" smtClean="0"/>
              <a:t>	File a single international application through the Office of origin for a single international registration (IR) in which one or more Contracting Parties (CP) are designated </a:t>
            </a:r>
          </a:p>
          <a:p>
            <a:pPr>
              <a:lnSpc>
                <a:spcPct val="90000"/>
              </a:lnSpc>
            </a:pPr>
            <a:endParaRPr lang="en-US" altLang="en-US" u="sng" dirty="0" smtClean="0"/>
          </a:p>
          <a:p>
            <a:pPr>
              <a:lnSpc>
                <a:spcPct val="90000"/>
              </a:lnSpc>
            </a:pPr>
            <a:r>
              <a:rPr lang="en-US" altLang="en-US" u="sng" dirty="0" smtClean="0"/>
              <a:t>Renewal:</a:t>
            </a:r>
          </a:p>
          <a:p>
            <a:pPr>
              <a:lnSpc>
                <a:spcPct val="90000"/>
              </a:lnSpc>
              <a:buFontTx/>
              <a:buNone/>
            </a:pPr>
            <a:r>
              <a:rPr lang="en-US" altLang="en-US" dirty="0" smtClean="0"/>
              <a:t>	</a:t>
            </a:r>
            <a:r>
              <a:rPr lang="en-US" altLang="en-US" sz="2000" dirty="0" smtClean="0"/>
              <a:t>Every 10 years</a:t>
            </a:r>
          </a:p>
        </p:txBody>
      </p:sp>
    </p:spTree>
    <p:extLst>
      <p:ext uri="{BB962C8B-B14F-4D97-AF65-F5344CB8AC3E}">
        <p14:creationId xmlns:p14="http://schemas.microsoft.com/office/powerpoint/2010/main" val="1963920285"/>
      </p:ext>
    </p:extLst>
  </p:cSld>
  <p:clrMapOvr>
    <a:masterClrMapping/>
  </p:clrMapOvr>
  <p:transition spd="slow">
    <p:wipe/>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51520" y="16808"/>
            <a:ext cx="8640960" cy="1143000"/>
          </a:xfrm>
        </p:spPr>
        <p:txBody>
          <a:bodyPr/>
          <a:lstStyle/>
          <a:p>
            <a:pPr algn="ctr"/>
            <a:r>
              <a:rPr lang="en-US" altLang="en-US" sz="2800" dirty="0" smtClean="0"/>
              <a:t>KEY PRINCIPLES OF THE MADRID SYSTEM (2)</a:t>
            </a:r>
          </a:p>
        </p:txBody>
      </p:sp>
      <p:sp>
        <p:nvSpPr>
          <p:cNvPr id="8195" name="Rectangle 3"/>
          <p:cNvSpPr>
            <a:spLocks noGrp="1" noChangeArrowheads="1"/>
          </p:cNvSpPr>
          <p:nvPr>
            <p:ph type="body" idx="1"/>
          </p:nvPr>
        </p:nvSpPr>
        <p:spPr>
          <a:xfrm>
            <a:off x="179512" y="1196752"/>
            <a:ext cx="8856984" cy="4713387"/>
          </a:xfrm>
        </p:spPr>
        <p:txBody>
          <a:bodyPr/>
          <a:lstStyle/>
          <a:p>
            <a:pPr>
              <a:lnSpc>
                <a:spcPct val="90000"/>
              </a:lnSpc>
            </a:pPr>
            <a:r>
              <a:rPr lang="en-US" altLang="en-US" u="sng" dirty="0" smtClean="0"/>
              <a:t>Fixed time limit for refusal: </a:t>
            </a:r>
          </a:p>
          <a:p>
            <a:pPr marL="0" indent="0">
              <a:lnSpc>
                <a:spcPct val="90000"/>
              </a:lnSpc>
              <a:buNone/>
            </a:pPr>
            <a:endParaRPr lang="en-US" altLang="en-US" u="sng" dirty="0" smtClean="0"/>
          </a:p>
          <a:p>
            <a:pPr>
              <a:lnSpc>
                <a:spcPct val="90000"/>
              </a:lnSpc>
              <a:buFontTx/>
              <a:buNone/>
            </a:pPr>
            <a:r>
              <a:rPr lang="en-US" altLang="en-US" sz="2000" dirty="0" smtClean="0"/>
              <a:t>	A CP will need to refuse protection within 12/18 months, otherwise the mark will be deemed protected</a:t>
            </a:r>
          </a:p>
          <a:p>
            <a:pPr>
              <a:lnSpc>
                <a:spcPct val="90000"/>
              </a:lnSpc>
            </a:pPr>
            <a:endParaRPr lang="en-US" altLang="en-US" u="sng" dirty="0" smtClean="0"/>
          </a:p>
          <a:p>
            <a:pPr>
              <a:lnSpc>
                <a:spcPct val="90000"/>
              </a:lnSpc>
            </a:pPr>
            <a:r>
              <a:rPr lang="en-US" altLang="en-US" u="sng" dirty="0" smtClean="0"/>
              <a:t>“</a:t>
            </a:r>
            <a:r>
              <a:rPr lang="fr-CH" altLang="en-US" u="sng" dirty="0" smtClean="0"/>
              <a:t>Bundle of rights</a:t>
            </a:r>
            <a:r>
              <a:rPr lang="en-US" altLang="en-US" u="sng" dirty="0" smtClean="0"/>
              <a:t>”:</a:t>
            </a:r>
            <a:r>
              <a:rPr lang="en-US" altLang="en-US" dirty="0" smtClean="0"/>
              <a:t> </a:t>
            </a:r>
          </a:p>
          <a:p>
            <a:pPr marL="0" indent="0">
              <a:lnSpc>
                <a:spcPct val="90000"/>
              </a:lnSpc>
              <a:buNone/>
            </a:pPr>
            <a:endParaRPr lang="en-US" altLang="en-US" dirty="0" smtClean="0"/>
          </a:p>
          <a:p>
            <a:pPr>
              <a:lnSpc>
                <a:spcPct val="90000"/>
              </a:lnSpc>
              <a:buFontTx/>
              <a:buNone/>
            </a:pPr>
            <a:r>
              <a:rPr lang="en-US" altLang="en-US" dirty="0" smtClean="0"/>
              <a:t>	</a:t>
            </a:r>
            <a:r>
              <a:rPr lang="en-US" altLang="en-US" sz="2000" dirty="0" smtClean="0"/>
              <a:t>If no refusal is issued, the resulting IR has the effect of a grant of protection in each designated CP</a:t>
            </a:r>
          </a:p>
          <a:p>
            <a:pPr>
              <a:lnSpc>
                <a:spcPct val="90000"/>
              </a:lnSpc>
              <a:buFontTx/>
              <a:buNone/>
            </a:pPr>
            <a:endParaRPr lang="en-US" altLang="en-US" dirty="0" smtClean="0"/>
          </a:p>
          <a:p>
            <a:pPr>
              <a:lnSpc>
                <a:spcPct val="90000"/>
              </a:lnSpc>
            </a:pPr>
            <a:r>
              <a:rPr lang="en-US" altLang="en-US" u="sng" dirty="0" smtClean="0"/>
              <a:t>Extending the geographical protection</a:t>
            </a:r>
            <a:r>
              <a:rPr lang="en-US" altLang="en-US" dirty="0" smtClean="0"/>
              <a:t>:</a:t>
            </a:r>
          </a:p>
          <a:p>
            <a:pPr marL="0" indent="0">
              <a:lnSpc>
                <a:spcPct val="90000"/>
              </a:lnSpc>
              <a:buNone/>
            </a:pPr>
            <a:r>
              <a:rPr lang="en-US" altLang="en-US" dirty="0" smtClean="0"/>
              <a:t> </a:t>
            </a:r>
          </a:p>
          <a:p>
            <a:pPr>
              <a:lnSpc>
                <a:spcPct val="90000"/>
              </a:lnSpc>
              <a:buFontTx/>
              <a:buNone/>
            </a:pPr>
            <a:r>
              <a:rPr lang="en-US" altLang="en-US" dirty="0" smtClean="0"/>
              <a:t>	</a:t>
            </a:r>
            <a:r>
              <a:rPr lang="en-US" altLang="en-US" sz="2000" dirty="0" smtClean="0"/>
              <a:t>Additional countries may later be included in the IR by subsequent designation</a:t>
            </a:r>
          </a:p>
        </p:txBody>
      </p:sp>
    </p:spTree>
    <p:extLst>
      <p:ext uri="{BB962C8B-B14F-4D97-AF65-F5344CB8AC3E}">
        <p14:creationId xmlns:p14="http://schemas.microsoft.com/office/powerpoint/2010/main" val="2509283836"/>
      </p:ext>
    </p:extLst>
  </p:cSld>
  <p:clrMapOvr>
    <a:masterClrMapping/>
  </p:clrMapOvr>
  <p:transition spd="slow">
    <p:wipe/>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ctr"/>
            <a:r>
              <a:rPr lang="en-US" altLang="en-US" sz="2800" dirty="0" smtClean="0"/>
              <a:t>THE INTERNATIONAL PROCEDURE</a:t>
            </a:r>
          </a:p>
        </p:txBody>
      </p:sp>
      <p:graphicFrame>
        <p:nvGraphicFramePr>
          <p:cNvPr id="4" name="Content Placeholder 3"/>
          <p:cNvGraphicFramePr>
            <a:graphicFrameLocks noGrp="1"/>
          </p:cNvGraphicFramePr>
          <p:nvPr>
            <p:ph idx="1"/>
          </p:nvPr>
        </p:nvGraphicFramePr>
        <p:xfrm>
          <a:off x="-252536" y="1773238"/>
          <a:ext cx="8229600" cy="435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220" name="Straight Arrow Connector 5"/>
          <p:cNvCxnSpPr>
            <a:cxnSpLocks noChangeShapeType="1"/>
          </p:cNvCxnSpPr>
          <p:nvPr/>
        </p:nvCxnSpPr>
        <p:spPr bwMode="auto">
          <a:xfrm flipV="1">
            <a:off x="1341438" y="1989138"/>
            <a:ext cx="1081087" cy="576262"/>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Elbow Connector 7"/>
          <p:cNvCxnSpPr/>
          <p:nvPr/>
        </p:nvCxnSpPr>
        <p:spPr bwMode="auto">
          <a:xfrm flipV="1">
            <a:off x="261938" y="1989138"/>
            <a:ext cx="2087562" cy="647700"/>
          </a:xfrm>
          <a:prstGeom prst="bentConnector3">
            <a:avLst>
              <a:gd name="adj1" fmla="val 50000"/>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22" name="Rectangle 18"/>
          <p:cNvSpPr>
            <a:spLocks noChangeArrowheads="1"/>
          </p:cNvSpPr>
          <p:nvPr/>
        </p:nvSpPr>
        <p:spPr bwMode="auto">
          <a:xfrm>
            <a:off x="4284663" y="2006600"/>
            <a:ext cx="2182812" cy="522288"/>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50000"/>
              </a:spcBef>
              <a:buFontTx/>
              <a:buNone/>
            </a:pPr>
            <a:r>
              <a:rPr lang="en-US" altLang="en-US" sz="1400"/>
              <a:t>Certifies the application and forwards it to WIPO</a:t>
            </a:r>
          </a:p>
        </p:txBody>
      </p:sp>
      <p:sp>
        <p:nvSpPr>
          <p:cNvPr id="9223" name="Rectangle 19"/>
          <p:cNvSpPr>
            <a:spLocks noChangeArrowheads="1"/>
          </p:cNvSpPr>
          <p:nvPr/>
        </p:nvSpPr>
        <p:spPr bwMode="auto">
          <a:xfrm>
            <a:off x="4284663" y="3124200"/>
            <a:ext cx="4032250" cy="1168400"/>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50000"/>
              </a:spcBef>
              <a:buFontTx/>
              <a:buNone/>
            </a:pPr>
            <a:r>
              <a:rPr lang="en-US" altLang="en-US" sz="1400"/>
              <a:t>Conducts the formal examination; records the mark in the International Registry and publishes the international registration in the Gazette. Issues a certificate of registration and notifies the designated Contracting Parties</a:t>
            </a:r>
          </a:p>
        </p:txBody>
      </p:sp>
      <p:sp>
        <p:nvSpPr>
          <p:cNvPr id="9224" name="Rectangle 20"/>
          <p:cNvSpPr>
            <a:spLocks noChangeArrowheads="1"/>
          </p:cNvSpPr>
          <p:nvPr/>
        </p:nvSpPr>
        <p:spPr bwMode="auto">
          <a:xfrm>
            <a:off x="6443663" y="4541838"/>
            <a:ext cx="2592387" cy="1385887"/>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50000"/>
              </a:spcBef>
              <a:buFontTx/>
              <a:buNone/>
            </a:pPr>
            <a:r>
              <a:rPr lang="en-US" altLang="en-US" sz="1400"/>
              <a:t>Scope of protection of the international registration will be determined by the substantive examination under domestic law, within 12/18 months</a:t>
            </a:r>
          </a:p>
        </p:txBody>
      </p:sp>
      <p:sp>
        <p:nvSpPr>
          <p:cNvPr id="9225" name="Rectangle 21"/>
          <p:cNvSpPr>
            <a:spLocks noChangeArrowheads="1"/>
          </p:cNvSpPr>
          <p:nvPr/>
        </p:nvSpPr>
        <p:spPr bwMode="auto">
          <a:xfrm>
            <a:off x="261938" y="3598863"/>
            <a:ext cx="1717675" cy="523875"/>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0"/>
              </a:spcBef>
              <a:buFontTx/>
              <a:buNone/>
            </a:pPr>
            <a:r>
              <a:rPr lang="en-US" altLang="en-US" sz="1400"/>
              <a:t>Entitlement</a:t>
            </a:r>
          </a:p>
          <a:p>
            <a:pPr eaLnBrk="1" hangingPunct="1">
              <a:spcBef>
                <a:spcPct val="0"/>
              </a:spcBef>
              <a:buFontTx/>
              <a:buNone/>
            </a:pPr>
            <a:r>
              <a:rPr lang="es-ES_tradnl" altLang="en-US" sz="1400"/>
              <a:t>Basic Mark</a:t>
            </a:r>
            <a:endParaRPr lang="en-US" altLang="en-US" sz="1400"/>
          </a:p>
        </p:txBody>
      </p:sp>
    </p:spTree>
    <p:extLst>
      <p:ext uri="{BB962C8B-B14F-4D97-AF65-F5344CB8AC3E}">
        <p14:creationId xmlns:p14="http://schemas.microsoft.com/office/powerpoint/2010/main" val="3910311887"/>
      </p:ext>
    </p:extLst>
  </p:cSld>
  <p:clrMapOvr>
    <a:masterClrMapping/>
  </p:clrMapOvr>
  <p:transition spd="slow">
    <p:wipe/>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eaLnBrk="1" hangingPunct="1"/>
            <a:r>
              <a:rPr lang="en-US" altLang="en-US" sz="2800" dirty="0" smtClean="0"/>
              <a:t>THE MADRID SYSTEM – FACTS AND FIGURES</a:t>
            </a:r>
          </a:p>
        </p:txBody>
      </p:sp>
      <p:sp>
        <p:nvSpPr>
          <p:cNvPr id="10243" name="Content Placeholder 1"/>
          <p:cNvSpPr>
            <a:spLocks noGrp="1"/>
          </p:cNvSpPr>
          <p:nvPr>
            <p:ph idx="1"/>
          </p:nvPr>
        </p:nvSpPr>
        <p:spPr>
          <a:xfrm>
            <a:off x="323528" y="1628800"/>
            <a:ext cx="8640959" cy="4608512"/>
          </a:xfrm>
        </p:spPr>
        <p:txBody>
          <a:bodyPr/>
          <a:lstStyle/>
          <a:p>
            <a:pPr>
              <a:spcBef>
                <a:spcPts val="1800"/>
              </a:spcBef>
            </a:pPr>
            <a:r>
              <a:rPr lang="en-US" altLang="en-US" sz="2000" dirty="0" smtClean="0"/>
              <a:t>Worldwide trademark filings + 9.3% from 2008 to 2011</a:t>
            </a:r>
          </a:p>
          <a:p>
            <a:pPr>
              <a:spcBef>
                <a:spcPts val="1800"/>
              </a:spcBef>
            </a:pPr>
            <a:r>
              <a:rPr lang="en-US" altLang="en-US" sz="2000" dirty="0" smtClean="0"/>
              <a:t>2012		              + 4.1% growth in applications</a:t>
            </a:r>
          </a:p>
          <a:p>
            <a:pPr>
              <a:spcBef>
                <a:spcPts val="1800"/>
              </a:spcBef>
            </a:pPr>
            <a:r>
              <a:rPr lang="en-US" altLang="en-US" sz="2000" dirty="0" smtClean="0"/>
              <a:t>2013 		+ 6.4% growth in applications</a:t>
            </a:r>
          </a:p>
          <a:p>
            <a:pPr>
              <a:spcBef>
                <a:spcPts val="1800"/>
              </a:spcBef>
            </a:pPr>
            <a:r>
              <a:rPr lang="en-US" altLang="en-US" sz="2000" dirty="0" smtClean="0"/>
              <a:t>Received 46,829 international applications</a:t>
            </a:r>
          </a:p>
          <a:p>
            <a:pPr>
              <a:spcBef>
                <a:spcPts val="1800"/>
              </a:spcBef>
            </a:pPr>
            <a:endParaRPr lang="en-US" altLang="en-US" sz="2000" dirty="0" smtClean="0"/>
          </a:p>
          <a:p>
            <a:pPr>
              <a:spcBef>
                <a:spcPts val="1800"/>
              </a:spcBef>
            </a:pPr>
            <a:r>
              <a:rPr lang="en-US" altLang="en-US" sz="2000" dirty="0" smtClean="0"/>
              <a:t>Over 578,320 international registrations in force</a:t>
            </a:r>
          </a:p>
          <a:p>
            <a:pPr>
              <a:spcBef>
                <a:spcPts val="1800"/>
              </a:spcBef>
            </a:pPr>
            <a:r>
              <a:rPr lang="en-US" altLang="en-US" sz="2000" dirty="0" smtClean="0"/>
              <a:t>5.61 million designations in force</a:t>
            </a:r>
          </a:p>
          <a:p>
            <a:pPr>
              <a:spcBef>
                <a:spcPts val="1800"/>
              </a:spcBef>
            </a:pPr>
            <a:r>
              <a:rPr lang="en-US" altLang="en-US" sz="2000" dirty="0" smtClean="0"/>
              <a:t>191,759 holders of international registrations</a:t>
            </a:r>
          </a:p>
          <a:p>
            <a:pPr>
              <a:buFontTx/>
              <a:buNone/>
            </a:pPr>
            <a:endParaRPr lang="en-US" altLang="en-US" dirty="0" smtClean="0"/>
          </a:p>
        </p:txBody>
      </p:sp>
      <p:sp>
        <p:nvSpPr>
          <p:cNvPr id="10244" name="Right Arrow 1"/>
          <p:cNvSpPr>
            <a:spLocks noChangeArrowheads="1"/>
          </p:cNvSpPr>
          <p:nvPr/>
        </p:nvSpPr>
        <p:spPr bwMode="auto">
          <a:xfrm>
            <a:off x="1835696" y="2349500"/>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2800"/>
          </a:p>
        </p:txBody>
      </p:sp>
      <p:sp>
        <p:nvSpPr>
          <p:cNvPr id="10245" name="Right Arrow 1"/>
          <p:cNvSpPr>
            <a:spLocks noChangeArrowheads="1"/>
          </p:cNvSpPr>
          <p:nvPr/>
        </p:nvSpPr>
        <p:spPr bwMode="auto">
          <a:xfrm>
            <a:off x="1691680" y="2813049"/>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2800"/>
          </a:p>
        </p:txBody>
      </p:sp>
    </p:spTree>
    <p:extLst>
      <p:ext uri="{BB962C8B-B14F-4D97-AF65-F5344CB8AC3E}">
        <p14:creationId xmlns:p14="http://schemas.microsoft.com/office/powerpoint/2010/main" val="2154297922"/>
      </p:ext>
    </p:extLst>
  </p:cSld>
  <p:clrMapOvr>
    <a:masterClrMapping/>
  </p:clrMapOvr>
  <p:transition spd="slow">
    <p:wipe/>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nvPr>
        </p:nvGraphicFramePr>
        <p:xfrm>
          <a:off x="457200" y="1773238"/>
          <a:ext cx="8229600" cy="3455988"/>
        </p:xfrm>
        <a:graphic>
          <a:graphicData uri="http://schemas.openxmlformats.org/drawingml/2006/table">
            <a:tbl>
              <a:tblPr/>
              <a:tblGrid>
                <a:gridCol w="5087938"/>
                <a:gridCol w="3141662"/>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44,414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6.89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Classes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2.46</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CHF 3,038</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68% &lt; 3,000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11281" name="Rectangle 30"/>
          <p:cNvSpPr>
            <a:spLocks noChangeArrowheads="1"/>
          </p:cNvSpPr>
          <p:nvPr/>
        </p:nvSpPr>
        <p:spPr bwMode="auto">
          <a:xfrm>
            <a:off x="684213" y="333375"/>
            <a:ext cx="77762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2800" b="0" dirty="0" smtClean="0">
                <a:solidFill>
                  <a:srgbClr val="00408C"/>
                </a:solidFill>
                <a:latin typeface="+mn-lt"/>
                <a:ea typeface="ヒラギノ角ゴ Pro W3" pitchFamily="1" charset="-128"/>
              </a:rPr>
              <a:t>GENERAL PROFILE 2013</a:t>
            </a:r>
            <a:endParaRPr lang="en-US" altLang="en-US" sz="2800" b="0" dirty="0">
              <a:solidFill>
                <a:srgbClr val="00408C"/>
              </a:solidFill>
              <a:latin typeface="+mn-lt"/>
              <a:ea typeface="ヒラギノ角ゴ Pro W3" pitchFamily="1" charset="-128"/>
            </a:endParaRPr>
          </a:p>
        </p:txBody>
      </p:sp>
    </p:spTree>
    <p:extLst>
      <p:ext uri="{BB962C8B-B14F-4D97-AF65-F5344CB8AC3E}">
        <p14:creationId xmlns:p14="http://schemas.microsoft.com/office/powerpoint/2010/main" val="1220810786"/>
      </p:ext>
    </p:extLst>
  </p:cSld>
  <p:clrMapOvr>
    <a:masterClrMapping/>
  </p:clrMapOvr>
  <p:transition>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107950" y="274638"/>
            <a:ext cx="9099550" cy="1143000"/>
          </a:xfrm>
        </p:spPr>
        <p:txBody>
          <a:bodyPr/>
          <a:lstStyle/>
          <a:p>
            <a:r>
              <a:rPr lang="en-US" smtClean="0">
                <a:latin typeface="Arial" charset="0"/>
                <a:cs typeface="Arial" charset="0"/>
              </a:rPr>
              <a:t>      MAJOR ECONOMIC STUDIES ON IP</a:t>
            </a:r>
            <a:endParaRPr lang="en-US" dirty="0">
              <a:latin typeface="Arial" charset="0"/>
              <a:cs typeface="Arial" charset="0"/>
            </a:endParaRPr>
          </a:p>
        </p:txBody>
      </p:sp>
      <p:pic>
        <p:nvPicPr>
          <p:cNvPr id="5" name="Espace réservé du contenu 4"/>
          <p:cNvPicPr>
            <a:picLocks noGrp="1" noChangeAspect="1"/>
          </p:cNvPicPr>
          <p:nvPr>
            <p:ph sz="half" idx="1"/>
          </p:nvPr>
        </p:nvPicPr>
        <p:blipFill rotWithShape="1">
          <a:blip r:embed="rId2"/>
          <a:srcRect l="-4925" r="-6975"/>
          <a:stretch/>
        </p:blipFill>
        <p:spPr>
          <a:effectLst>
            <a:softEdge rad="112500"/>
          </a:effectLst>
        </p:spPr>
      </p:pic>
      <p:sp>
        <p:nvSpPr>
          <p:cNvPr id="4" name="Espace réservé du contenu 3"/>
          <p:cNvSpPr>
            <a:spLocks noGrp="1"/>
          </p:cNvSpPr>
          <p:nvPr>
            <p:ph sz="half" idx="2"/>
          </p:nvPr>
        </p:nvSpPr>
        <p:spPr>
          <a:xfrm>
            <a:off x="4495800" y="1828800"/>
            <a:ext cx="4419600" cy="4297363"/>
          </a:xfrm>
        </p:spPr>
        <p:txBody>
          <a:bodyPr/>
          <a:lstStyle/>
          <a:p>
            <a:pPr algn="just">
              <a:lnSpc>
                <a:spcPct val="110000"/>
              </a:lnSpc>
            </a:pPr>
            <a:r>
              <a:rPr lang="en-US" sz="1500" dirty="0" smtClean="0">
                <a:latin typeface="Arial" charset="0"/>
                <a:cs typeface="Arial" charset="0"/>
              </a:rPr>
              <a:t>A NEW WIPO UNIT  – THE ECONOMICS AND STATISTICS DIVISION- REFLECTS THE GROWING CONSENSUS ON THE IMPORTANCE OF THE ECONOMIC DIMENSION OF IP. </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THE DIVISION APPLIES STATISTIC AND ECONOMIC ANALYSIS TO THE USE OF WIPO SERVICES.</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THIS NEW STRUCTURE ALSO IMPROVES WIPO ECONOMIC INSIGHT ON IP DEVELOPMENT. </a:t>
            </a:r>
          </a:p>
          <a:p>
            <a:pPr algn="just"/>
            <a:endParaRPr lang="en-US" sz="1700" dirty="0" smtClean="0">
              <a:latin typeface="Arial" charset="0"/>
              <a:cs typeface="Arial" charset="0"/>
            </a:endParaRPr>
          </a:p>
          <a:p>
            <a:pPr algn="just"/>
            <a:endParaRPr lang="en-US" sz="1700" dirty="0" smtClean="0">
              <a:latin typeface="Arial" charset="0"/>
              <a:cs typeface="Arial" charset="0"/>
            </a:endParaRPr>
          </a:p>
          <a:p>
            <a:endParaRPr lang="en-US" sz="1700" dirty="0">
              <a:latin typeface="Arial" charset="0"/>
              <a:cs typeface="Arial" charset="0"/>
            </a:endParaRPr>
          </a:p>
        </p:txBody>
      </p:sp>
    </p:spTree>
    <p:extLst>
      <p:ext uri="{BB962C8B-B14F-4D97-AF65-F5344CB8AC3E}">
        <p14:creationId xmlns:p14="http://schemas.microsoft.com/office/powerpoint/2010/main" val="1785157580"/>
      </p:ext>
    </p:extLst>
  </p:cSld>
  <p:clrMapOvr>
    <a:masterClrMapping/>
  </p:clrMapOvr>
  <p:transition spd="slow">
    <p:wipe/>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74638"/>
            <a:ext cx="9144000" cy="1143000"/>
          </a:xfrm>
        </p:spPr>
        <p:txBody>
          <a:bodyPr/>
          <a:lstStyle/>
          <a:p>
            <a:pPr algn="ctr" eaLnBrk="1" hangingPunct="1"/>
            <a:r>
              <a:rPr lang="en-US" altLang="en-US" sz="2800" dirty="0" smtClean="0"/>
              <a:t>TOP 5 CONTRACTING PARTIES – DESIGNATIONS BY CP OF THE HOLDER</a:t>
            </a:r>
          </a:p>
        </p:txBody>
      </p:sp>
      <p:graphicFrame>
        <p:nvGraphicFramePr>
          <p:cNvPr id="6" name="Chart 5"/>
          <p:cNvGraphicFramePr>
            <a:graphicFrameLocks/>
          </p:cNvGraphicFramePr>
          <p:nvPr/>
        </p:nvGraphicFramePr>
        <p:xfrm>
          <a:off x="179512" y="1556792"/>
          <a:ext cx="8640960" cy="4536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8423495"/>
      </p:ext>
    </p:extLst>
  </p:cSld>
  <p:clrMapOvr>
    <a:masterClrMapping/>
  </p:clrMapOvr>
  <p:transition spd="slow">
    <p:wipe/>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79388" y="274638"/>
            <a:ext cx="8964612" cy="633412"/>
          </a:xfrm>
        </p:spPr>
        <p:txBody>
          <a:bodyPr/>
          <a:lstStyle/>
          <a:p>
            <a:pPr algn="ctr" eaLnBrk="1" hangingPunct="1"/>
            <a:r>
              <a:rPr lang="en-US" altLang="en-US" sz="2800" dirty="0" smtClean="0"/>
              <a:t>IRS BY OFFICE OF ORIGIN – NORDIC COUNTRIES</a:t>
            </a:r>
          </a:p>
        </p:txBody>
      </p:sp>
      <p:graphicFrame>
        <p:nvGraphicFramePr>
          <p:cNvPr id="5" name="Chart 4"/>
          <p:cNvGraphicFramePr>
            <a:graphicFrameLocks/>
          </p:cNvGraphicFramePr>
          <p:nvPr/>
        </p:nvGraphicFramePr>
        <p:xfrm>
          <a:off x="31626" y="1124744"/>
          <a:ext cx="9004870" cy="49685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485243"/>
      </p:ext>
    </p:extLst>
  </p:cSld>
  <p:clrMapOvr>
    <a:masterClrMapping/>
  </p:clrMapOvr>
  <p:transition spd="slow">
    <p:wipe/>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title"/>
          </p:nvPr>
        </p:nvSpPr>
        <p:spPr>
          <a:xfrm>
            <a:off x="82550" y="115888"/>
            <a:ext cx="9061450" cy="936625"/>
          </a:xfrm>
        </p:spPr>
        <p:txBody>
          <a:bodyPr/>
          <a:lstStyle/>
          <a:p>
            <a:pPr algn="ctr" eaLnBrk="1" hangingPunct="1"/>
            <a:r>
              <a:rPr lang="en-US" altLang="en-US" dirty="0" smtClean="0"/>
              <a:t/>
            </a:r>
            <a:br>
              <a:rPr lang="en-US" altLang="en-US" dirty="0" smtClean="0"/>
            </a:br>
            <a:r>
              <a:rPr lang="en-US" altLang="en-US" sz="2800" dirty="0" smtClean="0"/>
              <a:t>DESIGNATIONS</a:t>
            </a:r>
            <a:r>
              <a:rPr lang="en-US" altLang="en-US" dirty="0" smtClean="0"/>
              <a:t> </a:t>
            </a:r>
            <a:r>
              <a:rPr lang="en-US" altLang="en-US" sz="2800" dirty="0" smtClean="0"/>
              <a:t>IN IRS: SWEDEN AS COUNTRY OF THE HOLDER</a:t>
            </a:r>
            <a:r>
              <a:rPr lang="en-US" altLang="en-US" dirty="0" smtClean="0"/>
              <a:t/>
            </a:r>
            <a:br>
              <a:rPr lang="en-US" altLang="en-US" dirty="0" smtClean="0"/>
            </a:br>
            <a:endParaRPr lang="en-US" altLang="en-US" dirty="0" smtClean="0"/>
          </a:p>
        </p:txBody>
      </p:sp>
      <p:graphicFrame>
        <p:nvGraphicFramePr>
          <p:cNvPr id="6" name="Chart 5"/>
          <p:cNvGraphicFramePr>
            <a:graphicFrameLocks/>
          </p:cNvGraphicFramePr>
          <p:nvPr/>
        </p:nvGraphicFramePr>
        <p:xfrm>
          <a:off x="-468560" y="1128713"/>
          <a:ext cx="9217024" cy="5477675"/>
        </p:xfrm>
        <a:graphic>
          <a:graphicData uri="http://schemas.openxmlformats.org/drawingml/2006/chart">
            <c:chart xmlns:c="http://schemas.openxmlformats.org/drawingml/2006/chart" xmlns:r="http://schemas.openxmlformats.org/officeDocument/2006/relationships" r:id="rId3"/>
          </a:graphicData>
        </a:graphic>
      </p:graphicFrame>
      <p:sp>
        <p:nvSpPr>
          <p:cNvPr id="14340" name="TextBox 2"/>
          <p:cNvSpPr txBox="1">
            <a:spLocks noChangeArrowheads="1"/>
          </p:cNvSpPr>
          <p:nvPr/>
        </p:nvSpPr>
        <p:spPr bwMode="auto">
          <a:xfrm>
            <a:off x="1835150" y="1128713"/>
            <a:ext cx="187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eaLnBrk="1" hangingPunct="1">
              <a:spcBef>
                <a:spcPct val="50000"/>
              </a:spcBef>
              <a:buFontTx/>
              <a:buNone/>
            </a:pPr>
            <a:r>
              <a:rPr lang="en-US" altLang="en-US" sz="2000"/>
              <a:t>Total: 1.830</a:t>
            </a:r>
          </a:p>
        </p:txBody>
      </p:sp>
    </p:spTree>
    <p:extLst>
      <p:ext uri="{BB962C8B-B14F-4D97-AF65-F5344CB8AC3E}">
        <p14:creationId xmlns:p14="http://schemas.microsoft.com/office/powerpoint/2010/main" val="1194716417"/>
      </p:ext>
    </p:extLst>
  </p:cSld>
  <p:clrMapOvr>
    <a:masterClrMapping/>
  </p:clrMapOvr>
  <p:transition spd="slow">
    <p:wipe/>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74638"/>
            <a:ext cx="8229600" cy="633412"/>
          </a:xfrm>
        </p:spPr>
        <p:txBody>
          <a:bodyPr/>
          <a:lstStyle/>
          <a:p>
            <a:pPr algn="ctr" eaLnBrk="1" hangingPunct="1"/>
            <a:r>
              <a:rPr lang="en-US" altLang="en-US" sz="2800" dirty="0" smtClean="0"/>
              <a:t>TOP 5 DESIGNATED CONTRACTING PARTIES</a:t>
            </a:r>
          </a:p>
        </p:txBody>
      </p:sp>
      <p:graphicFrame>
        <p:nvGraphicFramePr>
          <p:cNvPr id="5" name="Chart 4"/>
          <p:cNvGraphicFramePr>
            <a:graphicFrameLocks/>
          </p:cNvGraphicFramePr>
          <p:nvPr/>
        </p:nvGraphicFramePr>
        <p:xfrm>
          <a:off x="107504" y="1052736"/>
          <a:ext cx="8856984" cy="5040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6876301"/>
      </p:ext>
    </p:extLst>
  </p:cSld>
  <p:clrMapOvr>
    <a:masterClrMapping/>
  </p:clrMapOvr>
  <p:transition spd="slow">
    <p:wipe/>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67544" y="260648"/>
            <a:ext cx="8229600" cy="706437"/>
          </a:xfrm>
        </p:spPr>
        <p:txBody>
          <a:bodyPr/>
          <a:lstStyle/>
          <a:p>
            <a:pPr algn="ctr" eaLnBrk="1" hangingPunct="1"/>
            <a:r>
              <a:rPr lang="en-US" altLang="en-US" sz="2800" dirty="0" smtClean="0"/>
              <a:t>DESIGNATIONS OF NORDIC COUNTRIES</a:t>
            </a:r>
          </a:p>
        </p:txBody>
      </p:sp>
      <p:graphicFrame>
        <p:nvGraphicFramePr>
          <p:cNvPr id="5" name="Chart 4"/>
          <p:cNvGraphicFramePr>
            <a:graphicFrameLocks/>
          </p:cNvGraphicFramePr>
          <p:nvPr/>
        </p:nvGraphicFramePr>
        <p:xfrm>
          <a:off x="179512" y="1268760"/>
          <a:ext cx="8784976" cy="48965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6186607"/>
      </p:ext>
    </p:extLst>
  </p:cSld>
  <p:clrMapOvr>
    <a:masterClrMapping/>
  </p:clrMapOvr>
  <p:transition spd="slow">
    <p:wipe/>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9524" y="188913"/>
            <a:ext cx="9134475" cy="863600"/>
          </a:xfrm>
        </p:spPr>
        <p:txBody>
          <a:bodyPr/>
          <a:lstStyle/>
          <a:p>
            <a:pPr algn="ctr" eaLnBrk="1" hangingPunct="1"/>
            <a:r>
              <a:rPr lang="en-US" altLang="en-US" dirty="0" smtClean="0"/>
              <a:t/>
            </a:r>
            <a:br>
              <a:rPr lang="en-US" altLang="en-US" dirty="0" smtClean="0"/>
            </a:br>
            <a:r>
              <a:rPr lang="en-US" altLang="en-US" sz="2800" dirty="0" smtClean="0"/>
              <a:t>DESIGNATIONS IN IRS: SWEDEN AS DCP</a:t>
            </a:r>
            <a:r>
              <a:rPr lang="en-US" altLang="en-US" dirty="0" smtClean="0"/>
              <a:t/>
            </a:r>
            <a:br>
              <a:rPr lang="en-US" altLang="en-US" dirty="0" smtClean="0"/>
            </a:br>
            <a:endParaRPr lang="en-US" altLang="en-US" dirty="0" smtClean="0"/>
          </a:p>
        </p:txBody>
      </p:sp>
      <p:graphicFrame>
        <p:nvGraphicFramePr>
          <p:cNvPr id="6" name="Chart 5"/>
          <p:cNvGraphicFramePr>
            <a:graphicFrameLocks/>
          </p:cNvGraphicFramePr>
          <p:nvPr/>
        </p:nvGraphicFramePr>
        <p:xfrm>
          <a:off x="-396552" y="980728"/>
          <a:ext cx="9433048" cy="54726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4919194"/>
      </p:ext>
    </p:extLst>
  </p:cSld>
  <p:clrMapOvr>
    <a:masterClrMapping/>
  </p:clrMapOvr>
  <p:transition spd="slow">
    <p:wipe/>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pPr algn="ctr" eaLnBrk="1" hangingPunct="1"/>
            <a:r>
              <a:rPr lang="fr-CH" altLang="en-US" sz="2800" dirty="0" smtClean="0"/>
              <a:t>ONLINE INFORMATION SERVICES</a:t>
            </a:r>
            <a:endParaRPr lang="en-US" altLang="en-US" sz="2800" dirty="0" smtClean="0"/>
          </a:p>
        </p:txBody>
      </p:sp>
      <p:sp>
        <p:nvSpPr>
          <p:cNvPr id="18435" name="Rectangle 3"/>
          <p:cNvSpPr>
            <a:spLocks noGrp="1" noChangeArrowheads="1"/>
          </p:cNvSpPr>
          <p:nvPr>
            <p:ph type="body" idx="4294967295"/>
          </p:nvPr>
        </p:nvSpPr>
        <p:spPr>
          <a:xfrm>
            <a:off x="251520" y="2060848"/>
            <a:ext cx="8892479" cy="4032448"/>
          </a:xfrm>
        </p:spPr>
        <p:txBody>
          <a:bodyPr/>
          <a:lstStyle/>
          <a:p>
            <a:pPr eaLnBrk="1" hangingPunct="1">
              <a:lnSpc>
                <a:spcPct val="150000"/>
              </a:lnSpc>
            </a:pPr>
            <a:r>
              <a:rPr lang="en-GB" altLang="en-US" sz="2000" dirty="0" smtClean="0"/>
              <a:t>Legal texts, Guide and Information Notices</a:t>
            </a:r>
          </a:p>
          <a:p>
            <a:pPr eaLnBrk="1" hangingPunct="1">
              <a:lnSpc>
                <a:spcPct val="150000"/>
              </a:lnSpc>
            </a:pPr>
            <a:r>
              <a:rPr lang="en-GB" altLang="en-US" sz="2000" dirty="0" smtClean="0"/>
              <a:t>WIPO Gazette of International Marks</a:t>
            </a:r>
          </a:p>
          <a:p>
            <a:pPr eaLnBrk="1" hangingPunct="1">
              <a:lnSpc>
                <a:spcPct val="150000"/>
              </a:lnSpc>
            </a:pPr>
            <a:r>
              <a:rPr lang="en-GB" altLang="en-US" sz="2000" dirty="0" smtClean="0"/>
              <a:t>E-Renewal Tool</a:t>
            </a:r>
          </a:p>
          <a:p>
            <a:pPr eaLnBrk="1" hangingPunct="1">
              <a:lnSpc>
                <a:spcPct val="150000"/>
              </a:lnSpc>
            </a:pPr>
            <a:r>
              <a:rPr lang="en-GB" altLang="en-US" sz="2000" dirty="0" smtClean="0"/>
              <a:t>Fee Calculator: Costing service</a:t>
            </a:r>
          </a:p>
          <a:p>
            <a:pPr eaLnBrk="1" hangingPunct="1">
              <a:lnSpc>
                <a:spcPct val="150000"/>
              </a:lnSpc>
            </a:pPr>
            <a:r>
              <a:rPr lang="en-GB" altLang="en-US" sz="2000" dirty="0" smtClean="0"/>
              <a:t>ROMARIN: On-line search database</a:t>
            </a:r>
          </a:p>
          <a:p>
            <a:pPr eaLnBrk="1" hangingPunct="1">
              <a:lnSpc>
                <a:spcPct val="150000"/>
              </a:lnSpc>
            </a:pPr>
            <a:r>
              <a:rPr lang="en-US" altLang="en-US" sz="2000" dirty="0" smtClean="0"/>
              <a:t>Dynamic Madrid Statistics </a:t>
            </a:r>
            <a:endParaRPr lang="en-GB" altLang="en-US" sz="2000" dirty="0" smtClean="0"/>
          </a:p>
          <a:p>
            <a:pPr eaLnBrk="1" hangingPunct="1">
              <a:lnSpc>
                <a:spcPct val="150000"/>
              </a:lnSpc>
              <a:buFontTx/>
              <a:buNone/>
            </a:pPr>
            <a:r>
              <a:rPr lang="en-GB" altLang="en-US" sz="2000" dirty="0" smtClean="0"/>
              <a:t>	free access at </a:t>
            </a:r>
            <a:r>
              <a:rPr lang="en-US" altLang="en-US" sz="2000" dirty="0" smtClean="0">
                <a:solidFill>
                  <a:srgbClr val="0A0A0A"/>
                </a:solidFill>
                <a:hlinkClick r:id="rId3"/>
              </a:rPr>
              <a:t>http://www.wipo.int/madrid/en/</a:t>
            </a:r>
            <a:endParaRPr lang="en-US" altLang="en-US" sz="2000" dirty="0" smtClean="0">
              <a:solidFill>
                <a:srgbClr val="0A0A0A"/>
              </a:solidFill>
            </a:endParaRPr>
          </a:p>
          <a:p>
            <a:pPr eaLnBrk="1" hangingPunct="1">
              <a:buFontTx/>
              <a:buNone/>
            </a:pPr>
            <a:endParaRPr lang="en-US" altLang="en-US" dirty="0" smtClean="0">
              <a:solidFill>
                <a:srgbClr val="0A0A0A"/>
              </a:solidFill>
            </a:endParaRPr>
          </a:p>
          <a:p>
            <a:pPr eaLnBrk="1" hangingPunct="1">
              <a:buFontTx/>
              <a:buNone/>
            </a:pPr>
            <a:endParaRPr lang="en-GB" altLang="en-US" dirty="0" smtClean="0">
              <a:solidFill>
                <a:srgbClr val="0A0A0A"/>
              </a:solidFill>
            </a:endParaRPr>
          </a:p>
          <a:p>
            <a:pPr eaLnBrk="1" hangingPunct="1"/>
            <a:endParaRPr lang="en-US" altLang="en-US" dirty="0" smtClean="0">
              <a:solidFill>
                <a:srgbClr val="0A0A0A"/>
              </a:solidFill>
            </a:endParaRPr>
          </a:p>
        </p:txBody>
      </p:sp>
    </p:spTree>
    <p:extLst>
      <p:ext uri="{BB962C8B-B14F-4D97-AF65-F5344CB8AC3E}">
        <p14:creationId xmlns:p14="http://schemas.microsoft.com/office/powerpoint/2010/main" val="3829605254"/>
      </p:ext>
    </p:extLst>
  </p:cSld>
  <p:clrMapOvr>
    <a:masterClrMapping/>
  </p:clrMapOvr>
  <p:transition spd="slow">
    <p:wipe/>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6988"/>
            <a:ext cx="5940425" cy="6884988"/>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a:spLocks noChangeArrowheads="1"/>
          </p:cNvSpPr>
          <p:nvPr/>
        </p:nvSpPr>
        <p:spPr bwMode="auto">
          <a:xfrm>
            <a:off x="6588125" y="3414713"/>
            <a:ext cx="684213" cy="230187"/>
          </a:xfrm>
          <a:prstGeom prst="ellipse">
            <a:avLst/>
          </a:prstGeom>
          <a:noFill/>
          <a:ln w="95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b="0"/>
          </a:p>
        </p:txBody>
      </p:sp>
    </p:spTree>
    <p:extLst>
      <p:ext uri="{BB962C8B-B14F-4D97-AF65-F5344CB8AC3E}">
        <p14:creationId xmlns:p14="http://schemas.microsoft.com/office/powerpoint/2010/main" val="3161555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r>
              <a:rPr lang="fr-CH" altLang="en-US" sz="2800" dirty="0" smtClean="0"/>
              <a:t>ONLINE TOOLS</a:t>
            </a:r>
            <a:endParaRPr lang="en-US" altLang="en-US" sz="2800" dirty="0" smtClean="0"/>
          </a:p>
        </p:txBody>
      </p:sp>
      <p:sp>
        <p:nvSpPr>
          <p:cNvPr id="20483" name="Rectangle 3"/>
          <p:cNvSpPr>
            <a:spLocks noGrp="1" noChangeArrowheads="1"/>
          </p:cNvSpPr>
          <p:nvPr>
            <p:ph type="body" idx="1"/>
          </p:nvPr>
        </p:nvSpPr>
        <p:spPr>
          <a:xfrm>
            <a:off x="251520" y="1557338"/>
            <a:ext cx="8892480" cy="4857750"/>
          </a:xfrm>
        </p:spPr>
        <p:txBody>
          <a:bodyPr/>
          <a:lstStyle/>
          <a:p>
            <a:pPr eaLnBrk="1" hangingPunct="1">
              <a:lnSpc>
                <a:spcPct val="150000"/>
              </a:lnSpc>
            </a:pPr>
            <a:r>
              <a:rPr lang="en-US" altLang="en-US" sz="2000" b="1" dirty="0" smtClean="0"/>
              <a:t>Madrid Goods and Services Manager (MGS): </a:t>
            </a:r>
            <a:r>
              <a:rPr lang="en-US" altLang="en-US" sz="1800" dirty="0" smtClean="0"/>
              <a:t>To use correct specifications of goods and services</a:t>
            </a:r>
          </a:p>
          <a:p>
            <a:pPr eaLnBrk="1" hangingPunct="1">
              <a:lnSpc>
                <a:spcPct val="150000"/>
              </a:lnSpc>
            </a:pPr>
            <a:r>
              <a:rPr lang="en-US" altLang="en-US" sz="2000" b="1" dirty="0" smtClean="0"/>
              <a:t>Madrid Real-Time Status (MRS): </a:t>
            </a:r>
            <a:r>
              <a:rPr lang="en-US" altLang="en-US" sz="1800" dirty="0" smtClean="0"/>
              <a:t>To inform of the status of an international application/registration </a:t>
            </a:r>
          </a:p>
          <a:p>
            <a:pPr eaLnBrk="1" hangingPunct="1">
              <a:lnSpc>
                <a:spcPct val="150000"/>
              </a:lnSpc>
            </a:pPr>
            <a:r>
              <a:rPr lang="en-US" altLang="en-US" sz="2000" b="1" dirty="0" smtClean="0"/>
              <a:t>Madrid Portfolio Manager (MPM): </a:t>
            </a:r>
            <a:r>
              <a:rPr lang="en-US" altLang="en-US" sz="1800" dirty="0" smtClean="0"/>
              <a:t>To allow the holders and representatives to view and modify their portfolio</a:t>
            </a:r>
          </a:p>
          <a:p>
            <a:pPr eaLnBrk="1" hangingPunct="1">
              <a:lnSpc>
                <a:spcPct val="150000"/>
              </a:lnSpc>
            </a:pPr>
            <a:r>
              <a:rPr lang="en-US" altLang="en-US" sz="2000" b="1" dirty="0" smtClean="0"/>
              <a:t>Madrid Electronic Alerts (MEA): </a:t>
            </a:r>
            <a:r>
              <a:rPr lang="en-US" altLang="en-US" sz="1800" dirty="0" smtClean="0"/>
              <a:t>To allow users to submit a list of IRs to monitor and to be informed by email when any of them change </a:t>
            </a:r>
          </a:p>
          <a:p>
            <a:pPr eaLnBrk="1" hangingPunct="1">
              <a:lnSpc>
                <a:spcPct val="150000"/>
              </a:lnSpc>
            </a:pPr>
            <a:r>
              <a:rPr lang="en-US" altLang="en-US" sz="2000" dirty="0" smtClean="0"/>
              <a:t>Accessible from </a:t>
            </a:r>
            <a:r>
              <a:rPr lang="en-US" altLang="en-US" sz="2000" dirty="0" smtClean="0">
                <a:hlinkClick r:id="rId3"/>
              </a:rPr>
              <a:t>http://www.wipo.int/madrid/en/services/</a:t>
            </a:r>
            <a:endParaRPr lang="en-US" altLang="en-US" sz="2000" dirty="0" smtClean="0"/>
          </a:p>
          <a:p>
            <a:endParaRPr lang="en-US" altLang="en-US" dirty="0" smtClean="0"/>
          </a:p>
        </p:txBody>
      </p:sp>
    </p:spTree>
    <p:extLst>
      <p:ext uri="{BB962C8B-B14F-4D97-AF65-F5344CB8AC3E}">
        <p14:creationId xmlns:p14="http://schemas.microsoft.com/office/powerpoint/2010/main" val="1500499249"/>
      </p:ext>
    </p:extLst>
  </p:cSld>
  <p:clrMapOvr>
    <a:masterClrMapping/>
  </p:clrMapOvr>
  <p:transition spd="slow">
    <p:wipe/>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23850" y="260350"/>
            <a:ext cx="8229600" cy="1143000"/>
          </a:xfrm>
        </p:spPr>
        <p:txBody>
          <a:bodyPr/>
          <a:lstStyle/>
          <a:p>
            <a:pPr algn="ctr" eaLnBrk="1" hangingPunct="1"/>
            <a:r>
              <a:rPr lang="fr-CH" altLang="en-US" sz="2800" dirty="0" smtClean="0"/>
              <a:t>RECENT DEVELOPMENTS</a:t>
            </a:r>
            <a:endParaRPr lang="en-US" altLang="en-US" sz="2800" dirty="0" smtClean="0"/>
          </a:p>
        </p:txBody>
      </p:sp>
      <p:sp>
        <p:nvSpPr>
          <p:cNvPr id="5123" name="Rectangle 3"/>
          <p:cNvSpPr>
            <a:spLocks noGrp="1" noChangeArrowheads="1"/>
          </p:cNvSpPr>
          <p:nvPr>
            <p:ph type="body" idx="1"/>
          </p:nvPr>
        </p:nvSpPr>
        <p:spPr>
          <a:xfrm>
            <a:off x="250825" y="2781300"/>
            <a:ext cx="8713788" cy="3344863"/>
          </a:xfrm>
        </p:spPr>
        <p:txBody>
          <a:bodyPr/>
          <a:lstStyle/>
          <a:p>
            <a:pPr eaLnBrk="1" hangingPunct="1">
              <a:lnSpc>
                <a:spcPct val="90000"/>
              </a:lnSpc>
              <a:defRPr/>
            </a:pPr>
            <a:r>
              <a:rPr lang="en-US" altLang="en-US" sz="2000" dirty="0" smtClean="0"/>
              <a:t>Webform: Online filing of subsequent designations</a:t>
            </a:r>
          </a:p>
          <a:p>
            <a:pPr marL="457200" lvl="1" indent="0" eaLnBrk="1" hangingPunct="1">
              <a:lnSpc>
                <a:spcPct val="90000"/>
              </a:lnSpc>
              <a:buFontTx/>
              <a:buNone/>
              <a:defRPr/>
            </a:pPr>
            <a:endParaRPr lang="fr-CH" altLang="en-US" sz="2000" dirty="0"/>
          </a:p>
          <a:p>
            <a:pPr marL="457200" lvl="1" indent="0" eaLnBrk="1" hangingPunct="1">
              <a:lnSpc>
                <a:spcPct val="90000"/>
              </a:lnSpc>
              <a:buFontTx/>
              <a:buNone/>
              <a:defRPr/>
            </a:pPr>
            <a:endParaRPr lang="en-US" altLang="en-US" sz="2000" dirty="0" smtClean="0"/>
          </a:p>
          <a:p>
            <a:pPr eaLnBrk="1" hangingPunct="1">
              <a:lnSpc>
                <a:spcPct val="90000"/>
              </a:lnSpc>
              <a:defRPr/>
            </a:pPr>
            <a:r>
              <a:rPr lang="en-US" altLang="en-US" sz="2000" dirty="0" smtClean="0"/>
              <a:t>Moving towards a one treaty system</a:t>
            </a:r>
          </a:p>
          <a:p>
            <a:pPr eaLnBrk="1" hangingPunct="1">
              <a:lnSpc>
                <a:spcPct val="90000"/>
              </a:lnSpc>
              <a:defRPr/>
            </a:pPr>
            <a:endParaRPr lang="fr-CH" altLang="en-US" sz="2000" dirty="0" smtClean="0"/>
          </a:p>
          <a:p>
            <a:pPr marL="0" indent="0" eaLnBrk="1" hangingPunct="1">
              <a:lnSpc>
                <a:spcPct val="90000"/>
              </a:lnSpc>
              <a:buNone/>
              <a:defRPr/>
            </a:pPr>
            <a:endParaRPr lang="en-US" altLang="en-US" sz="2000" dirty="0" smtClean="0"/>
          </a:p>
          <a:p>
            <a:pPr eaLnBrk="1" hangingPunct="1">
              <a:lnSpc>
                <a:spcPct val="90000"/>
              </a:lnSpc>
              <a:defRPr/>
            </a:pPr>
            <a:r>
              <a:rPr lang="en-US" altLang="en-US" sz="2000" dirty="0" smtClean="0"/>
              <a:t>Revision of official forms and new publication</a:t>
            </a:r>
          </a:p>
          <a:p>
            <a:pPr marL="0" indent="0" eaLnBrk="1" hangingPunct="1">
              <a:lnSpc>
                <a:spcPct val="90000"/>
              </a:lnSpc>
              <a:buFontTx/>
              <a:buNone/>
              <a:defRPr/>
            </a:pPr>
            <a:r>
              <a:rPr lang="fr-CH" altLang="en-US" dirty="0" smtClean="0"/>
              <a:t> </a:t>
            </a:r>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lvl="1" eaLnBrk="1" hangingPunct="1">
              <a:lnSpc>
                <a:spcPct val="90000"/>
              </a:lnSpc>
              <a:defRPr/>
            </a:pPr>
            <a:endParaRPr lang="en-US" altLang="en-US" dirty="0" smtClean="0"/>
          </a:p>
        </p:txBody>
      </p:sp>
    </p:spTree>
    <p:extLst>
      <p:ext uri="{BB962C8B-B14F-4D97-AF65-F5344CB8AC3E}">
        <p14:creationId xmlns:p14="http://schemas.microsoft.com/office/powerpoint/2010/main" val="1163396554"/>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9750" y="463877"/>
            <a:ext cx="8077200" cy="523220"/>
          </a:xfrm>
        </p:spPr>
        <p:txBody>
          <a:bodyPr>
            <a:spAutoFit/>
          </a:bodyPr>
          <a:lstStyle/>
          <a:p>
            <a:pPr algn="ctr"/>
            <a:r>
              <a:rPr lang="en-US" sz="2800" dirty="0" smtClean="0">
                <a:solidFill>
                  <a:schemeClr val="accent2"/>
                </a:solidFill>
              </a:rPr>
              <a:t>STRATEGIC REALIGNMENT WITHIN WIPO</a:t>
            </a:r>
            <a:endParaRPr lang="en-US" sz="2800" dirty="0">
              <a:solidFill>
                <a:schemeClr val="accent2"/>
              </a:solidFill>
            </a:endParaRPr>
          </a:p>
        </p:txBody>
      </p:sp>
      <p:sp>
        <p:nvSpPr>
          <p:cNvPr id="33795" name="Text Box 3"/>
          <p:cNvSpPr txBox="1">
            <a:spLocks noChangeArrowheads="1"/>
          </p:cNvSpPr>
          <p:nvPr/>
        </p:nvSpPr>
        <p:spPr bwMode="auto">
          <a:xfrm>
            <a:off x="2193925" y="1841500"/>
            <a:ext cx="47371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Economics and Statistics Division</a:t>
            </a:r>
          </a:p>
          <a:p>
            <a:pPr algn="ctr" eaLnBrk="0" hangingPunct="0">
              <a:spcBef>
                <a:spcPct val="0"/>
              </a:spcBef>
            </a:pPr>
            <a:r>
              <a:rPr lang="en-US" i="1" dirty="0">
                <a:latin typeface="Charcoal" charset="0"/>
              </a:rPr>
              <a:t>WIPO Chief Economist</a:t>
            </a:r>
          </a:p>
        </p:txBody>
      </p:sp>
      <p:sp>
        <p:nvSpPr>
          <p:cNvPr id="33796" name="Text Box 4"/>
          <p:cNvSpPr txBox="1">
            <a:spLocks noChangeArrowheads="1"/>
          </p:cNvSpPr>
          <p:nvPr/>
        </p:nvSpPr>
        <p:spPr bwMode="auto">
          <a:xfrm>
            <a:off x="831850" y="4186238"/>
            <a:ext cx="1868488"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IP Statistics </a:t>
            </a:r>
            <a:br>
              <a:rPr lang="en-US" dirty="0">
                <a:latin typeface="Charcoal" charset="0"/>
              </a:rPr>
            </a:br>
            <a:r>
              <a:rPr lang="en-US" dirty="0">
                <a:latin typeface="Charcoal" charset="0"/>
              </a:rPr>
              <a:t>Section</a:t>
            </a:r>
          </a:p>
        </p:txBody>
      </p:sp>
      <p:sp>
        <p:nvSpPr>
          <p:cNvPr id="33797" name="Text Box 5"/>
          <p:cNvSpPr txBox="1">
            <a:spLocks noChangeArrowheads="1"/>
          </p:cNvSpPr>
          <p:nvPr/>
        </p:nvSpPr>
        <p:spPr bwMode="auto">
          <a:xfrm>
            <a:off x="6613525" y="4186238"/>
            <a:ext cx="177006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Economics </a:t>
            </a:r>
            <a:br>
              <a:rPr lang="en-US" dirty="0">
                <a:latin typeface="Charcoal" charset="0"/>
              </a:rPr>
            </a:br>
            <a:r>
              <a:rPr lang="en-US" dirty="0">
                <a:latin typeface="Charcoal" charset="0"/>
              </a:rPr>
              <a:t>Section</a:t>
            </a:r>
          </a:p>
        </p:txBody>
      </p:sp>
      <p:sp>
        <p:nvSpPr>
          <p:cNvPr id="33798" name="Line 6"/>
          <p:cNvSpPr>
            <a:spLocks noChangeShapeType="1"/>
          </p:cNvSpPr>
          <p:nvPr/>
        </p:nvSpPr>
        <p:spPr bwMode="auto">
          <a:xfrm>
            <a:off x="5653088" y="2673350"/>
            <a:ext cx="1727200"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799" name="Line 7"/>
          <p:cNvSpPr>
            <a:spLocks noChangeShapeType="1"/>
          </p:cNvSpPr>
          <p:nvPr/>
        </p:nvSpPr>
        <p:spPr bwMode="auto">
          <a:xfrm flipH="1">
            <a:off x="1547813" y="2673350"/>
            <a:ext cx="1944687"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800" name="Text Box 8"/>
          <p:cNvSpPr txBox="1">
            <a:spLocks noChangeArrowheads="1"/>
          </p:cNvSpPr>
          <p:nvPr/>
        </p:nvSpPr>
        <p:spPr bwMode="auto">
          <a:xfrm>
            <a:off x="3276600" y="4195763"/>
            <a:ext cx="280511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Data Development </a:t>
            </a:r>
            <a:br>
              <a:rPr lang="en-US" dirty="0">
                <a:latin typeface="Charcoal" charset="0"/>
              </a:rPr>
            </a:br>
            <a:r>
              <a:rPr lang="en-US" dirty="0">
                <a:latin typeface="Charcoal" charset="0"/>
              </a:rPr>
              <a:t>Section</a:t>
            </a:r>
          </a:p>
        </p:txBody>
      </p:sp>
      <p:sp>
        <p:nvSpPr>
          <p:cNvPr id="33801" name="Line 9"/>
          <p:cNvSpPr>
            <a:spLocks noChangeShapeType="1"/>
          </p:cNvSpPr>
          <p:nvPr/>
        </p:nvSpPr>
        <p:spPr bwMode="auto">
          <a:xfrm flipH="1">
            <a:off x="4572000" y="2665413"/>
            <a:ext cx="0" cy="1484312"/>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3930397759"/>
      </p:ext>
    </p:extLst>
  </p:cSld>
  <p:clrMapOvr>
    <a:masterClrMapping/>
  </p:clrMapOvr>
  <p:transition spd="slow">
    <p:wipe/>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250825" y="1412875"/>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a:spcBef>
                <a:spcPct val="0"/>
              </a:spcBef>
              <a:buFontTx/>
              <a:buNone/>
            </a:pPr>
            <a:r>
              <a:rPr lang="en-US" altLang="en-US" sz="2000" b="0" dirty="0">
                <a:solidFill>
                  <a:srgbClr val="00408C"/>
                </a:solidFill>
                <a:ea typeface="ヒラギノ角ゴ Pro W3" pitchFamily="1" charset="-128"/>
              </a:rPr>
              <a:t/>
            </a:r>
            <a:br>
              <a:rPr lang="en-US" altLang="en-US" sz="2000" b="0" dirty="0">
                <a:solidFill>
                  <a:srgbClr val="00408C"/>
                </a:solidFill>
                <a:ea typeface="ヒラギノ角ゴ Pro W3" pitchFamily="1" charset="-128"/>
              </a:rPr>
            </a:br>
            <a:r>
              <a:rPr lang="en-US" altLang="en-US" sz="2000" b="0" dirty="0">
                <a:solidFill>
                  <a:srgbClr val="00408C"/>
                </a:solidFill>
                <a:ea typeface="ヒラギノ角ゴ Pro W3" pitchFamily="1" charset="-128"/>
              </a:rPr>
              <a:t/>
            </a:r>
            <a:br>
              <a:rPr lang="en-US" altLang="en-US" sz="2000" b="0" dirty="0">
                <a:solidFill>
                  <a:srgbClr val="00408C"/>
                </a:solidFill>
                <a:ea typeface="ヒラギノ角ゴ Pro W3" pitchFamily="1" charset="-128"/>
              </a:rPr>
            </a:br>
            <a:r>
              <a:rPr lang="en-US" altLang="en-US" sz="2800" b="0" dirty="0">
                <a:solidFill>
                  <a:srgbClr val="00408C"/>
                </a:solidFill>
                <a:ea typeface="ヒラギノ角ゴ Pro W3" pitchFamily="1" charset="-128"/>
              </a:rPr>
              <a:t>Thank you </a:t>
            </a:r>
          </a:p>
          <a:p>
            <a:pPr algn="ctr">
              <a:spcBef>
                <a:spcPct val="0"/>
              </a:spcBef>
              <a:buFontTx/>
              <a:buNone/>
            </a:pPr>
            <a:r>
              <a:rPr lang="en-US" altLang="en-US" sz="2800" b="0" dirty="0">
                <a:solidFill>
                  <a:srgbClr val="00408C"/>
                </a:solidFill>
                <a:ea typeface="ヒラギノ角ゴ Pro W3" pitchFamily="1" charset="-128"/>
              </a:rPr>
              <a:t>for your attention</a:t>
            </a:r>
          </a:p>
          <a:p>
            <a:pPr algn="ctr">
              <a:spcBef>
                <a:spcPct val="0"/>
              </a:spcBef>
              <a:buFontTx/>
              <a:buNone/>
            </a:pPr>
            <a:endParaRPr lang="en-US" altLang="en-US" sz="3600" b="0" dirty="0">
              <a:solidFill>
                <a:schemeClr val="hlink"/>
              </a:solidFill>
              <a:ea typeface="ヒラギノ角ゴ Pro W3" pitchFamily="1" charset="-128"/>
            </a:endParaRPr>
          </a:p>
        </p:txBody>
      </p:sp>
      <p:sp>
        <p:nvSpPr>
          <p:cNvPr id="22532" name="Text Box 4"/>
          <p:cNvSpPr txBox="1">
            <a:spLocks noChangeArrowheads="1"/>
          </p:cNvSpPr>
          <p:nvPr/>
        </p:nvSpPr>
        <p:spPr bwMode="auto">
          <a:xfrm>
            <a:off x="761665" y="4077072"/>
            <a:ext cx="31550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eaLnBrk="1" hangingPunct="1">
              <a:spcBef>
                <a:spcPct val="50000"/>
              </a:spcBef>
              <a:buFontTx/>
              <a:buNone/>
            </a:pPr>
            <a:r>
              <a:rPr lang="es-ES_tradnl" altLang="en-US" sz="2000" b="0" dirty="0">
                <a:solidFill>
                  <a:srgbClr val="00408C"/>
                </a:solidFill>
                <a:ea typeface="ヒラギノ角ゴ Pro W3" pitchFamily="1" charset="-128"/>
              </a:rPr>
              <a:t>debbie.roenning@wipo.int</a:t>
            </a:r>
            <a:endParaRPr lang="en-US" altLang="en-US" sz="2000" b="0" dirty="0">
              <a:solidFill>
                <a:srgbClr val="00408C"/>
              </a:solidFill>
              <a:ea typeface="ヒラギノ角ゴ Pro W3" pitchFamily="1" charset="-128"/>
            </a:endParaRPr>
          </a:p>
        </p:txBody>
      </p:sp>
    </p:spTree>
    <p:extLst>
      <p:ext uri="{BB962C8B-B14F-4D97-AF65-F5344CB8AC3E}">
        <p14:creationId xmlns:p14="http://schemas.microsoft.com/office/powerpoint/2010/main" val="3668078308"/>
      </p:ext>
    </p:extLst>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180528" y="332656"/>
            <a:ext cx="9324528" cy="914400"/>
          </a:xfrm>
        </p:spPr>
        <p:txBody>
          <a:bodyPr/>
          <a:lstStyle/>
          <a:p>
            <a:pPr algn="ctr"/>
            <a:r>
              <a:rPr lang="en-US" sz="3200" smtClean="0">
                <a:latin typeface="Arial" charset="0"/>
                <a:cs typeface="Arial" charset="0"/>
              </a:rPr>
              <a:t>  </a:t>
            </a:r>
            <a:r>
              <a:rPr lang="en-US" sz="3200" smtClean="0"/>
              <a:t>TREND IN HAGUE FILINGS (DESIGNS)</a:t>
            </a:r>
            <a:endParaRPr lang="en-US" sz="3200" dirty="0">
              <a:latin typeface="Arial" charset="0"/>
              <a:cs typeface="Arial" charset="0"/>
            </a:endParaRPr>
          </a:p>
        </p:txBody>
      </p:sp>
      <p:pic>
        <p:nvPicPr>
          <p:cNvPr id="3" name="Picture 4" descr="A_1_1-Hag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24000"/>
            <a:ext cx="9144000" cy="4157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580381"/>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576" y="288936"/>
            <a:ext cx="9144000" cy="584775"/>
          </a:xfrm>
        </p:spPr>
        <p:txBody>
          <a:bodyPr wrap="square">
            <a:spAutoFit/>
          </a:bodyPr>
          <a:lstStyle/>
          <a:p>
            <a:pPr algn="ctr"/>
            <a:r>
              <a:rPr lang="en-US" sz="3200" dirty="0" smtClean="0">
                <a:solidFill>
                  <a:schemeClr val="accent2"/>
                </a:solidFill>
              </a:rPr>
              <a:t>DEMAND FOR IP RIGHTS HAS GROWN</a:t>
            </a:r>
            <a:endParaRPr lang="en-US" sz="3200" dirty="0">
              <a:solidFill>
                <a:schemeClr val="accent2"/>
              </a:solidFill>
            </a:endParaRPr>
          </a:p>
        </p:txBody>
      </p:sp>
      <p:sp>
        <p:nvSpPr>
          <p:cNvPr id="63491" name="Text Box 3"/>
          <p:cNvSpPr txBox="1">
            <a:spLocks noChangeArrowheads="1"/>
          </p:cNvSpPr>
          <p:nvPr/>
        </p:nvSpPr>
        <p:spPr bwMode="auto">
          <a:xfrm>
            <a:off x="231775" y="6354763"/>
            <a:ext cx="2941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t>Source: WIPO Statistics Database, October 2011</a:t>
            </a:r>
          </a:p>
        </p:txBody>
      </p:sp>
      <p:pic>
        <p:nvPicPr>
          <p:cNvPr id="63492"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664" y="1177769"/>
            <a:ext cx="5760640" cy="476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537361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9036496" cy="850106"/>
          </a:xfrm>
        </p:spPr>
        <p:txBody>
          <a:bodyPr/>
          <a:lstStyle/>
          <a:p>
            <a:r>
              <a:rPr lang="en-US" dirty="0" smtClean="0"/>
              <a:t>	  BASICS FACTS ABOUT WIPO </a:t>
            </a:r>
            <a:endParaRPr lang="en-US" dirty="0"/>
          </a:p>
        </p:txBody>
      </p:sp>
      <p:sp>
        <p:nvSpPr>
          <p:cNvPr id="4" name="Espace réservé du contenu 3"/>
          <p:cNvSpPr>
            <a:spLocks noGrp="1"/>
          </p:cNvSpPr>
          <p:nvPr>
            <p:ph sz="half" idx="2"/>
          </p:nvPr>
        </p:nvSpPr>
        <p:spPr>
          <a:xfrm>
            <a:off x="3907810" y="1340768"/>
            <a:ext cx="4984670" cy="4752529"/>
          </a:xfrm>
        </p:spPr>
        <p:txBody>
          <a:bodyPr/>
          <a:lstStyle/>
          <a:p>
            <a:endParaRPr lang="en-US" dirty="0" smtClean="0"/>
          </a:p>
          <a:p>
            <a:pPr algn="just">
              <a:lnSpc>
                <a:spcPct val="120000"/>
              </a:lnSpc>
            </a:pPr>
            <a:r>
              <a:rPr lang="en-US" sz="1700" dirty="0" smtClean="0">
                <a:solidFill>
                  <a:srgbClr val="0000FF"/>
                </a:solidFill>
                <a:cs typeface="Arial Unicode MS" charset="0"/>
              </a:rPr>
              <a:t>WIPO’s MISSION:</a:t>
            </a:r>
            <a:r>
              <a:rPr lang="en-US" sz="1700" dirty="0" smtClean="0">
                <a:cs typeface="Arial Unicode MS" charset="0"/>
              </a:rPr>
              <a:t> </a:t>
            </a:r>
            <a:r>
              <a:rPr lang="en-US" sz="1600" dirty="0" smtClean="0">
                <a:cs typeface="Arial Unicode MS" charset="0"/>
              </a:rPr>
              <a:t>To promote the protection of IP rights worldwide and extend the benefits of the international IP system to all member states.</a:t>
            </a:r>
          </a:p>
          <a:p>
            <a:pPr marL="0" indent="0">
              <a:buNone/>
            </a:pPr>
            <a:r>
              <a:rPr lang="en-US" sz="1400" dirty="0" smtClean="0">
                <a:cs typeface="Arial Unicode MS" charset="0"/>
              </a:rPr>
              <a:t> </a:t>
            </a:r>
          </a:p>
          <a:p>
            <a:r>
              <a:rPr lang="en-US" sz="1700" dirty="0" smtClean="0">
                <a:solidFill>
                  <a:srgbClr val="0000FF"/>
                </a:solidFill>
              </a:rPr>
              <a:t>MEMBER STATES: </a:t>
            </a:r>
            <a:r>
              <a:rPr lang="en-US" sz="1400" dirty="0" smtClean="0"/>
              <a:t>186</a:t>
            </a:r>
          </a:p>
          <a:p>
            <a:pPr marL="0" indent="0">
              <a:buNone/>
            </a:pPr>
            <a:endParaRPr lang="en-US" sz="1400" dirty="0" smtClean="0"/>
          </a:p>
          <a:p>
            <a:r>
              <a:rPr lang="en-US" sz="1700" dirty="0" smtClean="0">
                <a:solidFill>
                  <a:srgbClr val="0000FF"/>
                </a:solidFill>
              </a:rPr>
              <a:t>OBSERVERS </a:t>
            </a:r>
            <a:r>
              <a:rPr lang="en-US" sz="1400" dirty="0" smtClean="0">
                <a:solidFill>
                  <a:srgbClr val="0000FF"/>
                </a:solidFill>
              </a:rPr>
              <a:t>: </a:t>
            </a:r>
            <a:r>
              <a:rPr lang="en-US" sz="1400" dirty="0" smtClean="0"/>
              <a:t>+ 390 </a:t>
            </a:r>
          </a:p>
          <a:p>
            <a:pPr marL="0" indent="0">
              <a:buNone/>
            </a:pPr>
            <a:endParaRPr lang="en-US" sz="1400" dirty="0" smtClean="0"/>
          </a:p>
          <a:p>
            <a:r>
              <a:rPr lang="en-US" sz="1700" dirty="0" smtClean="0">
                <a:solidFill>
                  <a:srgbClr val="0000FF"/>
                </a:solidFill>
              </a:rPr>
              <a:t>STAFF : </a:t>
            </a:r>
            <a:r>
              <a:rPr lang="en-US" sz="1400" dirty="0" smtClean="0"/>
              <a:t>950 FROM 101 COUNTRIES</a:t>
            </a:r>
          </a:p>
          <a:p>
            <a:pPr marL="0" indent="0">
              <a:buNone/>
            </a:pPr>
            <a:endParaRPr lang="en-US" sz="1400" dirty="0" smtClean="0"/>
          </a:p>
          <a:p>
            <a:r>
              <a:rPr lang="en-US" sz="1700" dirty="0" smtClean="0">
                <a:solidFill>
                  <a:srgbClr val="0000FF"/>
                </a:solidFill>
              </a:rPr>
              <a:t>ADMINISTERED TREATIES </a:t>
            </a:r>
            <a:r>
              <a:rPr lang="en-US" sz="1400" dirty="0" smtClean="0">
                <a:solidFill>
                  <a:srgbClr val="0000FF"/>
                </a:solidFill>
              </a:rPr>
              <a:t>: </a:t>
            </a:r>
            <a:r>
              <a:rPr lang="en-US" sz="1400" dirty="0" smtClean="0"/>
              <a:t>26 </a:t>
            </a:r>
          </a:p>
          <a:p>
            <a:pPr marL="0" indent="0">
              <a:buNone/>
            </a:pPr>
            <a:endParaRPr lang="en-US" sz="1400" dirty="0" smtClean="0"/>
          </a:p>
          <a:p>
            <a:pPr>
              <a:lnSpc>
                <a:spcPct val="120000"/>
              </a:lnSpc>
            </a:pPr>
            <a:r>
              <a:rPr lang="en-US" sz="1700" dirty="0" smtClean="0">
                <a:solidFill>
                  <a:srgbClr val="0000FF"/>
                </a:solidFill>
              </a:rPr>
              <a:t>MAIN ORGANS/BODIES</a:t>
            </a:r>
            <a:r>
              <a:rPr lang="en-US" sz="1600" dirty="0" smtClean="0">
                <a:solidFill>
                  <a:srgbClr val="0000FF"/>
                </a:solidFill>
              </a:rPr>
              <a:t> : </a:t>
            </a:r>
            <a:r>
              <a:rPr lang="en-US" sz="1400" dirty="0" smtClean="0"/>
              <a:t>GA, CC, WIPO CONFERENCE</a:t>
            </a:r>
          </a:p>
          <a:p>
            <a:endParaRPr lang="en-US" sz="1400" dirty="0"/>
          </a:p>
        </p:txBody>
      </p:sp>
      <p:pic>
        <p:nvPicPr>
          <p:cNvPr id="5" name="Picture 7" descr="Copy of 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772816"/>
            <a:ext cx="3168352" cy="4335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53652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245343"/>
            <a:ext cx="9143999" cy="1077218"/>
          </a:xfrm>
        </p:spPr>
        <p:txBody>
          <a:bodyPr wrap="square">
            <a:spAutoFit/>
          </a:bodyPr>
          <a:lstStyle/>
          <a:p>
            <a:pPr algn="ctr"/>
            <a:r>
              <a:rPr lang="en-US" sz="3200" dirty="0" smtClean="0">
                <a:solidFill>
                  <a:schemeClr val="accent2"/>
                </a:solidFill>
              </a:rPr>
              <a:t>MORE INVENTIONS AND GREATER 	INTERNATIONALIZATION</a:t>
            </a:r>
            <a:endParaRPr lang="en-US" sz="3200" dirty="0">
              <a:solidFill>
                <a:schemeClr val="accent2"/>
              </a:solidFill>
            </a:endParaRPr>
          </a:p>
        </p:txBody>
      </p:sp>
      <p:sp>
        <p:nvSpPr>
          <p:cNvPr id="64515" name="Text Box 3"/>
          <p:cNvSpPr txBox="1">
            <a:spLocks noChangeArrowheads="1"/>
          </p:cNvSpPr>
          <p:nvPr/>
        </p:nvSpPr>
        <p:spPr bwMode="auto">
          <a:xfrm>
            <a:off x="231775" y="6354763"/>
            <a:ext cx="1392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t>Source: WIPO (2011)</a:t>
            </a:r>
          </a:p>
        </p:txBody>
      </p:sp>
      <p:pic>
        <p:nvPicPr>
          <p:cNvPr id="64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56792"/>
            <a:ext cx="6548213" cy="462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515919"/>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1143000"/>
          </a:xfrm>
        </p:spPr>
        <p:txBody>
          <a:bodyPr/>
          <a:lstStyle/>
          <a:p>
            <a:r>
              <a:rPr lang="en-US" smtClean="0"/>
              <a:t>	   STUDIES AND REPORTS </a:t>
            </a:r>
            <a:endParaRPr lang="en-US" dirty="0"/>
          </a:p>
        </p:txBody>
      </p:sp>
      <p:sp>
        <p:nvSpPr>
          <p:cNvPr id="3" name="Espace réservé du contenu 2"/>
          <p:cNvSpPr>
            <a:spLocks noGrp="1"/>
          </p:cNvSpPr>
          <p:nvPr>
            <p:ph idx="1"/>
          </p:nvPr>
        </p:nvSpPr>
        <p:spPr>
          <a:xfrm>
            <a:off x="179512" y="1484784"/>
            <a:ext cx="8784976" cy="4352925"/>
          </a:xfrm>
        </p:spPr>
        <p:txBody>
          <a:bodyPr/>
          <a:lstStyle/>
          <a:p>
            <a:pPr lvl="0" algn="just"/>
            <a:r>
              <a:rPr lang="en-US" sz="1400" b="1" smtClean="0"/>
              <a:t>World Intellectual Property Indicators (WIPI)</a:t>
            </a:r>
            <a:r>
              <a:rPr lang="en-US" sz="1400" smtClean="0"/>
              <a:t>: This is our flagship IP statistics publication. It provides an overview of latest </a:t>
            </a:r>
            <a:r>
              <a:rPr lang="en-US" sz="1400" i="1" smtClean="0"/>
              <a:t>trend </a:t>
            </a:r>
            <a:r>
              <a:rPr lang="en-US" sz="1400" smtClean="0"/>
              <a:t>in IP filings and registrations covering more than 100 offices : </a:t>
            </a:r>
            <a:r>
              <a:rPr lang="en-US" sz="1400" u="sng" smtClean="0">
                <a:hlinkClick r:id="rId2"/>
              </a:rPr>
              <a:t>http://www.wipo.int/ipstats/en/wipi/index.html</a:t>
            </a:r>
            <a:endParaRPr lang="en-US" sz="1400" u="sng" smtClean="0"/>
          </a:p>
          <a:p>
            <a:pPr marL="0" lvl="0" indent="0" algn="just">
              <a:buNone/>
            </a:pPr>
            <a:endParaRPr lang="en-US" sz="1400" smtClean="0"/>
          </a:p>
          <a:p>
            <a:pPr algn="just"/>
            <a:r>
              <a:rPr lang="en-US" sz="1400" b="1" smtClean="0"/>
              <a:t>The PCT Yearly Review </a:t>
            </a:r>
            <a:r>
              <a:rPr lang="en-US" sz="1400" smtClean="0"/>
              <a:t>provides an overview of the performance and development of the PCT system. It includes a comprehensive set of statistics for the latest available year See: </a:t>
            </a:r>
            <a:r>
              <a:rPr lang="en-US" sz="1400" u="sng" smtClean="0">
                <a:hlinkClick r:id="rId3"/>
              </a:rPr>
              <a:t>http://www.wipo.int/ipstats/en/statistics/pct/</a:t>
            </a:r>
            <a:endParaRPr lang="en-US" sz="1400" u="sng" smtClean="0"/>
          </a:p>
          <a:p>
            <a:pPr marL="0" indent="0" algn="just">
              <a:buNone/>
            </a:pPr>
            <a:endParaRPr lang="en-US" sz="1400" smtClean="0"/>
          </a:p>
          <a:p>
            <a:pPr algn="just"/>
            <a:r>
              <a:rPr lang="en-US" sz="1400" smtClean="0"/>
              <a:t> </a:t>
            </a:r>
            <a:r>
              <a:rPr lang="en-US" sz="1400" b="1" smtClean="0"/>
              <a:t>Madrid Yearly Review</a:t>
            </a:r>
            <a:r>
              <a:rPr lang="en-US" sz="1400" smtClean="0"/>
              <a:t>: </a:t>
            </a:r>
            <a:r>
              <a:rPr lang="en-US" sz="1400" u="sng" smtClean="0">
                <a:hlinkClick r:id="rId4"/>
              </a:rPr>
              <a:t>http://www.wipo.int/ipstats/en/</a:t>
            </a:r>
            <a:endParaRPr lang="en-US" sz="1400" u="sng" smtClean="0"/>
          </a:p>
          <a:p>
            <a:pPr marL="0" indent="0" algn="just">
              <a:buNone/>
            </a:pPr>
            <a:endParaRPr lang="en-US" sz="1400" smtClean="0"/>
          </a:p>
          <a:p>
            <a:pPr algn="just"/>
            <a:r>
              <a:rPr lang="en-US" sz="1400" smtClean="0"/>
              <a:t> </a:t>
            </a:r>
            <a:r>
              <a:rPr lang="en-US" sz="1400" b="1" smtClean="0"/>
              <a:t>Hague Yearly Review</a:t>
            </a:r>
            <a:r>
              <a:rPr lang="en-US" sz="1400" smtClean="0"/>
              <a:t>: </a:t>
            </a:r>
            <a:r>
              <a:rPr lang="en-US" sz="1400" u="sng" smtClean="0">
                <a:hlinkClick r:id="rId4"/>
              </a:rPr>
              <a:t>http://www.wipo.int/ipstats/en/</a:t>
            </a:r>
            <a:endParaRPr lang="en-US" sz="1400" u="sng" smtClean="0"/>
          </a:p>
          <a:p>
            <a:pPr marL="0" indent="0" algn="just">
              <a:buNone/>
            </a:pPr>
            <a:endParaRPr lang="en-US" sz="1400" smtClean="0"/>
          </a:p>
          <a:p>
            <a:pPr algn="just"/>
            <a:r>
              <a:rPr lang="en-US" sz="1400" smtClean="0"/>
              <a:t> </a:t>
            </a:r>
            <a:r>
              <a:rPr lang="en-US" sz="1400" b="1" smtClean="0"/>
              <a:t>The </a:t>
            </a:r>
            <a:r>
              <a:rPr lang="en-US" sz="1400" b="1" i="1" smtClean="0"/>
              <a:t>WIPO IP Facts and Figures </a:t>
            </a:r>
            <a:r>
              <a:rPr lang="en-US" sz="1400" smtClean="0"/>
              <a:t>provides an overview of intellectual property (IP) activity based on the latest available year of statistics. It serves as a quick reference guide for statistics: </a:t>
            </a:r>
            <a:r>
              <a:rPr lang="en-US" sz="1400" u="sng" smtClean="0">
                <a:hlinkClick r:id="rId4"/>
              </a:rPr>
              <a:t>http://www.wipo.int/ipstats/en/</a:t>
            </a:r>
            <a:endParaRPr lang="en-US" sz="1400" u="sng" smtClean="0"/>
          </a:p>
          <a:p>
            <a:pPr marL="0" indent="0" algn="just">
              <a:buNone/>
            </a:pPr>
            <a:endParaRPr lang="en-US" sz="1400" u="sng" smtClean="0"/>
          </a:p>
          <a:p>
            <a:pPr algn="just"/>
            <a:r>
              <a:rPr lang="en-US" sz="1400" b="1" smtClean="0"/>
              <a:t>WIPO IP Statistics Data Center</a:t>
            </a:r>
            <a:r>
              <a:rPr lang="en-US" sz="1400" smtClean="0"/>
              <a:t> is an on-line service enabling access to WIPO’s statistical data. Users can select from a wide range of indicators and view or download data according to their needs: </a:t>
            </a:r>
            <a:r>
              <a:rPr lang="en-US" sz="1400" u="sng" smtClean="0">
                <a:hlinkClick r:id="rId5"/>
              </a:rPr>
              <a:t>http://ipstatsdb.wipo.org/ipstatv2/ipstats/patentsSearch</a:t>
            </a:r>
            <a:endParaRPr lang="en-US" sz="1400" smtClean="0"/>
          </a:p>
          <a:p>
            <a:endParaRPr lang="en-US" sz="1800" smtClean="0"/>
          </a:p>
          <a:p>
            <a:endParaRPr lang="en-US" sz="1800" smtClean="0"/>
          </a:p>
          <a:p>
            <a:pPr marL="0" indent="0" algn="just">
              <a:lnSpc>
                <a:spcPct val="130000"/>
              </a:lnSpc>
              <a:buNone/>
            </a:pPr>
            <a:endParaRPr lang="en-US" sz="1800" dirty="0"/>
          </a:p>
        </p:txBody>
      </p:sp>
    </p:spTree>
    <p:extLst>
      <p:ext uri="{BB962C8B-B14F-4D97-AF65-F5344CB8AC3E}">
        <p14:creationId xmlns:p14="http://schemas.microsoft.com/office/powerpoint/2010/main" val="1588691490"/>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lstStyle/>
          <a:p>
            <a:pPr algn="ctr"/>
            <a:r>
              <a:rPr lang="en-US" smtClean="0"/>
              <a:t>STUDIES AND REPORTS</a:t>
            </a:r>
            <a:br>
              <a:rPr lang="en-US" smtClean="0"/>
            </a:br>
            <a:r>
              <a:rPr lang="en-US" smtClean="0"/>
              <a:t>II </a:t>
            </a:r>
            <a:endParaRPr lang="en-US" dirty="0"/>
          </a:p>
        </p:txBody>
      </p:sp>
      <p:sp>
        <p:nvSpPr>
          <p:cNvPr id="3" name="Content Placeholder 2"/>
          <p:cNvSpPr>
            <a:spLocks noGrp="1"/>
          </p:cNvSpPr>
          <p:nvPr>
            <p:ph idx="1"/>
          </p:nvPr>
        </p:nvSpPr>
        <p:spPr>
          <a:xfrm>
            <a:off x="107504" y="1844824"/>
            <a:ext cx="8928992" cy="4680520"/>
          </a:xfrm>
        </p:spPr>
        <p:txBody>
          <a:bodyPr/>
          <a:lstStyle/>
          <a:p>
            <a:r>
              <a:rPr lang="en-US" sz="1800" dirty="0" smtClean="0"/>
              <a:t>New report « Brands – Reputation and Image in the Global Marketplace» </a:t>
            </a:r>
          </a:p>
          <a:p>
            <a:pPr marL="0" indent="0">
              <a:buNone/>
            </a:pPr>
            <a:endParaRPr lang="en-US" sz="1800" dirty="0" smtClean="0"/>
          </a:p>
          <a:p>
            <a:pPr marL="0" indent="0" algn="just">
              <a:lnSpc>
                <a:spcPct val="150000"/>
              </a:lnSpc>
              <a:buNone/>
            </a:pPr>
            <a:r>
              <a:rPr lang="en-US" sz="1800" dirty="0" smtClean="0"/>
              <a:t>The report looks at how branding behavior and trademark use have evolved in recent history, how they differ across countries, what is behind markets for brands, what lessons economic research holds for trademark policy and how branding strategies influence companies’ innovation activities </a:t>
            </a:r>
          </a:p>
          <a:p>
            <a:pPr marL="0" indent="0" algn="just">
              <a:lnSpc>
                <a:spcPct val="150000"/>
              </a:lnSpc>
              <a:buNone/>
            </a:pPr>
            <a:endParaRPr lang="en-US" sz="1800" dirty="0" smtClean="0"/>
          </a:p>
          <a:p>
            <a:pPr marL="0" indent="0" algn="just">
              <a:lnSpc>
                <a:spcPct val="150000"/>
              </a:lnSpc>
              <a:buNone/>
            </a:pPr>
            <a:r>
              <a:rPr lang="en-US" sz="1400" dirty="0" smtClean="0"/>
              <a:t>For further information and the full report : </a:t>
            </a:r>
          </a:p>
          <a:p>
            <a:pPr marL="0" indent="0" algn="just">
              <a:lnSpc>
                <a:spcPct val="150000"/>
              </a:lnSpc>
              <a:buNone/>
            </a:pPr>
            <a:endParaRPr lang="en-US" sz="1400" dirty="0" smtClean="0"/>
          </a:p>
          <a:p>
            <a:pPr marL="0" indent="0" algn="just">
              <a:lnSpc>
                <a:spcPct val="150000"/>
              </a:lnSpc>
              <a:buNone/>
            </a:pPr>
            <a:r>
              <a:rPr lang="en-US" sz="1200" dirty="0" smtClean="0">
                <a:hlinkClick r:id="rId2"/>
              </a:rPr>
              <a:t>http://www.wipo.int/econ_stat/en/economics/wipr</a:t>
            </a:r>
            <a:endParaRPr lang="en-US" sz="1200" dirty="0" smtClean="0"/>
          </a:p>
          <a:p>
            <a:pPr marL="0" indent="0" algn="just">
              <a:lnSpc>
                <a:spcPct val="150000"/>
              </a:lnSpc>
              <a:buNone/>
            </a:pPr>
            <a:endParaRPr lang="en-US" sz="1800" dirty="0" smtClean="0"/>
          </a:p>
        </p:txBody>
      </p:sp>
      <p:pic>
        <p:nvPicPr>
          <p:cNvPr id="86019" name="Picture 3" descr="D:\Users\gesto\Desktop\nouveau.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29401" y="1540003"/>
            <a:ext cx="1151721" cy="86379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8064" y="4078289"/>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051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2000"/>
                                        <p:tgtEl>
                                          <p:spTgt spid="86019"/>
                                        </p:tgtEl>
                                      </p:cBhvr>
                                    </p:animEffect>
                                    <p:anim calcmode="lin" valueType="num">
                                      <p:cBhvr>
                                        <p:cTn id="8" dur="2000" fill="hold"/>
                                        <p:tgtEl>
                                          <p:spTgt spid="86019"/>
                                        </p:tgtEl>
                                        <p:attrNameLst>
                                          <p:attrName>ppt_w</p:attrName>
                                        </p:attrNameLst>
                                      </p:cBhvr>
                                      <p:tavLst>
                                        <p:tav tm="0" fmla="#ppt_w*sin(2.5*pi*$)">
                                          <p:val>
                                            <p:fltVal val="0"/>
                                          </p:val>
                                        </p:tav>
                                        <p:tav tm="100000">
                                          <p:val>
                                            <p:fltVal val="1"/>
                                          </p:val>
                                        </p:tav>
                                      </p:tavLst>
                                    </p:anim>
                                    <p:anim calcmode="lin" valueType="num">
                                      <p:cBhvr>
                                        <p:cTn id="9" dur="2000" fill="hold"/>
                                        <p:tgtEl>
                                          <p:spTgt spid="860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86020"/>
                                        </p:tgtEl>
                                        <p:attrNameLst>
                                          <p:attrName>r</p:attrName>
                                        </p:attrNameLst>
                                      </p:cBhvr>
                                    </p:animRot>
                                    <p:animRot by="-240000">
                                      <p:cBhvr>
                                        <p:cTn id="14" dur="200" fill="hold">
                                          <p:stCondLst>
                                            <p:cond delay="200"/>
                                          </p:stCondLst>
                                        </p:cTn>
                                        <p:tgtEl>
                                          <p:spTgt spid="86020"/>
                                        </p:tgtEl>
                                        <p:attrNameLst>
                                          <p:attrName>r</p:attrName>
                                        </p:attrNameLst>
                                      </p:cBhvr>
                                    </p:animRot>
                                    <p:animRot by="240000">
                                      <p:cBhvr>
                                        <p:cTn id="15" dur="200" fill="hold">
                                          <p:stCondLst>
                                            <p:cond delay="400"/>
                                          </p:stCondLst>
                                        </p:cTn>
                                        <p:tgtEl>
                                          <p:spTgt spid="86020"/>
                                        </p:tgtEl>
                                        <p:attrNameLst>
                                          <p:attrName>r</p:attrName>
                                        </p:attrNameLst>
                                      </p:cBhvr>
                                    </p:animRot>
                                    <p:animRot by="-240000">
                                      <p:cBhvr>
                                        <p:cTn id="16" dur="200" fill="hold">
                                          <p:stCondLst>
                                            <p:cond delay="600"/>
                                          </p:stCondLst>
                                        </p:cTn>
                                        <p:tgtEl>
                                          <p:spTgt spid="86020"/>
                                        </p:tgtEl>
                                        <p:attrNameLst>
                                          <p:attrName>r</p:attrName>
                                        </p:attrNameLst>
                                      </p:cBhvr>
                                    </p:animRot>
                                    <p:animRot by="120000">
                                      <p:cBhvr>
                                        <p:cTn id="17" dur="200" fill="hold">
                                          <p:stCondLst>
                                            <p:cond delay="800"/>
                                          </p:stCondLst>
                                        </p:cTn>
                                        <p:tgtEl>
                                          <p:spTgt spid="860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6" end="6"/>
                                            </p:txEl>
                                          </p:spTgt>
                                        </p:tgtEl>
                                        <p:attrNameLst>
                                          <p:attrName>ppt_x</p:attrName>
                                          <p:attrName>ppt_y</p:attrName>
                                        </p:attrNameLst>
                                      </p:cBhvr>
                                    </p:animMotion>
                                    <p:animRot by="1500000">
                                      <p:cBhvr>
                                        <p:cTn id="22" dur="125" fill="hold">
                                          <p:stCondLst>
                                            <p:cond delay="0"/>
                                          </p:stCondLst>
                                        </p:cTn>
                                        <p:tgtEl>
                                          <p:spTgt spid="3">
                                            <p:txEl>
                                              <p:pRg st="6" end="6"/>
                                            </p:txEl>
                                          </p:spTgt>
                                        </p:tgtEl>
                                        <p:attrNameLst>
                                          <p:attrName>r</p:attrName>
                                        </p:attrNameLst>
                                      </p:cBhvr>
                                    </p:animRot>
                                    <p:animRot by="-1500000">
                                      <p:cBhvr>
                                        <p:cTn id="23" dur="125" fill="hold">
                                          <p:stCondLst>
                                            <p:cond delay="125"/>
                                          </p:stCondLst>
                                        </p:cTn>
                                        <p:tgtEl>
                                          <p:spTgt spid="3">
                                            <p:txEl>
                                              <p:pRg st="6" end="6"/>
                                            </p:txEl>
                                          </p:spTgt>
                                        </p:tgtEl>
                                        <p:attrNameLst>
                                          <p:attrName>r</p:attrName>
                                        </p:attrNameLst>
                                      </p:cBhvr>
                                    </p:animRot>
                                    <p:animRot by="-1500000">
                                      <p:cBhvr>
                                        <p:cTn id="24" dur="125" fill="hold">
                                          <p:stCondLst>
                                            <p:cond delay="250"/>
                                          </p:stCondLst>
                                        </p:cTn>
                                        <p:tgtEl>
                                          <p:spTgt spid="3">
                                            <p:txEl>
                                              <p:pRg st="6" end="6"/>
                                            </p:txEl>
                                          </p:spTgt>
                                        </p:tgtEl>
                                        <p:attrNameLst>
                                          <p:attrName>r</p:attrName>
                                        </p:attrNameLst>
                                      </p:cBhvr>
                                    </p:animRot>
                                    <p:animRot by="1500000">
                                      <p:cBhvr>
                                        <p:cTn id="25"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 y="274638"/>
            <a:ext cx="9067800" cy="1143000"/>
          </a:xfrm>
        </p:spPr>
        <p:txBody>
          <a:bodyPr/>
          <a:lstStyle/>
          <a:p>
            <a:pPr>
              <a:defRPr/>
            </a:pPr>
            <a:r>
              <a:rPr lang="en-US" smtClean="0">
                <a:latin typeface="+mn-lt"/>
                <a:ea typeface="+mj-ea"/>
                <a:cs typeface="Times New Roman"/>
              </a:rPr>
              <a:t> THE GLOBAL INNOVATION INDEX 2013 </a:t>
            </a:r>
            <a:endParaRPr lang="en-US" dirty="0">
              <a:latin typeface="+mn-lt"/>
              <a:ea typeface="+mj-ea"/>
            </a:endParaRPr>
          </a:p>
        </p:txBody>
      </p:sp>
      <p:sp>
        <p:nvSpPr>
          <p:cNvPr id="6" name="Espace réservé du contenu 5"/>
          <p:cNvSpPr>
            <a:spLocks noGrp="1"/>
          </p:cNvSpPr>
          <p:nvPr>
            <p:ph sz="quarter" idx="4"/>
          </p:nvPr>
        </p:nvSpPr>
        <p:spPr>
          <a:xfrm>
            <a:off x="4645025" y="2057400"/>
            <a:ext cx="4041775" cy="4068763"/>
          </a:xfrm>
        </p:spPr>
        <p:txBody>
          <a:bodyPr/>
          <a:lstStyle/>
          <a:p>
            <a:pPr lvl="0" algn="just">
              <a:defRPr/>
            </a:pPr>
            <a:r>
              <a:rPr lang="en-US" sz="1600" smtClean="0"/>
              <a:t>Annual publication that provides the latest trends in innovation activities across the world. It is co-published by INSEAD, Cornell Univ. and WIPO </a:t>
            </a:r>
            <a:r>
              <a:rPr lang="en-US" sz="1600" u="sng" smtClean="0">
                <a:hlinkClick r:id="rId2"/>
              </a:rPr>
              <a:t>http://www.wipo.int/econ_stat/en/economics/gii/index.html</a:t>
            </a:r>
            <a:endParaRPr lang="en-US" sz="1600" u="sng" smtClean="0"/>
          </a:p>
          <a:p>
            <a:pPr marL="0" lvl="0" indent="0" algn="just">
              <a:buNone/>
              <a:defRPr/>
            </a:pPr>
            <a:endParaRPr lang="en-US" sz="1600" smtClean="0"/>
          </a:p>
          <a:p>
            <a:pPr algn="just">
              <a:defRPr/>
            </a:pPr>
            <a:r>
              <a:rPr lang="en-US" sz="1600" smtClean="0">
                <a:ea typeface="+mn-ea"/>
                <a:cs typeface="Times New Roman"/>
              </a:rPr>
              <a:t>Its results are </a:t>
            </a:r>
            <a:r>
              <a:rPr lang="en-US" sz="1600" b="1" u="sng" smtClean="0">
                <a:solidFill>
                  <a:srgbClr val="000090"/>
                </a:solidFill>
                <a:ea typeface="+mn-ea"/>
                <a:cs typeface="Times New Roman"/>
              </a:rPr>
              <a:t>useful:</a:t>
            </a:r>
            <a:r>
              <a:rPr lang="en-US" sz="1600" smtClean="0">
                <a:solidFill>
                  <a:srgbClr val="000090"/>
                </a:solidFill>
                <a:ea typeface="+mn-ea"/>
                <a:cs typeface="Times New Roman"/>
              </a:rPr>
              <a:t> </a:t>
            </a:r>
          </a:p>
          <a:p>
            <a:pPr lvl="1" algn="just">
              <a:defRPr/>
            </a:pPr>
            <a:r>
              <a:rPr lang="en-US" sz="1600" smtClean="0">
                <a:cs typeface="Times New Roman"/>
              </a:rPr>
              <a:t>To benchmark countries against their </a:t>
            </a:r>
            <a:r>
              <a:rPr lang="en-US" sz="1600" i="1" smtClean="0">
                <a:cs typeface="Times New Roman"/>
              </a:rPr>
              <a:t>peers</a:t>
            </a:r>
          </a:p>
          <a:p>
            <a:pPr lvl="1" algn="just">
              <a:defRPr/>
            </a:pPr>
            <a:r>
              <a:rPr lang="en-US" sz="1600" smtClean="0">
                <a:cs typeface="Times New Roman"/>
              </a:rPr>
              <a:t>To study countries profiles over </a:t>
            </a:r>
            <a:r>
              <a:rPr lang="en-US" sz="1600" i="1" smtClean="0">
                <a:cs typeface="Times New Roman"/>
              </a:rPr>
              <a:t>time </a:t>
            </a:r>
          </a:p>
          <a:p>
            <a:pPr lvl="1" algn="just">
              <a:defRPr/>
            </a:pPr>
            <a:r>
              <a:rPr lang="en-US" sz="1600" smtClean="0">
                <a:cs typeface="Times New Roman"/>
              </a:rPr>
              <a:t>Identify countries </a:t>
            </a:r>
            <a:r>
              <a:rPr lang="en-US" sz="1600" i="1" smtClean="0">
                <a:cs typeface="Times New Roman"/>
              </a:rPr>
              <a:t>strengths and weaknesses</a:t>
            </a:r>
          </a:p>
          <a:p>
            <a:pPr marL="0" indent="0">
              <a:buFontTx/>
              <a:buNone/>
              <a:defRPr/>
            </a:pPr>
            <a:endParaRPr lang="en-US" dirty="0">
              <a:ea typeface="+mn-ea"/>
            </a:endParaRPr>
          </a:p>
        </p:txBody>
      </p:sp>
      <p:pic>
        <p:nvPicPr>
          <p:cNvPr id="7" name="Espace réservé du contenu 4" descr="pr_2013_743_1.jpg"/>
          <p:cNvPicPr>
            <a:picLocks noGrp="1" noChangeAspect="1"/>
          </p:cNvPicPr>
          <p:nvPr/>
        </p:nvPicPr>
        <p:blipFill>
          <a:blip r:embed="rId3">
            <a:extLst>
              <a:ext uri="{28A0092B-C50C-407E-A947-70E740481C1C}">
                <a14:useLocalDpi xmlns:a14="http://schemas.microsoft.com/office/drawing/2010/main" val="0"/>
              </a:ext>
            </a:extLst>
          </a:blip>
          <a:srcRect t="6416" b="6416"/>
          <a:stretch>
            <a:fillRect/>
          </a:stretch>
        </p:blipFill>
        <p:spPr>
          <a:xfrm>
            <a:off x="381000" y="1981200"/>
            <a:ext cx="4038600" cy="4395107"/>
          </a:xfrm>
          <a:prstGeom prst="rect">
            <a:avLst/>
          </a:prstGeom>
          <a:ln>
            <a:noFill/>
          </a:ln>
          <a:effectLst>
            <a:softEdge rad="112500"/>
          </a:effectLst>
        </p:spPr>
      </p:pic>
    </p:spTree>
    <p:extLst>
      <p:ext uri="{BB962C8B-B14F-4D97-AF65-F5344CB8AC3E}">
        <p14:creationId xmlns:p14="http://schemas.microsoft.com/office/powerpoint/2010/main" val="4028092432"/>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152400" y="274638"/>
            <a:ext cx="8883650" cy="944562"/>
          </a:xfrm>
        </p:spPr>
        <p:txBody>
          <a:bodyPr/>
          <a:lstStyle/>
          <a:p>
            <a:r>
              <a:rPr lang="en-US" smtClean="0">
                <a:latin typeface="Arial" charset="0"/>
                <a:cs typeface="Arial" charset="0"/>
              </a:rPr>
              <a:t> THE GLOBAL INNOVATION INDEX 2013 </a:t>
            </a:r>
            <a:endParaRPr lang="en-US" dirty="0">
              <a:latin typeface="Arial" charset="0"/>
              <a:cs typeface="Arial" charset="0"/>
            </a:endParaRPr>
          </a:p>
        </p:txBody>
      </p:sp>
      <p:sp>
        <p:nvSpPr>
          <p:cNvPr id="3" name="Espace réservé du contenu 2"/>
          <p:cNvSpPr>
            <a:spLocks noGrp="1"/>
          </p:cNvSpPr>
          <p:nvPr>
            <p:ph idx="1"/>
          </p:nvPr>
        </p:nvSpPr>
        <p:spPr>
          <a:xfrm>
            <a:off x="304800" y="1773238"/>
            <a:ext cx="8803704" cy="4352925"/>
          </a:xfrm>
        </p:spPr>
        <p:txBody>
          <a:bodyPr/>
          <a:lstStyle/>
          <a:p>
            <a:pPr algn="just">
              <a:lnSpc>
                <a:spcPct val="110000"/>
              </a:lnSpc>
              <a:defRPr/>
            </a:pPr>
            <a:r>
              <a:rPr lang="en-US" sz="1800" dirty="0" smtClean="0">
                <a:ea typeface="+mn-ea"/>
              </a:rPr>
              <a:t>The framework is revised and adjusted every year in a transparent exercise</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This year, out of 84 indicators, 64 are identical to GII 2012, and a total of 20 indicators were modified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were deleted/replaced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underwent changes such as the computation methodology at the source, change of scaling factor, change of classification etc.</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The year per year comparison has to be carefully taken into consideration </a:t>
            </a:r>
            <a:endParaRPr lang="en-US" sz="1800" dirty="0">
              <a:ea typeface="+mn-ea"/>
            </a:endParaRPr>
          </a:p>
        </p:txBody>
      </p:sp>
    </p:spTree>
    <p:extLst>
      <p:ext uri="{BB962C8B-B14F-4D97-AF65-F5344CB8AC3E}">
        <p14:creationId xmlns:p14="http://schemas.microsoft.com/office/powerpoint/2010/main" val="2567940356"/>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152400" y="228600"/>
            <a:ext cx="8991600" cy="1189038"/>
          </a:xfrm>
        </p:spPr>
        <p:txBody>
          <a:bodyPr/>
          <a:lstStyle/>
          <a:p>
            <a:r>
              <a:rPr lang="en-US" smtClean="0">
                <a:latin typeface="Times New Roman" charset="0"/>
                <a:cs typeface="Times New Roman" charset="0"/>
              </a:rPr>
              <a:t>	</a:t>
            </a:r>
            <a:r>
              <a:rPr lang="en-US" smtClean="0">
                <a:latin typeface="Arial" charset="0"/>
                <a:cs typeface="Times New Roman" charset="0"/>
              </a:rPr>
              <a:t>GLOBAL INNOVATION INDEX 				FRAMEWORK</a:t>
            </a:r>
            <a:endParaRPr lang="en-US" dirty="0">
              <a:latin typeface="Arial" charset="0"/>
              <a:cs typeface="Arial" charset="0"/>
            </a:endParaRPr>
          </a:p>
        </p:txBody>
      </p:sp>
      <p:graphicFrame>
        <p:nvGraphicFramePr>
          <p:cNvPr id="4" name="Espace réservé du contenu 5"/>
          <p:cNvGraphicFramePr>
            <a:graphicFrameLocks noGrp="1"/>
          </p:cNvGraphicFramePr>
          <p:nvPr/>
        </p:nvGraphicFramePr>
        <p:xfrm>
          <a:off x="228600" y="1828800"/>
          <a:ext cx="8686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8090307"/>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0" y="-99392"/>
            <a:ext cx="9252520" cy="1008112"/>
          </a:xfrm>
        </p:spPr>
        <p:txBody>
          <a:bodyPr/>
          <a:lstStyle/>
          <a:p>
            <a:pPr algn="ctr"/>
            <a:r>
              <a:rPr lang="fr-FR" dirty="0" smtClean="0">
                <a:latin typeface="Arial" charset="0"/>
                <a:cs typeface="Times New Roman" charset="0"/>
              </a:rPr>
              <a:t> SWEDEN  </a:t>
            </a:r>
            <a:r>
              <a:rPr lang="fr-FR" dirty="0">
                <a:latin typeface="Arial" charset="0"/>
                <a:cs typeface="Times New Roman" charset="0"/>
              </a:rPr>
              <a:t>PROFILE </a:t>
            </a:r>
          </a:p>
        </p:txBody>
      </p:sp>
      <p:sp>
        <p:nvSpPr>
          <p:cNvPr id="2" name="TextBox 1"/>
          <p:cNvSpPr txBox="1"/>
          <p:nvPr/>
        </p:nvSpPr>
        <p:spPr>
          <a:xfrm>
            <a:off x="971600" y="6165304"/>
            <a:ext cx="3744416" cy="230832"/>
          </a:xfrm>
          <a:prstGeom prst="rect">
            <a:avLst/>
          </a:prstGeom>
          <a:noFill/>
        </p:spPr>
        <p:txBody>
          <a:bodyPr wrap="square" rtlCol="0">
            <a:spAutoFit/>
          </a:bodyPr>
          <a:lstStyle/>
          <a:p>
            <a:r>
              <a:rPr lang="fr-CH" sz="900" i="1" dirty="0" err="1" smtClean="0"/>
              <a:t>Very</a:t>
            </a:r>
            <a:r>
              <a:rPr lang="fr-CH" sz="900" i="1" dirty="0" smtClean="0"/>
              <a:t> </a:t>
            </a:r>
            <a:r>
              <a:rPr lang="fr-CH" sz="900" i="1" dirty="0" err="1" smtClean="0"/>
              <a:t>artistic</a:t>
            </a:r>
            <a:r>
              <a:rPr lang="fr-CH" sz="900" i="1" dirty="0" smtClean="0"/>
              <a:t> </a:t>
            </a:r>
            <a:r>
              <a:rPr lang="fr-CH" sz="900" i="1" dirty="0" err="1" smtClean="0"/>
              <a:t>subway</a:t>
            </a:r>
            <a:r>
              <a:rPr lang="fr-CH" sz="900" i="1" dirty="0" smtClean="0"/>
              <a:t> in Stockholm, </a:t>
            </a:r>
            <a:r>
              <a:rPr lang="fr-CH" sz="900" i="1" dirty="0" err="1" smtClean="0"/>
              <a:t>Sweden</a:t>
            </a:r>
            <a:r>
              <a:rPr lang="fr-CH" sz="900" i="1" dirty="0" smtClean="0"/>
              <a:t>   </a:t>
            </a:r>
            <a:endParaRPr lang="en-US" sz="900" i="1" dirty="0"/>
          </a:p>
        </p:txBody>
      </p:sp>
      <p:pic>
        <p:nvPicPr>
          <p:cNvPr id="84994" name="Picture 2" descr="D:\Users\gesto\Desktop\Metro-Stockholm-Station-Art-0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9669" y="769260"/>
            <a:ext cx="7839683" cy="5288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710668518"/>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152400" y="274638"/>
            <a:ext cx="9067800" cy="792162"/>
          </a:xfrm>
        </p:spPr>
        <p:txBody>
          <a:bodyPr/>
          <a:lstStyle/>
          <a:p>
            <a:r>
              <a:rPr lang="fr-FR" dirty="0" smtClean="0">
                <a:latin typeface="Arial" charset="0"/>
                <a:cs typeface="Times New Roman" charset="0"/>
              </a:rPr>
              <a:t>     THE </a:t>
            </a:r>
            <a:r>
              <a:rPr lang="fr-FR" dirty="0">
                <a:latin typeface="Arial" charset="0"/>
                <a:cs typeface="Times New Roman" charset="0"/>
              </a:rPr>
              <a:t>GLOBAL INNOVATION </a:t>
            </a:r>
            <a:r>
              <a:rPr lang="fr-FR" dirty="0" smtClean="0">
                <a:latin typeface="Arial" charset="0"/>
                <a:cs typeface="Times New Roman" charset="0"/>
              </a:rPr>
              <a:t>INDEX</a:t>
            </a:r>
            <a:endParaRPr lang="fr-FR" dirty="0">
              <a:latin typeface="Arial" charset="0"/>
              <a:cs typeface="Arial" charset="0"/>
            </a:endParaRPr>
          </a:p>
        </p:txBody>
      </p:sp>
      <p:sp>
        <p:nvSpPr>
          <p:cNvPr id="4" name="Espace réservé du contenu 3"/>
          <p:cNvSpPr>
            <a:spLocks noGrp="1"/>
          </p:cNvSpPr>
          <p:nvPr>
            <p:ph sz="half" idx="2"/>
          </p:nvPr>
        </p:nvSpPr>
        <p:spPr>
          <a:xfrm>
            <a:off x="990600" y="1772816"/>
            <a:ext cx="3506788" cy="4780384"/>
          </a:xfrm>
        </p:spPr>
        <p:txBody>
          <a:bodyPr/>
          <a:lstStyle/>
          <a:p>
            <a:pPr algn="just">
              <a:defRPr/>
            </a:pPr>
            <a:r>
              <a:rPr lang="fr-FR" sz="1200" dirty="0">
                <a:ea typeface="+mn-ea"/>
                <a:cs typeface="Times New Roman"/>
              </a:rPr>
              <a:t>1. </a:t>
            </a:r>
            <a:r>
              <a:rPr lang="fr-FR" sz="1200" dirty="0" smtClean="0">
                <a:ea typeface="+mn-ea"/>
                <a:cs typeface="Times New Roman"/>
              </a:rPr>
              <a:t>SWITZERLAND</a:t>
            </a:r>
          </a:p>
          <a:p>
            <a:pPr marL="0" indent="0" algn="just">
              <a:buFontTx/>
              <a:buNone/>
              <a:defRPr/>
            </a:pPr>
            <a:endParaRPr lang="fr-FR" sz="1200" dirty="0">
              <a:ea typeface="+mn-ea"/>
              <a:cs typeface="Times New Roman"/>
            </a:endParaRPr>
          </a:p>
          <a:p>
            <a:pPr algn="just">
              <a:defRPr/>
            </a:pPr>
            <a:r>
              <a:rPr lang="fr-FR" sz="1200" b="1" dirty="0">
                <a:solidFill>
                  <a:srgbClr val="33CCFF"/>
                </a:solidFill>
                <a:ea typeface="+mn-ea"/>
                <a:cs typeface="Times New Roman"/>
              </a:rPr>
              <a:t>2. SWEDEN </a:t>
            </a:r>
            <a:endParaRPr lang="fr-FR" sz="1200" b="1" dirty="0" smtClean="0">
              <a:solidFill>
                <a:srgbClr val="33CCFF"/>
              </a:solidFill>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3. SINGAPORE	</a:t>
            </a:r>
            <a:endParaRPr lang="fr-FR" sz="1200" dirty="0" smtClean="0">
              <a:ea typeface="+mn-ea"/>
              <a:cs typeface="Times New Roman"/>
            </a:endParaRPr>
          </a:p>
          <a:p>
            <a:pPr marL="0" indent="0" algn="just">
              <a:buFontTx/>
              <a:buNone/>
              <a:defRPr/>
            </a:pPr>
            <a:r>
              <a:rPr lang="fr-FR" sz="1200" dirty="0">
                <a:ea typeface="+mn-ea"/>
                <a:cs typeface="Times New Roman"/>
              </a:rPr>
              <a:t>	</a:t>
            </a:r>
          </a:p>
          <a:p>
            <a:pPr algn="just">
              <a:defRPr/>
            </a:pPr>
            <a:r>
              <a:rPr lang="fr-FR" sz="1200" dirty="0">
                <a:ea typeface="+mn-ea"/>
                <a:cs typeface="Times New Roman"/>
              </a:rPr>
              <a:t>4. </a:t>
            </a:r>
            <a:r>
              <a:rPr lang="fr-FR" sz="1200" dirty="0" smtClean="0">
                <a:ea typeface="+mn-ea"/>
                <a:cs typeface="Times New Roman"/>
              </a:rPr>
              <a:t>FINLAND</a:t>
            </a:r>
          </a:p>
          <a:p>
            <a:pPr marL="0" indent="0" algn="just">
              <a:buFontTx/>
              <a:buNone/>
              <a:defRPr/>
            </a:pPr>
            <a:endParaRPr lang="fr-FR" sz="1200" dirty="0">
              <a:ea typeface="+mn-ea"/>
              <a:cs typeface="Times New Roman"/>
            </a:endParaRPr>
          </a:p>
          <a:p>
            <a:pPr algn="just">
              <a:defRPr/>
            </a:pPr>
            <a:r>
              <a:rPr lang="fr-FR" sz="1200" dirty="0">
                <a:ea typeface="+mn-ea"/>
                <a:cs typeface="Times New Roman"/>
              </a:rPr>
              <a:t>5. UNITED KINGDOM </a:t>
            </a:r>
            <a:endParaRPr lang="fr-FR" sz="1200" dirty="0" smtClean="0">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6. </a:t>
            </a:r>
            <a:r>
              <a:rPr lang="fr-FR" sz="1200" dirty="0" smtClean="0">
                <a:ea typeface="+mn-ea"/>
                <a:cs typeface="Times New Roman"/>
              </a:rPr>
              <a:t>NETHERLANDS</a:t>
            </a:r>
          </a:p>
          <a:p>
            <a:pPr marL="0" indent="0" algn="just">
              <a:buFontTx/>
              <a:buNone/>
              <a:defRPr/>
            </a:pPr>
            <a:endParaRPr lang="fr-FR" sz="1200" dirty="0">
              <a:ea typeface="+mn-ea"/>
              <a:cs typeface="Times New Roman"/>
            </a:endParaRPr>
          </a:p>
          <a:p>
            <a:pPr algn="just">
              <a:defRPr/>
            </a:pPr>
            <a:r>
              <a:rPr lang="fr-FR" sz="1200" dirty="0">
                <a:ea typeface="+mn-ea"/>
                <a:cs typeface="Times New Roman"/>
              </a:rPr>
              <a:t>7. DENMARK </a:t>
            </a:r>
            <a:endParaRPr lang="fr-FR" sz="1200" dirty="0" smtClean="0">
              <a:ea typeface="+mn-ea"/>
              <a:cs typeface="Times New Roman"/>
            </a:endParaRPr>
          </a:p>
          <a:p>
            <a:pPr marL="0" indent="0" algn="just">
              <a:buFontTx/>
              <a:buNone/>
              <a:defRPr/>
            </a:pPr>
            <a:endParaRPr lang="fr-FR" sz="1200" b="1" dirty="0">
              <a:solidFill>
                <a:srgbClr val="000080"/>
              </a:solidFill>
              <a:ea typeface="+mn-ea"/>
              <a:cs typeface="Times New Roman"/>
            </a:endParaRPr>
          </a:p>
          <a:p>
            <a:pPr algn="just">
              <a:defRPr/>
            </a:pPr>
            <a:r>
              <a:rPr lang="fr-FR" sz="1200" dirty="0">
                <a:ea typeface="+mn-ea"/>
                <a:cs typeface="Times New Roman"/>
              </a:rPr>
              <a:t>8. HONG KONG (CHINA</a:t>
            </a:r>
            <a:r>
              <a:rPr lang="fr-FR" sz="1200" dirty="0" smtClean="0">
                <a:ea typeface="+mn-ea"/>
                <a:cs typeface="Times New Roman"/>
              </a:rPr>
              <a:t>)</a:t>
            </a:r>
          </a:p>
          <a:p>
            <a:pPr marL="0" indent="0" algn="just">
              <a:buFontTx/>
              <a:buNone/>
              <a:defRPr/>
            </a:pPr>
            <a:endParaRPr lang="fr-FR" sz="1200" dirty="0">
              <a:ea typeface="+mn-ea"/>
              <a:cs typeface="Times New Roman"/>
            </a:endParaRPr>
          </a:p>
          <a:p>
            <a:pPr algn="just">
              <a:defRPr/>
            </a:pPr>
            <a:r>
              <a:rPr lang="fr-FR" sz="1200" dirty="0">
                <a:ea typeface="+mn-ea"/>
                <a:cs typeface="Times New Roman"/>
              </a:rPr>
              <a:t>9. </a:t>
            </a:r>
            <a:r>
              <a:rPr lang="fr-FR" sz="1200" dirty="0" smtClean="0">
                <a:ea typeface="+mn-ea"/>
                <a:cs typeface="Times New Roman"/>
              </a:rPr>
              <a:t>IRELAND </a:t>
            </a:r>
          </a:p>
          <a:p>
            <a:pPr marL="0" indent="0" algn="just">
              <a:buNone/>
              <a:defRPr/>
            </a:pPr>
            <a:r>
              <a:rPr lang="fr-FR" sz="1200" dirty="0" smtClean="0">
                <a:ea typeface="+mn-ea"/>
                <a:cs typeface="Times New Roman"/>
              </a:rPr>
              <a:t> </a:t>
            </a:r>
          </a:p>
          <a:p>
            <a:pPr algn="just">
              <a:defRPr/>
            </a:pPr>
            <a:r>
              <a:rPr lang="fr-FR" sz="1200" dirty="0" smtClean="0">
                <a:ea typeface="+mn-ea"/>
                <a:cs typeface="Times New Roman"/>
              </a:rPr>
              <a:t>10. UNITED STATES OF AMERICA </a:t>
            </a:r>
          </a:p>
          <a:p>
            <a:pPr marL="0" indent="0" algn="just">
              <a:buNone/>
              <a:defRPr/>
            </a:pPr>
            <a:endParaRPr lang="fr-FR" sz="900" dirty="0" smtClean="0">
              <a:ea typeface="+mn-ea"/>
              <a:cs typeface="Times New Roman"/>
            </a:endParaRPr>
          </a:p>
          <a:p>
            <a:pPr marL="0" indent="0" algn="just">
              <a:buNone/>
              <a:defRPr/>
            </a:pPr>
            <a:endParaRPr lang="fr-FR" sz="900" dirty="0" smtClean="0">
              <a:ea typeface="+mn-ea"/>
              <a:cs typeface="Times New Roman"/>
            </a:endParaRPr>
          </a:p>
          <a:p>
            <a:pPr marL="0" indent="0" algn="just">
              <a:buNone/>
              <a:defRPr/>
            </a:pPr>
            <a:endParaRPr lang="fr-FR" dirty="0">
              <a:ea typeface="+mn-ea"/>
            </a:endParaRPr>
          </a:p>
        </p:txBody>
      </p:sp>
      <p:sp>
        <p:nvSpPr>
          <p:cNvPr id="32772" name="Espace réservé du texte 4"/>
          <p:cNvSpPr>
            <a:spLocks noGrp="1"/>
          </p:cNvSpPr>
          <p:nvPr>
            <p:ph type="body" sz="quarter" idx="3"/>
          </p:nvPr>
        </p:nvSpPr>
        <p:spPr>
          <a:xfrm>
            <a:off x="4788024" y="1196752"/>
            <a:ext cx="3744416"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2013</a:t>
            </a:r>
          </a:p>
        </p:txBody>
      </p:sp>
      <p:sp>
        <p:nvSpPr>
          <p:cNvPr id="6" name="Espace réservé du contenu 5"/>
          <p:cNvSpPr>
            <a:spLocks noGrp="1"/>
          </p:cNvSpPr>
          <p:nvPr>
            <p:ph sz="quarter" idx="4"/>
          </p:nvPr>
        </p:nvSpPr>
        <p:spPr>
          <a:xfrm>
            <a:off x="5004048" y="1844824"/>
            <a:ext cx="3600400" cy="4896544"/>
          </a:xfrm>
        </p:spPr>
        <p:txBody>
          <a:bodyPr/>
          <a:lstStyle/>
          <a:p>
            <a:pPr algn="just">
              <a:defRPr/>
            </a:pPr>
            <a:r>
              <a:rPr lang="fr-FR" sz="1200" dirty="0">
                <a:ea typeface="+mn-ea"/>
                <a:cs typeface="Times New Roman"/>
              </a:rPr>
              <a:t>1. </a:t>
            </a:r>
            <a:r>
              <a:rPr lang="fr-FR" sz="1200" dirty="0" smtClean="0">
                <a:ea typeface="+mn-ea"/>
                <a:cs typeface="Times New Roman"/>
              </a:rPr>
              <a:t>SWITZERLAND</a:t>
            </a:r>
          </a:p>
          <a:p>
            <a:pPr marL="0" indent="0" algn="just">
              <a:buFontTx/>
              <a:buNone/>
              <a:defRPr/>
            </a:pPr>
            <a:endParaRPr lang="fr-FR" sz="1200" dirty="0">
              <a:ea typeface="+mn-ea"/>
              <a:cs typeface="Times New Roman"/>
            </a:endParaRPr>
          </a:p>
          <a:p>
            <a:pPr algn="just">
              <a:defRPr/>
            </a:pPr>
            <a:r>
              <a:rPr lang="fr-FR" sz="1200" b="1" dirty="0">
                <a:solidFill>
                  <a:srgbClr val="33CCFF"/>
                </a:solidFill>
                <a:ea typeface="+mn-ea"/>
                <a:cs typeface="Times New Roman"/>
              </a:rPr>
              <a:t>2</a:t>
            </a:r>
            <a:r>
              <a:rPr lang="fr-FR" sz="1200" b="1" dirty="0" smtClean="0">
                <a:solidFill>
                  <a:srgbClr val="33CCFF"/>
                </a:solidFill>
                <a:ea typeface="+mn-ea"/>
                <a:cs typeface="Times New Roman"/>
              </a:rPr>
              <a:t>. SWEDEN</a:t>
            </a:r>
          </a:p>
          <a:p>
            <a:pPr marL="0" indent="0" algn="just">
              <a:buNone/>
              <a:defRPr/>
            </a:pPr>
            <a:endParaRPr lang="fr-FR" sz="1200" dirty="0">
              <a:ea typeface="+mn-ea"/>
              <a:cs typeface="Times New Roman"/>
            </a:endParaRPr>
          </a:p>
          <a:p>
            <a:pPr algn="just">
              <a:defRPr/>
            </a:pPr>
            <a:r>
              <a:rPr lang="fr-FR" sz="1200" dirty="0">
                <a:ea typeface="+mn-ea"/>
                <a:cs typeface="Times New Roman"/>
              </a:rPr>
              <a:t>3. </a:t>
            </a:r>
            <a:r>
              <a:rPr lang="fr-FR" sz="1200" dirty="0" smtClean="0">
                <a:ea typeface="+mn-ea"/>
                <a:cs typeface="Times New Roman"/>
              </a:rPr>
              <a:t>UNITED KINGDOM </a:t>
            </a:r>
          </a:p>
          <a:p>
            <a:pPr marL="0" indent="0" algn="just">
              <a:buFontTx/>
              <a:buNone/>
              <a:defRPr/>
            </a:pPr>
            <a:r>
              <a:rPr lang="fr-FR" sz="1200" dirty="0">
                <a:ea typeface="+mn-ea"/>
                <a:cs typeface="Times New Roman"/>
              </a:rPr>
              <a:t>		</a:t>
            </a:r>
          </a:p>
          <a:p>
            <a:pPr algn="just">
              <a:defRPr/>
            </a:pPr>
            <a:r>
              <a:rPr lang="fr-FR" sz="1200" dirty="0">
                <a:ea typeface="+mn-ea"/>
                <a:cs typeface="Times New Roman"/>
              </a:rPr>
              <a:t>4. </a:t>
            </a:r>
            <a:r>
              <a:rPr lang="fr-FR" sz="1200" dirty="0" smtClean="0">
                <a:ea typeface="+mn-ea"/>
                <a:cs typeface="Times New Roman"/>
              </a:rPr>
              <a:t>NETHERLANDS</a:t>
            </a:r>
          </a:p>
          <a:p>
            <a:pPr marL="0" indent="0" algn="just">
              <a:buFontTx/>
              <a:buNone/>
              <a:defRPr/>
            </a:pPr>
            <a:endParaRPr lang="fr-FR" sz="1200" dirty="0">
              <a:ea typeface="+mn-ea"/>
              <a:cs typeface="Times New Roman"/>
            </a:endParaRPr>
          </a:p>
          <a:p>
            <a:pPr algn="just">
              <a:defRPr/>
            </a:pPr>
            <a:r>
              <a:rPr lang="fr-FR" sz="1200" dirty="0">
                <a:ea typeface="+mn-ea"/>
                <a:cs typeface="Times New Roman"/>
              </a:rPr>
              <a:t>5. UNITED STATES OF </a:t>
            </a:r>
            <a:r>
              <a:rPr lang="fr-FR" sz="1200" dirty="0" smtClean="0">
                <a:ea typeface="+mn-ea"/>
                <a:cs typeface="Times New Roman"/>
              </a:rPr>
              <a:t>AMERICA</a:t>
            </a:r>
          </a:p>
          <a:p>
            <a:pPr marL="0" indent="0" algn="just">
              <a:buFontTx/>
              <a:buNone/>
              <a:defRPr/>
            </a:pPr>
            <a:endParaRPr lang="fr-FR" sz="1200" dirty="0">
              <a:ea typeface="+mn-ea"/>
              <a:cs typeface="Times New Roman"/>
            </a:endParaRPr>
          </a:p>
          <a:p>
            <a:pPr algn="just">
              <a:defRPr/>
            </a:pPr>
            <a:r>
              <a:rPr lang="fr-FR" sz="1200" dirty="0">
                <a:ea typeface="+mn-ea"/>
                <a:cs typeface="Times New Roman"/>
              </a:rPr>
              <a:t>6. FINLAND </a:t>
            </a:r>
            <a:endParaRPr lang="fr-FR" sz="1200" dirty="0" smtClean="0">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7. HONG KONG (CHINA) </a:t>
            </a:r>
            <a:endParaRPr lang="fr-FR" sz="1200" dirty="0" smtClean="0">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8. SINGAPORE </a:t>
            </a:r>
            <a:endParaRPr lang="fr-FR" sz="1200" dirty="0" smtClean="0">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9. DENMARK </a:t>
            </a:r>
            <a:endParaRPr lang="fr-FR" sz="1200" dirty="0" smtClean="0">
              <a:ea typeface="+mn-ea"/>
              <a:cs typeface="Times New Roman"/>
            </a:endParaRPr>
          </a:p>
          <a:p>
            <a:pPr marL="0" indent="0" algn="just">
              <a:buNone/>
              <a:defRPr/>
            </a:pPr>
            <a:endParaRPr lang="fr-FR" sz="1200" dirty="0" smtClean="0">
              <a:ea typeface="+mn-ea"/>
              <a:cs typeface="Times New Roman"/>
            </a:endParaRPr>
          </a:p>
          <a:p>
            <a:pPr algn="just">
              <a:defRPr/>
            </a:pPr>
            <a:r>
              <a:rPr lang="fr-FR" sz="1200" dirty="0" smtClean="0">
                <a:ea typeface="+mn-ea"/>
                <a:cs typeface="Times New Roman"/>
              </a:rPr>
              <a:t>10. IRELAND </a:t>
            </a:r>
          </a:p>
          <a:p>
            <a:pPr marL="0" indent="0">
              <a:buNone/>
              <a:defRPr/>
            </a:pPr>
            <a:endParaRPr lang="fr-FR" dirty="0">
              <a:ea typeface="+mn-ea"/>
            </a:endParaRPr>
          </a:p>
        </p:txBody>
      </p:sp>
      <p:sp>
        <p:nvSpPr>
          <p:cNvPr id="32774" name="Espace réservé du texte 6"/>
          <p:cNvSpPr>
            <a:spLocks noGrp="1"/>
          </p:cNvSpPr>
          <p:nvPr>
            <p:ph type="body" idx="1"/>
          </p:nvPr>
        </p:nvSpPr>
        <p:spPr>
          <a:xfrm>
            <a:off x="539552" y="1196752"/>
            <a:ext cx="3600400"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2012 </a:t>
            </a:r>
          </a:p>
        </p:txBody>
      </p:sp>
    </p:spTree>
    <p:extLst>
      <p:ext uri="{BB962C8B-B14F-4D97-AF65-F5344CB8AC3E}">
        <p14:creationId xmlns:p14="http://schemas.microsoft.com/office/powerpoint/2010/main" val="3715348539"/>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179512" y="260648"/>
            <a:ext cx="8964488" cy="868362"/>
          </a:xfrm>
        </p:spPr>
        <p:txBody>
          <a:bodyPr/>
          <a:lstStyle/>
          <a:p>
            <a:r>
              <a:rPr lang="fr-FR" dirty="0">
                <a:latin typeface="Arial" charset="0"/>
                <a:cs typeface="Arial" charset="0"/>
              </a:rPr>
              <a:t>           </a:t>
            </a:r>
            <a:r>
              <a:rPr lang="fr-FR" dirty="0" smtClean="0">
                <a:latin typeface="Arial" charset="0"/>
                <a:cs typeface="Arial" charset="0"/>
              </a:rPr>
              <a:t>    SWEDEN  </a:t>
            </a:r>
            <a:r>
              <a:rPr lang="fr-FR" dirty="0">
                <a:latin typeface="Arial" charset="0"/>
                <a:cs typeface="Arial" charset="0"/>
              </a:rPr>
              <a:t>PROFILE </a:t>
            </a:r>
          </a:p>
        </p:txBody>
      </p:sp>
      <p:sp>
        <p:nvSpPr>
          <p:cNvPr id="3" name="Espace réservé du contenu 2"/>
          <p:cNvSpPr>
            <a:spLocks noGrp="1"/>
          </p:cNvSpPr>
          <p:nvPr>
            <p:ph idx="1"/>
          </p:nvPr>
        </p:nvSpPr>
        <p:spPr>
          <a:xfrm>
            <a:off x="-252536" y="1556792"/>
            <a:ext cx="9320336" cy="4896544"/>
          </a:xfrm>
        </p:spPr>
        <p:txBody>
          <a:bodyPr/>
          <a:lstStyle/>
          <a:p>
            <a:pPr lvl="1" algn="just">
              <a:lnSpc>
                <a:spcPct val="110000"/>
              </a:lnSpc>
            </a:pPr>
            <a:r>
              <a:rPr lang="en-US" sz="1600" dirty="0" smtClean="0">
                <a:latin typeface="Arial" charset="0"/>
                <a:ea typeface="ＭＳ Ｐゴシック" charset="0"/>
                <a:cs typeface="Times New Roman" charset="0"/>
              </a:rPr>
              <a:t>Sweden is ranked 2</a:t>
            </a:r>
            <a:r>
              <a:rPr lang="en-US" sz="1600" baseline="30000" dirty="0" smtClean="0">
                <a:latin typeface="Arial" charset="0"/>
                <a:ea typeface="ＭＳ Ｐゴシック" charset="0"/>
                <a:cs typeface="Times New Roman" charset="0"/>
              </a:rPr>
              <a:t>nd</a:t>
            </a:r>
            <a:r>
              <a:rPr lang="en-US" sz="1600" dirty="0" smtClean="0">
                <a:latin typeface="Arial" charset="0"/>
                <a:ea typeface="ＭＳ Ｐゴシック" charset="0"/>
                <a:cs typeface="Times New Roman" charset="0"/>
              </a:rPr>
              <a:t> in the Global Innovation Index </a:t>
            </a:r>
            <a:endParaRPr lang="en-US" sz="1600" b="1" dirty="0" smtClean="0">
              <a:solidFill>
                <a:srgbClr val="000090"/>
              </a:solidFill>
              <a:latin typeface="Arial" charset="0"/>
              <a:ea typeface="ＭＳ Ｐゴシック" charset="0"/>
              <a:cs typeface="Times New Roman" charset="0"/>
            </a:endParaRP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Sweden is leading the rank within the Output sub-index category (</a:t>
            </a:r>
            <a:r>
              <a:rPr lang="en-US" sz="1600" dirty="0">
                <a:latin typeface="Arial" charset="0"/>
                <a:ea typeface="ＭＳ Ｐゴシック" charset="0"/>
                <a:cs typeface="Times New Roman" charset="0"/>
              </a:rPr>
              <a:t>3</a:t>
            </a:r>
            <a:r>
              <a:rPr lang="en-US" sz="1600" baseline="30000" dirty="0">
                <a:latin typeface="Arial" charset="0"/>
                <a:ea typeface="ＭＳ Ｐゴシック" charset="0"/>
                <a:cs typeface="Times New Roman" charset="0"/>
              </a:rPr>
              <a:t>rd</a:t>
            </a:r>
            <a:r>
              <a:rPr lang="en-US" sz="1600" dirty="0" smtClean="0">
                <a:latin typeface="Arial" charset="0"/>
                <a:ea typeface="ＭＳ Ｐゴシック" charset="0"/>
                <a:cs typeface="Times New Roman" charset="0"/>
              </a:rPr>
              <a:t>) due to the Knowledge &amp; technology outputs where it has the 5</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position. Sweden has also a  leading position in the input sub-index (5</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due to proficiency in human capital and research (4</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infrastructure (2</a:t>
            </a:r>
            <a:r>
              <a:rPr lang="en-US" sz="1600" baseline="30000" dirty="0" smtClean="0">
                <a:latin typeface="Arial" charset="0"/>
                <a:ea typeface="ＭＳ Ｐゴシック" charset="0"/>
                <a:cs typeface="Times New Roman" charset="0"/>
              </a:rPr>
              <a:t>nd</a:t>
            </a:r>
            <a:r>
              <a:rPr lang="en-US" sz="1600" dirty="0" smtClean="0">
                <a:latin typeface="Arial" charset="0"/>
                <a:ea typeface="ＭＳ Ｐゴシック" charset="0"/>
                <a:cs typeface="Times New Roman" charset="0"/>
              </a:rPr>
              <a:t>) and institutions (10</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a:t>
            </a:r>
          </a:p>
          <a:p>
            <a:pPr marL="457200" lvl="1" indent="0" algn="just">
              <a:lnSpc>
                <a:spcPct val="110000"/>
              </a:lnSpc>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Sweden stands high in the institution index. The political environment and its efficiency are its most valuable strength together with infrastructure</a:t>
            </a: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Sweden’s strengths are also drawn from </a:t>
            </a:r>
            <a:r>
              <a:rPr lang="en-US" sz="1600" b="1" dirty="0">
                <a:solidFill>
                  <a:srgbClr val="000080"/>
                </a:solidFill>
                <a:latin typeface="Arial" charset="0"/>
                <a:ea typeface="ＭＳ Ｐゴシック" charset="0"/>
                <a:cs typeface="Times New Roman" charset="0"/>
              </a:rPr>
              <a:t>k</a:t>
            </a:r>
            <a:r>
              <a:rPr lang="en-US" sz="1600" b="1" dirty="0" smtClean="0">
                <a:solidFill>
                  <a:srgbClr val="000080"/>
                </a:solidFill>
                <a:latin typeface="Arial" charset="0"/>
                <a:ea typeface="ＭＳ Ｐゴシック" charset="0"/>
                <a:cs typeface="Times New Roman" charset="0"/>
              </a:rPr>
              <a:t>nowledge creation and intangible assets together with online creativity </a:t>
            </a:r>
          </a:p>
          <a:p>
            <a:pPr marL="457200" lvl="1" indent="0" algn="just">
              <a:lnSpc>
                <a:spcPct val="110000"/>
              </a:lnSpc>
              <a:buNone/>
            </a:pPr>
            <a:r>
              <a:rPr lang="en-US" sz="1600" b="1" dirty="0" smtClean="0">
                <a:solidFill>
                  <a:srgbClr val="000080"/>
                </a:solidFill>
                <a:latin typeface="Arial" charset="0"/>
                <a:ea typeface="ＭＳ Ｐゴシック" charset="0"/>
                <a:cs typeface="Times New Roman" charset="0"/>
              </a:rPr>
              <a:t> </a:t>
            </a:r>
          </a:p>
          <a:p>
            <a:pPr lvl="1" algn="just">
              <a:lnSpc>
                <a:spcPct val="110000"/>
              </a:lnSpc>
            </a:pPr>
            <a:r>
              <a:rPr lang="en-US" sz="1600" dirty="0" smtClean="0">
                <a:latin typeface="Arial" charset="0"/>
                <a:ea typeface="ＭＳ Ｐゴシック" charset="0"/>
                <a:cs typeface="Times New Roman" charset="0"/>
              </a:rPr>
              <a:t>Sweden’s relative weaknesses are drawn from </a:t>
            </a:r>
            <a:r>
              <a:rPr lang="en-US" sz="1600" b="1" dirty="0" smtClean="0">
                <a:solidFill>
                  <a:srgbClr val="000090"/>
                </a:solidFill>
                <a:latin typeface="Arial" charset="0"/>
                <a:ea typeface="ＭＳ Ｐゴシック" charset="0"/>
                <a:cs typeface="Times New Roman" charset="0"/>
              </a:rPr>
              <a:t>both Market and Business Sophistication</a:t>
            </a:r>
            <a:r>
              <a:rPr lang="en-US" sz="1600" b="1" dirty="0" smtClean="0">
                <a:latin typeface="Arial" charset="0"/>
                <a:ea typeface="ＭＳ Ｐゴシック" charset="0"/>
                <a:cs typeface="Times New Roman" charset="0"/>
              </a:rPr>
              <a:t> </a:t>
            </a:r>
            <a:r>
              <a:rPr lang="en-US" sz="1600" dirty="0" smtClean="0">
                <a:latin typeface="Arial" charset="0"/>
                <a:ea typeface="ＭＳ Ｐゴシック" charset="0"/>
                <a:cs typeface="Times New Roman" charset="0"/>
              </a:rPr>
              <a:t>with not a high score in the financial support from abroad in the research and development field</a:t>
            </a:r>
            <a:endParaRPr lang="en-US" sz="1600" b="1" dirty="0" smtClean="0">
              <a:solidFill>
                <a:srgbClr val="000090"/>
              </a:solidFill>
              <a:latin typeface="Arial" charset="0"/>
              <a:ea typeface="ＭＳ Ｐゴシック" charset="0"/>
              <a:cs typeface="Times New Roman" charset="0"/>
            </a:endParaRPr>
          </a:p>
          <a:p>
            <a:pPr lvl="1" algn="just">
              <a:lnSpc>
                <a:spcPct val="110000"/>
              </a:lnSpc>
              <a:buFontTx/>
              <a:buNone/>
            </a:pPr>
            <a:endParaRPr lang="fr-FR" sz="1700" dirty="0">
              <a:latin typeface="Times New Roman" charset="0"/>
              <a:ea typeface="ＭＳ Ｐゴシック" charset="0"/>
              <a:cs typeface="Times New Roman" charset="0"/>
            </a:endParaRPr>
          </a:p>
          <a:p>
            <a:endParaRPr lang="fr-FR" dirty="0">
              <a:latin typeface="Arial" charset="0"/>
              <a:cs typeface="Arial" charset="0"/>
            </a:endParaRPr>
          </a:p>
        </p:txBody>
      </p:sp>
      <p:pic>
        <p:nvPicPr>
          <p:cNvPr id="86019" name="Picture 3" descr="D:\Users\gesto\Desktop\images.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3528" y="116632"/>
            <a:ext cx="1336104" cy="1336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6020" name="Picture 4" descr="D:\Users\gesto\Desktop\thumb_COLOURBOX566281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86022" y="555758"/>
            <a:ext cx="2232248" cy="1339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9310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500" decel="50000" fill="hold">
                                          <p:stCondLst>
                                            <p:cond delay="0"/>
                                          </p:stCondLst>
                                        </p:cTn>
                                        <p:tgtEl>
                                          <p:spTgt spid="3">
                                            <p:txEl>
                                              <p:pRg st="7" end="7"/>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7" end="7"/>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7" end="7"/>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7" end="7"/>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7" end="7"/>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7" end="7"/>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p:cTn id="67" dur="500" decel="50000" fill="hold">
                                          <p:stCondLst>
                                            <p:cond delay="0"/>
                                          </p:stCondLst>
                                        </p:cTn>
                                        <p:tgtEl>
                                          <p:spTgt spid="3">
                                            <p:txEl>
                                              <p:pRg st="8" end="8"/>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
                                            <p:txEl>
                                              <p:pRg st="8" end="8"/>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
                                            <p:txEl>
                                              <p:pRg st="8" end="8"/>
                                            </p:txEl>
                                          </p:spTgt>
                                        </p:tgtEl>
                                        <p:attrNameLst>
                                          <p:attrName>ppt_w</p:attrName>
                                        </p:attrNameLst>
                                      </p:cBhvr>
                                      <p:tavLst>
                                        <p:tav tm="0">
                                          <p:val>
                                            <p:strVal val="#ppt_w*.05"/>
                                          </p:val>
                                        </p:tav>
                                        <p:tav tm="100000">
                                          <p:val>
                                            <p:strVal val="#ppt_w"/>
                                          </p:val>
                                        </p:tav>
                                      </p:tavLst>
                                    </p:anim>
                                    <p:anim calcmode="lin" valueType="num">
                                      <p:cBhvr>
                                        <p:cTn id="70" dur="10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
                                            <p:txEl>
                                              <p:pRg st="8" end="8"/>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
                                            <p:txEl>
                                              <p:pRg st="8" end="8"/>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
                                            <p:txEl>
                                              <p:pRg st="8" end="8"/>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20472" cy="922114"/>
          </a:xfrm>
        </p:spPr>
        <p:txBody>
          <a:bodyPr/>
          <a:lstStyle/>
          <a:p>
            <a:pPr algn="ctr"/>
            <a:r>
              <a:rPr lang="fr-CH" sz="2600" dirty="0" smtClean="0"/>
              <a:t>      </a:t>
            </a:r>
            <a:r>
              <a:rPr lang="fr-CH" sz="2600" dirty="0" err="1" smtClean="0"/>
              <a:t>Sweden’s</a:t>
            </a:r>
            <a:r>
              <a:rPr lang="fr-CH" sz="2600" dirty="0" smtClean="0"/>
              <a:t> evolution with respect to IP </a:t>
            </a:r>
            <a:r>
              <a:rPr lang="en-US" sz="2600" dirty="0" smtClean="0"/>
              <a:t>filings</a:t>
            </a:r>
            <a:r>
              <a:rPr lang="fr-CH" sz="2600" dirty="0" smtClean="0"/>
              <a:t> and</a:t>
            </a:r>
            <a:br>
              <a:rPr lang="fr-CH" sz="2600" dirty="0" smtClean="0"/>
            </a:br>
            <a:r>
              <a:rPr lang="en-US" sz="2600" dirty="0" smtClean="0"/>
              <a:t>Economic</a:t>
            </a:r>
            <a:r>
              <a:rPr lang="fr-CH" sz="2600" dirty="0" smtClean="0"/>
              <a:t> Growth from 1997 to 2012  </a:t>
            </a:r>
            <a:endParaRPr lang="en-US" sz="2600" dirty="0"/>
          </a:p>
        </p:txBody>
      </p:sp>
      <p:sp>
        <p:nvSpPr>
          <p:cNvPr id="5" name="TextBox 4"/>
          <p:cNvSpPr txBox="1"/>
          <p:nvPr/>
        </p:nvSpPr>
        <p:spPr>
          <a:xfrm>
            <a:off x="755576" y="2424343"/>
            <a:ext cx="2016224" cy="2092881"/>
          </a:xfrm>
          <a:prstGeom prst="rect">
            <a:avLst/>
          </a:prstGeom>
          <a:noFill/>
        </p:spPr>
        <p:txBody>
          <a:bodyPr wrap="square" rtlCol="0" anchor="t">
            <a:spAutoFit/>
          </a:bodyPr>
          <a:lstStyle/>
          <a:p>
            <a:pPr marL="171450" indent="-171450" algn="just">
              <a:buFont typeface="Wingdings" pitchFamily="2" charset="2"/>
              <a:buChar char="Ø"/>
            </a:pPr>
            <a:r>
              <a:rPr lang="fr-CH" sz="1000" dirty="0" smtClean="0"/>
              <a:t>The graphic shows a </a:t>
            </a:r>
            <a:r>
              <a:rPr lang="fr-CH" sz="1000" dirty="0" err="1" smtClean="0"/>
              <a:t>recent</a:t>
            </a:r>
            <a:r>
              <a:rPr lang="fr-CH" sz="1000" dirty="0" smtClean="0"/>
              <a:t> </a:t>
            </a:r>
            <a:r>
              <a:rPr lang="fr-CH" sz="1000" dirty="0" err="1" smtClean="0"/>
              <a:t>peak</a:t>
            </a:r>
            <a:r>
              <a:rPr lang="fr-CH" sz="1000" dirty="0" smtClean="0"/>
              <a:t> (2007) in industrial design’s filling, which is still growing strongly today. This is a sign of the strength of industrial designs in </a:t>
            </a:r>
            <a:r>
              <a:rPr lang="fr-CH" sz="1000" dirty="0" err="1" smtClean="0"/>
              <a:t>Sweden</a:t>
            </a:r>
            <a:endParaRPr lang="fr-CH" sz="1000" dirty="0" smtClean="0"/>
          </a:p>
          <a:p>
            <a:pPr algn="just"/>
            <a:endParaRPr lang="fr-CH" sz="1000" dirty="0" smtClean="0"/>
          </a:p>
          <a:p>
            <a:pPr marL="171450" indent="-171450" algn="just">
              <a:buFont typeface="Wingdings" pitchFamily="2" charset="2"/>
              <a:buChar char="Ø"/>
            </a:pPr>
            <a:r>
              <a:rPr lang="fr-CH" sz="1000" dirty="0" smtClean="0"/>
              <a:t>The patent and </a:t>
            </a:r>
            <a:r>
              <a:rPr lang="fr-CH" sz="1000" dirty="0" err="1" smtClean="0"/>
              <a:t>trademark</a:t>
            </a:r>
            <a:r>
              <a:rPr lang="fr-CH" sz="1000" dirty="0" smtClean="0"/>
              <a:t> filings are also strong. This steady growth is a sign of </a:t>
            </a:r>
            <a:r>
              <a:rPr lang="fr-CH" sz="1000" dirty="0" err="1" smtClean="0"/>
              <a:t>Sweden’s</a:t>
            </a:r>
            <a:r>
              <a:rPr lang="fr-CH" sz="1000" dirty="0" smtClean="0"/>
              <a:t> reliance on IP for </a:t>
            </a:r>
            <a:r>
              <a:rPr lang="fr-CH" sz="1000" dirty="0" err="1" smtClean="0"/>
              <a:t>economic</a:t>
            </a:r>
            <a:r>
              <a:rPr lang="fr-CH" sz="1000" dirty="0" smtClean="0"/>
              <a:t> development. </a:t>
            </a:r>
            <a:endParaRPr lang="en-US" sz="1000" dirty="0"/>
          </a:p>
        </p:txBody>
      </p:sp>
      <p:pic>
        <p:nvPicPr>
          <p:cNvPr id="17410" name="Picture 2" descr="http://www.wipo.int/ipstats/en/statistics/country_profile/countries/graphs/s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829" y="1816604"/>
            <a:ext cx="4814193" cy="361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62370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0" y="304800"/>
            <a:ext cx="9372600" cy="609600"/>
          </a:xfrm>
        </p:spPr>
        <p:txBody>
          <a:bodyPr/>
          <a:lstStyle/>
          <a:p>
            <a:r>
              <a:rPr lang="en-US" dirty="0" smtClean="0">
                <a:latin typeface="Arial" charset="0"/>
                <a:cs typeface="Arial" charset="0"/>
              </a:rPr>
              <a:t>	     	   </a:t>
            </a:r>
            <a:r>
              <a:rPr lang="en-US" dirty="0" smtClean="0"/>
              <a:t>MILESTONES: 1883 - 2013 </a:t>
            </a:r>
            <a:endParaRPr lang="en-US" dirty="0">
              <a:solidFill>
                <a:srgbClr val="002060"/>
              </a:solidFill>
              <a:latin typeface="Arial" charset="0"/>
              <a:cs typeface="Arial" charset="0"/>
            </a:endParaRPr>
          </a:p>
        </p:txBody>
      </p:sp>
      <p:cxnSp>
        <p:nvCxnSpPr>
          <p:cNvPr id="27" name="Connecteur droit avec flèche 26"/>
          <p:cNvCxnSpPr/>
          <p:nvPr/>
        </p:nvCxnSpPr>
        <p:spPr bwMode="auto">
          <a:xfrm flipH="1">
            <a:off x="211138"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5124" name="Décision 34"/>
          <p:cNvSpPr>
            <a:spLocks noChangeArrowheads="1"/>
          </p:cNvSpPr>
          <p:nvPr/>
        </p:nvSpPr>
        <p:spPr bwMode="auto">
          <a:xfrm>
            <a:off x="4419600" y="3124200"/>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sz="1700" dirty="0"/>
          </a:p>
        </p:txBody>
      </p:sp>
      <p:sp>
        <p:nvSpPr>
          <p:cNvPr id="5125" name="Connecteur 40"/>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p>
        </p:txBody>
      </p:sp>
      <p:sp>
        <p:nvSpPr>
          <p:cNvPr id="5126" name="Connecteur 41"/>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p>
        </p:txBody>
      </p:sp>
      <p:sp>
        <p:nvSpPr>
          <p:cNvPr id="44" name="AutoShape 27">
            <a:hlinkClick r:id="" action="ppaction://noaction" highlightClick="1"/>
          </p:cNvPr>
          <p:cNvSpPr>
            <a:spLocks noChangeArrowheads="1"/>
          </p:cNvSpPr>
          <p:nvPr/>
        </p:nvSpPr>
        <p:spPr bwMode="auto">
          <a:xfrm flipH="1">
            <a:off x="152400"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6" name="AutoShape 27">
            <a:hlinkClick r:id="" action="ppaction://noaction" highlightClick="1"/>
          </p:cNvPr>
          <p:cNvSpPr>
            <a:spLocks noChangeArrowheads="1"/>
          </p:cNvSpPr>
          <p:nvPr/>
        </p:nvSpPr>
        <p:spPr bwMode="auto">
          <a:xfrm flipH="1">
            <a:off x="685800"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7" name="AutoShape 27">
            <a:hlinkClick r:id="" action="ppaction://noaction" highlightClick="1"/>
          </p:cNvPr>
          <p:cNvSpPr>
            <a:spLocks noChangeArrowheads="1"/>
          </p:cNvSpPr>
          <p:nvPr/>
        </p:nvSpPr>
        <p:spPr bwMode="auto">
          <a:xfrm flipH="1">
            <a:off x="1676400"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8" name="AutoShape 27">
            <a:hlinkClick r:id="" action="ppaction://noaction" highlightClick="1"/>
          </p:cNvPr>
          <p:cNvSpPr>
            <a:spLocks noChangeArrowheads="1"/>
          </p:cNvSpPr>
          <p:nvPr/>
        </p:nvSpPr>
        <p:spPr bwMode="auto">
          <a:xfrm flipH="1">
            <a:off x="6934200" y="-1143000"/>
            <a:ext cx="304800" cy="103187"/>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9" name="AutoShape 27">
            <a:hlinkClick r:id="" action="ppaction://noaction" highlightClick="1"/>
          </p:cNvPr>
          <p:cNvSpPr>
            <a:spLocks noChangeArrowheads="1"/>
          </p:cNvSpPr>
          <p:nvPr/>
        </p:nvSpPr>
        <p:spPr bwMode="auto">
          <a:xfrm flipH="1">
            <a:off x="4274136" y="33885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0" name="AutoShape 27">
            <a:hlinkClick r:id="" action="ppaction://noaction" highlightClick="1"/>
          </p:cNvPr>
          <p:cNvSpPr>
            <a:spLocks noChangeArrowheads="1"/>
          </p:cNvSpPr>
          <p:nvPr/>
        </p:nvSpPr>
        <p:spPr bwMode="auto">
          <a:xfrm flipH="1">
            <a:off x="3648557" y="370978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 name="AutoShape 27">
            <a:hlinkClick r:id="" action="ppaction://noaction" highlightClick="1"/>
          </p:cNvPr>
          <p:cNvSpPr>
            <a:spLocks noChangeArrowheads="1"/>
          </p:cNvSpPr>
          <p:nvPr/>
        </p:nvSpPr>
        <p:spPr bwMode="auto">
          <a:xfrm flipH="1">
            <a:off x="3200400"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2" name="AutoShape 27">
            <a:hlinkClick r:id="" action="ppaction://noaction" highlightClick="1"/>
          </p:cNvPr>
          <p:cNvSpPr>
            <a:spLocks noChangeArrowheads="1"/>
          </p:cNvSpPr>
          <p:nvPr/>
        </p:nvSpPr>
        <p:spPr bwMode="auto">
          <a:xfrm>
            <a:off x="1066800"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3" name="AutoShape 27">
            <a:hlinkClick r:id="" action="ppaction://noaction" highlightClick="1"/>
          </p:cNvPr>
          <p:cNvSpPr>
            <a:spLocks noChangeArrowheads="1"/>
          </p:cNvSpPr>
          <p:nvPr/>
        </p:nvSpPr>
        <p:spPr bwMode="auto">
          <a:xfrm flipH="1">
            <a:off x="4762500" y="31227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4" name="AutoShape 27">
            <a:hlinkClick r:id="" action="ppaction://noaction" highlightClick="1"/>
          </p:cNvPr>
          <p:cNvSpPr>
            <a:spLocks noChangeArrowheads="1"/>
          </p:cNvSpPr>
          <p:nvPr/>
        </p:nvSpPr>
        <p:spPr bwMode="auto">
          <a:xfrm flipH="1">
            <a:off x="2667000"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5" name="AutoShape 27">
            <a:hlinkClick r:id="" action="ppaction://noaction" highlightClick="1"/>
          </p:cNvPr>
          <p:cNvSpPr>
            <a:spLocks noChangeArrowheads="1"/>
          </p:cNvSpPr>
          <p:nvPr/>
        </p:nvSpPr>
        <p:spPr bwMode="auto">
          <a:xfrm flipH="1">
            <a:off x="2209800"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6" name="AutoShape 27">
            <a:hlinkClick r:id="" action="ppaction://noaction" highlightClick="1"/>
          </p:cNvPr>
          <p:cNvSpPr>
            <a:spLocks noChangeArrowheads="1"/>
          </p:cNvSpPr>
          <p:nvPr/>
        </p:nvSpPr>
        <p:spPr bwMode="auto">
          <a:xfrm flipH="1">
            <a:off x="5943600" y="23979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39" name="ZoneTexte 57"/>
          <p:cNvSpPr txBox="1">
            <a:spLocks noChangeArrowheads="1"/>
          </p:cNvSpPr>
          <p:nvPr/>
        </p:nvSpPr>
        <p:spPr bwMode="auto">
          <a:xfrm rot="161780">
            <a:off x="-92075" y="550227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1883 </a:t>
            </a:r>
          </a:p>
        </p:txBody>
      </p:sp>
      <p:sp>
        <p:nvSpPr>
          <p:cNvPr id="5140" name="ZoneTexte 58"/>
          <p:cNvSpPr txBox="1">
            <a:spLocks noChangeArrowheads="1"/>
          </p:cNvSpPr>
          <p:nvPr/>
        </p:nvSpPr>
        <p:spPr bwMode="auto">
          <a:xfrm>
            <a:off x="228600" y="525780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1886</a:t>
            </a:r>
          </a:p>
        </p:txBody>
      </p:sp>
      <p:sp>
        <p:nvSpPr>
          <p:cNvPr id="5141" name="ZoneTexte 59"/>
          <p:cNvSpPr txBox="1">
            <a:spLocks noChangeArrowheads="1"/>
          </p:cNvSpPr>
          <p:nvPr/>
        </p:nvSpPr>
        <p:spPr bwMode="auto">
          <a:xfrm>
            <a:off x="609600" y="50292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1891</a:t>
            </a:r>
          </a:p>
        </p:txBody>
      </p:sp>
      <p:sp>
        <p:nvSpPr>
          <p:cNvPr id="5142" name="ZoneTexte 61"/>
          <p:cNvSpPr txBox="1">
            <a:spLocks noChangeArrowheads="1"/>
          </p:cNvSpPr>
          <p:nvPr/>
        </p:nvSpPr>
        <p:spPr bwMode="auto">
          <a:xfrm>
            <a:off x="1066800" y="47244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1893</a:t>
            </a:r>
          </a:p>
        </p:txBody>
      </p:sp>
      <p:sp>
        <p:nvSpPr>
          <p:cNvPr id="5143" name="ZoneTexte 65"/>
          <p:cNvSpPr txBox="1">
            <a:spLocks noChangeArrowheads="1"/>
          </p:cNvSpPr>
          <p:nvPr/>
        </p:nvSpPr>
        <p:spPr bwMode="auto">
          <a:xfrm>
            <a:off x="1524000" y="44196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1925</a:t>
            </a:r>
          </a:p>
        </p:txBody>
      </p:sp>
      <p:sp>
        <p:nvSpPr>
          <p:cNvPr id="5144" name="ZoneTexte 66"/>
          <p:cNvSpPr txBox="1">
            <a:spLocks noChangeArrowheads="1"/>
          </p:cNvSpPr>
          <p:nvPr/>
        </p:nvSpPr>
        <p:spPr bwMode="auto">
          <a:xfrm>
            <a:off x="2133600" y="41148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1960</a:t>
            </a:r>
          </a:p>
        </p:txBody>
      </p:sp>
      <p:sp>
        <p:nvSpPr>
          <p:cNvPr id="5145" name="ZoneTexte 67"/>
          <p:cNvSpPr txBox="1">
            <a:spLocks noChangeArrowheads="1"/>
          </p:cNvSpPr>
          <p:nvPr/>
        </p:nvSpPr>
        <p:spPr bwMode="auto">
          <a:xfrm>
            <a:off x="2590800" y="3886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1967</a:t>
            </a:r>
          </a:p>
        </p:txBody>
      </p:sp>
      <p:sp>
        <p:nvSpPr>
          <p:cNvPr id="5146" name="ZoneTexte 69"/>
          <p:cNvSpPr txBox="1">
            <a:spLocks noChangeArrowheads="1"/>
          </p:cNvSpPr>
          <p:nvPr/>
        </p:nvSpPr>
        <p:spPr bwMode="auto">
          <a:xfrm>
            <a:off x="3034506" y="362247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1970</a:t>
            </a:r>
          </a:p>
        </p:txBody>
      </p:sp>
      <p:sp>
        <p:nvSpPr>
          <p:cNvPr id="5147" name="ZoneTexte 70"/>
          <p:cNvSpPr txBox="1">
            <a:spLocks noChangeArrowheads="1"/>
          </p:cNvSpPr>
          <p:nvPr/>
        </p:nvSpPr>
        <p:spPr bwMode="auto">
          <a:xfrm>
            <a:off x="3614074" y="3251992"/>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1989</a:t>
            </a:r>
          </a:p>
        </p:txBody>
      </p:sp>
      <p:sp>
        <p:nvSpPr>
          <p:cNvPr id="5148" name="ZoneTexte 71"/>
          <p:cNvSpPr txBox="1">
            <a:spLocks noChangeArrowheads="1"/>
          </p:cNvSpPr>
          <p:nvPr/>
        </p:nvSpPr>
        <p:spPr bwMode="auto">
          <a:xfrm>
            <a:off x="4097338" y="2858464"/>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1996</a:t>
            </a:r>
          </a:p>
        </p:txBody>
      </p:sp>
      <p:sp>
        <p:nvSpPr>
          <p:cNvPr id="5149" name="ZoneTexte 72"/>
          <p:cNvSpPr txBox="1">
            <a:spLocks noChangeArrowheads="1"/>
          </p:cNvSpPr>
          <p:nvPr/>
        </p:nvSpPr>
        <p:spPr bwMode="auto">
          <a:xfrm>
            <a:off x="4720662" y="2582757"/>
            <a:ext cx="8483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smtClean="0"/>
              <a:t>2000</a:t>
            </a:r>
            <a:endParaRPr lang="fr-FR" sz="1700" b="1" dirty="0"/>
          </a:p>
        </p:txBody>
      </p:sp>
      <p:sp>
        <p:nvSpPr>
          <p:cNvPr id="74" name="AutoShape 27">
            <a:hlinkClick r:id="" action="ppaction://noaction" highlightClick="1"/>
          </p:cNvPr>
          <p:cNvSpPr>
            <a:spLocks noChangeArrowheads="1"/>
          </p:cNvSpPr>
          <p:nvPr/>
        </p:nvSpPr>
        <p:spPr bwMode="auto">
          <a:xfrm flipH="1">
            <a:off x="6553200"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51" name="ZoneTexte 74"/>
          <p:cNvSpPr txBox="1">
            <a:spLocks noChangeArrowheads="1"/>
          </p:cNvSpPr>
          <p:nvPr/>
        </p:nvSpPr>
        <p:spPr bwMode="auto">
          <a:xfrm>
            <a:off x="5867400" y="1905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2012</a:t>
            </a:r>
          </a:p>
        </p:txBody>
      </p:sp>
      <p:sp>
        <p:nvSpPr>
          <p:cNvPr id="5152" name="ZoneTexte 75"/>
          <p:cNvSpPr txBox="1">
            <a:spLocks noChangeArrowheads="1"/>
          </p:cNvSpPr>
          <p:nvPr/>
        </p:nvSpPr>
        <p:spPr bwMode="auto">
          <a:xfrm rot="10800000" flipV="1">
            <a:off x="0" y="6141343"/>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PARIS CONVENTION</a:t>
            </a:r>
          </a:p>
        </p:txBody>
      </p:sp>
      <p:sp>
        <p:nvSpPr>
          <p:cNvPr id="5153" name="ZoneTexte 76"/>
          <p:cNvSpPr txBox="1">
            <a:spLocks noChangeArrowheads="1"/>
          </p:cNvSpPr>
          <p:nvPr/>
        </p:nvSpPr>
        <p:spPr bwMode="auto">
          <a:xfrm>
            <a:off x="901700" y="5735638"/>
            <a:ext cx="242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BERNE  CONVENTION</a:t>
            </a:r>
          </a:p>
        </p:txBody>
      </p:sp>
      <p:sp>
        <p:nvSpPr>
          <p:cNvPr id="5154" name="ZoneTexte 78"/>
          <p:cNvSpPr txBox="1">
            <a:spLocks noChangeArrowheads="1"/>
          </p:cNvSpPr>
          <p:nvPr/>
        </p:nvSpPr>
        <p:spPr bwMode="auto">
          <a:xfrm>
            <a:off x="1295400" y="5410200"/>
            <a:ext cx="318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MADRID AGREEMENT  </a:t>
            </a:r>
          </a:p>
        </p:txBody>
      </p:sp>
      <p:sp>
        <p:nvSpPr>
          <p:cNvPr id="5155" name="ZoneTexte 79"/>
          <p:cNvSpPr txBox="1">
            <a:spLocks noChangeArrowheads="1"/>
          </p:cNvSpPr>
          <p:nvPr/>
        </p:nvSpPr>
        <p:spPr bwMode="auto">
          <a:xfrm>
            <a:off x="1981200" y="502920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BIRPI</a:t>
            </a:r>
            <a:r>
              <a:rPr lang="fr-FR" sz="1700" dirty="0"/>
              <a:t> </a:t>
            </a:r>
          </a:p>
        </p:txBody>
      </p:sp>
      <p:sp>
        <p:nvSpPr>
          <p:cNvPr id="5156" name="ZoneTexte 81"/>
          <p:cNvSpPr txBox="1">
            <a:spLocks noChangeArrowheads="1"/>
          </p:cNvSpPr>
          <p:nvPr/>
        </p:nvSpPr>
        <p:spPr bwMode="auto">
          <a:xfrm>
            <a:off x="2420937" y="4789573"/>
            <a:ext cx="2608263"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HAGUE AGREEMENT</a:t>
            </a:r>
          </a:p>
          <a:p>
            <a:pPr eaLnBrk="1" hangingPunct="1"/>
            <a:endParaRPr lang="fr-FR" sz="1700" dirty="0"/>
          </a:p>
        </p:txBody>
      </p:sp>
      <p:sp>
        <p:nvSpPr>
          <p:cNvPr id="5157" name="ZoneTexte 82"/>
          <p:cNvSpPr txBox="1">
            <a:spLocks noChangeArrowheads="1"/>
          </p:cNvSpPr>
          <p:nvPr/>
        </p:nvSpPr>
        <p:spPr bwMode="auto">
          <a:xfrm>
            <a:off x="2971800" y="4465836"/>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BIRPI MOVES TO GENEVA </a:t>
            </a:r>
          </a:p>
        </p:txBody>
      </p:sp>
      <p:sp>
        <p:nvSpPr>
          <p:cNvPr id="5158" name="ZoneTexte 83"/>
          <p:cNvSpPr txBox="1">
            <a:spLocks noChangeArrowheads="1"/>
          </p:cNvSpPr>
          <p:nvPr/>
        </p:nvSpPr>
        <p:spPr bwMode="auto">
          <a:xfrm>
            <a:off x="3607904" y="4064099"/>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WIPO CONVENTION </a:t>
            </a:r>
          </a:p>
        </p:txBody>
      </p:sp>
      <p:sp>
        <p:nvSpPr>
          <p:cNvPr id="5159" name="ZoneTexte 84"/>
          <p:cNvSpPr txBox="1">
            <a:spLocks noChangeArrowheads="1"/>
          </p:cNvSpPr>
          <p:nvPr/>
        </p:nvSpPr>
        <p:spPr bwMode="auto">
          <a:xfrm>
            <a:off x="3960779" y="3709789"/>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PCT ESTABLISHED </a:t>
            </a:r>
          </a:p>
        </p:txBody>
      </p:sp>
      <p:sp>
        <p:nvSpPr>
          <p:cNvPr id="5160" name="ZoneTexte 87"/>
          <p:cNvSpPr txBox="1">
            <a:spLocks noChangeArrowheads="1"/>
          </p:cNvSpPr>
          <p:nvPr/>
        </p:nvSpPr>
        <p:spPr bwMode="auto">
          <a:xfrm>
            <a:off x="4572000" y="3414018"/>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MADRID PROTOCOL</a:t>
            </a:r>
          </a:p>
        </p:txBody>
      </p:sp>
      <p:sp>
        <p:nvSpPr>
          <p:cNvPr id="5161" name="ZoneTexte 93"/>
          <p:cNvSpPr txBox="1">
            <a:spLocks noChangeArrowheads="1"/>
          </p:cNvSpPr>
          <p:nvPr/>
        </p:nvSpPr>
        <p:spPr bwMode="auto">
          <a:xfrm>
            <a:off x="5067300" y="3056692"/>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INTERNET TREATIES </a:t>
            </a:r>
          </a:p>
        </p:txBody>
      </p:sp>
      <p:pic>
        <p:nvPicPr>
          <p:cNvPr id="95" name="Picture 36" descr="nonam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143000"/>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27">
            <a:hlinkClick r:id="" action="ppaction://noaction" highlightClick="1"/>
          </p:cNvPr>
          <p:cNvSpPr>
            <a:spLocks noChangeArrowheads="1"/>
          </p:cNvSpPr>
          <p:nvPr/>
        </p:nvSpPr>
        <p:spPr bwMode="auto">
          <a:xfrm flipH="1">
            <a:off x="7250247" y="15840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64" name="ZoneTexte 98"/>
          <p:cNvSpPr txBox="1">
            <a:spLocks noChangeArrowheads="1"/>
          </p:cNvSpPr>
          <p:nvPr/>
        </p:nvSpPr>
        <p:spPr bwMode="auto">
          <a:xfrm>
            <a:off x="6274455" y="2454724"/>
            <a:ext cx="1431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smtClean="0"/>
              <a:t>STLT</a:t>
            </a:r>
            <a:endParaRPr lang="fr-FR" sz="1400" dirty="0"/>
          </a:p>
        </p:txBody>
      </p:sp>
      <p:sp>
        <p:nvSpPr>
          <p:cNvPr id="5165" name="ZoneTexte 100"/>
          <p:cNvSpPr txBox="1">
            <a:spLocks noChangeArrowheads="1"/>
          </p:cNvSpPr>
          <p:nvPr/>
        </p:nvSpPr>
        <p:spPr bwMode="auto">
          <a:xfrm>
            <a:off x="6629400" y="2133600"/>
            <a:ext cx="209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BEIJING TREATY </a:t>
            </a:r>
          </a:p>
        </p:txBody>
      </p:sp>
      <p:sp>
        <p:nvSpPr>
          <p:cNvPr id="5166" name="ZoneTexte 103"/>
          <p:cNvSpPr txBox="1">
            <a:spLocks noChangeArrowheads="1"/>
          </p:cNvSpPr>
          <p:nvPr/>
        </p:nvSpPr>
        <p:spPr bwMode="auto">
          <a:xfrm>
            <a:off x="6503504" y="1482792"/>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2013 </a:t>
            </a:r>
          </a:p>
        </p:txBody>
      </p:sp>
      <p:sp>
        <p:nvSpPr>
          <p:cNvPr id="5167" name="ZoneTexte 104"/>
          <p:cNvSpPr txBox="1">
            <a:spLocks noChangeArrowheads="1"/>
          </p:cNvSpPr>
          <p:nvPr/>
        </p:nvSpPr>
        <p:spPr bwMode="auto">
          <a:xfrm>
            <a:off x="7052468" y="1741696"/>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dirty="0"/>
              <a:t>  </a:t>
            </a:r>
            <a:r>
              <a:rPr lang="fr-FR" sz="1400" dirty="0"/>
              <a:t>MARRAKESH TREATY </a:t>
            </a:r>
          </a:p>
        </p:txBody>
      </p:sp>
      <p:pic>
        <p:nvPicPr>
          <p:cNvPr id="8499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3343" y="2741507"/>
            <a:ext cx="26828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5752" y="2736503"/>
            <a:ext cx="2037417" cy="307777"/>
          </a:xfrm>
          <a:prstGeom prst="rect">
            <a:avLst/>
          </a:prstGeom>
        </p:spPr>
        <p:txBody>
          <a:bodyPr wrap="none">
            <a:spAutoFit/>
          </a:bodyPr>
          <a:lstStyle/>
          <a:p>
            <a:r>
              <a:rPr lang="en-US" sz="1400" dirty="0" smtClean="0"/>
              <a:t>PATENT LAW TREATY</a:t>
            </a:r>
            <a:endParaRPr lang="en-US" sz="1400" dirty="0"/>
          </a:p>
        </p:txBody>
      </p:sp>
      <p:sp>
        <p:nvSpPr>
          <p:cNvPr id="3" name="Rectangle 2"/>
          <p:cNvSpPr/>
          <p:nvPr/>
        </p:nvSpPr>
        <p:spPr>
          <a:xfrm>
            <a:off x="5277678" y="2247269"/>
            <a:ext cx="671979" cy="353943"/>
          </a:xfrm>
          <a:prstGeom prst="rect">
            <a:avLst/>
          </a:prstGeom>
        </p:spPr>
        <p:txBody>
          <a:bodyPr wrap="none">
            <a:spAutoFit/>
          </a:bodyPr>
          <a:lstStyle/>
          <a:p>
            <a:r>
              <a:rPr lang="en-US" sz="1700" b="1" dirty="0" smtClean="0"/>
              <a:t>2006</a:t>
            </a:r>
            <a:endParaRPr lang="en-US" sz="1700" b="1" dirty="0"/>
          </a:p>
        </p:txBody>
      </p:sp>
    </p:spTree>
    <p:extLst>
      <p:ext uri="{BB962C8B-B14F-4D97-AF65-F5344CB8AC3E}">
        <p14:creationId xmlns:p14="http://schemas.microsoft.com/office/powerpoint/2010/main" val="136041326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107950" y="152400"/>
            <a:ext cx="9217025" cy="973138"/>
          </a:xfrm>
        </p:spPr>
        <p:txBody>
          <a:bodyPr/>
          <a:lstStyle/>
          <a:p>
            <a:r>
              <a:rPr lang="fr-FR" sz="2600" dirty="0">
                <a:latin typeface="Arial" charset="0"/>
                <a:cs typeface="Times New Roman" charset="0"/>
              </a:rPr>
              <a:t>           PATENT APPLICATION BY TOP FIELDS OF 		           TECHNOLOGY (1997-2011)</a:t>
            </a:r>
            <a:endParaRPr lang="fr-FR" sz="2600" dirty="0">
              <a:latin typeface="Arial" charset="0"/>
              <a:cs typeface="Arial" charset="0"/>
            </a:endParaRPr>
          </a:p>
        </p:txBody>
      </p:sp>
      <p:graphicFrame>
        <p:nvGraphicFramePr>
          <p:cNvPr id="2" name="Espace réservé du contenu 3"/>
          <p:cNvGraphicFramePr>
            <a:graphicFrameLocks noGrp="1"/>
          </p:cNvGraphicFramePr>
          <p:nvPr>
            <p:extLst>
              <p:ext uri="{D42A27DB-BD31-4B8C-83A1-F6EECF244321}">
                <p14:modId xmlns:p14="http://schemas.microsoft.com/office/powerpoint/2010/main" val="646080086"/>
              </p:ext>
            </p:extLst>
          </p:nvPr>
        </p:nvGraphicFramePr>
        <p:xfrm>
          <a:off x="-6350" y="1524000"/>
          <a:ext cx="9118600"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86557137"/>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395288" y="981075"/>
            <a:ext cx="9372600" cy="144463"/>
          </a:xfrm>
        </p:spPr>
        <p:txBody>
          <a:bodyPr/>
          <a:lstStyle/>
          <a:p>
            <a:r>
              <a:rPr lang="fr-FR" dirty="0">
                <a:latin typeface="Arial" charset="0"/>
                <a:cs typeface="Arial" charset="0"/>
              </a:rPr>
              <a:t>            </a:t>
            </a:r>
            <a:r>
              <a:rPr lang="fr-FR" sz="2600" dirty="0">
                <a:latin typeface="Arial" charset="0"/>
                <a:cs typeface="Arial" charset="0"/>
              </a:rPr>
              <a:t>INTERNATIONAL APPLICATIONS</a:t>
            </a:r>
            <a:br>
              <a:rPr lang="fr-FR" sz="2600" dirty="0">
                <a:latin typeface="Arial" charset="0"/>
                <a:cs typeface="Arial" charset="0"/>
              </a:rPr>
            </a:br>
            <a:r>
              <a:rPr lang="fr-FR" sz="2600" dirty="0">
                <a:latin typeface="Arial" charset="0"/>
                <a:cs typeface="Arial" charset="0"/>
              </a:rPr>
              <a:t>              VIA WIPO ADMINISTERED TREATIES </a:t>
            </a:r>
            <a:br>
              <a:rPr lang="fr-FR" sz="2600" dirty="0">
                <a:latin typeface="Arial" charset="0"/>
                <a:cs typeface="Arial" charset="0"/>
              </a:rPr>
            </a:br>
            <a:r>
              <a:rPr lang="fr-FR" sz="2600" dirty="0">
                <a:latin typeface="Arial" charset="0"/>
                <a:cs typeface="Arial" charset="0"/>
              </a:rPr>
              <a:t>			     </a:t>
            </a:r>
            <a:r>
              <a:rPr lang="fr-FR" sz="2600" dirty="0" smtClean="0">
                <a:latin typeface="Arial" charset="0"/>
                <a:cs typeface="Arial" charset="0"/>
              </a:rPr>
              <a:t>  SWEDEN  </a:t>
            </a:r>
            <a:r>
              <a:rPr lang="fr-FR" dirty="0">
                <a:latin typeface="Arial" charset="0"/>
                <a:cs typeface="Arial" charset="0"/>
              </a:rPr>
              <a:t/>
            </a:r>
            <a:br>
              <a:rPr lang="fr-FR" dirty="0">
                <a:latin typeface="Arial" charset="0"/>
                <a:cs typeface="Arial" charset="0"/>
              </a:rPr>
            </a:br>
            <a:r>
              <a:rPr lang="fr-FR" dirty="0">
                <a:latin typeface="Arial" charset="0"/>
                <a:cs typeface="Arial" charset="0"/>
              </a:rPr>
              <a:t>			</a:t>
            </a:r>
          </a:p>
        </p:txBody>
      </p:sp>
      <p:graphicFrame>
        <p:nvGraphicFramePr>
          <p:cNvPr id="2" name="Graphique 4"/>
          <p:cNvGraphicFramePr>
            <a:graphicFrameLocks/>
          </p:cNvGraphicFramePr>
          <p:nvPr>
            <p:extLst>
              <p:ext uri="{D42A27DB-BD31-4B8C-83A1-F6EECF244321}">
                <p14:modId xmlns:p14="http://schemas.microsoft.com/office/powerpoint/2010/main" val="874091027"/>
              </p:ext>
            </p:extLst>
          </p:nvPr>
        </p:nvGraphicFramePr>
        <p:xfrm>
          <a:off x="-77788" y="1846263"/>
          <a:ext cx="9224963" cy="40909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9846874"/>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780928"/>
            <a:ext cx="6709742" cy="2735635"/>
          </a:xfrm>
        </p:spPr>
        <p:txBody>
          <a:bodyPr/>
          <a:lstStyle/>
          <a:p>
            <a:pPr algn="ctr" eaLnBrk="1" hangingPunct="1">
              <a:lnSpc>
                <a:spcPct val="80000"/>
              </a:lnSpc>
            </a:pP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2600" dirty="0" smtClean="0">
                <a:solidFill>
                  <a:schemeClr val="accent2"/>
                </a:solidFill>
                <a:latin typeface="Arial Unicode MS" charset="0"/>
                <a:cs typeface="Arial Unicode MS" charset="0"/>
              </a:rPr>
              <a:t>THANK YOU!</a:t>
            </a:r>
            <a:br>
              <a:rPr lang="en-US" sz="2600"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1200" dirty="0" smtClean="0">
                <a:ea typeface="MS PGothic" pitchFamily="34" charset="-128"/>
              </a:rPr>
              <a:t>V</a:t>
            </a:r>
            <a:r>
              <a:rPr lang="en-US" sz="1100" dirty="0" smtClean="0">
                <a:ea typeface="MS PGothic" pitchFamily="34" charset="-128"/>
              </a:rPr>
              <a:t>ictor </a:t>
            </a:r>
            <a:r>
              <a:rPr lang="en-US" sz="1000" dirty="0" smtClean="0">
                <a:ea typeface="MS PGothic" pitchFamily="34" charset="-128"/>
              </a:rPr>
              <a:t>Vazquez</a:t>
            </a:r>
            <a:r>
              <a:rPr lang="en-US" sz="1100" dirty="0" smtClean="0">
                <a:ea typeface="MS PGothic" pitchFamily="34" charset="-128"/>
              </a:rPr>
              <a:t> </a:t>
            </a:r>
            <a:br>
              <a:rPr lang="en-US" sz="1100" dirty="0" smtClean="0">
                <a:ea typeface="MS PGothic" pitchFamily="34" charset="-128"/>
              </a:rPr>
            </a:br>
            <a:r>
              <a:rPr lang="en-US" altLang="ja-JP" sz="1200" dirty="0" smtClean="0">
                <a:ea typeface="MS PGothic" pitchFamily="34" charset="-128"/>
              </a:rPr>
              <a:t>Head, Section for coordination of developed countries, </a:t>
            </a:r>
            <a:br>
              <a:rPr lang="en-US" altLang="ja-JP" sz="1200" dirty="0" smtClean="0">
                <a:ea typeface="MS PGothic" pitchFamily="34" charset="-128"/>
              </a:rPr>
            </a:br>
            <a:r>
              <a:rPr lang="en-US" altLang="ja-JP" sz="1200" dirty="0" smtClean="0">
                <a:ea typeface="MS PGothic" pitchFamily="34" charset="-128"/>
              </a:rPr>
              <a:t>Department for Transition and Developed countries (TDC) </a:t>
            </a:r>
            <a:br>
              <a:rPr lang="en-US" altLang="ja-JP" sz="1200" dirty="0" smtClean="0">
                <a:ea typeface="MS PGothic" pitchFamily="34" charset="-128"/>
              </a:rPr>
            </a:br>
            <a:r>
              <a:rPr lang="en-US" altLang="ja-JP" sz="1200" dirty="0" smtClean="0">
                <a:ea typeface="MS PGothic" pitchFamily="34" charset="-128"/>
              </a:rPr>
              <a:t>World Intellectual Property Organization (WIPO)</a:t>
            </a:r>
            <a:br>
              <a:rPr lang="en-US" altLang="ja-JP" sz="1200" dirty="0" smtClean="0">
                <a:ea typeface="MS PGothic" pitchFamily="34" charset="-128"/>
              </a:rPr>
            </a:br>
            <a:r>
              <a:rPr lang="en-US" altLang="ja-JP" sz="1200" dirty="0" smtClean="0">
                <a:ea typeface="MS PGothic" pitchFamily="34" charset="-128"/>
              </a:rPr>
              <a:t>34 chemin des Colombettes, 1211 Geneva 20, Switzerland</a:t>
            </a:r>
            <a:br>
              <a:rPr lang="en-US" altLang="ja-JP" sz="1200" dirty="0" smtClean="0">
                <a:ea typeface="MS PGothic" pitchFamily="34" charset="-128"/>
              </a:rPr>
            </a:br>
            <a:r>
              <a:rPr lang="en-US" altLang="ja-JP" sz="1200" dirty="0" smtClean="0">
                <a:ea typeface="MS PGothic" pitchFamily="34" charset="-128"/>
              </a:rPr>
              <a:t>T + 41 22 338 99 97;  </a:t>
            </a:r>
            <a:r>
              <a:rPr lang="en-US" altLang="ja-JP" sz="1200" dirty="0" smtClean="0">
                <a:ea typeface="MS PGothic" pitchFamily="34" charset="-128"/>
                <a:hlinkClick r:id="rId3"/>
              </a:rPr>
              <a:t>victor.vazquez-lopez@wipo.int</a:t>
            </a:r>
            <a:r>
              <a:rPr lang="en-US" altLang="ja-JP" sz="1200" dirty="0" smtClean="0">
                <a:ea typeface="MS PGothic" pitchFamily="34" charset="-128"/>
              </a:rPr>
              <a:t> ;  </a:t>
            </a:r>
            <a:r>
              <a:rPr lang="en-US" altLang="ja-JP" sz="1200" dirty="0" smtClean="0">
                <a:ea typeface="MS PGothic" pitchFamily="34" charset="-128"/>
                <a:hlinkClick r:id="rId4" tooltip="http://www.wipo.int/"/>
              </a:rPr>
              <a:t>www.wipo.int/dcea/en/roving_seminars.html</a:t>
            </a:r>
            <a:r>
              <a:rPr lang="en-US" altLang="ja-JP" sz="1200" dirty="0" smtClean="0">
                <a:ea typeface="MS PGothic" pitchFamily="34" charset="-128"/>
              </a:rPr>
              <a:t> </a:t>
            </a:r>
            <a:r>
              <a:rPr lang="en-US" sz="1200" dirty="0" smtClean="0">
                <a:ea typeface="ヒラギノ角ゴ Pro W3" charset="-128"/>
              </a:rPr>
              <a:t/>
            </a:r>
            <a:br>
              <a:rPr lang="en-US" sz="1200" dirty="0" smtClean="0">
                <a:ea typeface="ヒラギノ角ゴ Pro W3" charset="-128"/>
              </a:rPr>
            </a:br>
            <a:r>
              <a:rPr lang="en-US" dirty="0" smtClean="0">
                <a:ea typeface="ヒラギノ角ゴ Pro W3" charset="-128"/>
              </a:rPr>
              <a:t/>
            </a:r>
            <a:br>
              <a:rPr lang="en-US" dirty="0" smtClean="0">
                <a:ea typeface="ヒラギノ角ゴ Pro W3" charset="-128"/>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sz="4000" b="1" i="1" dirty="0" smtClean="0">
                <a:solidFill>
                  <a:schemeClr val="accent2"/>
                </a:solidFill>
                <a:latin typeface="Arial Unicode MS" charset="0"/>
                <a:cs typeface="Arial Unicode MS" charset="0"/>
              </a:rPr>
              <a:t/>
            </a:r>
            <a:br>
              <a:rPr lang="en-US" sz="4000" b="1"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extLst>
      <p:ext uri="{BB962C8B-B14F-4D97-AF65-F5344CB8AC3E}">
        <p14:creationId xmlns:p14="http://schemas.microsoft.com/office/powerpoint/2010/main" val="2227979117"/>
      </p:ext>
    </p:extLst>
  </p:cSld>
  <p:clrMapOvr>
    <a:masterClrMapping/>
  </p:clrMapOvr>
  <p:transition spd="slow" advClick="0">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7920880" cy="796950"/>
          </a:xfrm>
        </p:spPr>
        <p:txBody>
          <a:bodyPr/>
          <a:lstStyle/>
          <a:p>
            <a:pPr marL="457200" indent="-457200" algn="ctr" eaLnBrk="1" hangingPunct="1"/>
            <a:r>
              <a:rPr lang="en-US" altLang="en-US" sz="2400" dirty="0" smtClean="0"/>
              <a:t>THE PATENT COOPERATION TREATY </a:t>
            </a:r>
            <a:br>
              <a:rPr lang="en-US" altLang="en-US" sz="2400" dirty="0" smtClean="0"/>
            </a:br>
            <a:r>
              <a:rPr lang="en-US" altLang="en-US" sz="2400" dirty="0" smtClean="0"/>
              <a:t>(PCT)</a:t>
            </a:r>
            <a:br>
              <a:rPr lang="en-US" altLang="en-US" sz="2400" dirty="0" smtClean="0"/>
            </a:br>
            <a:r>
              <a:rPr lang="en-US" altLang="en-US" sz="2400" dirty="0" smtClean="0"/>
              <a:t>RECENT AND FUTURE DEVELOPMENTS</a:t>
            </a:r>
            <a:r>
              <a:rPr lang="en-US" altLang="en-US" b="1" dirty="0">
                <a:solidFill>
                  <a:srgbClr val="000099"/>
                </a:solidFill>
              </a:rPr>
              <a:t/>
            </a:r>
            <a:br>
              <a:rPr lang="en-US" altLang="en-US" b="1" dirty="0">
                <a:solidFill>
                  <a:srgbClr val="000099"/>
                </a:solidFill>
              </a:rPr>
            </a:br>
            <a:endParaRPr lang="en-US" dirty="0"/>
          </a:p>
        </p:txBody>
      </p:sp>
      <p:pic>
        <p:nvPicPr>
          <p:cNvPr id="4" name="Content Placeholder 3" descr="D:\Users\gesto\Desktop\banner-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1" y="1871298"/>
            <a:ext cx="8213316" cy="2264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754908" y="5162408"/>
            <a:ext cx="7488832" cy="276999"/>
          </a:xfrm>
          <a:prstGeom prst="rect">
            <a:avLst/>
          </a:prstGeom>
        </p:spPr>
        <p:txBody>
          <a:bodyPr wrap="square">
            <a:spAutoFit/>
          </a:bodyPr>
          <a:lstStyle/>
          <a:p>
            <a:r>
              <a:rPr lang="en-US" sz="1200" u="sng" dirty="0"/>
              <a:t>Speaker</a:t>
            </a:r>
            <a:r>
              <a:rPr lang="en-US" sz="1200" dirty="0"/>
              <a:t>: Mr. Matthew Bryan</a:t>
            </a:r>
            <a:r>
              <a:rPr lang="en-US" sz="1200" dirty="0">
                <a:ea typeface="ヒラギノ角ゴ Pro W3" charset="0"/>
                <a:cs typeface="ヒラギノ角ゴ Pro W3" charset="0"/>
              </a:rPr>
              <a:t>, Director, PCT Legal Division, Innovation and Technology Sector (ITS)  </a:t>
            </a:r>
            <a:endParaRPr lang="en-US" sz="1200" dirty="0"/>
          </a:p>
        </p:txBody>
      </p:sp>
    </p:spTree>
    <p:extLst>
      <p:ext uri="{BB962C8B-B14F-4D97-AF65-F5344CB8AC3E}">
        <p14:creationId xmlns:p14="http://schemas.microsoft.com/office/powerpoint/2010/main" val="1356319001"/>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690813" y="576659"/>
            <a:ext cx="3770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2800" dirty="0" smtClean="0">
                <a:solidFill>
                  <a:srgbClr val="00408C"/>
                </a:solidFill>
                <a:ea typeface="ヒラギノ角ゴ Pro W3"/>
                <a:cs typeface="ヒラギノ角ゴ Pro W3"/>
              </a:rPr>
              <a:t>THE PCT SYSTEM</a:t>
            </a:r>
          </a:p>
          <a:p>
            <a:pPr algn="ctr">
              <a:spcBef>
                <a:spcPct val="0"/>
              </a:spcBef>
              <a:buFontTx/>
              <a:buNone/>
            </a:pPr>
            <a:endParaRPr lang="en-US" altLang="en-US" sz="2000" b="1" dirty="0">
              <a:solidFill>
                <a:srgbClr val="004072"/>
              </a:solidFill>
              <a:ea typeface="ヒラギノ角ゴ Pro W3"/>
              <a:cs typeface="ヒラギノ角ゴ Pro W3"/>
            </a:endParaRPr>
          </a:p>
        </p:txBody>
      </p:sp>
      <p:sp>
        <p:nvSpPr>
          <p:cNvPr id="4099" name="Rectangle 3"/>
          <p:cNvSpPr>
            <a:spLocks noChangeArrowheads="1"/>
          </p:cNvSpPr>
          <p:nvPr/>
        </p:nvSpPr>
        <p:spPr bwMode="auto">
          <a:xfrm>
            <a:off x="3411538" y="2762250"/>
            <a:ext cx="2241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endParaRPr lang="en-US" altLang="en-US" sz="1800">
              <a:solidFill>
                <a:srgbClr val="000000"/>
              </a:solidFill>
            </a:endParaRPr>
          </a:p>
        </p:txBody>
      </p:sp>
      <p:sp>
        <p:nvSpPr>
          <p:cNvPr id="4100" name="Rectangle 4"/>
          <p:cNvSpPr>
            <a:spLocks noChangeArrowheads="1"/>
          </p:cNvSpPr>
          <p:nvPr/>
        </p:nvSpPr>
        <p:spPr bwMode="auto">
          <a:xfrm>
            <a:off x="2625725" y="4205288"/>
            <a:ext cx="288925"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endParaRPr lang="en-US" altLang="en-US" sz="1800">
              <a:solidFill>
                <a:srgbClr val="000000"/>
              </a:solidFill>
            </a:endParaRPr>
          </a:p>
        </p:txBody>
      </p:sp>
      <p:sp>
        <p:nvSpPr>
          <p:cNvPr id="4101" name="Rectangle 5"/>
          <p:cNvSpPr>
            <a:spLocks noChangeArrowheads="1"/>
          </p:cNvSpPr>
          <p:nvPr/>
        </p:nvSpPr>
        <p:spPr bwMode="auto">
          <a:xfrm>
            <a:off x="158750" y="2784475"/>
            <a:ext cx="885825"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(months)</a:t>
            </a:r>
          </a:p>
        </p:txBody>
      </p:sp>
      <p:sp>
        <p:nvSpPr>
          <p:cNvPr id="4102" name="Rectangle 6"/>
          <p:cNvSpPr>
            <a:spLocks noChangeArrowheads="1"/>
          </p:cNvSpPr>
          <p:nvPr/>
        </p:nvSpPr>
        <p:spPr bwMode="auto">
          <a:xfrm>
            <a:off x="1620838" y="3536950"/>
            <a:ext cx="123507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File PCT</a:t>
            </a:r>
          </a:p>
          <a:p>
            <a:pPr algn="ctr">
              <a:spcBef>
                <a:spcPct val="0"/>
              </a:spcBef>
              <a:buFontTx/>
              <a:buNone/>
            </a:pPr>
            <a:r>
              <a:rPr lang="en-US" altLang="en-US" sz="1400">
                <a:solidFill>
                  <a:srgbClr val="000000"/>
                </a:solidFill>
                <a:ea typeface="ヒラギノ角ゴ Pro W3"/>
                <a:cs typeface="ヒラギノ角ゴ Pro W3"/>
              </a:rPr>
              <a:t>application</a:t>
            </a:r>
          </a:p>
        </p:txBody>
      </p:sp>
      <p:sp>
        <p:nvSpPr>
          <p:cNvPr id="4103" name="Rectangle 7"/>
          <p:cNvSpPr>
            <a:spLocks noChangeArrowheads="1"/>
          </p:cNvSpPr>
          <p:nvPr/>
        </p:nvSpPr>
        <p:spPr bwMode="auto">
          <a:xfrm>
            <a:off x="2081213" y="3052763"/>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12</a:t>
            </a:r>
          </a:p>
        </p:txBody>
      </p:sp>
      <p:sp>
        <p:nvSpPr>
          <p:cNvPr id="4104" name="Rectangle 8"/>
          <p:cNvSpPr>
            <a:spLocks noChangeArrowheads="1"/>
          </p:cNvSpPr>
          <p:nvPr/>
        </p:nvSpPr>
        <p:spPr bwMode="auto">
          <a:xfrm>
            <a:off x="412750" y="3052763"/>
            <a:ext cx="2873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0</a:t>
            </a:r>
          </a:p>
        </p:txBody>
      </p:sp>
      <p:sp>
        <p:nvSpPr>
          <p:cNvPr id="4105" name="Rectangle 9"/>
          <p:cNvSpPr>
            <a:spLocks noChangeArrowheads="1"/>
          </p:cNvSpPr>
          <p:nvPr/>
        </p:nvSpPr>
        <p:spPr bwMode="auto">
          <a:xfrm>
            <a:off x="8213725" y="3073400"/>
            <a:ext cx="4714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30</a:t>
            </a:r>
          </a:p>
        </p:txBody>
      </p:sp>
      <p:sp>
        <p:nvSpPr>
          <p:cNvPr id="4106" name="Line 10"/>
          <p:cNvSpPr>
            <a:spLocks noChangeShapeType="1"/>
          </p:cNvSpPr>
          <p:nvPr/>
        </p:nvSpPr>
        <p:spPr bwMode="auto">
          <a:xfrm>
            <a:off x="536575" y="3476625"/>
            <a:ext cx="79787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7" name="Line 11"/>
          <p:cNvSpPr>
            <a:spLocks noChangeShapeType="1"/>
          </p:cNvSpPr>
          <p:nvPr/>
        </p:nvSpPr>
        <p:spPr bwMode="auto">
          <a:xfrm flipV="1">
            <a:off x="2298700" y="3330575"/>
            <a:ext cx="0" cy="146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8" name="Rectangle 12"/>
          <p:cNvSpPr>
            <a:spLocks noChangeArrowheads="1"/>
          </p:cNvSpPr>
          <p:nvPr/>
        </p:nvSpPr>
        <p:spPr bwMode="auto">
          <a:xfrm>
            <a:off x="2995613" y="3541713"/>
            <a:ext cx="15970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International </a:t>
            </a:r>
          </a:p>
          <a:p>
            <a:pPr algn="ctr">
              <a:spcBef>
                <a:spcPct val="0"/>
              </a:spcBef>
              <a:buFontTx/>
              <a:buNone/>
            </a:pPr>
            <a:r>
              <a:rPr lang="en-US" altLang="en-US" sz="1400">
                <a:solidFill>
                  <a:srgbClr val="000000"/>
                </a:solidFill>
                <a:ea typeface="ヒラギノ角ゴ Pro W3"/>
                <a:cs typeface="ヒラギノ角ゴ Pro W3"/>
              </a:rPr>
              <a:t>search report &amp; written opinion</a:t>
            </a:r>
          </a:p>
        </p:txBody>
      </p:sp>
      <p:sp>
        <p:nvSpPr>
          <p:cNvPr id="4109" name="Rectangle 13"/>
          <p:cNvSpPr>
            <a:spLocks noChangeArrowheads="1"/>
          </p:cNvSpPr>
          <p:nvPr/>
        </p:nvSpPr>
        <p:spPr bwMode="auto">
          <a:xfrm>
            <a:off x="3598863" y="3052763"/>
            <a:ext cx="3857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16</a:t>
            </a:r>
          </a:p>
        </p:txBody>
      </p:sp>
      <p:sp>
        <p:nvSpPr>
          <p:cNvPr id="4110" name="Rectangle 14"/>
          <p:cNvSpPr>
            <a:spLocks noChangeArrowheads="1"/>
          </p:cNvSpPr>
          <p:nvPr/>
        </p:nvSpPr>
        <p:spPr bwMode="auto">
          <a:xfrm>
            <a:off x="4465638" y="3054350"/>
            <a:ext cx="3857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18</a:t>
            </a:r>
          </a:p>
        </p:txBody>
      </p:sp>
      <p:sp>
        <p:nvSpPr>
          <p:cNvPr id="4111" name="Text Box 15"/>
          <p:cNvSpPr txBox="1">
            <a:spLocks noChangeArrowheads="1"/>
          </p:cNvSpPr>
          <p:nvPr/>
        </p:nvSpPr>
        <p:spPr bwMode="auto">
          <a:xfrm>
            <a:off x="3767138" y="2627313"/>
            <a:ext cx="1733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International</a:t>
            </a:r>
          </a:p>
          <a:p>
            <a:pPr algn="ctr">
              <a:spcBef>
                <a:spcPct val="0"/>
              </a:spcBef>
              <a:buFontTx/>
              <a:buNone/>
            </a:pPr>
            <a:r>
              <a:rPr lang="en-US" altLang="en-US" sz="1400">
                <a:solidFill>
                  <a:srgbClr val="000000"/>
                </a:solidFill>
                <a:ea typeface="ヒラギノ角ゴ Pro W3"/>
                <a:cs typeface="ヒラギノ角ゴ Pro W3"/>
              </a:rPr>
              <a:t>publication</a:t>
            </a:r>
          </a:p>
        </p:txBody>
      </p:sp>
      <p:sp>
        <p:nvSpPr>
          <p:cNvPr id="4112" name="Line 16"/>
          <p:cNvSpPr>
            <a:spLocks noChangeShapeType="1"/>
          </p:cNvSpPr>
          <p:nvPr/>
        </p:nvSpPr>
        <p:spPr bwMode="auto">
          <a:xfrm flipV="1">
            <a:off x="3783013" y="3332163"/>
            <a:ext cx="0" cy="142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3" name="Rectangle 17"/>
          <p:cNvSpPr>
            <a:spLocks noChangeArrowheads="1"/>
          </p:cNvSpPr>
          <p:nvPr/>
        </p:nvSpPr>
        <p:spPr bwMode="auto">
          <a:xfrm>
            <a:off x="4735513" y="3557588"/>
            <a:ext cx="1846262"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File</a:t>
            </a:r>
            <a:br>
              <a:rPr lang="en-US" altLang="en-US" sz="1400">
                <a:solidFill>
                  <a:srgbClr val="000000"/>
                </a:solidFill>
                <a:ea typeface="ヒラギノ角ゴ Pro W3"/>
                <a:cs typeface="ヒラギノ角ゴ Pro W3"/>
              </a:rPr>
            </a:br>
            <a:r>
              <a:rPr lang="en-US" altLang="en-US" sz="1400">
                <a:solidFill>
                  <a:srgbClr val="000000"/>
                </a:solidFill>
                <a:ea typeface="ヒラギノ角ゴ Pro W3"/>
                <a:cs typeface="ヒラギノ角ゴ Pro W3"/>
              </a:rPr>
              <a:t> demand for</a:t>
            </a:r>
            <a:br>
              <a:rPr lang="en-US" altLang="en-US" sz="1400">
                <a:solidFill>
                  <a:srgbClr val="000000"/>
                </a:solidFill>
                <a:ea typeface="ヒラギノ角ゴ Pro W3"/>
                <a:cs typeface="ヒラギノ角ゴ Pro W3"/>
              </a:rPr>
            </a:br>
            <a:r>
              <a:rPr lang="en-US" altLang="en-US" sz="1400">
                <a:solidFill>
                  <a:srgbClr val="000000"/>
                </a:solidFill>
                <a:ea typeface="ヒラギノ角ゴ Pro W3"/>
                <a:cs typeface="ヒラギノ角ゴ Pro W3"/>
              </a:rPr>
              <a:t>International</a:t>
            </a:r>
          </a:p>
          <a:p>
            <a:pPr>
              <a:spcBef>
                <a:spcPct val="0"/>
              </a:spcBef>
              <a:buFontTx/>
              <a:buNone/>
            </a:pPr>
            <a:r>
              <a:rPr lang="en-US" altLang="en-US" sz="1400">
                <a:solidFill>
                  <a:srgbClr val="000000"/>
                </a:solidFill>
                <a:ea typeface="ヒラギノ角ゴ Pro W3"/>
                <a:cs typeface="ヒラギノ角ゴ Pro W3"/>
              </a:rPr>
              <a:t>       preliminary</a:t>
            </a:r>
          </a:p>
          <a:p>
            <a:pPr>
              <a:spcBef>
                <a:spcPct val="0"/>
              </a:spcBef>
              <a:buFontTx/>
              <a:buNone/>
            </a:pPr>
            <a:r>
              <a:rPr lang="en-US" altLang="en-US" sz="1400">
                <a:solidFill>
                  <a:srgbClr val="000000"/>
                </a:solidFill>
                <a:ea typeface="ヒラギノ角ゴ Pro W3"/>
                <a:cs typeface="ヒラギノ角ゴ Pro W3"/>
              </a:rPr>
              <a:t>      examination</a:t>
            </a:r>
          </a:p>
          <a:p>
            <a:pPr>
              <a:spcBef>
                <a:spcPct val="0"/>
              </a:spcBef>
              <a:buFontTx/>
              <a:buNone/>
            </a:pPr>
            <a:endParaRPr lang="en-US" altLang="en-US" sz="1400">
              <a:solidFill>
                <a:srgbClr val="000000"/>
              </a:solidFill>
              <a:ea typeface="ヒラギノ角ゴ Pro W3"/>
              <a:cs typeface="ヒラギノ角ゴ Pro W3"/>
            </a:endParaRPr>
          </a:p>
        </p:txBody>
      </p:sp>
      <p:grpSp>
        <p:nvGrpSpPr>
          <p:cNvPr id="4114" name="Group 18"/>
          <p:cNvGrpSpPr>
            <a:grpSpLocks/>
          </p:cNvGrpSpPr>
          <p:nvPr/>
        </p:nvGrpSpPr>
        <p:grpSpPr bwMode="auto">
          <a:xfrm>
            <a:off x="8429625" y="2830513"/>
            <a:ext cx="714375" cy="1292225"/>
            <a:chOff x="4047" y="342"/>
            <a:chExt cx="651" cy="1134"/>
          </a:xfrm>
        </p:grpSpPr>
        <p:sp>
          <p:nvSpPr>
            <p:cNvPr id="4130"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1"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2"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3"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4"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5"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15" name="Rectangle 25"/>
          <p:cNvSpPr>
            <a:spLocks noChangeArrowheads="1"/>
          </p:cNvSpPr>
          <p:nvPr/>
        </p:nvSpPr>
        <p:spPr bwMode="auto">
          <a:xfrm>
            <a:off x="0" y="3514725"/>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solidFill>
                  <a:srgbClr val="000000"/>
                </a:solidFill>
                <a:ea typeface="ヒラギノ角ゴ Pro W3"/>
                <a:cs typeface="ヒラギノ角ゴ Pro W3"/>
              </a:rPr>
              <a:t>File local</a:t>
            </a:r>
          </a:p>
          <a:p>
            <a:pPr>
              <a:spcBef>
                <a:spcPct val="0"/>
              </a:spcBef>
              <a:buFontTx/>
              <a:buNone/>
            </a:pPr>
            <a:r>
              <a:rPr lang="en-US" altLang="en-US" sz="1400">
                <a:solidFill>
                  <a:srgbClr val="000000"/>
                </a:solidFill>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rgbClr val="FFFFFF"/>
              </a:solidFill>
              <a:ea typeface="ヒラギノ角ゴ Pro W3"/>
              <a:cs typeface="ヒラギノ角ゴ Pro W3"/>
            </a:endParaRPr>
          </a:p>
        </p:txBody>
      </p:sp>
      <p:sp>
        <p:nvSpPr>
          <p:cNvPr id="4116" name="Line 26"/>
          <p:cNvSpPr>
            <a:spLocks noChangeShapeType="1"/>
          </p:cNvSpPr>
          <p:nvPr/>
        </p:nvSpPr>
        <p:spPr bwMode="auto">
          <a:xfrm flipV="1">
            <a:off x="4651375"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7" name="Line 27"/>
          <p:cNvSpPr>
            <a:spLocks noChangeShapeType="1"/>
          </p:cNvSpPr>
          <p:nvPr/>
        </p:nvSpPr>
        <p:spPr bwMode="auto">
          <a:xfrm flipV="1">
            <a:off x="536575"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8" name="Rectangle 28"/>
          <p:cNvSpPr>
            <a:spLocks noChangeArrowheads="1"/>
          </p:cNvSpPr>
          <p:nvPr/>
        </p:nvSpPr>
        <p:spPr bwMode="auto">
          <a:xfrm>
            <a:off x="5322888" y="3073400"/>
            <a:ext cx="6731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22</a:t>
            </a:r>
          </a:p>
        </p:txBody>
      </p:sp>
      <p:sp>
        <p:nvSpPr>
          <p:cNvPr id="4119" name="Line 29"/>
          <p:cNvSpPr>
            <a:spLocks noChangeShapeType="1"/>
          </p:cNvSpPr>
          <p:nvPr/>
        </p:nvSpPr>
        <p:spPr bwMode="auto">
          <a:xfrm flipV="1">
            <a:off x="5657850"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0" name="Rectangle 30"/>
          <p:cNvSpPr>
            <a:spLocks noChangeArrowheads="1"/>
          </p:cNvSpPr>
          <p:nvPr/>
        </p:nvSpPr>
        <p:spPr bwMode="auto">
          <a:xfrm>
            <a:off x="7337425" y="3073400"/>
            <a:ext cx="6731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28</a:t>
            </a:r>
          </a:p>
        </p:txBody>
      </p:sp>
      <p:sp>
        <p:nvSpPr>
          <p:cNvPr id="4121" name="Line 31"/>
          <p:cNvSpPr>
            <a:spLocks noChangeShapeType="1"/>
          </p:cNvSpPr>
          <p:nvPr/>
        </p:nvSpPr>
        <p:spPr bwMode="auto">
          <a:xfrm flipV="1">
            <a:off x="7675563"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2" name="Rectangle 32"/>
          <p:cNvSpPr>
            <a:spLocks noChangeArrowheads="1"/>
          </p:cNvSpPr>
          <p:nvPr/>
        </p:nvSpPr>
        <p:spPr bwMode="auto">
          <a:xfrm>
            <a:off x="6918325" y="3557588"/>
            <a:ext cx="1598613"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International </a:t>
            </a:r>
          </a:p>
          <a:p>
            <a:pPr algn="ctr">
              <a:spcBef>
                <a:spcPct val="0"/>
              </a:spcBef>
              <a:buFontTx/>
              <a:buNone/>
            </a:pPr>
            <a:r>
              <a:rPr lang="en-US" altLang="en-US" sz="1400">
                <a:solidFill>
                  <a:srgbClr val="000000"/>
                </a:solidFill>
                <a:ea typeface="ヒラギノ角ゴ Pro W3"/>
                <a:cs typeface="ヒラギノ角ゴ Pro W3"/>
              </a:rPr>
              <a:t>preliminary report on patentability</a:t>
            </a:r>
          </a:p>
        </p:txBody>
      </p:sp>
      <p:sp>
        <p:nvSpPr>
          <p:cNvPr id="4123" name="Rectangle 33"/>
          <p:cNvSpPr>
            <a:spLocks noChangeArrowheads="1"/>
          </p:cNvSpPr>
          <p:nvPr/>
        </p:nvSpPr>
        <p:spPr bwMode="auto">
          <a:xfrm>
            <a:off x="4733925" y="304958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19</a:t>
            </a:r>
          </a:p>
        </p:txBody>
      </p:sp>
      <p:sp>
        <p:nvSpPr>
          <p:cNvPr id="4124" name="Line 34"/>
          <p:cNvSpPr>
            <a:spLocks noChangeShapeType="1"/>
          </p:cNvSpPr>
          <p:nvPr/>
        </p:nvSpPr>
        <p:spPr bwMode="auto">
          <a:xfrm flipV="1">
            <a:off x="4932363" y="3316288"/>
            <a:ext cx="0" cy="142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25" name="Group 35"/>
          <p:cNvGrpSpPr>
            <a:grpSpLocks/>
          </p:cNvGrpSpPr>
          <p:nvPr/>
        </p:nvGrpSpPr>
        <p:grpSpPr bwMode="auto">
          <a:xfrm>
            <a:off x="3203575" y="3429000"/>
            <a:ext cx="1728788" cy="2527300"/>
            <a:chOff x="2018" y="2160"/>
            <a:chExt cx="1089" cy="1592"/>
          </a:xfrm>
        </p:grpSpPr>
        <p:sp>
          <p:nvSpPr>
            <p:cNvPr id="4128" name="Line 36"/>
            <p:cNvSpPr>
              <a:spLocks noChangeShapeType="1"/>
            </p:cNvSpPr>
            <p:nvPr/>
          </p:nvSpPr>
          <p:spPr bwMode="auto">
            <a:xfrm flipV="1">
              <a:off x="2789" y="2160"/>
              <a:ext cx="318" cy="90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9" name="Rectangle 37"/>
            <p:cNvSpPr>
              <a:spLocks noChangeArrowheads="1"/>
            </p:cNvSpPr>
            <p:nvPr/>
          </p:nvSpPr>
          <p:spPr bwMode="auto">
            <a:xfrm>
              <a:off x="2018" y="3022"/>
              <a:ext cx="1006" cy="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Request for supplementary international </a:t>
              </a:r>
            </a:p>
            <a:p>
              <a:pPr algn="ctr">
                <a:spcBef>
                  <a:spcPct val="0"/>
                </a:spcBef>
                <a:buFontTx/>
                <a:buNone/>
              </a:pPr>
              <a:r>
                <a:rPr lang="en-US" altLang="en-US" sz="1400">
                  <a:solidFill>
                    <a:srgbClr val="000000"/>
                  </a:solidFill>
                  <a:ea typeface="ヒラギノ角ゴ Pro W3"/>
                  <a:cs typeface="ヒラギノ角ゴ Pro W3"/>
                </a:rPr>
                <a:t>search</a:t>
              </a:r>
            </a:p>
          </p:txBody>
        </p:sp>
      </p:grpSp>
      <p:sp>
        <p:nvSpPr>
          <p:cNvPr id="4126" name="Rectangle 38"/>
          <p:cNvSpPr>
            <a:spLocks noChangeArrowheads="1"/>
          </p:cNvSpPr>
          <p:nvPr/>
        </p:nvSpPr>
        <p:spPr bwMode="auto">
          <a:xfrm>
            <a:off x="6877050" y="1844675"/>
            <a:ext cx="15970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Supplementary international </a:t>
            </a:r>
          </a:p>
          <a:p>
            <a:pPr algn="ctr">
              <a:spcBef>
                <a:spcPct val="0"/>
              </a:spcBef>
              <a:buFontTx/>
              <a:buNone/>
            </a:pPr>
            <a:r>
              <a:rPr lang="en-US" altLang="en-US" sz="1400">
                <a:solidFill>
                  <a:srgbClr val="000000"/>
                </a:solidFill>
                <a:ea typeface="ヒラギノ角ゴ Pro W3"/>
                <a:cs typeface="ヒラギノ角ゴ Pro W3"/>
              </a:rPr>
              <a:t>search report</a:t>
            </a:r>
          </a:p>
        </p:txBody>
      </p:sp>
      <p:sp>
        <p:nvSpPr>
          <p:cNvPr id="4127" name="Line 39"/>
          <p:cNvSpPr>
            <a:spLocks noChangeShapeType="1"/>
          </p:cNvSpPr>
          <p:nvPr/>
        </p:nvSpPr>
        <p:spPr bwMode="auto">
          <a:xfrm>
            <a:off x="7667625" y="28527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42860920"/>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182885" y="2636912"/>
            <a:ext cx="8915400" cy="3642023"/>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a:spcBef>
                <a:spcPct val="20000"/>
              </a:spcBef>
              <a:buBlip>
                <a:blip r:embed="rId2"/>
              </a:buBlip>
              <a:defRPr sz="2400">
                <a:solidFill>
                  <a:schemeClr val="tx1"/>
                </a:solidFill>
                <a:latin typeface="Arial" pitchFamily="34" charset="0"/>
                <a:cs typeface="Arial" pitchFamily="34" charset="0"/>
              </a:defRPr>
            </a:lvl1pPr>
            <a:lvl2pPr marL="5651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lvl="1">
              <a:lnSpc>
                <a:spcPct val="150000"/>
              </a:lnSpc>
              <a:buFontTx/>
              <a:buNone/>
            </a:pPr>
            <a:r>
              <a:rPr lang="en-US" altLang="en-US" sz="1800" dirty="0">
                <a:solidFill>
                  <a:srgbClr val="004072"/>
                </a:solidFill>
                <a:ea typeface="ヒラギノ角ゴ Pro W3"/>
                <a:cs typeface="ヒラギノ角ゴ Pro W3"/>
              </a:rPr>
              <a:t>1. postpones the major costs associated with internationalizing a patent application</a:t>
            </a:r>
          </a:p>
          <a:p>
            <a:pPr lvl="1">
              <a:lnSpc>
                <a:spcPct val="150000"/>
              </a:lnSpc>
              <a:buFontTx/>
              <a:buNone/>
            </a:pPr>
            <a:r>
              <a:rPr lang="en-US" altLang="en-US" sz="1800" dirty="0">
                <a:solidFill>
                  <a:srgbClr val="004072"/>
                </a:solidFill>
                <a:ea typeface="ヒラギノ角ゴ Pro W3"/>
                <a:cs typeface="ヒラギノ角ゴ Pro W3"/>
              </a:rPr>
              <a:t>2. provides a strong basis for patenting decisions</a:t>
            </a:r>
          </a:p>
          <a:p>
            <a:pPr lvl="1">
              <a:lnSpc>
                <a:spcPct val="150000"/>
              </a:lnSpc>
              <a:buFontTx/>
              <a:buNone/>
            </a:pPr>
            <a:r>
              <a:rPr lang="en-US" altLang="en-US" sz="1800" dirty="0">
                <a:solidFill>
                  <a:srgbClr val="004072"/>
                </a:solidFill>
                <a:ea typeface="ヒラギノ角ゴ Pro W3"/>
                <a:cs typeface="ヒラギノ角ゴ Pro W3"/>
              </a:rPr>
              <a:t>3. harmonizes formal requirements</a:t>
            </a:r>
          </a:p>
          <a:p>
            <a:pPr lvl="1">
              <a:lnSpc>
                <a:spcPct val="150000"/>
              </a:lnSpc>
              <a:buFontTx/>
              <a:buNone/>
            </a:pPr>
            <a:r>
              <a:rPr lang="en-US" altLang="en-US" sz="1800" dirty="0">
                <a:solidFill>
                  <a:srgbClr val="004072"/>
                </a:solidFill>
                <a:ea typeface="ヒラギノ角ゴ Pro W3"/>
                <a:cs typeface="ヒラギノ角ゴ Pro W3"/>
              </a:rPr>
              <a:t>4. </a:t>
            </a:r>
            <a:r>
              <a:rPr lang="en-GB" altLang="en-US" sz="1800" dirty="0">
                <a:solidFill>
                  <a:srgbClr val="004072"/>
                </a:solidFill>
                <a:ea typeface="ヒラギノ角ゴ Pro W3"/>
                <a:cs typeface="ヒラギノ角ゴ Pro W3"/>
              </a:rPr>
              <a:t>protects applicant from certain inadvertent errors</a:t>
            </a:r>
          </a:p>
          <a:p>
            <a:pPr lvl="1">
              <a:lnSpc>
                <a:spcPct val="150000"/>
              </a:lnSpc>
              <a:buFontTx/>
              <a:buNone/>
            </a:pPr>
            <a:r>
              <a:rPr lang="en-GB" altLang="en-US" sz="1800" dirty="0">
                <a:solidFill>
                  <a:srgbClr val="004072"/>
                </a:solidFill>
                <a:ea typeface="ヒラギノ角ゴ Pro W3"/>
                <a:cs typeface="ヒラギノ角ゴ Pro W3"/>
              </a:rPr>
              <a:t>5. evolves to meet user needs</a:t>
            </a:r>
            <a:endParaRPr lang="en-US" altLang="en-US" sz="1800" dirty="0">
              <a:solidFill>
                <a:srgbClr val="004072"/>
              </a:solidFill>
              <a:ea typeface="ヒラギノ角ゴ Pro W3"/>
              <a:cs typeface="ヒラギノ角ゴ Pro W3"/>
            </a:endParaRPr>
          </a:p>
          <a:p>
            <a:pPr lvl="1">
              <a:lnSpc>
                <a:spcPct val="150000"/>
              </a:lnSpc>
              <a:buFontTx/>
              <a:buNone/>
            </a:pPr>
            <a:r>
              <a:rPr lang="en-US" altLang="en-US" sz="1800" dirty="0">
                <a:solidFill>
                  <a:srgbClr val="004072"/>
                </a:solidFill>
                <a:ea typeface="ヒラギノ角ゴ Pro W3"/>
                <a:cs typeface="ヒラギノ角ゴ Pro W3"/>
              </a:rPr>
              <a:t>6. is used by the world’s major corporations, universities and research institutions when they seek international patent protection  </a:t>
            </a:r>
            <a:endParaRPr lang="en-US" altLang="en-US" sz="1800" dirty="0">
              <a:ea typeface="ヒラギノ角ゴ Pro W3"/>
              <a:cs typeface="ヒラギノ角ゴ Pro W3"/>
            </a:endParaRPr>
          </a:p>
        </p:txBody>
      </p:sp>
      <p:sp>
        <p:nvSpPr>
          <p:cNvPr id="5123" name="Text Box 3"/>
          <p:cNvSpPr txBox="1">
            <a:spLocks noChangeArrowheads="1"/>
          </p:cNvSpPr>
          <p:nvPr/>
        </p:nvSpPr>
        <p:spPr bwMode="auto">
          <a:xfrm>
            <a:off x="182885" y="1367384"/>
            <a:ext cx="8856662" cy="1569660"/>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just">
              <a:spcBef>
                <a:spcPct val="50000"/>
              </a:spcBef>
              <a:buFontTx/>
              <a:buNone/>
            </a:pPr>
            <a:r>
              <a:rPr lang="en-US" altLang="en-US" sz="2000" dirty="0">
                <a:ea typeface="ヒラギノ角ゴ Pro W3"/>
                <a:cs typeface="ヒラギノ角ゴ Pro W3"/>
              </a:rPr>
              <a:t>The PCT, as the cornerstone of the international patent system, provides a worldwide system for simplified filing and processing of patent applications, </a:t>
            </a:r>
            <a:r>
              <a:rPr lang="en-US" altLang="en-US" sz="2000" dirty="0" smtClean="0">
                <a:ea typeface="ヒラギノ角ゴ Pro W3"/>
                <a:cs typeface="ヒラギノ角ゴ Pro W3"/>
              </a:rPr>
              <a:t>which: </a:t>
            </a:r>
            <a:endParaRPr lang="en-US" altLang="en-US" sz="2000" dirty="0">
              <a:ea typeface="ヒラギノ角ゴ Pro W3"/>
              <a:cs typeface="ヒラギノ角ゴ Pro W3"/>
            </a:endParaRPr>
          </a:p>
          <a:p>
            <a:pPr>
              <a:spcBef>
                <a:spcPct val="50000"/>
              </a:spcBef>
            </a:pPr>
            <a:endParaRPr lang="en-US" altLang="en-US" sz="2400" dirty="0">
              <a:ea typeface="ヒラギノ角ゴ Pro W3"/>
              <a:cs typeface="ヒラギノ角ゴ Pro W3"/>
            </a:endParaRPr>
          </a:p>
        </p:txBody>
      </p:sp>
      <p:sp>
        <p:nvSpPr>
          <p:cNvPr id="5124" name="Rectangle 4"/>
          <p:cNvSpPr>
            <a:spLocks noChangeArrowheads="1"/>
          </p:cNvSpPr>
          <p:nvPr/>
        </p:nvSpPr>
        <p:spPr bwMode="auto">
          <a:xfrm>
            <a:off x="1615120" y="260648"/>
            <a:ext cx="59766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ctr">
              <a:buFontTx/>
              <a:buNone/>
            </a:pPr>
            <a:r>
              <a:rPr lang="en-US" altLang="en-US" sz="3600" b="1" dirty="0">
                <a:solidFill>
                  <a:srgbClr val="004072"/>
                </a:solidFill>
                <a:ea typeface="ヒラギノ角ゴ Pro W3"/>
                <a:cs typeface="ヒラギノ角ゴ Pro W3"/>
              </a:rPr>
              <a:t> </a:t>
            </a:r>
            <a:r>
              <a:rPr lang="en-US" altLang="en-US" sz="2800" dirty="0" smtClean="0">
                <a:solidFill>
                  <a:schemeClr val="accent2"/>
                </a:solidFill>
                <a:ea typeface="ヒラギノ角ゴ Pro W3"/>
                <a:cs typeface="ヒラギノ角ゴ Pro W3"/>
              </a:rPr>
              <a:t>CERTAIN PCT ADVANTAGES</a:t>
            </a:r>
            <a:endParaRPr lang="en-US" altLang="en-US" sz="2800" dirty="0">
              <a:solidFill>
                <a:schemeClr val="accent2"/>
              </a:solidFill>
              <a:ea typeface="ヒラギノ角ゴ Pro W3"/>
              <a:cs typeface="ヒラギノ角ゴ Pro W3"/>
            </a:endParaRPr>
          </a:p>
        </p:txBody>
      </p:sp>
    </p:spTree>
    <p:extLst>
      <p:ext uri="{BB962C8B-B14F-4D97-AF65-F5344CB8AC3E}">
        <p14:creationId xmlns:p14="http://schemas.microsoft.com/office/powerpoint/2010/main" val="26156310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6114">
                                            <p:txEl>
                                              <p:pRg st="5" end="5"/>
                                            </p:txEl>
                                          </p:spTgt>
                                        </p:tgtEl>
                                        <p:attrNameLst>
                                          <p:attrName>style.visibility</p:attrName>
                                        </p:attrNameLst>
                                      </p:cBhvr>
                                      <p:to>
                                        <p:strVal val="visible"/>
                                      </p:to>
                                    </p:set>
                                    <p:animEffect transition="in" filter="dissolve">
                                      <p:cBhvr>
                                        <p:cTn id="7" dur="500"/>
                                        <p:tgtEl>
                                          <p:spTgt spid="346114">
                                            <p:txEl>
                                              <p:pRg st="5" end="5"/>
                                            </p:txEl>
                                          </p:spTgt>
                                        </p:tgtEl>
                                      </p:cBhvr>
                                    </p:animEffect>
                                  </p:childTnLst>
                                  <p:subTnLst>
                                    <p:animClr clrSpc="rgb" dir="cw">
                                      <p:cBhvr override="childStyle">
                                        <p:cTn dur="1" fill="hold" display="0" masterRel="nextClick" afterEffect="1"/>
                                        <p:tgtEl>
                                          <p:spTgt spid="346114">
                                            <p:txEl>
                                              <p:pRg st="5" end="5"/>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4" grpId="0" build="p" bldLvl="2"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457201" y="188640"/>
            <a:ext cx="8229600" cy="908050"/>
          </a:xfrm>
        </p:spPr>
        <p:txBody>
          <a:bodyPr/>
          <a:lstStyle/>
          <a:p>
            <a:pPr algn="ctr" eaLnBrk="1" hangingPunct="1"/>
            <a:r>
              <a:rPr lang="en-US" altLang="en-US" sz="2800" dirty="0" smtClean="0">
                <a:solidFill>
                  <a:schemeClr val="accent2"/>
                </a:solidFill>
              </a:rPr>
              <a:t>THE PCT IN 1978</a:t>
            </a:r>
          </a:p>
        </p:txBody>
      </p:sp>
      <p:pic>
        <p:nvPicPr>
          <p:cNvPr id="6147" name="Picture 3" descr="14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40768"/>
            <a:ext cx="91440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14655"/>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7544" y="188640"/>
            <a:ext cx="8229600" cy="1143000"/>
          </a:xfrm>
        </p:spPr>
        <p:txBody>
          <a:bodyPr/>
          <a:lstStyle/>
          <a:p>
            <a:pPr algn="ctr"/>
            <a:r>
              <a:rPr lang="en-US" altLang="en-US" sz="2800" dirty="0" smtClean="0">
                <a:solidFill>
                  <a:srgbClr val="000099"/>
                </a:solidFill>
              </a:rPr>
              <a:t>PCT COVERAGE TODAY</a:t>
            </a:r>
            <a:r>
              <a:rPr lang="en-US" altLang="en-US" sz="2800" dirty="0" smtClean="0"/>
              <a:t> </a:t>
            </a:r>
          </a:p>
        </p:txBody>
      </p:sp>
      <p:graphicFrame>
        <p:nvGraphicFramePr>
          <p:cNvPr id="7171" name="Object 2"/>
          <p:cNvGraphicFramePr>
            <a:graphicFrameLocks noGrp="1" noChangeAspect="1"/>
          </p:cNvGraphicFramePr>
          <p:nvPr>
            <p:ph idx="1"/>
            <p:extLst>
              <p:ext uri="{D42A27DB-BD31-4B8C-83A1-F6EECF244321}">
                <p14:modId xmlns:p14="http://schemas.microsoft.com/office/powerpoint/2010/main" val="1372972762"/>
              </p:ext>
            </p:extLst>
          </p:nvPr>
        </p:nvGraphicFramePr>
        <p:xfrm>
          <a:off x="0" y="332656"/>
          <a:ext cx="10764838" cy="7715250"/>
        </p:xfrm>
        <a:graphic>
          <a:graphicData uri="http://schemas.openxmlformats.org/presentationml/2006/ole">
            <mc:AlternateContent xmlns:mc="http://schemas.openxmlformats.org/markup-compatibility/2006">
              <mc:Choice xmlns:v="urn:schemas-microsoft-com:vml" Requires="v">
                <p:oleObj spid="_x0000_s17441" name="Bitmap Image" r:id="rId3" imgW="9752381" imgH="6990476" progId="Paint.Picture">
                  <p:embed/>
                </p:oleObj>
              </mc:Choice>
              <mc:Fallback>
                <p:oleObj name="Bitmap Image" r:id="rId3" imgW="9752381" imgH="6990476" progId="Paint.Picture">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32656"/>
                        <a:ext cx="10764838"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72458015"/>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1447800" y="0"/>
          <a:ext cx="7696200" cy="4554538"/>
        </p:xfrm>
        <a:graphic>
          <a:graphicData uri="http://schemas.openxmlformats.org/presentationml/2006/ole">
            <mc:AlternateContent xmlns:mc="http://schemas.openxmlformats.org/markup-compatibility/2006">
              <mc:Choice xmlns:v="urn:schemas-microsoft-com:vml" Requires="v">
                <p:oleObj spid="_x0000_s18465"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0"/>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195" name="Group 3"/>
          <p:cNvGrpSpPr>
            <a:grpSpLocks/>
          </p:cNvGrpSpPr>
          <p:nvPr/>
        </p:nvGrpSpPr>
        <p:grpSpPr bwMode="auto">
          <a:xfrm>
            <a:off x="228600" y="914400"/>
            <a:ext cx="1125538" cy="304800"/>
            <a:chOff x="192" y="336"/>
            <a:chExt cx="768" cy="192"/>
          </a:xfrm>
        </p:grpSpPr>
        <p:sp>
          <p:nvSpPr>
            <p:cNvPr id="8203"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ea typeface="ヒラギノ角ゴ Pro W3"/>
                <a:cs typeface="ヒラギノ角ゴ Pro W3"/>
              </a:endParaRPr>
            </a:p>
          </p:txBody>
        </p:sp>
        <p:sp>
          <p:nvSpPr>
            <p:cNvPr id="8204"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ea typeface="ヒラギノ角ゴ Pro W3"/>
                  <a:cs typeface="ヒラギノ角ゴ Pro W3"/>
                </a:rPr>
                <a:t>=PCT</a:t>
              </a:r>
            </a:p>
          </p:txBody>
        </p:sp>
      </p:grpSp>
      <p:sp>
        <p:nvSpPr>
          <p:cNvPr id="8196" name="Text Box 6"/>
          <p:cNvSpPr txBox="1">
            <a:spLocks noChangeArrowheads="1"/>
          </p:cNvSpPr>
          <p:nvPr/>
        </p:nvSpPr>
        <p:spPr bwMode="auto">
          <a:xfrm>
            <a:off x="0"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a:spcBef>
                <a:spcPct val="20000"/>
              </a:spcBef>
              <a:buBlip>
                <a:blip r:embed="rId6"/>
              </a:buBlip>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defTabSz="762000">
              <a:spcBef>
                <a:spcPct val="20000"/>
              </a:spcBef>
              <a:buBlip>
                <a:blip r:embed="rId6"/>
              </a:buBlip>
              <a:defRPr sz="2400">
                <a:solidFill>
                  <a:schemeClr val="tx1"/>
                </a:solidFill>
                <a:latin typeface="Arial" pitchFamily="34" charset="0"/>
                <a:cs typeface="Arial" pitchFamily="34" charset="0"/>
              </a:defRPr>
            </a:lvl4pPr>
            <a:lvl5pPr marL="2057400" indent="-228600" defTabSz="76200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Albania		</a:t>
            </a:r>
          </a:p>
          <a:p>
            <a:pPr>
              <a:spcBef>
                <a:spcPct val="0"/>
              </a:spcBef>
              <a:buFontTx/>
              <a:buNone/>
            </a:pPr>
            <a:r>
              <a:rPr lang="en-US" altLang="en-US" sz="800">
                <a:ea typeface="ヒラギノ角ゴ Pro W3"/>
                <a:cs typeface="ヒラギノ角ゴ Pro W3"/>
              </a:rPr>
              <a:t>Algeria		</a:t>
            </a:r>
          </a:p>
          <a:p>
            <a:pPr>
              <a:spcBef>
                <a:spcPct val="0"/>
              </a:spcBef>
              <a:buFontTx/>
              <a:buNone/>
            </a:pPr>
            <a:r>
              <a:rPr lang="en-US" altLang="en-US" sz="800">
                <a:ea typeface="ヒラギノ角ゴ Pro W3"/>
                <a:cs typeface="ヒラギノ角ゴ Pro W3"/>
              </a:rPr>
              <a:t>Angola</a:t>
            </a:r>
          </a:p>
          <a:p>
            <a:pPr>
              <a:spcBef>
                <a:spcPct val="0"/>
              </a:spcBef>
              <a:buFontTx/>
              <a:buNone/>
            </a:pPr>
            <a:r>
              <a:rPr lang="en-US" altLang="en-US" sz="800">
                <a:ea typeface="ヒラギノ角ゴ Pro W3"/>
                <a:cs typeface="ヒラギノ角ゴ Pro W3"/>
              </a:rPr>
              <a:t>Antigua and Barbuda	</a:t>
            </a:r>
          </a:p>
          <a:p>
            <a:pPr>
              <a:spcBef>
                <a:spcPct val="0"/>
              </a:spcBef>
              <a:buFontTx/>
              <a:buNone/>
            </a:pPr>
            <a:r>
              <a:rPr lang="en-US" altLang="en-US" sz="800">
                <a:ea typeface="ヒラギノ角ゴ Pro W3"/>
                <a:cs typeface="ヒラギノ角ゴ Pro W3"/>
              </a:rPr>
              <a:t>Armenia		</a:t>
            </a:r>
          </a:p>
          <a:p>
            <a:pPr>
              <a:spcBef>
                <a:spcPct val="0"/>
              </a:spcBef>
              <a:buFontTx/>
              <a:buNone/>
            </a:pPr>
            <a:r>
              <a:rPr lang="en-US" altLang="en-US" sz="800">
                <a:ea typeface="ヒラギノ角ゴ Pro W3"/>
                <a:cs typeface="ヒラギノ角ゴ Pro W3"/>
              </a:rPr>
              <a:t>Australia		</a:t>
            </a:r>
          </a:p>
          <a:p>
            <a:pPr>
              <a:spcBef>
                <a:spcPct val="0"/>
              </a:spcBef>
              <a:buFontTx/>
              <a:buNone/>
            </a:pPr>
            <a:r>
              <a:rPr lang="en-US" altLang="en-US" sz="800">
                <a:ea typeface="ヒラギノ角ゴ Pro W3"/>
                <a:cs typeface="ヒラギノ角ゴ Pro W3"/>
              </a:rPr>
              <a:t>Austria		</a:t>
            </a:r>
          </a:p>
          <a:p>
            <a:pPr>
              <a:spcBef>
                <a:spcPct val="0"/>
              </a:spcBef>
              <a:buFontTx/>
              <a:buNone/>
            </a:pPr>
            <a:r>
              <a:rPr lang="en-US" altLang="en-US" sz="800">
                <a:ea typeface="ヒラギノ角ゴ Pro W3"/>
                <a:cs typeface="ヒラギノ角ゴ Pro W3"/>
              </a:rPr>
              <a:t>Azerbaijan		</a:t>
            </a:r>
          </a:p>
          <a:p>
            <a:pPr>
              <a:spcBef>
                <a:spcPct val="0"/>
              </a:spcBef>
              <a:buFontTx/>
              <a:buNone/>
            </a:pPr>
            <a:r>
              <a:rPr lang="en-US" altLang="en-US" sz="800">
                <a:ea typeface="ヒラギノ角ゴ Pro W3"/>
                <a:cs typeface="ヒラギノ角ゴ Pro W3"/>
              </a:rPr>
              <a:t>Bahrain</a:t>
            </a:r>
            <a:r>
              <a:rPr lang="en-US" altLang="en-US" sz="800">
                <a:solidFill>
                  <a:srgbClr val="AF3737"/>
                </a:solidFill>
                <a:ea typeface="ヒラギノ角ゴ Pro W3"/>
                <a:cs typeface="ヒラギノ角ゴ Pro W3"/>
              </a:rPr>
              <a:t> </a:t>
            </a:r>
          </a:p>
          <a:p>
            <a:pPr>
              <a:spcBef>
                <a:spcPct val="0"/>
              </a:spcBef>
              <a:buFontTx/>
              <a:buNone/>
            </a:pPr>
            <a:r>
              <a:rPr lang="en-US" altLang="en-US" sz="800">
                <a:ea typeface="ヒラギノ角ゴ Pro W3"/>
                <a:cs typeface="ヒラギノ角ゴ Pro W3"/>
              </a:rPr>
              <a:t>Barbados		</a:t>
            </a:r>
          </a:p>
          <a:p>
            <a:pPr>
              <a:spcBef>
                <a:spcPct val="0"/>
              </a:spcBef>
              <a:buFontTx/>
              <a:buNone/>
            </a:pPr>
            <a:r>
              <a:rPr lang="en-US" altLang="en-US" sz="800">
                <a:ea typeface="ヒラギノ角ゴ Pro W3"/>
                <a:cs typeface="ヒラギノ角ゴ Pro W3"/>
              </a:rPr>
              <a:t>Belarus		</a:t>
            </a:r>
          </a:p>
          <a:p>
            <a:pPr>
              <a:spcBef>
                <a:spcPct val="0"/>
              </a:spcBef>
              <a:buFontTx/>
              <a:buNone/>
            </a:pPr>
            <a:r>
              <a:rPr lang="en-US" altLang="en-US" sz="800">
                <a:ea typeface="ヒラギノ角ゴ Pro W3"/>
                <a:cs typeface="ヒラギノ角ゴ Pro W3"/>
              </a:rPr>
              <a:t>Belgium		</a:t>
            </a:r>
          </a:p>
          <a:p>
            <a:pPr>
              <a:spcBef>
                <a:spcPct val="0"/>
              </a:spcBef>
              <a:buFontTx/>
              <a:buNone/>
            </a:pPr>
            <a:r>
              <a:rPr lang="en-US" altLang="en-US" sz="800">
                <a:ea typeface="ヒラギノ角ゴ Pro W3"/>
                <a:cs typeface="ヒラギノ角ゴ Pro W3"/>
              </a:rPr>
              <a:t>Belize		</a:t>
            </a:r>
          </a:p>
          <a:p>
            <a:pPr>
              <a:spcBef>
                <a:spcPct val="0"/>
              </a:spcBef>
              <a:buFontTx/>
              <a:buNone/>
            </a:pPr>
            <a:r>
              <a:rPr lang="en-US" altLang="en-US" sz="800">
                <a:ea typeface="ヒラギノ角ゴ Pro W3"/>
                <a:cs typeface="ヒラギノ角ゴ Pro W3"/>
              </a:rPr>
              <a:t>Benin		</a:t>
            </a:r>
          </a:p>
          <a:p>
            <a:pPr>
              <a:spcBef>
                <a:spcPct val="0"/>
              </a:spcBef>
              <a:buFontTx/>
              <a:buNone/>
            </a:pPr>
            <a:r>
              <a:rPr lang="en-US" altLang="en-US" sz="800">
                <a:ea typeface="ヒラギノ角ゴ Pro W3"/>
                <a:cs typeface="ヒラギノ角ゴ Pro W3"/>
              </a:rPr>
              <a:t>Bosnia and Herzegovina	</a:t>
            </a:r>
          </a:p>
          <a:p>
            <a:pPr>
              <a:spcBef>
                <a:spcPct val="0"/>
              </a:spcBef>
              <a:buFontTx/>
              <a:buNone/>
            </a:pPr>
            <a:r>
              <a:rPr lang="en-US" altLang="en-US" sz="800">
                <a:ea typeface="ヒラギノ角ゴ Pro W3"/>
                <a:cs typeface="ヒラギノ角ゴ Pro W3"/>
              </a:rPr>
              <a:t>Botswana </a:t>
            </a:r>
          </a:p>
          <a:p>
            <a:pPr>
              <a:spcBef>
                <a:spcPct val="0"/>
              </a:spcBef>
              <a:buFontTx/>
              <a:buNone/>
            </a:pPr>
            <a:r>
              <a:rPr lang="en-US" altLang="en-US" sz="800">
                <a:ea typeface="ヒラギノ角ゴ Pro W3"/>
                <a:cs typeface="ヒラギノ角ゴ Pro W3"/>
              </a:rPr>
              <a:t>Brazil		</a:t>
            </a:r>
          </a:p>
          <a:p>
            <a:pPr>
              <a:spcBef>
                <a:spcPct val="0"/>
              </a:spcBef>
              <a:buFontTx/>
              <a:buNone/>
            </a:pPr>
            <a:r>
              <a:rPr lang="en-US" altLang="en-US" sz="800">
                <a:ea typeface="ヒラギノ角ゴ Pro W3"/>
                <a:cs typeface="ヒラギノ角ゴ Pro W3"/>
              </a:rPr>
              <a:t>Brunei Darussalam</a:t>
            </a:r>
          </a:p>
          <a:p>
            <a:pPr>
              <a:spcBef>
                <a:spcPct val="0"/>
              </a:spcBef>
              <a:buFontTx/>
              <a:buNone/>
            </a:pPr>
            <a:r>
              <a:rPr lang="en-US" altLang="en-US" sz="800">
                <a:ea typeface="ヒラギノ角ゴ Pro W3"/>
                <a:cs typeface="ヒラギノ角ゴ Pro W3"/>
              </a:rPr>
              <a:t>Bulgaria		</a:t>
            </a:r>
          </a:p>
          <a:p>
            <a:pPr>
              <a:spcBef>
                <a:spcPct val="0"/>
              </a:spcBef>
              <a:buFontTx/>
              <a:buNone/>
            </a:pPr>
            <a:r>
              <a:rPr lang="en-US" altLang="en-US" sz="800">
                <a:ea typeface="ヒラギノ角ゴ Pro W3"/>
                <a:cs typeface="ヒラギノ角ゴ Pro W3"/>
              </a:rPr>
              <a:t>Burkina Faso		</a:t>
            </a:r>
          </a:p>
          <a:p>
            <a:pPr>
              <a:spcBef>
                <a:spcPct val="0"/>
              </a:spcBef>
              <a:buFontTx/>
              <a:buNone/>
            </a:pPr>
            <a:r>
              <a:rPr lang="en-US" altLang="en-US" sz="800">
                <a:ea typeface="ヒラギノ角ゴ Pro W3"/>
                <a:cs typeface="ヒラギノ角ゴ Pro W3"/>
              </a:rPr>
              <a:t>Cameroon		</a:t>
            </a:r>
          </a:p>
          <a:p>
            <a:pPr>
              <a:spcBef>
                <a:spcPct val="0"/>
              </a:spcBef>
              <a:buFontTx/>
              <a:buNone/>
            </a:pPr>
            <a:r>
              <a:rPr lang="en-US" altLang="en-US" sz="800">
                <a:ea typeface="ヒラギノ角ゴ Pro W3"/>
                <a:cs typeface="ヒラギノ角ゴ Pro W3"/>
              </a:rPr>
              <a:t>Canada		</a:t>
            </a:r>
          </a:p>
          <a:p>
            <a:pPr>
              <a:spcBef>
                <a:spcPct val="0"/>
              </a:spcBef>
              <a:buFontTx/>
              <a:buNone/>
            </a:pPr>
            <a:r>
              <a:rPr lang="en-US" altLang="en-US" sz="800">
                <a:ea typeface="ヒラギノ角ゴ Pro W3"/>
                <a:cs typeface="ヒラギノ角ゴ Pro W3"/>
              </a:rPr>
              <a:t>Central African Republic	</a:t>
            </a:r>
          </a:p>
          <a:p>
            <a:pPr>
              <a:spcBef>
                <a:spcPct val="0"/>
              </a:spcBef>
              <a:buFontTx/>
              <a:buNone/>
            </a:pPr>
            <a:r>
              <a:rPr lang="en-US" altLang="en-US" sz="800">
                <a:ea typeface="ヒラギノ角ゴ Pro W3"/>
                <a:cs typeface="ヒラギノ角ゴ Pro W3"/>
              </a:rPr>
              <a:t>Chad</a:t>
            </a:r>
          </a:p>
          <a:p>
            <a:pPr>
              <a:spcBef>
                <a:spcPct val="0"/>
              </a:spcBef>
              <a:buFontTx/>
              <a:buNone/>
            </a:pPr>
            <a:r>
              <a:rPr lang="en-GB" altLang="en-US" sz="800">
                <a:ea typeface="ヒラギノ角ゴ Pro W3"/>
                <a:cs typeface="ヒラギノ角ゴ Pro W3"/>
              </a:rPr>
              <a:t>Chile</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China </a:t>
            </a:r>
          </a:p>
          <a:p>
            <a:pPr>
              <a:spcBef>
                <a:spcPct val="0"/>
              </a:spcBef>
              <a:buFontTx/>
              <a:buNone/>
            </a:pPr>
            <a:r>
              <a:rPr lang="en-US" altLang="en-US" sz="800">
                <a:ea typeface="ヒラギノ角ゴ Pro W3"/>
                <a:cs typeface="ヒラギノ角ゴ Pro W3"/>
              </a:rPr>
              <a:t>Colombia </a:t>
            </a:r>
          </a:p>
          <a:p>
            <a:pPr>
              <a:spcBef>
                <a:spcPct val="0"/>
              </a:spcBef>
              <a:buFontTx/>
              <a:buNone/>
            </a:pPr>
            <a:r>
              <a:rPr lang="en-US" altLang="en-US" sz="800">
                <a:ea typeface="ヒラギノ角ゴ Pro W3"/>
                <a:cs typeface="ヒラギノ角ゴ Pro W3"/>
              </a:rPr>
              <a:t>Comoros </a:t>
            </a:r>
          </a:p>
          <a:p>
            <a:pPr>
              <a:spcBef>
                <a:spcPct val="0"/>
              </a:spcBef>
              <a:buFontTx/>
              <a:buNone/>
            </a:pPr>
            <a:r>
              <a:rPr lang="en-US" altLang="en-US" sz="800">
                <a:ea typeface="ヒラギノ角ゴ Pro W3"/>
                <a:cs typeface="ヒラギノ角ゴ Pro W3"/>
              </a:rPr>
              <a:t>Congo</a:t>
            </a:r>
          </a:p>
        </p:txBody>
      </p:sp>
      <p:sp>
        <p:nvSpPr>
          <p:cNvPr id="8197" name="Text Box 7"/>
          <p:cNvSpPr txBox="1">
            <a:spLocks noChangeArrowheads="1"/>
          </p:cNvSpPr>
          <p:nvPr/>
        </p:nvSpPr>
        <p:spPr bwMode="auto">
          <a:xfrm>
            <a:off x="1600200" y="2819400"/>
            <a:ext cx="2279650"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Costa Rica		</a:t>
            </a:r>
          </a:p>
          <a:p>
            <a:pPr>
              <a:spcBef>
                <a:spcPct val="0"/>
              </a:spcBef>
              <a:buFontTx/>
              <a:buNone/>
            </a:pPr>
            <a:r>
              <a:rPr lang="en-US" altLang="en-US" sz="800">
                <a:ea typeface="ヒラギノ角ゴ Pro W3"/>
                <a:cs typeface="ヒラギノ角ゴ Pro W3"/>
              </a:rPr>
              <a:t>Côte d'Ivoire		</a:t>
            </a:r>
          </a:p>
          <a:p>
            <a:pPr>
              <a:spcBef>
                <a:spcPct val="0"/>
              </a:spcBef>
              <a:buFontTx/>
              <a:buNone/>
            </a:pPr>
            <a:r>
              <a:rPr lang="en-US" altLang="en-US" sz="800">
                <a:ea typeface="ヒラギノ角ゴ Pro W3"/>
                <a:cs typeface="ヒラギノ角ゴ Pro W3"/>
              </a:rPr>
              <a:t>Croatia		</a:t>
            </a:r>
          </a:p>
          <a:p>
            <a:pPr>
              <a:spcBef>
                <a:spcPct val="0"/>
              </a:spcBef>
              <a:buFontTx/>
              <a:buNone/>
            </a:pPr>
            <a:r>
              <a:rPr lang="en-US" altLang="en-US" sz="800">
                <a:ea typeface="ヒラギノ角ゴ Pro W3"/>
                <a:cs typeface="ヒラギノ角ゴ Pro W3"/>
              </a:rPr>
              <a:t>Cuba		</a:t>
            </a:r>
          </a:p>
          <a:p>
            <a:pPr>
              <a:spcBef>
                <a:spcPct val="0"/>
              </a:spcBef>
              <a:buFontTx/>
              <a:buNone/>
            </a:pPr>
            <a:r>
              <a:rPr lang="en-US" altLang="en-US" sz="800">
                <a:ea typeface="ヒラギノ角ゴ Pro W3"/>
                <a:cs typeface="ヒラギノ角ゴ Pro W3"/>
              </a:rPr>
              <a:t>Cyprus		</a:t>
            </a:r>
          </a:p>
          <a:p>
            <a:pPr>
              <a:spcBef>
                <a:spcPct val="0"/>
              </a:spcBef>
              <a:buFontTx/>
              <a:buNone/>
            </a:pPr>
            <a:r>
              <a:rPr lang="en-US" altLang="en-US" sz="800">
                <a:ea typeface="ヒラギノ角ゴ Pro W3"/>
                <a:cs typeface="ヒラギノ角ゴ Pro W3"/>
              </a:rPr>
              <a:t>Czech Republic		</a:t>
            </a:r>
          </a:p>
          <a:p>
            <a:pPr>
              <a:spcBef>
                <a:spcPct val="0"/>
              </a:spcBef>
              <a:buFontTx/>
              <a:buNone/>
            </a:pPr>
            <a:r>
              <a:rPr lang="en-US" altLang="en-US" sz="800">
                <a:ea typeface="ヒラギノ角ゴ Pro W3"/>
                <a:cs typeface="ヒラギノ角ゴ Pro W3"/>
              </a:rPr>
              <a:t>Democratic People's	</a:t>
            </a:r>
          </a:p>
          <a:p>
            <a:pPr>
              <a:spcBef>
                <a:spcPct val="0"/>
              </a:spcBef>
              <a:buFontTx/>
              <a:buNone/>
            </a:pPr>
            <a:r>
              <a:rPr lang="en-US" altLang="en-US" sz="800">
                <a:ea typeface="ヒラギノ角ゴ Pro W3"/>
                <a:cs typeface="ヒラギノ角ゴ Pro W3"/>
              </a:rPr>
              <a:t>   Republic of Korea	</a:t>
            </a:r>
          </a:p>
          <a:p>
            <a:pPr>
              <a:spcBef>
                <a:spcPct val="0"/>
              </a:spcBef>
              <a:buFontTx/>
              <a:buNone/>
            </a:pPr>
            <a:r>
              <a:rPr lang="en-US" altLang="en-US" sz="800">
                <a:ea typeface="ヒラギノ角ゴ Pro W3"/>
                <a:cs typeface="ヒラギノ角ゴ Pro W3"/>
              </a:rPr>
              <a:t>Denmark		</a:t>
            </a:r>
          </a:p>
          <a:p>
            <a:pPr>
              <a:spcBef>
                <a:spcPct val="0"/>
              </a:spcBef>
              <a:buFontTx/>
              <a:buNone/>
            </a:pPr>
            <a:r>
              <a:rPr lang="en-US" altLang="en-US" sz="800">
                <a:ea typeface="ヒラギノ角ゴ Pro W3"/>
                <a:cs typeface="ヒラギノ角ゴ Pro W3"/>
              </a:rPr>
              <a:t>Dominica</a:t>
            </a:r>
          </a:p>
          <a:p>
            <a:pPr>
              <a:spcBef>
                <a:spcPct val="0"/>
              </a:spcBef>
              <a:buFontTx/>
              <a:buNone/>
            </a:pPr>
            <a:r>
              <a:rPr lang="en-US" altLang="en-US" sz="800">
                <a:ea typeface="ヒラギノ角ゴ Pro W3"/>
                <a:cs typeface="ヒラギノ角ゴ Pro W3"/>
              </a:rPr>
              <a:t>Dominican Republic</a:t>
            </a:r>
            <a:r>
              <a:rPr lang="en-US" altLang="en-US" sz="800">
                <a:solidFill>
                  <a:srgbClr val="AF3737"/>
                </a:solidFill>
                <a:ea typeface="ヒラギノ角ゴ Pro W3"/>
                <a:cs typeface="ヒラギノ角ゴ Pro W3"/>
              </a:rPr>
              <a:t>	</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Ecuador</a:t>
            </a:r>
          </a:p>
          <a:p>
            <a:pPr>
              <a:spcBef>
                <a:spcPct val="0"/>
              </a:spcBef>
              <a:buFontTx/>
              <a:buNone/>
            </a:pPr>
            <a:r>
              <a:rPr lang="en-US" altLang="en-US" sz="800">
                <a:ea typeface="ヒラギノ角ゴ Pro W3"/>
                <a:cs typeface="ヒラギノ角ゴ Pro W3"/>
              </a:rPr>
              <a:t>Egypt</a:t>
            </a:r>
          </a:p>
          <a:p>
            <a:pPr>
              <a:spcBef>
                <a:spcPct val="0"/>
              </a:spcBef>
              <a:buFontTx/>
              <a:buNone/>
            </a:pPr>
            <a:r>
              <a:rPr lang="en-US" altLang="en-US" sz="800">
                <a:ea typeface="ヒラギノ角ゴ Pro W3"/>
                <a:cs typeface="ヒラギノ角ゴ Pro W3"/>
              </a:rPr>
              <a:t>El Salvador</a:t>
            </a:r>
          </a:p>
          <a:p>
            <a:pPr>
              <a:spcBef>
                <a:spcPct val="0"/>
              </a:spcBef>
              <a:buFontTx/>
              <a:buNone/>
            </a:pPr>
            <a:r>
              <a:rPr lang="en-US" altLang="en-US" sz="800">
                <a:ea typeface="ヒラギノ角ゴ Pro W3"/>
                <a:cs typeface="ヒラギノ角ゴ Pro W3"/>
              </a:rPr>
              <a:t>Equatorial Guinea </a:t>
            </a:r>
          </a:p>
          <a:p>
            <a:pPr>
              <a:spcBef>
                <a:spcPct val="0"/>
              </a:spcBef>
              <a:buFontTx/>
              <a:buNone/>
            </a:pPr>
            <a:r>
              <a:rPr lang="en-US" altLang="en-US" sz="800">
                <a:ea typeface="ヒラギノ角ゴ Pro W3"/>
                <a:cs typeface="ヒラギノ角ゴ Pro W3"/>
              </a:rPr>
              <a:t>Estonia		</a:t>
            </a:r>
          </a:p>
          <a:p>
            <a:pPr>
              <a:spcBef>
                <a:spcPct val="0"/>
              </a:spcBef>
              <a:buFontTx/>
              <a:buNone/>
            </a:pPr>
            <a:r>
              <a:rPr lang="en-US" altLang="en-US" sz="800">
                <a:ea typeface="ヒラギノ角ゴ Pro W3"/>
                <a:cs typeface="ヒラギノ角ゴ Pro W3"/>
              </a:rPr>
              <a:t>Finland		</a:t>
            </a:r>
          </a:p>
          <a:p>
            <a:pPr>
              <a:spcBef>
                <a:spcPct val="0"/>
              </a:spcBef>
              <a:buFontTx/>
              <a:buNone/>
            </a:pPr>
            <a:r>
              <a:rPr lang="en-US" altLang="en-US" sz="800">
                <a:ea typeface="ヒラギノ角ゴ Pro W3"/>
                <a:cs typeface="ヒラギノ角ゴ Pro W3"/>
              </a:rPr>
              <a:t>France</a:t>
            </a:r>
            <a:r>
              <a:rPr lang="en-US" altLang="en-US" sz="800" baseline="30000">
                <a:ea typeface="ヒラギノ角ゴ Pro W3"/>
                <a:cs typeface="ヒラギノ角ゴ Pro W3"/>
              </a:rPr>
              <a:t>,</a:t>
            </a: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Gabon</a:t>
            </a:r>
          </a:p>
          <a:p>
            <a:pPr>
              <a:spcBef>
                <a:spcPct val="0"/>
              </a:spcBef>
              <a:buFontTx/>
              <a:buNone/>
            </a:pPr>
            <a:r>
              <a:rPr lang="en-US" altLang="en-US" sz="800">
                <a:ea typeface="ヒラギノ角ゴ Pro W3"/>
                <a:cs typeface="ヒラギノ角ゴ Pro W3"/>
              </a:rPr>
              <a:t>Gambia</a:t>
            </a:r>
          </a:p>
          <a:p>
            <a:pPr>
              <a:spcBef>
                <a:spcPct val="0"/>
              </a:spcBef>
              <a:buFontTx/>
              <a:buNone/>
            </a:pPr>
            <a:r>
              <a:rPr lang="en-US" altLang="en-US" sz="800">
                <a:ea typeface="ヒラギノ角ゴ Pro W3"/>
                <a:cs typeface="ヒラギノ角ゴ Pro W3"/>
              </a:rPr>
              <a:t>Georgia </a:t>
            </a:r>
          </a:p>
          <a:p>
            <a:pPr>
              <a:spcBef>
                <a:spcPct val="0"/>
              </a:spcBef>
              <a:buFontTx/>
              <a:buNone/>
            </a:pPr>
            <a:r>
              <a:rPr lang="en-US" altLang="en-US" sz="800">
                <a:ea typeface="ヒラギノ角ゴ Pro W3"/>
                <a:cs typeface="ヒラギノ角ゴ Pro W3"/>
              </a:rPr>
              <a:t>Germany</a:t>
            </a:r>
          </a:p>
          <a:p>
            <a:pPr>
              <a:spcBef>
                <a:spcPct val="0"/>
              </a:spcBef>
              <a:buFontTx/>
              <a:buNone/>
            </a:pPr>
            <a:r>
              <a:rPr lang="en-US" altLang="en-US" sz="800">
                <a:ea typeface="ヒラギノ角ゴ Pro W3"/>
                <a:cs typeface="ヒラギノ角ゴ Pro W3"/>
              </a:rPr>
              <a:t>Ghana </a:t>
            </a:r>
          </a:p>
          <a:p>
            <a:pPr>
              <a:spcBef>
                <a:spcPct val="0"/>
              </a:spcBef>
              <a:buFontTx/>
              <a:buNone/>
            </a:pPr>
            <a:r>
              <a:rPr lang="en-US" altLang="en-US" sz="800">
                <a:ea typeface="ヒラギノ角ゴ Pro W3"/>
                <a:cs typeface="ヒラギノ角ゴ Pro W3"/>
              </a:rPr>
              <a:t>Greece	</a:t>
            </a:r>
          </a:p>
          <a:p>
            <a:pPr>
              <a:spcBef>
                <a:spcPct val="0"/>
              </a:spcBef>
              <a:buFontTx/>
              <a:buNone/>
            </a:pPr>
            <a:r>
              <a:rPr lang="en-US" altLang="en-US" sz="800">
                <a:ea typeface="ヒラギノ角ゴ Pro W3"/>
                <a:cs typeface="ヒラギノ角ゴ Pro W3"/>
              </a:rPr>
              <a:t>Grenada	</a:t>
            </a:r>
          </a:p>
          <a:p>
            <a:pPr>
              <a:spcBef>
                <a:spcPct val="0"/>
              </a:spcBef>
              <a:buFontTx/>
              <a:buNone/>
            </a:pPr>
            <a:r>
              <a:rPr lang="en-US" altLang="en-US" sz="800">
                <a:ea typeface="ヒラギノ角ゴ Pro W3"/>
                <a:cs typeface="ヒラギノ角ゴ Pro W3"/>
              </a:rPr>
              <a:t>Guatemala</a:t>
            </a:r>
          </a:p>
          <a:p>
            <a:pPr>
              <a:spcBef>
                <a:spcPct val="0"/>
              </a:spcBef>
              <a:buFontTx/>
              <a:buNone/>
            </a:pPr>
            <a:r>
              <a:rPr lang="en-US" altLang="en-US" sz="800">
                <a:ea typeface="ヒラギノ角ゴ Pro W3"/>
                <a:cs typeface="ヒラギノ角ゴ Pro W3"/>
              </a:rPr>
              <a:t>Guinea	</a:t>
            </a:r>
          </a:p>
          <a:p>
            <a:pPr>
              <a:spcBef>
                <a:spcPct val="0"/>
              </a:spcBef>
              <a:buFontTx/>
              <a:buNone/>
            </a:pPr>
            <a:endParaRPr lang="en-US" altLang="en-US" sz="800">
              <a:ea typeface="ヒラギノ角ゴ Pro W3"/>
              <a:cs typeface="ヒラギノ角ゴ Pro W3"/>
            </a:endParaRPr>
          </a:p>
          <a:p>
            <a:pPr>
              <a:spcBef>
                <a:spcPct val="0"/>
              </a:spcBef>
              <a:buFontTx/>
              <a:buNone/>
            </a:pPr>
            <a:endParaRPr lang="en-US" altLang="en-US" sz="800">
              <a:ea typeface="ヒラギノ角ゴ Pro W3"/>
              <a:cs typeface="ヒラギノ角ゴ Pro W3"/>
            </a:endParaRPr>
          </a:p>
          <a:p>
            <a:pPr>
              <a:spcBef>
                <a:spcPct val="0"/>
              </a:spcBef>
              <a:buFontTx/>
              <a:buNone/>
            </a:pPr>
            <a:endParaRPr lang="de-DE" altLang="en-US" sz="800">
              <a:ea typeface="ヒラギノ角ゴ Pro W3"/>
              <a:cs typeface="ヒラギノ角ゴ Pro W3"/>
            </a:endParaRPr>
          </a:p>
        </p:txBody>
      </p:sp>
      <p:sp>
        <p:nvSpPr>
          <p:cNvPr id="8198" name="Text Box 8"/>
          <p:cNvSpPr txBox="1">
            <a:spLocks noChangeArrowheads="1"/>
          </p:cNvSpPr>
          <p:nvPr/>
        </p:nvSpPr>
        <p:spPr bwMode="auto">
          <a:xfrm>
            <a:off x="3276600" y="3200400"/>
            <a:ext cx="154146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Guinea-Bissau 	</a:t>
            </a:r>
          </a:p>
          <a:p>
            <a:pPr>
              <a:spcBef>
                <a:spcPct val="0"/>
              </a:spcBef>
              <a:buFontTx/>
              <a:buNone/>
            </a:pPr>
            <a:r>
              <a:rPr lang="en-US" altLang="en-US" sz="800">
                <a:ea typeface="ヒラギノ角ゴ Pro W3"/>
                <a:cs typeface="ヒラギノ角ゴ Pro W3"/>
              </a:rPr>
              <a:t>Honduras</a:t>
            </a:r>
          </a:p>
          <a:p>
            <a:pPr>
              <a:spcBef>
                <a:spcPct val="0"/>
              </a:spcBef>
              <a:buFontTx/>
              <a:buNone/>
            </a:pPr>
            <a:r>
              <a:rPr lang="en-US" altLang="en-US" sz="800">
                <a:ea typeface="ヒラギノ角ゴ Pro W3"/>
                <a:cs typeface="ヒラギノ角ゴ Pro W3"/>
              </a:rPr>
              <a:t>Hungary	</a:t>
            </a:r>
          </a:p>
          <a:p>
            <a:pPr>
              <a:spcBef>
                <a:spcPct val="0"/>
              </a:spcBef>
              <a:buFontTx/>
              <a:buNone/>
            </a:pPr>
            <a:r>
              <a:rPr lang="en-US" altLang="en-US" sz="800">
                <a:ea typeface="ヒラギノ角ゴ Pro W3"/>
                <a:cs typeface="ヒラギノ角ゴ Pro W3"/>
              </a:rPr>
              <a:t>Iceland	</a:t>
            </a:r>
          </a:p>
          <a:p>
            <a:pPr>
              <a:spcBef>
                <a:spcPct val="0"/>
              </a:spcBef>
              <a:buFontTx/>
              <a:buNone/>
            </a:pPr>
            <a:r>
              <a:rPr lang="en-US" altLang="en-US" sz="800">
                <a:ea typeface="ヒラギノ角ゴ Pro W3"/>
                <a:cs typeface="ヒラギノ角ゴ Pro W3"/>
              </a:rPr>
              <a:t>India		</a:t>
            </a:r>
          </a:p>
          <a:p>
            <a:pPr>
              <a:spcBef>
                <a:spcPct val="0"/>
              </a:spcBef>
              <a:buFontTx/>
              <a:buNone/>
            </a:pPr>
            <a:r>
              <a:rPr lang="en-US" altLang="en-US" sz="800">
                <a:ea typeface="ヒラギノ角ゴ Pro W3"/>
                <a:cs typeface="ヒラギノ角ゴ Pro W3"/>
              </a:rPr>
              <a:t>Indonesia	</a:t>
            </a:r>
          </a:p>
          <a:p>
            <a:pPr>
              <a:spcBef>
                <a:spcPct val="0"/>
              </a:spcBef>
              <a:buFontTx/>
              <a:buNone/>
            </a:pPr>
            <a:r>
              <a:rPr lang="en-US" altLang="en-US" sz="800">
                <a:ea typeface="ヒラギノ角ゴ Pro W3"/>
                <a:cs typeface="ヒラギノ角ゴ Pro W3"/>
              </a:rPr>
              <a:t>Iran (Islamic Republic of)</a:t>
            </a:r>
          </a:p>
          <a:p>
            <a:pPr>
              <a:spcBef>
                <a:spcPct val="0"/>
              </a:spcBef>
              <a:buFontTx/>
              <a:buNone/>
            </a:pPr>
            <a:r>
              <a:rPr lang="en-US" altLang="en-US" sz="800">
                <a:ea typeface="ヒラギノ角ゴ Pro W3"/>
                <a:cs typeface="ヒラギノ角ゴ Pro W3"/>
              </a:rPr>
              <a:t>Ireland 	</a:t>
            </a:r>
          </a:p>
          <a:p>
            <a:pPr>
              <a:spcBef>
                <a:spcPct val="0"/>
              </a:spcBef>
              <a:buFontTx/>
              <a:buNone/>
            </a:pPr>
            <a:r>
              <a:rPr lang="en-US" altLang="en-US" sz="800">
                <a:ea typeface="ヒラギノ角ゴ Pro W3"/>
                <a:cs typeface="ヒラギノ角ゴ Pro W3"/>
              </a:rPr>
              <a:t>Israel		</a:t>
            </a:r>
          </a:p>
          <a:p>
            <a:pPr>
              <a:spcBef>
                <a:spcPct val="0"/>
              </a:spcBef>
              <a:buFontTx/>
              <a:buNone/>
            </a:pPr>
            <a:r>
              <a:rPr lang="en-US" altLang="en-US" sz="800">
                <a:ea typeface="ヒラギノ角ゴ Pro W3"/>
                <a:cs typeface="ヒラギノ角ゴ Pro W3"/>
              </a:rPr>
              <a:t>Italy		</a:t>
            </a:r>
          </a:p>
          <a:p>
            <a:pPr>
              <a:spcBef>
                <a:spcPct val="0"/>
              </a:spcBef>
              <a:buFontTx/>
              <a:buNone/>
            </a:pPr>
            <a:r>
              <a:rPr lang="en-US" altLang="en-US" sz="800">
                <a:ea typeface="ヒラギノ角ゴ Pro W3"/>
                <a:cs typeface="ヒラギノ角ゴ Pro W3"/>
              </a:rPr>
              <a:t>Japan		</a:t>
            </a:r>
          </a:p>
          <a:p>
            <a:pPr>
              <a:spcBef>
                <a:spcPct val="0"/>
              </a:spcBef>
              <a:buFontTx/>
              <a:buNone/>
            </a:pPr>
            <a:r>
              <a:rPr lang="en-US" altLang="en-US" sz="800">
                <a:ea typeface="ヒラギノ角ゴ Pro W3"/>
                <a:cs typeface="ヒラギノ角ゴ Pro W3"/>
              </a:rPr>
              <a:t>Kazakhstan	</a:t>
            </a:r>
          </a:p>
          <a:p>
            <a:pPr>
              <a:spcBef>
                <a:spcPct val="0"/>
              </a:spcBef>
              <a:buFontTx/>
              <a:buNone/>
            </a:pPr>
            <a:r>
              <a:rPr lang="en-US" altLang="en-US" sz="800">
                <a:ea typeface="ヒラギノ角ゴ Pro W3"/>
                <a:cs typeface="ヒラギノ角ゴ Pro W3"/>
              </a:rPr>
              <a:t>Kenya</a:t>
            </a:r>
          </a:p>
          <a:p>
            <a:pPr>
              <a:spcBef>
                <a:spcPct val="0"/>
              </a:spcBef>
              <a:buFontTx/>
              <a:buNone/>
            </a:pPr>
            <a:r>
              <a:rPr lang="en-US" altLang="en-US" sz="800">
                <a:ea typeface="ヒラギノ角ゴ Pro W3"/>
                <a:cs typeface="ヒラギノ角ゴ Pro W3"/>
              </a:rPr>
              <a:t>Kyrgyzstan</a:t>
            </a:r>
          </a:p>
          <a:p>
            <a:pPr>
              <a:spcBef>
                <a:spcPct val="0"/>
              </a:spcBef>
              <a:buFontTx/>
              <a:buNone/>
            </a:pPr>
            <a:r>
              <a:rPr lang="en-US" altLang="en-US" sz="800">
                <a:ea typeface="ヒラギノ角ゴ Pro W3"/>
                <a:cs typeface="ヒラギノ角ゴ Pro W3"/>
              </a:rPr>
              <a:t>Lao People’s Dem Rep.</a:t>
            </a:r>
          </a:p>
          <a:p>
            <a:pPr>
              <a:spcBef>
                <a:spcPct val="0"/>
              </a:spcBef>
              <a:buFontTx/>
              <a:buNone/>
            </a:pPr>
            <a:r>
              <a:rPr lang="en-US" altLang="en-US" sz="800">
                <a:ea typeface="ヒラギノ角ゴ Pro W3"/>
                <a:cs typeface="ヒラギノ角ゴ Pro W3"/>
              </a:rPr>
              <a:t>Latvia 	</a:t>
            </a:r>
          </a:p>
          <a:p>
            <a:pPr>
              <a:spcBef>
                <a:spcPct val="0"/>
              </a:spcBef>
              <a:buFontTx/>
              <a:buNone/>
            </a:pPr>
            <a:r>
              <a:rPr lang="en-US" altLang="en-US" sz="800">
                <a:ea typeface="ヒラギノ角ゴ Pro W3"/>
                <a:cs typeface="ヒラギノ角ゴ Pro W3"/>
              </a:rPr>
              <a:t>Lesotho </a:t>
            </a:r>
          </a:p>
          <a:p>
            <a:pPr>
              <a:spcBef>
                <a:spcPct val="0"/>
              </a:spcBef>
              <a:buFontTx/>
              <a:buNone/>
            </a:pPr>
            <a:r>
              <a:rPr lang="en-US" altLang="en-US" sz="800">
                <a:ea typeface="ヒラギノ角ゴ Pro W3"/>
                <a:cs typeface="ヒラギノ角ゴ Pro W3"/>
              </a:rPr>
              <a:t>Liberia	</a:t>
            </a:r>
          </a:p>
          <a:p>
            <a:pPr>
              <a:spcBef>
                <a:spcPct val="0"/>
              </a:spcBef>
              <a:buFontTx/>
              <a:buNone/>
            </a:pPr>
            <a:r>
              <a:rPr lang="en-US" altLang="en-US" sz="800">
                <a:ea typeface="ヒラギノ角ゴ Pro W3"/>
                <a:cs typeface="ヒラギノ角ゴ Pro W3"/>
              </a:rPr>
              <a:t>Libyan Arab Jamahiriya</a:t>
            </a:r>
          </a:p>
          <a:p>
            <a:pPr>
              <a:spcBef>
                <a:spcPct val="0"/>
              </a:spcBef>
              <a:buFontTx/>
              <a:buNone/>
            </a:pPr>
            <a:r>
              <a:rPr lang="en-US" altLang="en-US" sz="800">
                <a:ea typeface="ヒラギノ角ゴ Pro W3"/>
                <a:cs typeface="ヒラギノ角ゴ Pro W3"/>
              </a:rPr>
              <a:t>Liechtenstein </a:t>
            </a:r>
          </a:p>
          <a:p>
            <a:pPr>
              <a:spcBef>
                <a:spcPct val="0"/>
              </a:spcBef>
              <a:buFontTx/>
              <a:buNone/>
            </a:pPr>
            <a:r>
              <a:rPr lang="en-US" altLang="en-US" sz="800">
                <a:ea typeface="ヒラギノ角ゴ Pro W3"/>
                <a:cs typeface="ヒラギノ角ゴ Pro W3"/>
              </a:rPr>
              <a:t>Lithuania	</a:t>
            </a:r>
          </a:p>
          <a:p>
            <a:pPr>
              <a:spcBef>
                <a:spcPct val="0"/>
              </a:spcBef>
              <a:buFontTx/>
              <a:buNone/>
            </a:pPr>
            <a:r>
              <a:rPr lang="en-US" altLang="en-US" sz="800">
                <a:ea typeface="ヒラギノ角ゴ Pro W3"/>
                <a:cs typeface="ヒラギノ角ゴ Pro W3"/>
              </a:rPr>
              <a:t>Luxembourg	</a:t>
            </a:r>
          </a:p>
          <a:p>
            <a:pPr>
              <a:spcBef>
                <a:spcPct val="0"/>
              </a:spcBef>
              <a:buFontTx/>
              <a:buNone/>
            </a:pPr>
            <a:r>
              <a:rPr lang="en-US" altLang="en-US" sz="800">
                <a:ea typeface="ヒラギノ角ゴ Pro W3"/>
                <a:cs typeface="ヒラギノ角ゴ Pro W3"/>
              </a:rPr>
              <a:t>Madagascar</a:t>
            </a:r>
            <a:endParaRPr lang="de-DE" altLang="en-US" sz="800">
              <a:ea typeface="ヒラギノ角ゴ Pro W3"/>
              <a:cs typeface="ヒラギノ角ゴ Pro W3"/>
            </a:endParaRPr>
          </a:p>
        </p:txBody>
      </p:sp>
      <p:sp>
        <p:nvSpPr>
          <p:cNvPr id="8199" name="Text Box 9"/>
          <p:cNvSpPr txBox="1">
            <a:spLocks noChangeArrowheads="1"/>
          </p:cNvSpPr>
          <p:nvPr/>
        </p:nvSpPr>
        <p:spPr bwMode="auto">
          <a:xfrm>
            <a:off x="4572000" y="2819400"/>
            <a:ext cx="262255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defTabSz="762000">
              <a:spcBef>
                <a:spcPct val="20000"/>
              </a:spcBef>
              <a:buBlip>
                <a:blip r:embed="rId6"/>
              </a:buBlip>
              <a:defRPr sz="2400">
                <a:solidFill>
                  <a:schemeClr val="tx1"/>
                </a:solidFill>
                <a:latin typeface="Arial" pitchFamily="34" charset="0"/>
                <a:cs typeface="Arial" pitchFamily="34" charset="0"/>
              </a:defRPr>
            </a:lvl4pPr>
            <a:lvl5pPr marL="2057400" indent="-228600" defTabSz="76200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endParaRPr lang="en-US" altLang="en-US" sz="800">
              <a:ea typeface="ヒラギノ角ゴ Pro W3"/>
              <a:cs typeface="ヒラギノ角ゴ Pro W3"/>
            </a:endParaRPr>
          </a:p>
          <a:p>
            <a:pPr>
              <a:spcBef>
                <a:spcPct val="0"/>
              </a:spcBef>
              <a:buFontTx/>
              <a:buNone/>
            </a:pP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Malawi	</a:t>
            </a:r>
          </a:p>
          <a:p>
            <a:pPr>
              <a:spcBef>
                <a:spcPct val="0"/>
              </a:spcBef>
              <a:buFontTx/>
              <a:buNone/>
            </a:pPr>
            <a:r>
              <a:rPr lang="en-US" altLang="en-US" sz="800">
                <a:ea typeface="ヒラギノ角ゴ Pro W3"/>
                <a:cs typeface="ヒラギノ角ゴ Pro W3"/>
              </a:rPr>
              <a:t>Malaysia</a:t>
            </a:r>
          </a:p>
          <a:p>
            <a:pPr>
              <a:spcBef>
                <a:spcPct val="0"/>
              </a:spcBef>
              <a:buFontTx/>
              <a:buNone/>
            </a:pPr>
            <a:r>
              <a:rPr lang="en-US" altLang="en-US" sz="800">
                <a:ea typeface="ヒラギノ角ゴ Pro W3"/>
                <a:cs typeface="ヒラギノ角ゴ Pro W3"/>
              </a:rPr>
              <a:t>Mali		</a:t>
            </a:r>
          </a:p>
          <a:p>
            <a:pPr>
              <a:spcBef>
                <a:spcPct val="0"/>
              </a:spcBef>
              <a:buFontTx/>
              <a:buNone/>
            </a:pPr>
            <a:r>
              <a:rPr lang="en-US" altLang="en-US" sz="800">
                <a:ea typeface="ヒラギノ角ゴ Pro W3"/>
                <a:cs typeface="ヒラギノ角ゴ Pro W3"/>
              </a:rPr>
              <a:t>Malta</a:t>
            </a:r>
          </a:p>
          <a:p>
            <a:pPr>
              <a:spcBef>
                <a:spcPct val="0"/>
              </a:spcBef>
              <a:buFontTx/>
              <a:buNone/>
            </a:pPr>
            <a:r>
              <a:rPr lang="en-US" altLang="en-US" sz="800">
                <a:ea typeface="ヒラギノ角ゴ Pro W3"/>
                <a:cs typeface="ヒラギノ角ゴ Pro W3"/>
              </a:rPr>
              <a:t>Mauritania		</a:t>
            </a:r>
          </a:p>
          <a:p>
            <a:pPr>
              <a:spcBef>
                <a:spcPct val="0"/>
              </a:spcBef>
              <a:buFontTx/>
              <a:buNone/>
            </a:pPr>
            <a:r>
              <a:rPr lang="en-US" altLang="en-US" sz="800">
                <a:ea typeface="ヒラギノ角ゴ Pro W3"/>
                <a:cs typeface="ヒラギノ角ゴ Pro W3"/>
              </a:rPr>
              <a:t>Mexico		</a:t>
            </a:r>
          </a:p>
          <a:p>
            <a:pPr>
              <a:spcBef>
                <a:spcPct val="0"/>
              </a:spcBef>
              <a:buFontTx/>
              <a:buNone/>
            </a:pPr>
            <a:r>
              <a:rPr lang="en-US" altLang="en-US" sz="800">
                <a:ea typeface="ヒラギノ角ゴ Pro W3"/>
                <a:cs typeface="ヒラギノ角ゴ Pro W3"/>
              </a:rPr>
              <a:t>Monaco		</a:t>
            </a:r>
          </a:p>
          <a:p>
            <a:pPr>
              <a:spcBef>
                <a:spcPct val="0"/>
              </a:spcBef>
              <a:buFontTx/>
              <a:buNone/>
            </a:pPr>
            <a:r>
              <a:rPr lang="en-US" altLang="en-US" sz="800">
                <a:ea typeface="ヒラギノ角ゴ Pro W3"/>
                <a:cs typeface="ヒラギノ角ゴ Pro W3"/>
              </a:rPr>
              <a:t>Mongolia		</a:t>
            </a:r>
          </a:p>
          <a:p>
            <a:pPr>
              <a:spcBef>
                <a:spcPct val="0"/>
              </a:spcBef>
              <a:buFontTx/>
              <a:buNone/>
            </a:pPr>
            <a:r>
              <a:rPr lang="en-US" altLang="en-US" sz="800">
                <a:ea typeface="ヒラギノ角ゴ Pro W3"/>
                <a:cs typeface="ヒラギノ角ゴ Pro W3"/>
              </a:rPr>
              <a:t>Montenegro</a:t>
            </a:r>
          </a:p>
          <a:p>
            <a:pPr>
              <a:spcBef>
                <a:spcPct val="0"/>
              </a:spcBef>
              <a:buFontTx/>
              <a:buNone/>
            </a:pPr>
            <a:r>
              <a:rPr lang="en-US" altLang="en-US" sz="800">
                <a:ea typeface="ヒラギノ角ゴ Pro W3"/>
                <a:cs typeface="ヒラギノ角ゴ Pro W3"/>
              </a:rPr>
              <a:t>Morocco		</a:t>
            </a:r>
          </a:p>
          <a:p>
            <a:pPr>
              <a:spcBef>
                <a:spcPct val="0"/>
              </a:spcBef>
              <a:buFontTx/>
              <a:buNone/>
            </a:pPr>
            <a:r>
              <a:rPr lang="en-US" altLang="en-US" sz="800">
                <a:ea typeface="ヒラギノ角ゴ Pro W3"/>
                <a:cs typeface="ヒラギノ角ゴ Pro W3"/>
              </a:rPr>
              <a:t>Mozambique		</a:t>
            </a:r>
          </a:p>
          <a:p>
            <a:pPr>
              <a:spcBef>
                <a:spcPct val="0"/>
              </a:spcBef>
              <a:buFontTx/>
              <a:buNone/>
            </a:pPr>
            <a:r>
              <a:rPr lang="en-US" altLang="en-US" sz="800">
                <a:ea typeface="ヒラギノ角ゴ Pro W3"/>
                <a:cs typeface="ヒラギノ角ゴ Pro W3"/>
              </a:rPr>
              <a:t>Namibia </a:t>
            </a:r>
          </a:p>
          <a:p>
            <a:pPr>
              <a:spcBef>
                <a:spcPct val="0"/>
              </a:spcBef>
              <a:buFontTx/>
              <a:buNone/>
            </a:pPr>
            <a:r>
              <a:rPr lang="en-US" altLang="en-US" sz="800">
                <a:ea typeface="ヒラギノ角ゴ Pro W3"/>
                <a:cs typeface="ヒラギノ角ゴ Pro W3"/>
              </a:rPr>
              <a:t>Netherlands		</a:t>
            </a:r>
          </a:p>
          <a:p>
            <a:pPr>
              <a:spcBef>
                <a:spcPct val="0"/>
              </a:spcBef>
              <a:buFontTx/>
              <a:buNone/>
            </a:pPr>
            <a:r>
              <a:rPr lang="en-US" altLang="en-US" sz="800">
                <a:ea typeface="ヒラギノ角ゴ Pro W3"/>
                <a:cs typeface="ヒラギノ角ゴ Pro W3"/>
              </a:rPr>
              <a:t>New Zealand</a:t>
            </a:r>
          </a:p>
          <a:p>
            <a:pPr>
              <a:spcBef>
                <a:spcPct val="0"/>
              </a:spcBef>
              <a:buFontTx/>
              <a:buNone/>
            </a:pPr>
            <a:r>
              <a:rPr lang="en-US" altLang="en-US" sz="800">
                <a:ea typeface="ヒラギノ角ゴ Pro W3"/>
                <a:cs typeface="ヒラギノ角ゴ Pro W3"/>
              </a:rPr>
              <a:t>Nicaragua</a:t>
            </a:r>
          </a:p>
          <a:p>
            <a:pPr>
              <a:spcBef>
                <a:spcPct val="0"/>
              </a:spcBef>
              <a:buFontTx/>
              <a:buNone/>
            </a:pPr>
            <a:r>
              <a:rPr lang="en-US" altLang="en-US" sz="800">
                <a:ea typeface="ヒラギノ角ゴ Pro W3"/>
                <a:cs typeface="ヒラギノ角ゴ Pro W3"/>
              </a:rPr>
              <a:t>Niger</a:t>
            </a:r>
          </a:p>
          <a:p>
            <a:pPr>
              <a:spcBef>
                <a:spcPct val="0"/>
              </a:spcBef>
              <a:buFontTx/>
              <a:buNone/>
            </a:pPr>
            <a:r>
              <a:rPr lang="en-US" altLang="en-US" sz="800">
                <a:ea typeface="ヒラギノ角ゴ Pro W3"/>
                <a:cs typeface="ヒラギノ角ゴ Pro W3"/>
              </a:rPr>
              <a:t>Nigeria</a:t>
            </a:r>
          </a:p>
          <a:p>
            <a:pPr>
              <a:spcBef>
                <a:spcPct val="0"/>
              </a:spcBef>
              <a:buFontTx/>
              <a:buNone/>
            </a:pPr>
            <a:r>
              <a:rPr lang="en-US" altLang="en-US" sz="800">
                <a:ea typeface="ヒラギノ角ゴ Pro W3"/>
                <a:cs typeface="ヒラギノ角ゴ Pro W3"/>
              </a:rPr>
              <a:t>Norway</a:t>
            </a:r>
          </a:p>
          <a:p>
            <a:pPr>
              <a:spcBef>
                <a:spcPct val="0"/>
              </a:spcBef>
              <a:buFontTx/>
              <a:buNone/>
            </a:pPr>
            <a:r>
              <a:rPr lang="en-US" altLang="en-US" sz="800">
                <a:ea typeface="ヒラギノ角ゴ Pro W3"/>
                <a:cs typeface="ヒラギノ角ゴ Pro W3"/>
              </a:rPr>
              <a:t>Oman</a:t>
            </a:r>
          </a:p>
          <a:p>
            <a:pPr>
              <a:spcBef>
                <a:spcPct val="0"/>
              </a:spcBef>
              <a:buFontTx/>
              <a:buNone/>
            </a:pPr>
            <a:r>
              <a:rPr lang="en-US" altLang="en-US" sz="800">
                <a:ea typeface="ヒラギノ角ゴ Pro W3"/>
                <a:cs typeface="ヒラギノ角ゴ Pro W3"/>
              </a:rPr>
              <a:t>Panama</a:t>
            </a:r>
          </a:p>
          <a:p>
            <a:pPr>
              <a:spcBef>
                <a:spcPct val="0"/>
              </a:spcBef>
              <a:buFontTx/>
              <a:buNone/>
            </a:pPr>
            <a:r>
              <a:rPr lang="en-US" altLang="en-US" sz="800">
                <a:ea typeface="ヒラギノ角ゴ Pro W3"/>
                <a:cs typeface="ヒラギノ角ゴ Pro W3"/>
              </a:rPr>
              <a:t>Papua New Guinea</a:t>
            </a:r>
          </a:p>
          <a:p>
            <a:pPr>
              <a:spcBef>
                <a:spcPct val="0"/>
              </a:spcBef>
              <a:buFontTx/>
              <a:buNone/>
            </a:pPr>
            <a:r>
              <a:rPr lang="en-GB" altLang="en-US" sz="800">
                <a:ea typeface="ヒラギノ角ゴ Pro W3"/>
                <a:cs typeface="ヒラギノ角ゴ Pro W3"/>
              </a:rPr>
              <a:t>Peru</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Philippines </a:t>
            </a:r>
          </a:p>
          <a:p>
            <a:pPr>
              <a:spcBef>
                <a:spcPct val="0"/>
              </a:spcBef>
              <a:buFontTx/>
              <a:buNone/>
            </a:pP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		</a:t>
            </a:r>
          </a:p>
          <a:p>
            <a:pPr>
              <a:spcBef>
                <a:spcPct val="0"/>
              </a:spcBef>
              <a:buFontTx/>
              <a:buNone/>
            </a:pPr>
            <a:endParaRPr lang="en-US" altLang="en-US" sz="800">
              <a:ea typeface="ヒラギノ角ゴ Pro W3"/>
              <a:cs typeface="ヒラギノ角ゴ Pro W3"/>
            </a:endParaRPr>
          </a:p>
        </p:txBody>
      </p:sp>
      <p:sp>
        <p:nvSpPr>
          <p:cNvPr id="8200" name="Text Box 10"/>
          <p:cNvSpPr txBox="1">
            <a:spLocks noChangeArrowheads="1"/>
          </p:cNvSpPr>
          <p:nvPr/>
        </p:nvSpPr>
        <p:spPr bwMode="auto">
          <a:xfrm>
            <a:off x="5791200" y="3276600"/>
            <a:ext cx="2319338"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Poland</a:t>
            </a:r>
          </a:p>
          <a:p>
            <a:pPr>
              <a:spcBef>
                <a:spcPct val="0"/>
              </a:spcBef>
              <a:buFontTx/>
              <a:buNone/>
            </a:pPr>
            <a:r>
              <a:rPr lang="en-US" altLang="en-US" sz="800">
                <a:ea typeface="ヒラギノ角ゴ Pro W3"/>
                <a:cs typeface="ヒラギノ角ゴ Pro W3"/>
              </a:rPr>
              <a:t>Portugal</a:t>
            </a:r>
          </a:p>
          <a:p>
            <a:pPr>
              <a:spcBef>
                <a:spcPct val="0"/>
              </a:spcBef>
              <a:buFontTx/>
              <a:buNone/>
            </a:pPr>
            <a:r>
              <a:rPr lang="en-US" altLang="en-US" sz="800">
                <a:ea typeface="ヒラギノ角ゴ Pro W3"/>
                <a:cs typeface="ヒラギノ角ゴ Pro W3"/>
              </a:rPr>
              <a:t>Qatar</a:t>
            </a:r>
          </a:p>
          <a:p>
            <a:pPr>
              <a:spcBef>
                <a:spcPct val="0"/>
              </a:spcBef>
              <a:buFontTx/>
              <a:buNone/>
            </a:pPr>
            <a:r>
              <a:rPr lang="en-US" altLang="en-US" sz="800">
                <a:ea typeface="ヒラギノ角ゴ Pro W3"/>
                <a:cs typeface="ヒラギノ角ゴ Pro W3"/>
              </a:rPr>
              <a:t>Republic of Korea </a:t>
            </a:r>
          </a:p>
          <a:p>
            <a:pPr>
              <a:spcBef>
                <a:spcPct val="0"/>
              </a:spcBef>
              <a:buFontTx/>
              <a:buNone/>
            </a:pPr>
            <a:r>
              <a:rPr lang="en-US" altLang="en-US" sz="800">
                <a:ea typeface="ヒラギノ角ゴ Pro W3"/>
                <a:cs typeface="ヒラギノ角ゴ Pro W3"/>
              </a:rPr>
              <a:t>Republic of Moldova	</a:t>
            </a:r>
          </a:p>
          <a:p>
            <a:pPr>
              <a:spcBef>
                <a:spcPct val="0"/>
              </a:spcBef>
              <a:buFontTx/>
              <a:buNone/>
            </a:pPr>
            <a:r>
              <a:rPr lang="en-US" altLang="en-US" sz="800">
                <a:ea typeface="ヒラギノ角ゴ Pro W3"/>
                <a:cs typeface="ヒラギノ角ゴ Pro W3"/>
              </a:rPr>
              <a:t>Romania		</a:t>
            </a:r>
          </a:p>
          <a:p>
            <a:pPr>
              <a:spcBef>
                <a:spcPct val="0"/>
              </a:spcBef>
              <a:buFontTx/>
              <a:buNone/>
            </a:pPr>
            <a:r>
              <a:rPr lang="en-US" altLang="en-US" sz="800">
                <a:ea typeface="ヒラギノ角ゴ Pro W3"/>
                <a:cs typeface="ヒラギノ角ゴ Pro W3"/>
              </a:rPr>
              <a:t>Rwanda</a:t>
            </a:r>
          </a:p>
          <a:p>
            <a:pPr>
              <a:spcBef>
                <a:spcPct val="0"/>
              </a:spcBef>
              <a:buFontTx/>
              <a:buNone/>
            </a:pPr>
            <a:r>
              <a:rPr lang="en-US" altLang="en-US" sz="800">
                <a:ea typeface="ヒラギノ角ゴ Pro W3"/>
                <a:cs typeface="ヒラギノ角ゴ Pro W3"/>
              </a:rPr>
              <a:t>Russian Federation	</a:t>
            </a:r>
          </a:p>
          <a:p>
            <a:pPr>
              <a:spcBef>
                <a:spcPct val="0"/>
              </a:spcBef>
              <a:buFontTx/>
              <a:buNone/>
            </a:pPr>
            <a:r>
              <a:rPr lang="en-US" altLang="en-US" sz="800">
                <a:ea typeface="ヒラギノ角ゴ Pro W3"/>
                <a:cs typeface="ヒラギノ角ゴ Pro W3"/>
              </a:rPr>
              <a:t>Saint Lucia		</a:t>
            </a:r>
          </a:p>
          <a:p>
            <a:pPr>
              <a:spcBef>
                <a:spcPct val="0"/>
              </a:spcBef>
              <a:buFontTx/>
              <a:buNone/>
            </a:pPr>
            <a:r>
              <a:rPr lang="en-US" altLang="en-US" sz="800">
                <a:ea typeface="ヒラギノ角ゴ Pro W3"/>
                <a:cs typeface="ヒラギノ角ゴ Pro W3"/>
              </a:rPr>
              <a:t>Saint Vincent and</a:t>
            </a:r>
            <a:br>
              <a:rPr lang="en-US" altLang="en-US" sz="800">
                <a:ea typeface="ヒラギノ角ゴ Pro W3"/>
                <a:cs typeface="ヒラギノ角ゴ Pro W3"/>
              </a:rPr>
            </a:br>
            <a:r>
              <a:rPr lang="en-US" altLang="en-US" sz="800">
                <a:ea typeface="ヒラギノ角ゴ Pro W3"/>
                <a:cs typeface="ヒラギノ角ゴ Pro W3"/>
              </a:rPr>
              <a:t>      the Grenadines </a:t>
            </a:r>
          </a:p>
          <a:p>
            <a:pPr>
              <a:spcBef>
                <a:spcPct val="0"/>
              </a:spcBef>
              <a:buFontTx/>
              <a:buNone/>
            </a:pPr>
            <a:r>
              <a:rPr lang="en-US" altLang="en-US" sz="800">
                <a:ea typeface="ヒラギノ角ゴ Pro W3"/>
                <a:cs typeface="ヒラギノ角ゴ Pro W3"/>
              </a:rPr>
              <a:t>San Marino</a:t>
            </a:r>
          </a:p>
          <a:p>
            <a:pPr>
              <a:spcBef>
                <a:spcPct val="0"/>
              </a:spcBef>
              <a:buFontTx/>
              <a:buNone/>
            </a:pPr>
            <a:r>
              <a:rPr lang="en-GB" altLang="en-US" sz="800">
                <a:ea typeface="ヒラギノ角ゴ Pro W3"/>
                <a:cs typeface="ヒラギノ角ゴ Pro W3"/>
              </a:rPr>
              <a:t>Sao Tomé e Principe</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Saudi Arabia</a:t>
            </a:r>
            <a:endParaRPr lang="en-US" altLang="en-US" sz="800" b="1" u="sng">
              <a:ea typeface="ヒラギノ角ゴ Pro W3"/>
              <a:cs typeface="ヒラギノ角ゴ Pro W3"/>
            </a:endParaRPr>
          </a:p>
          <a:p>
            <a:pPr>
              <a:spcBef>
                <a:spcPct val="0"/>
              </a:spcBef>
              <a:buFontTx/>
              <a:buNone/>
            </a:pPr>
            <a:r>
              <a:rPr lang="en-US" altLang="en-US" sz="800">
                <a:ea typeface="ヒラギノ角ゴ Pro W3"/>
                <a:cs typeface="ヒラギノ角ゴ Pro W3"/>
              </a:rPr>
              <a:t>Senegal		</a:t>
            </a:r>
          </a:p>
          <a:p>
            <a:pPr>
              <a:spcBef>
                <a:spcPct val="0"/>
              </a:spcBef>
              <a:buFontTx/>
              <a:buNone/>
            </a:pPr>
            <a:r>
              <a:rPr lang="en-US" altLang="en-US" sz="800">
                <a:ea typeface="ヒラギノ角ゴ Pro W3"/>
                <a:cs typeface="ヒラギノ角ゴ Pro W3"/>
              </a:rPr>
              <a:t>Serbia</a:t>
            </a:r>
          </a:p>
          <a:p>
            <a:pPr>
              <a:spcBef>
                <a:spcPct val="0"/>
              </a:spcBef>
              <a:buFontTx/>
              <a:buNone/>
            </a:pPr>
            <a:r>
              <a:rPr lang="en-US" altLang="en-US" sz="800">
                <a:ea typeface="ヒラギノ角ゴ Pro W3"/>
                <a:cs typeface="ヒラギノ角ゴ Pro W3"/>
              </a:rPr>
              <a:t>Seychelles</a:t>
            </a:r>
          </a:p>
          <a:p>
            <a:pPr>
              <a:spcBef>
                <a:spcPct val="0"/>
              </a:spcBef>
              <a:buFontTx/>
              <a:buNone/>
            </a:pPr>
            <a:r>
              <a:rPr lang="en-US" altLang="en-US" sz="800">
                <a:ea typeface="ヒラギノ角ゴ Pro W3"/>
                <a:cs typeface="ヒラギノ角ゴ Pro W3"/>
              </a:rPr>
              <a:t>Sierra Leone		</a:t>
            </a:r>
          </a:p>
          <a:p>
            <a:pPr>
              <a:spcBef>
                <a:spcPct val="0"/>
              </a:spcBef>
              <a:buFontTx/>
              <a:buNone/>
            </a:pPr>
            <a:r>
              <a:rPr lang="en-US" altLang="en-US" sz="800">
                <a:ea typeface="ヒラギノ角ゴ Pro W3"/>
                <a:cs typeface="ヒラギノ角ゴ Pro W3"/>
              </a:rPr>
              <a:t>Singapore		</a:t>
            </a:r>
          </a:p>
          <a:p>
            <a:pPr>
              <a:spcBef>
                <a:spcPct val="0"/>
              </a:spcBef>
              <a:buFontTx/>
              <a:buNone/>
            </a:pPr>
            <a:r>
              <a:rPr lang="en-US" altLang="en-US" sz="800">
                <a:ea typeface="ヒラギノ角ゴ Pro W3"/>
                <a:cs typeface="ヒラギノ角ゴ Pro W3"/>
              </a:rPr>
              <a:t>Slovakia		</a:t>
            </a:r>
          </a:p>
          <a:p>
            <a:pPr>
              <a:spcBef>
                <a:spcPct val="0"/>
              </a:spcBef>
              <a:buFontTx/>
              <a:buNone/>
            </a:pPr>
            <a:r>
              <a:rPr lang="en-US" altLang="en-US" sz="800">
                <a:ea typeface="ヒラギノ角ゴ Pro W3"/>
                <a:cs typeface="ヒラギノ角ゴ Pro W3"/>
              </a:rPr>
              <a:t>Slovenia		</a:t>
            </a:r>
          </a:p>
          <a:p>
            <a:pPr>
              <a:spcBef>
                <a:spcPct val="0"/>
              </a:spcBef>
              <a:buFontTx/>
              <a:buNone/>
            </a:pPr>
            <a:r>
              <a:rPr lang="en-US" altLang="en-US" sz="800">
                <a:ea typeface="ヒラギノ角ゴ Pro W3"/>
                <a:cs typeface="ヒラギノ角ゴ Pro W3"/>
              </a:rPr>
              <a:t>South Africa		</a:t>
            </a:r>
          </a:p>
          <a:p>
            <a:pPr>
              <a:spcBef>
                <a:spcPct val="0"/>
              </a:spcBef>
              <a:buFontTx/>
              <a:buNone/>
            </a:pPr>
            <a:r>
              <a:rPr lang="en-US" altLang="en-US" sz="800">
                <a:ea typeface="ヒラギノ角ゴ Pro W3"/>
                <a:cs typeface="ヒラギノ角ゴ Pro W3"/>
              </a:rPr>
              <a:t>Spain		</a:t>
            </a:r>
          </a:p>
          <a:p>
            <a:pPr>
              <a:spcBef>
                <a:spcPct val="0"/>
              </a:spcBef>
              <a:buFontTx/>
              <a:buNone/>
            </a:pPr>
            <a:r>
              <a:rPr lang="en-US" altLang="en-US" sz="800">
                <a:ea typeface="ヒラギノ角ゴ Pro W3"/>
                <a:cs typeface="ヒラギノ角ゴ Pro W3"/>
              </a:rPr>
              <a:t>Sri Lanka		</a:t>
            </a:r>
          </a:p>
          <a:p>
            <a:pPr>
              <a:spcBef>
                <a:spcPct val="0"/>
              </a:spcBef>
              <a:buFontTx/>
              <a:buNone/>
            </a:pPr>
            <a:r>
              <a:rPr lang="en-US" altLang="en-US" sz="800">
                <a:ea typeface="ヒラギノ角ゴ Pro W3"/>
                <a:cs typeface="ヒラギノ角ゴ Pro W3"/>
              </a:rPr>
              <a:t>Sudan		</a:t>
            </a:r>
          </a:p>
          <a:p>
            <a:pPr>
              <a:spcBef>
                <a:spcPct val="0"/>
              </a:spcBef>
              <a:buFontTx/>
              <a:buNone/>
            </a:pPr>
            <a:r>
              <a:rPr lang="en-US" altLang="en-US" sz="800">
                <a:ea typeface="ヒラギノ角ゴ Pro W3"/>
                <a:cs typeface="ヒラギノ角ゴ Pro W3"/>
              </a:rPr>
              <a:t>Swaziland</a:t>
            </a:r>
          </a:p>
        </p:txBody>
      </p:sp>
      <p:sp>
        <p:nvSpPr>
          <p:cNvPr id="8201" name="Text Box 11"/>
          <p:cNvSpPr txBox="1">
            <a:spLocks noChangeArrowheads="1"/>
          </p:cNvSpPr>
          <p:nvPr/>
        </p:nvSpPr>
        <p:spPr bwMode="auto">
          <a:xfrm>
            <a:off x="7391400" y="3200400"/>
            <a:ext cx="227965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6350" indent="-4763"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de-DE" altLang="en-US" sz="800">
                <a:ea typeface="ヒラギノ角ゴ Pro W3"/>
                <a:cs typeface="ヒラギノ角ゴ Pro W3"/>
              </a:rPr>
              <a:t>St. Kitts and Nevis</a:t>
            </a:r>
          </a:p>
          <a:p>
            <a:pPr>
              <a:spcBef>
                <a:spcPct val="0"/>
              </a:spcBef>
              <a:buFontTx/>
              <a:buNone/>
            </a:pPr>
            <a:r>
              <a:rPr lang="en-US" altLang="en-US" sz="800">
                <a:ea typeface="ヒラギノ角ゴ Pro W3"/>
                <a:cs typeface="ヒラギノ角ゴ Pro W3"/>
              </a:rPr>
              <a:t>Sweden</a:t>
            </a:r>
          </a:p>
          <a:p>
            <a:pPr>
              <a:spcBef>
                <a:spcPct val="0"/>
              </a:spcBef>
              <a:buFontTx/>
              <a:buNone/>
            </a:pPr>
            <a:r>
              <a:rPr lang="en-US" altLang="en-US" sz="800">
                <a:ea typeface="ヒラギノ角ゴ Pro W3"/>
                <a:cs typeface="ヒラギノ角ゴ Pro W3"/>
              </a:rPr>
              <a:t>Switzerland</a:t>
            </a:r>
          </a:p>
          <a:p>
            <a:pPr>
              <a:spcBef>
                <a:spcPct val="0"/>
              </a:spcBef>
              <a:buFontTx/>
              <a:buNone/>
            </a:pPr>
            <a:r>
              <a:rPr lang="en-US" altLang="en-US" sz="800">
                <a:ea typeface="ヒラギノ角ゴ Pro W3"/>
                <a:cs typeface="ヒラギノ角ゴ Pro W3"/>
              </a:rPr>
              <a:t>Syrian Arab Republic</a:t>
            </a:r>
          </a:p>
          <a:p>
            <a:pPr>
              <a:spcBef>
                <a:spcPct val="0"/>
              </a:spcBef>
              <a:buFontTx/>
              <a:buNone/>
            </a:pPr>
            <a:r>
              <a:rPr lang="en-US" altLang="en-US" sz="800">
                <a:ea typeface="ヒラギノ角ゴ Pro W3"/>
                <a:cs typeface="ヒラギノ角ゴ Pro W3"/>
              </a:rPr>
              <a:t>Tajikistan </a:t>
            </a:r>
          </a:p>
          <a:p>
            <a:pPr>
              <a:spcBef>
                <a:spcPct val="0"/>
              </a:spcBef>
              <a:buFontTx/>
              <a:buNone/>
            </a:pPr>
            <a:r>
              <a:rPr lang="en-GB" altLang="en-US" sz="800">
                <a:ea typeface="ヒラギノ角ゴ Pro W3"/>
                <a:cs typeface="ヒラギノ角ゴ Pro W3"/>
              </a:rPr>
              <a:t>Thailand</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The former Yugoslav 	</a:t>
            </a:r>
          </a:p>
          <a:p>
            <a:pPr>
              <a:spcBef>
                <a:spcPct val="0"/>
              </a:spcBef>
              <a:buFontTx/>
              <a:buNone/>
            </a:pPr>
            <a:r>
              <a:rPr lang="en-US" altLang="en-US" sz="800">
                <a:ea typeface="ヒラギノ角ゴ Pro W3"/>
                <a:cs typeface="ヒラギノ角ゴ Pro W3"/>
              </a:rPr>
              <a:t>     Republic of Macedonia </a:t>
            </a:r>
          </a:p>
          <a:p>
            <a:pPr>
              <a:spcBef>
                <a:spcPct val="0"/>
              </a:spcBef>
              <a:buFontTx/>
              <a:buNone/>
            </a:pPr>
            <a:r>
              <a:rPr lang="en-US" altLang="en-US" sz="800">
                <a:ea typeface="ヒラギノ角ゴ Pro W3"/>
                <a:cs typeface="ヒラギノ角ゴ Pro W3"/>
              </a:rPr>
              <a:t>Togo		</a:t>
            </a:r>
          </a:p>
          <a:p>
            <a:pPr>
              <a:spcBef>
                <a:spcPct val="0"/>
              </a:spcBef>
              <a:buFontTx/>
              <a:buNone/>
            </a:pPr>
            <a:r>
              <a:rPr lang="en-US" altLang="en-US" sz="800">
                <a:ea typeface="ヒラギノ角ゴ Pro W3"/>
                <a:cs typeface="ヒラギノ角ゴ Pro W3"/>
              </a:rPr>
              <a:t>Trinidad and Tobago </a:t>
            </a:r>
          </a:p>
          <a:p>
            <a:pPr>
              <a:spcBef>
                <a:spcPct val="0"/>
              </a:spcBef>
              <a:buFontTx/>
              <a:buNone/>
            </a:pPr>
            <a:r>
              <a:rPr lang="en-US" altLang="en-US" sz="800">
                <a:ea typeface="ヒラギノ角ゴ Pro W3"/>
                <a:cs typeface="ヒラギノ角ゴ Pro W3"/>
              </a:rPr>
              <a:t>Tunisia</a:t>
            </a:r>
          </a:p>
          <a:p>
            <a:pPr>
              <a:spcBef>
                <a:spcPct val="0"/>
              </a:spcBef>
              <a:buFontTx/>
              <a:buNone/>
            </a:pPr>
            <a:r>
              <a:rPr lang="en-US" altLang="en-US" sz="800">
                <a:ea typeface="ヒラギノ角ゴ Pro W3"/>
                <a:cs typeface="ヒラギノ角ゴ Pro W3"/>
              </a:rPr>
              <a:t>Turkey		</a:t>
            </a:r>
          </a:p>
          <a:p>
            <a:pPr>
              <a:spcBef>
                <a:spcPct val="0"/>
              </a:spcBef>
              <a:buFontTx/>
              <a:buNone/>
            </a:pPr>
            <a:r>
              <a:rPr lang="en-US" altLang="en-US" sz="800">
                <a:ea typeface="ヒラギノ角ゴ Pro W3"/>
                <a:cs typeface="ヒラギノ角ゴ Pro W3"/>
              </a:rPr>
              <a:t>Turkmenistan		</a:t>
            </a:r>
          </a:p>
          <a:p>
            <a:pPr>
              <a:spcBef>
                <a:spcPct val="0"/>
              </a:spcBef>
              <a:buFontTx/>
              <a:buNone/>
            </a:pPr>
            <a:r>
              <a:rPr lang="en-US" altLang="en-US" sz="800">
                <a:ea typeface="ヒラギノ角ゴ Pro W3"/>
                <a:cs typeface="ヒラギノ角ゴ Pro W3"/>
              </a:rPr>
              <a:t>Uganda		</a:t>
            </a:r>
          </a:p>
          <a:p>
            <a:pPr>
              <a:spcBef>
                <a:spcPct val="0"/>
              </a:spcBef>
              <a:buFontTx/>
              <a:buNone/>
            </a:pPr>
            <a:r>
              <a:rPr lang="en-US" altLang="en-US" sz="800">
                <a:ea typeface="ヒラギノ角ゴ Pro W3"/>
                <a:cs typeface="ヒラギノ角ゴ Pro W3"/>
              </a:rPr>
              <a:t>Ukraine		</a:t>
            </a:r>
          </a:p>
          <a:p>
            <a:pPr>
              <a:spcBef>
                <a:spcPct val="0"/>
              </a:spcBef>
              <a:buFontTx/>
              <a:buNone/>
            </a:pPr>
            <a:r>
              <a:rPr lang="en-US" altLang="en-US" sz="800">
                <a:ea typeface="ヒラギノ角ゴ Pro W3"/>
                <a:cs typeface="ヒラギノ角ゴ Pro W3"/>
              </a:rPr>
              <a:t>United Arab Emirates</a:t>
            </a:r>
          </a:p>
          <a:p>
            <a:pPr>
              <a:spcBef>
                <a:spcPct val="0"/>
              </a:spcBef>
              <a:buFontTx/>
              <a:buNone/>
            </a:pPr>
            <a:r>
              <a:rPr lang="en-US" altLang="en-US" sz="800">
                <a:ea typeface="ヒラギノ角ゴ Pro W3"/>
                <a:cs typeface="ヒラギノ角ゴ Pro W3"/>
              </a:rPr>
              <a:t>United Kingdom		</a:t>
            </a:r>
          </a:p>
          <a:p>
            <a:pPr lvl="1">
              <a:spcBef>
                <a:spcPct val="0"/>
              </a:spcBef>
              <a:buFontTx/>
              <a:buNone/>
            </a:pPr>
            <a:r>
              <a:rPr lang="en-US" altLang="en-US" sz="800">
                <a:ea typeface="ヒラギノ角ゴ Pro W3"/>
                <a:cs typeface="ヒラギノ角ゴ Pro W3"/>
              </a:rPr>
              <a:t>United Republic of Tanzania	</a:t>
            </a:r>
          </a:p>
          <a:p>
            <a:pPr lvl="1">
              <a:spcBef>
                <a:spcPct val="0"/>
              </a:spcBef>
              <a:buFontTx/>
              <a:buNone/>
            </a:pPr>
            <a:r>
              <a:rPr lang="en-US" altLang="en-US" sz="800">
                <a:ea typeface="ヒラギノ角ゴ Pro W3"/>
                <a:cs typeface="ヒラギノ角ゴ Pro W3"/>
              </a:rPr>
              <a:t>United States of America	</a:t>
            </a:r>
          </a:p>
          <a:p>
            <a:pPr>
              <a:spcBef>
                <a:spcPct val="0"/>
              </a:spcBef>
              <a:buFontTx/>
              <a:buNone/>
            </a:pPr>
            <a:r>
              <a:rPr lang="en-US" altLang="en-US" sz="800">
                <a:ea typeface="ヒラギノ角ゴ Pro W3"/>
                <a:cs typeface="ヒラギノ角ゴ Pro W3"/>
              </a:rPr>
              <a:t>Uzbekistan		</a:t>
            </a:r>
          </a:p>
          <a:p>
            <a:pPr>
              <a:spcBef>
                <a:spcPct val="0"/>
              </a:spcBef>
              <a:buFontTx/>
              <a:buNone/>
            </a:pPr>
            <a:r>
              <a:rPr lang="en-US" altLang="en-US" sz="800">
                <a:ea typeface="ヒラギノ角ゴ Pro W3"/>
                <a:cs typeface="ヒラギノ角ゴ Pro W3"/>
              </a:rPr>
              <a:t>Viet Nam		</a:t>
            </a:r>
          </a:p>
          <a:p>
            <a:pPr>
              <a:spcBef>
                <a:spcPct val="0"/>
              </a:spcBef>
              <a:buFontTx/>
              <a:buNone/>
            </a:pPr>
            <a:r>
              <a:rPr lang="en-US" altLang="en-US" sz="800">
                <a:ea typeface="ヒラギノ角ゴ Pro W3"/>
                <a:cs typeface="ヒラギノ角ゴ Pro W3"/>
              </a:rPr>
              <a:t>Zambia</a:t>
            </a:r>
          </a:p>
          <a:p>
            <a:pPr>
              <a:spcBef>
                <a:spcPct val="0"/>
              </a:spcBef>
              <a:buFontTx/>
              <a:buNone/>
            </a:pPr>
            <a:r>
              <a:rPr lang="en-US" altLang="en-US" sz="800">
                <a:ea typeface="ヒラギノ角ゴ Pro W3"/>
                <a:cs typeface="ヒラギノ角ゴ Pro W3"/>
              </a:rPr>
              <a:t>Zimbabwe</a:t>
            </a:r>
            <a:endParaRPr lang="de-DE" altLang="en-US" sz="800">
              <a:ea typeface="ヒラギノ角ゴ Pro W3"/>
              <a:cs typeface="ヒラギノ角ゴ Pro W3"/>
            </a:endParaRPr>
          </a:p>
        </p:txBody>
      </p:sp>
      <p:sp>
        <p:nvSpPr>
          <p:cNvPr id="8202" name="Rectangle 12"/>
          <p:cNvSpPr>
            <a:spLocks noChangeArrowheads="1"/>
          </p:cNvSpPr>
          <p:nvPr/>
        </p:nvSpPr>
        <p:spPr bwMode="auto">
          <a:xfrm>
            <a:off x="3038824" y="131664"/>
            <a:ext cx="30663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r>
              <a:rPr lang="en-US" altLang="en-US" sz="2800" b="1" dirty="0">
                <a:solidFill>
                  <a:srgbClr val="CC0000"/>
                </a:solidFill>
                <a:ea typeface="ヒラギノ角ゴ Pro W3"/>
                <a:cs typeface="ヒラギノ角ゴ Pro W3"/>
              </a:rPr>
              <a:t>148</a:t>
            </a:r>
            <a:r>
              <a:rPr lang="en-US" altLang="en-US" sz="3600" b="1" dirty="0">
                <a:solidFill>
                  <a:schemeClr val="accent2"/>
                </a:solidFill>
                <a:ea typeface="ヒラギノ角ゴ Pro W3"/>
                <a:cs typeface="ヒラギノ角ゴ Pro W3"/>
              </a:rPr>
              <a:t> </a:t>
            </a:r>
            <a:r>
              <a:rPr lang="en-US" altLang="en-US" sz="2800" dirty="0" smtClean="0">
                <a:solidFill>
                  <a:schemeClr val="accent2"/>
                </a:solidFill>
                <a:ea typeface="ヒラギノ角ゴ Pro W3"/>
                <a:cs typeface="ヒラギノ角ゴ Pro W3"/>
              </a:rPr>
              <a:t>PCT STATES</a:t>
            </a:r>
            <a:endParaRPr lang="en-US" altLang="en-US" sz="2800" dirty="0">
              <a:solidFill>
                <a:schemeClr val="accent2"/>
              </a:solidFill>
              <a:ea typeface="ヒラギノ角ゴ Pro W3"/>
              <a:cs typeface="ヒラギノ角ゴ Pro W3"/>
            </a:endParaRPr>
          </a:p>
        </p:txBody>
      </p:sp>
    </p:spTree>
    <p:extLst>
      <p:ext uri="{BB962C8B-B14F-4D97-AF65-F5344CB8AC3E}">
        <p14:creationId xmlns:p14="http://schemas.microsoft.com/office/powerpoint/2010/main" val="1429651294"/>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683568" y="260648"/>
            <a:ext cx="7556376" cy="523220"/>
          </a:xfrm>
        </p:spPr>
        <p:txBody>
          <a:bodyPr wrap="square">
            <a:spAutoFit/>
          </a:bodyPr>
          <a:lstStyle/>
          <a:p>
            <a:pPr algn="ctr"/>
            <a:r>
              <a:rPr lang="en-GB" altLang="en-US" sz="2800" dirty="0" smtClean="0">
                <a:solidFill>
                  <a:srgbClr val="000099"/>
                </a:solidFill>
              </a:rPr>
              <a:t>COUNTRIES NOT YET IN PCT</a:t>
            </a:r>
          </a:p>
        </p:txBody>
      </p:sp>
      <p:sp>
        <p:nvSpPr>
          <p:cNvPr id="9219" name="Rectangle 3"/>
          <p:cNvSpPr>
            <a:spLocks noChangeArrowheads="1"/>
          </p:cNvSpPr>
          <p:nvPr/>
        </p:nvSpPr>
        <p:spPr bwMode="auto">
          <a:xfrm>
            <a:off x="204813" y="1071092"/>
            <a:ext cx="3240088"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651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GB" altLang="en-US" sz="2000" dirty="0">
                <a:ea typeface="ヒラギノ角ゴ Pro W3"/>
                <a:cs typeface="ヒラギノ角ゴ Pro W3"/>
              </a:rPr>
              <a:t>Afghanistan</a:t>
            </a:r>
          </a:p>
          <a:p>
            <a:pPr>
              <a:spcBef>
                <a:spcPct val="0"/>
              </a:spcBef>
              <a:buFontTx/>
              <a:buNone/>
            </a:pPr>
            <a:r>
              <a:rPr lang="en-GB" altLang="en-US" sz="2000" dirty="0">
                <a:ea typeface="ヒラギノ角ゴ Pro W3"/>
                <a:cs typeface="ヒラギノ角ゴ Pro W3"/>
              </a:rPr>
              <a:t>Andorra</a:t>
            </a:r>
          </a:p>
          <a:p>
            <a:pPr>
              <a:spcBef>
                <a:spcPct val="0"/>
              </a:spcBef>
              <a:buFontTx/>
              <a:buNone/>
            </a:pPr>
            <a:r>
              <a:rPr lang="en-GB" altLang="en-US" sz="2000" dirty="0">
                <a:ea typeface="ヒラギノ角ゴ Pro W3"/>
                <a:cs typeface="ヒラギノ角ゴ Pro W3"/>
              </a:rPr>
              <a:t>Argentina</a:t>
            </a:r>
          </a:p>
          <a:p>
            <a:pPr>
              <a:spcBef>
                <a:spcPct val="0"/>
              </a:spcBef>
              <a:buFontTx/>
              <a:buNone/>
            </a:pPr>
            <a:r>
              <a:rPr lang="en-GB" altLang="en-US" sz="2000" dirty="0">
                <a:ea typeface="ヒラギノ角ゴ Pro W3"/>
                <a:cs typeface="ヒラギノ角ゴ Pro W3"/>
              </a:rPr>
              <a:t>Bahamas</a:t>
            </a:r>
          </a:p>
          <a:p>
            <a:pPr>
              <a:spcBef>
                <a:spcPct val="0"/>
              </a:spcBef>
              <a:buFontTx/>
              <a:buNone/>
            </a:pPr>
            <a:r>
              <a:rPr lang="en-GB" altLang="en-US" sz="2000" dirty="0">
                <a:ea typeface="ヒラギノ角ゴ Pro W3"/>
                <a:cs typeface="ヒラギノ角ゴ Pro W3"/>
              </a:rPr>
              <a:t>Bangladesh</a:t>
            </a:r>
          </a:p>
          <a:p>
            <a:pPr>
              <a:spcBef>
                <a:spcPct val="0"/>
              </a:spcBef>
              <a:buFontTx/>
              <a:buNone/>
            </a:pPr>
            <a:r>
              <a:rPr lang="en-GB" altLang="en-US" sz="2000" dirty="0">
                <a:ea typeface="ヒラギノ角ゴ Pro W3"/>
                <a:cs typeface="ヒラギノ角ゴ Pro W3"/>
              </a:rPr>
              <a:t>Bhutan</a:t>
            </a:r>
          </a:p>
          <a:p>
            <a:pPr>
              <a:spcBef>
                <a:spcPct val="0"/>
              </a:spcBef>
              <a:buFontTx/>
              <a:buNone/>
            </a:pPr>
            <a:r>
              <a:rPr lang="en-GB" altLang="en-US" sz="2000" dirty="0">
                <a:ea typeface="ヒラギノ角ゴ Pro W3"/>
                <a:cs typeface="ヒラギノ角ゴ Pro W3"/>
              </a:rPr>
              <a:t>Bolivia</a:t>
            </a:r>
          </a:p>
          <a:p>
            <a:pPr>
              <a:spcBef>
                <a:spcPct val="0"/>
              </a:spcBef>
              <a:buFontTx/>
              <a:buNone/>
            </a:pPr>
            <a:r>
              <a:rPr lang="en-GB" altLang="en-US" sz="2000" dirty="0">
                <a:ea typeface="ヒラギノ角ゴ Pro W3"/>
                <a:cs typeface="ヒラギノ角ゴ Pro W3"/>
              </a:rPr>
              <a:t>Burundi</a:t>
            </a:r>
          </a:p>
          <a:p>
            <a:pPr>
              <a:spcBef>
                <a:spcPct val="0"/>
              </a:spcBef>
              <a:buFontTx/>
              <a:buNone/>
            </a:pPr>
            <a:r>
              <a:rPr lang="en-GB" altLang="en-US" sz="2000" dirty="0">
                <a:ea typeface="ヒラギノ角ゴ Pro W3"/>
                <a:cs typeface="ヒラギノ角ゴ Pro W3"/>
              </a:rPr>
              <a:t>Cambodia</a:t>
            </a:r>
          </a:p>
          <a:p>
            <a:pPr>
              <a:spcBef>
                <a:spcPct val="0"/>
              </a:spcBef>
              <a:buFontTx/>
              <a:buNone/>
            </a:pPr>
            <a:r>
              <a:rPr lang="en-GB" altLang="en-US" sz="2000" dirty="0">
                <a:ea typeface="ヒラギノ角ゴ Pro W3"/>
                <a:cs typeface="ヒラギノ角ゴ Pro W3"/>
              </a:rPr>
              <a:t>Cape Verde</a:t>
            </a:r>
          </a:p>
          <a:p>
            <a:pPr>
              <a:spcBef>
                <a:spcPct val="0"/>
              </a:spcBef>
              <a:buFontTx/>
              <a:buNone/>
            </a:pPr>
            <a:r>
              <a:rPr lang="en-GB" altLang="en-US" sz="2000" dirty="0">
                <a:ea typeface="ヒラギノ角ゴ Pro W3"/>
                <a:cs typeface="ヒラギノ角ゴ Pro W3"/>
              </a:rPr>
              <a:t>Democratic Republic </a:t>
            </a:r>
            <a:r>
              <a:rPr lang="en-GB" altLang="en-US" sz="2000" dirty="0" smtClean="0">
                <a:ea typeface="ヒラギノ角ゴ Pro W3"/>
                <a:cs typeface="ヒラギノ角ゴ Pro W3"/>
              </a:rPr>
              <a:t>of Congo</a:t>
            </a:r>
            <a:endParaRPr lang="en-GB" altLang="en-US" sz="2000" dirty="0">
              <a:ea typeface="ヒラギノ角ゴ Pro W3"/>
              <a:cs typeface="ヒラギノ角ゴ Pro W3"/>
            </a:endParaRPr>
          </a:p>
          <a:p>
            <a:pPr>
              <a:spcBef>
                <a:spcPct val="0"/>
              </a:spcBef>
              <a:buFontTx/>
              <a:buNone/>
            </a:pPr>
            <a:r>
              <a:rPr lang="en-GB" altLang="en-US" sz="2000" dirty="0">
                <a:ea typeface="ヒラギノ角ゴ Pro W3"/>
                <a:cs typeface="ヒラギノ角ゴ Pro W3"/>
              </a:rPr>
              <a:t>Djibouti</a:t>
            </a:r>
          </a:p>
          <a:p>
            <a:pPr>
              <a:spcBef>
                <a:spcPct val="0"/>
              </a:spcBef>
              <a:buFontTx/>
              <a:buNone/>
            </a:pPr>
            <a:r>
              <a:rPr lang="en-GB" altLang="en-US" sz="2000" dirty="0">
                <a:ea typeface="ヒラギノ角ゴ Pro W3"/>
                <a:cs typeface="ヒラギノ角ゴ Pro W3"/>
              </a:rPr>
              <a:t>Eritrea</a:t>
            </a:r>
          </a:p>
          <a:p>
            <a:pPr>
              <a:spcBef>
                <a:spcPct val="0"/>
              </a:spcBef>
              <a:buFontTx/>
              <a:buNone/>
            </a:pPr>
            <a:r>
              <a:rPr lang="en-GB" altLang="en-US" sz="2000" dirty="0">
                <a:ea typeface="ヒラギノ角ゴ Pro W3"/>
                <a:cs typeface="ヒラギノ角ゴ Pro W3"/>
              </a:rPr>
              <a:t>Ethiopia</a:t>
            </a:r>
          </a:p>
          <a:p>
            <a:pPr>
              <a:spcBef>
                <a:spcPct val="0"/>
              </a:spcBef>
              <a:buFontTx/>
              <a:buNone/>
            </a:pPr>
            <a:r>
              <a:rPr lang="en-GB" altLang="en-US" sz="2000" dirty="0">
                <a:ea typeface="ヒラギノ角ゴ Pro W3"/>
                <a:cs typeface="ヒラギノ角ゴ Pro W3"/>
              </a:rPr>
              <a:t>Fiji</a:t>
            </a:r>
          </a:p>
          <a:p>
            <a:pPr>
              <a:spcBef>
                <a:spcPct val="0"/>
              </a:spcBef>
              <a:buFontTx/>
              <a:buNone/>
            </a:pPr>
            <a:r>
              <a:rPr lang="en-GB" altLang="en-US" sz="2000" dirty="0">
                <a:ea typeface="ヒラギノ角ゴ Pro W3"/>
                <a:cs typeface="ヒラギノ角ゴ Pro W3"/>
              </a:rPr>
              <a:t>Guyana</a:t>
            </a:r>
          </a:p>
          <a:p>
            <a:pPr>
              <a:spcBef>
                <a:spcPct val="0"/>
              </a:spcBef>
              <a:buFontTx/>
              <a:buNone/>
            </a:pPr>
            <a:r>
              <a:rPr lang="en-GB" altLang="en-US" sz="2000" dirty="0">
                <a:ea typeface="ヒラギノ角ゴ Pro W3"/>
                <a:cs typeface="ヒラギノ角ゴ Pro W3"/>
              </a:rPr>
              <a:t>Haiti</a:t>
            </a:r>
          </a:p>
        </p:txBody>
      </p:sp>
      <p:sp>
        <p:nvSpPr>
          <p:cNvPr id="9220" name="Text Box 4"/>
          <p:cNvSpPr txBox="1">
            <a:spLocks noChangeArrowheads="1"/>
          </p:cNvSpPr>
          <p:nvPr/>
        </p:nvSpPr>
        <p:spPr bwMode="auto">
          <a:xfrm>
            <a:off x="3605411" y="1052736"/>
            <a:ext cx="252095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dirty="0"/>
              <a:t>Iraq</a:t>
            </a:r>
          </a:p>
          <a:p>
            <a:pPr eaLnBrk="1" hangingPunct="1">
              <a:spcBef>
                <a:spcPct val="0"/>
              </a:spcBef>
              <a:buFontTx/>
              <a:buNone/>
            </a:pPr>
            <a:r>
              <a:rPr lang="en-US" altLang="en-US" sz="2000" dirty="0"/>
              <a:t>Jamaica</a:t>
            </a:r>
          </a:p>
          <a:p>
            <a:pPr eaLnBrk="1" hangingPunct="1">
              <a:spcBef>
                <a:spcPct val="0"/>
              </a:spcBef>
              <a:buFontTx/>
              <a:buNone/>
            </a:pPr>
            <a:r>
              <a:rPr lang="en-US" altLang="en-US" sz="2000" dirty="0"/>
              <a:t>Jordan</a:t>
            </a:r>
          </a:p>
          <a:p>
            <a:pPr eaLnBrk="1" hangingPunct="1">
              <a:spcBef>
                <a:spcPct val="0"/>
              </a:spcBef>
              <a:buFontTx/>
              <a:buNone/>
            </a:pPr>
            <a:r>
              <a:rPr lang="en-US" altLang="en-US" sz="2000" dirty="0"/>
              <a:t>Kiribati</a:t>
            </a:r>
          </a:p>
          <a:p>
            <a:pPr eaLnBrk="1" hangingPunct="1">
              <a:spcBef>
                <a:spcPct val="0"/>
              </a:spcBef>
              <a:buFontTx/>
              <a:buNone/>
            </a:pPr>
            <a:r>
              <a:rPr lang="en-US" altLang="en-US" sz="2000" dirty="0"/>
              <a:t>Kuwait</a:t>
            </a:r>
          </a:p>
          <a:p>
            <a:pPr eaLnBrk="1" hangingPunct="1">
              <a:spcBef>
                <a:spcPct val="0"/>
              </a:spcBef>
              <a:buFontTx/>
              <a:buNone/>
            </a:pPr>
            <a:r>
              <a:rPr lang="en-US" altLang="en-US" sz="2000" dirty="0"/>
              <a:t>Lebanon</a:t>
            </a:r>
          </a:p>
          <a:p>
            <a:pPr eaLnBrk="1" hangingPunct="1">
              <a:spcBef>
                <a:spcPct val="0"/>
              </a:spcBef>
              <a:buFontTx/>
              <a:buNone/>
            </a:pPr>
            <a:r>
              <a:rPr lang="en-US" altLang="en-US" sz="2000" dirty="0"/>
              <a:t>Maldives</a:t>
            </a:r>
          </a:p>
          <a:p>
            <a:pPr eaLnBrk="1" hangingPunct="1">
              <a:spcBef>
                <a:spcPct val="0"/>
              </a:spcBef>
              <a:buFontTx/>
              <a:buNone/>
            </a:pPr>
            <a:r>
              <a:rPr lang="en-US" altLang="en-US" sz="2000" dirty="0"/>
              <a:t>Marshall Islands</a:t>
            </a:r>
          </a:p>
          <a:p>
            <a:pPr eaLnBrk="1" hangingPunct="1">
              <a:spcBef>
                <a:spcPct val="0"/>
              </a:spcBef>
              <a:buFontTx/>
              <a:buNone/>
            </a:pPr>
            <a:r>
              <a:rPr lang="en-US" altLang="en-US" sz="2000" dirty="0"/>
              <a:t>Mauritius</a:t>
            </a:r>
          </a:p>
          <a:p>
            <a:pPr eaLnBrk="1" hangingPunct="1">
              <a:spcBef>
                <a:spcPct val="0"/>
              </a:spcBef>
              <a:buFontTx/>
              <a:buNone/>
            </a:pPr>
            <a:r>
              <a:rPr lang="en-US" altLang="en-US" sz="2000" dirty="0"/>
              <a:t>Micronesia</a:t>
            </a:r>
          </a:p>
          <a:p>
            <a:pPr eaLnBrk="1" hangingPunct="1">
              <a:spcBef>
                <a:spcPct val="0"/>
              </a:spcBef>
              <a:buFontTx/>
              <a:buNone/>
            </a:pPr>
            <a:r>
              <a:rPr lang="en-US" altLang="en-US" sz="2000" dirty="0"/>
              <a:t>Myanmar</a:t>
            </a:r>
          </a:p>
          <a:p>
            <a:pPr eaLnBrk="1" hangingPunct="1">
              <a:spcBef>
                <a:spcPct val="0"/>
              </a:spcBef>
              <a:buFontTx/>
              <a:buNone/>
            </a:pPr>
            <a:r>
              <a:rPr lang="en-US" altLang="en-US" sz="2000" dirty="0"/>
              <a:t>Nauru</a:t>
            </a:r>
          </a:p>
          <a:p>
            <a:pPr eaLnBrk="1" hangingPunct="1">
              <a:spcBef>
                <a:spcPct val="0"/>
              </a:spcBef>
              <a:buFontTx/>
              <a:buNone/>
            </a:pPr>
            <a:r>
              <a:rPr lang="en-US" altLang="en-US" sz="2000" dirty="0"/>
              <a:t>Nepal</a:t>
            </a:r>
          </a:p>
          <a:p>
            <a:pPr eaLnBrk="1" hangingPunct="1">
              <a:spcBef>
                <a:spcPct val="0"/>
              </a:spcBef>
              <a:buFontTx/>
              <a:buNone/>
            </a:pPr>
            <a:r>
              <a:rPr lang="en-US" altLang="en-US" sz="2000" dirty="0"/>
              <a:t>Pakistan</a:t>
            </a:r>
          </a:p>
          <a:p>
            <a:pPr eaLnBrk="1" hangingPunct="1">
              <a:spcBef>
                <a:spcPct val="0"/>
              </a:spcBef>
              <a:buFontTx/>
              <a:buNone/>
            </a:pPr>
            <a:r>
              <a:rPr lang="en-US" altLang="en-US" sz="2000" dirty="0"/>
              <a:t>Palau</a:t>
            </a:r>
          </a:p>
          <a:p>
            <a:pPr eaLnBrk="1" hangingPunct="1">
              <a:spcBef>
                <a:spcPct val="0"/>
              </a:spcBef>
              <a:buFontTx/>
              <a:buNone/>
            </a:pPr>
            <a:r>
              <a:rPr lang="en-US" altLang="en-US" sz="2000" dirty="0"/>
              <a:t>Paraguay</a:t>
            </a:r>
          </a:p>
          <a:p>
            <a:pPr eaLnBrk="1" hangingPunct="1">
              <a:spcBef>
                <a:spcPct val="0"/>
              </a:spcBef>
              <a:buFontTx/>
              <a:buNone/>
            </a:pPr>
            <a:r>
              <a:rPr lang="en-US" altLang="en-US" sz="2000" dirty="0"/>
              <a:t>Samoa</a:t>
            </a:r>
          </a:p>
          <a:p>
            <a:pPr eaLnBrk="1" hangingPunct="1">
              <a:spcBef>
                <a:spcPct val="0"/>
              </a:spcBef>
              <a:buFontTx/>
              <a:buNone/>
            </a:pPr>
            <a:r>
              <a:rPr lang="en-US" altLang="en-US" sz="2000" dirty="0"/>
              <a:t>Solomon Islands</a:t>
            </a:r>
          </a:p>
        </p:txBody>
      </p:sp>
      <p:sp>
        <p:nvSpPr>
          <p:cNvPr id="9221" name="Text Box 5"/>
          <p:cNvSpPr txBox="1">
            <a:spLocks noChangeArrowheads="1"/>
          </p:cNvSpPr>
          <p:nvPr/>
        </p:nvSpPr>
        <p:spPr bwMode="auto">
          <a:xfrm>
            <a:off x="6293518" y="1196752"/>
            <a:ext cx="24479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dirty="0"/>
              <a:t>Somalia</a:t>
            </a:r>
          </a:p>
          <a:p>
            <a:pPr eaLnBrk="1" hangingPunct="1">
              <a:spcBef>
                <a:spcPct val="0"/>
              </a:spcBef>
              <a:buFontTx/>
              <a:buNone/>
            </a:pPr>
            <a:r>
              <a:rPr lang="en-US" altLang="en-US" sz="2000" dirty="0"/>
              <a:t>South Sudan</a:t>
            </a:r>
          </a:p>
          <a:p>
            <a:pPr eaLnBrk="1" hangingPunct="1">
              <a:spcBef>
                <a:spcPct val="0"/>
              </a:spcBef>
              <a:buFontTx/>
              <a:buNone/>
            </a:pPr>
            <a:r>
              <a:rPr lang="en-US" altLang="en-US" sz="2000" dirty="0"/>
              <a:t>Suriname</a:t>
            </a:r>
          </a:p>
          <a:p>
            <a:pPr eaLnBrk="1" hangingPunct="1">
              <a:spcBef>
                <a:spcPct val="0"/>
              </a:spcBef>
              <a:buFontTx/>
              <a:buNone/>
            </a:pPr>
            <a:r>
              <a:rPr lang="en-US" altLang="en-US" sz="2000" dirty="0"/>
              <a:t>Timor-Leste</a:t>
            </a:r>
          </a:p>
          <a:p>
            <a:pPr eaLnBrk="1" hangingPunct="1">
              <a:spcBef>
                <a:spcPct val="0"/>
              </a:spcBef>
              <a:buFontTx/>
              <a:buNone/>
            </a:pPr>
            <a:r>
              <a:rPr lang="en-US" altLang="en-US" sz="2000" dirty="0"/>
              <a:t>Tonga</a:t>
            </a:r>
          </a:p>
          <a:p>
            <a:pPr eaLnBrk="1" hangingPunct="1">
              <a:spcBef>
                <a:spcPct val="0"/>
              </a:spcBef>
              <a:buFontTx/>
              <a:buNone/>
            </a:pPr>
            <a:r>
              <a:rPr lang="en-US" altLang="en-US" sz="2000" dirty="0"/>
              <a:t>Tuvalu</a:t>
            </a:r>
          </a:p>
          <a:p>
            <a:pPr eaLnBrk="1" hangingPunct="1">
              <a:spcBef>
                <a:spcPct val="0"/>
              </a:spcBef>
              <a:buFontTx/>
              <a:buNone/>
            </a:pPr>
            <a:r>
              <a:rPr lang="en-US" altLang="en-US" sz="2000" dirty="0"/>
              <a:t>Uruguay</a:t>
            </a:r>
          </a:p>
          <a:p>
            <a:pPr eaLnBrk="1" hangingPunct="1">
              <a:spcBef>
                <a:spcPct val="0"/>
              </a:spcBef>
              <a:buFontTx/>
              <a:buNone/>
            </a:pPr>
            <a:r>
              <a:rPr lang="en-US" altLang="en-US" sz="2000" dirty="0"/>
              <a:t>Vanuatu</a:t>
            </a:r>
          </a:p>
          <a:p>
            <a:pPr eaLnBrk="1" hangingPunct="1">
              <a:spcBef>
                <a:spcPct val="0"/>
              </a:spcBef>
              <a:buFontTx/>
              <a:buNone/>
            </a:pPr>
            <a:r>
              <a:rPr lang="en-US" altLang="en-US" sz="2000" dirty="0"/>
              <a:t>Venezuela</a:t>
            </a:r>
          </a:p>
          <a:p>
            <a:pPr eaLnBrk="1" hangingPunct="1">
              <a:spcBef>
                <a:spcPct val="0"/>
              </a:spcBef>
              <a:buFontTx/>
              <a:buNone/>
            </a:pPr>
            <a:r>
              <a:rPr lang="en-US" altLang="en-US" sz="2000" dirty="0"/>
              <a:t>Yemen</a:t>
            </a:r>
          </a:p>
          <a:p>
            <a:pPr eaLnBrk="1" hangingPunct="1">
              <a:spcBef>
                <a:spcPct val="0"/>
              </a:spcBef>
              <a:buFontTx/>
              <a:buNone/>
            </a:pPr>
            <a:endParaRPr lang="en-US" altLang="en-US" sz="2000" dirty="0"/>
          </a:p>
          <a:p>
            <a:pPr eaLnBrk="1" hangingPunct="1">
              <a:spcBef>
                <a:spcPct val="0"/>
              </a:spcBef>
              <a:buFontTx/>
              <a:buNone/>
            </a:pPr>
            <a:r>
              <a:rPr lang="en-US" altLang="en-US" sz="2000" dirty="0"/>
              <a:t>(45)</a:t>
            </a:r>
          </a:p>
        </p:txBody>
      </p:sp>
    </p:spTree>
    <p:extLst>
      <p:ext uri="{BB962C8B-B14F-4D97-AF65-F5344CB8AC3E}">
        <p14:creationId xmlns:p14="http://schemas.microsoft.com/office/powerpoint/2010/main" val="252719331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9036496" cy="1008112"/>
          </a:xfrm>
        </p:spPr>
        <p:txBody>
          <a:bodyPr/>
          <a:lstStyle/>
          <a:p>
            <a:r>
              <a:rPr lang="en-US" dirty="0" smtClean="0"/>
              <a:t>	   INTELLECTUAL PROPERTY : 			           OUTREACH </a:t>
            </a:r>
            <a:endParaRPr lang="en-US" dirty="0"/>
          </a:p>
        </p:txBody>
      </p:sp>
      <p:graphicFrame>
        <p:nvGraphicFramePr>
          <p:cNvPr id="4" name="Objet 3"/>
          <p:cNvGraphicFramePr>
            <a:graphicFrameLocks noChangeAspect="1"/>
          </p:cNvGraphicFramePr>
          <p:nvPr>
            <p:extLst>
              <p:ext uri="{D42A27DB-BD31-4B8C-83A1-F6EECF244321}">
                <p14:modId xmlns:p14="http://schemas.microsoft.com/office/powerpoint/2010/main" val="1394757980"/>
              </p:ext>
            </p:extLst>
          </p:nvPr>
        </p:nvGraphicFramePr>
        <p:xfrm>
          <a:off x="395536" y="2492896"/>
          <a:ext cx="5976664" cy="3215878"/>
        </p:xfrm>
        <a:graphic>
          <a:graphicData uri="http://schemas.openxmlformats.org/presentationml/2006/ole">
            <mc:AlternateContent xmlns:mc="http://schemas.openxmlformats.org/markup-compatibility/2006">
              <mc:Choice xmlns:v="urn:schemas-microsoft-com:vml" Requires="v">
                <p:oleObj spid="_x0000_s15416" r:id="rId3" imgW="6769100" imgH="4127500" progId="">
                  <p:embed/>
                </p:oleObj>
              </mc:Choice>
              <mc:Fallback>
                <p:oleObj r:id="rId3" imgW="6769100" imgH="4127500" progId="">
                  <p:embed/>
                  <p:pic>
                    <p:nvPicPr>
                      <p:cNvPr id="0" name=""/>
                      <p:cNvPicPr/>
                      <p:nvPr/>
                    </p:nvPicPr>
                    <p:blipFill>
                      <a:blip r:embed="rId4"/>
                      <a:stretch>
                        <a:fillRect/>
                      </a:stretch>
                    </p:blipFill>
                    <p:spPr>
                      <a:xfrm>
                        <a:off x="395536" y="2492896"/>
                        <a:ext cx="5976664" cy="3215878"/>
                      </a:xfrm>
                      <a:prstGeom prst="rect">
                        <a:avLst/>
                      </a:prstGeom>
                    </p:spPr>
                  </p:pic>
                </p:oleObj>
              </mc:Fallback>
            </mc:AlternateContent>
          </a:graphicData>
        </a:graphic>
      </p:graphicFrame>
      <p:sp>
        <p:nvSpPr>
          <p:cNvPr id="5" name="ZoneTexte 4"/>
          <p:cNvSpPr txBox="1"/>
          <p:nvPr/>
        </p:nvSpPr>
        <p:spPr>
          <a:xfrm>
            <a:off x="2051720" y="1988840"/>
            <a:ext cx="6264696" cy="400110"/>
          </a:xfrm>
          <a:prstGeom prst="rect">
            <a:avLst/>
          </a:prstGeom>
          <a:noFill/>
        </p:spPr>
        <p:txBody>
          <a:bodyPr wrap="square" rtlCol="0">
            <a:spAutoFit/>
          </a:bodyPr>
          <a:lstStyle/>
          <a:p>
            <a:r>
              <a:rPr lang="fr-FR" sz="2000" dirty="0" smtClean="0">
                <a:solidFill>
                  <a:srgbClr val="000080"/>
                </a:solidFill>
              </a:rPr>
              <a:t>PUBLIC SECTOR &amp; POLICY MAKERS </a:t>
            </a:r>
            <a:endParaRPr lang="fr-FR" sz="2000" dirty="0">
              <a:solidFill>
                <a:srgbClr val="000080"/>
              </a:solidFill>
            </a:endParaRPr>
          </a:p>
        </p:txBody>
      </p:sp>
      <p:sp>
        <p:nvSpPr>
          <p:cNvPr id="6" name="ZoneTexte 5"/>
          <p:cNvSpPr txBox="1"/>
          <p:nvPr/>
        </p:nvSpPr>
        <p:spPr>
          <a:xfrm>
            <a:off x="6300192" y="3789040"/>
            <a:ext cx="2952328" cy="707886"/>
          </a:xfrm>
          <a:prstGeom prst="rect">
            <a:avLst/>
          </a:prstGeom>
          <a:noFill/>
        </p:spPr>
        <p:txBody>
          <a:bodyPr wrap="square" rtlCol="0">
            <a:spAutoFit/>
          </a:bodyPr>
          <a:lstStyle/>
          <a:p>
            <a:r>
              <a:rPr lang="fr-FR" sz="2000" dirty="0" smtClean="0">
                <a:solidFill>
                  <a:srgbClr val="000080"/>
                </a:solidFill>
              </a:rPr>
              <a:t>INTELLECTUAL PROPERTY OFFICES</a:t>
            </a:r>
            <a:endParaRPr lang="fr-FR" sz="2000" dirty="0">
              <a:solidFill>
                <a:srgbClr val="000080"/>
              </a:solidFill>
            </a:endParaRPr>
          </a:p>
        </p:txBody>
      </p:sp>
      <p:sp>
        <p:nvSpPr>
          <p:cNvPr id="7" name="ZoneTexte 6"/>
          <p:cNvSpPr txBox="1"/>
          <p:nvPr/>
        </p:nvSpPr>
        <p:spPr>
          <a:xfrm>
            <a:off x="1043608" y="3861048"/>
            <a:ext cx="4032448" cy="461665"/>
          </a:xfrm>
          <a:prstGeom prst="rect">
            <a:avLst/>
          </a:prstGeom>
          <a:noFill/>
        </p:spPr>
        <p:txBody>
          <a:bodyPr wrap="square" rtlCol="0">
            <a:spAutoFit/>
          </a:bodyPr>
          <a:lstStyle/>
          <a:p>
            <a:r>
              <a:rPr lang="fr-FR" b="1" dirty="0" smtClean="0">
                <a:solidFill>
                  <a:srgbClr val="000080"/>
                </a:solidFill>
              </a:rPr>
              <a:t>BUILDING AWARENESS</a:t>
            </a:r>
            <a:endParaRPr lang="fr-FR" b="1" dirty="0">
              <a:solidFill>
                <a:srgbClr val="000080"/>
              </a:solidFill>
            </a:endParaRPr>
          </a:p>
        </p:txBody>
      </p:sp>
      <p:sp>
        <p:nvSpPr>
          <p:cNvPr id="9" name="ZoneTexte 8"/>
          <p:cNvSpPr txBox="1"/>
          <p:nvPr/>
        </p:nvSpPr>
        <p:spPr>
          <a:xfrm>
            <a:off x="2123728" y="5877272"/>
            <a:ext cx="4824536" cy="400110"/>
          </a:xfrm>
          <a:prstGeom prst="rect">
            <a:avLst/>
          </a:prstGeom>
          <a:noFill/>
        </p:spPr>
        <p:txBody>
          <a:bodyPr wrap="square" rtlCol="0">
            <a:spAutoFit/>
          </a:bodyPr>
          <a:lstStyle/>
          <a:p>
            <a:r>
              <a:rPr lang="fr-FR" sz="2000" dirty="0" smtClean="0">
                <a:solidFill>
                  <a:srgbClr val="000080"/>
                </a:solidFill>
              </a:rPr>
              <a:t>GENERAL PUBLIC &amp; CIVIL SOCIETY </a:t>
            </a:r>
            <a:endParaRPr lang="fr-FR" sz="2000" dirty="0">
              <a:solidFill>
                <a:srgbClr val="000080"/>
              </a:solidFill>
            </a:endParaRPr>
          </a:p>
        </p:txBody>
      </p:sp>
    </p:spTree>
    <p:extLst>
      <p:ext uri="{BB962C8B-B14F-4D97-AF65-F5344CB8AC3E}">
        <p14:creationId xmlns:p14="http://schemas.microsoft.com/office/powerpoint/2010/main" val="311444703"/>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850" y="0"/>
            <a:ext cx="8229600" cy="908050"/>
          </a:xfrm>
        </p:spPr>
        <p:txBody>
          <a:bodyPr/>
          <a:lstStyle/>
          <a:p>
            <a:pPr algn="ctr"/>
            <a:r>
              <a:rPr lang="en-US" altLang="en-US" sz="2800" dirty="0" smtClean="0">
                <a:solidFill>
                  <a:srgbClr val="000099"/>
                </a:solidFill>
              </a:rPr>
              <a:t>PCT APPLICATIONS</a:t>
            </a:r>
          </a:p>
        </p:txBody>
      </p:sp>
      <p:graphicFrame>
        <p:nvGraphicFramePr>
          <p:cNvPr id="10243" name="Object 3"/>
          <p:cNvGraphicFramePr>
            <a:graphicFrameLocks noGrp="1" noChangeAspect="1"/>
          </p:cNvGraphicFramePr>
          <p:nvPr>
            <p:ph idx="1"/>
            <p:extLst>
              <p:ext uri="{D42A27DB-BD31-4B8C-83A1-F6EECF244321}">
                <p14:modId xmlns:p14="http://schemas.microsoft.com/office/powerpoint/2010/main" val="124889599"/>
              </p:ext>
            </p:extLst>
          </p:nvPr>
        </p:nvGraphicFramePr>
        <p:xfrm>
          <a:off x="-52180" y="-31328"/>
          <a:ext cx="9196180" cy="6255420"/>
        </p:xfrm>
        <a:graphic>
          <a:graphicData uri="http://schemas.openxmlformats.org/presentationml/2006/ole">
            <mc:AlternateContent xmlns:mc="http://schemas.openxmlformats.org/markup-compatibility/2006">
              <mc:Choice xmlns:v="urn:schemas-microsoft-com:vml" Requires="v">
                <p:oleObj spid="_x0000_s19489" name="Chart" r:id="rId3" imgW="6143743" imgH="4352916" progId="MSGraph.Chart.8">
                  <p:embed followColorScheme="full"/>
                </p:oleObj>
              </mc:Choice>
              <mc:Fallback>
                <p:oleObj name="Chart" r:id="rId3" imgW="6143743" imgH="4352916" progId="MSGraph.Chart.8">
                  <p:embed followColorScheme="full"/>
                  <p:pic>
                    <p:nvPicPr>
                      <p:cNvPr id="0" name=""/>
                      <p:cNvPicPr>
                        <a:picLocks noGrp="1" noChangeAspect="1" noChangeArrowheads="1"/>
                      </p:cNvPicPr>
                      <p:nvPr/>
                    </p:nvPicPr>
                    <p:blipFill>
                      <a:blip r:embed="rId4"/>
                      <a:srcRect/>
                      <a:stretch>
                        <a:fillRect/>
                      </a:stretch>
                    </p:blipFill>
                    <p:spPr bwMode="auto">
                      <a:xfrm>
                        <a:off x="-52180" y="-31328"/>
                        <a:ext cx="9196180" cy="6255420"/>
                      </a:xfrm>
                      <a:prstGeom prst="rect">
                        <a:avLst/>
                      </a:prstGeom>
                      <a:noFill/>
                      <a:ln>
                        <a:noFill/>
                      </a:ln>
                      <a:effectLst/>
                    </p:spPr>
                  </p:pic>
                </p:oleObj>
              </mc:Fallback>
            </mc:AlternateContent>
          </a:graphicData>
        </a:graphic>
      </p:graphicFrame>
      <p:sp>
        <p:nvSpPr>
          <p:cNvPr id="10244" name="Text Box 4"/>
          <p:cNvSpPr txBox="1">
            <a:spLocks noChangeArrowheads="1"/>
          </p:cNvSpPr>
          <p:nvPr/>
        </p:nvSpPr>
        <p:spPr bwMode="auto">
          <a:xfrm>
            <a:off x="395536" y="6151388"/>
            <a:ext cx="30956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600" dirty="0">
                <a:ea typeface="ヒラギノ角ゴ Pro W3"/>
                <a:cs typeface="ヒラギノ角ゴ Pro W3"/>
              </a:rPr>
              <a:t>2012: 194,400 PCT applications (+6.6%)</a:t>
            </a:r>
          </a:p>
        </p:txBody>
      </p:sp>
      <p:sp>
        <p:nvSpPr>
          <p:cNvPr id="10245" name="Text Box 6"/>
          <p:cNvSpPr txBox="1">
            <a:spLocks noChangeArrowheads="1"/>
          </p:cNvSpPr>
          <p:nvPr/>
        </p:nvSpPr>
        <p:spPr bwMode="auto">
          <a:xfrm>
            <a:off x="3779912" y="6128692"/>
            <a:ext cx="30956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55000"/>
              </a:spcBef>
              <a:buFontTx/>
              <a:buNone/>
            </a:pPr>
            <a:r>
              <a:rPr lang="en-US" altLang="en-US" sz="1600" dirty="0">
                <a:ea typeface="ヒラギノ角ゴ Pro W3"/>
                <a:cs typeface="ヒラギノ角ゴ Pro W3"/>
              </a:rPr>
              <a:t>Forecasting +4% in 2013 (more than 200,000—all-time high)</a:t>
            </a:r>
          </a:p>
        </p:txBody>
      </p:sp>
    </p:spTree>
    <p:extLst>
      <p:ext uri="{BB962C8B-B14F-4D97-AF65-F5344CB8AC3E}">
        <p14:creationId xmlns:p14="http://schemas.microsoft.com/office/powerpoint/2010/main" val="2885525874"/>
      </p:ext>
    </p:extLst>
  </p:cSld>
  <p:clrMapOvr>
    <a:masterClrMapping/>
  </p:clrMapOvr>
  <p:transition spd="slow" advClick="0">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412875"/>
            <a:ext cx="9001125" cy="391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3"/>
          <p:cNvSpPr>
            <a:spLocks noChangeArrowheads="1"/>
          </p:cNvSpPr>
          <p:nvPr/>
        </p:nvSpPr>
        <p:spPr bwMode="auto">
          <a:xfrm>
            <a:off x="684212" y="0"/>
            <a:ext cx="8280276"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Blip>
                <a:blip r:embed="rId4"/>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4"/>
              </a:buBlip>
              <a:defRPr sz="2400">
                <a:solidFill>
                  <a:schemeClr val="tx1"/>
                </a:solidFill>
                <a:latin typeface="Arial" pitchFamily="34" charset="0"/>
                <a:cs typeface="Arial" pitchFamily="34" charset="0"/>
              </a:defRPr>
            </a:lvl4pPr>
            <a:lvl5pPr marL="2057400" indent="-22860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lnSpc>
                <a:spcPct val="90000"/>
              </a:lnSpc>
              <a:spcBef>
                <a:spcPct val="0"/>
              </a:spcBef>
              <a:buFontTx/>
              <a:buNone/>
            </a:pPr>
            <a:r>
              <a:rPr lang="en-US" altLang="en-US" sz="2800" dirty="0" smtClean="0">
                <a:solidFill>
                  <a:schemeClr val="accent2"/>
                </a:solidFill>
              </a:rPr>
              <a:t>TRENDS IN PCT FILING</a:t>
            </a:r>
            <a:r>
              <a:rPr lang="en-US" altLang="en-US" sz="2800" dirty="0" smtClean="0">
                <a:solidFill>
                  <a:srgbClr val="70899B"/>
                </a:solidFill>
              </a:rPr>
              <a:t> </a:t>
            </a:r>
            <a:endParaRPr lang="en-US" altLang="en-US" sz="2800" dirty="0">
              <a:solidFill>
                <a:srgbClr val="70899B"/>
              </a:solidFill>
            </a:endParaRPr>
          </a:p>
        </p:txBody>
      </p:sp>
    </p:spTree>
    <p:extLst>
      <p:ext uri="{BB962C8B-B14F-4D97-AF65-F5344CB8AC3E}">
        <p14:creationId xmlns:p14="http://schemas.microsoft.com/office/powerpoint/2010/main" val="3925461172"/>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179388" y="1052513"/>
          <a:ext cx="8964612" cy="5114925"/>
        </p:xfrm>
        <a:graphic>
          <a:graphicData uri="http://schemas.openxmlformats.org/presentationml/2006/ole">
            <mc:AlternateContent xmlns:mc="http://schemas.openxmlformats.org/markup-compatibility/2006">
              <mc:Choice xmlns:v="urn:schemas-microsoft-com:vml" Requires="v">
                <p:oleObj spid="_x0000_s20514" name="Chart" r:id="rId3" imgW="6096000" imgH="4076789" progId="MSGraph.Chart.8">
                  <p:embed followColorScheme="full"/>
                </p:oleObj>
              </mc:Choice>
              <mc:Fallback>
                <p:oleObj name="Chart" r:id="rId3" imgW="6096000" imgH="4076789" progId="MSGraph.Chart.8">
                  <p:embed followColorScheme="full"/>
                  <p:pic>
                    <p:nvPicPr>
                      <p:cNvPr id="0" name=""/>
                      <p:cNvPicPr>
                        <a:picLocks noChangeAspect="1" noChangeArrowheads="1"/>
                      </p:cNvPicPr>
                      <p:nvPr/>
                    </p:nvPicPr>
                    <p:blipFill>
                      <a:blip r:embed="rId4"/>
                      <a:srcRect/>
                      <a:stretch>
                        <a:fillRect/>
                      </a:stretch>
                    </p:blipFill>
                    <p:spPr bwMode="auto">
                      <a:xfrm>
                        <a:off x="179388" y="1052513"/>
                        <a:ext cx="8964612" cy="5114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1" name="Rectangle 3"/>
          <p:cNvSpPr>
            <a:spLocks noChangeArrowheads="1"/>
          </p:cNvSpPr>
          <p:nvPr/>
        </p:nvSpPr>
        <p:spPr bwMode="auto">
          <a:xfrm>
            <a:off x="107504" y="63500"/>
            <a:ext cx="9036496"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lgn="ctr">
              <a:lnSpc>
                <a:spcPct val="90000"/>
              </a:lnSpc>
              <a:spcBef>
                <a:spcPct val="0"/>
              </a:spcBef>
              <a:buFontTx/>
              <a:buNone/>
            </a:pPr>
            <a:r>
              <a:rPr lang="en-US" altLang="en-US" sz="2800" dirty="0" smtClean="0">
                <a:solidFill>
                  <a:schemeClr val="accent2"/>
                </a:solidFill>
              </a:rPr>
              <a:t>INTERNATIONAL APPLICATIONS RECEIVED IN 2012 BY COUNTRY OF ORIGIN</a:t>
            </a:r>
            <a:r>
              <a:rPr lang="en-US" altLang="en-US" sz="2800" dirty="0" smtClean="0">
                <a:solidFill>
                  <a:srgbClr val="70899B"/>
                </a:solidFill>
              </a:rPr>
              <a:t> </a:t>
            </a:r>
            <a:endParaRPr lang="en-US" altLang="en-US" sz="2800" dirty="0">
              <a:solidFill>
                <a:srgbClr val="70899B"/>
              </a:solidFill>
            </a:endParaRPr>
          </a:p>
        </p:txBody>
      </p:sp>
      <p:sp>
        <p:nvSpPr>
          <p:cNvPr id="12292" name="Text Box 4"/>
          <p:cNvSpPr txBox="1">
            <a:spLocks noChangeArrowheads="1"/>
          </p:cNvSpPr>
          <p:nvPr/>
        </p:nvSpPr>
        <p:spPr bwMode="auto">
          <a:xfrm>
            <a:off x="468313" y="6165850"/>
            <a:ext cx="67675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50000"/>
              </a:spcBef>
              <a:buFontTx/>
              <a:buNone/>
            </a:pPr>
            <a:r>
              <a:rPr lang="en-GB" altLang="en-US" sz="1800"/>
              <a:t>Top 15 countries responsible for 92.7% of IAs filed in 2012</a:t>
            </a:r>
            <a:endParaRPr lang="en-US" altLang="en-US" sz="1800"/>
          </a:p>
        </p:txBody>
      </p:sp>
      <p:sp>
        <p:nvSpPr>
          <p:cNvPr id="12293"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12294"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Tree>
    <p:extLst>
      <p:ext uri="{BB962C8B-B14F-4D97-AF65-F5344CB8AC3E}">
        <p14:creationId xmlns:p14="http://schemas.microsoft.com/office/powerpoint/2010/main" val="3736764706"/>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135136" y="5628619"/>
            <a:ext cx="878522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r>
              <a:rPr lang="en-US" altLang="en-US" sz="1600" dirty="0">
                <a:ea typeface="ヒラギノ角ゴ Pro W3"/>
                <a:cs typeface="ヒラギノ角ゴ Pro W3"/>
              </a:rPr>
              <a:t>  </a:t>
            </a:r>
            <a:r>
              <a:rPr lang="en-US" altLang="en-US" sz="1400" dirty="0">
                <a:ea typeface="ヒラギノ角ゴ Pro W3"/>
                <a:cs typeface="ヒラギノ角ゴ Pro W3"/>
              </a:rPr>
              <a:t>507,400 national phase entries estimated in 2011 (+ 4.2%)</a:t>
            </a:r>
          </a:p>
          <a:p>
            <a:pPr>
              <a:spcBef>
                <a:spcPct val="0"/>
              </a:spcBef>
              <a:buFontTx/>
              <a:buChar char="•"/>
            </a:pPr>
            <a:r>
              <a:rPr lang="en-US" altLang="en-US" sz="1400" dirty="0">
                <a:ea typeface="ヒラギノ角ゴ Pro W3"/>
                <a:cs typeface="ヒラギノ角ゴ Pro W3"/>
              </a:rPr>
              <a:t>  431,800 (about 85%) of NPEs are from non-resident applicants</a:t>
            </a:r>
          </a:p>
        </p:txBody>
      </p:sp>
      <p:pic>
        <p:nvPicPr>
          <p:cNvPr id="1331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844824"/>
            <a:ext cx="9144000" cy="31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Rectangle 6"/>
          <p:cNvSpPr>
            <a:spLocks noChangeArrowheads="1"/>
          </p:cNvSpPr>
          <p:nvPr/>
        </p:nvSpPr>
        <p:spPr bwMode="auto">
          <a:xfrm>
            <a:off x="650924" y="188640"/>
            <a:ext cx="788151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lnSpc>
                <a:spcPct val="90000"/>
              </a:lnSpc>
              <a:spcBef>
                <a:spcPct val="0"/>
              </a:spcBef>
              <a:buFontTx/>
              <a:buNone/>
            </a:pPr>
            <a:r>
              <a:rPr lang="en-US" altLang="en-US" sz="2800" dirty="0" smtClean="0">
                <a:solidFill>
                  <a:schemeClr val="accent2"/>
                </a:solidFill>
              </a:rPr>
              <a:t>PCT NATIONAL PHASE ENTRIES—TOTAL</a:t>
            </a:r>
            <a:r>
              <a:rPr lang="en-US" altLang="en-US" sz="2800" dirty="0" smtClean="0">
                <a:solidFill>
                  <a:srgbClr val="70899B"/>
                </a:solidFill>
              </a:rPr>
              <a:t> </a:t>
            </a:r>
            <a:endParaRPr lang="en-US" altLang="en-US" sz="2800" dirty="0">
              <a:solidFill>
                <a:srgbClr val="70899B"/>
              </a:solidFill>
            </a:endParaRPr>
          </a:p>
        </p:txBody>
      </p:sp>
    </p:spTree>
    <p:extLst>
      <p:ext uri="{BB962C8B-B14F-4D97-AF65-F5344CB8AC3E}">
        <p14:creationId xmlns:p14="http://schemas.microsoft.com/office/powerpoint/2010/main" val="1787365076"/>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451148" y="332656"/>
            <a:ext cx="8297316" cy="1143000"/>
          </a:xfrm>
        </p:spPr>
        <p:txBody>
          <a:bodyPr/>
          <a:lstStyle/>
          <a:p>
            <a:pPr algn="ctr" eaLnBrk="1" hangingPunct="1"/>
            <a:r>
              <a:rPr lang="en-US" altLang="en-US" sz="2800" dirty="0" smtClean="0">
                <a:solidFill>
                  <a:schemeClr val="accent2"/>
                </a:solidFill>
              </a:rPr>
              <a:t>PARIS ROUTE VS. PCT NATIONAL PHASE</a:t>
            </a:r>
          </a:p>
        </p:txBody>
      </p:sp>
      <p:sp>
        <p:nvSpPr>
          <p:cNvPr id="14339"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a:t>
            </a:r>
          </a:p>
        </p:txBody>
      </p:sp>
      <p:pic>
        <p:nvPicPr>
          <p:cNvPr id="1434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2314972"/>
            <a:ext cx="89281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06418"/>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9552" y="260648"/>
            <a:ext cx="7999040" cy="523220"/>
          </a:xfrm>
        </p:spPr>
        <p:txBody>
          <a:bodyPr wrap="square">
            <a:spAutoFit/>
          </a:bodyPr>
          <a:lstStyle/>
          <a:p>
            <a:pPr algn="ctr"/>
            <a:r>
              <a:rPr lang="en-GB" altLang="en-US" sz="2800" dirty="0" smtClean="0">
                <a:solidFill>
                  <a:schemeClr val="accent2"/>
                </a:solidFill>
              </a:rPr>
              <a:t>TOP PCT APPLICANTS 2012</a:t>
            </a:r>
          </a:p>
        </p:txBody>
      </p:sp>
      <p:sp>
        <p:nvSpPr>
          <p:cNvPr id="15363" name="Rectangle 3"/>
          <p:cNvSpPr>
            <a:spLocks noChangeArrowheads="1"/>
          </p:cNvSpPr>
          <p:nvPr/>
        </p:nvSpPr>
        <p:spPr bwMode="auto">
          <a:xfrm>
            <a:off x="2819400" y="1017687"/>
            <a:ext cx="511175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800" dirty="0">
                <a:ea typeface="ヒラギノ角ゴ Pro W3"/>
                <a:cs typeface="ヒラギノ角ゴ Pro W3"/>
              </a:rPr>
              <a:t>ZTE Corporation—CN (3906)*</a:t>
            </a:r>
          </a:p>
          <a:p>
            <a:pPr>
              <a:spcBef>
                <a:spcPct val="0"/>
              </a:spcBef>
              <a:buFontTx/>
              <a:buAutoNum type="arabicPeriod"/>
            </a:pPr>
            <a:r>
              <a:rPr lang="en-GB" altLang="en-US" sz="1800" dirty="0">
                <a:ea typeface="ヒラギノ角ゴ Pro W3"/>
                <a:cs typeface="ヒラギノ角ゴ Pro W3"/>
              </a:rPr>
              <a:t>Panasonic—JP (2951)  </a:t>
            </a:r>
          </a:p>
          <a:p>
            <a:pPr>
              <a:spcBef>
                <a:spcPct val="0"/>
              </a:spcBef>
              <a:buFontTx/>
              <a:buAutoNum type="arabicPeriod"/>
            </a:pPr>
            <a:r>
              <a:rPr lang="en-GB" altLang="en-US" sz="1800" dirty="0"/>
              <a:t>Sharp—JP (2001)</a:t>
            </a:r>
          </a:p>
          <a:p>
            <a:pPr>
              <a:spcBef>
                <a:spcPct val="0"/>
              </a:spcBef>
              <a:buFontTx/>
              <a:buAutoNum type="arabicPeriod"/>
            </a:pPr>
            <a:r>
              <a:rPr lang="en-GB" altLang="en-US" sz="1800" dirty="0">
                <a:ea typeface="ヒラギノ角ゴ Pro W3"/>
                <a:cs typeface="ヒラギノ角ゴ Pro W3"/>
              </a:rPr>
              <a:t>Huawei—CN (1801)</a:t>
            </a:r>
          </a:p>
          <a:p>
            <a:pPr>
              <a:spcBef>
                <a:spcPct val="0"/>
              </a:spcBef>
              <a:buFontTx/>
              <a:buAutoNum type="arabicPeriod"/>
            </a:pPr>
            <a:r>
              <a:rPr lang="en-GB" altLang="en-US" sz="1800" dirty="0">
                <a:ea typeface="ヒラギノ角ゴ Pro W3"/>
                <a:cs typeface="ヒラギノ角ゴ Pro W3"/>
              </a:rPr>
              <a:t>Bosch—DE (1775) </a:t>
            </a:r>
          </a:p>
          <a:p>
            <a:pPr>
              <a:spcBef>
                <a:spcPct val="0"/>
              </a:spcBef>
              <a:buFontTx/>
              <a:buAutoNum type="arabicPeriod"/>
            </a:pPr>
            <a:r>
              <a:rPr lang="en-GB" altLang="en-US" sz="1800" dirty="0"/>
              <a:t>Toyota—JP (1652)</a:t>
            </a:r>
          </a:p>
          <a:p>
            <a:pPr>
              <a:spcBef>
                <a:spcPct val="0"/>
              </a:spcBef>
              <a:buFontTx/>
              <a:buAutoNum type="arabicPeriod"/>
            </a:pPr>
            <a:r>
              <a:rPr lang="en-GB" altLang="en-US" sz="1800" dirty="0">
                <a:ea typeface="ヒラギノ角ゴ Pro W3"/>
                <a:cs typeface="ヒラギノ角ゴ Pro W3"/>
              </a:rPr>
              <a:t>Qualcomm—US (1305)</a:t>
            </a:r>
          </a:p>
          <a:p>
            <a:pPr>
              <a:spcBef>
                <a:spcPct val="0"/>
              </a:spcBef>
              <a:buFontTx/>
              <a:buAutoNum type="arabicPeriod"/>
            </a:pPr>
            <a:r>
              <a:rPr lang="en-GB" altLang="en-US" sz="1800" dirty="0"/>
              <a:t>Siemens—DE (1272)</a:t>
            </a:r>
          </a:p>
          <a:p>
            <a:pPr>
              <a:spcBef>
                <a:spcPct val="0"/>
              </a:spcBef>
              <a:buFontTx/>
              <a:buAutoNum type="arabicPeriod"/>
            </a:pPr>
            <a:r>
              <a:rPr lang="en-GB" altLang="en-US" sz="1800" dirty="0"/>
              <a:t>Philips—NL (1230)</a:t>
            </a:r>
          </a:p>
          <a:p>
            <a:pPr>
              <a:spcBef>
                <a:spcPct val="0"/>
              </a:spcBef>
              <a:buFontTx/>
              <a:buAutoNum type="arabicPeriod"/>
            </a:pPr>
            <a:r>
              <a:rPr lang="en-GB" altLang="en-US" sz="1800" dirty="0"/>
              <a:t>Ericsson—SE (1197)</a:t>
            </a:r>
          </a:p>
          <a:p>
            <a:pPr>
              <a:spcBef>
                <a:spcPct val="0"/>
              </a:spcBef>
              <a:buFontTx/>
              <a:buAutoNum type="arabicPeriod"/>
            </a:pPr>
            <a:r>
              <a:rPr lang="en-GB" altLang="en-US" sz="1800" dirty="0">
                <a:ea typeface="ヒラギノ角ゴ Pro W3"/>
                <a:cs typeface="ヒラギノ角ゴ Pro W3"/>
              </a:rPr>
              <a:t>LG Electronics—KR (1094)</a:t>
            </a:r>
          </a:p>
          <a:p>
            <a:pPr>
              <a:spcBef>
                <a:spcPct val="0"/>
              </a:spcBef>
              <a:buFontTx/>
              <a:buAutoNum type="arabicPeriod"/>
            </a:pPr>
            <a:r>
              <a:rPr lang="en-GB" altLang="en-US" sz="1800" dirty="0"/>
              <a:t>Mitsubishi Electric—JP (1042)</a:t>
            </a:r>
          </a:p>
          <a:p>
            <a:pPr>
              <a:spcBef>
                <a:spcPct val="0"/>
              </a:spcBef>
              <a:buFontTx/>
              <a:buAutoNum type="arabicPeriod"/>
            </a:pPr>
            <a:r>
              <a:rPr lang="en-GB" altLang="en-US" sz="1800" dirty="0">
                <a:ea typeface="ヒラギノ角ゴ Pro W3"/>
                <a:cs typeface="ヒラギノ角ゴ Pro W3"/>
              </a:rPr>
              <a:t>NEC—JP (999) </a:t>
            </a:r>
          </a:p>
          <a:p>
            <a:pPr>
              <a:spcBef>
                <a:spcPct val="0"/>
              </a:spcBef>
              <a:buFontTx/>
              <a:buAutoNum type="arabicPeriod"/>
            </a:pPr>
            <a:r>
              <a:rPr lang="en-GB" altLang="en-US" sz="1800" dirty="0">
                <a:ea typeface="ヒラギノ角ゴ Pro W3"/>
                <a:cs typeface="ヒラギノ角ゴ Pro W3"/>
              </a:rPr>
              <a:t>Fujifilm Corporation (891)</a:t>
            </a:r>
          </a:p>
          <a:p>
            <a:pPr>
              <a:spcBef>
                <a:spcPct val="0"/>
              </a:spcBef>
              <a:buFontTx/>
              <a:buAutoNum type="arabicPeriod"/>
            </a:pPr>
            <a:r>
              <a:rPr lang="en-GB" altLang="en-US" sz="1800" dirty="0"/>
              <a:t>Hitachi—JP (745) </a:t>
            </a:r>
          </a:p>
          <a:p>
            <a:pPr>
              <a:spcBef>
                <a:spcPct val="0"/>
              </a:spcBef>
              <a:buFontTx/>
              <a:buAutoNum type="arabicPeriod"/>
            </a:pPr>
            <a:r>
              <a:rPr lang="en-GB" altLang="en-US" sz="1800" dirty="0"/>
              <a:t>Samsung Electronics—KR (683)</a:t>
            </a:r>
          </a:p>
          <a:p>
            <a:pPr>
              <a:spcBef>
                <a:spcPct val="0"/>
              </a:spcBef>
              <a:buFontTx/>
              <a:buAutoNum type="arabicPeriod"/>
            </a:pPr>
            <a:r>
              <a:rPr lang="en-GB" altLang="en-US" sz="1800" dirty="0">
                <a:ea typeface="ヒラギノ角ゴ Pro W3"/>
                <a:cs typeface="ヒラギノ角ゴ Pro W3"/>
              </a:rPr>
              <a:t>Fujitsu—JP (671)</a:t>
            </a:r>
          </a:p>
          <a:p>
            <a:pPr>
              <a:spcBef>
                <a:spcPct val="0"/>
              </a:spcBef>
              <a:buFontTx/>
              <a:buAutoNum type="arabicPeriod"/>
            </a:pPr>
            <a:r>
              <a:rPr lang="en-GB" altLang="en-US" sz="1800" dirty="0"/>
              <a:t>Nokia—FI (670)</a:t>
            </a:r>
          </a:p>
          <a:p>
            <a:pPr>
              <a:spcBef>
                <a:spcPct val="0"/>
              </a:spcBef>
              <a:buFontTx/>
              <a:buAutoNum type="arabicPeriod"/>
            </a:pPr>
            <a:r>
              <a:rPr lang="en-GB" altLang="en-US" sz="1800" dirty="0">
                <a:ea typeface="ヒラギノ角ゴ Pro W3"/>
                <a:cs typeface="ヒラギノ角ゴ Pro W3"/>
              </a:rPr>
              <a:t>BASF—DE (644) </a:t>
            </a:r>
          </a:p>
          <a:p>
            <a:pPr>
              <a:spcBef>
                <a:spcPct val="0"/>
              </a:spcBef>
              <a:buFontTx/>
              <a:buAutoNum type="arabicPeriod"/>
            </a:pPr>
            <a:r>
              <a:rPr lang="en-GB" altLang="en-US" sz="1800" dirty="0">
                <a:ea typeface="ヒラギノ角ゴ Pro W3"/>
                <a:cs typeface="ヒラギノ角ゴ Pro W3"/>
              </a:rPr>
              <a:t>Intel—US (640)</a:t>
            </a:r>
          </a:p>
        </p:txBody>
      </p:sp>
      <p:sp>
        <p:nvSpPr>
          <p:cNvPr id="15364" name="Text Box 4"/>
          <p:cNvSpPr txBox="1">
            <a:spLocks noChangeArrowheads="1"/>
          </p:cNvSpPr>
          <p:nvPr/>
        </p:nvSpPr>
        <p:spPr bwMode="auto">
          <a:xfrm>
            <a:off x="179388" y="5516563"/>
            <a:ext cx="1727845"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600" dirty="0"/>
              <a:t>() of published</a:t>
            </a:r>
          </a:p>
          <a:p>
            <a:pPr>
              <a:spcBef>
                <a:spcPct val="0"/>
              </a:spcBef>
              <a:buFontTx/>
              <a:buNone/>
            </a:pPr>
            <a:r>
              <a:rPr lang="en-US" altLang="en-US" sz="1600" dirty="0"/>
              <a:t>PCT applications</a:t>
            </a:r>
          </a:p>
        </p:txBody>
      </p:sp>
      <p:sp>
        <p:nvSpPr>
          <p:cNvPr id="15365" name="Text Box 5"/>
          <p:cNvSpPr txBox="1">
            <a:spLocks noChangeArrowheads="1"/>
          </p:cNvSpPr>
          <p:nvPr/>
        </p:nvSpPr>
        <p:spPr bwMode="auto">
          <a:xfrm>
            <a:off x="6983413" y="981075"/>
            <a:ext cx="216058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600" dirty="0"/>
              <a:t>*Almost 18 IAs/working day</a:t>
            </a:r>
          </a:p>
        </p:txBody>
      </p:sp>
    </p:spTree>
    <p:extLst>
      <p:ext uri="{BB962C8B-B14F-4D97-AF65-F5344CB8AC3E}">
        <p14:creationId xmlns:p14="http://schemas.microsoft.com/office/powerpoint/2010/main" val="3362847611"/>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528" y="260648"/>
            <a:ext cx="8497888" cy="523220"/>
          </a:xfrm>
        </p:spPr>
        <p:txBody>
          <a:bodyPr>
            <a:spAutoFit/>
          </a:bodyPr>
          <a:lstStyle/>
          <a:p>
            <a:pPr algn="ctr"/>
            <a:r>
              <a:rPr lang="en-GB" altLang="en-US" sz="2800" dirty="0" smtClean="0">
                <a:solidFill>
                  <a:schemeClr val="accent2"/>
                </a:solidFill>
              </a:rPr>
              <a:t>TOP UNIVERSITY PCT APPLICANTS 2012</a:t>
            </a:r>
          </a:p>
        </p:txBody>
      </p:sp>
      <p:sp>
        <p:nvSpPr>
          <p:cNvPr id="16387" name="Rectangle 3"/>
          <p:cNvSpPr>
            <a:spLocks noChangeArrowheads="1"/>
          </p:cNvSpPr>
          <p:nvPr/>
        </p:nvSpPr>
        <p:spPr bwMode="auto">
          <a:xfrm>
            <a:off x="1979711" y="1052736"/>
            <a:ext cx="835342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800" dirty="0">
                <a:ea typeface="ヒラギノ角ゴ Pro W3"/>
                <a:cs typeface="ヒラギノ角ゴ Pro W3"/>
              </a:rPr>
              <a:t>University of California (US)</a:t>
            </a:r>
          </a:p>
          <a:p>
            <a:pPr>
              <a:spcBef>
                <a:spcPct val="0"/>
              </a:spcBef>
              <a:buFontTx/>
              <a:buAutoNum type="arabicPeriod"/>
            </a:pPr>
            <a:r>
              <a:rPr lang="en-GB" altLang="en-US" sz="1800" dirty="0">
                <a:ea typeface="ヒラギノ角ゴ Pro W3"/>
                <a:cs typeface="ヒラギノ角ゴ Pro W3"/>
              </a:rPr>
              <a:t>MIT </a:t>
            </a:r>
            <a:r>
              <a:rPr lang="en-GB" altLang="en-US" sz="1800" dirty="0"/>
              <a:t>(US)</a:t>
            </a:r>
            <a:endParaRPr lang="en-GB" altLang="en-US" sz="1800" dirty="0">
              <a:ea typeface="ヒラギノ角ゴ Pro W3"/>
              <a:cs typeface="ヒラギノ角ゴ Pro W3"/>
            </a:endParaRPr>
          </a:p>
          <a:p>
            <a:pPr>
              <a:spcBef>
                <a:spcPct val="0"/>
              </a:spcBef>
              <a:buFontTx/>
              <a:buAutoNum type="arabicPeriod"/>
            </a:pPr>
            <a:r>
              <a:rPr lang="en-GB" altLang="en-US" sz="1800" dirty="0"/>
              <a:t>Harvard University (US)</a:t>
            </a:r>
          </a:p>
          <a:p>
            <a:pPr>
              <a:spcBef>
                <a:spcPct val="0"/>
              </a:spcBef>
              <a:buFontTx/>
              <a:buAutoNum type="arabicPeriod"/>
            </a:pPr>
            <a:r>
              <a:rPr lang="en-GB" altLang="en-US" sz="1800" dirty="0"/>
              <a:t>Johns Hopkins (US)</a:t>
            </a:r>
          </a:p>
          <a:p>
            <a:pPr>
              <a:spcBef>
                <a:spcPct val="0"/>
              </a:spcBef>
              <a:buFontTx/>
              <a:buAutoNum type="arabicPeriod"/>
            </a:pPr>
            <a:r>
              <a:rPr lang="en-GB" altLang="en-US" sz="1800" dirty="0"/>
              <a:t>Columbia University (US)</a:t>
            </a:r>
          </a:p>
          <a:p>
            <a:pPr>
              <a:spcBef>
                <a:spcPct val="0"/>
              </a:spcBef>
              <a:buFontTx/>
              <a:buAutoNum type="arabicPeriod"/>
            </a:pPr>
            <a:r>
              <a:rPr lang="en-GB" altLang="en-US" sz="1800" dirty="0">
                <a:ea typeface="ヒラギノ角ゴ Pro W3"/>
                <a:cs typeface="ヒラギノ角ゴ Pro W3"/>
              </a:rPr>
              <a:t>University of Texas </a:t>
            </a:r>
            <a:r>
              <a:rPr lang="en-GB" altLang="en-US" sz="1800" dirty="0"/>
              <a:t>(US)</a:t>
            </a:r>
          </a:p>
          <a:p>
            <a:pPr>
              <a:spcBef>
                <a:spcPct val="0"/>
              </a:spcBef>
              <a:buFontTx/>
              <a:buAutoNum type="arabicPeriod"/>
            </a:pPr>
            <a:r>
              <a:rPr lang="en-GB" altLang="en-US" sz="1800" dirty="0"/>
              <a:t>Seoul National University (KR)</a:t>
            </a:r>
          </a:p>
          <a:p>
            <a:pPr>
              <a:spcBef>
                <a:spcPct val="0"/>
              </a:spcBef>
              <a:buFontTx/>
              <a:buAutoNum type="arabicPeriod"/>
            </a:pPr>
            <a:r>
              <a:rPr lang="en-GB" altLang="en-US" sz="1800" dirty="0"/>
              <a:t>Leland Stanford University (US)</a:t>
            </a:r>
          </a:p>
          <a:p>
            <a:pPr>
              <a:spcBef>
                <a:spcPct val="0"/>
              </a:spcBef>
              <a:buFontTx/>
              <a:buAutoNum type="arabicPeriod"/>
            </a:pPr>
            <a:r>
              <a:rPr lang="en-GB" altLang="en-US" sz="1800" dirty="0">
                <a:ea typeface="ヒラギノ角ゴ Pro W3"/>
                <a:cs typeface="ヒラギノ角ゴ Pro W3"/>
              </a:rPr>
              <a:t>Peking University (CN)</a:t>
            </a:r>
          </a:p>
          <a:p>
            <a:pPr>
              <a:spcBef>
                <a:spcPct val="0"/>
              </a:spcBef>
              <a:buFontTx/>
              <a:buAutoNum type="arabicPeriod"/>
            </a:pPr>
            <a:r>
              <a:rPr lang="en-GB" altLang="en-US" sz="1800" dirty="0"/>
              <a:t>University of Florida (US)</a:t>
            </a:r>
          </a:p>
          <a:p>
            <a:pPr>
              <a:spcBef>
                <a:spcPct val="0"/>
              </a:spcBef>
              <a:buFontTx/>
              <a:buAutoNum type="arabicPeriod"/>
            </a:pPr>
            <a:r>
              <a:rPr lang="en-GB" altLang="en-US" sz="1800" dirty="0"/>
              <a:t>Cal Tech (US)</a:t>
            </a:r>
          </a:p>
          <a:p>
            <a:pPr>
              <a:spcBef>
                <a:spcPct val="0"/>
              </a:spcBef>
              <a:buFontTx/>
              <a:buAutoNum type="arabicPeriod"/>
            </a:pPr>
            <a:r>
              <a:rPr lang="en-GB" altLang="en-US" sz="1800" dirty="0">
                <a:ea typeface="ヒラギノ角ゴ Pro W3"/>
                <a:cs typeface="ヒラギノ角ゴ Pro W3"/>
              </a:rPr>
              <a:t>Korea Advanced Institute of Science and Technology (KR)</a:t>
            </a:r>
          </a:p>
          <a:p>
            <a:pPr>
              <a:spcBef>
                <a:spcPct val="0"/>
              </a:spcBef>
              <a:buFontTx/>
              <a:buAutoNum type="arabicPeriod"/>
            </a:pPr>
            <a:r>
              <a:rPr lang="en-GB" altLang="en-US" sz="1800" dirty="0"/>
              <a:t>Cornell University (US)</a:t>
            </a:r>
          </a:p>
          <a:p>
            <a:pPr>
              <a:spcBef>
                <a:spcPct val="0"/>
              </a:spcBef>
              <a:buFontTx/>
              <a:buAutoNum type="arabicPeriod"/>
            </a:pPr>
            <a:r>
              <a:rPr lang="en-GB" altLang="en-US" sz="1800" dirty="0">
                <a:ea typeface="ヒラギノ角ゴ Pro W3"/>
                <a:cs typeface="ヒラギノ角ゴ Pro W3"/>
              </a:rPr>
              <a:t>University of Tokyo (JP)</a:t>
            </a:r>
          </a:p>
          <a:p>
            <a:pPr>
              <a:spcBef>
                <a:spcPct val="0"/>
              </a:spcBef>
              <a:buFontTx/>
              <a:buAutoNum type="arabicPeriod"/>
            </a:pPr>
            <a:r>
              <a:rPr lang="en-GB" altLang="en-US" sz="1800" dirty="0" err="1">
                <a:ea typeface="ヒラギノ角ゴ Pro W3"/>
                <a:cs typeface="ヒラギノ角ゴ Pro W3"/>
              </a:rPr>
              <a:t>Yonsei</a:t>
            </a:r>
            <a:r>
              <a:rPr lang="en-GB" altLang="en-US" sz="1800" dirty="0">
                <a:ea typeface="ヒラギノ角ゴ Pro W3"/>
                <a:cs typeface="ヒラギノ角ゴ Pro W3"/>
              </a:rPr>
              <a:t> University (KR)</a:t>
            </a:r>
          </a:p>
          <a:p>
            <a:pPr>
              <a:spcBef>
                <a:spcPct val="0"/>
              </a:spcBef>
              <a:buFontTx/>
              <a:buAutoNum type="arabicPeriod"/>
            </a:pPr>
            <a:r>
              <a:rPr lang="en-GB" altLang="en-US" sz="1800" dirty="0"/>
              <a:t>Isis Innovation Limited (GB)</a:t>
            </a:r>
          </a:p>
          <a:p>
            <a:pPr>
              <a:spcBef>
                <a:spcPct val="0"/>
              </a:spcBef>
              <a:buFontTx/>
              <a:buAutoNum type="arabicPeriod"/>
            </a:pPr>
            <a:r>
              <a:rPr lang="en-GB" altLang="en-US" sz="1800" dirty="0">
                <a:ea typeface="ヒラギノ角ゴ Pro W3"/>
                <a:cs typeface="ヒラギノ角ゴ Pro W3"/>
              </a:rPr>
              <a:t>Tsinghua University (CN)</a:t>
            </a:r>
          </a:p>
          <a:p>
            <a:pPr>
              <a:spcBef>
                <a:spcPct val="0"/>
              </a:spcBef>
              <a:buFontTx/>
              <a:buAutoNum type="arabicPeriod"/>
            </a:pPr>
            <a:r>
              <a:rPr lang="en-GB" altLang="en-US" sz="1800" dirty="0"/>
              <a:t>Kyoto University (JP)</a:t>
            </a:r>
          </a:p>
          <a:p>
            <a:pPr>
              <a:spcBef>
                <a:spcPct val="0"/>
              </a:spcBef>
              <a:buFontTx/>
              <a:buAutoNum type="arabicPeriod"/>
            </a:pPr>
            <a:r>
              <a:rPr lang="en-GB" altLang="en-US" sz="1800" dirty="0">
                <a:ea typeface="ヒラギノ角ゴ Pro W3"/>
                <a:cs typeface="ヒラギノ角ゴ Pro W3"/>
              </a:rPr>
              <a:t>University of Michigan </a:t>
            </a:r>
            <a:r>
              <a:rPr lang="en-GB" altLang="en-US" sz="1800" dirty="0"/>
              <a:t>(US)</a:t>
            </a:r>
            <a:endParaRPr lang="en-GB" altLang="en-US" sz="1800" dirty="0">
              <a:ea typeface="ヒラギノ角ゴ Pro W3"/>
              <a:cs typeface="ヒラギノ角ゴ Pro W3"/>
            </a:endParaRPr>
          </a:p>
          <a:p>
            <a:pPr>
              <a:spcBef>
                <a:spcPct val="0"/>
              </a:spcBef>
              <a:buFontTx/>
              <a:buAutoNum type="arabicPeriod"/>
            </a:pPr>
            <a:r>
              <a:rPr lang="en-GB" altLang="en-US" sz="1800" dirty="0">
                <a:ea typeface="ヒラギノ角ゴ Pro W3"/>
                <a:cs typeface="ヒラギノ角ゴ Pro W3"/>
              </a:rPr>
              <a:t>Purdue University (US)</a:t>
            </a:r>
          </a:p>
        </p:txBody>
      </p:sp>
    </p:spTree>
    <p:extLst>
      <p:ext uri="{BB962C8B-B14F-4D97-AF65-F5344CB8AC3E}">
        <p14:creationId xmlns:p14="http://schemas.microsoft.com/office/powerpoint/2010/main" val="727513927"/>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0664" y="188640"/>
            <a:ext cx="9036496" cy="954107"/>
          </a:xfrm>
        </p:spPr>
        <p:txBody>
          <a:bodyPr wrap="square">
            <a:spAutoFit/>
          </a:bodyPr>
          <a:lstStyle/>
          <a:p>
            <a:pPr algn="ctr"/>
            <a:r>
              <a:rPr lang="en-GB" altLang="en-US" sz="2800" dirty="0" smtClean="0">
                <a:solidFill>
                  <a:schemeClr val="accent2"/>
                </a:solidFill>
              </a:rPr>
              <a:t>TOP GOVERNMENT/RESEARCH INSTITUTION PCT APPLICANTS 2012</a:t>
            </a:r>
          </a:p>
        </p:txBody>
      </p:sp>
      <p:sp>
        <p:nvSpPr>
          <p:cNvPr id="17411" name="Rectangle 3"/>
          <p:cNvSpPr>
            <a:spLocks noChangeArrowheads="1"/>
          </p:cNvSpPr>
          <p:nvPr/>
        </p:nvSpPr>
        <p:spPr bwMode="auto">
          <a:xfrm>
            <a:off x="323528" y="1484784"/>
            <a:ext cx="8490768"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700" dirty="0">
                <a:ea typeface="ヒラギノ角ゴ Pro W3"/>
                <a:cs typeface="ヒラギノ角ゴ Pro W3"/>
              </a:rPr>
              <a:t>Commissariat a </a:t>
            </a:r>
            <a:r>
              <a:rPr lang="en-GB" altLang="en-US" sz="1700" dirty="0" err="1">
                <a:ea typeface="ヒラギノ角ゴ Pro W3"/>
                <a:cs typeface="ヒラギノ角ゴ Pro W3"/>
              </a:rPr>
              <a:t>l’Energie</a:t>
            </a:r>
            <a:r>
              <a:rPr lang="en-GB" altLang="en-US" sz="1700" dirty="0">
                <a:ea typeface="ヒラギノ角ゴ Pro W3"/>
                <a:cs typeface="ヒラギノ角ゴ Pro W3"/>
              </a:rPr>
              <a:t> </a:t>
            </a:r>
            <a:r>
              <a:rPr lang="en-GB" altLang="en-US" sz="1700" dirty="0" err="1">
                <a:ea typeface="ヒラギノ角ゴ Pro W3"/>
                <a:cs typeface="ヒラギノ角ゴ Pro W3"/>
              </a:rPr>
              <a:t>Atomique</a:t>
            </a:r>
            <a:r>
              <a:rPr lang="en-GB" altLang="en-US" sz="1700" dirty="0">
                <a:ea typeface="ヒラギノ角ゴ Pro W3"/>
                <a:cs typeface="ヒラギノ角ゴ Pro W3"/>
              </a:rPr>
              <a:t> et aux Energies Alternatives (France) </a:t>
            </a:r>
          </a:p>
          <a:p>
            <a:pPr>
              <a:spcBef>
                <a:spcPct val="0"/>
              </a:spcBef>
              <a:buFontTx/>
              <a:buAutoNum type="arabicPeriod"/>
            </a:pPr>
            <a:r>
              <a:rPr lang="en-GB" altLang="en-US" sz="1700" dirty="0" err="1">
                <a:ea typeface="ヒラギノ角ゴ Pro W3"/>
                <a:cs typeface="ヒラギノ角ゴ Pro W3"/>
              </a:rPr>
              <a:t>Fraunhofer-Gesellschaft</a:t>
            </a:r>
            <a:r>
              <a:rPr lang="en-GB" altLang="en-US" sz="1700" dirty="0">
                <a:ea typeface="ヒラギノ角ゴ Pro W3"/>
                <a:cs typeface="ヒラギノ角ゴ Pro W3"/>
              </a:rPr>
              <a:t> </a:t>
            </a:r>
            <a:r>
              <a:rPr lang="en-GB" altLang="en-US" sz="1700" dirty="0" err="1">
                <a:ea typeface="ヒラギノ角ゴ Pro W3"/>
                <a:cs typeface="ヒラギノ角ゴ Pro W3"/>
              </a:rPr>
              <a:t>zur</a:t>
            </a:r>
            <a:r>
              <a:rPr lang="en-GB" altLang="en-US" sz="1700" dirty="0">
                <a:ea typeface="ヒラギノ角ゴ Pro W3"/>
                <a:cs typeface="ヒラギノ角ゴ Pro W3"/>
              </a:rPr>
              <a:t> </a:t>
            </a:r>
            <a:r>
              <a:rPr lang="en-GB" altLang="en-US" sz="1700" dirty="0" err="1">
                <a:ea typeface="ヒラギノ角ゴ Pro W3"/>
                <a:cs typeface="ヒラギノ角ゴ Pro W3"/>
              </a:rPr>
              <a:t>Forderung</a:t>
            </a:r>
            <a:r>
              <a:rPr lang="en-GB" altLang="en-US" sz="1700" dirty="0">
                <a:ea typeface="ヒラギノ角ゴ Pro W3"/>
                <a:cs typeface="ヒラギノ角ゴ Pro W3"/>
              </a:rPr>
              <a:t> Der </a:t>
            </a:r>
            <a:r>
              <a:rPr lang="en-GB" altLang="en-US" sz="1700" dirty="0" err="1">
                <a:ea typeface="ヒラギノ角ゴ Pro W3"/>
                <a:cs typeface="ヒラギノ角ゴ Pro W3"/>
              </a:rPr>
              <a:t>Angewandten</a:t>
            </a:r>
            <a:r>
              <a:rPr lang="en-GB" altLang="en-US" sz="1700" dirty="0">
                <a:ea typeface="ヒラギノ角ゴ Pro W3"/>
                <a:cs typeface="ヒラギノ角ゴ Pro W3"/>
              </a:rPr>
              <a:t> </a:t>
            </a:r>
            <a:r>
              <a:rPr lang="en-GB" altLang="en-US" sz="1700" dirty="0" err="1">
                <a:ea typeface="ヒラギノ角ゴ Pro W3"/>
                <a:cs typeface="ヒラギノ角ゴ Pro W3"/>
              </a:rPr>
              <a:t>Forschung</a:t>
            </a:r>
            <a:r>
              <a:rPr lang="en-GB" altLang="en-US" sz="1700" dirty="0">
                <a:ea typeface="ヒラギノ角ゴ Pro W3"/>
                <a:cs typeface="ヒラギノ角ゴ Pro W3"/>
              </a:rPr>
              <a:t> </a:t>
            </a:r>
            <a:r>
              <a:rPr lang="en-GB" altLang="en-US" sz="1700" dirty="0" err="1">
                <a:ea typeface="ヒラギノ角ゴ Pro W3"/>
                <a:cs typeface="ヒラギノ角ゴ Pro W3"/>
              </a:rPr>
              <a:t>e.v</a:t>
            </a:r>
            <a:r>
              <a:rPr lang="en-GB" altLang="en-US" sz="1700" dirty="0">
                <a:ea typeface="ヒラギノ角ゴ Pro W3"/>
                <a:cs typeface="ヒラギノ角ゴ Pro W3"/>
              </a:rPr>
              <a:t>. (Germany)</a:t>
            </a:r>
          </a:p>
          <a:p>
            <a:pPr>
              <a:spcBef>
                <a:spcPct val="0"/>
              </a:spcBef>
              <a:buFontTx/>
              <a:buAutoNum type="arabicPeriod"/>
            </a:pPr>
            <a:r>
              <a:rPr lang="en-GB" altLang="en-US" sz="1700" dirty="0">
                <a:ea typeface="ヒラギノ角ゴ Pro W3"/>
                <a:cs typeface="ヒラギノ角ゴ Pro W3"/>
              </a:rPr>
              <a:t>Centre National de la </a:t>
            </a:r>
            <a:r>
              <a:rPr lang="en-GB" altLang="en-US" sz="1700" dirty="0" err="1">
                <a:ea typeface="ヒラギノ角ゴ Pro W3"/>
                <a:cs typeface="ヒラギノ角ゴ Pro W3"/>
              </a:rPr>
              <a:t>Recherche</a:t>
            </a:r>
            <a:r>
              <a:rPr lang="en-GB" altLang="en-US" sz="1700" dirty="0">
                <a:ea typeface="ヒラギノ角ゴ Pro W3"/>
                <a:cs typeface="ヒラギノ角ゴ Pro W3"/>
              </a:rPr>
              <a:t> </a:t>
            </a:r>
            <a:r>
              <a:rPr lang="en-GB" altLang="en-US" sz="1700" dirty="0" err="1">
                <a:ea typeface="ヒラギノ角ゴ Pro W3"/>
                <a:cs typeface="ヒラギノ角ゴ Pro W3"/>
              </a:rPr>
              <a:t>Scientifique</a:t>
            </a:r>
            <a:r>
              <a:rPr lang="en-GB" altLang="en-US" sz="1700" dirty="0">
                <a:ea typeface="ヒラギノ角ゴ Pro W3"/>
                <a:cs typeface="ヒラギノ角ゴ Pro W3"/>
              </a:rPr>
              <a:t> (CNRS) (France)</a:t>
            </a:r>
          </a:p>
          <a:p>
            <a:pPr>
              <a:spcBef>
                <a:spcPct val="0"/>
              </a:spcBef>
              <a:buFontTx/>
              <a:buAutoNum type="arabicPeriod"/>
            </a:pPr>
            <a:r>
              <a:rPr lang="en-GB" altLang="en-US" sz="1700" dirty="0"/>
              <a:t>China Academy of Telecommunications Technology</a:t>
            </a:r>
          </a:p>
          <a:p>
            <a:pPr>
              <a:spcBef>
                <a:spcPct val="0"/>
              </a:spcBef>
              <a:buFontTx/>
              <a:buAutoNum type="arabicPeriod"/>
            </a:pPr>
            <a:r>
              <a:rPr lang="en-GB" altLang="en-US" sz="1700" dirty="0"/>
              <a:t>Institute of Microelectronics of Chinese Academy of Sciences (China)</a:t>
            </a:r>
          </a:p>
          <a:p>
            <a:pPr>
              <a:spcBef>
                <a:spcPct val="0"/>
              </a:spcBef>
              <a:buFontTx/>
              <a:buAutoNum type="arabicPeriod"/>
            </a:pPr>
            <a:r>
              <a:rPr lang="en-GB" altLang="en-US" sz="1700" dirty="0" err="1">
                <a:ea typeface="ヒラギノ角ゴ Pro W3"/>
                <a:cs typeface="ヒラギノ角ゴ Pro W3"/>
              </a:rPr>
              <a:t>Mimos</a:t>
            </a:r>
            <a:r>
              <a:rPr lang="en-GB" altLang="en-US" sz="1700" dirty="0">
                <a:ea typeface="ヒラギノ角ゴ Pro W3"/>
                <a:cs typeface="ヒラギノ角ゴ Pro W3"/>
              </a:rPr>
              <a:t> </a:t>
            </a:r>
            <a:r>
              <a:rPr lang="en-GB" altLang="en-US" sz="1700" dirty="0" err="1">
                <a:ea typeface="ヒラギノ角ゴ Pro W3"/>
                <a:cs typeface="ヒラギノ角ゴ Pro W3"/>
              </a:rPr>
              <a:t>Berhad</a:t>
            </a:r>
            <a:r>
              <a:rPr lang="en-GB" altLang="en-US" sz="1700" dirty="0">
                <a:ea typeface="ヒラギノ角ゴ Pro W3"/>
                <a:cs typeface="ヒラギノ角ゴ Pro W3"/>
              </a:rPr>
              <a:t> (Malaysia)</a:t>
            </a:r>
          </a:p>
          <a:p>
            <a:pPr>
              <a:spcBef>
                <a:spcPct val="0"/>
              </a:spcBef>
              <a:buFontTx/>
              <a:buAutoNum type="arabicPeriod"/>
            </a:pPr>
            <a:r>
              <a:rPr lang="en-GB" altLang="en-US" sz="1700" dirty="0" err="1"/>
              <a:t>Institut</a:t>
            </a:r>
            <a:r>
              <a:rPr lang="en-GB" altLang="en-US" sz="1700" dirty="0"/>
              <a:t> National de la </a:t>
            </a:r>
            <a:r>
              <a:rPr lang="en-GB" altLang="en-US" sz="1700" dirty="0" err="1"/>
              <a:t>Sante</a:t>
            </a:r>
            <a:r>
              <a:rPr lang="en-GB" altLang="en-US" sz="1700" dirty="0"/>
              <a:t> et de la </a:t>
            </a:r>
            <a:r>
              <a:rPr lang="en-GB" altLang="en-US" sz="1700" dirty="0" err="1"/>
              <a:t>Recherche</a:t>
            </a:r>
            <a:r>
              <a:rPr lang="en-GB" altLang="en-US" sz="1700" dirty="0"/>
              <a:t> </a:t>
            </a:r>
            <a:r>
              <a:rPr lang="en-GB" altLang="en-US" sz="1700" dirty="0" err="1"/>
              <a:t>Medicale</a:t>
            </a:r>
            <a:r>
              <a:rPr lang="en-GB" altLang="en-US" sz="1700" dirty="0"/>
              <a:t> (INSERM) (France)</a:t>
            </a:r>
          </a:p>
          <a:p>
            <a:pPr>
              <a:spcBef>
                <a:spcPct val="0"/>
              </a:spcBef>
              <a:buFontTx/>
              <a:buAutoNum type="arabicPeriod"/>
            </a:pPr>
            <a:r>
              <a:rPr lang="en-GB" altLang="en-US" sz="1700" dirty="0"/>
              <a:t>Electronics &amp; Telecommunications Research Institute of Korea</a:t>
            </a:r>
          </a:p>
          <a:p>
            <a:pPr>
              <a:spcBef>
                <a:spcPct val="0"/>
              </a:spcBef>
              <a:buFontTx/>
              <a:buAutoNum type="arabicPeriod"/>
            </a:pPr>
            <a:r>
              <a:rPr lang="en-GB" altLang="en-US" sz="1700" dirty="0">
                <a:ea typeface="ヒラギノ角ゴ Pro W3"/>
                <a:cs typeface="ヒラギノ角ゴ Pro W3"/>
              </a:rPr>
              <a:t>Agency of Science, Technology and Research (Singapore)</a:t>
            </a:r>
          </a:p>
          <a:p>
            <a:pPr>
              <a:spcBef>
                <a:spcPct val="0"/>
              </a:spcBef>
              <a:buFontTx/>
              <a:buAutoNum type="arabicPeriod"/>
            </a:pPr>
            <a:r>
              <a:rPr lang="en-GB" altLang="en-US" sz="1700" dirty="0" err="1">
                <a:ea typeface="ヒラギノ角ゴ Pro W3"/>
                <a:cs typeface="ヒラギノ角ゴ Pro W3"/>
              </a:rPr>
              <a:t>Consejo</a:t>
            </a:r>
            <a:r>
              <a:rPr lang="en-GB" altLang="en-US" sz="1700" dirty="0">
                <a:ea typeface="ヒラギノ角ゴ Pro W3"/>
                <a:cs typeface="ヒラギノ角ゴ Pro W3"/>
              </a:rPr>
              <a:t> Superior de </a:t>
            </a:r>
            <a:r>
              <a:rPr lang="en-GB" altLang="en-US" sz="1700" dirty="0" err="1">
                <a:ea typeface="ヒラギノ角ゴ Pro W3"/>
                <a:cs typeface="ヒラギノ角ゴ Pro W3"/>
              </a:rPr>
              <a:t>Investigaciones</a:t>
            </a:r>
            <a:r>
              <a:rPr lang="en-GB" altLang="en-US" sz="1700" dirty="0">
                <a:ea typeface="ヒラギノ角ゴ Pro W3"/>
                <a:cs typeface="ヒラギノ角ゴ Pro W3"/>
              </a:rPr>
              <a:t> </a:t>
            </a:r>
            <a:r>
              <a:rPr lang="en-GB" altLang="en-US" sz="1700" dirty="0" err="1">
                <a:ea typeface="ヒラギノ角ゴ Pro W3"/>
                <a:cs typeface="ヒラギノ角ゴ Pro W3"/>
              </a:rPr>
              <a:t>Cientificas</a:t>
            </a:r>
            <a:r>
              <a:rPr lang="en-GB" altLang="en-US" sz="1700" dirty="0">
                <a:ea typeface="ヒラギノ角ゴ Pro W3"/>
                <a:cs typeface="ヒラギノ角ゴ Pro W3"/>
              </a:rPr>
              <a:t> (CSIC) (Spain)</a:t>
            </a:r>
          </a:p>
          <a:p>
            <a:pPr>
              <a:spcBef>
                <a:spcPct val="0"/>
              </a:spcBef>
              <a:buFontTx/>
              <a:buAutoNum type="arabicPeriod"/>
            </a:pPr>
            <a:r>
              <a:rPr lang="en-GB" altLang="en-US" sz="1700" dirty="0"/>
              <a:t>United States of America, represented by the Secretary, Department of Health and Human Services</a:t>
            </a:r>
          </a:p>
          <a:p>
            <a:pPr>
              <a:spcBef>
                <a:spcPct val="0"/>
              </a:spcBef>
              <a:buFontTx/>
              <a:buAutoNum type="arabicPeriod"/>
            </a:pPr>
            <a:r>
              <a:rPr lang="en-GB" altLang="en-US" sz="1700" dirty="0">
                <a:ea typeface="ヒラギノ角ゴ Pro W3"/>
                <a:cs typeface="ヒラギノ角ゴ Pro W3"/>
              </a:rPr>
              <a:t>National Institute of Advanced Industrial Science and Technology (Japan)</a:t>
            </a:r>
          </a:p>
          <a:p>
            <a:pPr>
              <a:spcBef>
                <a:spcPct val="0"/>
              </a:spcBef>
              <a:buFontTx/>
              <a:buAutoNum type="arabicPeriod"/>
            </a:pPr>
            <a:r>
              <a:rPr lang="en-GB" altLang="en-US" sz="1700" dirty="0"/>
              <a:t>Council of Scientific and Industrial Research (India)</a:t>
            </a:r>
          </a:p>
          <a:p>
            <a:pPr>
              <a:spcBef>
                <a:spcPct val="0"/>
              </a:spcBef>
              <a:buFontTx/>
              <a:buAutoNum type="arabicPeriod"/>
            </a:pPr>
            <a:r>
              <a:rPr lang="en-GB" altLang="en-US" sz="1700" dirty="0">
                <a:ea typeface="ヒラギノ角ゴ Pro W3"/>
                <a:cs typeface="ヒラギノ角ゴ Pro W3"/>
              </a:rPr>
              <a:t>Korea Research Institute of </a:t>
            </a:r>
            <a:r>
              <a:rPr lang="en-GB" altLang="en-US" sz="1700" dirty="0" err="1">
                <a:ea typeface="ヒラギノ角ゴ Pro W3"/>
                <a:cs typeface="ヒラギノ角ゴ Pro W3"/>
              </a:rPr>
              <a:t>BioScience</a:t>
            </a:r>
            <a:r>
              <a:rPr lang="en-GB" altLang="en-US" sz="1700" dirty="0">
                <a:ea typeface="ヒラギノ角ゴ Pro W3"/>
                <a:cs typeface="ヒラギノ角ゴ Pro W3"/>
              </a:rPr>
              <a:t> and Biotechnology</a:t>
            </a:r>
          </a:p>
          <a:p>
            <a:pPr>
              <a:spcBef>
                <a:spcPct val="0"/>
              </a:spcBef>
              <a:buFontTx/>
              <a:buAutoNum type="arabicPeriod"/>
            </a:pPr>
            <a:r>
              <a:rPr lang="en-GB" altLang="en-US" sz="1700" dirty="0" err="1">
                <a:ea typeface="ヒラギノ角ゴ Pro W3"/>
                <a:cs typeface="ヒラギノ角ゴ Pro W3"/>
              </a:rPr>
              <a:t>Nederlandse</a:t>
            </a:r>
            <a:r>
              <a:rPr lang="en-GB" altLang="en-US" sz="1700" dirty="0">
                <a:ea typeface="ヒラギノ角ゴ Pro W3"/>
                <a:cs typeface="ヒラギノ角ゴ Pro W3"/>
              </a:rPr>
              <a:t> </a:t>
            </a:r>
            <a:r>
              <a:rPr lang="en-GB" altLang="en-US" sz="1700" dirty="0" err="1">
                <a:ea typeface="ヒラギノ角ゴ Pro W3"/>
                <a:cs typeface="ヒラギノ角ゴ Pro W3"/>
              </a:rPr>
              <a:t>Organisatie</a:t>
            </a:r>
            <a:r>
              <a:rPr lang="en-GB" altLang="en-US" sz="1700" dirty="0">
                <a:ea typeface="ヒラギノ角ゴ Pro W3"/>
                <a:cs typeface="ヒラギノ角ゴ Pro W3"/>
              </a:rPr>
              <a:t> </a:t>
            </a:r>
            <a:r>
              <a:rPr lang="en-GB" altLang="en-US" sz="1700" dirty="0" err="1">
                <a:ea typeface="ヒラギノ角ゴ Pro W3"/>
                <a:cs typeface="ヒラギノ角ゴ Pro W3"/>
              </a:rPr>
              <a:t>voor</a:t>
            </a:r>
            <a:r>
              <a:rPr lang="en-GB" altLang="en-US" sz="1700" dirty="0">
                <a:ea typeface="ヒラギノ角ゴ Pro W3"/>
                <a:cs typeface="ヒラギノ角ゴ Pro W3"/>
              </a:rPr>
              <a:t> </a:t>
            </a:r>
            <a:r>
              <a:rPr lang="en-GB" altLang="en-US" sz="1700" dirty="0" err="1">
                <a:ea typeface="ヒラギノ角ゴ Pro W3"/>
                <a:cs typeface="ヒラギノ角ゴ Pro W3"/>
              </a:rPr>
              <a:t>Toegepast-Natuurwetenschappelijk</a:t>
            </a:r>
            <a:r>
              <a:rPr lang="en-GB" altLang="en-US" sz="1700" dirty="0">
                <a:ea typeface="ヒラギノ角ゴ Pro W3"/>
                <a:cs typeface="ヒラギノ角ゴ Pro W3"/>
              </a:rPr>
              <a:t> </a:t>
            </a:r>
            <a:r>
              <a:rPr lang="en-GB" altLang="en-US" sz="1700" dirty="0" err="1">
                <a:ea typeface="ヒラギノ角ゴ Pro W3"/>
                <a:cs typeface="ヒラギノ角ゴ Pro W3"/>
              </a:rPr>
              <a:t>Onderzoek</a:t>
            </a:r>
            <a:r>
              <a:rPr lang="en-GB" altLang="en-US" sz="1700" dirty="0">
                <a:ea typeface="ヒラギノ角ゴ Pro W3"/>
                <a:cs typeface="ヒラギノ角ゴ Pro W3"/>
              </a:rPr>
              <a:t> </a:t>
            </a:r>
            <a:r>
              <a:rPr lang="en-GB" altLang="en-US" sz="1700" dirty="0" err="1">
                <a:ea typeface="ヒラギノ角ゴ Pro W3"/>
                <a:cs typeface="ヒラギノ角ゴ Pro W3"/>
              </a:rPr>
              <a:t>Tno</a:t>
            </a:r>
            <a:r>
              <a:rPr lang="en-GB" altLang="en-US" sz="1700" dirty="0">
                <a:ea typeface="ヒラギノ角ゴ Pro W3"/>
                <a:cs typeface="ヒラギノ角ゴ Pro W3"/>
              </a:rPr>
              <a:t> (Netherlands)</a:t>
            </a:r>
          </a:p>
          <a:p>
            <a:pPr>
              <a:spcBef>
                <a:spcPct val="0"/>
              </a:spcBef>
              <a:buFontTx/>
              <a:buAutoNum type="arabicPeriod"/>
            </a:pPr>
            <a:r>
              <a:rPr lang="en-GB" altLang="en-US" sz="1700" dirty="0">
                <a:ea typeface="ヒラギノ角ゴ Pro W3"/>
                <a:cs typeface="ヒラギノ角ゴ Pro W3"/>
              </a:rPr>
              <a:t>Max Plank Institute (Germany</a:t>
            </a:r>
            <a:r>
              <a:rPr lang="en-GB" altLang="en-US" sz="1800" dirty="0">
                <a:ea typeface="ヒラギノ角ゴ Pro W3"/>
                <a:cs typeface="ヒラギノ角ゴ Pro W3"/>
              </a:rPr>
              <a:t>)</a:t>
            </a:r>
          </a:p>
        </p:txBody>
      </p:sp>
    </p:spTree>
    <p:extLst>
      <p:ext uri="{BB962C8B-B14F-4D97-AF65-F5344CB8AC3E}">
        <p14:creationId xmlns:p14="http://schemas.microsoft.com/office/powerpoint/2010/main" val="3068340045"/>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28600" y="333703"/>
            <a:ext cx="8663880" cy="523220"/>
          </a:xfrm>
        </p:spPr>
        <p:txBody>
          <a:bodyPr wrap="square">
            <a:spAutoFit/>
          </a:bodyPr>
          <a:lstStyle/>
          <a:p>
            <a:pPr algn="ctr"/>
            <a:r>
              <a:rPr lang="en-GB" altLang="en-US" sz="2800" dirty="0" smtClean="0">
                <a:solidFill>
                  <a:schemeClr val="accent2"/>
                </a:solidFill>
              </a:rPr>
              <a:t>SOME SWEDISH PCT APPLICANTS</a:t>
            </a:r>
          </a:p>
        </p:txBody>
      </p:sp>
      <p:sp>
        <p:nvSpPr>
          <p:cNvPr id="18435" name="Rectangle 3"/>
          <p:cNvSpPr>
            <a:spLocks noChangeArrowheads="1"/>
          </p:cNvSpPr>
          <p:nvPr/>
        </p:nvSpPr>
        <p:spPr bwMode="auto">
          <a:xfrm>
            <a:off x="3199532" y="1988840"/>
            <a:ext cx="8382000" cy="280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nSpc>
                <a:spcPct val="150000"/>
              </a:lnSpc>
              <a:spcBef>
                <a:spcPct val="0"/>
              </a:spcBef>
              <a:buFontTx/>
              <a:buNone/>
            </a:pPr>
            <a:r>
              <a:rPr lang="en-US" altLang="en-US" sz="2000" dirty="0" smtClean="0">
                <a:ea typeface="ヒラギノ角ゴ Pro W3"/>
                <a:cs typeface="ヒラギノ角ゴ Pro W3"/>
              </a:rPr>
              <a:t>ERICSSON</a:t>
            </a:r>
          </a:p>
          <a:p>
            <a:pPr>
              <a:lnSpc>
                <a:spcPct val="150000"/>
              </a:lnSpc>
              <a:spcBef>
                <a:spcPct val="0"/>
              </a:spcBef>
              <a:buFontTx/>
              <a:buNone/>
            </a:pPr>
            <a:r>
              <a:rPr lang="en-US" altLang="en-US" sz="2000" dirty="0" smtClean="0">
                <a:ea typeface="ヒラギノ角ゴ Pro W3"/>
                <a:cs typeface="ヒラギノ角ゴ Pro W3"/>
              </a:rPr>
              <a:t>ASTRAZENECA</a:t>
            </a:r>
          </a:p>
          <a:p>
            <a:pPr>
              <a:lnSpc>
                <a:spcPct val="150000"/>
              </a:lnSpc>
              <a:spcBef>
                <a:spcPct val="0"/>
              </a:spcBef>
              <a:buFontTx/>
              <a:buNone/>
            </a:pPr>
            <a:r>
              <a:rPr lang="en-US" altLang="en-US" sz="2000" dirty="0" smtClean="0">
                <a:ea typeface="ヒラギノ角ゴ Pro W3"/>
                <a:cs typeface="ヒラギノ角ゴ Pro W3"/>
              </a:rPr>
              <a:t>SCANIA</a:t>
            </a:r>
          </a:p>
          <a:p>
            <a:pPr>
              <a:lnSpc>
                <a:spcPct val="150000"/>
              </a:lnSpc>
              <a:spcBef>
                <a:spcPct val="0"/>
              </a:spcBef>
              <a:buFontTx/>
              <a:buNone/>
            </a:pPr>
            <a:r>
              <a:rPr lang="en-US" altLang="en-US" sz="2000" dirty="0" smtClean="0">
                <a:ea typeface="ヒラギノ角ゴ Pro W3"/>
                <a:cs typeface="ヒラギノ角ゴ Pro W3"/>
              </a:rPr>
              <a:t>HUSQVARNA</a:t>
            </a:r>
          </a:p>
          <a:p>
            <a:pPr>
              <a:lnSpc>
                <a:spcPct val="150000"/>
              </a:lnSpc>
              <a:spcBef>
                <a:spcPct val="0"/>
              </a:spcBef>
              <a:buFontTx/>
              <a:buNone/>
            </a:pPr>
            <a:r>
              <a:rPr lang="en-US" altLang="en-US" sz="2000" dirty="0" smtClean="0">
                <a:ea typeface="ヒラギノ角ゴ Pro W3"/>
                <a:cs typeface="ヒラギノ角ゴ Pro W3"/>
              </a:rPr>
              <a:t>AKTIEBOLAGET</a:t>
            </a:r>
          </a:p>
          <a:p>
            <a:pPr>
              <a:lnSpc>
                <a:spcPct val="150000"/>
              </a:lnSpc>
              <a:spcBef>
                <a:spcPct val="0"/>
              </a:spcBef>
              <a:buFontTx/>
              <a:buNone/>
            </a:pPr>
            <a:r>
              <a:rPr lang="en-US" altLang="en-US" sz="2000" dirty="0" smtClean="0">
                <a:ea typeface="ヒラギノ角ゴ Pro W3"/>
                <a:cs typeface="ヒラギノ角ゴ Pro W3"/>
              </a:rPr>
              <a:t>VOLVO</a:t>
            </a:r>
            <a:endParaRPr lang="en-GB" altLang="en-US" sz="2000" dirty="0">
              <a:ea typeface="ヒラギノ角ゴ Pro W3"/>
              <a:cs typeface="ヒラギノ角ゴ Pro W3"/>
            </a:endParaRPr>
          </a:p>
        </p:txBody>
      </p:sp>
    </p:spTree>
    <p:extLst>
      <p:ext uri="{BB962C8B-B14F-4D97-AF65-F5344CB8AC3E}">
        <p14:creationId xmlns:p14="http://schemas.microsoft.com/office/powerpoint/2010/main" val="820808040"/>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627061" y="1124744"/>
            <a:ext cx="8061325" cy="6092825"/>
          </a:xfrm>
        </p:spPr>
        <p:txBody>
          <a:bodyPr/>
          <a:lstStyle/>
          <a:p>
            <a:pPr>
              <a:lnSpc>
                <a:spcPct val="90000"/>
              </a:lnSpc>
              <a:spcBef>
                <a:spcPct val="10000"/>
              </a:spcBef>
              <a:buFontTx/>
              <a:buNone/>
            </a:pPr>
            <a:r>
              <a:rPr lang="en-US" altLang="en-US" sz="2200" dirty="0" smtClean="0"/>
              <a:t>The ISAs are the following 19 offices: </a:t>
            </a:r>
          </a:p>
          <a:p>
            <a:pPr>
              <a:lnSpc>
                <a:spcPct val="90000"/>
              </a:lnSpc>
              <a:spcBef>
                <a:spcPct val="10000"/>
              </a:spcBef>
              <a:buFontTx/>
              <a:buNone/>
            </a:pPr>
            <a:endParaRPr lang="en-US" altLang="en-US" sz="1100" dirty="0" smtClean="0"/>
          </a:p>
          <a:p>
            <a:pPr marL="3319463" lvl="1">
              <a:lnSpc>
                <a:spcPct val="90000"/>
              </a:lnSpc>
              <a:spcBef>
                <a:spcPct val="10000"/>
              </a:spcBef>
              <a:buFont typeface="Wingdings" pitchFamily="2" charset="2"/>
              <a:buNone/>
            </a:pPr>
            <a:r>
              <a:rPr lang="en-US" altLang="en-US" sz="1700" dirty="0" smtClean="0"/>
              <a:t>Australia</a:t>
            </a:r>
          </a:p>
          <a:p>
            <a:pPr marL="3319463" lvl="1">
              <a:lnSpc>
                <a:spcPct val="90000"/>
              </a:lnSpc>
              <a:spcBef>
                <a:spcPct val="10000"/>
              </a:spcBef>
              <a:buFont typeface="Wingdings" pitchFamily="2" charset="2"/>
              <a:buNone/>
            </a:pPr>
            <a:r>
              <a:rPr lang="en-US" altLang="en-US" sz="1700" dirty="0" smtClean="0"/>
              <a:t>Austria</a:t>
            </a:r>
          </a:p>
          <a:p>
            <a:pPr marL="3319463" lvl="1">
              <a:lnSpc>
                <a:spcPct val="90000"/>
              </a:lnSpc>
              <a:spcBef>
                <a:spcPct val="10000"/>
              </a:spcBef>
              <a:buFont typeface="Wingdings" pitchFamily="2" charset="2"/>
              <a:buNone/>
            </a:pPr>
            <a:r>
              <a:rPr lang="en-GB" altLang="en-US" sz="1700" dirty="0" smtClean="0"/>
              <a:t>Brazil</a:t>
            </a:r>
            <a:endParaRPr lang="en-US" altLang="en-US" sz="1700" dirty="0" smtClean="0"/>
          </a:p>
          <a:p>
            <a:pPr marL="3319463" lvl="1">
              <a:lnSpc>
                <a:spcPct val="90000"/>
              </a:lnSpc>
              <a:spcBef>
                <a:spcPct val="10000"/>
              </a:spcBef>
              <a:buFont typeface="Wingdings" pitchFamily="2" charset="2"/>
              <a:buNone/>
            </a:pPr>
            <a:r>
              <a:rPr lang="en-US" altLang="en-US" sz="1700" dirty="0" smtClean="0"/>
              <a:t>Canada</a:t>
            </a:r>
          </a:p>
          <a:p>
            <a:pPr marL="3319463" lvl="1">
              <a:lnSpc>
                <a:spcPct val="90000"/>
              </a:lnSpc>
              <a:spcBef>
                <a:spcPct val="10000"/>
              </a:spcBef>
              <a:buFont typeface="Wingdings" pitchFamily="2" charset="2"/>
              <a:buNone/>
            </a:pPr>
            <a:r>
              <a:rPr lang="en-US" altLang="en-US" sz="1700" dirty="0" smtClean="0"/>
              <a:t>Chile (not yet operating)</a:t>
            </a:r>
          </a:p>
          <a:p>
            <a:pPr marL="3319463" lvl="1">
              <a:lnSpc>
                <a:spcPct val="90000"/>
              </a:lnSpc>
              <a:spcBef>
                <a:spcPct val="10000"/>
              </a:spcBef>
              <a:buFont typeface="Wingdings" pitchFamily="2" charset="2"/>
              <a:buNone/>
            </a:pPr>
            <a:r>
              <a:rPr lang="en-US" altLang="en-US" sz="1700" dirty="0" smtClean="0"/>
              <a:t>China</a:t>
            </a:r>
          </a:p>
          <a:p>
            <a:pPr marL="3319463" lvl="1">
              <a:lnSpc>
                <a:spcPct val="90000"/>
              </a:lnSpc>
              <a:spcBef>
                <a:spcPct val="10000"/>
              </a:spcBef>
              <a:buFont typeface="Wingdings" pitchFamily="2" charset="2"/>
              <a:buNone/>
            </a:pPr>
            <a:r>
              <a:rPr lang="en-US" altLang="en-US" sz="1700" dirty="0" smtClean="0"/>
              <a:t>Egypt</a:t>
            </a:r>
          </a:p>
          <a:p>
            <a:pPr marL="3319463" lvl="1">
              <a:lnSpc>
                <a:spcPct val="90000"/>
              </a:lnSpc>
              <a:spcBef>
                <a:spcPct val="10000"/>
              </a:spcBef>
              <a:buFont typeface="Wingdings" pitchFamily="2" charset="2"/>
              <a:buNone/>
            </a:pPr>
            <a:r>
              <a:rPr lang="en-US" altLang="en-US" sz="1700" dirty="0" smtClean="0"/>
              <a:t>Finland</a:t>
            </a:r>
          </a:p>
          <a:p>
            <a:pPr marL="3319463" lvl="1">
              <a:lnSpc>
                <a:spcPct val="90000"/>
              </a:lnSpc>
              <a:spcBef>
                <a:spcPct val="10000"/>
              </a:spcBef>
              <a:buFont typeface="Wingdings" pitchFamily="2" charset="2"/>
              <a:buNone/>
            </a:pPr>
            <a:r>
              <a:rPr lang="en-US" altLang="en-US" sz="1700" dirty="0" smtClean="0"/>
              <a:t>India</a:t>
            </a:r>
          </a:p>
          <a:p>
            <a:pPr marL="3319463" lvl="1">
              <a:lnSpc>
                <a:spcPct val="90000"/>
              </a:lnSpc>
              <a:spcBef>
                <a:spcPct val="10000"/>
              </a:spcBef>
              <a:buFont typeface="Wingdings" pitchFamily="2" charset="2"/>
              <a:buNone/>
            </a:pPr>
            <a:r>
              <a:rPr lang="en-US" altLang="en-US" sz="1700" dirty="0" smtClean="0"/>
              <a:t>Israel</a:t>
            </a:r>
          </a:p>
          <a:p>
            <a:pPr marL="3319463" lvl="1">
              <a:lnSpc>
                <a:spcPct val="90000"/>
              </a:lnSpc>
              <a:spcBef>
                <a:spcPct val="10000"/>
              </a:spcBef>
              <a:buFont typeface="Wingdings" pitchFamily="2" charset="2"/>
              <a:buNone/>
            </a:pPr>
            <a:r>
              <a:rPr lang="en-US" altLang="en-US" sz="1700" dirty="0" smtClean="0"/>
              <a:t>Japan</a:t>
            </a:r>
          </a:p>
          <a:p>
            <a:pPr marL="3319463" lvl="1">
              <a:lnSpc>
                <a:spcPct val="90000"/>
              </a:lnSpc>
              <a:spcBef>
                <a:spcPct val="10000"/>
              </a:spcBef>
              <a:buFont typeface="Wingdings" pitchFamily="2" charset="2"/>
              <a:buNone/>
            </a:pPr>
            <a:r>
              <a:rPr lang="en-US" altLang="en-US" sz="1700" dirty="0" smtClean="0"/>
              <a:t>Republic of Korea</a:t>
            </a:r>
          </a:p>
          <a:p>
            <a:pPr marL="3319463" lvl="1">
              <a:lnSpc>
                <a:spcPct val="90000"/>
              </a:lnSpc>
              <a:spcBef>
                <a:spcPct val="10000"/>
              </a:spcBef>
              <a:buFont typeface="Wingdings" pitchFamily="2" charset="2"/>
              <a:buNone/>
            </a:pPr>
            <a:r>
              <a:rPr lang="en-US" altLang="en-US" sz="1700" dirty="0" smtClean="0"/>
              <a:t>Russian Federation</a:t>
            </a:r>
          </a:p>
          <a:p>
            <a:pPr marL="3319463" lvl="1">
              <a:lnSpc>
                <a:spcPct val="90000"/>
              </a:lnSpc>
              <a:spcBef>
                <a:spcPct val="10000"/>
              </a:spcBef>
              <a:buFont typeface="Wingdings" pitchFamily="2" charset="2"/>
              <a:buNone/>
            </a:pPr>
            <a:r>
              <a:rPr lang="en-US" altLang="en-US" sz="1700" dirty="0" smtClean="0"/>
              <a:t>Spain</a:t>
            </a:r>
          </a:p>
          <a:p>
            <a:pPr marL="3319463" lvl="1">
              <a:lnSpc>
                <a:spcPct val="90000"/>
              </a:lnSpc>
              <a:spcBef>
                <a:spcPct val="10000"/>
              </a:spcBef>
              <a:buFont typeface="Wingdings" pitchFamily="2" charset="2"/>
              <a:buNone/>
            </a:pPr>
            <a:r>
              <a:rPr lang="en-US" altLang="en-US" sz="1700" dirty="0" smtClean="0"/>
              <a:t>Sweden</a:t>
            </a:r>
          </a:p>
          <a:p>
            <a:pPr marL="3319463" lvl="1">
              <a:lnSpc>
                <a:spcPct val="90000"/>
              </a:lnSpc>
              <a:spcBef>
                <a:spcPct val="10000"/>
              </a:spcBef>
              <a:buFont typeface="Wingdings" pitchFamily="2" charset="2"/>
              <a:buNone/>
            </a:pPr>
            <a:r>
              <a:rPr lang="en-US" altLang="en-US" sz="1700" dirty="0" smtClean="0"/>
              <a:t>Ukraine (not yet operating)</a:t>
            </a:r>
          </a:p>
          <a:p>
            <a:pPr marL="3319463" lvl="1">
              <a:lnSpc>
                <a:spcPct val="90000"/>
              </a:lnSpc>
              <a:spcBef>
                <a:spcPct val="10000"/>
              </a:spcBef>
              <a:buFont typeface="Wingdings" pitchFamily="2" charset="2"/>
              <a:buNone/>
            </a:pPr>
            <a:r>
              <a:rPr lang="en-US" altLang="en-US" sz="1700" dirty="0" smtClean="0"/>
              <a:t>United States of America</a:t>
            </a:r>
          </a:p>
          <a:p>
            <a:pPr marL="3319463" lvl="1">
              <a:lnSpc>
                <a:spcPct val="90000"/>
              </a:lnSpc>
              <a:spcBef>
                <a:spcPct val="10000"/>
              </a:spcBef>
              <a:buFont typeface="Wingdings" pitchFamily="2" charset="2"/>
              <a:buNone/>
            </a:pPr>
            <a:r>
              <a:rPr lang="en-US" altLang="en-US" sz="1700" dirty="0" smtClean="0"/>
              <a:t>European Patent Office</a:t>
            </a:r>
          </a:p>
          <a:p>
            <a:pPr marL="3319463" lvl="1">
              <a:lnSpc>
                <a:spcPct val="90000"/>
              </a:lnSpc>
              <a:spcBef>
                <a:spcPct val="10000"/>
              </a:spcBef>
              <a:buFont typeface="Wingdings" pitchFamily="2" charset="2"/>
              <a:buNone/>
            </a:pPr>
            <a:r>
              <a:rPr lang="en-US" altLang="en-US" sz="1700" dirty="0" smtClean="0"/>
              <a:t>Nordic Patent Institute</a:t>
            </a:r>
          </a:p>
        </p:txBody>
      </p:sp>
      <p:sp>
        <p:nvSpPr>
          <p:cNvPr id="19459" name="Rectangle 3"/>
          <p:cNvSpPr>
            <a:spLocks noChangeArrowheads="1"/>
          </p:cNvSpPr>
          <p:nvPr/>
        </p:nvSpPr>
        <p:spPr bwMode="auto">
          <a:xfrm>
            <a:off x="1" y="188640"/>
            <a:ext cx="90364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b="1" dirty="0">
                <a:solidFill>
                  <a:srgbClr val="004072"/>
                </a:solidFill>
                <a:ea typeface="ヒラギノ角ゴ Pro W3"/>
                <a:cs typeface="ヒラギノ角ゴ Pro W3"/>
              </a:rPr>
              <a:t> </a:t>
            </a:r>
            <a:r>
              <a:rPr lang="en-US" altLang="en-US" sz="2800" dirty="0" smtClean="0">
                <a:solidFill>
                  <a:schemeClr val="accent2"/>
                </a:solidFill>
                <a:ea typeface="ヒラギノ角ゴ Pro W3"/>
                <a:cs typeface="ヒラギノ角ゴ Pro W3"/>
              </a:rPr>
              <a:t>PCT INTERNATIONAL SEARCHING AUTHORITIES</a:t>
            </a:r>
            <a:endParaRPr lang="en-US" altLang="en-US" sz="2800" dirty="0">
              <a:solidFill>
                <a:schemeClr val="accent2"/>
              </a:solidFill>
              <a:ea typeface="ヒラギノ角ゴ Pro W3"/>
              <a:cs typeface="ヒラギノ角ゴ Pro W3"/>
            </a:endParaRPr>
          </a:p>
        </p:txBody>
      </p:sp>
    </p:spTree>
    <p:extLst>
      <p:ext uri="{BB962C8B-B14F-4D97-AF65-F5344CB8AC3E}">
        <p14:creationId xmlns:p14="http://schemas.microsoft.com/office/powerpoint/2010/main" val="327539980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549275"/>
            <a:ext cx="91090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fr-CH" sz="3600" dirty="0">
                <a:solidFill>
                  <a:srgbClr val="000090"/>
                </a:solidFill>
                <a:cs typeface="Arial Unicode MS" charset="0"/>
              </a:rPr>
              <a:t>WIPO’s MAIN ACTIVITIES</a:t>
            </a:r>
            <a:endParaRPr lang="en-US" sz="3600" dirty="0">
              <a:solidFill>
                <a:srgbClr val="000090"/>
              </a:solidFill>
              <a:cs typeface="Arial Unicode MS" charset="0"/>
            </a:endParaRPr>
          </a:p>
        </p:txBody>
      </p:sp>
      <p:sp>
        <p:nvSpPr>
          <p:cNvPr id="7171" name="AutoShape 4"/>
          <p:cNvSpPr>
            <a:spLocks noChangeArrowheads="1"/>
          </p:cNvSpPr>
          <p:nvPr/>
        </p:nvSpPr>
        <p:spPr bwMode="auto">
          <a:xfrm>
            <a:off x="6156176" y="27089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solidFill>
                <a:srgbClr val="002060"/>
              </a:solidFill>
            </a:endParaRPr>
          </a:p>
        </p:txBody>
      </p:sp>
      <p:sp>
        <p:nvSpPr>
          <p:cNvPr id="7172" name="Text Box 5"/>
          <p:cNvSpPr txBox="1">
            <a:spLocks noChangeArrowheads="1"/>
          </p:cNvSpPr>
          <p:nvPr/>
        </p:nvSpPr>
        <p:spPr bwMode="auto">
          <a:xfrm>
            <a:off x="6983760" y="2636912"/>
            <a:ext cx="21602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r>
              <a:rPr lang="en-US" dirty="0" smtClean="0">
                <a:solidFill>
                  <a:schemeClr val="accent2"/>
                </a:solidFill>
                <a:latin typeface="Arial"/>
                <a:cs typeface="Arial"/>
              </a:rPr>
              <a:t>Norm Setting</a:t>
            </a:r>
            <a:r>
              <a:rPr lang="en-US" sz="2800" dirty="0">
                <a:solidFill>
                  <a:schemeClr val="accent2"/>
                </a:solidFill>
                <a:latin typeface="Tahoma" charset="0"/>
              </a:rPr>
              <a:t/>
            </a:r>
            <a:br>
              <a:rPr lang="en-US" sz="2800" dirty="0">
                <a:solidFill>
                  <a:schemeClr val="accent2"/>
                </a:solidFill>
                <a:latin typeface="Tahoma" charset="0"/>
              </a:rPr>
            </a:br>
            <a:endParaRPr lang="en-US" sz="1200" dirty="0">
              <a:solidFill>
                <a:schemeClr val="accent2"/>
              </a:solidFill>
              <a:latin typeface="Comic Sans MS" charset="0"/>
            </a:endParaRPr>
          </a:p>
        </p:txBody>
      </p:sp>
      <p:sp>
        <p:nvSpPr>
          <p:cNvPr id="7173" name="AutoShape 6"/>
          <p:cNvSpPr>
            <a:spLocks noChangeArrowheads="1"/>
          </p:cNvSpPr>
          <p:nvPr/>
        </p:nvSpPr>
        <p:spPr bwMode="auto">
          <a:xfrm rot="19354945">
            <a:off x="5335084" y="452113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p>
        </p:txBody>
      </p:sp>
      <p:sp>
        <p:nvSpPr>
          <p:cNvPr id="23559" name="Text Box 7"/>
          <p:cNvSpPr txBox="1">
            <a:spLocks noChangeArrowheads="1"/>
          </p:cNvSpPr>
          <p:nvPr/>
        </p:nvSpPr>
        <p:spPr bwMode="auto">
          <a:xfrm>
            <a:off x="251520" y="2708920"/>
            <a:ext cx="28083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a:solidFill>
                  <a:srgbClr val="000090"/>
                </a:solidFill>
                <a:latin typeface="Arial"/>
                <a:cs typeface="Arial"/>
              </a:rPr>
              <a:t>Economic Development</a:t>
            </a:r>
          </a:p>
        </p:txBody>
      </p:sp>
      <p:sp>
        <p:nvSpPr>
          <p:cNvPr id="7175" name="AutoShape 8"/>
          <p:cNvSpPr>
            <a:spLocks noChangeArrowheads="1"/>
          </p:cNvSpPr>
          <p:nvPr/>
        </p:nvSpPr>
        <p:spPr bwMode="auto">
          <a:xfrm>
            <a:off x="2627784" y="2780928"/>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p>
        </p:txBody>
      </p:sp>
      <p:sp>
        <p:nvSpPr>
          <p:cNvPr id="7176" name="Text Box 9"/>
          <p:cNvSpPr txBox="1">
            <a:spLocks noChangeArrowheads="1"/>
          </p:cNvSpPr>
          <p:nvPr/>
        </p:nvSpPr>
        <p:spPr bwMode="auto">
          <a:xfrm>
            <a:off x="827584" y="5138559"/>
            <a:ext cx="34198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dirty="0" smtClean="0">
                <a:solidFill>
                  <a:srgbClr val="000090"/>
                </a:solidFill>
                <a:latin typeface="Arial"/>
                <a:ea typeface="Arial Unicode MS" pitchFamily="34" charset="-128"/>
                <a:cs typeface="Arial"/>
              </a:rPr>
              <a:t>Global Infrastructure</a:t>
            </a:r>
            <a:endParaRPr lang="en-US" dirty="0">
              <a:solidFill>
                <a:srgbClr val="000090"/>
              </a:solidFill>
              <a:latin typeface="Arial"/>
              <a:ea typeface="Arial Unicode MS" pitchFamily="34" charset="-128"/>
              <a:cs typeface="Arial"/>
            </a:endParaRPr>
          </a:p>
        </p:txBody>
      </p:sp>
      <p:pic>
        <p:nvPicPr>
          <p:cNvPr id="7177" name="Picture 10" descr="WIPO-E-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2420888"/>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2"/>
          <p:cNvSpPr>
            <a:spLocks noChangeArrowheads="1"/>
          </p:cNvSpPr>
          <p:nvPr/>
        </p:nvSpPr>
        <p:spPr bwMode="auto">
          <a:xfrm rot="1894366">
            <a:off x="3021616" y="444531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p>
        </p:txBody>
      </p:sp>
      <p:sp>
        <p:nvSpPr>
          <p:cNvPr id="7179" name="Text Box 13"/>
          <p:cNvSpPr txBox="1">
            <a:spLocks noChangeArrowheads="1"/>
          </p:cNvSpPr>
          <p:nvPr/>
        </p:nvSpPr>
        <p:spPr bwMode="auto">
          <a:xfrm>
            <a:off x="5304262" y="5369391"/>
            <a:ext cx="3528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dirty="0">
                <a:solidFill>
                  <a:srgbClr val="000090"/>
                </a:solidFill>
                <a:latin typeface="Arial"/>
                <a:ea typeface="Arial Unicode MS" pitchFamily="34" charset="-128"/>
                <a:cs typeface="Arial"/>
              </a:rPr>
              <a:t>Services to Industry</a:t>
            </a:r>
          </a:p>
        </p:txBody>
      </p:sp>
    </p:spTree>
    <p:extLst>
      <p:ext uri="{BB962C8B-B14F-4D97-AF65-F5344CB8AC3E}">
        <p14:creationId xmlns:p14="http://schemas.microsoft.com/office/powerpoint/2010/main" val="88822171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5400000">
                                      <p:cBhvr>
                                        <p:cTn id="6" dur="3000" fill="hold"/>
                                        <p:tgtEl>
                                          <p:spTgt spid="717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6000000">
                                      <p:cBhvr>
                                        <p:cTn id="10" dur="3000" fill="hold"/>
                                        <p:tgtEl>
                                          <p:spTgt spid="717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5400000">
                                      <p:cBhvr>
                                        <p:cTn id="14" dur="3000" fill="hold"/>
                                        <p:tgtEl>
                                          <p:spTgt spid="717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10800000">
                                      <p:cBhvr>
                                        <p:cTn id="18" dur="3000" fill="hold"/>
                                        <p:tgtEl>
                                          <p:spTgt spid="71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nimBg="1"/>
      <p:bldP spid="7175" grpId="0" animBg="1"/>
      <p:bldP spid="717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95536" y="332656"/>
            <a:ext cx="8278564" cy="765175"/>
          </a:xfrm>
        </p:spPr>
        <p:txBody>
          <a:bodyPr/>
          <a:lstStyle/>
          <a:p>
            <a:pPr algn="ctr"/>
            <a:r>
              <a:rPr lang="de-CH" altLang="en-US" sz="2800" u="sng" dirty="0" smtClean="0">
                <a:solidFill>
                  <a:srgbClr val="000099"/>
                </a:solidFill>
              </a:rPr>
              <a:t>RECENT</a:t>
            </a:r>
            <a:r>
              <a:rPr lang="de-CH" altLang="en-US" sz="2800" dirty="0" smtClean="0">
                <a:solidFill>
                  <a:srgbClr val="000099"/>
                </a:solidFill>
              </a:rPr>
              <a:t> PCT DEVELOPMENTS</a:t>
            </a:r>
            <a:endParaRPr lang="en-US" altLang="en-US" sz="2800" dirty="0" smtClean="0">
              <a:solidFill>
                <a:schemeClr val="tx1"/>
              </a:solidFill>
            </a:endParaRPr>
          </a:p>
        </p:txBody>
      </p:sp>
      <p:sp>
        <p:nvSpPr>
          <p:cNvPr id="20483" name="Rectangle 3"/>
          <p:cNvSpPr>
            <a:spLocks noGrp="1" noChangeArrowheads="1"/>
          </p:cNvSpPr>
          <p:nvPr>
            <p:ph type="body" idx="4294967295"/>
          </p:nvPr>
        </p:nvSpPr>
        <p:spPr>
          <a:xfrm>
            <a:off x="251520" y="1844824"/>
            <a:ext cx="8712968" cy="5356225"/>
          </a:xfrm>
        </p:spPr>
        <p:txBody>
          <a:bodyPr/>
          <a:lstStyle/>
          <a:p>
            <a:pPr>
              <a:buFontTx/>
              <a:buNone/>
            </a:pPr>
            <a:endParaRPr lang="de-CH" altLang="en-US" sz="2000" dirty="0" smtClean="0"/>
          </a:p>
          <a:p>
            <a:pPr algn="just">
              <a:lnSpc>
                <a:spcPct val="150000"/>
              </a:lnSpc>
            </a:pPr>
            <a:r>
              <a:rPr lang="en-US" altLang="en-US" sz="1800" dirty="0" smtClean="0"/>
              <a:t>America Invents Act (AIA) Simplification for PCT</a:t>
            </a:r>
            <a:endParaRPr lang="de-CH" altLang="en-US" sz="1800" dirty="0" smtClean="0"/>
          </a:p>
          <a:p>
            <a:pPr algn="just">
              <a:lnSpc>
                <a:spcPct val="150000"/>
              </a:lnSpc>
              <a:spcBef>
                <a:spcPct val="10000"/>
              </a:spcBef>
            </a:pPr>
            <a:r>
              <a:rPr lang="en-US" altLang="en-US" sz="1800" dirty="0" smtClean="0"/>
              <a:t>3</a:t>
            </a:r>
            <a:r>
              <a:rPr lang="en-US" altLang="en-US" sz="1800" baseline="30000" dirty="0" smtClean="0"/>
              <a:t>rd</a:t>
            </a:r>
            <a:r>
              <a:rPr lang="en-US" altLang="en-US" sz="1800" dirty="0" smtClean="0"/>
              <a:t> Party Observation system</a:t>
            </a:r>
          </a:p>
          <a:p>
            <a:pPr algn="just">
              <a:lnSpc>
                <a:spcPct val="150000"/>
              </a:lnSpc>
            </a:pPr>
            <a:r>
              <a:rPr lang="de-CH" altLang="en-US" sz="1800" dirty="0" smtClean="0"/>
              <a:t>Indication of availability for license</a:t>
            </a:r>
          </a:p>
          <a:p>
            <a:pPr algn="just">
              <a:lnSpc>
                <a:spcPct val="150000"/>
              </a:lnSpc>
              <a:spcBef>
                <a:spcPct val="10000"/>
              </a:spcBef>
            </a:pPr>
            <a:r>
              <a:rPr lang="en-US" altLang="en-US" sz="1800" dirty="0" smtClean="0"/>
              <a:t>ePCT</a:t>
            </a:r>
          </a:p>
          <a:p>
            <a:pPr algn="just">
              <a:lnSpc>
                <a:spcPct val="150000"/>
              </a:lnSpc>
              <a:spcBef>
                <a:spcPct val="10000"/>
              </a:spcBef>
            </a:pPr>
            <a:r>
              <a:rPr lang="en-US" altLang="en-US" sz="1800" dirty="0" smtClean="0"/>
              <a:t>PCT-PPH</a:t>
            </a:r>
          </a:p>
          <a:p>
            <a:pPr algn="just">
              <a:lnSpc>
                <a:spcPct val="150000"/>
              </a:lnSpc>
              <a:spcBef>
                <a:spcPct val="10000"/>
              </a:spcBef>
            </a:pPr>
            <a:r>
              <a:rPr lang="en-US" altLang="en-US" sz="1800" dirty="0" smtClean="0"/>
              <a:t>WIPO AMC fee reduction for PCT users </a:t>
            </a:r>
          </a:p>
          <a:p>
            <a:pPr algn="just">
              <a:lnSpc>
                <a:spcPct val="150000"/>
              </a:lnSpc>
              <a:spcBef>
                <a:spcPct val="10000"/>
              </a:spcBef>
            </a:pPr>
            <a:r>
              <a:rPr lang="en-US" altLang="en-US" sz="1800" dirty="0" smtClean="0"/>
              <a:t>Misleading invitations</a:t>
            </a:r>
          </a:p>
          <a:p>
            <a:pPr algn="just">
              <a:lnSpc>
                <a:spcPct val="150000"/>
              </a:lnSpc>
              <a:spcBef>
                <a:spcPct val="10000"/>
              </a:spcBef>
            </a:pPr>
            <a:r>
              <a:rPr lang="en-US" altLang="en-US" sz="1800" dirty="0" smtClean="0"/>
              <a:t>PCT Working Group 2013</a:t>
            </a:r>
          </a:p>
          <a:p>
            <a:pPr>
              <a:spcBef>
                <a:spcPct val="10000"/>
              </a:spcBef>
            </a:pPr>
            <a:endParaRPr lang="en-US" altLang="en-US" dirty="0" smtClean="0"/>
          </a:p>
        </p:txBody>
      </p:sp>
    </p:spTree>
    <p:extLst>
      <p:ext uri="{BB962C8B-B14F-4D97-AF65-F5344CB8AC3E}">
        <p14:creationId xmlns:p14="http://schemas.microsoft.com/office/powerpoint/2010/main" val="3839400743"/>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395536" y="332656"/>
            <a:ext cx="8496944" cy="581025"/>
          </a:xfrm>
        </p:spPr>
        <p:txBody>
          <a:bodyPr/>
          <a:lstStyle/>
          <a:p>
            <a:pPr algn="ctr"/>
            <a:r>
              <a:rPr lang="en-US" altLang="en-US" sz="2800" dirty="0" smtClean="0">
                <a:solidFill>
                  <a:schemeClr val="accent2"/>
                </a:solidFill>
              </a:rPr>
              <a:t>AIA SIMPLIFICATION FOR PCT</a:t>
            </a:r>
          </a:p>
        </p:txBody>
      </p:sp>
      <p:sp>
        <p:nvSpPr>
          <p:cNvPr id="40963" name="Rectangle 3"/>
          <p:cNvSpPr>
            <a:spLocks noGrp="1" noChangeArrowheads="1"/>
          </p:cNvSpPr>
          <p:nvPr>
            <p:ph type="body" idx="4294967295"/>
          </p:nvPr>
        </p:nvSpPr>
        <p:spPr>
          <a:xfrm>
            <a:off x="107504" y="1268760"/>
            <a:ext cx="8856984" cy="6092825"/>
          </a:xfrm>
        </p:spPr>
        <p:txBody>
          <a:bodyPr/>
          <a:lstStyle/>
          <a:p>
            <a:pPr algn="just">
              <a:lnSpc>
                <a:spcPct val="150000"/>
              </a:lnSpc>
              <a:spcBef>
                <a:spcPct val="25000"/>
              </a:spcBef>
              <a:spcAft>
                <a:spcPct val="35000"/>
              </a:spcAft>
              <a:defRPr/>
            </a:pPr>
            <a:r>
              <a:rPr lang="en-US" altLang="en-US" sz="2000" dirty="0" smtClean="0"/>
              <a:t>US national law changes which entered into force on 16 September 2012 had the effect of simplifying use of the PCT</a:t>
            </a:r>
          </a:p>
          <a:p>
            <a:pPr lvl="1">
              <a:spcBef>
                <a:spcPct val="25000"/>
              </a:spcBef>
              <a:spcAft>
                <a:spcPct val="35000"/>
              </a:spcAft>
              <a:buFont typeface="Wingdings" panose="05000000000000000000" pitchFamily="2" charset="2"/>
              <a:buChar char="Ø"/>
              <a:defRPr/>
            </a:pPr>
            <a:r>
              <a:rPr lang="en-US" altLang="en-US" sz="1600" dirty="0" smtClean="0"/>
              <a:t>Related PCT Rule changes were adopted by the PCT Assembly in October 2012 and entered into force on 1 January 2013</a:t>
            </a:r>
          </a:p>
          <a:p>
            <a:pPr marL="457200" lvl="1" indent="0">
              <a:spcBef>
                <a:spcPct val="25000"/>
              </a:spcBef>
              <a:spcAft>
                <a:spcPct val="35000"/>
              </a:spcAft>
              <a:buNone/>
              <a:defRPr/>
            </a:pPr>
            <a:endParaRPr lang="fr-CH" altLang="en-US" sz="1600" dirty="0" smtClean="0"/>
          </a:p>
          <a:p>
            <a:pPr marL="457200" lvl="1" indent="0">
              <a:spcBef>
                <a:spcPct val="25000"/>
              </a:spcBef>
              <a:spcAft>
                <a:spcPct val="35000"/>
              </a:spcAft>
              <a:buNone/>
              <a:defRPr/>
            </a:pPr>
            <a:endParaRPr lang="en-US" altLang="en-US" sz="1600" dirty="0" smtClean="0"/>
          </a:p>
          <a:p>
            <a:pPr marL="468313" indent="-411163">
              <a:lnSpc>
                <a:spcPct val="150000"/>
              </a:lnSpc>
              <a:spcBef>
                <a:spcPct val="25000"/>
              </a:spcBef>
              <a:spcAft>
                <a:spcPct val="35000"/>
              </a:spcAft>
              <a:defRPr/>
            </a:pPr>
            <a:r>
              <a:rPr lang="en-US" altLang="en-US" sz="2000" dirty="0" smtClean="0"/>
              <a:t>PCT applications can be filed in the name of a corporate applicant for all designated States, including the US</a:t>
            </a:r>
          </a:p>
          <a:p>
            <a:pPr lvl="1">
              <a:spcBef>
                <a:spcPct val="25000"/>
              </a:spcBef>
              <a:spcAft>
                <a:spcPct val="35000"/>
              </a:spcAft>
              <a:buFont typeface="Wingdings" panose="05000000000000000000" pitchFamily="2" charset="2"/>
              <a:buChar char="Ø"/>
              <a:defRPr/>
            </a:pPr>
            <a:r>
              <a:rPr lang="en-US" altLang="en-US" sz="1600" dirty="0" smtClean="0"/>
              <a:t>Only declarations of inventorship (PCT Rule 4.17(iv)) complying with new standardized wording (Section 214 PCT/AIs) will be accepted by DO/US</a:t>
            </a:r>
          </a:p>
          <a:p>
            <a:pPr lvl="1">
              <a:spcBef>
                <a:spcPct val="25000"/>
              </a:spcBef>
              <a:spcAft>
                <a:spcPct val="35000"/>
              </a:spcAft>
              <a:buFont typeface="Wingdings" panose="05000000000000000000" pitchFamily="2" charset="2"/>
              <a:buChar char="Ø"/>
              <a:defRPr/>
            </a:pPr>
            <a:r>
              <a:rPr lang="en-US" altLang="en-US" sz="1600" dirty="0" smtClean="0"/>
              <a:t>The request form (PCT/RO/101) and PCT-SAFE software were modified accordingly</a:t>
            </a:r>
            <a:r>
              <a:rPr lang="en-US" altLang="en-US" sz="1600" i="1" dirty="0" smtClean="0"/>
              <a:t> </a:t>
            </a:r>
          </a:p>
        </p:txBody>
      </p:sp>
    </p:spTree>
    <p:extLst>
      <p:ext uri="{BB962C8B-B14F-4D97-AF65-F5344CB8AC3E}">
        <p14:creationId xmlns:p14="http://schemas.microsoft.com/office/powerpoint/2010/main" val="2587610493"/>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0" y="116632"/>
            <a:ext cx="9144000" cy="765175"/>
          </a:xfrm>
        </p:spPr>
        <p:txBody>
          <a:bodyPr/>
          <a:lstStyle/>
          <a:p>
            <a:pPr algn="ctr"/>
            <a:r>
              <a:rPr lang="en-US" altLang="ja-JP" sz="2800" dirty="0" smtClean="0">
                <a:solidFill>
                  <a:schemeClr val="accent2"/>
                </a:solidFill>
                <a:ea typeface="MS PGothic" pitchFamily="34" charset="-128"/>
              </a:rPr>
              <a:t>3</a:t>
            </a:r>
            <a:r>
              <a:rPr lang="en-US" altLang="ja-JP" sz="2800" baseline="30000" dirty="0" smtClean="0">
                <a:solidFill>
                  <a:schemeClr val="accent2"/>
                </a:solidFill>
                <a:ea typeface="MS PGothic" pitchFamily="34" charset="-128"/>
              </a:rPr>
              <a:t>RD</a:t>
            </a:r>
            <a:r>
              <a:rPr lang="en-US" altLang="ja-JP" sz="2800" dirty="0" smtClean="0">
                <a:solidFill>
                  <a:schemeClr val="accent2"/>
                </a:solidFill>
                <a:ea typeface="MS PGothic" pitchFamily="34" charset="-128"/>
              </a:rPr>
              <a:t> PARTY OBSERVATION SYSTEM</a:t>
            </a:r>
            <a:endParaRPr lang="en-US" altLang="en-US" sz="2800" dirty="0" smtClean="0">
              <a:solidFill>
                <a:schemeClr val="accent2"/>
              </a:solidFill>
            </a:endParaRPr>
          </a:p>
        </p:txBody>
      </p:sp>
      <p:sp>
        <p:nvSpPr>
          <p:cNvPr id="22531" name="Rectangle 3"/>
          <p:cNvSpPr>
            <a:spLocks noGrp="1" noChangeArrowheads="1"/>
          </p:cNvSpPr>
          <p:nvPr>
            <p:ph type="body" idx="4294967295"/>
          </p:nvPr>
        </p:nvSpPr>
        <p:spPr>
          <a:xfrm>
            <a:off x="179512" y="980728"/>
            <a:ext cx="8785225" cy="6021387"/>
          </a:xfrm>
        </p:spPr>
        <p:txBody>
          <a:bodyPr/>
          <a:lstStyle/>
          <a:p>
            <a:pPr>
              <a:spcBef>
                <a:spcPct val="0"/>
              </a:spcBef>
            </a:pPr>
            <a:r>
              <a:rPr lang="en-US" altLang="en-US" sz="2000" dirty="0" smtClean="0"/>
              <a:t>Allows third parties to submit prior art observations relevant to </a:t>
            </a:r>
            <a:r>
              <a:rPr lang="en-US" altLang="en-US" sz="2000" u="sng" dirty="0" smtClean="0"/>
              <a:t>novelty</a:t>
            </a:r>
            <a:r>
              <a:rPr lang="en-US" altLang="en-US" sz="2000" dirty="0" smtClean="0"/>
              <a:t> and </a:t>
            </a:r>
            <a:r>
              <a:rPr lang="en-US" altLang="en-US" sz="2000" u="sng" dirty="0" smtClean="0"/>
              <a:t>inventive step</a:t>
            </a:r>
            <a:r>
              <a:rPr lang="en-US" altLang="en-US" sz="2000" dirty="0" smtClean="0"/>
              <a:t> as to published PCT </a:t>
            </a:r>
            <a:r>
              <a:rPr lang="fr-CH" altLang="en-US" sz="2000" dirty="0" smtClean="0"/>
              <a:t>applications</a:t>
            </a:r>
          </a:p>
          <a:p>
            <a:pPr marL="0" indent="0">
              <a:spcBef>
                <a:spcPct val="0"/>
              </a:spcBef>
              <a:buNone/>
            </a:pPr>
            <a:endParaRPr lang="fr-CH" altLang="en-US" sz="2000" dirty="0" smtClean="0"/>
          </a:p>
          <a:p>
            <a:pPr lvl="1">
              <a:spcBef>
                <a:spcPct val="0"/>
              </a:spcBef>
              <a:buFont typeface="Wingdings" panose="05000000000000000000" pitchFamily="2" charset="2"/>
              <a:buChar char="Ø"/>
            </a:pPr>
            <a:r>
              <a:rPr lang="en-US" altLang="en-US" sz="1700" dirty="0" smtClean="0"/>
              <a:t>Goal: Improve patent quality--give national offices (and PCT Authorities) better/more complete information on which to base their decisions</a:t>
            </a:r>
          </a:p>
          <a:p>
            <a:pPr marL="457200" lvl="1" indent="0">
              <a:spcBef>
                <a:spcPct val="0"/>
              </a:spcBef>
              <a:buNone/>
            </a:pPr>
            <a:endParaRPr lang="en-US" altLang="en-US" sz="1700" dirty="0" smtClean="0"/>
          </a:p>
          <a:p>
            <a:pPr>
              <a:spcBef>
                <a:spcPct val="0"/>
              </a:spcBef>
            </a:pPr>
            <a:r>
              <a:rPr lang="en-US" altLang="en-US" sz="2000" dirty="0" smtClean="0"/>
              <a:t>Web-based system using in PATENTSCOPE or via ePCT public services</a:t>
            </a:r>
          </a:p>
          <a:p>
            <a:pPr marL="0" indent="0">
              <a:spcBef>
                <a:spcPct val="0"/>
              </a:spcBef>
              <a:buNone/>
            </a:pPr>
            <a:endParaRPr lang="en-US" altLang="en-US" sz="2000" dirty="0" smtClean="0"/>
          </a:p>
          <a:p>
            <a:pPr>
              <a:spcBef>
                <a:spcPct val="0"/>
              </a:spcBef>
            </a:pPr>
            <a:r>
              <a:rPr lang="en-US" altLang="en-US" sz="2000" dirty="0" smtClean="0"/>
              <a:t>Free-of-charge</a:t>
            </a:r>
          </a:p>
          <a:p>
            <a:pPr marL="0" indent="0">
              <a:spcBef>
                <a:spcPct val="0"/>
              </a:spcBef>
              <a:buNone/>
            </a:pPr>
            <a:endParaRPr lang="en-US" altLang="en-US" sz="2000" dirty="0" smtClean="0"/>
          </a:p>
          <a:p>
            <a:pPr>
              <a:spcBef>
                <a:spcPct val="0"/>
              </a:spcBef>
            </a:pPr>
            <a:r>
              <a:rPr lang="en-US" altLang="en-US" sz="2000" dirty="0" smtClean="0"/>
              <a:t>Submissions possible until the expiration of </a:t>
            </a:r>
            <a:r>
              <a:rPr lang="en-US" altLang="en-US" sz="2000" u="sng" dirty="0" smtClean="0"/>
              <a:t>28 months</a:t>
            </a:r>
            <a:r>
              <a:rPr lang="en-US" altLang="en-US" sz="2000" dirty="0" smtClean="0"/>
              <a:t> from the priority date</a:t>
            </a:r>
          </a:p>
          <a:p>
            <a:pPr marL="0" indent="0">
              <a:spcBef>
                <a:spcPct val="0"/>
              </a:spcBef>
              <a:buNone/>
            </a:pPr>
            <a:endParaRPr lang="en-US" altLang="en-US" sz="2000" dirty="0" smtClean="0"/>
          </a:p>
          <a:p>
            <a:pPr>
              <a:spcBef>
                <a:spcPct val="0"/>
              </a:spcBef>
            </a:pPr>
            <a:r>
              <a:rPr lang="en-US" altLang="en-US" sz="2000" dirty="0" smtClean="0"/>
              <a:t>Applicants may submit comments in response to submitted observations until the expiration of </a:t>
            </a:r>
            <a:r>
              <a:rPr lang="en-US" altLang="en-US" sz="2000" u="sng" dirty="0" smtClean="0"/>
              <a:t>30 months</a:t>
            </a:r>
            <a:r>
              <a:rPr lang="en-US" altLang="en-US" sz="2000" dirty="0" smtClean="0"/>
              <a:t> from the priority date</a:t>
            </a:r>
          </a:p>
          <a:p>
            <a:pPr marL="0" indent="0">
              <a:spcBef>
                <a:spcPct val="0"/>
              </a:spcBef>
              <a:buNone/>
            </a:pPr>
            <a:endParaRPr lang="en-US" altLang="en-US" sz="2000" dirty="0" smtClean="0"/>
          </a:p>
          <a:p>
            <a:pPr>
              <a:spcBef>
                <a:spcPct val="0"/>
              </a:spcBef>
            </a:pPr>
            <a:r>
              <a:rPr lang="en-US" altLang="en-US" sz="2000" dirty="0" smtClean="0"/>
              <a:t>Anonymous submission of third party observations possible</a:t>
            </a:r>
          </a:p>
        </p:txBody>
      </p:sp>
    </p:spTree>
    <p:extLst>
      <p:ext uri="{BB962C8B-B14F-4D97-AF65-F5344CB8AC3E}">
        <p14:creationId xmlns:p14="http://schemas.microsoft.com/office/powerpoint/2010/main" val="1921837826"/>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467544" y="116632"/>
            <a:ext cx="8229600" cy="863600"/>
          </a:xfrm>
        </p:spPr>
        <p:txBody>
          <a:bodyPr/>
          <a:lstStyle/>
          <a:p>
            <a:pPr algn="ctr"/>
            <a:r>
              <a:rPr lang="en-US" altLang="en-US" sz="2800" dirty="0" smtClean="0">
                <a:solidFill>
                  <a:schemeClr val="accent2"/>
                </a:solidFill>
              </a:rPr>
              <a:t>INDICATION OF AVAILABILITY FOR LICENSE</a:t>
            </a:r>
          </a:p>
        </p:txBody>
      </p:sp>
      <p:sp>
        <p:nvSpPr>
          <p:cNvPr id="23555" name="Rectangle 3"/>
          <p:cNvSpPr>
            <a:spLocks noGrp="1" noChangeArrowheads="1"/>
          </p:cNvSpPr>
          <p:nvPr>
            <p:ph type="body" idx="4294967295"/>
          </p:nvPr>
        </p:nvSpPr>
        <p:spPr>
          <a:xfrm>
            <a:off x="0" y="980728"/>
            <a:ext cx="9144000" cy="6021288"/>
          </a:xfrm>
        </p:spPr>
        <p:txBody>
          <a:bodyPr/>
          <a:lstStyle/>
          <a:p>
            <a:pPr>
              <a:spcBef>
                <a:spcPct val="0"/>
              </a:spcBef>
            </a:pPr>
            <a:r>
              <a:rPr lang="en-US" altLang="en-US" sz="2000" dirty="0" smtClean="0"/>
              <a:t>PCT applicants can indicate in relation to their published applications that the invention is available for license</a:t>
            </a:r>
          </a:p>
          <a:p>
            <a:pPr marL="0" indent="0">
              <a:spcBef>
                <a:spcPct val="0"/>
              </a:spcBef>
              <a:buNone/>
            </a:pPr>
            <a:endParaRPr lang="en-US" altLang="en-US" dirty="0" smtClean="0"/>
          </a:p>
          <a:p>
            <a:pPr lvl="1">
              <a:spcBef>
                <a:spcPct val="0"/>
              </a:spcBef>
              <a:buFont typeface="Wingdings" panose="05000000000000000000" pitchFamily="2" charset="2"/>
              <a:buChar char="Ø"/>
            </a:pPr>
            <a:r>
              <a:rPr lang="en-US" altLang="en-US" sz="1800" dirty="0" smtClean="0"/>
              <a:t>How? Applicants may submit a “licensing request” (see PCT Form PCT/IB/382) directly to the IB</a:t>
            </a:r>
          </a:p>
          <a:p>
            <a:pPr lvl="1">
              <a:spcBef>
                <a:spcPct val="0"/>
              </a:spcBef>
              <a:buFont typeface="Wingdings" panose="05000000000000000000" pitchFamily="2" charset="2"/>
              <a:buChar char="Ø"/>
            </a:pPr>
            <a:r>
              <a:rPr lang="en-US" altLang="en-US" sz="1800" dirty="0" smtClean="0"/>
              <a:t>When? At the time of filing or within 30 months from the priority date</a:t>
            </a:r>
          </a:p>
          <a:p>
            <a:pPr lvl="1">
              <a:spcBef>
                <a:spcPct val="0"/>
              </a:spcBef>
              <a:buFont typeface="Wingdings" panose="05000000000000000000" pitchFamily="2" charset="2"/>
              <a:buChar char="Ø"/>
            </a:pPr>
            <a:r>
              <a:rPr lang="en-US" altLang="en-US" sz="1800" dirty="0" smtClean="0"/>
              <a:t>Free of charge</a:t>
            </a:r>
          </a:p>
          <a:p>
            <a:pPr lvl="1">
              <a:spcBef>
                <a:spcPct val="0"/>
              </a:spcBef>
              <a:buFont typeface="Wingdings" panose="05000000000000000000" pitchFamily="2" charset="2"/>
              <a:buChar char="Ø"/>
            </a:pPr>
            <a:r>
              <a:rPr lang="en-US" altLang="en-US" sz="1800" dirty="0" smtClean="0"/>
              <a:t>Applicants can file multiple licensing requests or update previously submitted ones (within 30 months from the priority date) and such requests may be revoked by the applicant at any time, that is, also after 30 months from the priority date</a:t>
            </a:r>
          </a:p>
          <a:p>
            <a:pPr marL="457200" lvl="1" indent="0">
              <a:spcBef>
                <a:spcPct val="0"/>
              </a:spcBef>
              <a:buNone/>
            </a:pPr>
            <a:endParaRPr lang="en-US" altLang="en-US" sz="1800" dirty="0" smtClean="0"/>
          </a:p>
          <a:p>
            <a:pPr>
              <a:spcBef>
                <a:spcPct val="0"/>
              </a:spcBef>
            </a:pPr>
            <a:r>
              <a:rPr lang="en-US" altLang="en-US" sz="2000" dirty="0" smtClean="0"/>
              <a:t>Submitted licensing indications made publicly available after international publication of the application on PATENTSCOPE under “</a:t>
            </a:r>
            <a:r>
              <a:rPr lang="en-US" altLang="en-US" sz="2000" i="1" dirty="0" smtClean="0"/>
              <a:t>Bibliographic data</a:t>
            </a:r>
            <a:r>
              <a:rPr lang="en-US" altLang="en-US" sz="2000" dirty="0" smtClean="0"/>
              <a:t>” tab with a link to the submitted licensing request itself</a:t>
            </a:r>
          </a:p>
          <a:p>
            <a:pPr marL="0" indent="0">
              <a:spcBef>
                <a:spcPct val="0"/>
              </a:spcBef>
              <a:buNone/>
            </a:pPr>
            <a:endParaRPr lang="en-US" altLang="en-US" sz="2000" dirty="0" smtClean="0"/>
          </a:p>
          <a:p>
            <a:pPr>
              <a:spcBef>
                <a:spcPct val="0"/>
              </a:spcBef>
            </a:pPr>
            <a:r>
              <a:rPr lang="en-US" altLang="en-US" sz="2000" dirty="0" smtClean="0"/>
              <a:t>International applications containing such licensing indication requests can be searched in PATENTSCOPE</a:t>
            </a:r>
          </a:p>
          <a:p>
            <a:pPr marL="0" indent="0">
              <a:spcBef>
                <a:spcPct val="0"/>
              </a:spcBef>
              <a:buNone/>
            </a:pPr>
            <a:endParaRPr lang="en-US" altLang="en-US" sz="2000" dirty="0" smtClean="0"/>
          </a:p>
          <a:p>
            <a:pPr>
              <a:spcBef>
                <a:spcPct val="0"/>
              </a:spcBef>
            </a:pPr>
            <a:r>
              <a:rPr lang="en-US" altLang="en-US" sz="2000" dirty="0" smtClean="0"/>
              <a:t>Most use thus far from universities/research institutions</a:t>
            </a:r>
          </a:p>
          <a:p>
            <a:pPr>
              <a:spcBef>
                <a:spcPct val="0"/>
              </a:spcBef>
            </a:pPr>
            <a:endParaRPr lang="en-US" altLang="en-US" sz="2000" dirty="0" smtClean="0"/>
          </a:p>
        </p:txBody>
      </p:sp>
    </p:spTree>
    <p:extLst>
      <p:ext uri="{BB962C8B-B14F-4D97-AF65-F5344CB8AC3E}">
        <p14:creationId xmlns:p14="http://schemas.microsoft.com/office/powerpoint/2010/main" val="2645505422"/>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468313" y="0"/>
            <a:ext cx="8229600" cy="620713"/>
          </a:xfrm>
        </p:spPr>
        <p:txBody>
          <a:bodyPr/>
          <a:lstStyle/>
          <a:p>
            <a:pPr algn="ctr"/>
            <a:r>
              <a:rPr lang="en-US" altLang="en-US" sz="2800" dirty="0" smtClean="0">
                <a:solidFill>
                  <a:srgbClr val="000099"/>
                </a:solidFill>
              </a:rPr>
              <a:t>ePCT</a:t>
            </a:r>
            <a:endParaRPr lang="en-US" altLang="en-US" sz="2800" dirty="0" smtClean="0"/>
          </a:p>
        </p:txBody>
      </p:sp>
      <p:sp>
        <p:nvSpPr>
          <p:cNvPr id="44035" name="Rectangle 3"/>
          <p:cNvSpPr>
            <a:spLocks noGrp="1" noChangeArrowheads="1"/>
          </p:cNvSpPr>
          <p:nvPr>
            <p:ph type="body" idx="4294967295"/>
          </p:nvPr>
        </p:nvSpPr>
        <p:spPr>
          <a:xfrm>
            <a:off x="179388" y="549275"/>
            <a:ext cx="8857108" cy="6048375"/>
          </a:xfrm>
        </p:spPr>
        <p:txBody>
          <a:bodyPr/>
          <a:lstStyle/>
          <a:p>
            <a:pPr>
              <a:spcBef>
                <a:spcPct val="25000"/>
              </a:spcBef>
              <a:spcAft>
                <a:spcPct val="25000"/>
              </a:spcAft>
              <a:defRPr/>
            </a:pPr>
            <a:r>
              <a:rPr lang="en-US" altLang="en-US" sz="1800" dirty="0" smtClean="0"/>
              <a:t>WIPO online service that provides secure electronic access to/interaction with IB’s PCT application files by applicants/agents</a:t>
            </a:r>
          </a:p>
          <a:p>
            <a:pPr marL="0" indent="0">
              <a:spcBef>
                <a:spcPct val="25000"/>
              </a:spcBef>
              <a:spcAft>
                <a:spcPct val="25000"/>
              </a:spcAft>
              <a:buNone/>
              <a:defRPr/>
            </a:pPr>
            <a:endParaRPr lang="en-US" altLang="en-US" sz="1800" dirty="0" smtClean="0"/>
          </a:p>
          <a:p>
            <a:pPr>
              <a:spcBef>
                <a:spcPct val="15000"/>
              </a:spcBef>
              <a:spcAft>
                <a:spcPct val="15000"/>
              </a:spcAft>
              <a:defRPr/>
            </a:pPr>
            <a:r>
              <a:rPr lang="en-US" altLang="en-US" sz="1800" dirty="0" smtClean="0"/>
              <a:t>8500 users in over 100 countries, 30+ offices</a:t>
            </a:r>
          </a:p>
          <a:p>
            <a:pPr marL="0" indent="0">
              <a:spcBef>
                <a:spcPct val="15000"/>
              </a:spcBef>
              <a:spcAft>
                <a:spcPct val="15000"/>
              </a:spcAft>
              <a:buNone/>
              <a:defRPr/>
            </a:pPr>
            <a:endParaRPr lang="en-US" altLang="en-US" sz="1800" dirty="0" smtClean="0"/>
          </a:p>
          <a:p>
            <a:pPr>
              <a:spcBef>
                <a:spcPct val="15000"/>
              </a:spcBef>
              <a:spcAft>
                <a:spcPct val="15000"/>
              </a:spcAft>
              <a:defRPr/>
            </a:pPr>
            <a:r>
              <a:rPr lang="en-US" altLang="en-US" sz="1800" dirty="0" smtClean="0"/>
              <a:t>Positive feedback from users</a:t>
            </a:r>
          </a:p>
          <a:p>
            <a:pPr lvl="1">
              <a:buFont typeface="Wingdings" panose="05000000000000000000" pitchFamily="2" charset="2"/>
              <a:buChar char="Ø"/>
              <a:defRPr/>
            </a:pPr>
            <a:r>
              <a:rPr lang="en-US" altLang="en-US" sz="1700" dirty="0" smtClean="0"/>
              <a:t>applicant features generally reckoned best in class</a:t>
            </a:r>
          </a:p>
          <a:p>
            <a:pPr lvl="1">
              <a:buFont typeface="Wingdings" panose="05000000000000000000" pitchFamily="2" charset="2"/>
              <a:buChar char="Ø"/>
              <a:defRPr/>
            </a:pPr>
            <a:r>
              <a:rPr lang="en-US" altLang="en-US" sz="1700" dirty="0" smtClean="0"/>
              <a:t>unique notifications feature already saved applicants</a:t>
            </a:r>
          </a:p>
          <a:p>
            <a:pPr lvl="1">
              <a:buFont typeface="Wingdings" panose="05000000000000000000" pitchFamily="2" charset="2"/>
              <a:buChar char="Ø"/>
              <a:defRPr/>
            </a:pPr>
            <a:r>
              <a:rPr lang="en-US" altLang="en-US" sz="1700" dirty="0" smtClean="0"/>
              <a:t>Office features found easy to use</a:t>
            </a:r>
          </a:p>
          <a:p>
            <a:pPr marL="457200" lvl="1" indent="0">
              <a:buNone/>
              <a:defRPr/>
            </a:pPr>
            <a:endParaRPr lang="en-US" altLang="en-US" sz="1700" dirty="0" smtClean="0"/>
          </a:p>
          <a:p>
            <a:pPr>
              <a:spcBef>
                <a:spcPct val="25000"/>
              </a:spcBef>
              <a:spcAft>
                <a:spcPct val="25000"/>
              </a:spcAft>
              <a:defRPr/>
            </a:pPr>
            <a:r>
              <a:rPr lang="en-US" altLang="en-US" sz="1800" dirty="0" smtClean="0"/>
              <a:t>More information: </a:t>
            </a:r>
            <a:r>
              <a:rPr lang="en-US" altLang="en-US" sz="1800" dirty="0" smtClean="0">
                <a:hlinkClick r:id="rId2"/>
              </a:rPr>
              <a:t>https://pct.wipo.int/ePCT</a:t>
            </a:r>
            <a:endParaRPr lang="en-US" altLang="en-US" sz="1800" dirty="0"/>
          </a:p>
          <a:p>
            <a:pPr marL="0" indent="0">
              <a:spcBef>
                <a:spcPct val="25000"/>
              </a:spcBef>
              <a:spcAft>
                <a:spcPct val="25000"/>
              </a:spcAft>
              <a:buNone/>
              <a:defRPr/>
            </a:pPr>
            <a:endParaRPr lang="en-US" altLang="en-US" sz="1800" dirty="0" smtClean="0"/>
          </a:p>
          <a:p>
            <a:pPr>
              <a:spcBef>
                <a:spcPct val="0"/>
              </a:spcBef>
              <a:defRPr/>
            </a:pPr>
            <a:r>
              <a:rPr lang="en-US" altLang="en-US" sz="1800" dirty="0" smtClean="0"/>
              <a:t>ePCT-Filing: web-based </a:t>
            </a:r>
            <a:r>
              <a:rPr lang="en-US" altLang="en-US" sz="1800" dirty="0"/>
              <a:t>electronic filing of new PCT </a:t>
            </a:r>
            <a:r>
              <a:rPr lang="en-US" altLang="en-US" sz="1800" dirty="0" smtClean="0"/>
              <a:t>applications</a:t>
            </a:r>
            <a:endParaRPr lang="en-US" altLang="en-US" sz="1800" dirty="0"/>
          </a:p>
          <a:p>
            <a:pPr lvl="1">
              <a:spcBef>
                <a:spcPct val="0"/>
              </a:spcBef>
              <a:buFont typeface="Wingdings" panose="05000000000000000000" pitchFamily="2" charset="2"/>
              <a:buChar char="Ø"/>
              <a:defRPr/>
            </a:pPr>
            <a:r>
              <a:rPr lang="en-US" altLang="en-US" sz="1700" dirty="0"/>
              <a:t>Currently </a:t>
            </a:r>
            <a:r>
              <a:rPr lang="en-US" altLang="en-US" sz="1700" dirty="0" smtClean="0"/>
              <a:t>available live </a:t>
            </a:r>
            <a:r>
              <a:rPr lang="en-US" altLang="en-US" sz="1700" dirty="0"/>
              <a:t>for filings with </a:t>
            </a:r>
            <a:r>
              <a:rPr lang="en-US" altLang="en-US" sz="1700" dirty="0" smtClean="0"/>
              <a:t>RO/IB, RO/AT &amp; RO/SE; </a:t>
            </a:r>
            <a:r>
              <a:rPr lang="en-US" altLang="en-US" sz="1700" dirty="0"/>
              <a:t>awaiting other ROs</a:t>
            </a:r>
          </a:p>
          <a:p>
            <a:pPr lvl="1">
              <a:spcBef>
                <a:spcPct val="0"/>
              </a:spcBef>
              <a:buFont typeface="Wingdings" panose="05000000000000000000" pitchFamily="2" charset="2"/>
              <a:buChar char="Ø"/>
              <a:defRPr/>
            </a:pPr>
            <a:r>
              <a:rPr lang="en-US" altLang="en-US" sz="1700" dirty="0" smtClean="0"/>
              <a:t>We believe if has even </a:t>
            </a:r>
            <a:r>
              <a:rPr lang="en-US" altLang="en-US" sz="1700" dirty="0"/>
              <a:t>better validations than PCT-SAFE, including up-to-date validation direct from IB database, and validations and feedback not possible with PCT-SAFE (such as automatically detecting and converting color drawings to B/W)</a:t>
            </a:r>
          </a:p>
          <a:p>
            <a:pPr>
              <a:spcBef>
                <a:spcPct val="25000"/>
              </a:spcBef>
              <a:spcAft>
                <a:spcPct val="25000"/>
              </a:spcAft>
              <a:defRPr/>
            </a:pPr>
            <a:endParaRPr lang="en-US" altLang="en-US" dirty="0" smtClean="0"/>
          </a:p>
        </p:txBody>
      </p:sp>
    </p:spTree>
    <p:extLst>
      <p:ext uri="{BB962C8B-B14F-4D97-AF65-F5344CB8AC3E}">
        <p14:creationId xmlns:p14="http://schemas.microsoft.com/office/powerpoint/2010/main" val="1508939890"/>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07504" y="260648"/>
            <a:ext cx="9036496" cy="581025"/>
          </a:xfrm>
        </p:spPr>
        <p:txBody>
          <a:bodyPr/>
          <a:lstStyle/>
          <a:p>
            <a:pPr algn="ctr"/>
            <a:r>
              <a:rPr lang="en-US" altLang="en-US" sz="2800" dirty="0" smtClean="0">
                <a:solidFill>
                  <a:schemeClr val="accent2"/>
                </a:solidFill>
              </a:rPr>
              <a:t>PCT-PPH (1)</a:t>
            </a:r>
          </a:p>
        </p:txBody>
      </p:sp>
      <p:sp>
        <p:nvSpPr>
          <p:cNvPr id="25603" name="Rectangle 3"/>
          <p:cNvSpPr>
            <a:spLocks noGrp="1" noChangeArrowheads="1"/>
          </p:cNvSpPr>
          <p:nvPr>
            <p:ph type="body" idx="4294967295"/>
          </p:nvPr>
        </p:nvSpPr>
        <p:spPr>
          <a:xfrm>
            <a:off x="107504" y="1046832"/>
            <a:ext cx="9036496" cy="5805488"/>
          </a:xfrm>
        </p:spPr>
        <p:txBody>
          <a:bodyPr/>
          <a:lstStyle/>
          <a:p>
            <a:pPr>
              <a:lnSpc>
                <a:spcPct val="95000"/>
              </a:lnSpc>
              <a:spcBef>
                <a:spcPct val="10000"/>
              </a:spcBef>
              <a:spcAft>
                <a:spcPct val="10000"/>
              </a:spcAft>
            </a:pPr>
            <a:r>
              <a:rPr lang="en-US" altLang="en-US" sz="2000" dirty="0" smtClean="0"/>
              <a:t>Accelerated national phase examination based on positive work product of PCT International Authority (written opinion of the ISA or the IPEA, IPRP (</a:t>
            </a:r>
            <a:r>
              <a:rPr lang="en-US" altLang="en-US" sz="2000" dirty="0" err="1" smtClean="0"/>
              <a:t>Ch</a:t>
            </a:r>
            <a:r>
              <a:rPr lang="en-US" altLang="en-US" sz="2000" dirty="0" smtClean="0"/>
              <a:t> I or II)</a:t>
            </a:r>
          </a:p>
          <a:p>
            <a:pPr marL="0" indent="0">
              <a:lnSpc>
                <a:spcPct val="95000"/>
              </a:lnSpc>
              <a:spcBef>
                <a:spcPct val="10000"/>
              </a:spcBef>
              <a:spcAft>
                <a:spcPct val="10000"/>
              </a:spcAft>
              <a:buNone/>
            </a:pPr>
            <a:endParaRPr lang="en-US" altLang="en-US" sz="2000" dirty="0" smtClean="0"/>
          </a:p>
          <a:p>
            <a:pPr>
              <a:lnSpc>
                <a:spcPct val="95000"/>
              </a:lnSpc>
              <a:spcBef>
                <a:spcPct val="10000"/>
              </a:spcBef>
              <a:spcAft>
                <a:spcPct val="10000"/>
              </a:spcAft>
            </a:pPr>
            <a:r>
              <a:rPr lang="en-US" altLang="en-US" sz="2000" dirty="0" smtClean="0"/>
              <a:t>MANY individual PCT-PPH pathways</a:t>
            </a:r>
          </a:p>
          <a:p>
            <a:pPr lvl="2">
              <a:lnSpc>
                <a:spcPct val="95000"/>
              </a:lnSpc>
              <a:spcBef>
                <a:spcPct val="10000"/>
              </a:spcBef>
              <a:spcAft>
                <a:spcPct val="10000"/>
              </a:spcAft>
              <a:buFont typeface="Wingdings" panose="05000000000000000000" pitchFamily="2" charset="2"/>
              <a:buChar char="Ø"/>
            </a:pPr>
            <a:r>
              <a:rPr lang="en-US" altLang="en-US" sz="1700" dirty="0" smtClean="0"/>
              <a:t>Information on the PCT  Website: </a:t>
            </a:r>
            <a:r>
              <a:rPr lang="en-US" altLang="en-US" sz="1700" dirty="0" smtClean="0">
                <a:hlinkClick r:id="rId3"/>
              </a:rPr>
              <a:t>http://www.wipo.int/pct/en/filing/pct_pph.html</a:t>
            </a:r>
            <a:endParaRPr lang="en-US" altLang="en-US" sz="1700"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lvl="2">
              <a:lnSpc>
                <a:spcPct val="95000"/>
              </a:lnSpc>
              <a:spcBef>
                <a:spcPct val="10000"/>
              </a:spcBef>
              <a:spcAft>
                <a:spcPct val="10000"/>
              </a:spcAft>
              <a:buFont typeface="Wingdings" panose="05000000000000000000" pitchFamily="2" charset="2"/>
              <a:buChar char="Ø"/>
            </a:pPr>
            <a:r>
              <a:rPr lang="en-US" altLang="en-US" sz="1700" dirty="0" smtClean="0"/>
              <a:t>PCT-PPH user experience/strategy: </a:t>
            </a:r>
            <a:r>
              <a:rPr lang="en-US" altLang="en-US" sz="1700" dirty="0" smtClean="0">
                <a:hlinkClick r:id="rId4"/>
              </a:rPr>
              <a:t>http://www.youtube.com/watch?v=XnSShsUHXss</a:t>
            </a:r>
            <a:r>
              <a:rPr lang="en-US" altLang="en-US" sz="1700" dirty="0" smtClean="0"/>
              <a:t> (Carl </a:t>
            </a:r>
            <a:r>
              <a:rPr lang="en-US" altLang="en-US" sz="1700" dirty="0" err="1" smtClean="0"/>
              <a:t>Oppedahl</a:t>
            </a:r>
            <a:r>
              <a:rPr lang="en-US" altLang="en-US" sz="1700" dirty="0" smtClean="0"/>
              <a:t> video)</a:t>
            </a:r>
          </a:p>
        </p:txBody>
      </p:sp>
      <p:pic>
        <p:nvPicPr>
          <p:cNvPr id="25604" name="Picture 4" descr="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3158480"/>
            <a:ext cx="2664346" cy="212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479132"/>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323850" y="115888"/>
            <a:ext cx="8496300" cy="581025"/>
          </a:xfrm>
        </p:spPr>
        <p:txBody>
          <a:bodyPr/>
          <a:lstStyle/>
          <a:p>
            <a:pPr algn="ctr"/>
            <a:r>
              <a:rPr lang="en-US" altLang="en-US" sz="2800" dirty="0" smtClean="0">
                <a:solidFill>
                  <a:schemeClr val="accent2"/>
                </a:solidFill>
              </a:rPr>
              <a:t>PCT-PPH (2)</a:t>
            </a:r>
          </a:p>
        </p:txBody>
      </p:sp>
      <p:graphicFrame>
        <p:nvGraphicFramePr>
          <p:cNvPr id="801795" name="Group 3"/>
          <p:cNvGraphicFramePr>
            <a:graphicFrameLocks noGrp="1"/>
          </p:cNvGraphicFramePr>
          <p:nvPr/>
        </p:nvGraphicFramePr>
        <p:xfrm>
          <a:off x="827088" y="836613"/>
          <a:ext cx="7272337" cy="5168900"/>
        </p:xfrm>
        <a:graphic>
          <a:graphicData uri="http://schemas.openxmlformats.org/drawingml/2006/table">
            <a:tbl>
              <a:tblPr/>
              <a:tblGrid>
                <a:gridCol w="2232025"/>
                <a:gridCol w="1008062"/>
                <a:gridCol w="1123950"/>
                <a:gridCol w="1454150"/>
                <a:gridCol w="1454150"/>
              </a:tblGrid>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JP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KR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CA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Grant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93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(69)</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88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85.9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100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1</a:t>
                      </a:r>
                      <a:r>
                        <a:rPr kumimoji="0" lang="en-US" sz="1600" b="0" i="0" u="none" strike="noStrike" cap="none" normalizeH="0" baseline="30000" smtClean="0">
                          <a:ln>
                            <a:noFill/>
                          </a:ln>
                          <a:solidFill>
                            <a:schemeClr val="tx1"/>
                          </a:solidFill>
                          <a:effectLst/>
                          <a:latin typeface="Arial" pitchFamily="34" charset="0"/>
                          <a:cs typeface="Arial" pitchFamily="34" charset="0"/>
                        </a:rPr>
                        <a:t>st</a:t>
                      </a:r>
                      <a:r>
                        <a:rPr kumimoji="0" lang="en-US" sz="1600" b="0" i="0" u="none" strike="noStrike" cap="none" normalizeH="0" baseline="0" smtClean="0">
                          <a:ln>
                            <a:noFill/>
                          </a:ln>
                          <a:solidFill>
                            <a:schemeClr val="tx1"/>
                          </a:solidFill>
                          <a:effectLst/>
                          <a:latin typeface="Arial" pitchFamily="34" charset="0"/>
                          <a:cs typeface="Arial" pitchFamily="34" charset="0"/>
                        </a:rPr>
                        <a:t> action allowance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19.3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16.8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61</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Pendency from PPH Request </a:t>
                      </a:r>
                      <a:br>
                        <a:rPr kumimoji="0" lang="en-US" sz="1600" b="0" i="0" u="none" strike="noStrike" cap="none" normalizeH="0" baseline="0" smtClean="0">
                          <a:ln>
                            <a:noFill/>
                          </a:ln>
                          <a:solidFill>
                            <a:schemeClr val="tx1"/>
                          </a:solidFill>
                          <a:effectLst/>
                          <a:latin typeface="Arial" pitchFamily="34" charset="0"/>
                          <a:cs typeface="Arial" pitchFamily="34" charset="0"/>
                        </a:rPr>
                      </a:br>
                      <a:r>
                        <a:rPr kumimoji="0" lang="en-US" sz="1600" b="0" i="0" u="none" strike="noStrike" cap="none" normalizeH="0" baseline="0" smtClean="0">
                          <a:ln>
                            <a:noFill/>
                          </a:ln>
                          <a:solidFill>
                            <a:schemeClr val="tx1"/>
                          </a:solidFill>
                          <a:effectLst/>
                          <a:latin typeface="Arial" pitchFamily="34" charset="0"/>
                          <a:cs typeface="Arial" pitchFamily="34" charset="0"/>
                        </a:rPr>
                        <a:t>to First Office Action {months}</a:t>
                      </a:r>
                      <a:r>
                        <a:rPr kumimoji="0" lang="en-US" sz="1600" b="0" i="0" u="none" strike="noStrike" cap="none" normalizeH="0" baseline="0" smtClean="0">
                          <a:ln>
                            <a:noFill/>
                          </a:ln>
                          <a:solidFill>
                            <a:schemeClr val="tx1"/>
                          </a:solidFill>
                          <a:effectLst/>
                          <a:latin typeface="Arial" pitchFamily="34" charset="0"/>
                          <a:cs typeface="Arial" pitchFamily="34" charset="0"/>
                          <a:hlinkClick r:id="rId3"/>
                        </a:rPr>
                        <a:t> </a:t>
                      </a: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2.3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5.6</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3.4</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2.25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(17.8)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3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Pendency from PPH Request </a:t>
                      </a:r>
                      <a:br>
                        <a:rPr kumimoji="0" lang="en-US" sz="1600" b="0" i="0" u="none" strike="noStrike" cap="none" normalizeH="0" baseline="0" smtClean="0">
                          <a:ln>
                            <a:noFill/>
                          </a:ln>
                          <a:solidFill>
                            <a:schemeClr val="tx1"/>
                          </a:solidFill>
                          <a:effectLst/>
                          <a:latin typeface="Arial" pitchFamily="34" charset="0"/>
                          <a:cs typeface="Arial" pitchFamily="34" charset="0"/>
                        </a:rPr>
                      </a:br>
                      <a:r>
                        <a:rPr kumimoji="0" lang="en-US" sz="1600" b="0" i="0" u="none" strike="noStrike" cap="none" normalizeH="0" baseline="0" smtClean="0">
                          <a:ln>
                            <a:noFill/>
                          </a:ln>
                          <a:solidFill>
                            <a:schemeClr val="tx1"/>
                          </a:solidFill>
                          <a:effectLst/>
                          <a:latin typeface="Arial" pitchFamily="34" charset="0"/>
                          <a:cs typeface="Arial" pitchFamily="34" charset="0"/>
                        </a:rPr>
                        <a:t>to Final Decision {months}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4.0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9.9</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(21.6)</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3.7</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Number of Office Actions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0.43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TBD</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0.8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0.5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671" name="Text Box 47"/>
          <p:cNvSpPr txBox="1">
            <a:spLocks noChangeArrowheads="1"/>
          </p:cNvSpPr>
          <p:nvPr/>
        </p:nvSpPr>
        <p:spPr bwMode="auto">
          <a:xfrm>
            <a:off x="325438" y="6165850"/>
            <a:ext cx="7342187" cy="661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Blip>
                <a:blip r:embed="rId4"/>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4"/>
              </a:buBlip>
              <a:defRPr sz="2400">
                <a:solidFill>
                  <a:schemeClr val="tx1"/>
                </a:solidFill>
                <a:latin typeface="Arial" pitchFamily="34" charset="0"/>
                <a:cs typeface="Arial" pitchFamily="34" charset="0"/>
              </a:defRPr>
            </a:lvl4pPr>
            <a:lvl5pPr marL="2057400" indent="-22860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spcBef>
                <a:spcPct val="50000"/>
              </a:spcBef>
              <a:buFontTx/>
              <a:buNone/>
            </a:pPr>
            <a:r>
              <a:rPr lang="en-US" altLang="en-US" sz="1600" dirty="0"/>
              <a:t> </a:t>
            </a:r>
            <a:r>
              <a:rPr lang="en-US" altLang="en-US" sz="1400" dirty="0"/>
              <a:t>See </a:t>
            </a:r>
            <a:r>
              <a:rPr lang="en-US" altLang="en-US" sz="1400" dirty="0">
                <a:hlinkClick r:id="rId5"/>
              </a:rPr>
              <a:t>http://www.jpo.go.jp/ppph-portal/statistics.htm</a:t>
            </a:r>
            <a:endParaRPr lang="en-US" altLang="en-US" sz="1400" dirty="0"/>
          </a:p>
          <a:p>
            <a:pPr>
              <a:spcBef>
                <a:spcPct val="50000"/>
              </a:spcBef>
              <a:buFontTx/>
              <a:buNone/>
            </a:pPr>
            <a:r>
              <a:rPr lang="en-US" altLang="en-US" sz="1400" dirty="0"/>
              <a:t>() = all applications (PPH and non-PPH)</a:t>
            </a:r>
          </a:p>
        </p:txBody>
      </p:sp>
    </p:spTree>
    <p:extLst>
      <p:ext uri="{BB962C8B-B14F-4D97-AF65-F5344CB8AC3E}">
        <p14:creationId xmlns:p14="http://schemas.microsoft.com/office/powerpoint/2010/main" val="4224798436"/>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323850" y="115888"/>
            <a:ext cx="8496300" cy="581025"/>
          </a:xfrm>
        </p:spPr>
        <p:txBody>
          <a:bodyPr/>
          <a:lstStyle/>
          <a:p>
            <a:pPr algn="ctr"/>
            <a:r>
              <a:rPr lang="en-US" altLang="en-US" sz="2800" dirty="0" smtClean="0">
                <a:solidFill>
                  <a:schemeClr val="accent2"/>
                </a:solidFill>
              </a:rPr>
              <a:t>PCT-PPH (3)</a:t>
            </a: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848271"/>
            <a:ext cx="8452892"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TextBox 2"/>
          <p:cNvSpPr txBox="1">
            <a:spLocks noChangeArrowheads="1"/>
          </p:cNvSpPr>
          <p:nvPr/>
        </p:nvSpPr>
        <p:spPr bwMode="auto">
          <a:xfrm>
            <a:off x="179388" y="5301208"/>
            <a:ext cx="80645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4"/>
              </a:buBlip>
              <a:defRPr sz="2400">
                <a:solidFill>
                  <a:schemeClr val="tx1"/>
                </a:solidFill>
                <a:latin typeface="Arial" pitchFamily="34" charset="0"/>
                <a:cs typeface="Arial" pitchFamily="34" charset="0"/>
              </a:defRPr>
            </a:lvl4pPr>
            <a:lvl5pPr marL="2057400" indent="-22860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spcBef>
                <a:spcPct val="0"/>
              </a:spcBef>
              <a:buFontTx/>
              <a:buChar char="•"/>
            </a:pPr>
            <a:r>
              <a:rPr lang="en-US" altLang="en-US" sz="1600" dirty="0"/>
              <a:t> Global Patent Prosecution Highway (GPPH) pilot began 6 January 2014, using single set of qualifying requirements, and includes PCT reports </a:t>
            </a:r>
          </a:p>
          <a:p>
            <a:pPr>
              <a:spcBef>
                <a:spcPct val="0"/>
              </a:spcBef>
              <a:buFontTx/>
              <a:buChar char="•"/>
            </a:pPr>
            <a:endParaRPr lang="en-US" altLang="en-US" sz="1600" dirty="0"/>
          </a:p>
          <a:p>
            <a:pPr>
              <a:spcBef>
                <a:spcPct val="0"/>
              </a:spcBef>
              <a:buFontTx/>
              <a:buChar char="•"/>
            </a:pPr>
            <a:r>
              <a:rPr lang="en-US" altLang="en-US" sz="1600" dirty="0"/>
              <a:t> Framework provisions: </a:t>
            </a:r>
            <a:r>
              <a:rPr lang="en-US" altLang="en-US" sz="1600" dirty="0">
                <a:hlinkClick r:id="rId5"/>
              </a:rPr>
              <a:t>http://www.jpo.go.jp/ppph-portal/globalpph.htm</a:t>
            </a:r>
            <a:endParaRPr lang="en-US" altLang="en-US" sz="1600" dirty="0"/>
          </a:p>
          <a:p>
            <a:pPr>
              <a:spcBef>
                <a:spcPct val="0"/>
              </a:spcBef>
              <a:buFontTx/>
              <a:buChar char="•"/>
            </a:pPr>
            <a:endParaRPr lang="en-US" altLang="en-US" sz="1800" dirty="0"/>
          </a:p>
        </p:txBody>
      </p:sp>
    </p:spTree>
    <p:extLst>
      <p:ext uri="{BB962C8B-B14F-4D97-AF65-F5344CB8AC3E}">
        <p14:creationId xmlns:p14="http://schemas.microsoft.com/office/powerpoint/2010/main" val="2368921984"/>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147587" y="0"/>
            <a:ext cx="8964613" cy="620713"/>
          </a:xfrm>
        </p:spPr>
        <p:txBody>
          <a:bodyPr/>
          <a:lstStyle/>
          <a:p>
            <a:pPr algn="ctr"/>
            <a:r>
              <a:rPr lang="en-US" altLang="en-US" sz="2800" dirty="0" smtClean="0">
                <a:solidFill>
                  <a:schemeClr val="accent2"/>
                </a:solidFill>
              </a:rPr>
              <a:t>WIPO AMC fee reduction for PCT users</a:t>
            </a:r>
          </a:p>
        </p:txBody>
      </p:sp>
      <p:sp>
        <p:nvSpPr>
          <p:cNvPr id="28675" name="Rectangle 3"/>
          <p:cNvSpPr>
            <a:spLocks noGrp="1" noChangeArrowheads="1"/>
          </p:cNvSpPr>
          <p:nvPr>
            <p:ph type="body" sz="half" idx="4294967295"/>
          </p:nvPr>
        </p:nvSpPr>
        <p:spPr>
          <a:xfrm>
            <a:off x="179388" y="765175"/>
            <a:ext cx="8785225" cy="1655763"/>
          </a:xfrm>
        </p:spPr>
        <p:txBody>
          <a:bodyPr/>
          <a:lstStyle/>
          <a:p>
            <a:pPr marL="228600" indent="-228600">
              <a:lnSpc>
                <a:spcPct val="80000"/>
              </a:lnSpc>
              <a:spcBef>
                <a:spcPct val="10000"/>
              </a:spcBef>
            </a:pPr>
            <a:r>
              <a:rPr lang="en-US" altLang="en-US" dirty="0" smtClean="0"/>
              <a:t> </a:t>
            </a:r>
            <a:r>
              <a:rPr lang="en-US" altLang="en-US" sz="2200" dirty="0" smtClean="0"/>
              <a:t>AMC=WIPO Arbitration and Mediation Center</a:t>
            </a:r>
          </a:p>
          <a:p>
            <a:pPr marL="228600" indent="-228600">
              <a:lnSpc>
                <a:spcPct val="80000"/>
              </a:lnSpc>
              <a:spcBef>
                <a:spcPct val="10000"/>
              </a:spcBef>
            </a:pPr>
            <a:endParaRPr lang="en-US" altLang="en-US" sz="1000" dirty="0" smtClean="0"/>
          </a:p>
          <a:p>
            <a:pPr marL="685800" lvl="1" indent="-342900">
              <a:lnSpc>
                <a:spcPct val="80000"/>
              </a:lnSpc>
              <a:spcBef>
                <a:spcPct val="10000"/>
              </a:spcBef>
              <a:buFont typeface="Wingdings" panose="05000000000000000000" pitchFamily="2" charset="2"/>
              <a:buChar char="Ø"/>
            </a:pPr>
            <a:r>
              <a:rPr lang="en-US" altLang="en-US" b="1" i="1" dirty="0" smtClean="0"/>
              <a:t> </a:t>
            </a:r>
            <a:r>
              <a:rPr lang="en-US" altLang="en-US" sz="2000" b="1" i="1" dirty="0" smtClean="0"/>
              <a:t>AMC offers a 25% reduction in the Center’s registration and administration fees where at least one party to the dispute has been named as an applicant or inventor in a published PCT application </a:t>
            </a:r>
          </a:p>
          <a:p>
            <a:pPr marL="520700" lvl="1" indent="-177800">
              <a:lnSpc>
                <a:spcPct val="80000"/>
              </a:lnSpc>
              <a:spcBef>
                <a:spcPct val="10000"/>
              </a:spcBef>
            </a:pPr>
            <a:endParaRPr lang="en-US" altLang="en-US" b="1" i="1" dirty="0" smtClean="0"/>
          </a:p>
        </p:txBody>
      </p:sp>
      <p:graphicFrame>
        <p:nvGraphicFramePr>
          <p:cNvPr id="803844" name="Group 4"/>
          <p:cNvGraphicFramePr>
            <a:graphicFrameLocks noGrp="1"/>
          </p:cNvGraphicFramePr>
          <p:nvPr>
            <p:ph sz="half" idx="4294967295"/>
          </p:nvPr>
        </p:nvGraphicFramePr>
        <p:xfrm>
          <a:off x="395288" y="2636838"/>
          <a:ext cx="4176712" cy="3856038"/>
        </p:xfrm>
        <a:graphic>
          <a:graphicData uri="http://schemas.openxmlformats.org/drawingml/2006/table">
            <a:tbl>
              <a:tblPr/>
              <a:tblGrid>
                <a:gridCol w="1044575"/>
                <a:gridCol w="1044575"/>
                <a:gridCol w="1042987"/>
                <a:gridCol w="1044575"/>
              </a:tblGrid>
              <a:tr h="6047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Type of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Amount in dispute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Expedited Arbitration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Arbitration</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Registration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Any amount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2,000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Administration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Up to 2.5M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2,000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Over 2.5M and up to 10M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5,000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6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Over 10M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5,000 </a:t>
                      </a:r>
                      <a:br>
                        <a:rPr kumimoji="0" lang="en-US" sz="1200" b="0" i="0" u="none" strike="noStrike" cap="none" normalizeH="0" baseline="0" smtClean="0">
                          <a:ln>
                            <a:noFill/>
                          </a:ln>
                          <a:solidFill>
                            <a:schemeClr val="tx1"/>
                          </a:solidFill>
                          <a:effectLst/>
                          <a:latin typeface="Arial" pitchFamily="34" charset="0"/>
                          <a:cs typeface="Arial" pitchFamily="34" charset="0"/>
                        </a:rPr>
                      </a:br>
                      <a:r>
                        <a:rPr kumimoji="0" lang="en-US" sz="1200" b="0" i="0" u="none" strike="noStrike" cap="none" normalizeH="0" baseline="0" smtClean="0">
                          <a:ln>
                            <a:noFill/>
                          </a:ln>
                          <a:solidFill>
                            <a:schemeClr val="tx1"/>
                          </a:solidFill>
                          <a:effectLst/>
                          <a:latin typeface="Arial" pitchFamily="34" charset="0"/>
                          <a:cs typeface="Arial" pitchFamily="34" charset="0"/>
                        </a:rPr>
                        <a:t>+0.05% of amount over $10M up to a maximum fee of $15,000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10,000 </a:t>
                      </a:r>
                      <a:br>
                        <a:rPr kumimoji="0" lang="en-US" sz="1200" b="0" i="0" u="none" strike="noStrike" cap="none" normalizeH="0" baseline="0" smtClean="0">
                          <a:ln>
                            <a:noFill/>
                          </a:ln>
                          <a:solidFill>
                            <a:schemeClr val="tx1"/>
                          </a:solidFill>
                          <a:effectLst/>
                          <a:latin typeface="Arial" pitchFamily="34" charset="0"/>
                          <a:cs typeface="Arial" pitchFamily="34" charset="0"/>
                        </a:rPr>
                      </a:br>
                      <a:r>
                        <a:rPr kumimoji="0" lang="en-US" sz="1200" b="0" i="0" u="none" strike="noStrike" cap="none" normalizeH="0" baseline="0" smtClean="0">
                          <a:ln>
                            <a:noFill/>
                          </a:ln>
                          <a:solidFill>
                            <a:schemeClr val="tx1"/>
                          </a:solidFill>
                          <a:effectLst/>
                          <a:latin typeface="Arial" pitchFamily="34" charset="0"/>
                          <a:cs typeface="Arial" pitchFamily="34" charset="0"/>
                        </a:rPr>
                        <a:t>+0.05% of amount over $10M up to a maximum fee of $25,000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803876" name="Group 36"/>
          <p:cNvGraphicFramePr>
            <a:graphicFrameLocks noGrp="1"/>
          </p:cNvGraphicFramePr>
          <p:nvPr/>
        </p:nvGraphicFramePr>
        <p:xfrm>
          <a:off x="4787900" y="2636838"/>
          <a:ext cx="4103688" cy="1085851"/>
        </p:xfrm>
        <a:graphic>
          <a:graphicData uri="http://schemas.openxmlformats.org/drawingml/2006/table">
            <a:tbl>
              <a:tblPr/>
              <a:tblGrid>
                <a:gridCol w="2052638"/>
                <a:gridCol w="2051050"/>
              </a:tblGrid>
              <a:tr h="4458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Type of fee</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Mediation</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Administration fee</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0.10% of the value of the mediation, subject to a maximum of USD 10,000 </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37098472"/>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0"/>
            <a:ext cx="47847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16238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88640"/>
            <a:ext cx="8712968" cy="1152128"/>
          </a:xfrm>
        </p:spPr>
        <p:txBody>
          <a:bodyPr/>
          <a:lstStyle/>
          <a:p>
            <a:r>
              <a:rPr lang="en-US" smtClean="0"/>
              <a:t>	WIPO … PROVIDER OF PREMIER 		GLOBAL IP SERVICES   </a:t>
            </a:r>
            <a:endParaRPr lang="en-US" dirty="0"/>
          </a:p>
        </p:txBody>
      </p:sp>
      <p:sp>
        <p:nvSpPr>
          <p:cNvPr id="3" name="Espace réservé du contenu 2"/>
          <p:cNvSpPr>
            <a:spLocks noGrp="1"/>
          </p:cNvSpPr>
          <p:nvPr>
            <p:ph idx="1"/>
          </p:nvPr>
        </p:nvSpPr>
        <p:spPr>
          <a:xfrm>
            <a:off x="251520" y="1556792"/>
            <a:ext cx="8712968" cy="4569371"/>
          </a:xfrm>
        </p:spPr>
        <p:txBody>
          <a:bodyPr/>
          <a:lstStyle/>
          <a:p>
            <a:r>
              <a:rPr lang="en-US" sz="2000" dirty="0">
                <a:ea typeface="Arial Unicode MS" pitchFamily="34" charset="-128"/>
                <a:cs typeface="Arial Unicode MS" pitchFamily="34" charset="-128"/>
              </a:rPr>
              <a:t>Core income generating business areas</a:t>
            </a:r>
            <a:r>
              <a:rPr lang="en-US" sz="2000" dirty="0" smtClean="0">
                <a:ea typeface="Arial Unicode MS" pitchFamily="34" charset="-128"/>
                <a:cs typeface="Arial Unicode MS" pitchFamily="34" charset="-128"/>
              </a:rPr>
              <a:t>:</a:t>
            </a:r>
          </a:p>
          <a:p>
            <a:pPr marL="0" indent="0">
              <a:buNone/>
            </a:pPr>
            <a:endParaRPr lang="en-US" sz="2000" dirty="0" smtClean="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Patent Cooperation Treaty (Patents)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Madrid System (Trademarks)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Hague System (Industrial Designs)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Lisbon System (Geographical Indications) </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WIPO Arbitration and Mediation Center</a:t>
            </a:r>
          </a:p>
          <a:p>
            <a:pPr marL="0" indent="0">
              <a:buNone/>
            </a:pPr>
            <a:endParaRPr lang="en-US" sz="2000" dirty="0" smtClean="0">
              <a:ea typeface="Arial Unicode MS" pitchFamily="34" charset="-128"/>
              <a:cs typeface="Arial Unicode MS" pitchFamily="34" charset="-128"/>
            </a:endParaRPr>
          </a:p>
          <a:p>
            <a:r>
              <a:rPr lang="en-US" sz="2000" b="1" dirty="0" smtClean="0">
                <a:solidFill>
                  <a:srgbClr val="000080"/>
                </a:solidFill>
                <a:ea typeface="Arial Unicode MS" pitchFamily="34" charset="-128"/>
                <a:cs typeface="Arial Unicode MS" pitchFamily="34" charset="-128"/>
              </a:rPr>
              <a:t>AIM :  </a:t>
            </a:r>
            <a:r>
              <a:rPr lang="en-US" sz="2000" dirty="0" smtClean="0">
                <a:ea typeface="Arial Unicode MS" pitchFamily="34" charset="-128"/>
                <a:cs typeface="Arial Unicode MS" pitchFamily="34" charset="-128"/>
              </a:rPr>
              <a:t>to be the first choice for users by continuing to offer cost-effective and value-added services </a:t>
            </a:r>
          </a:p>
          <a:p>
            <a:pPr marL="0" indent="0">
              <a:buNone/>
            </a:pPr>
            <a:endParaRPr lang="en-US" sz="1800" dirty="0">
              <a:ea typeface="Arial Unicode MS" pitchFamily="34" charset="-128"/>
              <a:cs typeface="Arial Unicode MS" pitchFamily="34" charset="-128"/>
            </a:endParaRPr>
          </a:p>
          <a:p>
            <a:pPr marL="457200" lvl="1" indent="0">
              <a:buNone/>
            </a:pPr>
            <a:endParaRPr lang="en-US" sz="1800" dirty="0">
              <a:ea typeface="Arial Unicode MS" pitchFamily="34" charset="-128"/>
              <a:cs typeface="Arial Unicode MS" pitchFamily="34" charset="-128"/>
            </a:endParaRPr>
          </a:p>
        </p:txBody>
      </p:sp>
    </p:spTree>
    <p:extLst>
      <p:ext uri="{BB962C8B-B14F-4D97-AF65-F5344CB8AC3E}">
        <p14:creationId xmlns:p14="http://schemas.microsoft.com/office/powerpoint/2010/main" val="2207625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1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2" dur="1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896461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b="1">
                <a:solidFill>
                  <a:schemeClr val="accent2"/>
                </a:solidFill>
              </a:rPr>
              <a:t>WIPO warnings</a:t>
            </a:r>
          </a:p>
        </p:txBody>
      </p:sp>
      <p:sp>
        <p:nvSpPr>
          <p:cNvPr id="30723" name="Rectangle 3"/>
          <p:cNvSpPr>
            <a:spLocks noChangeArrowheads="1"/>
          </p:cNvSpPr>
          <p:nvPr/>
        </p:nvSpPr>
        <p:spPr bwMode="auto">
          <a:xfrm>
            <a:off x="179388" y="908050"/>
            <a:ext cx="8713787" cy="437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06400" indent="-406400">
              <a:spcBef>
                <a:spcPct val="20000"/>
              </a:spcBef>
              <a:buBlip>
                <a:blip r:embed="rId2"/>
              </a:buBlip>
              <a:defRPr sz="2400">
                <a:solidFill>
                  <a:schemeClr val="tx1"/>
                </a:solidFill>
                <a:latin typeface="Arial" pitchFamily="34" charset="0"/>
                <a:cs typeface="Arial" pitchFamily="34" charset="0"/>
              </a:defRPr>
            </a:lvl1pPr>
            <a:lvl2pPr marL="52070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nSpc>
                <a:spcPct val="95000"/>
              </a:lnSpc>
              <a:spcBef>
                <a:spcPct val="10000"/>
              </a:spcBef>
              <a:spcAft>
                <a:spcPct val="10000"/>
              </a:spcAft>
            </a:pPr>
            <a:r>
              <a:rPr lang="en-US" altLang="en-US" dirty="0">
                <a:hlinkClick r:id="rId3"/>
              </a:rPr>
              <a:t>http://www.wipo.int/pct/en/warning/pct_warning.html</a:t>
            </a:r>
            <a:endParaRPr lang="en-US" altLang="en-US" dirty="0"/>
          </a:p>
          <a:p>
            <a:pPr>
              <a:lnSpc>
                <a:spcPct val="95000"/>
              </a:lnSpc>
              <a:spcBef>
                <a:spcPct val="10000"/>
              </a:spcBef>
              <a:spcAft>
                <a:spcPct val="10000"/>
              </a:spcAft>
            </a:pPr>
            <a:r>
              <a:rPr lang="en-US" altLang="en-US" dirty="0"/>
              <a:t>WIPO continues various efforts concerning such notifications, including:</a:t>
            </a:r>
          </a:p>
          <a:p>
            <a:pPr lvl="1">
              <a:lnSpc>
                <a:spcPct val="95000"/>
              </a:lnSpc>
              <a:spcBef>
                <a:spcPct val="10000"/>
              </a:spcBef>
              <a:spcAft>
                <a:spcPct val="10000"/>
              </a:spcAft>
              <a:buFontTx/>
              <a:buChar char="•"/>
            </a:pPr>
            <a:r>
              <a:rPr lang="en-US" altLang="en-US" sz="1800" dirty="0"/>
              <a:t> keeping the warning page up to date with newly submitted examples</a:t>
            </a:r>
          </a:p>
          <a:p>
            <a:pPr lvl="1">
              <a:lnSpc>
                <a:spcPct val="95000"/>
              </a:lnSpc>
              <a:spcBef>
                <a:spcPct val="10000"/>
              </a:spcBef>
              <a:spcAft>
                <a:spcPct val="10000"/>
              </a:spcAft>
              <a:buFontTx/>
              <a:buChar char="•"/>
            </a:pPr>
            <a:r>
              <a:rPr lang="en-US" altLang="en-US" sz="1800" dirty="0"/>
              <a:t> WIPO letters to offices requesting assistance and cooperation</a:t>
            </a:r>
          </a:p>
          <a:p>
            <a:pPr lvl="1">
              <a:lnSpc>
                <a:spcPct val="95000"/>
              </a:lnSpc>
              <a:spcBef>
                <a:spcPct val="10000"/>
              </a:spcBef>
              <a:spcAft>
                <a:spcPct val="10000"/>
              </a:spcAft>
              <a:buFontTx/>
              <a:buChar char="•"/>
            </a:pPr>
            <a:r>
              <a:rPr lang="en-US" altLang="en-US" sz="1800" dirty="0"/>
              <a:t> WIPO letters to IP associations requesting that all clients be warned</a:t>
            </a:r>
          </a:p>
          <a:p>
            <a:pPr lvl="1">
              <a:lnSpc>
                <a:spcPct val="95000"/>
              </a:lnSpc>
              <a:spcBef>
                <a:spcPct val="10000"/>
              </a:spcBef>
              <a:spcAft>
                <a:spcPct val="10000"/>
              </a:spcAft>
              <a:buFontTx/>
              <a:buChar char="•"/>
            </a:pPr>
            <a:r>
              <a:rPr lang="en-US" altLang="en-US" sz="1800" dirty="0"/>
              <a:t> WIPO letters to banks doing business with the entities behind these notifications</a:t>
            </a:r>
          </a:p>
          <a:p>
            <a:pPr lvl="1">
              <a:lnSpc>
                <a:spcPct val="95000"/>
              </a:lnSpc>
              <a:spcBef>
                <a:spcPct val="10000"/>
              </a:spcBef>
              <a:spcAft>
                <a:spcPct val="10000"/>
              </a:spcAft>
              <a:buFontTx/>
              <a:buChar char="•"/>
            </a:pPr>
            <a:r>
              <a:rPr lang="en-US" altLang="en-US" sz="1800" dirty="0"/>
              <a:t> working with government agencies in countries where these entities are based</a:t>
            </a:r>
          </a:p>
          <a:p>
            <a:pPr>
              <a:lnSpc>
                <a:spcPct val="95000"/>
              </a:lnSpc>
              <a:spcBef>
                <a:spcPct val="10000"/>
              </a:spcBef>
              <a:spcAft>
                <a:spcPct val="10000"/>
              </a:spcAft>
            </a:pPr>
            <a:r>
              <a:rPr lang="en-US" altLang="en-US" dirty="0"/>
              <a:t>Help us by making complaints to appropriate consumer protection authorities in your country and/or state/locality</a:t>
            </a:r>
          </a:p>
          <a:p>
            <a:pPr>
              <a:spcBef>
                <a:spcPct val="0"/>
              </a:spcBef>
              <a:buFontTx/>
              <a:buChar char="•"/>
            </a:pPr>
            <a:endParaRPr lang="en-US" altLang="en-US" sz="1800" dirty="0"/>
          </a:p>
        </p:txBody>
      </p:sp>
    </p:spTree>
    <p:extLst>
      <p:ext uri="{BB962C8B-B14F-4D97-AF65-F5344CB8AC3E}">
        <p14:creationId xmlns:p14="http://schemas.microsoft.com/office/powerpoint/2010/main" val="1237732730"/>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0"/>
            <a:ext cx="5156200" cy="65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399566"/>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188640"/>
            <a:ext cx="9144000" cy="581025"/>
          </a:xfrm>
        </p:spPr>
        <p:txBody>
          <a:bodyPr/>
          <a:lstStyle/>
          <a:p>
            <a:pPr algn="ctr"/>
            <a:r>
              <a:rPr lang="en-US" altLang="en-US" sz="2800" dirty="0" smtClean="0">
                <a:solidFill>
                  <a:schemeClr val="accent2"/>
                </a:solidFill>
              </a:rPr>
              <a:t>PCT WORKING GROUP MAY 21-24, 2013</a:t>
            </a:r>
          </a:p>
        </p:txBody>
      </p:sp>
      <p:sp>
        <p:nvSpPr>
          <p:cNvPr id="32771" name="Rectangle 3"/>
          <p:cNvSpPr>
            <a:spLocks noGrp="1" noChangeArrowheads="1"/>
          </p:cNvSpPr>
          <p:nvPr>
            <p:ph type="body" idx="4294967295"/>
          </p:nvPr>
        </p:nvSpPr>
        <p:spPr>
          <a:xfrm>
            <a:off x="179388" y="908050"/>
            <a:ext cx="8785225" cy="5689600"/>
          </a:xfrm>
        </p:spPr>
        <p:txBody>
          <a:bodyPr/>
          <a:lstStyle/>
          <a:p>
            <a:pPr>
              <a:lnSpc>
                <a:spcPct val="90000"/>
              </a:lnSpc>
              <a:spcBef>
                <a:spcPct val="0"/>
              </a:spcBef>
              <a:spcAft>
                <a:spcPct val="20000"/>
              </a:spcAft>
            </a:pPr>
            <a:r>
              <a:rPr lang="en-US" altLang="en-US" sz="2200" dirty="0" smtClean="0"/>
              <a:t>Mandatory response to negative comments in the national phase (PCT/WG/6/16)</a:t>
            </a:r>
          </a:p>
          <a:p>
            <a:pPr>
              <a:lnSpc>
                <a:spcPct val="90000"/>
              </a:lnSpc>
              <a:spcBef>
                <a:spcPct val="0"/>
              </a:spcBef>
              <a:spcAft>
                <a:spcPct val="20000"/>
              </a:spcAft>
            </a:pPr>
            <a:r>
              <a:rPr lang="en-US" altLang="en-US" sz="2200" dirty="0" smtClean="0"/>
              <a:t>Formal integration of PPH into PCT (PCT/WG/6/17)</a:t>
            </a:r>
          </a:p>
          <a:p>
            <a:pPr>
              <a:lnSpc>
                <a:spcPct val="90000"/>
              </a:lnSpc>
              <a:spcBef>
                <a:spcPct val="0"/>
              </a:spcBef>
              <a:spcAft>
                <a:spcPct val="20000"/>
              </a:spcAft>
            </a:pPr>
            <a:r>
              <a:rPr lang="en-US" altLang="en-US" sz="2200" dirty="0" smtClean="0"/>
              <a:t>Mandatory recordation of search strategies (PCT/WG/6/?)</a:t>
            </a:r>
          </a:p>
          <a:p>
            <a:pPr>
              <a:lnSpc>
                <a:spcPct val="90000"/>
              </a:lnSpc>
              <a:spcBef>
                <a:spcPct val="0"/>
              </a:spcBef>
            </a:pPr>
            <a:r>
              <a:rPr lang="en-US" altLang="zh-CN" sz="2200" dirty="0" smtClean="0">
                <a:ea typeface="SimSun" pitchFamily="2" charset="-122"/>
              </a:rPr>
              <a:t>Requirements and procedures of appointment of International Authorities (PCT/WG/6/4)</a:t>
            </a:r>
          </a:p>
          <a:p>
            <a:pPr>
              <a:lnSpc>
                <a:spcPct val="90000"/>
              </a:lnSpc>
            </a:pPr>
            <a:r>
              <a:rPr lang="en-US" altLang="zh-CN" sz="2200" dirty="0" smtClean="0">
                <a:ea typeface="SimSun" pitchFamily="2" charset="-122"/>
              </a:rPr>
              <a:t>PCT Fee Reductions (PCT/WG/6/10)</a:t>
            </a:r>
          </a:p>
          <a:p>
            <a:r>
              <a:rPr lang="fr-FR" altLang="zh-CN" sz="2200" dirty="0" smtClean="0">
                <a:ea typeface="SimSun" pitchFamily="2" charset="-122"/>
              </a:rPr>
              <a:t>PCT Minimum Documentation (PCT/WG/6/9)</a:t>
            </a:r>
            <a:endParaRPr lang="en-US" altLang="zh-CN" sz="2200" dirty="0" smtClean="0">
              <a:ea typeface="SimSun" pitchFamily="2" charset="-122"/>
            </a:endParaRPr>
          </a:p>
          <a:p>
            <a:r>
              <a:rPr lang="en-US" altLang="zh-CN" sz="2200" dirty="0" smtClean="0">
                <a:ea typeface="SimSun" pitchFamily="2" charset="-122"/>
              </a:rPr>
              <a:t>PCT Sequence Listing Standard (PCT/WG/6/7)</a:t>
            </a:r>
          </a:p>
          <a:p>
            <a:pPr>
              <a:lnSpc>
                <a:spcPct val="90000"/>
              </a:lnSpc>
              <a:spcBef>
                <a:spcPct val="0"/>
              </a:spcBef>
              <a:spcAft>
                <a:spcPct val="20000"/>
              </a:spcAft>
            </a:pPr>
            <a:r>
              <a:rPr lang="en-US" altLang="en-US" sz="2200" dirty="0" smtClean="0"/>
              <a:t>Other USPTO/UK “20/20” proposals:</a:t>
            </a:r>
          </a:p>
          <a:p>
            <a:pPr lvl="1">
              <a:lnSpc>
                <a:spcPct val="90000"/>
              </a:lnSpc>
              <a:spcBef>
                <a:spcPct val="0"/>
              </a:spcBef>
              <a:spcAft>
                <a:spcPct val="20000"/>
              </a:spcAft>
              <a:buFont typeface="Wingdings" panose="05000000000000000000" pitchFamily="2" charset="2"/>
              <a:buChar char="Ø"/>
            </a:pPr>
            <a:r>
              <a:rPr lang="en-US" altLang="en-US" sz="1800" dirty="0" smtClean="0"/>
              <a:t>Self-service 92bis changes and priority claim corrections</a:t>
            </a:r>
          </a:p>
          <a:p>
            <a:pPr lvl="1">
              <a:lnSpc>
                <a:spcPct val="90000"/>
              </a:lnSpc>
              <a:spcBef>
                <a:spcPct val="0"/>
              </a:spcBef>
              <a:spcAft>
                <a:spcPct val="20000"/>
              </a:spcAft>
              <a:buFont typeface="Wingdings" panose="05000000000000000000" pitchFamily="2" charset="2"/>
              <a:buChar char="Ø"/>
            </a:pPr>
            <a:r>
              <a:rPr lang="en-US" altLang="en-US" sz="1800" dirty="0" smtClean="0"/>
              <a:t>Limited Chapter I corrections to claims</a:t>
            </a:r>
          </a:p>
          <a:p>
            <a:pPr lvl="1">
              <a:lnSpc>
                <a:spcPct val="90000"/>
              </a:lnSpc>
              <a:spcBef>
                <a:spcPct val="0"/>
              </a:spcBef>
              <a:spcAft>
                <a:spcPct val="20000"/>
              </a:spcAft>
              <a:buFont typeface="Wingdings" panose="05000000000000000000" pitchFamily="2" charset="2"/>
              <a:buChar char="Ø"/>
            </a:pPr>
            <a:r>
              <a:rPr lang="en-US" altLang="en-US" sz="1800" dirty="0" smtClean="0"/>
              <a:t>Simplified withdrawal without signatures within limited period</a:t>
            </a:r>
          </a:p>
          <a:p>
            <a:pPr lvl="1">
              <a:lnSpc>
                <a:spcPct val="90000"/>
              </a:lnSpc>
              <a:spcBef>
                <a:spcPct val="0"/>
              </a:spcBef>
              <a:spcAft>
                <a:spcPct val="20000"/>
              </a:spcAft>
              <a:buFont typeface="Wingdings" panose="05000000000000000000" pitchFamily="2" charset="2"/>
              <a:buChar char="Ø"/>
            </a:pPr>
            <a:r>
              <a:rPr lang="en-US" altLang="en-US" sz="1800" dirty="0" smtClean="0"/>
              <a:t>Formally integrate collaborative search into PCT</a:t>
            </a:r>
          </a:p>
          <a:p>
            <a:pPr lvl="1">
              <a:lnSpc>
                <a:spcPct val="90000"/>
              </a:lnSpc>
              <a:spcBef>
                <a:spcPct val="0"/>
              </a:spcBef>
              <a:spcAft>
                <a:spcPct val="20000"/>
              </a:spcAft>
              <a:buFont typeface="Wingdings" panose="05000000000000000000" pitchFamily="2" charset="2"/>
              <a:buChar char="Ø"/>
            </a:pPr>
            <a:r>
              <a:rPr lang="en-US" altLang="en-US" sz="1800" dirty="0" smtClean="0"/>
              <a:t>Incorporate Global Dossier into PCT</a:t>
            </a:r>
            <a:endParaRPr lang="en-US" altLang="zh-CN" sz="1800" dirty="0" smtClean="0">
              <a:ea typeface="SimSun" pitchFamily="2" charset="-122"/>
            </a:endParaRPr>
          </a:p>
          <a:p>
            <a:pPr marL="0" indent="0">
              <a:lnSpc>
                <a:spcPct val="90000"/>
              </a:lnSpc>
              <a:buNone/>
            </a:pPr>
            <a:endParaRPr lang="en-US" altLang="zh-CN" sz="2000" dirty="0" smtClean="0">
              <a:ea typeface="SimSun" pitchFamily="2" charset="-122"/>
            </a:endParaRPr>
          </a:p>
        </p:txBody>
      </p:sp>
    </p:spTree>
    <p:extLst>
      <p:ext uri="{BB962C8B-B14F-4D97-AF65-F5344CB8AC3E}">
        <p14:creationId xmlns:p14="http://schemas.microsoft.com/office/powerpoint/2010/main" val="2943041974"/>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539552" y="476672"/>
            <a:ext cx="8229600" cy="765175"/>
          </a:xfrm>
        </p:spPr>
        <p:txBody>
          <a:bodyPr/>
          <a:lstStyle/>
          <a:p>
            <a:pPr algn="ctr"/>
            <a:r>
              <a:rPr lang="de-CH" altLang="en-US" sz="2800" u="sng" dirty="0" smtClean="0">
                <a:solidFill>
                  <a:srgbClr val="000099"/>
                </a:solidFill>
              </a:rPr>
              <a:t>FUTURE</a:t>
            </a:r>
            <a:r>
              <a:rPr lang="de-CH" altLang="en-US" sz="2800" dirty="0" smtClean="0">
                <a:solidFill>
                  <a:srgbClr val="000099"/>
                </a:solidFill>
              </a:rPr>
              <a:t> PCT DEVELOPMENTS</a:t>
            </a:r>
            <a:endParaRPr lang="en-US" altLang="en-US" sz="2800" dirty="0" smtClean="0">
              <a:solidFill>
                <a:srgbClr val="000099"/>
              </a:solidFill>
            </a:endParaRPr>
          </a:p>
        </p:txBody>
      </p:sp>
      <p:sp>
        <p:nvSpPr>
          <p:cNvPr id="33795" name="Rectangle 3"/>
          <p:cNvSpPr>
            <a:spLocks noGrp="1" noChangeArrowheads="1"/>
          </p:cNvSpPr>
          <p:nvPr>
            <p:ph type="body" idx="4294967295"/>
          </p:nvPr>
        </p:nvSpPr>
        <p:spPr>
          <a:xfrm>
            <a:off x="2411760" y="1772816"/>
            <a:ext cx="8142287" cy="6337300"/>
          </a:xfrm>
        </p:spPr>
        <p:txBody>
          <a:bodyPr/>
          <a:lstStyle/>
          <a:p>
            <a:pPr>
              <a:buFontTx/>
              <a:buNone/>
            </a:pPr>
            <a:endParaRPr lang="de-CH" altLang="en-US" sz="2000" dirty="0" smtClean="0"/>
          </a:p>
          <a:p>
            <a:pPr>
              <a:lnSpc>
                <a:spcPct val="150000"/>
              </a:lnSpc>
              <a:spcBef>
                <a:spcPct val="10000"/>
              </a:spcBef>
            </a:pPr>
            <a:r>
              <a:rPr lang="en-US" altLang="en-US" dirty="0" smtClean="0"/>
              <a:t>New Rules—July 2014</a:t>
            </a:r>
          </a:p>
          <a:p>
            <a:pPr>
              <a:lnSpc>
                <a:spcPct val="150000"/>
              </a:lnSpc>
              <a:spcBef>
                <a:spcPct val="10000"/>
              </a:spcBef>
            </a:pPr>
            <a:r>
              <a:rPr lang="en-US" altLang="en-US" dirty="0" smtClean="0"/>
              <a:t>ePCT further improvements</a:t>
            </a:r>
          </a:p>
          <a:p>
            <a:pPr>
              <a:lnSpc>
                <a:spcPct val="150000"/>
              </a:lnSpc>
              <a:spcBef>
                <a:spcPct val="10000"/>
              </a:spcBef>
            </a:pPr>
            <a:r>
              <a:rPr lang="en-US" altLang="en-US" dirty="0" smtClean="0"/>
              <a:t>PCT/WG 2014</a:t>
            </a:r>
          </a:p>
          <a:p>
            <a:pPr>
              <a:lnSpc>
                <a:spcPct val="150000"/>
              </a:lnSpc>
              <a:spcBef>
                <a:spcPct val="10000"/>
              </a:spcBef>
            </a:pPr>
            <a:r>
              <a:rPr lang="en-US" altLang="en-US" dirty="0" smtClean="0"/>
              <a:t>Collaborative search</a:t>
            </a:r>
          </a:p>
          <a:p>
            <a:pPr>
              <a:spcBef>
                <a:spcPct val="10000"/>
              </a:spcBef>
            </a:pPr>
            <a:endParaRPr lang="en-US" altLang="en-US" dirty="0" smtClean="0"/>
          </a:p>
        </p:txBody>
      </p:sp>
    </p:spTree>
    <p:extLst>
      <p:ext uri="{BB962C8B-B14F-4D97-AF65-F5344CB8AC3E}">
        <p14:creationId xmlns:p14="http://schemas.microsoft.com/office/powerpoint/2010/main" val="2708024566"/>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0" y="476672"/>
            <a:ext cx="9144000" cy="581025"/>
          </a:xfrm>
        </p:spPr>
        <p:txBody>
          <a:bodyPr/>
          <a:lstStyle/>
          <a:p>
            <a:pPr algn="ctr"/>
            <a:r>
              <a:rPr lang="en-US" altLang="en-US" dirty="0" smtClean="0">
                <a:solidFill>
                  <a:schemeClr val="accent2"/>
                </a:solidFill>
              </a:rPr>
              <a:t>NEW RULES—JULY 2014</a:t>
            </a:r>
          </a:p>
        </p:txBody>
      </p:sp>
      <p:sp>
        <p:nvSpPr>
          <p:cNvPr id="34819" name="Rectangle 3"/>
          <p:cNvSpPr>
            <a:spLocks noGrp="1" noChangeArrowheads="1"/>
          </p:cNvSpPr>
          <p:nvPr>
            <p:ph type="body" idx="4294967295"/>
          </p:nvPr>
        </p:nvSpPr>
        <p:spPr>
          <a:xfrm>
            <a:off x="323528" y="1844824"/>
            <a:ext cx="8640763" cy="5689600"/>
          </a:xfrm>
        </p:spPr>
        <p:txBody>
          <a:bodyPr/>
          <a:lstStyle/>
          <a:p>
            <a:r>
              <a:rPr lang="fr-FR" altLang="zh-CN" dirty="0" smtClean="0">
                <a:ea typeface="SimSun" pitchFamily="2" charset="-122"/>
              </a:rPr>
              <a:t>2 sets of </a:t>
            </a:r>
            <a:r>
              <a:rPr lang="en-AU" altLang="zh-CN" dirty="0" smtClean="0">
                <a:ea typeface="SimSun" pitchFamily="2" charset="-122"/>
              </a:rPr>
              <a:t>amendments approved by PCT Assembly </a:t>
            </a:r>
            <a:r>
              <a:rPr lang="fr-FR" altLang="zh-CN" dirty="0" smtClean="0">
                <a:ea typeface="SimSun" pitchFamily="2" charset="-122"/>
              </a:rPr>
              <a:t>2013</a:t>
            </a:r>
          </a:p>
          <a:p>
            <a:pPr marL="868363" lvl="1" indent="-411163"/>
            <a:endParaRPr lang="en-US" altLang="en-US" sz="1800" dirty="0" smtClean="0"/>
          </a:p>
          <a:p>
            <a:pPr marL="868363" lvl="1" indent="-411163"/>
            <a:r>
              <a:rPr lang="en-US" altLang="en-US" sz="1800" dirty="0" smtClean="0"/>
              <a:t>Amend PCT Rules 66 and 70 to require IPEAs to conduct top-up searches during IPE</a:t>
            </a:r>
          </a:p>
          <a:p>
            <a:pPr marL="457200" lvl="1" indent="0">
              <a:buNone/>
            </a:pPr>
            <a:endParaRPr lang="en-US" altLang="en-US" sz="1800" dirty="0" smtClean="0"/>
          </a:p>
          <a:p>
            <a:pPr marL="868363" lvl="1" indent="-411163"/>
            <a:r>
              <a:rPr lang="en-US" altLang="en-US" sz="1800" dirty="0" smtClean="0"/>
              <a:t>Delete PCT Rule 44</a:t>
            </a:r>
            <a:r>
              <a:rPr lang="en-US" altLang="en-US" sz="1800" i="1" dirty="0" smtClean="0"/>
              <a:t>ter</a:t>
            </a:r>
            <a:r>
              <a:rPr lang="en-US" altLang="en-US" sz="1800" dirty="0" smtClean="0"/>
              <a:t> and amend PCT Rule 94 to make WO/ISA available to the public via PATENTSCOPE </a:t>
            </a:r>
            <a:r>
              <a:rPr lang="en-US" altLang="en-US" sz="1800" u="sng" dirty="0" smtClean="0"/>
              <a:t>at international publication</a:t>
            </a:r>
          </a:p>
          <a:p>
            <a:pPr marL="868363" lvl="1" indent="-411163">
              <a:buFont typeface="Wingdings" pitchFamily="2" charset="2"/>
              <a:buChar char="Ø"/>
            </a:pPr>
            <a:endParaRPr lang="en-US" altLang="en-US" sz="1800" dirty="0" smtClean="0"/>
          </a:p>
          <a:p>
            <a:pPr marL="868363" lvl="1" indent="-411163">
              <a:buFont typeface="Wingdings" pitchFamily="2" charset="2"/>
              <a:buChar char="Ø"/>
            </a:pPr>
            <a:r>
              <a:rPr lang="en-US" altLang="en-US" sz="1800" dirty="0" smtClean="0"/>
              <a:t>These amendments to the PCT Regulations will enter into force July 1, 2014, for demands for IPE filed on or after that date, and for applications filed on or after that date, respectively</a:t>
            </a:r>
          </a:p>
          <a:p>
            <a:endParaRPr lang="en-US" altLang="en-US" dirty="0" smtClean="0"/>
          </a:p>
          <a:p>
            <a:pPr>
              <a:buFontTx/>
              <a:buNone/>
            </a:pPr>
            <a:endParaRPr lang="en-US" altLang="en-US" sz="1800" dirty="0" smtClean="0"/>
          </a:p>
        </p:txBody>
      </p:sp>
    </p:spTree>
    <p:extLst>
      <p:ext uri="{BB962C8B-B14F-4D97-AF65-F5344CB8AC3E}">
        <p14:creationId xmlns:p14="http://schemas.microsoft.com/office/powerpoint/2010/main" val="410265226"/>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467544" y="260648"/>
            <a:ext cx="8280400" cy="581025"/>
          </a:xfrm>
        </p:spPr>
        <p:txBody>
          <a:bodyPr/>
          <a:lstStyle/>
          <a:p>
            <a:pPr algn="ctr"/>
            <a:r>
              <a:rPr lang="en-US" altLang="en-US" sz="2800" dirty="0" smtClean="0">
                <a:solidFill>
                  <a:schemeClr val="accent2"/>
                </a:solidFill>
              </a:rPr>
              <a:t>EPCT: FURTHER IMPROVEMENTS</a:t>
            </a:r>
          </a:p>
        </p:txBody>
      </p:sp>
      <p:sp>
        <p:nvSpPr>
          <p:cNvPr id="45059" name="Rectangle 3"/>
          <p:cNvSpPr>
            <a:spLocks noGrp="1" noChangeArrowheads="1"/>
          </p:cNvSpPr>
          <p:nvPr>
            <p:ph type="body" idx="4294967295"/>
          </p:nvPr>
        </p:nvSpPr>
        <p:spPr>
          <a:xfrm>
            <a:off x="200720" y="1052736"/>
            <a:ext cx="8964612" cy="6192837"/>
          </a:xfrm>
        </p:spPr>
        <p:txBody>
          <a:bodyPr/>
          <a:lstStyle/>
          <a:p>
            <a:pPr>
              <a:defRPr/>
            </a:pPr>
            <a:endParaRPr lang="en-US" altLang="en-US" sz="1800" dirty="0" smtClean="0"/>
          </a:p>
          <a:p>
            <a:pPr>
              <a:spcBef>
                <a:spcPct val="0"/>
              </a:spcBef>
              <a:defRPr/>
            </a:pPr>
            <a:r>
              <a:rPr lang="en-US" altLang="en-US" sz="1800" dirty="0" smtClean="0"/>
              <a:t>Aiming for fully hosted RO service by end 2014</a:t>
            </a:r>
          </a:p>
          <a:p>
            <a:pPr>
              <a:spcBef>
                <a:spcPct val="0"/>
              </a:spcBef>
              <a:defRPr/>
            </a:pPr>
            <a:endParaRPr lang="en-US" altLang="en-US" sz="1800" dirty="0" smtClean="0"/>
          </a:p>
          <a:p>
            <a:pPr>
              <a:spcBef>
                <a:spcPct val="0"/>
              </a:spcBef>
              <a:defRPr/>
            </a:pPr>
            <a:r>
              <a:rPr lang="en-US" altLang="en-US" sz="1800" dirty="0" smtClean="0"/>
              <a:t>Multilingual interface (eventually 10 languages)</a:t>
            </a:r>
          </a:p>
          <a:p>
            <a:pPr>
              <a:spcBef>
                <a:spcPct val="0"/>
              </a:spcBef>
              <a:defRPr/>
            </a:pPr>
            <a:endParaRPr lang="en-US" altLang="en-US" sz="1800" dirty="0" smtClean="0"/>
          </a:p>
          <a:p>
            <a:pPr>
              <a:spcBef>
                <a:spcPct val="0"/>
              </a:spcBef>
              <a:defRPr/>
            </a:pPr>
            <a:r>
              <a:rPr lang="en-US" altLang="en-US" sz="1800" dirty="0" smtClean="0"/>
              <a:t>Extension of </a:t>
            </a:r>
            <a:r>
              <a:rPr lang="en-US" altLang="en-US" sz="1800" dirty="0" err="1" smtClean="0"/>
              <a:t>ePCT</a:t>
            </a:r>
            <a:r>
              <a:rPr lang="en-US" altLang="en-US" sz="1800" dirty="0" smtClean="0"/>
              <a:t> to interested Offices in their various capacities (RO, ISA, SISA, IPEA, DO, EO)</a:t>
            </a:r>
          </a:p>
          <a:p>
            <a:pPr>
              <a:spcBef>
                <a:spcPct val="0"/>
              </a:spcBef>
              <a:defRPr/>
            </a:pPr>
            <a:endParaRPr lang="en-US" altLang="en-US" sz="1800" dirty="0" smtClean="0"/>
          </a:p>
          <a:p>
            <a:pPr marL="0" indent="0">
              <a:spcBef>
                <a:spcPct val="0"/>
              </a:spcBef>
              <a:defRPr/>
            </a:pPr>
            <a:r>
              <a:rPr lang="en-US" altLang="en-US" sz="1800" dirty="0" smtClean="0"/>
              <a:t> Goal to offer centralized real-time credit card transactions for all fee types and all authorities</a:t>
            </a:r>
          </a:p>
          <a:p>
            <a:pPr marL="0" indent="0">
              <a:spcBef>
                <a:spcPct val="0"/>
              </a:spcBef>
              <a:defRPr/>
            </a:pPr>
            <a:endParaRPr lang="en-US" altLang="en-US" sz="1800" dirty="0" smtClean="0"/>
          </a:p>
          <a:p>
            <a:pPr>
              <a:spcBef>
                <a:spcPct val="0"/>
              </a:spcBef>
              <a:defRPr/>
            </a:pPr>
            <a:r>
              <a:rPr lang="en-US" altLang="en-US" sz="1800" dirty="0" smtClean="0"/>
              <a:t>National phase entry function could be added to ePCT</a:t>
            </a:r>
          </a:p>
          <a:p>
            <a:pPr marL="0" indent="0">
              <a:spcBef>
                <a:spcPct val="0"/>
              </a:spcBef>
              <a:buNone/>
              <a:defRPr/>
            </a:pPr>
            <a:endParaRPr lang="en-US" altLang="en-US" dirty="0" smtClean="0"/>
          </a:p>
          <a:p>
            <a:pPr lvl="1" algn="just">
              <a:spcBef>
                <a:spcPct val="0"/>
              </a:spcBef>
              <a:buFont typeface="Wingdings" panose="05000000000000000000" pitchFamily="2" charset="2"/>
              <a:buChar char="Ø"/>
              <a:defRPr/>
            </a:pPr>
            <a:r>
              <a:rPr lang="en-US" altLang="en-US" sz="1600" dirty="0" smtClean="0"/>
              <a:t>Opt-in for DOs</a:t>
            </a:r>
          </a:p>
          <a:p>
            <a:pPr lvl="1" algn="just">
              <a:spcBef>
                <a:spcPct val="0"/>
              </a:spcBef>
              <a:buFont typeface="Wingdings" panose="05000000000000000000" pitchFamily="2" charset="2"/>
              <a:buChar char="Ø"/>
              <a:defRPr/>
            </a:pPr>
            <a:r>
              <a:rPr lang="en-US" altLang="en-US" sz="1600" dirty="0" smtClean="0"/>
              <a:t>Applicant would select from among participating DOs, upload any necessary documents and add any bibliographic data not already available to IB</a:t>
            </a:r>
          </a:p>
          <a:p>
            <a:pPr lvl="1" algn="just">
              <a:spcBef>
                <a:spcPct val="0"/>
              </a:spcBef>
              <a:buFont typeface="Wingdings" panose="05000000000000000000" pitchFamily="2" charset="2"/>
              <a:buChar char="Ø"/>
              <a:defRPr/>
            </a:pPr>
            <a:r>
              <a:rPr lang="en-US" altLang="en-US" sz="1600" dirty="0" smtClean="0"/>
              <a:t>Local counsel could be fully involved, as needed</a:t>
            </a:r>
          </a:p>
          <a:p>
            <a:pPr lvl="1" algn="just">
              <a:spcBef>
                <a:spcPct val="0"/>
              </a:spcBef>
              <a:buFont typeface="Wingdings" panose="05000000000000000000" pitchFamily="2" charset="2"/>
              <a:buChar char="Ø"/>
              <a:defRPr/>
            </a:pPr>
            <a:r>
              <a:rPr lang="en-US" altLang="en-US" sz="1600" dirty="0" smtClean="0"/>
              <a:t>Positive reaction during an initial discussion at Feb. 2013 IP5 meeting</a:t>
            </a:r>
          </a:p>
          <a:p>
            <a:pPr marL="468313" indent="-411163">
              <a:spcBef>
                <a:spcPct val="0"/>
              </a:spcBef>
              <a:defRPr/>
            </a:pPr>
            <a:endParaRPr lang="en-US" altLang="en-US" sz="2800" dirty="0" smtClean="0"/>
          </a:p>
        </p:txBody>
      </p:sp>
    </p:spTree>
    <p:extLst>
      <p:ext uri="{BB962C8B-B14F-4D97-AF65-F5344CB8AC3E}">
        <p14:creationId xmlns:p14="http://schemas.microsoft.com/office/powerpoint/2010/main" val="3818169621"/>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4294967295"/>
          </p:nvPr>
        </p:nvSpPr>
        <p:spPr>
          <a:xfrm>
            <a:off x="107504" y="836712"/>
            <a:ext cx="8902824" cy="6308725"/>
          </a:xfrm>
        </p:spPr>
        <p:txBody>
          <a:bodyPr/>
          <a:lstStyle/>
          <a:p>
            <a:pPr>
              <a:spcBef>
                <a:spcPct val="0"/>
              </a:spcBef>
              <a:spcAft>
                <a:spcPct val="15000"/>
              </a:spcAft>
            </a:pPr>
            <a:endParaRPr lang="en-GB" altLang="en-US" dirty="0" smtClean="0"/>
          </a:p>
          <a:p>
            <a:pPr>
              <a:spcBef>
                <a:spcPct val="0"/>
              </a:spcBef>
              <a:spcAft>
                <a:spcPct val="15000"/>
              </a:spcAft>
            </a:pPr>
            <a:r>
              <a:rPr lang="en-GB" altLang="en-US" dirty="0" smtClean="0"/>
              <a:t>Review of revised US/UK “20/20” proposals</a:t>
            </a:r>
          </a:p>
          <a:p>
            <a:pPr marL="0" indent="0">
              <a:spcBef>
                <a:spcPct val="0"/>
              </a:spcBef>
              <a:spcAft>
                <a:spcPct val="15000"/>
              </a:spcAft>
              <a:buNone/>
            </a:pPr>
            <a:endParaRPr lang="en-GB" altLang="en-US" dirty="0" smtClean="0"/>
          </a:p>
          <a:p>
            <a:pPr lvl="1">
              <a:spcBef>
                <a:spcPct val="0"/>
              </a:spcBef>
              <a:spcAft>
                <a:spcPct val="15000"/>
              </a:spcAft>
              <a:buFont typeface="Wingdings" panose="05000000000000000000" pitchFamily="2" charset="2"/>
              <a:buChar char="Ø"/>
            </a:pPr>
            <a:r>
              <a:rPr lang="en-GB" altLang="en-US" sz="1800" dirty="0" smtClean="0"/>
              <a:t>Limited Ch. I amendments</a:t>
            </a:r>
          </a:p>
          <a:p>
            <a:pPr lvl="1">
              <a:spcBef>
                <a:spcPct val="0"/>
              </a:spcBef>
              <a:spcAft>
                <a:spcPct val="15000"/>
              </a:spcAft>
              <a:buFont typeface="Wingdings" panose="05000000000000000000" pitchFamily="2" charset="2"/>
              <a:buChar char="Ø"/>
            </a:pPr>
            <a:r>
              <a:rPr lang="en-GB" altLang="en-US" sz="1800" dirty="0" smtClean="0"/>
              <a:t>Self-service changes</a:t>
            </a:r>
          </a:p>
          <a:p>
            <a:pPr lvl="1">
              <a:spcBef>
                <a:spcPct val="0"/>
              </a:spcBef>
              <a:spcAft>
                <a:spcPct val="15000"/>
              </a:spcAft>
              <a:buFont typeface="Wingdings" panose="05000000000000000000" pitchFamily="2" charset="2"/>
              <a:buChar char="Ø"/>
            </a:pPr>
            <a:r>
              <a:rPr lang="en-GB" altLang="en-US" sz="1800" dirty="0" smtClean="0"/>
              <a:t>Simplifying withdrawal</a:t>
            </a:r>
          </a:p>
          <a:p>
            <a:pPr lvl="1">
              <a:spcBef>
                <a:spcPct val="0"/>
              </a:spcBef>
              <a:spcAft>
                <a:spcPct val="15000"/>
              </a:spcAft>
              <a:buFont typeface="Wingdings" panose="05000000000000000000" pitchFamily="2" charset="2"/>
              <a:buChar char="Ø"/>
            </a:pPr>
            <a:r>
              <a:rPr lang="en-GB" altLang="en-US" sz="1800" dirty="0" smtClean="0"/>
              <a:t>Mandatory response to negative written opinion</a:t>
            </a:r>
          </a:p>
          <a:p>
            <a:pPr lvl="1">
              <a:spcBef>
                <a:spcPct val="0"/>
              </a:spcBef>
              <a:spcAft>
                <a:spcPct val="15000"/>
              </a:spcAft>
              <a:buFont typeface="Wingdings" panose="05000000000000000000" pitchFamily="2" charset="2"/>
              <a:buChar char="Ø"/>
            </a:pPr>
            <a:r>
              <a:rPr lang="en-GB" altLang="en-US" sz="1800" dirty="0" smtClean="0"/>
              <a:t>Formal PCT integration of PPH</a:t>
            </a:r>
          </a:p>
          <a:p>
            <a:pPr lvl="1">
              <a:spcBef>
                <a:spcPct val="0"/>
              </a:spcBef>
              <a:spcAft>
                <a:spcPct val="15000"/>
              </a:spcAft>
              <a:buFont typeface="Wingdings" panose="05000000000000000000" pitchFamily="2" charset="2"/>
              <a:buChar char="Ø"/>
            </a:pPr>
            <a:r>
              <a:rPr lang="en-GB" altLang="en-US" sz="1800" dirty="0" smtClean="0"/>
              <a:t>International/national phase linkage</a:t>
            </a:r>
          </a:p>
          <a:p>
            <a:pPr lvl="1">
              <a:spcBef>
                <a:spcPct val="0"/>
              </a:spcBef>
              <a:spcAft>
                <a:spcPct val="15000"/>
              </a:spcAft>
              <a:buFont typeface="Wingdings" panose="05000000000000000000" pitchFamily="2" charset="2"/>
              <a:buChar char="Ø"/>
            </a:pPr>
            <a:r>
              <a:rPr lang="en-GB" altLang="en-US" sz="1800" dirty="0" smtClean="0"/>
              <a:t>National phase fee reductions</a:t>
            </a:r>
          </a:p>
          <a:p>
            <a:pPr marL="457200" lvl="1" indent="0">
              <a:spcBef>
                <a:spcPct val="0"/>
              </a:spcBef>
              <a:spcAft>
                <a:spcPct val="15000"/>
              </a:spcAft>
              <a:buNone/>
            </a:pPr>
            <a:endParaRPr lang="en-GB" altLang="en-US" sz="1800" dirty="0" smtClean="0"/>
          </a:p>
          <a:p>
            <a:pPr>
              <a:spcBef>
                <a:spcPct val="0"/>
              </a:spcBef>
              <a:spcAft>
                <a:spcPct val="15000"/>
              </a:spcAft>
            </a:pPr>
            <a:r>
              <a:rPr lang="en-GB" altLang="en-US" dirty="0" smtClean="0"/>
              <a:t>Collaborative international search</a:t>
            </a:r>
          </a:p>
          <a:p>
            <a:pPr marL="0" indent="0">
              <a:spcBef>
                <a:spcPct val="0"/>
              </a:spcBef>
              <a:spcAft>
                <a:spcPct val="15000"/>
              </a:spcAft>
              <a:buNone/>
            </a:pPr>
            <a:endParaRPr lang="en-GB" altLang="en-US" dirty="0" smtClean="0"/>
          </a:p>
          <a:p>
            <a:pPr>
              <a:spcBef>
                <a:spcPct val="0"/>
              </a:spcBef>
              <a:spcAft>
                <a:spcPct val="15000"/>
              </a:spcAft>
            </a:pPr>
            <a:r>
              <a:rPr lang="en-GB" altLang="en-US" dirty="0" smtClean="0"/>
              <a:t>Colour drawings</a:t>
            </a:r>
          </a:p>
          <a:p>
            <a:pPr>
              <a:spcBef>
                <a:spcPct val="0"/>
              </a:spcBef>
              <a:spcAft>
                <a:spcPct val="15000"/>
              </a:spcAft>
            </a:pPr>
            <a:endParaRPr lang="en-GB" altLang="en-US" dirty="0" smtClean="0"/>
          </a:p>
        </p:txBody>
      </p:sp>
      <p:sp>
        <p:nvSpPr>
          <p:cNvPr id="36867" name="Rectangle 3"/>
          <p:cNvSpPr>
            <a:spLocks noGrp="1" noChangeArrowheads="1"/>
          </p:cNvSpPr>
          <p:nvPr>
            <p:ph type="title" idx="4294967295"/>
          </p:nvPr>
        </p:nvSpPr>
        <p:spPr>
          <a:xfrm>
            <a:off x="179512" y="188640"/>
            <a:ext cx="8351837" cy="981076"/>
          </a:xfrm>
        </p:spPr>
        <p:txBody>
          <a:bodyPr/>
          <a:lstStyle/>
          <a:p>
            <a:pPr algn="ctr"/>
            <a:r>
              <a:rPr lang="en-US" altLang="en-US" sz="2800" dirty="0" smtClean="0">
                <a:solidFill>
                  <a:schemeClr val="accent2"/>
                </a:solidFill>
              </a:rPr>
              <a:t>PCT/WG 2014</a:t>
            </a:r>
          </a:p>
        </p:txBody>
      </p:sp>
    </p:spTree>
    <p:extLst>
      <p:ext uri="{BB962C8B-B14F-4D97-AF65-F5344CB8AC3E}">
        <p14:creationId xmlns:p14="http://schemas.microsoft.com/office/powerpoint/2010/main" val="927594060"/>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4294967295"/>
          </p:nvPr>
        </p:nvSpPr>
        <p:spPr>
          <a:xfrm>
            <a:off x="251520" y="577255"/>
            <a:ext cx="8686800" cy="6308725"/>
          </a:xfrm>
        </p:spPr>
        <p:txBody>
          <a:bodyPr/>
          <a:lstStyle/>
          <a:p>
            <a:pPr>
              <a:spcBef>
                <a:spcPct val="0"/>
              </a:spcBef>
              <a:spcAft>
                <a:spcPct val="15000"/>
              </a:spcAft>
            </a:pPr>
            <a:endParaRPr lang="en-GB" altLang="en-US" dirty="0" smtClean="0"/>
          </a:p>
          <a:p>
            <a:pPr>
              <a:spcBef>
                <a:spcPct val="0"/>
              </a:spcBef>
              <a:spcAft>
                <a:spcPct val="15000"/>
              </a:spcAft>
            </a:pPr>
            <a:r>
              <a:rPr lang="en-GB" altLang="en-US" dirty="0" smtClean="0"/>
              <a:t>PCT past discussions</a:t>
            </a:r>
          </a:p>
          <a:p>
            <a:pPr marL="0" indent="0">
              <a:spcBef>
                <a:spcPct val="0"/>
              </a:spcBef>
              <a:spcAft>
                <a:spcPct val="15000"/>
              </a:spcAft>
              <a:buNone/>
            </a:pPr>
            <a:endParaRPr lang="en-GB" altLang="en-US" dirty="0" smtClean="0"/>
          </a:p>
          <a:p>
            <a:pPr lvl="1">
              <a:spcBef>
                <a:spcPct val="0"/>
              </a:spcBef>
              <a:spcAft>
                <a:spcPct val="15000"/>
              </a:spcAft>
              <a:buFont typeface="Wingdings" panose="05000000000000000000" pitchFamily="2" charset="2"/>
              <a:buChar char="Ø"/>
            </a:pPr>
            <a:r>
              <a:rPr lang="en-GB" altLang="en-US" sz="1700" dirty="0" smtClean="0"/>
              <a:t>PCT Collaborative Search (and Examination) were important elements of initial “PCT Roadmap” proposal presented at the 2009 PCT WG</a:t>
            </a:r>
          </a:p>
          <a:p>
            <a:pPr marL="457200" lvl="1" indent="0">
              <a:spcBef>
                <a:spcPct val="0"/>
              </a:spcBef>
              <a:spcAft>
                <a:spcPct val="15000"/>
              </a:spcAft>
              <a:buNone/>
            </a:pPr>
            <a:endParaRPr lang="en-GB" altLang="en-US" sz="1700" dirty="0" smtClean="0"/>
          </a:p>
          <a:p>
            <a:pPr lvl="1">
              <a:spcBef>
                <a:spcPct val="0"/>
              </a:spcBef>
              <a:spcAft>
                <a:spcPct val="15000"/>
              </a:spcAft>
              <a:buFont typeface="Wingdings" panose="05000000000000000000" pitchFamily="2" charset="2"/>
              <a:buChar char="Ø"/>
            </a:pPr>
            <a:r>
              <a:rPr lang="en-GB" altLang="en-US" sz="1700" dirty="0" smtClean="0"/>
              <a:t>Most recent status reports at 2013 PCT MIA (PCT/MIA/20/4) and 2013 PCT WG (PCT/WG/6/22 Rev.)</a:t>
            </a:r>
          </a:p>
          <a:p>
            <a:pPr lvl="1">
              <a:spcBef>
                <a:spcPct val="0"/>
              </a:spcBef>
              <a:spcAft>
                <a:spcPct val="15000"/>
              </a:spcAft>
            </a:pPr>
            <a:endParaRPr lang="en-GB" altLang="en-US" sz="1800" dirty="0" smtClean="0"/>
          </a:p>
          <a:p>
            <a:pPr>
              <a:spcBef>
                <a:spcPct val="0"/>
              </a:spcBef>
              <a:spcAft>
                <a:spcPct val="15000"/>
              </a:spcAft>
            </a:pPr>
            <a:r>
              <a:rPr lang="en-GB" altLang="en-US" dirty="0" smtClean="0"/>
              <a:t>2nd IP5 pilot</a:t>
            </a:r>
          </a:p>
          <a:p>
            <a:pPr marL="0" indent="0">
              <a:spcBef>
                <a:spcPct val="0"/>
              </a:spcBef>
              <a:spcAft>
                <a:spcPct val="15000"/>
              </a:spcAft>
              <a:buNone/>
            </a:pPr>
            <a:endParaRPr lang="en-GB" altLang="en-US" dirty="0" smtClean="0"/>
          </a:p>
          <a:p>
            <a:pPr lvl="1">
              <a:spcBef>
                <a:spcPct val="0"/>
              </a:spcBef>
              <a:spcAft>
                <a:spcPct val="15000"/>
              </a:spcAft>
            </a:pPr>
            <a:r>
              <a:rPr lang="en-GB" altLang="en-US" sz="1700" dirty="0" smtClean="0"/>
              <a:t>In very large % of pilot cases (from 40% to almost 90%), collaboration between examiners resulted in new citations in ISR</a:t>
            </a:r>
          </a:p>
          <a:p>
            <a:pPr marL="457200" lvl="1" indent="0">
              <a:spcBef>
                <a:spcPct val="0"/>
              </a:spcBef>
              <a:spcAft>
                <a:spcPct val="15000"/>
              </a:spcAft>
              <a:buNone/>
            </a:pPr>
            <a:endParaRPr lang="en-GB" altLang="en-US" sz="1700" dirty="0" smtClean="0"/>
          </a:p>
          <a:p>
            <a:pPr lvl="1">
              <a:spcBef>
                <a:spcPct val="0"/>
              </a:spcBef>
              <a:spcAft>
                <a:spcPct val="15000"/>
              </a:spcAft>
            </a:pPr>
            <a:r>
              <a:rPr lang="en-GB" altLang="en-US" sz="1700" dirty="0" smtClean="0"/>
              <a:t>In vast majority of pilot cases, examiners perceived significant improvement in quality as a result of collaboration, and would trust search and examination results produced via collaboration in national/regional phases</a:t>
            </a:r>
          </a:p>
          <a:p>
            <a:pPr lvl="1">
              <a:spcBef>
                <a:spcPct val="0"/>
              </a:spcBef>
              <a:spcAft>
                <a:spcPct val="15000"/>
              </a:spcAft>
            </a:pPr>
            <a:endParaRPr lang="en-GB" altLang="en-US" dirty="0" smtClean="0"/>
          </a:p>
        </p:txBody>
      </p:sp>
      <p:sp>
        <p:nvSpPr>
          <p:cNvPr id="37891" name="Rectangle 3"/>
          <p:cNvSpPr>
            <a:spLocks noGrp="1" noChangeArrowheads="1"/>
          </p:cNvSpPr>
          <p:nvPr>
            <p:ph type="title" idx="4294967295"/>
          </p:nvPr>
        </p:nvSpPr>
        <p:spPr>
          <a:xfrm>
            <a:off x="647056" y="2332"/>
            <a:ext cx="8496944" cy="981076"/>
          </a:xfrm>
        </p:spPr>
        <p:txBody>
          <a:bodyPr/>
          <a:lstStyle/>
          <a:p>
            <a:pPr algn="ctr"/>
            <a:r>
              <a:rPr lang="en-US" altLang="en-US" sz="2800" dirty="0" smtClean="0">
                <a:solidFill>
                  <a:schemeClr val="accent2"/>
                </a:solidFill>
              </a:rPr>
              <a:t>COLLABORATIVE PCT SEARCH</a:t>
            </a:r>
          </a:p>
        </p:txBody>
      </p:sp>
    </p:spTree>
    <p:extLst>
      <p:ext uri="{BB962C8B-B14F-4D97-AF65-F5344CB8AC3E}">
        <p14:creationId xmlns:p14="http://schemas.microsoft.com/office/powerpoint/2010/main" val="1484843104"/>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55576" y="260648"/>
            <a:ext cx="7737475" cy="581025"/>
          </a:xfrm>
        </p:spPr>
        <p:txBody>
          <a:bodyPr/>
          <a:lstStyle/>
          <a:p>
            <a:pPr algn="ctr"/>
            <a:r>
              <a:rPr lang="en-US" altLang="en-US" sz="2800" dirty="0" smtClean="0">
                <a:solidFill>
                  <a:schemeClr val="accent2"/>
                </a:solidFill>
              </a:rPr>
              <a:t>PCT TRAINING OPTIONS</a:t>
            </a:r>
          </a:p>
        </p:txBody>
      </p:sp>
      <p:sp>
        <p:nvSpPr>
          <p:cNvPr id="38915" name="Rectangle 3"/>
          <p:cNvSpPr>
            <a:spLocks noGrp="1" noChangeArrowheads="1"/>
          </p:cNvSpPr>
          <p:nvPr>
            <p:ph type="body" idx="1"/>
          </p:nvPr>
        </p:nvSpPr>
        <p:spPr>
          <a:xfrm>
            <a:off x="323528" y="1124744"/>
            <a:ext cx="8640763" cy="4824413"/>
          </a:xfrm>
        </p:spPr>
        <p:txBody>
          <a:bodyPr/>
          <a:lstStyle/>
          <a:p>
            <a:pPr>
              <a:lnSpc>
                <a:spcPct val="95000"/>
              </a:lnSpc>
              <a:spcBef>
                <a:spcPct val="25000"/>
              </a:spcBef>
              <a:spcAft>
                <a:spcPct val="25000"/>
              </a:spcAft>
            </a:pPr>
            <a:r>
              <a:rPr lang="en-US" altLang="en-US" sz="2200" dirty="0" smtClean="0">
                <a:solidFill>
                  <a:srgbClr val="FF0000"/>
                </a:solidFill>
              </a:rPr>
              <a:t>New:</a:t>
            </a:r>
            <a:r>
              <a:rPr lang="en-US" altLang="en-US" sz="2200" dirty="0" smtClean="0"/>
              <a:t> 29 video segments on WIPO’s YouTube channel and WIPO’s PCT page about individual PCT topics</a:t>
            </a:r>
          </a:p>
          <a:p>
            <a:pPr marL="0" indent="0">
              <a:lnSpc>
                <a:spcPct val="95000"/>
              </a:lnSpc>
              <a:spcBef>
                <a:spcPct val="25000"/>
              </a:spcBef>
              <a:spcAft>
                <a:spcPct val="25000"/>
              </a:spcAft>
              <a:buNone/>
            </a:pPr>
            <a:endParaRPr lang="en-US" altLang="en-US" sz="2200" dirty="0" smtClean="0"/>
          </a:p>
          <a:p>
            <a:pPr>
              <a:lnSpc>
                <a:spcPct val="95000"/>
              </a:lnSpc>
              <a:spcBef>
                <a:spcPct val="25000"/>
              </a:spcBef>
              <a:spcAft>
                <a:spcPct val="25000"/>
              </a:spcAft>
            </a:pPr>
            <a:r>
              <a:rPr lang="en-US" altLang="en-US" sz="2200" dirty="0" smtClean="0"/>
              <a:t>PCT Distance learning course content available in the 10 PCT publication languages</a:t>
            </a:r>
          </a:p>
          <a:p>
            <a:pPr marL="0" indent="0">
              <a:lnSpc>
                <a:spcPct val="95000"/>
              </a:lnSpc>
              <a:spcBef>
                <a:spcPct val="25000"/>
              </a:spcBef>
              <a:spcAft>
                <a:spcPct val="25000"/>
              </a:spcAft>
              <a:buNone/>
            </a:pPr>
            <a:endParaRPr lang="en-US" altLang="en-US" sz="2200" dirty="0" smtClean="0"/>
          </a:p>
          <a:p>
            <a:pPr>
              <a:lnSpc>
                <a:spcPct val="95000"/>
              </a:lnSpc>
              <a:spcBef>
                <a:spcPct val="25000"/>
              </a:spcBef>
              <a:spcAft>
                <a:spcPct val="25000"/>
              </a:spcAft>
            </a:pPr>
            <a:r>
              <a:rPr lang="en-US" altLang="en-US" sz="2200" dirty="0" smtClean="0"/>
              <a:t>PCT Webinars </a:t>
            </a:r>
          </a:p>
          <a:p>
            <a:pPr lvl="1">
              <a:lnSpc>
                <a:spcPct val="95000"/>
              </a:lnSpc>
              <a:spcBef>
                <a:spcPct val="25000"/>
              </a:spcBef>
              <a:spcAft>
                <a:spcPct val="25000"/>
              </a:spcAft>
              <a:buFont typeface="Wingdings" panose="05000000000000000000" pitchFamily="2" charset="2"/>
              <a:buChar char="Ø"/>
            </a:pPr>
            <a:r>
              <a:rPr lang="en-US" altLang="en-US" sz="1800" dirty="0" smtClean="0"/>
              <a:t>providing free updates on developments in PCT procedures, and PCT strategies—previous webinars are archived and freely available</a:t>
            </a:r>
          </a:p>
          <a:p>
            <a:pPr lvl="1">
              <a:lnSpc>
                <a:spcPct val="95000"/>
              </a:lnSpc>
              <a:spcBef>
                <a:spcPct val="25000"/>
              </a:spcBef>
              <a:spcAft>
                <a:spcPct val="25000"/>
              </a:spcAft>
              <a:buFont typeface="Wingdings" panose="05000000000000000000" pitchFamily="2" charset="2"/>
              <a:buChar char="Ø"/>
            </a:pPr>
            <a:r>
              <a:rPr lang="en-US" altLang="en-US" sz="1800" dirty="0" smtClean="0"/>
              <a:t>upon request also for companies or law firms, for example, for focused training on how to use ePCT </a:t>
            </a:r>
          </a:p>
          <a:p>
            <a:pPr marL="457200" lvl="1" indent="0">
              <a:lnSpc>
                <a:spcPct val="95000"/>
              </a:lnSpc>
              <a:spcBef>
                <a:spcPct val="25000"/>
              </a:spcBef>
              <a:spcAft>
                <a:spcPct val="25000"/>
              </a:spcAft>
              <a:buNone/>
            </a:pPr>
            <a:endParaRPr lang="en-US" altLang="en-US" sz="1800" dirty="0" smtClean="0"/>
          </a:p>
          <a:p>
            <a:pPr>
              <a:lnSpc>
                <a:spcPct val="95000"/>
              </a:lnSpc>
              <a:spcBef>
                <a:spcPct val="25000"/>
              </a:spcBef>
              <a:spcAft>
                <a:spcPct val="25000"/>
              </a:spcAft>
            </a:pPr>
            <a:r>
              <a:rPr lang="en-US" altLang="en-US" sz="2200" dirty="0" smtClean="0"/>
              <a:t>In-person PCT Seminars and training sessions </a:t>
            </a:r>
          </a:p>
          <a:p>
            <a:pPr marL="868363" lvl="1" indent="-411163">
              <a:lnSpc>
                <a:spcPct val="95000"/>
              </a:lnSpc>
              <a:spcBef>
                <a:spcPct val="25000"/>
              </a:spcBef>
              <a:spcAft>
                <a:spcPct val="25000"/>
              </a:spcAft>
            </a:pPr>
            <a:endParaRPr lang="en-US" altLang="en-US" sz="2400" dirty="0" smtClean="0"/>
          </a:p>
        </p:txBody>
      </p:sp>
    </p:spTree>
    <p:extLst>
      <p:ext uri="{BB962C8B-B14F-4D97-AF65-F5344CB8AC3E}">
        <p14:creationId xmlns:p14="http://schemas.microsoft.com/office/powerpoint/2010/main" val="3602352143"/>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79511" y="1340768"/>
            <a:ext cx="8964489" cy="608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9525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Clr>
                <a:schemeClr val="tx1"/>
              </a:buClr>
              <a:buFontTx/>
              <a:buNone/>
            </a:pPr>
            <a:r>
              <a:rPr lang="en-US" altLang="en-US" b="1" dirty="0">
                <a:ea typeface="ヒラギノ角ゴ Pro W3"/>
                <a:cs typeface="ヒラギノ角ゴ Pro W3"/>
              </a:rPr>
              <a:t>For further information about the PCT, see</a:t>
            </a:r>
          </a:p>
          <a:p>
            <a:pPr>
              <a:spcBef>
                <a:spcPct val="50000"/>
              </a:spcBef>
              <a:buFontTx/>
              <a:buNone/>
            </a:pPr>
            <a:r>
              <a:rPr lang="en-US" altLang="en-US" sz="1800" dirty="0" smtClean="0">
                <a:solidFill>
                  <a:srgbClr val="004072"/>
                </a:solidFill>
                <a:ea typeface="ヒラギノ角ゴ Pro W3"/>
                <a:cs typeface="ヒラギノ角ゴ Pro W3"/>
              </a:rPr>
              <a:t>http</a:t>
            </a:r>
            <a:r>
              <a:rPr lang="en-US" altLang="en-US" sz="1800" dirty="0">
                <a:solidFill>
                  <a:srgbClr val="004072"/>
                </a:solidFill>
                <a:ea typeface="ヒラギノ角ゴ Pro W3"/>
                <a:cs typeface="ヒラギノ角ゴ Pro W3"/>
              </a:rPr>
              <a:t>://www.wipo.int/pct/en/</a:t>
            </a:r>
            <a:endParaRPr lang="en-US" altLang="en-US" sz="1800" b="1" dirty="0">
              <a:solidFill>
                <a:srgbClr val="004072"/>
              </a:solidFill>
              <a:ea typeface="ヒラギノ角ゴ Pro W3"/>
              <a:cs typeface="ヒラギノ角ゴ Pro W3"/>
            </a:endParaRPr>
          </a:p>
          <a:p>
            <a:pPr>
              <a:spcBef>
                <a:spcPct val="50000"/>
              </a:spcBef>
              <a:buFontTx/>
              <a:buNone/>
            </a:pPr>
            <a:endParaRPr lang="en-US" altLang="en-US" b="1" dirty="0" smtClean="0">
              <a:ea typeface="ヒラギノ角ゴ Pro W3"/>
              <a:cs typeface="ヒラギノ角ゴ Pro W3"/>
            </a:endParaRPr>
          </a:p>
          <a:p>
            <a:pPr>
              <a:spcBef>
                <a:spcPct val="50000"/>
              </a:spcBef>
              <a:buFontTx/>
              <a:buNone/>
            </a:pPr>
            <a:r>
              <a:rPr lang="en-US" altLang="en-US" b="1" dirty="0" smtClean="0">
                <a:ea typeface="ヒラギノ角ゴ Pro W3"/>
                <a:cs typeface="ヒラギノ角ゴ Pro W3"/>
              </a:rPr>
              <a:t>For </a:t>
            </a:r>
            <a:r>
              <a:rPr lang="en-US" altLang="en-US" b="1" dirty="0">
                <a:ea typeface="ヒラギノ角ゴ Pro W3"/>
                <a:cs typeface="ヒラギノ角ゴ Pro W3"/>
              </a:rPr>
              <a:t>general questions about the PCT, contact the PCT Information Service </a:t>
            </a:r>
            <a:r>
              <a:rPr lang="en-US" altLang="en-US" b="1" dirty="0" smtClean="0">
                <a:ea typeface="ヒラギノ角ゴ Pro W3"/>
                <a:cs typeface="ヒラギノ角ゴ Pro W3"/>
              </a:rPr>
              <a:t>at:</a:t>
            </a:r>
          </a:p>
          <a:p>
            <a:pPr>
              <a:spcBef>
                <a:spcPct val="50000"/>
              </a:spcBef>
              <a:buFontTx/>
              <a:buNone/>
            </a:pPr>
            <a:endParaRPr lang="en-US" altLang="en-US" b="1" dirty="0" smtClean="0">
              <a:ea typeface="ヒラギノ角ゴ Pro W3"/>
              <a:cs typeface="ヒラギノ角ゴ Pro W3"/>
            </a:endParaRPr>
          </a:p>
          <a:p>
            <a:pPr>
              <a:spcBef>
                <a:spcPct val="50000"/>
              </a:spcBef>
              <a:buFontTx/>
              <a:buNone/>
            </a:pPr>
            <a:r>
              <a:rPr lang="en-US" altLang="en-US" sz="1800" dirty="0" smtClean="0">
                <a:solidFill>
                  <a:srgbClr val="004072"/>
                </a:solidFill>
                <a:ea typeface="ヒラギノ角ゴ Pro W3"/>
                <a:cs typeface="ヒラギノ角ゴ Pro W3"/>
              </a:rPr>
              <a:t>Telephone</a:t>
            </a:r>
            <a:r>
              <a:rPr lang="en-US" altLang="en-US" sz="1800" dirty="0">
                <a:solidFill>
                  <a:srgbClr val="004072"/>
                </a:solidFill>
                <a:ea typeface="ヒラギノ角ゴ Pro W3"/>
                <a:cs typeface="ヒラギノ角ゴ Pro W3"/>
              </a:rPr>
              <a:t>: (+41-22) 338 83 38 </a:t>
            </a:r>
            <a:endParaRPr lang="en-US" altLang="en-US" sz="1800" dirty="0" smtClean="0">
              <a:solidFill>
                <a:srgbClr val="004072"/>
              </a:solidFill>
              <a:ea typeface="ヒラギノ角ゴ Pro W3"/>
              <a:cs typeface="ヒラギノ角ゴ Pro W3"/>
            </a:endParaRPr>
          </a:p>
          <a:p>
            <a:pPr>
              <a:spcBef>
                <a:spcPct val="50000"/>
              </a:spcBef>
              <a:buFontTx/>
              <a:buNone/>
            </a:pPr>
            <a:r>
              <a:rPr lang="en-US" altLang="en-US" sz="1800" dirty="0" smtClean="0">
                <a:solidFill>
                  <a:srgbClr val="004072"/>
                </a:solidFill>
                <a:ea typeface="ヒラギノ角ゴ Pro W3"/>
                <a:cs typeface="ヒラギノ角ゴ Pro W3"/>
              </a:rPr>
              <a:t>Facsimile</a:t>
            </a:r>
            <a:r>
              <a:rPr lang="en-US" altLang="en-US" sz="1800" dirty="0">
                <a:solidFill>
                  <a:srgbClr val="004072"/>
                </a:solidFill>
                <a:ea typeface="ヒラギノ角ゴ Pro W3"/>
                <a:cs typeface="ヒラギノ角ゴ Pro W3"/>
              </a:rPr>
              <a:t>: (+41-22) 338 83 39 </a:t>
            </a:r>
            <a:endParaRPr lang="en-US" altLang="en-US" sz="1800" dirty="0" smtClean="0">
              <a:solidFill>
                <a:srgbClr val="004072"/>
              </a:solidFill>
              <a:ea typeface="ヒラギノ角ゴ Pro W3"/>
              <a:cs typeface="ヒラギノ角ゴ Pro W3"/>
            </a:endParaRPr>
          </a:p>
          <a:p>
            <a:pPr>
              <a:spcBef>
                <a:spcPct val="50000"/>
              </a:spcBef>
              <a:buFontTx/>
              <a:buNone/>
            </a:pPr>
            <a:r>
              <a:rPr lang="en-US" altLang="en-US" sz="1800" dirty="0" smtClean="0">
                <a:solidFill>
                  <a:srgbClr val="004072"/>
                </a:solidFill>
                <a:ea typeface="ヒラギノ角ゴ Pro W3"/>
                <a:cs typeface="ヒラギノ角ゴ Pro W3"/>
              </a:rPr>
              <a:t>E-mail</a:t>
            </a:r>
            <a:r>
              <a:rPr lang="en-US" altLang="en-US" sz="1800" dirty="0">
                <a:solidFill>
                  <a:srgbClr val="004072"/>
                </a:solidFill>
                <a:ea typeface="ヒラギノ角ゴ Pro W3"/>
                <a:cs typeface="ヒラギノ角ゴ Pro W3"/>
              </a:rPr>
              <a:t>: pct.infoline@wipo.int </a:t>
            </a:r>
          </a:p>
          <a:p>
            <a:pPr lvl="3">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a:spcBef>
                <a:spcPts val="500"/>
              </a:spcBef>
              <a:spcAft>
                <a:spcPts val="500"/>
              </a:spcAft>
              <a:buFont typeface="Symbol" pitchFamily="18" charset="2"/>
              <a:buNone/>
            </a:pPr>
            <a:r>
              <a:rPr lang="en-US" altLang="en-US" sz="2200" dirty="0">
                <a:solidFill>
                  <a:srgbClr val="004072"/>
                </a:solidFill>
                <a:ea typeface="ヒラギノ角ゴ Pro W3"/>
                <a:cs typeface="ヒラギノ角ゴ Pro W3"/>
              </a:rPr>
              <a:t> </a:t>
            </a:r>
            <a:r>
              <a:rPr lang="en-US" altLang="en-US" sz="1800" dirty="0">
                <a:solidFill>
                  <a:srgbClr val="004072"/>
                </a:solidFill>
                <a:ea typeface="ヒラギノ角ゴ Pro W3"/>
                <a:cs typeface="ヒラギノ角ゴ Pro W3"/>
                <a:hlinkClick r:id="rId3"/>
              </a:rPr>
              <a:t>matthew.bryan@wipo.int</a:t>
            </a:r>
            <a:endParaRPr lang="en-US" altLang="en-US" sz="1800" dirty="0">
              <a:solidFill>
                <a:srgbClr val="004072"/>
              </a:solidFill>
              <a:ea typeface="ヒラギノ角ゴ Pro W3"/>
              <a:cs typeface="ヒラギノ角ゴ Pro W3"/>
            </a:endParaRPr>
          </a:p>
          <a:p>
            <a:pPr>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a:spcBef>
                <a:spcPts val="500"/>
              </a:spcBef>
              <a:spcAft>
                <a:spcPts val="500"/>
              </a:spcAft>
              <a:buFontTx/>
              <a:buNone/>
            </a:pPr>
            <a:r>
              <a:rPr lang="en-GB" altLang="en-US" dirty="0">
                <a:solidFill>
                  <a:srgbClr val="CCCC00"/>
                </a:solidFill>
                <a:ea typeface="ヒラギノ角ゴ Pro W3"/>
                <a:cs typeface="ヒラギノ角ゴ Pro W3"/>
              </a:rPr>
              <a:t> </a:t>
            </a:r>
          </a:p>
        </p:txBody>
      </p:sp>
      <p:sp>
        <p:nvSpPr>
          <p:cNvPr id="39939" name="Rectangle 3"/>
          <p:cNvSpPr>
            <a:spLocks noChangeArrowheads="1"/>
          </p:cNvSpPr>
          <p:nvPr/>
        </p:nvSpPr>
        <p:spPr bwMode="auto">
          <a:xfrm>
            <a:off x="1476374" y="317500"/>
            <a:ext cx="6480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ja-JP" sz="2800" dirty="0" smtClean="0">
                <a:solidFill>
                  <a:schemeClr val="accent2"/>
                </a:solidFill>
                <a:ea typeface="MS PGothic" pitchFamily="34" charset="-128"/>
              </a:rPr>
              <a:t>PCT RESOURCES/INFORMATION</a:t>
            </a:r>
            <a:endParaRPr lang="en-US" altLang="en-US" sz="2800" dirty="0">
              <a:solidFill>
                <a:schemeClr val="accent2"/>
              </a:solidFill>
              <a:ea typeface="ヒラギノ角ゴ Pro W3"/>
              <a:cs typeface="ヒラギノ角ゴ Pro W3"/>
            </a:endParaRPr>
          </a:p>
        </p:txBody>
      </p:sp>
    </p:spTree>
    <p:extLst>
      <p:ext uri="{BB962C8B-B14F-4D97-AF65-F5344CB8AC3E}">
        <p14:creationId xmlns:p14="http://schemas.microsoft.com/office/powerpoint/2010/main" val="3467423827"/>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52400" y="274638"/>
            <a:ext cx="8991600" cy="1143000"/>
          </a:xfrm>
        </p:spPr>
        <p:txBody>
          <a:bodyPr/>
          <a:lstStyle/>
          <a:p>
            <a:r>
              <a:rPr lang="en-US" smtClean="0">
                <a:latin typeface="Arial" charset="0"/>
                <a:cs typeface="Arial" charset="0"/>
              </a:rPr>
              <a:t>  WIPO’s MAIN SOURCES OF REVENUE</a:t>
            </a:r>
            <a:endParaRPr lang="en-US" dirty="0">
              <a:latin typeface="Arial" charset="0"/>
              <a:cs typeface="Arial" charset="0"/>
            </a:endParaRPr>
          </a:p>
        </p:txBody>
      </p:sp>
      <p:graphicFrame>
        <p:nvGraphicFramePr>
          <p:cNvPr id="2" name="Graphique 2"/>
          <p:cNvGraphicFramePr>
            <a:graphicFrameLocks/>
          </p:cNvGraphicFramePr>
          <p:nvPr>
            <p:extLst>
              <p:ext uri="{D42A27DB-BD31-4B8C-83A1-F6EECF244321}">
                <p14:modId xmlns:p14="http://schemas.microsoft.com/office/powerpoint/2010/main" val="228530969"/>
              </p:ext>
            </p:extLst>
          </p:nvPr>
        </p:nvGraphicFramePr>
        <p:xfrm>
          <a:off x="0" y="1905000"/>
          <a:ext cx="89916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4837228"/>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784976" cy="1143000"/>
          </a:xfrm>
        </p:spPr>
        <p:txBody>
          <a:bodyPr/>
          <a:lstStyle/>
          <a:p>
            <a:pPr algn="ctr"/>
            <a:r>
              <a:rPr lang="fr-CH" sz="2800" dirty="0" smtClean="0"/>
              <a:t>GLOBAL IP SYSTEMS: THE MADRID SYSTEM &amp; </a:t>
            </a:r>
            <a:br>
              <a:rPr lang="fr-CH" sz="2800" dirty="0" smtClean="0"/>
            </a:br>
            <a:r>
              <a:rPr lang="fr-CH" sz="2800" dirty="0" smtClean="0"/>
              <a:t>THE HAGUE SYSTEM </a:t>
            </a:r>
            <a:endParaRPr lang="en-US" sz="2800" dirty="0"/>
          </a:p>
        </p:txBody>
      </p:sp>
      <p:pic>
        <p:nvPicPr>
          <p:cNvPr id="4" name="Content Placeholder 3" descr="D:\Users\gesto\Desktop\banner-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8352928" cy="2231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611560" y="4997456"/>
            <a:ext cx="7488832" cy="276999"/>
          </a:xfrm>
          <a:prstGeom prst="rect">
            <a:avLst/>
          </a:prstGeom>
        </p:spPr>
        <p:txBody>
          <a:bodyPr wrap="square">
            <a:spAutoFit/>
          </a:bodyPr>
          <a:lstStyle/>
          <a:p>
            <a:r>
              <a:rPr lang="en-US" sz="1200" u="sng" dirty="0"/>
              <a:t>Speaker</a:t>
            </a:r>
            <a:r>
              <a:rPr lang="en-US" sz="1200" dirty="0"/>
              <a:t>: </a:t>
            </a:r>
            <a:r>
              <a:rPr lang="en-US" sz="1200" dirty="0" smtClean="0"/>
              <a:t>Mrs. Debbie Roenning, Legal Division, Madrid Registry, Brands and Designs Sector  </a:t>
            </a:r>
            <a:endParaRPr lang="en-US" sz="1200" dirty="0"/>
          </a:p>
        </p:txBody>
      </p:sp>
    </p:spTree>
    <p:extLst>
      <p:ext uri="{BB962C8B-B14F-4D97-AF65-F5344CB8AC3E}">
        <p14:creationId xmlns:p14="http://schemas.microsoft.com/office/powerpoint/2010/main" val="916817809"/>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683568" y="1556792"/>
            <a:ext cx="8229600" cy="4352925"/>
          </a:xfrm>
        </p:spPr>
        <p:txBody>
          <a:bodyPr/>
          <a:lstStyle/>
          <a:p>
            <a:pPr>
              <a:buFontTx/>
              <a:buNone/>
            </a:pPr>
            <a:endParaRPr lang="fr-CH" altLang="en-US" dirty="0" smtClean="0"/>
          </a:p>
          <a:p>
            <a:pPr>
              <a:buFontTx/>
              <a:buNone/>
            </a:pPr>
            <a:r>
              <a:rPr lang="fr-CH" altLang="en-US" dirty="0" smtClean="0"/>
              <a:t>		</a:t>
            </a:r>
            <a:r>
              <a:rPr lang="fr-CH" altLang="en-US" sz="3200" dirty="0" smtClean="0">
                <a:solidFill>
                  <a:schemeClr val="hlink"/>
                </a:solidFill>
              </a:rPr>
              <a:t>	</a:t>
            </a:r>
            <a:r>
              <a:rPr lang="fr-CH" altLang="en-US" sz="3600" dirty="0" smtClean="0">
                <a:solidFill>
                  <a:srgbClr val="00408C"/>
                </a:solidFill>
              </a:rPr>
              <a:t>The Madrid System:</a:t>
            </a:r>
          </a:p>
          <a:p>
            <a:pPr>
              <a:buFontTx/>
              <a:buNone/>
            </a:pPr>
            <a:r>
              <a:rPr lang="fr-CH" altLang="en-US" sz="3600" dirty="0" smtClean="0">
                <a:solidFill>
                  <a:srgbClr val="00408C"/>
                </a:solidFill>
              </a:rPr>
              <a:t>The International Trademark System</a:t>
            </a:r>
            <a:endParaRPr lang="en-US" altLang="en-US" sz="3600" dirty="0" smtClean="0">
              <a:solidFill>
                <a:srgbClr val="00408C"/>
              </a:solidFill>
            </a:endParaRPr>
          </a:p>
        </p:txBody>
      </p:sp>
    </p:spTree>
    <p:extLst>
      <p:ext uri="{BB962C8B-B14F-4D97-AF65-F5344CB8AC3E}">
        <p14:creationId xmlns:p14="http://schemas.microsoft.com/office/powerpoint/2010/main" val="2549080955"/>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381000" y="188913"/>
            <a:ext cx="8655496" cy="685800"/>
          </a:xfrm>
        </p:spPr>
        <p:txBody>
          <a:bodyPr/>
          <a:lstStyle/>
          <a:p>
            <a:pPr algn="ctr"/>
            <a:r>
              <a:rPr lang="en-US" altLang="en-US" sz="2800" dirty="0" smtClean="0"/>
              <a:t>ROUTES FOR PROTECTING A TRADEMARK</a:t>
            </a:r>
            <a:endParaRPr lang="en-GB" altLang="en-US" sz="2800" dirty="0" smtClean="0"/>
          </a:p>
        </p:txBody>
      </p:sp>
      <p:sp>
        <p:nvSpPr>
          <p:cNvPr id="5123" name="Rectangle 3"/>
          <p:cNvSpPr>
            <a:spLocks noGrp="1" noChangeArrowheads="1"/>
          </p:cNvSpPr>
          <p:nvPr>
            <p:ph type="body" idx="4294967295"/>
          </p:nvPr>
        </p:nvSpPr>
        <p:spPr>
          <a:xfrm>
            <a:off x="251520" y="1628800"/>
            <a:ext cx="8784975" cy="4392613"/>
          </a:xfrm>
        </p:spPr>
        <p:txBody>
          <a:bodyPr/>
          <a:lstStyle/>
          <a:p>
            <a:pPr>
              <a:lnSpc>
                <a:spcPct val="150000"/>
              </a:lnSpc>
            </a:pPr>
            <a:r>
              <a:rPr lang="en-GB" altLang="en-US" sz="2000" dirty="0" smtClean="0"/>
              <a:t>The national route: Filing trademark application with the Trademark Office of each country in which protection of the mark is sought</a:t>
            </a:r>
          </a:p>
          <a:p>
            <a:pPr>
              <a:lnSpc>
                <a:spcPct val="150000"/>
              </a:lnSpc>
            </a:pPr>
            <a:endParaRPr lang="en-GB" altLang="en-US" sz="2000" dirty="0" smtClean="0"/>
          </a:p>
          <a:p>
            <a:pPr>
              <a:lnSpc>
                <a:spcPct val="150000"/>
              </a:lnSpc>
            </a:pPr>
            <a:r>
              <a:rPr lang="en-GB" altLang="en-US" sz="2000" dirty="0" smtClean="0"/>
              <a:t>The regional route: Apply for protection in countries which are members of a regional trademarks registration system with effect in the territories of all Member States (ARIPO, Benelux Trademark Office, OHIM and OAPI)</a:t>
            </a:r>
          </a:p>
          <a:p>
            <a:pPr marL="0" indent="0">
              <a:lnSpc>
                <a:spcPct val="150000"/>
              </a:lnSpc>
              <a:buNone/>
            </a:pPr>
            <a:endParaRPr lang="en-GB" altLang="en-US" sz="2000" dirty="0" smtClean="0"/>
          </a:p>
          <a:p>
            <a:pPr>
              <a:lnSpc>
                <a:spcPct val="150000"/>
              </a:lnSpc>
            </a:pPr>
            <a:r>
              <a:rPr lang="en-GB" altLang="en-US" sz="2000" dirty="0" smtClean="0"/>
              <a:t>The international route: The Madrid System</a:t>
            </a:r>
          </a:p>
          <a:p>
            <a:pPr>
              <a:lnSpc>
                <a:spcPct val="90000"/>
              </a:lnSpc>
            </a:pPr>
            <a:endParaRPr lang="en-GB" altLang="en-US" dirty="0" smtClean="0"/>
          </a:p>
        </p:txBody>
      </p:sp>
    </p:spTree>
    <p:extLst>
      <p:ext uri="{BB962C8B-B14F-4D97-AF65-F5344CB8AC3E}">
        <p14:creationId xmlns:p14="http://schemas.microsoft.com/office/powerpoint/2010/main" val="4080597262"/>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331640" y="332656"/>
            <a:ext cx="6696744" cy="685800"/>
          </a:xfrm>
        </p:spPr>
        <p:txBody>
          <a:bodyPr/>
          <a:lstStyle/>
          <a:p>
            <a:pPr algn="ctr" eaLnBrk="1" hangingPunct="1"/>
            <a:r>
              <a:rPr lang="en-US" altLang="en-US" sz="2800" dirty="0" smtClean="0"/>
              <a:t>THE MADRID SYSTEM</a:t>
            </a:r>
            <a:endParaRPr lang="en-GB" altLang="en-US" sz="2800" dirty="0" smtClean="0"/>
          </a:p>
        </p:txBody>
      </p:sp>
      <p:sp>
        <p:nvSpPr>
          <p:cNvPr id="6147" name="Rectangle 3"/>
          <p:cNvSpPr>
            <a:spLocks noGrp="1" noChangeArrowheads="1"/>
          </p:cNvSpPr>
          <p:nvPr>
            <p:ph type="body" idx="4294967295"/>
          </p:nvPr>
        </p:nvSpPr>
        <p:spPr>
          <a:xfrm>
            <a:off x="251520" y="1268760"/>
            <a:ext cx="8568952" cy="5256584"/>
          </a:xfrm>
        </p:spPr>
        <p:txBody>
          <a:bodyPr/>
          <a:lstStyle/>
          <a:p>
            <a:pPr eaLnBrk="1" hangingPunct="1"/>
            <a:r>
              <a:rPr lang="en-US" altLang="ja-JP" sz="2000" dirty="0" smtClean="0">
                <a:ea typeface="MS PGothic" pitchFamily="34" charset="-128"/>
              </a:rPr>
              <a:t>A centralized filing mechanism </a:t>
            </a:r>
          </a:p>
          <a:p>
            <a:pPr eaLnBrk="1" hangingPunct="1"/>
            <a:endParaRPr lang="en-US" altLang="ja-JP" sz="2000" dirty="0" smtClean="0">
              <a:ea typeface="MS PGothic" pitchFamily="34" charset="-128"/>
            </a:endParaRPr>
          </a:p>
          <a:p>
            <a:pPr eaLnBrk="1" hangingPunct="1">
              <a:lnSpc>
                <a:spcPct val="150000"/>
              </a:lnSpc>
            </a:pPr>
            <a:r>
              <a:rPr lang="en-US" altLang="ja-JP" sz="2000" dirty="0" smtClean="0">
                <a:ea typeface="MS PGothic" pitchFamily="34" charset="-128"/>
              </a:rPr>
              <a:t>A one-stop shop for trademark holders to obtain and maintain trademark protection in export markets</a:t>
            </a:r>
          </a:p>
          <a:p>
            <a:pPr eaLnBrk="1" hangingPunct="1"/>
            <a:endParaRPr lang="fr-CH" altLang="ja-JP" sz="2000" dirty="0" smtClean="0">
              <a:ea typeface="MS PGothic" pitchFamily="34" charset="-128"/>
            </a:endParaRPr>
          </a:p>
          <a:p>
            <a:pPr eaLnBrk="1" hangingPunct="1"/>
            <a:r>
              <a:rPr lang="fr-CH" altLang="ja-JP" sz="2000" dirty="0" smtClean="0">
                <a:ea typeface="MS PGothic" pitchFamily="34" charset="-128"/>
              </a:rPr>
              <a:t>An option to the national route</a:t>
            </a:r>
          </a:p>
          <a:p>
            <a:pPr eaLnBrk="1" hangingPunct="1"/>
            <a:endParaRPr lang="nb-NO" altLang="en-US" sz="2000" dirty="0" smtClean="0"/>
          </a:p>
          <a:p>
            <a:pPr eaLnBrk="1" hangingPunct="1"/>
            <a:r>
              <a:rPr lang="nb-NO" altLang="en-US" sz="2000" dirty="0" smtClean="0"/>
              <a:t>A purely procedural treaty</a:t>
            </a:r>
          </a:p>
          <a:p>
            <a:pPr eaLnBrk="1" hangingPunct="1"/>
            <a:endParaRPr lang="nb-NO" altLang="en-US" sz="2000" dirty="0" smtClean="0"/>
          </a:p>
          <a:p>
            <a:pPr eaLnBrk="1" hangingPunct="1">
              <a:lnSpc>
                <a:spcPct val="150000"/>
              </a:lnSpc>
            </a:pPr>
            <a:r>
              <a:rPr lang="nb-NO" altLang="en-US" sz="2000" dirty="0" smtClean="0"/>
              <a:t>The domestic legislations of the designated Contracting Parties set the conditions for protecting a trademark and determine the rights which result from protection</a:t>
            </a:r>
          </a:p>
          <a:p>
            <a:pPr eaLnBrk="1" hangingPunct="1"/>
            <a:endParaRPr lang="en-GB" altLang="en-US" dirty="0" smtClean="0"/>
          </a:p>
        </p:txBody>
      </p:sp>
    </p:spTree>
    <p:extLst>
      <p:ext uri="{BB962C8B-B14F-4D97-AF65-F5344CB8AC3E}">
        <p14:creationId xmlns:p14="http://schemas.microsoft.com/office/powerpoint/2010/main" val="1738467530"/>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888426" y="188640"/>
            <a:ext cx="7715031" cy="923925"/>
          </a:xfrm>
        </p:spPr>
        <p:txBody>
          <a:bodyPr/>
          <a:lstStyle/>
          <a:p>
            <a:pPr eaLnBrk="1" hangingPunct="1"/>
            <a:r>
              <a:rPr lang="en-US" altLang="en-US" sz="2800" dirty="0" smtClean="0"/>
              <a:t>THE MEMBERS OF THE MADRID SYSTEM</a:t>
            </a:r>
          </a:p>
        </p:txBody>
      </p:sp>
      <p:grpSp>
        <p:nvGrpSpPr>
          <p:cNvPr id="7171" name="Group 6"/>
          <p:cNvGrpSpPr>
            <a:grpSpLocks/>
          </p:cNvGrpSpPr>
          <p:nvPr/>
        </p:nvGrpSpPr>
        <p:grpSpPr bwMode="auto">
          <a:xfrm>
            <a:off x="142875" y="1277938"/>
            <a:ext cx="8893175" cy="4729162"/>
            <a:chOff x="90" y="805"/>
            <a:chExt cx="5602" cy="2979"/>
          </a:xfrm>
        </p:grpSpPr>
        <p:sp>
          <p:nvSpPr>
            <p:cNvPr id="7173" name="Freeform 7"/>
            <p:cNvSpPr>
              <a:spLocks/>
            </p:cNvSpPr>
            <p:nvPr/>
          </p:nvSpPr>
          <p:spPr bwMode="auto">
            <a:xfrm>
              <a:off x="91" y="1062"/>
              <a:ext cx="618" cy="330"/>
            </a:xfrm>
            <a:custGeom>
              <a:avLst/>
              <a:gdLst>
                <a:gd name="T0" fmla="*/ 582 w 610"/>
                <a:gd name="T1" fmla="*/ 1202 h 293"/>
                <a:gd name="T2" fmla="*/ 546 w 610"/>
                <a:gd name="T3" fmla="*/ 1007 h 293"/>
                <a:gd name="T4" fmla="*/ 539 w 610"/>
                <a:gd name="T5" fmla="*/ 894 h 293"/>
                <a:gd name="T6" fmla="*/ 582 w 610"/>
                <a:gd name="T7" fmla="*/ 617 h 293"/>
                <a:gd name="T8" fmla="*/ 695 w 610"/>
                <a:gd name="T9" fmla="*/ 229 h 293"/>
                <a:gd name="T10" fmla="*/ 624 w 610"/>
                <a:gd name="T11" fmla="*/ 87 h 293"/>
                <a:gd name="T12" fmla="*/ 553 w 610"/>
                <a:gd name="T13" fmla="*/ 29 h 293"/>
                <a:gd name="T14" fmla="*/ 532 w 610"/>
                <a:gd name="T15" fmla="*/ 0 h 293"/>
                <a:gd name="T16" fmla="*/ 468 w 610"/>
                <a:gd name="T17" fmla="*/ 60 h 293"/>
                <a:gd name="T18" fmla="*/ 390 w 610"/>
                <a:gd name="T19" fmla="*/ 142 h 293"/>
                <a:gd name="T20" fmla="*/ 321 w 610"/>
                <a:gd name="T21" fmla="*/ 305 h 293"/>
                <a:gd name="T22" fmla="*/ 345 w 610"/>
                <a:gd name="T23" fmla="*/ 395 h 293"/>
                <a:gd name="T24" fmla="*/ 327 w 610"/>
                <a:gd name="T25" fmla="*/ 419 h 293"/>
                <a:gd name="T26" fmla="*/ 255 w 610"/>
                <a:gd name="T27" fmla="*/ 419 h 293"/>
                <a:gd name="T28" fmla="*/ 195 w 610"/>
                <a:gd name="T29" fmla="*/ 530 h 293"/>
                <a:gd name="T30" fmla="*/ 283 w 610"/>
                <a:gd name="T31" fmla="*/ 530 h 293"/>
                <a:gd name="T32" fmla="*/ 195 w 610"/>
                <a:gd name="T33" fmla="*/ 672 h 293"/>
                <a:gd name="T34" fmla="*/ 176 w 610"/>
                <a:gd name="T35" fmla="*/ 699 h 293"/>
                <a:gd name="T36" fmla="*/ 127 w 610"/>
                <a:gd name="T37" fmla="*/ 783 h 293"/>
                <a:gd name="T38" fmla="*/ 127 w 610"/>
                <a:gd name="T39" fmla="*/ 841 h 293"/>
                <a:gd name="T40" fmla="*/ 146 w 610"/>
                <a:gd name="T41" fmla="*/ 867 h 293"/>
                <a:gd name="T42" fmla="*/ 109 w 610"/>
                <a:gd name="T43" fmla="*/ 957 h 293"/>
                <a:gd name="T44" fmla="*/ 139 w 610"/>
                <a:gd name="T45" fmla="*/ 981 h 293"/>
                <a:gd name="T46" fmla="*/ 152 w 610"/>
                <a:gd name="T47" fmla="*/ 1007 h 293"/>
                <a:gd name="T48" fmla="*/ 182 w 610"/>
                <a:gd name="T49" fmla="*/ 1007 h 293"/>
                <a:gd name="T50" fmla="*/ 176 w 610"/>
                <a:gd name="T51" fmla="*/ 1088 h 293"/>
                <a:gd name="T52" fmla="*/ 158 w 610"/>
                <a:gd name="T53" fmla="*/ 1149 h 293"/>
                <a:gd name="T54" fmla="*/ 73 w 610"/>
                <a:gd name="T55" fmla="*/ 1292 h 293"/>
                <a:gd name="T56" fmla="*/ 0 w 610"/>
                <a:gd name="T57" fmla="*/ 1377 h 293"/>
                <a:gd name="T58" fmla="*/ 18 w 610"/>
                <a:gd name="T59" fmla="*/ 1347 h 293"/>
                <a:gd name="T60" fmla="*/ 73 w 610"/>
                <a:gd name="T61" fmla="*/ 1292 h 293"/>
                <a:gd name="T62" fmla="*/ 109 w 610"/>
                <a:gd name="T63" fmla="*/ 1259 h 293"/>
                <a:gd name="T64" fmla="*/ 261 w 610"/>
                <a:gd name="T65" fmla="*/ 1036 h 293"/>
                <a:gd name="T66" fmla="*/ 305 w 610"/>
                <a:gd name="T67" fmla="*/ 894 h 293"/>
                <a:gd name="T68" fmla="*/ 375 w 610"/>
                <a:gd name="T69" fmla="*/ 814 h 293"/>
                <a:gd name="T70" fmla="*/ 313 w 610"/>
                <a:gd name="T71" fmla="*/ 957 h 293"/>
                <a:gd name="T72" fmla="*/ 339 w 610"/>
                <a:gd name="T73" fmla="*/ 957 h 293"/>
                <a:gd name="T74" fmla="*/ 345 w 610"/>
                <a:gd name="T75" fmla="*/ 927 h 293"/>
                <a:gd name="T76" fmla="*/ 390 w 610"/>
                <a:gd name="T77" fmla="*/ 894 h 293"/>
                <a:gd name="T78" fmla="*/ 397 w 610"/>
                <a:gd name="T79" fmla="*/ 841 h 293"/>
                <a:gd name="T80" fmla="*/ 412 w 610"/>
                <a:gd name="T81" fmla="*/ 841 h 293"/>
                <a:gd name="T82" fmla="*/ 424 w 610"/>
                <a:gd name="T83" fmla="*/ 867 h 293"/>
                <a:gd name="T84" fmla="*/ 432 w 610"/>
                <a:gd name="T85" fmla="*/ 894 h 293"/>
                <a:gd name="T86" fmla="*/ 468 w 610"/>
                <a:gd name="T87" fmla="*/ 927 h 293"/>
                <a:gd name="T88" fmla="*/ 525 w 610"/>
                <a:gd name="T89" fmla="*/ 957 h 293"/>
                <a:gd name="T90" fmla="*/ 525 w 610"/>
                <a:gd name="T91" fmla="*/ 1007 h 293"/>
                <a:gd name="T92" fmla="*/ 546 w 610"/>
                <a:gd name="T93" fmla="*/ 1036 h 293"/>
                <a:gd name="T94" fmla="*/ 553 w 610"/>
                <a:gd name="T95" fmla="*/ 1063 h 293"/>
                <a:gd name="T96" fmla="*/ 574 w 610"/>
                <a:gd name="T97" fmla="*/ 1088 h 293"/>
                <a:gd name="T98" fmla="*/ 590 w 610"/>
                <a:gd name="T99" fmla="*/ 1118 h 293"/>
                <a:gd name="T100" fmla="*/ 574 w 610"/>
                <a:gd name="T101" fmla="*/ 1149 h 293"/>
                <a:gd name="T102" fmla="*/ 582 w 610"/>
                <a:gd name="T103" fmla="*/ 1259 h 293"/>
                <a:gd name="T104" fmla="*/ 590 w 610"/>
                <a:gd name="T105" fmla="*/ 1259 h 293"/>
                <a:gd name="T106" fmla="*/ 574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round/>
              <a:headEnd/>
              <a:tailEnd/>
            </a:ln>
          </p:spPr>
          <p:txBody>
            <a:bodyPr/>
            <a:lstStyle/>
            <a:p>
              <a:endParaRPr lang="en-US"/>
            </a:p>
          </p:txBody>
        </p:sp>
        <p:grpSp>
          <p:nvGrpSpPr>
            <p:cNvPr id="7174" name="Group 8"/>
            <p:cNvGrpSpPr>
              <a:grpSpLocks/>
            </p:cNvGrpSpPr>
            <p:nvPr/>
          </p:nvGrpSpPr>
          <p:grpSpPr bwMode="auto">
            <a:xfrm>
              <a:off x="91" y="1061"/>
              <a:ext cx="1365" cy="983"/>
              <a:chOff x="851" y="1207"/>
              <a:chExt cx="1313" cy="983"/>
            </a:xfrm>
          </p:grpSpPr>
          <p:sp>
            <p:nvSpPr>
              <p:cNvPr id="7671" name="Freeform 9"/>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72" name="Freeform 10"/>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5" name="Group 11"/>
            <p:cNvGrpSpPr>
              <a:grpSpLocks/>
            </p:cNvGrpSpPr>
            <p:nvPr/>
          </p:nvGrpSpPr>
          <p:grpSpPr bwMode="auto">
            <a:xfrm>
              <a:off x="90" y="1060"/>
              <a:ext cx="1365" cy="983"/>
              <a:chOff x="851" y="1207"/>
              <a:chExt cx="1313" cy="983"/>
            </a:xfrm>
          </p:grpSpPr>
          <p:sp>
            <p:nvSpPr>
              <p:cNvPr id="7669" name="Freeform 12"/>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70" name="Freeform 13"/>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6" name="Group 14"/>
            <p:cNvGrpSpPr>
              <a:grpSpLocks/>
            </p:cNvGrpSpPr>
            <p:nvPr/>
          </p:nvGrpSpPr>
          <p:grpSpPr bwMode="auto">
            <a:xfrm>
              <a:off x="90" y="1060"/>
              <a:ext cx="1365" cy="983"/>
              <a:chOff x="851" y="1207"/>
              <a:chExt cx="1313" cy="983"/>
            </a:xfrm>
          </p:grpSpPr>
          <p:sp>
            <p:nvSpPr>
              <p:cNvPr id="7667" name="Freeform 15"/>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8" name="Freeform 16"/>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7" name="Group 17"/>
            <p:cNvGrpSpPr>
              <a:grpSpLocks/>
            </p:cNvGrpSpPr>
            <p:nvPr/>
          </p:nvGrpSpPr>
          <p:grpSpPr bwMode="auto">
            <a:xfrm>
              <a:off x="90" y="1060"/>
              <a:ext cx="1365" cy="983"/>
              <a:chOff x="851" y="1207"/>
              <a:chExt cx="1313" cy="983"/>
            </a:xfrm>
          </p:grpSpPr>
          <p:sp>
            <p:nvSpPr>
              <p:cNvPr id="7665" name="Freeform 18"/>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6" name="Freeform 19"/>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8" name="Group 20"/>
            <p:cNvGrpSpPr>
              <a:grpSpLocks/>
            </p:cNvGrpSpPr>
            <p:nvPr/>
          </p:nvGrpSpPr>
          <p:grpSpPr bwMode="auto">
            <a:xfrm>
              <a:off x="90" y="1060"/>
              <a:ext cx="1365" cy="983"/>
              <a:chOff x="851" y="1207"/>
              <a:chExt cx="1313" cy="983"/>
            </a:xfrm>
          </p:grpSpPr>
          <p:sp>
            <p:nvSpPr>
              <p:cNvPr id="7663" name="Freeform 21"/>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4" name="Freeform 22"/>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9" name="Group 23"/>
            <p:cNvGrpSpPr>
              <a:grpSpLocks/>
            </p:cNvGrpSpPr>
            <p:nvPr/>
          </p:nvGrpSpPr>
          <p:grpSpPr bwMode="auto">
            <a:xfrm>
              <a:off x="90" y="1060"/>
              <a:ext cx="1365" cy="983"/>
              <a:chOff x="851" y="1207"/>
              <a:chExt cx="1313" cy="983"/>
            </a:xfrm>
          </p:grpSpPr>
          <p:sp>
            <p:nvSpPr>
              <p:cNvPr id="7661" name="Freeform 24"/>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2" name="Freeform 25"/>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80" name="Group 26"/>
            <p:cNvGrpSpPr>
              <a:grpSpLocks/>
            </p:cNvGrpSpPr>
            <p:nvPr/>
          </p:nvGrpSpPr>
          <p:grpSpPr bwMode="auto">
            <a:xfrm>
              <a:off x="90" y="1060"/>
              <a:ext cx="1365" cy="983"/>
              <a:chOff x="851" y="1207"/>
              <a:chExt cx="1313" cy="983"/>
            </a:xfrm>
          </p:grpSpPr>
          <p:sp>
            <p:nvSpPr>
              <p:cNvPr id="7659" name="Freeform 27"/>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0" name="Freeform 28"/>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81" name="Group 29"/>
            <p:cNvGrpSpPr>
              <a:grpSpLocks/>
            </p:cNvGrpSpPr>
            <p:nvPr/>
          </p:nvGrpSpPr>
          <p:grpSpPr bwMode="auto">
            <a:xfrm>
              <a:off x="90" y="1060"/>
              <a:ext cx="1365" cy="983"/>
              <a:chOff x="851" y="1207"/>
              <a:chExt cx="1313" cy="983"/>
            </a:xfrm>
          </p:grpSpPr>
          <p:sp>
            <p:nvSpPr>
              <p:cNvPr id="7657" name="Freeform 30"/>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58" name="Freeform 31"/>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82" name="Group 32"/>
            <p:cNvGrpSpPr>
              <a:grpSpLocks/>
            </p:cNvGrpSpPr>
            <p:nvPr/>
          </p:nvGrpSpPr>
          <p:grpSpPr bwMode="auto">
            <a:xfrm>
              <a:off x="90" y="1060"/>
              <a:ext cx="1365" cy="983"/>
              <a:chOff x="851" y="1207"/>
              <a:chExt cx="1313" cy="983"/>
            </a:xfrm>
          </p:grpSpPr>
          <p:sp>
            <p:nvSpPr>
              <p:cNvPr id="7655" name="Freeform 33"/>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56" name="Freeform 34"/>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83" name="Group 35"/>
            <p:cNvGrpSpPr>
              <a:grpSpLocks/>
            </p:cNvGrpSpPr>
            <p:nvPr/>
          </p:nvGrpSpPr>
          <p:grpSpPr bwMode="auto">
            <a:xfrm>
              <a:off x="90" y="1060"/>
              <a:ext cx="1365" cy="983"/>
              <a:chOff x="851" y="1207"/>
              <a:chExt cx="1313" cy="983"/>
            </a:xfrm>
          </p:grpSpPr>
          <p:sp>
            <p:nvSpPr>
              <p:cNvPr id="7653" name="Freeform 36"/>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54" name="Freeform 37"/>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sp>
          <p:nvSpPr>
            <p:cNvPr id="7184" name="Rectangle 38"/>
            <p:cNvSpPr>
              <a:spLocks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185" name="Freeform 39"/>
            <p:cNvSpPr>
              <a:spLocks/>
            </p:cNvSpPr>
            <p:nvPr/>
          </p:nvSpPr>
          <p:spPr bwMode="auto">
            <a:xfrm>
              <a:off x="4468" y="2516"/>
              <a:ext cx="176" cy="189"/>
            </a:xfrm>
            <a:custGeom>
              <a:avLst/>
              <a:gdLst>
                <a:gd name="T0" fmla="*/ 215 w 173"/>
                <a:gd name="T1" fmla="*/ 305 h 168"/>
                <a:gd name="T2" fmla="*/ 200 w 173"/>
                <a:gd name="T3" fmla="*/ 305 h 168"/>
                <a:gd name="T4" fmla="*/ 200 w 173"/>
                <a:gd name="T5" fmla="*/ 305 h 168"/>
                <a:gd name="T6" fmla="*/ 188 w 173"/>
                <a:gd name="T7" fmla="*/ 417 h 168"/>
                <a:gd name="T8" fmla="*/ 194 w 173"/>
                <a:gd name="T9" fmla="*/ 443 h 168"/>
                <a:gd name="T10" fmla="*/ 188 w 173"/>
                <a:gd name="T11" fmla="*/ 471 h 168"/>
                <a:gd name="T12" fmla="*/ 172 w 173"/>
                <a:gd name="T13" fmla="*/ 498 h 168"/>
                <a:gd name="T14" fmla="*/ 163 w 173"/>
                <a:gd name="T15" fmla="*/ 554 h 168"/>
                <a:gd name="T16" fmla="*/ 163 w 173"/>
                <a:gd name="T17" fmla="*/ 617 h 168"/>
                <a:gd name="T18" fmla="*/ 163 w 173"/>
                <a:gd name="T19" fmla="*/ 617 h 168"/>
                <a:gd name="T20" fmla="*/ 163 w 173"/>
                <a:gd name="T21" fmla="*/ 637 h 168"/>
                <a:gd name="T22" fmla="*/ 154 w 173"/>
                <a:gd name="T23" fmla="*/ 668 h 168"/>
                <a:gd name="T24" fmla="*/ 146 w 173"/>
                <a:gd name="T25" fmla="*/ 726 h 168"/>
                <a:gd name="T26" fmla="*/ 122 w 173"/>
                <a:gd name="T27" fmla="*/ 781 h 168"/>
                <a:gd name="T28" fmla="*/ 122 w 173"/>
                <a:gd name="T29" fmla="*/ 726 h 168"/>
                <a:gd name="T30" fmla="*/ 116 w 173"/>
                <a:gd name="T31" fmla="*/ 695 h 168"/>
                <a:gd name="T32" fmla="*/ 107 w 173"/>
                <a:gd name="T33" fmla="*/ 695 h 168"/>
                <a:gd name="T34" fmla="*/ 85 w 173"/>
                <a:gd name="T35" fmla="*/ 668 h 168"/>
                <a:gd name="T36" fmla="*/ 73 w 173"/>
                <a:gd name="T37" fmla="*/ 695 h 168"/>
                <a:gd name="T38" fmla="*/ 61 w 173"/>
                <a:gd name="T39" fmla="*/ 726 h 168"/>
                <a:gd name="T40" fmla="*/ 61 w 173"/>
                <a:gd name="T41" fmla="*/ 668 h 168"/>
                <a:gd name="T42" fmla="*/ 43 w 173"/>
                <a:gd name="T43" fmla="*/ 668 h 168"/>
                <a:gd name="T44" fmla="*/ 49 w 173"/>
                <a:gd name="T45" fmla="*/ 668 h 168"/>
                <a:gd name="T46" fmla="*/ 43 w 173"/>
                <a:gd name="T47" fmla="*/ 668 h 168"/>
                <a:gd name="T48" fmla="*/ 18 w 173"/>
                <a:gd name="T49" fmla="*/ 668 h 168"/>
                <a:gd name="T50" fmla="*/ 18 w 173"/>
                <a:gd name="T51" fmla="*/ 554 h 168"/>
                <a:gd name="T52" fmla="*/ 18 w 173"/>
                <a:gd name="T53" fmla="*/ 498 h 168"/>
                <a:gd name="T54" fmla="*/ 6 w 173"/>
                <a:gd name="T55" fmla="*/ 471 h 168"/>
                <a:gd name="T56" fmla="*/ 6 w 173"/>
                <a:gd name="T57" fmla="*/ 443 h 168"/>
                <a:gd name="T58" fmla="*/ 6 w 173"/>
                <a:gd name="T59" fmla="*/ 417 h 168"/>
                <a:gd name="T60" fmla="*/ 6 w 173"/>
                <a:gd name="T61" fmla="*/ 388 h 168"/>
                <a:gd name="T62" fmla="*/ 0 w 173"/>
                <a:gd name="T63" fmla="*/ 305 h 168"/>
                <a:gd name="T64" fmla="*/ 6 w 173"/>
                <a:gd name="T65" fmla="*/ 273 h 168"/>
                <a:gd name="T66" fmla="*/ 0 w 173"/>
                <a:gd name="T67" fmla="*/ 273 h 168"/>
                <a:gd name="T68" fmla="*/ 12 w 173"/>
                <a:gd name="T69" fmla="*/ 192 h 168"/>
                <a:gd name="T70" fmla="*/ 18 w 173"/>
                <a:gd name="T71" fmla="*/ 273 h 168"/>
                <a:gd name="T72" fmla="*/ 43 w 173"/>
                <a:gd name="T73" fmla="*/ 305 h 168"/>
                <a:gd name="T74" fmla="*/ 67 w 173"/>
                <a:gd name="T75" fmla="*/ 273 h 168"/>
                <a:gd name="T76" fmla="*/ 73 w 173"/>
                <a:gd name="T77" fmla="*/ 254 h 168"/>
                <a:gd name="T78" fmla="*/ 107 w 173"/>
                <a:gd name="T79" fmla="*/ 273 h 168"/>
                <a:gd name="T80" fmla="*/ 128 w 173"/>
                <a:gd name="T81" fmla="*/ 254 h 168"/>
                <a:gd name="T82" fmla="*/ 134 w 173"/>
                <a:gd name="T83" fmla="*/ 168 h 168"/>
                <a:gd name="T84" fmla="*/ 140 w 173"/>
                <a:gd name="T85" fmla="*/ 111 h 168"/>
                <a:gd name="T86" fmla="*/ 140 w 173"/>
                <a:gd name="T87" fmla="*/ 54 h 168"/>
                <a:gd name="T88" fmla="*/ 146 w 173"/>
                <a:gd name="T89" fmla="*/ 0 h 168"/>
                <a:gd name="T90" fmla="*/ 172 w 173"/>
                <a:gd name="T91" fmla="*/ 0 h 168"/>
                <a:gd name="T92" fmla="*/ 188 w 173"/>
                <a:gd name="T93" fmla="*/ 0 h 168"/>
                <a:gd name="T94" fmla="*/ 188 w 173"/>
                <a:gd name="T95" fmla="*/ 29 h 168"/>
                <a:gd name="T96" fmla="*/ 188 w 173"/>
                <a:gd name="T97" fmla="*/ 29 h 168"/>
                <a:gd name="T98" fmla="*/ 194 w 173"/>
                <a:gd name="T99" fmla="*/ 54 h 168"/>
                <a:gd name="T100" fmla="*/ 188 w 173"/>
                <a:gd name="T101" fmla="*/ 54 h 168"/>
                <a:gd name="T102" fmla="*/ 181 w 173"/>
                <a:gd name="T103" fmla="*/ 54 h 168"/>
                <a:gd name="T104" fmla="*/ 188 w 173"/>
                <a:gd name="T105" fmla="*/ 87 h 168"/>
                <a:gd name="T106" fmla="*/ 200 w 173"/>
                <a:gd name="T107" fmla="*/ 192 h 168"/>
                <a:gd name="T108" fmla="*/ 194 w 173"/>
                <a:gd name="T109" fmla="*/ 226 h 168"/>
                <a:gd name="T110" fmla="*/ 207 w 173"/>
                <a:gd name="T111" fmla="*/ 273 h 168"/>
                <a:gd name="T112" fmla="*/ 215 w 173"/>
                <a:gd name="T113" fmla="*/ 305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3"/>
                <a:gd name="T172" fmla="*/ 0 h 168"/>
                <a:gd name="T173" fmla="*/ 173 w 173"/>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round/>
              <a:headEnd/>
              <a:tailEnd/>
            </a:ln>
          </p:spPr>
          <p:txBody>
            <a:bodyPr/>
            <a:lstStyle/>
            <a:p>
              <a:endParaRPr lang="en-US"/>
            </a:p>
          </p:txBody>
        </p:sp>
        <p:sp>
          <p:nvSpPr>
            <p:cNvPr id="7186" name="Freeform 40"/>
            <p:cNvSpPr>
              <a:spLocks/>
            </p:cNvSpPr>
            <p:nvPr/>
          </p:nvSpPr>
          <p:spPr bwMode="auto">
            <a:xfrm>
              <a:off x="4219" y="2489"/>
              <a:ext cx="195" cy="257"/>
            </a:xfrm>
            <a:custGeom>
              <a:avLst/>
              <a:gdLst>
                <a:gd name="T0" fmla="*/ 250 w 191"/>
                <a:gd name="T1" fmla="*/ 825 h 228"/>
                <a:gd name="T2" fmla="*/ 250 w 191"/>
                <a:gd name="T3" fmla="*/ 825 h 228"/>
                <a:gd name="T4" fmla="*/ 250 w 191"/>
                <a:gd name="T5" fmla="*/ 939 h 228"/>
                <a:gd name="T6" fmla="*/ 242 w 191"/>
                <a:gd name="T7" fmla="*/ 1083 h 228"/>
                <a:gd name="T8" fmla="*/ 235 w 191"/>
                <a:gd name="T9" fmla="*/ 1020 h 228"/>
                <a:gd name="T10" fmla="*/ 227 w 191"/>
                <a:gd name="T11" fmla="*/ 1052 h 228"/>
                <a:gd name="T12" fmla="*/ 218 w 191"/>
                <a:gd name="T13" fmla="*/ 1052 h 228"/>
                <a:gd name="T14" fmla="*/ 218 w 191"/>
                <a:gd name="T15" fmla="*/ 1083 h 228"/>
                <a:gd name="T16" fmla="*/ 194 w 191"/>
                <a:gd name="T17" fmla="*/ 999 h 228"/>
                <a:gd name="T18" fmla="*/ 186 w 191"/>
                <a:gd name="T19" fmla="*/ 939 h 228"/>
                <a:gd name="T20" fmla="*/ 170 w 191"/>
                <a:gd name="T21" fmla="*/ 905 h 228"/>
                <a:gd name="T22" fmla="*/ 157 w 191"/>
                <a:gd name="T23" fmla="*/ 856 h 228"/>
                <a:gd name="T24" fmla="*/ 148 w 191"/>
                <a:gd name="T25" fmla="*/ 797 h 228"/>
                <a:gd name="T26" fmla="*/ 139 w 191"/>
                <a:gd name="T27" fmla="*/ 739 h 228"/>
                <a:gd name="T28" fmla="*/ 121 w 191"/>
                <a:gd name="T29" fmla="*/ 656 h 228"/>
                <a:gd name="T30" fmla="*/ 121 w 191"/>
                <a:gd name="T31" fmla="*/ 627 h 228"/>
                <a:gd name="T32" fmla="*/ 109 w 191"/>
                <a:gd name="T33" fmla="*/ 568 h 228"/>
                <a:gd name="T34" fmla="*/ 103 w 191"/>
                <a:gd name="T35" fmla="*/ 516 h 228"/>
                <a:gd name="T36" fmla="*/ 96 w 191"/>
                <a:gd name="T37" fmla="*/ 424 h 228"/>
                <a:gd name="T38" fmla="*/ 84 w 191"/>
                <a:gd name="T39" fmla="*/ 370 h 228"/>
                <a:gd name="T40" fmla="*/ 66 w 191"/>
                <a:gd name="T41" fmla="*/ 309 h 228"/>
                <a:gd name="T42" fmla="*/ 55 w 191"/>
                <a:gd name="T43" fmla="*/ 229 h 228"/>
                <a:gd name="T44" fmla="*/ 37 w 191"/>
                <a:gd name="T45" fmla="*/ 177 h 228"/>
                <a:gd name="T46" fmla="*/ 12 w 191"/>
                <a:gd name="T47" fmla="*/ 112 h 228"/>
                <a:gd name="T48" fmla="*/ 0 w 191"/>
                <a:gd name="T49" fmla="*/ 0 h 228"/>
                <a:gd name="T50" fmla="*/ 12 w 191"/>
                <a:gd name="T51" fmla="*/ 0 h 228"/>
                <a:gd name="T52" fmla="*/ 37 w 191"/>
                <a:gd name="T53" fmla="*/ 0 h 228"/>
                <a:gd name="T54" fmla="*/ 55 w 191"/>
                <a:gd name="T55" fmla="*/ 29 h 228"/>
                <a:gd name="T56" fmla="*/ 66 w 191"/>
                <a:gd name="T57" fmla="*/ 112 h 228"/>
                <a:gd name="T58" fmla="*/ 72 w 191"/>
                <a:gd name="T59" fmla="*/ 142 h 228"/>
                <a:gd name="T60" fmla="*/ 115 w 191"/>
                <a:gd name="T61" fmla="*/ 258 h 228"/>
                <a:gd name="T62" fmla="*/ 130 w 191"/>
                <a:gd name="T63" fmla="*/ 342 h 228"/>
                <a:gd name="T64" fmla="*/ 130 w 191"/>
                <a:gd name="T65" fmla="*/ 309 h 228"/>
                <a:gd name="T66" fmla="*/ 157 w 191"/>
                <a:gd name="T67" fmla="*/ 370 h 228"/>
                <a:gd name="T68" fmla="*/ 164 w 191"/>
                <a:gd name="T69" fmla="*/ 424 h 228"/>
                <a:gd name="T70" fmla="*/ 186 w 191"/>
                <a:gd name="T71" fmla="*/ 487 h 228"/>
                <a:gd name="T72" fmla="*/ 186 w 191"/>
                <a:gd name="T73" fmla="*/ 487 h 228"/>
                <a:gd name="T74" fmla="*/ 202 w 191"/>
                <a:gd name="T75" fmla="*/ 516 h 228"/>
                <a:gd name="T76" fmla="*/ 194 w 191"/>
                <a:gd name="T77" fmla="*/ 539 h 228"/>
                <a:gd name="T78" fmla="*/ 194 w 191"/>
                <a:gd name="T79" fmla="*/ 568 h 228"/>
                <a:gd name="T80" fmla="*/ 194 w 191"/>
                <a:gd name="T81" fmla="*/ 568 h 228"/>
                <a:gd name="T82" fmla="*/ 194 w 191"/>
                <a:gd name="T83" fmla="*/ 597 h 228"/>
                <a:gd name="T84" fmla="*/ 210 w 191"/>
                <a:gd name="T85" fmla="*/ 627 h 228"/>
                <a:gd name="T86" fmla="*/ 218 w 191"/>
                <a:gd name="T87" fmla="*/ 683 h 228"/>
                <a:gd name="T88" fmla="*/ 227 w 191"/>
                <a:gd name="T89" fmla="*/ 710 h 228"/>
                <a:gd name="T90" fmla="*/ 227 w 191"/>
                <a:gd name="T91" fmla="*/ 739 h 228"/>
                <a:gd name="T92" fmla="*/ 242 w 191"/>
                <a:gd name="T93" fmla="*/ 739 h 228"/>
                <a:gd name="T94" fmla="*/ 250 w 191"/>
                <a:gd name="T95" fmla="*/ 825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1"/>
                <a:gd name="T145" fmla="*/ 0 h 228"/>
                <a:gd name="T146" fmla="*/ 191 w 191"/>
                <a:gd name="T147" fmla="*/ 228 h 2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round/>
              <a:headEnd/>
              <a:tailEnd/>
            </a:ln>
          </p:spPr>
          <p:txBody>
            <a:bodyPr/>
            <a:lstStyle/>
            <a:p>
              <a:endParaRPr lang="en-US"/>
            </a:p>
          </p:txBody>
        </p:sp>
        <p:sp>
          <p:nvSpPr>
            <p:cNvPr id="7187" name="Freeform 41"/>
            <p:cNvSpPr>
              <a:spLocks/>
            </p:cNvSpPr>
            <p:nvPr/>
          </p:nvSpPr>
          <p:spPr bwMode="auto">
            <a:xfrm>
              <a:off x="4861" y="2624"/>
              <a:ext cx="176" cy="195"/>
            </a:xfrm>
            <a:custGeom>
              <a:avLst/>
              <a:gdLst>
                <a:gd name="T0" fmla="*/ 163 w 173"/>
                <a:gd name="T1" fmla="*/ 683 h 173"/>
                <a:gd name="T2" fmla="*/ 163 w 173"/>
                <a:gd name="T3" fmla="*/ 683 h 173"/>
                <a:gd name="T4" fmla="*/ 163 w 173"/>
                <a:gd name="T5" fmla="*/ 735 h 173"/>
                <a:gd name="T6" fmla="*/ 172 w 173"/>
                <a:gd name="T7" fmla="*/ 707 h 173"/>
                <a:gd name="T8" fmla="*/ 188 w 173"/>
                <a:gd name="T9" fmla="*/ 707 h 173"/>
                <a:gd name="T10" fmla="*/ 194 w 173"/>
                <a:gd name="T11" fmla="*/ 761 h 173"/>
                <a:gd name="T12" fmla="*/ 207 w 173"/>
                <a:gd name="T13" fmla="*/ 822 h 173"/>
                <a:gd name="T14" fmla="*/ 207 w 173"/>
                <a:gd name="T15" fmla="*/ 735 h 173"/>
                <a:gd name="T16" fmla="*/ 207 w 173"/>
                <a:gd name="T17" fmla="*/ 656 h 173"/>
                <a:gd name="T18" fmla="*/ 207 w 173"/>
                <a:gd name="T19" fmla="*/ 597 h 173"/>
                <a:gd name="T20" fmla="*/ 215 w 173"/>
                <a:gd name="T21" fmla="*/ 516 h 173"/>
                <a:gd name="T22" fmla="*/ 215 w 173"/>
                <a:gd name="T23" fmla="*/ 423 h 173"/>
                <a:gd name="T24" fmla="*/ 215 w 173"/>
                <a:gd name="T25" fmla="*/ 289 h 173"/>
                <a:gd name="T26" fmla="*/ 215 w 173"/>
                <a:gd name="T27" fmla="*/ 201 h 173"/>
                <a:gd name="T28" fmla="*/ 200 w 173"/>
                <a:gd name="T29" fmla="*/ 177 h 173"/>
                <a:gd name="T30" fmla="*/ 181 w 173"/>
                <a:gd name="T31" fmla="*/ 142 h 173"/>
                <a:gd name="T32" fmla="*/ 145 w 173"/>
                <a:gd name="T33" fmla="*/ 87 h 173"/>
                <a:gd name="T34" fmla="*/ 133 w 173"/>
                <a:gd name="T35" fmla="*/ 142 h 173"/>
                <a:gd name="T36" fmla="*/ 115 w 173"/>
                <a:gd name="T37" fmla="*/ 177 h 173"/>
                <a:gd name="T38" fmla="*/ 84 w 173"/>
                <a:gd name="T39" fmla="*/ 289 h 173"/>
                <a:gd name="T40" fmla="*/ 78 w 173"/>
                <a:gd name="T41" fmla="*/ 229 h 173"/>
                <a:gd name="T42" fmla="*/ 72 w 173"/>
                <a:gd name="T43" fmla="*/ 201 h 173"/>
                <a:gd name="T44" fmla="*/ 72 w 173"/>
                <a:gd name="T45" fmla="*/ 201 h 173"/>
                <a:gd name="T46" fmla="*/ 67 w 173"/>
                <a:gd name="T47" fmla="*/ 112 h 173"/>
                <a:gd name="T48" fmla="*/ 67 w 173"/>
                <a:gd name="T49" fmla="*/ 60 h 173"/>
                <a:gd name="T50" fmla="*/ 67 w 173"/>
                <a:gd name="T51" fmla="*/ 29 h 173"/>
                <a:gd name="T52" fmla="*/ 18 w 173"/>
                <a:gd name="T53" fmla="*/ 0 h 173"/>
                <a:gd name="T54" fmla="*/ 6 w 173"/>
                <a:gd name="T55" fmla="*/ 29 h 173"/>
                <a:gd name="T56" fmla="*/ 0 w 173"/>
                <a:gd name="T57" fmla="*/ 87 h 173"/>
                <a:gd name="T58" fmla="*/ 12 w 173"/>
                <a:gd name="T59" fmla="*/ 112 h 173"/>
                <a:gd name="T60" fmla="*/ 24 w 173"/>
                <a:gd name="T61" fmla="*/ 177 h 173"/>
                <a:gd name="T62" fmla="*/ 49 w 173"/>
                <a:gd name="T63" fmla="*/ 177 h 173"/>
                <a:gd name="T64" fmla="*/ 61 w 173"/>
                <a:gd name="T65" fmla="*/ 177 h 173"/>
                <a:gd name="T66" fmla="*/ 61 w 173"/>
                <a:gd name="T67" fmla="*/ 177 h 173"/>
                <a:gd name="T68" fmla="*/ 61 w 173"/>
                <a:gd name="T69" fmla="*/ 201 h 173"/>
                <a:gd name="T70" fmla="*/ 55 w 173"/>
                <a:gd name="T71" fmla="*/ 201 h 173"/>
                <a:gd name="T72" fmla="*/ 55 w 173"/>
                <a:gd name="T73" fmla="*/ 201 h 173"/>
                <a:gd name="T74" fmla="*/ 24 w 173"/>
                <a:gd name="T75" fmla="*/ 201 h 173"/>
                <a:gd name="T76" fmla="*/ 18 w 173"/>
                <a:gd name="T77" fmla="*/ 229 h 173"/>
                <a:gd name="T78" fmla="*/ 43 w 173"/>
                <a:gd name="T79" fmla="*/ 289 h 173"/>
                <a:gd name="T80" fmla="*/ 43 w 173"/>
                <a:gd name="T81" fmla="*/ 309 h 173"/>
                <a:gd name="T82" fmla="*/ 49 w 173"/>
                <a:gd name="T83" fmla="*/ 342 h 173"/>
                <a:gd name="T84" fmla="*/ 61 w 173"/>
                <a:gd name="T85" fmla="*/ 229 h 173"/>
                <a:gd name="T86" fmla="*/ 61 w 173"/>
                <a:gd name="T87" fmla="*/ 289 h 173"/>
                <a:gd name="T88" fmla="*/ 72 w 173"/>
                <a:gd name="T89" fmla="*/ 309 h 173"/>
                <a:gd name="T90" fmla="*/ 78 w 173"/>
                <a:gd name="T91" fmla="*/ 309 h 173"/>
                <a:gd name="T92" fmla="*/ 78 w 173"/>
                <a:gd name="T93" fmla="*/ 342 h 173"/>
                <a:gd name="T94" fmla="*/ 115 w 173"/>
                <a:gd name="T95" fmla="*/ 398 h 173"/>
                <a:gd name="T96" fmla="*/ 127 w 173"/>
                <a:gd name="T97" fmla="*/ 423 h 173"/>
                <a:gd name="T98" fmla="*/ 139 w 173"/>
                <a:gd name="T99" fmla="*/ 458 h 173"/>
                <a:gd name="T100" fmla="*/ 145 w 173"/>
                <a:gd name="T101" fmla="*/ 487 h 173"/>
                <a:gd name="T102" fmla="*/ 163 w 173"/>
                <a:gd name="T103" fmla="*/ 597 h 173"/>
                <a:gd name="T104" fmla="*/ 172 w 173"/>
                <a:gd name="T105" fmla="*/ 597 h 173"/>
                <a:gd name="T106" fmla="*/ 154 w 173"/>
                <a:gd name="T107" fmla="*/ 627 h 173"/>
                <a:gd name="T108" fmla="*/ 172 w 173"/>
                <a:gd name="T109" fmla="*/ 627 h 173"/>
                <a:gd name="T110" fmla="*/ 163 w 173"/>
                <a:gd name="T111" fmla="*/ 627 h 173"/>
                <a:gd name="T112" fmla="*/ 163 w 173"/>
                <a:gd name="T113" fmla="*/ 656 h 173"/>
                <a:gd name="T114" fmla="*/ 145 w 173"/>
                <a:gd name="T115" fmla="*/ 656 h 173"/>
                <a:gd name="T116" fmla="*/ 133 w 173"/>
                <a:gd name="T117" fmla="*/ 735 h 173"/>
                <a:gd name="T118" fmla="*/ 154 w 173"/>
                <a:gd name="T119" fmla="*/ 735 h 173"/>
                <a:gd name="T120" fmla="*/ 163 w 173"/>
                <a:gd name="T121" fmla="*/ 683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173"/>
                <a:gd name="T185" fmla="*/ 173 w 173"/>
                <a:gd name="T186" fmla="*/ 173 h 1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round/>
              <a:headEnd/>
              <a:tailEnd/>
            </a:ln>
          </p:spPr>
          <p:txBody>
            <a:bodyPr/>
            <a:lstStyle/>
            <a:p>
              <a:endParaRPr lang="en-US"/>
            </a:p>
          </p:txBody>
        </p:sp>
        <p:sp>
          <p:nvSpPr>
            <p:cNvPr id="7188" name="Freeform 42"/>
            <p:cNvSpPr>
              <a:spLocks/>
            </p:cNvSpPr>
            <p:nvPr/>
          </p:nvSpPr>
          <p:spPr bwMode="auto">
            <a:xfrm>
              <a:off x="4644" y="2577"/>
              <a:ext cx="115" cy="162"/>
            </a:xfrm>
            <a:custGeom>
              <a:avLst/>
              <a:gdLst>
                <a:gd name="T0" fmla="*/ 127 w 114"/>
                <a:gd name="T1" fmla="*/ 0 h 144"/>
                <a:gd name="T2" fmla="*/ 121 w 114"/>
                <a:gd name="T3" fmla="*/ 0 h 144"/>
                <a:gd name="T4" fmla="*/ 103 w 114"/>
                <a:gd name="T5" fmla="*/ 54 h 144"/>
                <a:gd name="T6" fmla="*/ 48 w 114"/>
                <a:gd name="T7" fmla="*/ 29 h 144"/>
                <a:gd name="T8" fmla="*/ 36 w 114"/>
                <a:gd name="T9" fmla="*/ 29 h 144"/>
                <a:gd name="T10" fmla="*/ 30 w 114"/>
                <a:gd name="T11" fmla="*/ 83 h 144"/>
                <a:gd name="T12" fmla="*/ 24 w 114"/>
                <a:gd name="T13" fmla="*/ 54 h 144"/>
                <a:gd name="T14" fmla="*/ 18 w 114"/>
                <a:gd name="T15" fmla="*/ 141 h 144"/>
                <a:gd name="T16" fmla="*/ 18 w 114"/>
                <a:gd name="T17" fmla="*/ 226 h 144"/>
                <a:gd name="T18" fmla="*/ 18 w 114"/>
                <a:gd name="T19" fmla="*/ 226 h 144"/>
                <a:gd name="T20" fmla="*/ 6 w 114"/>
                <a:gd name="T21" fmla="*/ 305 h 144"/>
                <a:gd name="T22" fmla="*/ 0 w 114"/>
                <a:gd name="T23" fmla="*/ 387 h 144"/>
                <a:gd name="T24" fmla="*/ 0 w 114"/>
                <a:gd name="T25" fmla="*/ 471 h 144"/>
                <a:gd name="T26" fmla="*/ 12 w 114"/>
                <a:gd name="T27" fmla="*/ 471 h 144"/>
                <a:gd name="T28" fmla="*/ 12 w 114"/>
                <a:gd name="T29" fmla="*/ 554 h 144"/>
                <a:gd name="T30" fmla="*/ 6 w 114"/>
                <a:gd name="T31" fmla="*/ 617 h 144"/>
                <a:gd name="T32" fmla="*/ 12 w 114"/>
                <a:gd name="T33" fmla="*/ 668 h 144"/>
                <a:gd name="T34" fmla="*/ 24 w 114"/>
                <a:gd name="T35" fmla="*/ 668 h 144"/>
                <a:gd name="T36" fmla="*/ 24 w 114"/>
                <a:gd name="T37" fmla="*/ 554 h 144"/>
                <a:gd name="T38" fmla="*/ 24 w 114"/>
                <a:gd name="T39" fmla="*/ 417 h 144"/>
                <a:gd name="T40" fmla="*/ 36 w 114"/>
                <a:gd name="T41" fmla="*/ 387 h 144"/>
                <a:gd name="T42" fmla="*/ 36 w 114"/>
                <a:gd name="T43" fmla="*/ 443 h 144"/>
                <a:gd name="T44" fmla="*/ 36 w 114"/>
                <a:gd name="T45" fmla="*/ 498 h 144"/>
                <a:gd name="T46" fmla="*/ 48 w 114"/>
                <a:gd name="T47" fmla="*/ 528 h 144"/>
                <a:gd name="T48" fmla="*/ 48 w 114"/>
                <a:gd name="T49" fmla="*/ 581 h 144"/>
                <a:gd name="T50" fmla="*/ 54 w 114"/>
                <a:gd name="T51" fmla="*/ 581 h 144"/>
                <a:gd name="T52" fmla="*/ 79 w 114"/>
                <a:gd name="T53" fmla="*/ 554 h 144"/>
                <a:gd name="T54" fmla="*/ 85 w 114"/>
                <a:gd name="T55" fmla="*/ 528 h 144"/>
                <a:gd name="T56" fmla="*/ 73 w 114"/>
                <a:gd name="T57" fmla="*/ 471 h 144"/>
                <a:gd name="T58" fmla="*/ 73 w 114"/>
                <a:gd name="T59" fmla="*/ 443 h 144"/>
                <a:gd name="T60" fmla="*/ 42 w 114"/>
                <a:gd name="T61" fmla="*/ 305 h 144"/>
                <a:gd name="T62" fmla="*/ 54 w 114"/>
                <a:gd name="T63" fmla="*/ 305 h 144"/>
                <a:gd name="T64" fmla="*/ 79 w 114"/>
                <a:gd name="T65" fmla="*/ 272 h 144"/>
                <a:gd name="T66" fmla="*/ 91 w 114"/>
                <a:gd name="T67" fmla="*/ 226 h 144"/>
                <a:gd name="T68" fmla="*/ 91 w 114"/>
                <a:gd name="T69" fmla="*/ 226 h 144"/>
                <a:gd name="T70" fmla="*/ 91 w 114"/>
                <a:gd name="T71" fmla="*/ 192 h 144"/>
                <a:gd name="T72" fmla="*/ 85 w 114"/>
                <a:gd name="T73" fmla="*/ 226 h 144"/>
                <a:gd name="T74" fmla="*/ 48 w 114"/>
                <a:gd name="T75" fmla="*/ 226 h 144"/>
                <a:gd name="T76" fmla="*/ 36 w 114"/>
                <a:gd name="T77" fmla="*/ 272 h 144"/>
                <a:gd name="T78" fmla="*/ 24 w 114"/>
                <a:gd name="T79" fmla="*/ 192 h 144"/>
                <a:gd name="T80" fmla="*/ 30 w 114"/>
                <a:gd name="T81" fmla="*/ 111 h 144"/>
                <a:gd name="T82" fmla="*/ 54 w 114"/>
                <a:gd name="T83" fmla="*/ 111 h 144"/>
                <a:gd name="T84" fmla="*/ 91 w 114"/>
                <a:gd name="T85" fmla="*/ 111 h 144"/>
                <a:gd name="T86" fmla="*/ 115 w 114"/>
                <a:gd name="T87" fmla="*/ 83 h 144"/>
                <a:gd name="T88" fmla="*/ 127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4"/>
                <a:gd name="T136" fmla="*/ 0 h 144"/>
                <a:gd name="T137" fmla="*/ 114 w 114"/>
                <a:gd name="T138" fmla="*/ 144 h 1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round/>
              <a:headEnd/>
              <a:tailEnd/>
            </a:ln>
          </p:spPr>
          <p:txBody>
            <a:bodyPr/>
            <a:lstStyle/>
            <a:p>
              <a:endParaRPr lang="en-US"/>
            </a:p>
          </p:txBody>
        </p:sp>
        <p:sp>
          <p:nvSpPr>
            <p:cNvPr id="7189" name="Freeform 43"/>
            <p:cNvSpPr>
              <a:spLocks/>
            </p:cNvSpPr>
            <p:nvPr/>
          </p:nvSpPr>
          <p:spPr bwMode="auto">
            <a:xfrm>
              <a:off x="4402" y="2746"/>
              <a:ext cx="157" cy="60"/>
            </a:xfrm>
            <a:custGeom>
              <a:avLst/>
              <a:gdLst>
                <a:gd name="T0" fmla="*/ 169 w 156"/>
                <a:gd name="T1" fmla="*/ 265 h 53"/>
                <a:gd name="T2" fmla="*/ 169 w 156"/>
                <a:gd name="T3" fmla="*/ 265 h 53"/>
                <a:gd name="T4" fmla="*/ 169 w 156"/>
                <a:gd name="T5" fmla="*/ 182 h 53"/>
                <a:gd name="T6" fmla="*/ 157 w 156"/>
                <a:gd name="T7" fmla="*/ 182 h 53"/>
                <a:gd name="T8" fmla="*/ 145 w 156"/>
                <a:gd name="T9" fmla="*/ 182 h 53"/>
                <a:gd name="T10" fmla="*/ 139 w 156"/>
                <a:gd name="T11" fmla="*/ 123 h 53"/>
                <a:gd name="T12" fmla="*/ 121 w 156"/>
                <a:gd name="T13" fmla="*/ 88 h 53"/>
                <a:gd name="T14" fmla="*/ 109 w 156"/>
                <a:gd name="T15" fmla="*/ 61 h 53"/>
                <a:gd name="T16" fmla="*/ 103 w 156"/>
                <a:gd name="T17" fmla="*/ 88 h 53"/>
                <a:gd name="T18" fmla="*/ 60 w 156"/>
                <a:gd name="T19" fmla="*/ 88 h 53"/>
                <a:gd name="T20" fmla="*/ 54 w 156"/>
                <a:gd name="T21" fmla="*/ 61 h 53"/>
                <a:gd name="T22" fmla="*/ 36 w 156"/>
                <a:gd name="T23" fmla="*/ 0 h 53"/>
                <a:gd name="T24" fmla="*/ 12 w 156"/>
                <a:gd name="T25" fmla="*/ 0 h 53"/>
                <a:gd name="T26" fmla="*/ 6 w 156"/>
                <a:gd name="T27" fmla="*/ 61 h 53"/>
                <a:gd name="T28" fmla="*/ 0 w 156"/>
                <a:gd name="T29" fmla="*/ 88 h 53"/>
                <a:gd name="T30" fmla="*/ 18 w 156"/>
                <a:gd name="T31" fmla="*/ 123 h 53"/>
                <a:gd name="T32" fmla="*/ 18 w 156"/>
                <a:gd name="T33" fmla="*/ 123 h 53"/>
                <a:gd name="T34" fmla="*/ 36 w 156"/>
                <a:gd name="T35" fmla="*/ 146 h 53"/>
                <a:gd name="T36" fmla="*/ 54 w 156"/>
                <a:gd name="T37" fmla="*/ 182 h 53"/>
                <a:gd name="T38" fmla="*/ 66 w 156"/>
                <a:gd name="T39" fmla="*/ 206 h 53"/>
                <a:gd name="T40" fmla="*/ 97 w 156"/>
                <a:gd name="T41" fmla="*/ 206 h 53"/>
                <a:gd name="T42" fmla="*/ 121 w 156"/>
                <a:gd name="T43" fmla="*/ 234 h 53"/>
                <a:gd name="T44" fmla="*/ 145 w 156"/>
                <a:gd name="T45" fmla="*/ 234 h 53"/>
                <a:gd name="T46" fmla="*/ 157 w 156"/>
                <a:gd name="T47" fmla="*/ 265 h 53"/>
                <a:gd name="T48" fmla="*/ 169 w 156"/>
                <a:gd name="T49" fmla="*/ 265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6"/>
                <a:gd name="T76" fmla="*/ 0 h 53"/>
                <a:gd name="T77" fmla="*/ 156 w 156"/>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round/>
              <a:headEnd/>
              <a:tailEnd/>
            </a:ln>
          </p:spPr>
          <p:txBody>
            <a:bodyPr/>
            <a:lstStyle/>
            <a:p>
              <a:endParaRPr lang="en-US"/>
            </a:p>
          </p:txBody>
        </p:sp>
        <p:sp>
          <p:nvSpPr>
            <p:cNvPr id="7190" name="Freeform 44"/>
            <p:cNvSpPr>
              <a:spLocks/>
            </p:cNvSpPr>
            <p:nvPr/>
          </p:nvSpPr>
          <p:spPr bwMode="auto">
            <a:xfrm>
              <a:off x="4716" y="2799"/>
              <a:ext cx="73" cy="47"/>
            </a:xfrm>
            <a:custGeom>
              <a:avLst/>
              <a:gdLst>
                <a:gd name="T0" fmla="*/ 85 w 72"/>
                <a:gd name="T1" fmla="*/ 0 h 42"/>
                <a:gd name="T2" fmla="*/ 55 w 72"/>
                <a:gd name="T3" fmla="*/ 27 h 42"/>
                <a:gd name="T4" fmla="*/ 12 w 72"/>
                <a:gd name="T5" fmla="*/ 77 h 42"/>
                <a:gd name="T6" fmla="*/ 0 w 72"/>
                <a:gd name="T7" fmla="*/ 154 h 42"/>
                <a:gd name="T8" fmla="*/ 0 w 72"/>
                <a:gd name="T9" fmla="*/ 154 h 42"/>
                <a:gd name="T10" fmla="*/ 6 w 72"/>
                <a:gd name="T11" fmla="*/ 181 h 42"/>
                <a:gd name="T12" fmla="*/ 24 w 72"/>
                <a:gd name="T13" fmla="*/ 132 h 42"/>
                <a:gd name="T14" fmla="*/ 61 w 72"/>
                <a:gd name="T15" fmla="*/ 54 h 42"/>
                <a:gd name="T16" fmla="*/ 85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
                <a:gd name="T28" fmla="*/ 0 h 42"/>
                <a:gd name="T29" fmla="*/ 72 w 72"/>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round/>
              <a:headEnd/>
              <a:tailEnd/>
            </a:ln>
          </p:spPr>
          <p:txBody>
            <a:bodyPr/>
            <a:lstStyle/>
            <a:p>
              <a:endParaRPr lang="en-US"/>
            </a:p>
          </p:txBody>
        </p:sp>
        <p:sp>
          <p:nvSpPr>
            <p:cNvPr id="7191" name="Freeform 45"/>
            <p:cNvSpPr>
              <a:spLocks/>
            </p:cNvSpPr>
            <p:nvPr/>
          </p:nvSpPr>
          <p:spPr bwMode="auto">
            <a:xfrm>
              <a:off x="4801" y="2564"/>
              <a:ext cx="24" cy="67"/>
            </a:xfrm>
            <a:custGeom>
              <a:avLst/>
              <a:gdLst>
                <a:gd name="T0" fmla="*/ 24 w 24"/>
                <a:gd name="T1" fmla="*/ 179 h 60"/>
                <a:gd name="T2" fmla="*/ 12 w 24"/>
                <a:gd name="T3" fmla="*/ 103 h 60"/>
                <a:gd name="T4" fmla="*/ 18 w 24"/>
                <a:gd name="T5" fmla="*/ 76 h 60"/>
                <a:gd name="T6" fmla="*/ 12 w 24"/>
                <a:gd name="T7" fmla="*/ 50 h 60"/>
                <a:gd name="T8" fmla="*/ 6 w 24"/>
                <a:gd name="T9" fmla="*/ 76 h 60"/>
                <a:gd name="T10" fmla="*/ 0 w 24"/>
                <a:gd name="T11" fmla="*/ 128 h 60"/>
                <a:gd name="T12" fmla="*/ 0 w 24"/>
                <a:gd name="T13" fmla="*/ 103 h 60"/>
                <a:gd name="T14" fmla="*/ 6 w 24"/>
                <a:gd name="T15" fmla="*/ 26 h 60"/>
                <a:gd name="T16" fmla="*/ 6 w 24"/>
                <a:gd name="T17" fmla="*/ 0 h 60"/>
                <a:gd name="T18" fmla="*/ 0 w 24"/>
                <a:gd name="T19" fmla="*/ 50 h 60"/>
                <a:gd name="T20" fmla="*/ 0 w 24"/>
                <a:gd name="T21" fmla="*/ 128 h 60"/>
                <a:gd name="T22" fmla="*/ 0 w 24"/>
                <a:gd name="T23" fmla="*/ 179 h 60"/>
                <a:gd name="T24" fmla="*/ 12 w 24"/>
                <a:gd name="T25" fmla="*/ 253 h 60"/>
                <a:gd name="T26" fmla="*/ 6 w 24"/>
                <a:gd name="T27" fmla="*/ 151 h 60"/>
                <a:gd name="T28" fmla="*/ 24 w 24"/>
                <a:gd name="T29" fmla="*/ 179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60"/>
                <a:gd name="T47" fmla="*/ 24 w 24"/>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round/>
              <a:headEnd/>
              <a:tailEnd/>
            </a:ln>
          </p:spPr>
          <p:txBody>
            <a:bodyPr/>
            <a:lstStyle/>
            <a:p>
              <a:endParaRPr lang="en-US"/>
            </a:p>
          </p:txBody>
        </p:sp>
        <p:sp>
          <p:nvSpPr>
            <p:cNvPr id="7192" name="Freeform 46"/>
            <p:cNvSpPr>
              <a:spLocks/>
            </p:cNvSpPr>
            <p:nvPr/>
          </p:nvSpPr>
          <p:spPr bwMode="auto">
            <a:xfrm>
              <a:off x="4807" y="2678"/>
              <a:ext cx="49" cy="21"/>
            </a:xfrm>
            <a:custGeom>
              <a:avLst/>
              <a:gdLst>
                <a:gd name="T0" fmla="*/ 61 w 48"/>
                <a:gd name="T1" fmla="*/ 89 h 18"/>
                <a:gd name="T2" fmla="*/ 61 w 48"/>
                <a:gd name="T3" fmla="*/ 137 h 18"/>
                <a:gd name="T4" fmla="*/ 33 w 48"/>
                <a:gd name="T5" fmla="*/ 47 h 18"/>
                <a:gd name="T6" fmla="*/ 12 w 48"/>
                <a:gd name="T7" fmla="*/ 89 h 18"/>
                <a:gd name="T8" fmla="*/ 0 w 48"/>
                <a:gd name="T9" fmla="*/ 47 h 18"/>
                <a:gd name="T10" fmla="*/ 0 w 48"/>
                <a:gd name="T11" fmla="*/ 89 h 18"/>
                <a:gd name="T12" fmla="*/ 0 w 48"/>
                <a:gd name="T13" fmla="*/ 0 h 18"/>
                <a:gd name="T14" fmla="*/ 12 w 48"/>
                <a:gd name="T15" fmla="*/ 0 h 18"/>
                <a:gd name="T16" fmla="*/ 55 w 48"/>
                <a:gd name="T17" fmla="*/ 0 h 18"/>
                <a:gd name="T18" fmla="*/ 61 w 48"/>
                <a:gd name="T19" fmla="*/ 8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8"/>
                <a:gd name="T32" fmla="*/ 48 w 4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round/>
              <a:headEnd/>
              <a:tailEnd/>
            </a:ln>
          </p:spPr>
          <p:txBody>
            <a:bodyPr/>
            <a:lstStyle/>
            <a:p>
              <a:endParaRPr lang="en-US"/>
            </a:p>
          </p:txBody>
        </p:sp>
        <p:sp>
          <p:nvSpPr>
            <p:cNvPr id="7193" name="Freeform 47"/>
            <p:cNvSpPr>
              <a:spLocks/>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20 h 12"/>
                <a:gd name="T8" fmla="*/ 36 w 54"/>
                <a:gd name="T9" fmla="*/ 20 h 12"/>
                <a:gd name="T10" fmla="*/ 24 w 54"/>
                <a:gd name="T11" fmla="*/ 0 h 12"/>
                <a:gd name="T12" fmla="*/ 6 w 54"/>
                <a:gd name="T13" fmla="*/ 0 h 12"/>
                <a:gd name="T14" fmla="*/ 0 w 54"/>
                <a:gd name="T15" fmla="*/ 20 h 12"/>
                <a:gd name="T16" fmla="*/ 6 w 54"/>
                <a:gd name="T17" fmla="*/ 33 h 12"/>
                <a:gd name="T18" fmla="*/ 24 w 54"/>
                <a:gd name="T19" fmla="*/ 33 h 12"/>
                <a:gd name="T20" fmla="*/ 42 w 54"/>
                <a:gd name="T21" fmla="*/ 20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2"/>
                <a:gd name="T38" fmla="*/ 54 w 54"/>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round/>
              <a:headEnd/>
              <a:tailEnd/>
            </a:ln>
          </p:spPr>
          <p:txBody>
            <a:bodyPr/>
            <a:lstStyle/>
            <a:p>
              <a:endParaRPr lang="en-US"/>
            </a:p>
          </p:txBody>
        </p:sp>
        <p:sp>
          <p:nvSpPr>
            <p:cNvPr id="7194" name="Freeform 48"/>
            <p:cNvSpPr>
              <a:spLocks/>
            </p:cNvSpPr>
            <p:nvPr/>
          </p:nvSpPr>
          <p:spPr bwMode="auto">
            <a:xfrm>
              <a:off x="4402" y="2645"/>
              <a:ext cx="29" cy="33"/>
            </a:xfrm>
            <a:custGeom>
              <a:avLst/>
              <a:gdLst>
                <a:gd name="T0" fmla="*/ 17 w 30"/>
                <a:gd name="T1" fmla="*/ 84 h 30"/>
                <a:gd name="T2" fmla="*/ 15 w 30"/>
                <a:gd name="T3" fmla="*/ 103 h 30"/>
                <a:gd name="T4" fmla="*/ 12 w 30"/>
                <a:gd name="T5" fmla="*/ 84 h 30"/>
                <a:gd name="T6" fmla="*/ 6 w 30"/>
                <a:gd name="T7" fmla="*/ 41 h 30"/>
                <a:gd name="T8" fmla="*/ 0 w 30"/>
                <a:gd name="T9" fmla="*/ 41 h 30"/>
                <a:gd name="T10" fmla="*/ 6 w 30"/>
                <a:gd name="T11" fmla="*/ 23 h 30"/>
                <a:gd name="T12" fmla="*/ 12 w 30"/>
                <a:gd name="T13" fmla="*/ 0 h 30"/>
                <a:gd name="T14" fmla="*/ 15 w 30"/>
                <a:gd name="T15" fmla="*/ 63 h 30"/>
                <a:gd name="T16" fmla="*/ 17 w 30"/>
                <a:gd name="T17" fmla="*/ 84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0"/>
                <a:gd name="T29" fmla="*/ 30 w 30"/>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round/>
              <a:headEnd/>
              <a:tailEnd/>
            </a:ln>
          </p:spPr>
          <p:txBody>
            <a:bodyPr/>
            <a:lstStyle/>
            <a:p>
              <a:endParaRPr lang="en-US"/>
            </a:p>
          </p:txBody>
        </p:sp>
        <p:sp>
          <p:nvSpPr>
            <p:cNvPr id="7195" name="Freeform 49"/>
            <p:cNvSpPr>
              <a:spLocks/>
            </p:cNvSpPr>
            <p:nvPr/>
          </p:nvSpPr>
          <p:spPr bwMode="auto">
            <a:xfrm>
              <a:off x="4601" y="2792"/>
              <a:ext cx="43" cy="20"/>
            </a:xfrm>
            <a:custGeom>
              <a:avLst/>
              <a:gdLst>
                <a:gd name="T0" fmla="*/ 55 w 42"/>
                <a:gd name="T1" fmla="*/ 46 h 18"/>
                <a:gd name="T2" fmla="*/ 49 w 42"/>
                <a:gd name="T3" fmla="*/ 24 h 18"/>
                <a:gd name="T4" fmla="*/ 43 w 42"/>
                <a:gd name="T5" fmla="*/ 24 h 18"/>
                <a:gd name="T6" fmla="*/ 18 w 42"/>
                <a:gd name="T7" fmla="*/ 0 h 18"/>
                <a:gd name="T8" fmla="*/ 37 w 42"/>
                <a:gd name="T9" fmla="*/ 46 h 18"/>
                <a:gd name="T10" fmla="*/ 18 w 42"/>
                <a:gd name="T11" fmla="*/ 46 h 18"/>
                <a:gd name="T12" fmla="*/ 0 w 42"/>
                <a:gd name="T13" fmla="*/ 46 h 18"/>
                <a:gd name="T14" fmla="*/ 0 w 42"/>
                <a:gd name="T15" fmla="*/ 70 h 18"/>
                <a:gd name="T16" fmla="*/ 12 w 42"/>
                <a:gd name="T17" fmla="*/ 70 h 18"/>
                <a:gd name="T18" fmla="*/ 43 w 42"/>
                <a:gd name="T19" fmla="*/ 46 h 18"/>
                <a:gd name="T20" fmla="*/ 49 w 42"/>
                <a:gd name="T21" fmla="*/ 70 h 18"/>
                <a:gd name="T22" fmla="*/ 49 w 42"/>
                <a:gd name="T23" fmla="*/ 46 h 18"/>
                <a:gd name="T24" fmla="*/ 55 w 42"/>
                <a:gd name="T25" fmla="*/ 4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8"/>
                <a:gd name="T41" fmla="*/ 42 w 4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round/>
              <a:headEnd/>
              <a:tailEnd/>
            </a:ln>
          </p:spPr>
          <p:txBody>
            <a:bodyPr/>
            <a:lstStyle/>
            <a:p>
              <a:endParaRPr lang="en-US"/>
            </a:p>
          </p:txBody>
        </p:sp>
        <p:sp>
          <p:nvSpPr>
            <p:cNvPr id="7196" name="Freeform 50"/>
            <p:cNvSpPr>
              <a:spLocks/>
            </p:cNvSpPr>
            <p:nvPr/>
          </p:nvSpPr>
          <p:spPr bwMode="auto">
            <a:xfrm>
              <a:off x="4637" y="2826"/>
              <a:ext cx="30" cy="13"/>
            </a:xfrm>
            <a:custGeom>
              <a:avLst/>
              <a:gdLst>
                <a:gd name="T0" fmla="*/ 30 w 30"/>
                <a:gd name="T1" fmla="*/ 33 h 12"/>
                <a:gd name="T2" fmla="*/ 18 w 30"/>
                <a:gd name="T3" fmla="*/ 33 h 12"/>
                <a:gd name="T4" fmla="*/ 6 w 30"/>
                <a:gd name="T5" fmla="*/ 20 h 12"/>
                <a:gd name="T6" fmla="*/ 0 w 30"/>
                <a:gd name="T7" fmla="*/ 0 h 12"/>
                <a:gd name="T8" fmla="*/ 18 w 30"/>
                <a:gd name="T9" fmla="*/ 0 h 12"/>
                <a:gd name="T10" fmla="*/ 30 w 30"/>
                <a:gd name="T11" fmla="*/ 33 h 12"/>
                <a:gd name="T12" fmla="*/ 0 60000 65536"/>
                <a:gd name="T13" fmla="*/ 0 60000 65536"/>
                <a:gd name="T14" fmla="*/ 0 60000 65536"/>
                <a:gd name="T15" fmla="*/ 0 60000 65536"/>
                <a:gd name="T16" fmla="*/ 0 60000 65536"/>
                <a:gd name="T17" fmla="*/ 0 60000 65536"/>
                <a:gd name="T18" fmla="*/ 0 w 30"/>
                <a:gd name="T19" fmla="*/ 0 h 12"/>
                <a:gd name="T20" fmla="*/ 30 w 3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round/>
              <a:headEnd/>
              <a:tailEnd/>
            </a:ln>
          </p:spPr>
          <p:txBody>
            <a:bodyPr/>
            <a:lstStyle/>
            <a:p>
              <a:endParaRPr lang="en-US"/>
            </a:p>
          </p:txBody>
        </p:sp>
        <p:sp>
          <p:nvSpPr>
            <p:cNvPr id="7197" name="Freeform 51"/>
            <p:cNvSpPr>
              <a:spLocks/>
            </p:cNvSpPr>
            <p:nvPr/>
          </p:nvSpPr>
          <p:spPr bwMode="auto">
            <a:xfrm>
              <a:off x="4771" y="2678"/>
              <a:ext cx="24" cy="21"/>
            </a:xfrm>
            <a:custGeom>
              <a:avLst/>
              <a:gdLst>
                <a:gd name="T0" fmla="*/ 24 w 24"/>
                <a:gd name="T1" fmla="*/ 89 h 18"/>
                <a:gd name="T2" fmla="*/ 12 w 24"/>
                <a:gd name="T3" fmla="*/ 137 h 18"/>
                <a:gd name="T4" fmla="*/ 0 w 24"/>
                <a:gd name="T5" fmla="*/ 47 h 18"/>
                <a:gd name="T6" fmla="*/ 6 w 24"/>
                <a:gd name="T7" fmla="*/ 0 h 18"/>
                <a:gd name="T8" fmla="*/ 24 w 24"/>
                <a:gd name="T9" fmla="*/ 89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24" y="12"/>
                  </a:moveTo>
                  <a:lnTo>
                    <a:pt x="12" y="18"/>
                  </a:lnTo>
                  <a:lnTo>
                    <a:pt x="0" y="6"/>
                  </a:lnTo>
                  <a:lnTo>
                    <a:pt x="6" y="0"/>
                  </a:lnTo>
                  <a:lnTo>
                    <a:pt x="24" y="12"/>
                  </a:lnTo>
                  <a:close/>
                </a:path>
              </a:pathLst>
            </a:custGeom>
            <a:solidFill>
              <a:srgbClr val="E1E1E1"/>
            </a:solidFill>
            <a:ln w="9525">
              <a:solidFill>
                <a:srgbClr val="000000"/>
              </a:solidFill>
              <a:round/>
              <a:headEnd/>
              <a:tailEnd/>
            </a:ln>
          </p:spPr>
          <p:txBody>
            <a:bodyPr/>
            <a:lstStyle/>
            <a:p>
              <a:endParaRPr lang="en-US"/>
            </a:p>
          </p:txBody>
        </p:sp>
        <p:sp>
          <p:nvSpPr>
            <p:cNvPr id="7198" name="Freeform 52"/>
            <p:cNvSpPr>
              <a:spLocks/>
            </p:cNvSpPr>
            <p:nvPr/>
          </p:nvSpPr>
          <p:spPr bwMode="auto">
            <a:xfrm>
              <a:off x="4559" y="2792"/>
              <a:ext cx="24" cy="14"/>
            </a:xfrm>
            <a:custGeom>
              <a:avLst/>
              <a:gdLst>
                <a:gd name="T0" fmla="*/ 24 w 24"/>
                <a:gd name="T1" fmla="*/ 47 h 12"/>
                <a:gd name="T2" fmla="*/ 18 w 24"/>
                <a:gd name="T3" fmla="*/ 47 h 12"/>
                <a:gd name="T4" fmla="*/ 0 w 24"/>
                <a:gd name="T5" fmla="*/ 0 h 12"/>
                <a:gd name="T6" fmla="*/ 12 w 24"/>
                <a:gd name="T7" fmla="*/ 89 h 12"/>
                <a:gd name="T8" fmla="*/ 24 w 24"/>
                <a:gd name="T9" fmla="*/ 47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24" y="6"/>
                  </a:moveTo>
                  <a:lnTo>
                    <a:pt x="18" y="6"/>
                  </a:lnTo>
                  <a:lnTo>
                    <a:pt x="0" y="0"/>
                  </a:lnTo>
                  <a:lnTo>
                    <a:pt x="12" y="12"/>
                  </a:lnTo>
                  <a:lnTo>
                    <a:pt x="24" y="6"/>
                  </a:lnTo>
                  <a:close/>
                </a:path>
              </a:pathLst>
            </a:custGeom>
            <a:solidFill>
              <a:srgbClr val="E1E1E1"/>
            </a:solidFill>
            <a:ln w="9525">
              <a:solidFill>
                <a:srgbClr val="000000"/>
              </a:solidFill>
              <a:round/>
              <a:headEnd/>
              <a:tailEnd/>
            </a:ln>
          </p:spPr>
          <p:txBody>
            <a:bodyPr/>
            <a:lstStyle/>
            <a:p>
              <a:endParaRPr lang="en-US"/>
            </a:p>
          </p:txBody>
        </p:sp>
        <p:sp>
          <p:nvSpPr>
            <p:cNvPr id="7199" name="Freeform 53"/>
            <p:cNvSpPr>
              <a:spLocks/>
            </p:cNvSpPr>
            <p:nvPr/>
          </p:nvSpPr>
          <p:spPr bwMode="auto">
            <a:xfrm>
              <a:off x="4255" y="2577"/>
              <a:ext cx="18" cy="20"/>
            </a:xfrm>
            <a:custGeom>
              <a:avLst/>
              <a:gdLst>
                <a:gd name="T0" fmla="*/ 34 w 17"/>
                <a:gd name="T1" fmla="*/ 46 h 18"/>
                <a:gd name="T2" fmla="*/ 24 w 17"/>
                <a:gd name="T3" fmla="*/ 70 h 18"/>
                <a:gd name="T4" fmla="*/ 0 w 17"/>
                <a:gd name="T5" fmla="*/ 24 h 18"/>
                <a:gd name="T6" fmla="*/ 6 w 17"/>
                <a:gd name="T7" fmla="*/ 0 h 18"/>
                <a:gd name="T8" fmla="*/ 34 w 17"/>
                <a:gd name="T9" fmla="*/ 46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7" y="12"/>
                  </a:moveTo>
                  <a:lnTo>
                    <a:pt x="11" y="18"/>
                  </a:lnTo>
                  <a:lnTo>
                    <a:pt x="0" y="6"/>
                  </a:lnTo>
                  <a:lnTo>
                    <a:pt x="6" y="0"/>
                  </a:lnTo>
                  <a:lnTo>
                    <a:pt x="17" y="12"/>
                  </a:lnTo>
                  <a:close/>
                </a:path>
              </a:pathLst>
            </a:custGeom>
            <a:solidFill>
              <a:srgbClr val="E1E1E1"/>
            </a:solidFill>
            <a:ln w="9525">
              <a:solidFill>
                <a:srgbClr val="000000"/>
              </a:solidFill>
              <a:round/>
              <a:headEnd/>
              <a:tailEnd/>
            </a:ln>
          </p:spPr>
          <p:txBody>
            <a:bodyPr/>
            <a:lstStyle/>
            <a:p>
              <a:endParaRPr lang="en-US"/>
            </a:p>
          </p:txBody>
        </p:sp>
        <p:sp>
          <p:nvSpPr>
            <p:cNvPr id="7200" name="Freeform 54"/>
            <p:cNvSpPr>
              <a:spLocks/>
            </p:cNvSpPr>
            <p:nvPr/>
          </p:nvSpPr>
          <p:spPr bwMode="auto">
            <a:xfrm>
              <a:off x="4590" y="2799"/>
              <a:ext cx="11" cy="13"/>
            </a:xfrm>
            <a:custGeom>
              <a:avLst/>
              <a:gdLst>
                <a:gd name="T0" fmla="*/ 11 w 11"/>
                <a:gd name="T1" fmla="*/ 0 h 12"/>
                <a:gd name="T2" fmla="*/ 5 w 11"/>
                <a:gd name="T3" fmla="*/ 0 h 12"/>
                <a:gd name="T4" fmla="*/ 0 w 11"/>
                <a:gd name="T5" fmla="*/ 20 h 12"/>
                <a:gd name="T6" fmla="*/ 5 w 11"/>
                <a:gd name="T7" fmla="*/ 33 h 12"/>
                <a:gd name="T8" fmla="*/ 11 w 11"/>
                <a:gd name="T9" fmla="*/ 0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0"/>
                  </a:moveTo>
                  <a:lnTo>
                    <a:pt x="5" y="0"/>
                  </a:lnTo>
                  <a:lnTo>
                    <a:pt x="0" y="6"/>
                  </a:lnTo>
                  <a:lnTo>
                    <a:pt x="5" y="12"/>
                  </a:lnTo>
                  <a:lnTo>
                    <a:pt x="11" y="0"/>
                  </a:lnTo>
                  <a:close/>
                </a:path>
              </a:pathLst>
            </a:custGeom>
            <a:solidFill>
              <a:srgbClr val="E1E1E1"/>
            </a:solidFill>
            <a:ln w="9525">
              <a:solidFill>
                <a:srgbClr val="000000"/>
              </a:solidFill>
              <a:round/>
              <a:headEnd/>
              <a:tailEnd/>
            </a:ln>
          </p:spPr>
          <p:txBody>
            <a:bodyPr/>
            <a:lstStyle/>
            <a:p>
              <a:endParaRPr lang="en-US"/>
            </a:p>
          </p:txBody>
        </p:sp>
        <p:sp>
          <p:nvSpPr>
            <p:cNvPr id="7201" name="Freeform 55"/>
            <p:cNvSpPr>
              <a:spLocks/>
            </p:cNvSpPr>
            <p:nvPr/>
          </p:nvSpPr>
          <p:spPr bwMode="auto">
            <a:xfrm>
              <a:off x="4443" y="2672"/>
              <a:ext cx="13" cy="13"/>
            </a:xfrm>
            <a:custGeom>
              <a:avLst/>
              <a:gdLst>
                <a:gd name="T0" fmla="*/ 33 w 12"/>
                <a:gd name="T1" fmla="*/ 20 h 12"/>
                <a:gd name="T2" fmla="*/ 20 w 12"/>
                <a:gd name="T3" fmla="*/ 33 h 12"/>
                <a:gd name="T4" fmla="*/ 0 w 12"/>
                <a:gd name="T5" fmla="*/ 33 h 12"/>
                <a:gd name="T6" fmla="*/ 0 w 12"/>
                <a:gd name="T7" fmla="*/ 0 h 12"/>
                <a:gd name="T8" fmla="*/ 33 w 12"/>
                <a:gd name="T9" fmla="*/ 2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6" y="12"/>
                  </a:lnTo>
                  <a:lnTo>
                    <a:pt x="0" y="12"/>
                  </a:lnTo>
                  <a:lnTo>
                    <a:pt x="0" y="0"/>
                  </a:lnTo>
                  <a:lnTo>
                    <a:pt x="12" y="6"/>
                  </a:lnTo>
                  <a:close/>
                </a:path>
              </a:pathLst>
            </a:custGeom>
            <a:solidFill>
              <a:srgbClr val="E1E1E1"/>
            </a:solidFill>
            <a:ln w="9525">
              <a:solidFill>
                <a:srgbClr val="000000"/>
              </a:solidFill>
              <a:round/>
              <a:headEnd/>
              <a:tailEnd/>
            </a:ln>
          </p:spPr>
          <p:txBody>
            <a:bodyPr/>
            <a:lstStyle/>
            <a:p>
              <a:endParaRPr lang="en-US"/>
            </a:p>
          </p:txBody>
        </p:sp>
        <p:sp>
          <p:nvSpPr>
            <p:cNvPr id="7202" name="Freeform 56"/>
            <p:cNvSpPr>
              <a:spLocks/>
            </p:cNvSpPr>
            <p:nvPr/>
          </p:nvSpPr>
          <p:spPr bwMode="auto">
            <a:xfrm>
              <a:off x="4710" y="2712"/>
              <a:ext cx="6" cy="27"/>
            </a:xfrm>
            <a:custGeom>
              <a:avLst/>
              <a:gdLst>
                <a:gd name="T0" fmla="*/ 6 w 6"/>
                <a:gd name="T1" fmla="*/ 87 h 24"/>
                <a:gd name="T2" fmla="*/ 6 w 6"/>
                <a:gd name="T3" fmla="*/ 87 h 24"/>
                <a:gd name="T4" fmla="*/ 6 w 6"/>
                <a:gd name="T5" fmla="*/ 29 h 24"/>
                <a:gd name="T6" fmla="*/ 6 w 6"/>
                <a:gd name="T7" fmla="*/ 0 h 24"/>
                <a:gd name="T8" fmla="*/ 0 w 6"/>
                <a:gd name="T9" fmla="*/ 111 h 24"/>
                <a:gd name="T10" fmla="*/ 6 w 6"/>
                <a:gd name="T11" fmla="*/ 87 h 24"/>
                <a:gd name="T12" fmla="*/ 0 60000 65536"/>
                <a:gd name="T13" fmla="*/ 0 60000 65536"/>
                <a:gd name="T14" fmla="*/ 0 60000 65536"/>
                <a:gd name="T15" fmla="*/ 0 60000 65536"/>
                <a:gd name="T16" fmla="*/ 0 60000 65536"/>
                <a:gd name="T17" fmla="*/ 0 60000 65536"/>
                <a:gd name="T18" fmla="*/ 0 w 6"/>
                <a:gd name="T19" fmla="*/ 0 h 24"/>
                <a:gd name="T20" fmla="*/ 6 w 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round/>
              <a:headEnd/>
              <a:tailEnd/>
            </a:ln>
          </p:spPr>
          <p:txBody>
            <a:bodyPr/>
            <a:lstStyle/>
            <a:p>
              <a:endParaRPr lang="en-US"/>
            </a:p>
          </p:txBody>
        </p:sp>
        <p:sp>
          <p:nvSpPr>
            <p:cNvPr id="7203" name="Rectangle 57"/>
            <p:cNvSpPr>
              <a:spLocks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04" name="Freeform 58"/>
            <p:cNvSpPr>
              <a:spLocks/>
            </p:cNvSpPr>
            <p:nvPr/>
          </p:nvSpPr>
          <p:spPr bwMode="auto">
            <a:xfrm>
              <a:off x="4286" y="2631"/>
              <a:ext cx="11" cy="20"/>
            </a:xfrm>
            <a:custGeom>
              <a:avLst/>
              <a:gdLst>
                <a:gd name="T0" fmla="*/ 6 w 12"/>
                <a:gd name="T1" fmla="*/ 70 h 18"/>
                <a:gd name="T2" fmla="*/ 0 w 12"/>
                <a:gd name="T3" fmla="*/ 70 h 18"/>
                <a:gd name="T4" fmla="*/ 0 w 12"/>
                <a:gd name="T5" fmla="*/ 0 h 18"/>
                <a:gd name="T6" fmla="*/ 6 w 12"/>
                <a:gd name="T7" fmla="*/ 70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12" y="18"/>
                  </a:moveTo>
                  <a:lnTo>
                    <a:pt x="0" y="18"/>
                  </a:lnTo>
                  <a:lnTo>
                    <a:pt x="0" y="0"/>
                  </a:lnTo>
                  <a:lnTo>
                    <a:pt x="12" y="18"/>
                  </a:lnTo>
                  <a:close/>
                </a:path>
              </a:pathLst>
            </a:custGeom>
            <a:solidFill>
              <a:srgbClr val="E1E1E1"/>
            </a:solidFill>
            <a:ln w="9525">
              <a:solidFill>
                <a:srgbClr val="000000"/>
              </a:solidFill>
              <a:round/>
              <a:headEnd/>
              <a:tailEnd/>
            </a:ln>
          </p:spPr>
          <p:txBody>
            <a:bodyPr/>
            <a:lstStyle/>
            <a:p>
              <a:endParaRPr lang="en-US"/>
            </a:p>
          </p:txBody>
        </p:sp>
        <p:sp>
          <p:nvSpPr>
            <p:cNvPr id="7205" name="Freeform 59"/>
            <p:cNvSpPr>
              <a:spLocks/>
            </p:cNvSpPr>
            <p:nvPr/>
          </p:nvSpPr>
          <p:spPr bwMode="auto">
            <a:xfrm>
              <a:off x="4703" y="2719"/>
              <a:ext cx="7" cy="13"/>
            </a:xfrm>
            <a:custGeom>
              <a:avLst/>
              <a:gdLst>
                <a:gd name="T0" fmla="*/ 47 w 6"/>
                <a:gd name="T1" fmla="*/ 20 h 12"/>
                <a:gd name="T2" fmla="*/ 47 w 6"/>
                <a:gd name="T3" fmla="*/ 0 h 12"/>
                <a:gd name="T4" fmla="*/ 47 w 6"/>
                <a:gd name="T5" fmla="*/ 0 h 12"/>
                <a:gd name="T6" fmla="*/ 0 w 6"/>
                <a:gd name="T7" fmla="*/ 33 h 12"/>
                <a:gd name="T8" fmla="*/ 47 w 6"/>
                <a:gd name="T9" fmla="*/ 20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6"/>
                  </a:moveTo>
                  <a:lnTo>
                    <a:pt x="6" y="0"/>
                  </a:lnTo>
                  <a:lnTo>
                    <a:pt x="0" y="12"/>
                  </a:lnTo>
                  <a:lnTo>
                    <a:pt x="6" y="6"/>
                  </a:lnTo>
                  <a:close/>
                </a:path>
              </a:pathLst>
            </a:custGeom>
            <a:solidFill>
              <a:srgbClr val="E1E1E1"/>
            </a:solidFill>
            <a:ln w="9525">
              <a:solidFill>
                <a:srgbClr val="000000"/>
              </a:solidFill>
              <a:round/>
              <a:headEnd/>
              <a:tailEnd/>
            </a:ln>
          </p:spPr>
          <p:txBody>
            <a:bodyPr/>
            <a:lstStyle/>
            <a:p>
              <a:endParaRPr lang="en-US"/>
            </a:p>
          </p:txBody>
        </p:sp>
        <p:sp>
          <p:nvSpPr>
            <p:cNvPr id="7206" name="Freeform 60"/>
            <p:cNvSpPr>
              <a:spLocks/>
            </p:cNvSpPr>
            <p:nvPr/>
          </p:nvSpPr>
          <p:spPr bwMode="auto">
            <a:xfrm>
              <a:off x="4741" y="2651"/>
              <a:ext cx="18" cy="7"/>
            </a:xfrm>
            <a:custGeom>
              <a:avLst/>
              <a:gdLst>
                <a:gd name="T0" fmla="*/ 18 w 18"/>
                <a:gd name="T1" fmla="*/ 47 h 6"/>
                <a:gd name="T2" fmla="*/ 6 w 18"/>
                <a:gd name="T3" fmla="*/ 0 h 6"/>
                <a:gd name="T4" fmla="*/ 0 w 18"/>
                <a:gd name="T5" fmla="*/ 47 h 6"/>
                <a:gd name="T6" fmla="*/ 18 w 18"/>
                <a:gd name="T7" fmla="*/ 47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6"/>
                  </a:moveTo>
                  <a:lnTo>
                    <a:pt x="6" y="0"/>
                  </a:lnTo>
                  <a:lnTo>
                    <a:pt x="0" y="6"/>
                  </a:lnTo>
                  <a:lnTo>
                    <a:pt x="18" y="6"/>
                  </a:lnTo>
                  <a:close/>
                </a:path>
              </a:pathLst>
            </a:custGeom>
            <a:solidFill>
              <a:srgbClr val="E1E1E1"/>
            </a:solidFill>
            <a:ln w="9525">
              <a:solidFill>
                <a:srgbClr val="000000"/>
              </a:solidFill>
              <a:round/>
              <a:headEnd/>
              <a:tailEnd/>
            </a:ln>
          </p:spPr>
          <p:txBody>
            <a:bodyPr/>
            <a:lstStyle/>
            <a:p>
              <a:endParaRPr lang="en-US"/>
            </a:p>
          </p:txBody>
        </p:sp>
        <p:sp>
          <p:nvSpPr>
            <p:cNvPr id="7207" name="Freeform 61"/>
            <p:cNvSpPr>
              <a:spLocks/>
            </p:cNvSpPr>
            <p:nvPr/>
          </p:nvSpPr>
          <p:spPr bwMode="auto">
            <a:xfrm>
              <a:off x="4911" y="2753"/>
              <a:ext cx="5" cy="13"/>
            </a:xfrm>
            <a:custGeom>
              <a:avLst/>
              <a:gdLst>
                <a:gd name="T0" fmla="*/ 3 w 6"/>
                <a:gd name="T1" fmla="*/ 20 h 12"/>
                <a:gd name="T2" fmla="*/ 0 w 6"/>
                <a:gd name="T3" fmla="*/ 33 h 12"/>
                <a:gd name="T4" fmla="*/ 0 w 6"/>
                <a:gd name="T5" fmla="*/ 0 h 12"/>
                <a:gd name="T6" fmla="*/ 3 w 6"/>
                <a:gd name="T7" fmla="*/ 20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6"/>
                  </a:moveTo>
                  <a:lnTo>
                    <a:pt x="0" y="12"/>
                  </a:ln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7208" name="Freeform 62"/>
            <p:cNvSpPr>
              <a:spLocks/>
            </p:cNvSpPr>
            <p:nvPr/>
          </p:nvSpPr>
          <p:spPr bwMode="auto">
            <a:xfrm>
              <a:off x="4529" y="2766"/>
              <a:ext cx="23" cy="7"/>
            </a:xfrm>
            <a:custGeom>
              <a:avLst/>
              <a:gdLst>
                <a:gd name="T0" fmla="*/ 12 w 24"/>
                <a:gd name="T1" fmla="*/ 0 h 6"/>
                <a:gd name="T2" fmla="*/ 6 w 24"/>
                <a:gd name="T3" fmla="*/ 47 h 6"/>
                <a:gd name="T4" fmla="*/ 0 w 24"/>
                <a:gd name="T5" fmla="*/ 47 h 6"/>
                <a:gd name="T6" fmla="*/ 12 w 24"/>
                <a:gd name="T7" fmla="*/ 0 h 6"/>
                <a:gd name="T8" fmla="*/ 0 60000 65536"/>
                <a:gd name="T9" fmla="*/ 0 60000 65536"/>
                <a:gd name="T10" fmla="*/ 0 60000 65536"/>
                <a:gd name="T11" fmla="*/ 0 60000 65536"/>
                <a:gd name="T12" fmla="*/ 0 w 24"/>
                <a:gd name="T13" fmla="*/ 0 h 6"/>
                <a:gd name="T14" fmla="*/ 24 w 24"/>
                <a:gd name="T15" fmla="*/ 6 h 6"/>
              </a:gdLst>
              <a:ahLst/>
              <a:cxnLst>
                <a:cxn ang="T8">
                  <a:pos x="T0" y="T1"/>
                </a:cxn>
                <a:cxn ang="T9">
                  <a:pos x="T2" y="T3"/>
                </a:cxn>
                <a:cxn ang="T10">
                  <a:pos x="T4" y="T5"/>
                </a:cxn>
                <a:cxn ang="T11">
                  <a:pos x="T6" y="T7"/>
                </a:cxn>
              </a:cxnLst>
              <a:rect l="T12" t="T13" r="T14" b="T15"/>
              <a:pathLst>
                <a:path w="24" h="6">
                  <a:moveTo>
                    <a:pt x="24" y="0"/>
                  </a:moveTo>
                  <a:lnTo>
                    <a:pt x="6" y="6"/>
                  </a:lnTo>
                  <a:lnTo>
                    <a:pt x="0" y="6"/>
                  </a:lnTo>
                  <a:lnTo>
                    <a:pt x="24" y="0"/>
                  </a:lnTo>
                  <a:close/>
                </a:path>
              </a:pathLst>
            </a:custGeom>
            <a:solidFill>
              <a:srgbClr val="E1E1E1"/>
            </a:solidFill>
            <a:ln w="9525">
              <a:solidFill>
                <a:srgbClr val="000000"/>
              </a:solidFill>
              <a:round/>
              <a:headEnd/>
              <a:tailEnd/>
            </a:ln>
          </p:spPr>
          <p:txBody>
            <a:bodyPr/>
            <a:lstStyle/>
            <a:p>
              <a:endParaRPr lang="en-US"/>
            </a:p>
          </p:txBody>
        </p:sp>
        <p:sp>
          <p:nvSpPr>
            <p:cNvPr id="7209" name="Freeform 63"/>
            <p:cNvSpPr>
              <a:spLocks/>
            </p:cNvSpPr>
            <p:nvPr/>
          </p:nvSpPr>
          <p:spPr bwMode="auto">
            <a:xfrm>
              <a:off x="4559" y="2503"/>
              <a:ext cx="13" cy="20"/>
            </a:xfrm>
            <a:custGeom>
              <a:avLst/>
              <a:gdLst>
                <a:gd name="T0" fmla="*/ 20 w 12"/>
                <a:gd name="T1" fmla="*/ 70 h 18"/>
                <a:gd name="T2" fmla="*/ 0 w 12"/>
                <a:gd name="T3" fmla="*/ 24 h 18"/>
                <a:gd name="T4" fmla="*/ 33 w 12"/>
                <a:gd name="T5" fmla="*/ 0 h 18"/>
                <a:gd name="T6" fmla="*/ 33 w 12"/>
                <a:gd name="T7" fmla="*/ 0 h 18"/>
                <a:gd name="T8" fmla="*/ 33 w 12"/>
                <a:gd name="T9" fmla="*/ 46 h 18"/>
                <a:gd name="T10" fmla="*/ 20 w 12"/>
                <a:gd name="T11" fmla="*/ 70 h 18"/>
                <a:gd name="T12" fmla="*/ 0 60000 65536"/>
                <a:gd name="T13" fmla="*/ 0 60000 65536"/>
                <a:gd name="T14" fmla="*/ 0 60000 65536"/>
                <a:gd name="T15" fmla="*/ 0 60000 65536"/>
                <a:gd name="T16" fmla="*/ 0 60000 65536"/>
                <a:gd name="T17" fmla="*/ 0 60000 65536"/>
                <a:gd name="T18" fmla="*/ 0 w 12"/>
                <a:gd name="T19" fmla="*/ 0 h 18"/>
                <a:gd name="T20" fmla="*/ 12 w 1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2" h="18">
                  <a:moveTo>
                    <a:pt x="6" y="18"/>
                  </a:moveTo>
                  <a:lnTo>
                    <a:pt x="0" y="6"/>
                  </a:lnTo>
                  <a:lnTo>
                    <a:pt x="12" y="0"/>
                  </a:lnTo>
                  <a:lnTo>
                    <a:pt x="12" y="12"/>
                  </a:lnTo>
                  <a:lnTo>
                    <a:pt x="6" y="18"/>
                  </a:lnTo>
                  <a:close/>
                </a:path>
              </a:pathLst>
            </a:custGeom>
            <a:solidFill>
              <a:srgbClr val="E1E1E1"/>
            </a:solidFill>
            <a:ln w="9525">
              <a:solidFill>
                <a:srgbClr val="000000"/>
              </a:solidFill>
              <a:round/>
              <a:headEnd/>
              <a:tailEnd/>
            </a:ln>
          </p:spPr>
          <p:txBody>
            <a:bodyPr/>
            <a:lstStyle/>
            <a:p>
              <a:endParaRPr lang="en-US"/>
            </a:p>
          </p:txBody>
        </p:sp>
        <p:sp>
          <p:nvSpPr>
            <p:cNvPr id="7210" name="Freeform 64"/>
            <p:cNvSpPr>
              <a:spLocks/>
            </p:cNvSpPr>
            <p:nvPr/>
          </p:nvSpPr>
          <p:spPr bwMode="auto">
            <a:xfrm>
              <a:off x="5341" y="2455"/>
              <a:ext cx="1" cy="7"/>
            </a:xfrm>
            <a:custGeom>
              <a:avLst/>
              <a:gdLst>
                <a:gd name="T0" fmla="*/ 0 w 1"/>
                <a:gd name="T1" fmla="*/ 0 h 6"/>
                <a:gd name="T2" fmla="*/ 0 w 1"/>
                <a:gd name="T3" fmla="*/ 0 h 6"/>
                <a:gd name="T4" fmla="*/ 0 w 1"/>
                <a:gd name="T5" fmla="*/ 0 h 6"/>
                <a:gd name="T6" fmla="*/ 0 w 1"/>
                <a:gd name="T7" fmla="*/ 47 h 6"/>
                <a:gd name="T8" fmla="*/ 0 w 1"/>
                <a:gd name="T9" fmla="*/ 47 h 6"/>
                <a:gd name="T10" fmla="*/ 0 w 1"/>
                <a:gd name="T11" fmla="*/ 47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6"/>
                <a:gd name="T38" fmla="*/ 1 w 1"/>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11" name="Freeform 65"/>
            <p:cNvSpPr>
              <a:spLocks/>
            </p:cNvSpPr>
            <p:nvPr/>
          </p:nvSpPr>
          <p:spPr bwMode="auto">
            <a:xfrm>
              <a:off x="5426" y="2489"/>
              <a:ext cx="1" cy="7"/>
            </a:xfrm>
            <a:custGeom>
              <a:avLst/>
              <a:gdLst>
                <a:gd name="T0" fmla="*/ 0 w 1"/>
                <a:gd name="T1" fmla="*/ 47 h 6"/>
                <a:gd name="T2" fmla="*/ 0 w 1"/>
                <a:gd name="T3" fmla="*/ 47 h 6"/>
                <a:gd name="T4" fmla="*/ 0 w 1"/>
                <a:gd name="T5" fmla="*/ 47 h 6"/>
                <a:gd name="T6" fmla="*/ 0 w 1"/>
                <a:gd name="T7" fmla="*/ 0 h 6"/>
                <a:gd name="T8" fmla="*/ 0 w 1"/>
                <a:gd name="T9" fmla="*/ 47 h 6"/>
                <a:gd name="T10" fmla="*/ 0 w 1"/>
                <a:gd name="T11" fmla="*/ 47 h 6"/>
                <a:gd name="T12" fmla="*/ 0 60000 65536"/>
                <a:gd name="T13" fmla="*/ 0 60000 65536"/>
                <a:gd name="T14" fmla="*/ 0 60000 65536"/>
                <a:gd name="T15" fmla="*/ 0 60000 65536"/>
                <a:gd name="T16" fmla="*/ 0 60000 65536"/>
                <a:gd name="T17" fmla="*/ 0 60000 65536"/>
                <a:gd name="T18" fmla="*/ 0 w 1"/>
                <a:gd name="T19" fmla="*/ 0 h 6"/>
                <a:gd name="T20" fmla="*/ 1 w 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212" name="Freeform 66"/>
            <p:cNvSpPr>
              <a:spLocks/>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6"/>
                <a:gd name="T29" fmla="*/ 1 w 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213" name="Freeform 67"/>
            <p:cNvSpPr>
              <a:spLocks/>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214" name="Freeform 68"/>
            <p:cNvSpPr>
              <a:spLocks/>
            </p:cNvSpPr>
            <p:nvPr/>
          </p:nvSpPr>
          <p:spPr bwMode="auto">
            <a:xfrm>
              <a:off x="5226" y="2442"/>
              <a:ext cx="1" cy="7"/>
            </a:xfrm>
            <a:custGeom>
              <a:avLst/>
              <a:gdLst>
                <a:gd name="T0" fmla="*/ 0 w 1"/>
                <a:gd name="T1" fmla="*/ 0 h 6"/>
                <a:gd name="T2" fmla="*/ 0 w 1"/>
                <a:gd name="T3" fmla="*/ 0 h 6"/>
                <a:gd name="T4" fmla="*/ 0 w 1"/>
                <a:gd name="T5" fmla="*/ 47 h 6"/>
                <a:gd name="T6" fmla="*/ 0 w 1"/>
                <a:gd name="T7" fmla="*/ 0 h 6"/>
                <a:gd name="T8" fmla="*/ 0 w 1"/>
                <a:gd name="T9" fmla="*/ 0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15" name="Freeform 69"/>
            <p:cNvSpPr>
              <a:spLocks/>
            </p:cNvSpPr>
            <p:nvPr/>
          </p:nvSpPr>
          <p:spPr bwMode="auto">
            <a:xfrm>
              <a:off x="4480" y="2455"/>
              <a:ext cx="169" cy="136"/>
            </a:xfrm>
            <a:custGeom>
              <a:avLst/>
              <a:gdLst>
                <a:gd name="T0" fmla="*/ 150 w 167"/>
                <a:gd name="T1" fmla="*/ 0 h 120"/>
                <a:gd name="T2" fmla="*/ 163 w 167"/>
                <a:gd name="T3" fmla="*/ 61 h 120"/>
                <a:gd name="T4" fmla="*/ 163 w 167"/>
                <a:gd name="T5" fmla="*/ 124 h 120"/>
                <a:gd name="T6" fmla="*/ 169 w 167"/>
                <a:gd name="T7" fmla="*/ 88 h 120"/>
                <a:gd name="T8" fmla="*/ 169 w 167"/>
                <a:gd name="T9" fmla="*/ 124 h 120"/>
                <a:gd name="T10" fmla="*/ 175 w 167"/>
                <a:gd name="T11" fmla="*/ 124 h 120"/>
                <a:gd name="T12" fmla="*/ 193 w 167"/>
                <a:gd name="T13" fmla="*/ 182 h 120"/>
                <a:gd name="T14" fmla="*/ 175 w 167"/>
                <a:gd name="T15" fmla="*/ 211 h 120"/>
                <a:gd name="T16" fmla="*/ 181 w 167"/>
                <a:gd name="T17" fmla="*/ 239 h 120"/>
                <a:gd name="T18" fmla="*/ 169 w 167"/>
                <a:gd name="T19" fmla="*/ 271 h 120"/>
                <a:gd name="T20" fmla="*/ 163 w 167"/>
                <a:gd name="T21" fmla="*/ 271 h 120"/>
                <a:gd name="T22" fmla="*/ 150 w 167"/>
                <a:gd name="T23" fmla="*/ 271 h 120"/>
                <a:gd name="T24" fmla="*/ 121 w 167"/>
                <a:gd name="T25" fmla="*/ 271 h 120"/>
                <a:gd name="T26" fmla="*/ 115 w 167"/>
                <a:gd name="T27" fmla="*/ 338 h 120"/>
                <a:gd name="T28" fmla="*/ 115 w 167"/>
                <a:gd name="T29" fmla="*/ 394 h 120"/>
                <a:gd name="T30" fmla="*/ 109 w 167"/>
                <a:gd name="T31" fmla="*/ 457 h 120"/>
                <a:gd name="T32" fmla="*/ 103 w 167"/>
                <a:gd name="T33" fmla="*/ 546 h 120"/>
                <a:gd name="T34" fmla="*/ 85 w 167"/>
                <a:gd name="T35" fmla="*/ 577 h 120"/>
                <a:gd name="T36" fmla="*/ 61 w 167"/>
                <a:gd name="T37" fmla="*/ 546 h 120"/>
                <a:gd name="T38" fmla="*/ 55 w 167"/>
                <a:gd name="T39" fmla="*/ 577 h 120"/>
                <a:gd name="T40" fmla="*/ 18 w 167"/>
                <a:gd name="T41" fmla="*/ 609 h 120"/>
                <a:gd name="T42" fmla="*/ 6 w 167"/>
                <a:gd name="T43" fmla="*/ 577 h 120"/>
                <a:gd name="T44" fmla="*/ 0 w 167"/>
                <a:gd name="T45" fmla="*/ 492 h 120"/>
                <a:gd name="T46" fmla="*/ 0 w 167"/>
                <a:gd name="T47" fmla="*/ 518 h 120"/>
                <a:gd name="T48" fmla="*/ 12 w 167"/>
                <a:gd name="T49" fmla="*/ 546 h 120"/>
                <a:gd name="T50" fmla="*/ 30 w 167"/>
                <a:gd name="T51" fmla="*/ 577 h 120"/>
                <a:gd name="T52" fmla="*/ 24 w 167"/>
                <a:gd name="T53" fmla="*/ 546 h 120"/>
                <a:gd name="T54" fmla="*/ 30 w 167"/>
                <a:gd name="T55" fmla="*/ 546 h 120"/>
                <a:gd name="T56" fmla="*/ 30 w 167"/>
                <a:gd name="T57" fmla="*/ 492 h 120"/>
                <a:gd name="T58" fmla="*/ 30 w 167"/>
                <a:gd name="T59" fmla="*/ 457 h 120"/>
                <a:gd name="T60" fmla="*/ 30 w 167"/>
                <a:gd name="T61" fmla="*/ 425 h 120"/>
                <a:gd name="T62" fmla="*/ 55 w 167"/>
                <a:gd name="T63" fmla="*/ 425 h 120"/>
                <a:gd name="T64" fmla="*/ 67 w 167"/>
                <a:gd name="T65" fmla="*/ 394 h 120"/>
                <a:gd name="T66" fmla="*/ 79 w 167"/>
                <a:gd name="T67" fmla="*/ 306 h 120"/>
                <a:gd name="T68" fmla="*/ 91 w 167"/>
                <a:gd name="T69" fmla="*/ 239 h 120"/>
                <a:gd name="T70" fmla="*/ 97 w 167"/>
                <a:gd name="T71" fmla="*/ 306 h 120"/>
                <a:gd name="T72" fmla="*/ 103 w 167"/>
                <a:gd name="T73" fmla="*/ 271 h 120"/>
                <a:gd name="T74" fmla="*/ 103 w 167"/>
                <a:gd name="T75" fmla="*/ 211 h 120"/>
                <a:gd name="T76" fmla="*/ 109 w 167"/>
                <a:gd name="T77" fmla="*/ 271 h 120"/>
                <a:gd name="T78" fmla="*/ 109 w 167"/>
                <a:gd name="T79" fmla="*/ 211 h 120"/>
                <a:gd name="T80" fmla="*/ 115 w 167"/>
                <a:gd name="T81" fmla="*/ 211 h 120"/>
                <a:gd name="T82" fmla="*/ 115 w 167"/>
                <a:gd name="T83" fmla="*/ 182 h 120"/>
                <a:gd name="T84" fmla="*/ 115 w 167"/>
                <a:gd name="T85" fmla="*/ 156 h 120"/>
                <a:gd name="T86" fmla="*/ 138 w 167"/>
                <a:gd name="T87" fmla="*/ 0 h 120"/>
                <a:gd name="T88" fmla="*/ 138 w 167"/>
                <a:gd name="T89" fmla="*/ 29 h 120"/>
                <a:gd name="T90" fmla="*/ 150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7"/>
                <a:gd name="T139" fmla="*/ 0 h 120"/>
                <a:gd name="T140" fmla="*/ 167 w 167"/>
                <a:gd name="T141" fmla="*/ 120 h 12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round/>
              <a:headEnd/>
              <a:tailEnd/>
            </a:ln>
          </p:spPr>
          <p:txBody>
            <a:bodyPr/>
            <a:lstStyle/>
            <a:p>
              <a:endParaRPr lang="en-US"/>
            </a:p>
          </p:txBody>
        </p:sp>
        <p:sp>
          <p:nvSpPr>
            <p:cNvPr id="7216" name="Freeform 70"/>
            <p:cNvSpPr>
              <a:spLocks/>
            </p:cNvSpPr>
            <p:nvPr/>
          </p:nvSpPr>
          <p:spPr bwMode="auto">
            <a:xfrm>
              <a:off x="4304" y="2462"/>
              <a:ext cx="78" cy="122"/>
            </a:xfrm>
            <a:custGeom>
              <a:avLst/>
              <a:gdLst>
                <a:gd name="T0" fmla="*/ 66 w 78"/>
                <a:gd name="T1" fmla="*/ 528 h 108"/>
                <a:gd name="T2" fmla="*/ 48 w 78"/>
                <a:gd name="T3" fmla="*/ 441 h 108"/>
                <a:gd name="T4" fmla="*/ 24 w 78"/>
                <a:gd name="T5" fmla="*/ 381 h 108"/>
                <a:gd name="T6" fmla="*/ 18 w 78"/>
                <a:gd name="T7" fmla="*/ 264 h 108"/>
                <a:gd name="T8" fmla="*/ 12 w 78"/>
                <a:gd name="T9" fmla="*/ 146 h 108"/>
                <a:gd name="T10" fmla="*/ 0 w 78"/>
                <a:gd name="T11" fmla="*/ 29 h 108"/>
                <a:gd name="T12" fmla="*/ 6 w 78"/>
                <a:gd name="T13" fmla="*/ 0 h 108"/>
                <a:gd name="T14" fmla="*/ 18 w 78"/>
                <a:gd name="T15" fmla="*/ 60 h 108"/>
                <a:gd name="T16" fmla="*/ 18 w 78"/>
                <a:gd name="T17" fmla="*/ 87 h 108"/>
                <a:gd name="T18" fmla="*/ 30 w 78"/>
                <a:gd name="T19" fmla="*/ 87 h 108"/>
                <a:gd name="T20" fmla="*/ 36 w 78"/>
                <a:gd name="T21" fmla="*/ 60 h 108"/>
                <a:gd name="T22" fmla="*/ 48 w 78"/>
                <a:gd name="T23" fmla="*/ 87 h 108"/>
                <a:gd name="T24" fmla="*/ 60 w 78"/>
                <a:gd name="T25" fmla="*/ 146 h 108"/>
                <a:gd name="T26" fmla="*/ 60 w 78"/>
                <a:gd name="T27" fmla="*/ 264 h 108"/>
                <a:gd name="T28" fmla="*/ 66 w 78"/>
                <a:gd name="T29" fmla="*/ 351 h 108"/>
                <a:gd name="T30" fmla="*/ 72 w 78"/>
                <a:gd name="T31" fmla="*/ 441 h 108"/>
                <a:gd name="T32" fmla="*/ 78 w 78"/>
                <a:gd name="T33" fmla="*/ 498 h 108"/>
                <a:gd name="T34" fmla="*/ 72 w 78"/>
                <a:gd name="T35" fmla="*/ 498 h 108"/>
                <a:gd name="T36" fmla="*/ 66 w 78"/>
                <a:gd name="T37" fmla="*/ 528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08"/>
                <a:gd name="T59" fmla="*/ 78 w 78"/>
                <a:gd name="T60" fmla="*/ 108 h 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round/>
              <a:headEnd/>
              <a:tailEnd/>
            </a:ln>
          </p:spPr>
          <p:txBody>
            <a:bodyPr/>
            <a:lstStyle/>
            <a:p>
              <a:endParaRPr lang="en-US"/>
            </a:p>
          </p:txBody>
        </p:sp>
        <p:sp>
          <p:nvSpPr>
            <p:cNvPr id="7217" name="Freeform 71"/>
            <p:cNvSpPr>
              <a:spLocks/>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218" name="Rectangle 72"/>
            <p:cNvSpPr>
              <a:spLocks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19" name="Rectangle 73"/>
            <p:cNvSpPr>
              <a:spLocks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0" name="Rectangle 74"/>
            <p:cNvSpPr>
              <a:spLocks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1" name="Rectangle 75"/>
            <p:cNvSpPr>
              <a:spLocks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2" name="Oval 76"/>
            <p:cNvSpPr>
              <a:spLocks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3" name="Freeform 77"/>
            <p:cNvSpPr>
              <a:spLocks/>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224" name="Rectangle 78"/>
            <p:cNvSpPr>
              <a:spLocks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5" name="Rectangle 79"/>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6" name="Rectangle 80"/>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7" name="Freeform 81"/>
            <p:cNvSpPr>
              <a:spLocks/>
            </p:cNvSpPr>
            <p:nvPr/>
          </p:nvSpPr>
          <p:spPr bwMode="auto">
            <a:xfrm>
              <a:off x="5031" y="2672"/>
              <a:ext cx="170" cy="181"/>
            </a:xfrm>
            <a:custGeom>
              <a:avLst/>
              <a:gdLst>
                <a:gd name="T0" fmla="*/ 194 w 168"/>
                <a:gd name="T1" fmla="*/ 682 h 161"/>
                <a:gd name="T2" fmla="*/ 188 w 168"/>
                <a:gd name="T3" fmla="*/ 711 h 161"/>
                <a:gd name="T4" fmla="*/ 188 w 168"/>
                <a:gd name="T5" fmla="*/ 734 h 161"/>
                <a:gd name="T6" fmla="*/ 182 w 168"/>
                <a:gd name="T7" fmla="*/ 711 h 161"/>
                <a:gd name="T8" fmla="*/ 164 w 168"/>
                <a:gd name="T9" fmla="*/ 711 h 161"/>
                <a:gd name="T10" fmla="*/ 140 w 168"/>
                <a:gd name="T11" fmla="*/ 682 h 161"/>
                <a:gd name="T12" fmla="*/ 115 w 168"/>
                <a:gd name="T13" fmla="*/ 597 h 161"/>
                <a:gd name="T14" fmla="*/ 103 w 168"/>
                <a:gd name="T15" fmla="*/ 550 h 161"/>
                <a:gd name="T16" fmla="*/ 97 w 168"/>
                <a:gd name="T17" fmla="*/ 490 h 161"/>
                <a:gd name="T18" fmla="*/ 73 w 168"/>
                <a:gd name="T19" fmla="*/ 437 h 161"/>
                <a:gd name="T20" fmla="*/ 73 w 168"/>
                <a:gd name="T21" fmla="*/ 468 h 161"/>
                <a:gd name="T22" fmla="*/ 61 w 168"/>
                <a:gd name="T23" fmla="*/ 437 h 161"/>
                <a:gd name="T24" fmla="*/ 61 w 168"/>
                <a:gd name="T25" fmla="*/ 490 h 161"/>
                <a:gd name="T26" fmla="*/ 55 w 168"/>
                <a:gd name="T27" fmla="*/ 490 h 161"/>
                <a:gd name="T28" fmla="*/ 61 w 168"/>
                <a:gd name="T29" fmla="*/ 517 h 161"/>
                <a:gd name="T30" fmla="*/ 24 w 168"/>
                <a:gd name="T31" fmla="*/ 517 h 161"/>
                <a:gd name="T32" fmla="*/ 55 w 168"/>
                <a:gd name="T33" fmla="*/ 550 h 161"/>
                <a:gd name="T34" fmla="*/ 30 w 168"/>
                <a:gd name="T35" fmla="*/ 597 h 161"/>
                <a:gd name="T36" fmla="*/ 18 w 168"/>
                <a:gd name="T37" fmla="*/ 597 h 161"/>
                <a:gd name="T38" fmla="*/ 0 w 168"/>
                <a:gd name="T39" fmla="*/ 597 h 161"/>
                <a:gd name="T40" fmla="*/ 0 w 168"/>
                <a:gd name="T41" fmla="*/ 517 h 161"/>
                <a:gd name="T42" fmla="*/ 0 w 168"/>
                <a:gd name="T43" fmla="*/ 437 h 161"/>
                <a:gd name="T44" fmla="*/ 0 w 168"/>
                <a:gd name="T45" fmla="*/ 387 h 161"/>
                <a:gd name="T46" fmla="*/ 6 w 168"/>
                <a:gd name="T47" fmla="*/ 305 h 161"/>
                <a:gd name="T48" fmla="*/ 6 w 168"/>
                <a:gd name="T49" fmla="*/ 226 h 161"/>
                <a:gd name="T50" fmla="*/ 6 w 168"/>
                <a:gd name="T51" fmla="*/ 79 h 161"/>
                <a:gd name="T52" fmla="*/ 6 w 168"/>
                <a:gd name="T53" fmla="*/ 0 h 161"/>
                <a:gd name="T54" fmla="*/ 24 w 168"/>
                <a:gd name="T55" fmla="*/ 27 h 161"/>
                <a:gd name="T56" fmla="*/ 55 w 168"/>
                <a:gd name="T57" fmla="*/ 54 h 161"/>
                <a:gd name="T58" fmla="*/ 85 w 168"/>
                <a:gd name="T59" fmla="*/ 141 h 161"/>
                <a:gd name="T60" fmla="*/ 103 w 168"/>
                <a:gd name="T61" fmla="*/ 226 h 161"/>
                <a:gd name="T62" fmla="*/ 103 w 168"/>
                <a:gd name="T63" fmla="*/ 272 h 161"/>
                <a:gd name="T64" fmla="*/ 121 w 168"/>
                <a:gd name="T65" fmla="*/ 305 h 161"/>
                <a:gd name="T66" fmla="*/ 140 w 168"/>
                <a:gd name="T67" fmla="*/ 329 h 161"/>
                <a:gd name="T68" fmla="*/ 140 w 168"/>
                <a:gd name="T69" fmla="*/ 387 h 161"/>
                <a:gd name="T70" fmla="*/ 121 w 168"/>
                <a:gd name="T71" fmla="*/ 387 h 161"/>
                <a:gd name="T72" fmla="*/ 128 w 168"/>
                <a:gd name="T73" fmla="*/ 468 h 161"/>
                <a:gd name="T74" fmla="*/ 151 w 168"/>
                <a:gd name="T75" fmla="*/ 517 h 161"/>
                <a:gd name="T76" fmla="*/ 158 w 168"/>
                <a:gd name="T77" fmla="*/ 597 h 161"/>
                <a:gd name="T78" fmla="*/ 170 w 168"/>
                <a:gd name="T79" fmla="*/ 597 h 161"/>
                <a:gd name="T80" fmla="*/ 170 w 168"/>
                <a:gd name="T81" fmla="*/ 622 h 161"/>
                <a:gd name="T82" fmla="*/ 182 w 168"/>
                <a:gd name="T83" fmla="*/ 653 h 161"/>
                <a:gd name="T84" fmla="*/ 176 w 168"/>
                <a:gd name="T85" fmla="*/ 653 h 161"/>
                <a:gd name="T86" fmla="*/ 194 w 168"/>
                <a:gd name="T87" fmla="*/ 682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8"/>
                <a:gd name="T133" fmla="*/ 0 h 161"/>
                <a:gd name="T134" fmla="*/ 168 w 168"/>
                <a:gd name="T135" fmla="*/ 161 h 1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round/>
              <a:headEnd/>
              <a:tailEnd/>
            </a:ln>
          </p:spPr>
          <p:txBody>
            <a:bodyPr/>
            <a:lstStyle/>
            <a:p>
              <a:endParaRPr lang="en-US"/>
            </a:p>
          </p:txBody>
        </p:sp>
        <p:sp>
          <p:nvSpPr>
            <p:cNvPr id="7228" name="Freeform 82"/>
            <p:cNvSpPr>
              <a:spLocks/>
            </p:cNvSpPr>
            <p:nvPr/>
          </p:nvSpPr>
          <p:spPr bwMode="auto">
            <a:xfrm>
              <a:off x="5165" y="2705"/>
              <a:ext cx="73" cy="48"/>
            </a:xfrm>
            <a:custGeom>
              <a:avLst/>
              <a:gdLst>
                <a:gd name="T0" fmla="*/ 85 w 72"/>
                <a:gd name="T1" fmla="*/ 33 h 42"/>
                <a:gd name="T2" fmla="*/ 85 w 72"/>
                <a:gd name="T3" fmla="*/ 104 h 42"/>
                <a:gd name="T4" fmla="*/ 79 w 72"/>
                <a:gd name="T5" fmla="*/ 104 h 42"/>
                <a:gd name="T6" fmla="*/ 79 w 72"/>
                <a:gd name="T7" fmla="*/ 167 h 42"/>
                <a:gd name="T8" fmla="*/ 67 w 72"/>
                <a:gd name="T9" fmla="*/ 167 h 42"/>
                <a:gd name="T10" fmla="*/ 30 w 72"/>
                <a:gd name="T11" fmla="*/ 238 h 42"/>
                <a:gd name="T12" fmla="*/ 18 w 72"/>
                <a:gd name="T13" fmla="*/ 238 h 42"/>
                <a:gd name="T14" fmla="*/ 6 w 72"/>
                <a:gd name="T15" fmla="*/ 207 h 42"/>
                <a:gd name="T16" fmla="*/ 0 w 72"/>
                <a:gd name="T17" fmla="*/ 167 h 42"/>
                <a:gd name="T18" fmla="*/ 24 w 72"/>
                <a:gd name="T19" fmla="*/ 167 h 42"/>
                <a:gd name="T20" fmla="*/ 30 w 72"/>
                <a:gd name="T21" fmla="*/ 104 h 42"/>
                <a:gd name="T22" fmla="*/ 30 w 72"/>
                <a:gd name="T23" fmla="*/ 136 h 42"/>
                <a:gd name="T24" fmla="*/ 55 w 72"/>
                <a:gd name="T25" fmla="*/ 167 h 42"/>
                <a:gd name="T26" fmla="*/ 73 w 72"/>
                <a:gd name="T27" fmla="*/ 104 h 42"/>
                <a:gd name="T28" fmla="*/ 73 w 72"/>
                <a:gd name="T29" fmla="*/ 33 h 42"/>
                <a:gd name="T30" fmla="*/ 79 w 72"/>
                <a:gd name="T31" fmla="*/ 0 h 42"/>
                <a:gd name="T32" fmla="*/ 85 w 72"/>
                <a:gd name="T33" fmla="*/ 33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42"/>
                <a:gd name="T53" fmla="*/ 72 w 72"/>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round/>
              <a:headEnd/>
              <a:tailEnd/>
            </a:ln>
          </p:spPr>
          <p:txBody>
            <a:bodyPr/>
            <a:lstStyle/>
            <a:p>
              <a:endParaRPr lang="en-US"/>
            </a:p>
          </p:txBody>
        </p:sp>
        <p:sp>
          <p:nvSpPr>
            <p:cNvPr id="7229" name="Freeform 83"/>
            <p:cNvSpPr>
              <a:spLocks/>
            </p:cNvSpPr>
            <p:nvPr/>
          </p:nvSpPr>
          <p:spPr bwMode="auto">
            <a:xfrm>
              <a:off x="5280" y="2732"/>
              <a:ext cx="18" cy="34"/>
            </a:xfrm>
            <a:custGeom>
              <a:avLst/>
              <a:gdLst>
                <a:gd name="T0" fmla="*/ 18 w 18"/>
                <a:gd name="T1" fmla="*/ 156 h 30"/>
                <a:gd name="T2" fmla="*/ 12 w 18"/>
                <a:gd name="T3" fmla="*/ 156 h 30"/>
                <a:gd name="T4" fmla="*/ 6 w 18"/>
                <a:gd name="T5" fmla="*/ 88 h 30"/>
                <a:gd name="T6" fmla="*/ 0 w 18"/>
                <a:gd name="T7" fmla="*/ 0 h 30"/>
                <a:gd name="T8" fmla="*/ 12 w 18"/>
                <a:gd name="T9" fmla="*/ 61 h 30"/>
                <a:gd name="T10" fmla="*/ 18 w 18"/>
                <a:gd name="T11" fmla="*/ 156 h 30"/>
                <a:gd name="T12" fmla="*/ 0 60000 65536"/>
                <a:gd name="T13" fmla="*/ 0 60000 65536"/>
                <a:gd name="T14" fmla="*/ 0 60000 65536"/>
                <a:gd name="T15" fmla="*/ 0 60000 65536"/>
                <a:gd name="T16" fmla="*/ 0 60000 65536"/>
                <a:gd name="T17" fmla="*/ 0 60000 65536"/>
                <a:gd name="T18" fmla="*/ 0 w 18"/>
                <a:gd name="T19" fmla="*/ 0 h 30"/>
                <a:gd name="T20" fmla="*/ 18 w 1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round/>
              <a:headEnd/>
              <a:tailEnd/>
            </a:ln>
          </p:spPr>
          <p:txBody>
            <a:bodyPr/>
            <a:lstStyle/>
            <a:p>
              <a:endParaRPr lang="en-US"/>
            </a:p>
          </p:txBody>
        </p:sp>
        <p:sp>
          <p:nvSpPr>
            <p:cNvPr id="7230" name="Freeform 84"/>
            <p:cNvSpPr>
              <a:spLocks/>
            </p:cNvSpPr>
            <p:nvPr/>
          </p:nvSpPr>
          <p:spPr bwMode="auto">
            <a:xfrm>
              <a:off x="5213" y="2672"/>
              <a:ext cx="42" cy="47"/>
            </a:xfrm>
            <a:custGeom>
              <a:avLst/>
              <a:gdLst>
                <a:gd name="T0" fmla="*/ 54 w 41"/>
                <a:gd name="T1" fmla="*/ 154 h 42"/>
                <a:gd name="T2" fmla="*/ 48 w 41"/>
                <a:gd name="T3" fmla="*/ 181 h 42"/>
                <a:gd name="T4" fmla="*/ 37 w 41"/>
                <a:gd name="T5" fmla="*/ 77 h 42"/>
                <a:gd name="T6" fmla="*/ 12 w 41"/>
                <a:gd name="T7" fmla="*/ 54 h 42"/>
                <a:gd name="T8" fmla="*/ 0 w 41"/>
                <a:gd name="T9" fmla="*/ 0 h 42"/>
                <a:gd name="T10" fmla="*/ 0 w 41"/>
                <a:gd name="T11" fmla="*/ 0 h 42"/>
                <a:gd name="T12" fmla="*/ 18 w 41"/>
                <a:gd name="T13" fmla="*/ 54 h 42"/>
                <a:gd name="T14" fmla="*/ 43 w 41"/>
                <a:gd name="T15" fmla="*/ 105 h 42"/>
                <a:gd name="T16" fmla="*/ 54 w 41"/>
                <a:gd name="T17" fmla="*/ 154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42"/>
                <a:gd name="T29" fmla="*/ 41 w 4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round/>
              <a:headEnd/>
              <a:tailEnd/>
            </a:ln>
          </p:spPr>
          <p:txBody>
            <a:bodyPr/>
            <a:lstStyle/>
            <a:p>
              <a:endParaRPr lang="en-US"/>
            </a:p>
          </p:txBody>
        </p:sp>
        <p:sp>
          <p:nvSpPr>
            <p:cNvPr id="7231" name="Freeform 85"/>
            <p:cNvSpPr>
              <a:spLocks/>
            </p:cNvSpPr>
            <p:nvPr/>
          </p:nvSpPr>
          <p:spPr bwMode="auto">
            <a:xfrm>
              <a:off x="5208" y="2833"/>
              <a:ext cx="5" cy="6"/>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232" name="Freeform 86"/>
            <p:cNvSpPr>
              <a:spLocks/>
            </p:cNvSpPr>
            <p:nvPr/>
          </p:nvSpPr>
          <p:spPr bwMode="auto">
            <a:xfrm>
              <a:off x="5099" y="2267"/>
              <a:ext cx="1" cy="7"/>
            </a:xfrm>
            <a:custGeom>
              <a:avLst/>
              <a:gdLst>
                <a:gd name="T0" fmla="*/ 0 w 1"/>
                <a:gd name="T1" fmla="*/ 0 h 6"/>
                <a:gd name="T2" fmla="*/ 0 w 1"/>
                <a:gd name="T3" fmla="*/ 47 h 6"/>
                <a:gd name="T4" fmla="*/ 0 w 1"/>
                <a:gd name="T5" fmla="*/ 47 h 6"/>
                <a:gd name="T6" fmla="*/ 0 w 1"/>
                <a:gd name="T7" fmla="*/ 47 h 6"/>
                <a:gd name="T8" fmla="*/ 0 w 1"/>
                <a:gd name="T9" fmla="*/ 47 h 6"/>
                <a:gd name="T10" fmla="*/ 0 w 1"/>
                <a:gd name="T11" fmla="*/ 47 h 6"/>
                <a:gd name="T12" fmla="*/ 0 w 1"/>
                <a:gd name="T13" fmla="*/ 0 h 6"/>
                <a:gd name="T14" fmla="*/ 0 60000 65536"/>
                <a:gd name="T15" fmla="*/ 0 60000 65536"/>
                <a:gd name="T16" fmla="*/ 0 60000 65536"/>
                <a:gd name="T17" fmla="*/ 0 60000 65536"/>
                <a:gd name="T18" fmla="*/ 0 60000 65536"/>
                <a:gd name="T19" fmla="*/ 0 60000 65536"/>
                <a:gd name="T20" fmla="*/ 0 60000 65536"/>
                <a:gd name="T21" fmla="*/ 0 w 1"/>
                <a:gd name="T22" fmla="*/ 0 h 6"/>
                <a:gd name="T23" fmla="*/ 1 w 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6">
                  <a:moveTo>
                    <a:pt x="0" y="0"/>
                  </a:move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33" name="Freeform 87"/>
            <p:cNvSpPr>
              <a:spLocks/>
            </p:cNvSpPr>
            <p:nvPr/>
          </p:nvSpPr>
          <p:spPr bwMode="auto">
            <a:xfrm>
              <a:off x="5099" y="2274"/>
              <a:ext cx="1" cy="7"/>
            </a:xfrm>
            <a:custGeom>
              <a:avLst/>
              <a:gdLst>
                <a:gd name="T0" fmla="*/ 0 w 1"/>
                <a:gd name="T1" fmla="*/ 0 h 6"/>
                <a:gd name="T2" fmla="*/ 0 w 1"/>
                <a:gd name="T3" fmla="*/ 0 h 6"/>
                <a:gd name="T4" fmla="*/ 0 w 1"/>
                <a:gd name="T5" fmla="*/ 0 h 6"/>
                <a:gd name="T6" fmla="*/ 0 w 1"/>
                <a:gd name="T7" fmla="*/ 47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 name="T18" fmla="*/ 0 w 1"/>
                <a:gd name="T19" fmla="*/ 0 h 6"/>
                <a:gd name="T20" fmla="*/ 1 w 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34" name="Freeform 88"/>
            <p:cNvSpPr>
              <a:spLocks/>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235" name="Freeform 89"/>
            <p:cNvSpPr>
              <a:spLocks/>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236" name="Rectangle 90"/>
            <p:cNvSpPr>
              <a:spLocks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37" name="Rectangle 91"/>
            <p:cNvSpPr>
              <a:spLocks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38" name="Freeform 92"/>
            <p:cNvSpPr>
              <a:spLocks/>
            </p:cNvSpPr>
            <p:nvPr/>
          </p:nvSpPr>
          <p:spPr bwMode="auto">
            <a:xfrm>
              <a:off x="4055" y="2018"/>
              <a:ext cx="85" cy="128"/>
            </a:xfrm>
            <a:custGeom>
              <a:avLst/>
              <a:gdLst>
                <a:gd name="T0" fmla="*/ 30 w 84"/>
                <a:gd name="T1" fmla="*/ 436 h 114"/>
                <a:gd name="T2" fmla="*/ 30 w 84"/>
                <a:gd name="T3" fmla="*/ 436 h 114"/>
                <a:gd name="T4" fmla="*/ 24 w 84"/>
                <a:gd name="T5" fmla="*/ 406 h 114"/>
                <a:gd name="T6" fmla="*/ 24 w 84"/>
                <a:gd name="T7" fmla="*/ 406 h 114"/>
                <a:gd name="T8" fmla="*/ 18 w 84"/>
                <a:gd name="T9" fmla="*/ 353 h 114"/>
                <a:gd name="T10" fmla="*/ 12 w 84"/>
                <a:gd name="T11" fmla="*/ 267 h 114"/>
                <a:gd name="T12" fmla="*/ 12 w 84"/>
                <a:gd name="T13" fmla="*/ 216 h 114"/>
                <a:gd name="T14" fmla="*/ 0 w 84"/>
                <a:gd name="T15" fmla="*/ 163 h 114"/>
                <a:gd name="T16" fmla="*/ 6 w 84"/>
                <a:gd name="T17" fmla="*/ 135 h 114"/>
                <a:gd name="T18" fmla="*/ 12 w 84"/>
                <a:gd name="T19" fmla="*/ 107 h 114"/>
                <a:gd name="T20" fmla="*/ 0 w 84"/>
                <a:gd name="T21" fmla="*/ 54 h 114"/>
                <a:gd name="T22" fmla="*/ 0 w 84"/>
                <a:gd name="T23" fmla="*/ 0 h 114"/>
                <a:gd name="T24" fmla="*/ 6 w 84"/>
                <a:gd name="T25" fmla="*/ 27 h 114"/>
                <a:gd name="T26" fmla="*/ 12 w 84"/>
                <a:gd name="T27" fmla="*/ 54 h 114"/>
                <a:gd name="T28" fmla="*/ 18 w 84"/>
                <a:gd name="T29" fmla="*/ 27 h 114"/>
                <a:gd name="T30" fmla="*/ 24 w 84"/>
                <a:gd name="T31" fmla="*/ 107 h 114"/>
                <a:gd name="T32" fmla="*/ 55 w 84"/>
                <a:gd name="T33" fmla="*/ 107 h 114"/>
                <a:gd name="T34" fmla="*/ 79 w 84"/>
                <a:gd name="T35" fmla="*/ 107 h 114"/>
                <a:gd name="T36" fmla="*/ 85 w 84"/>
                <a:gd name="T37" fmla="*/ 135 h 114"/>
                <a:gd name="T38" fmla="*/ 85 w 84"/>
                <a:gd name="T39" fmla="*/ 189 h 114"/>
                <a:gd name="T40" fmla="*/ 67 w 84"/>
                <a:gd name="T41" fmla="*/ 216 h 114"/>
                <a:gd name="T42" fmla="*/ 73 w 84"/>
                <a:gd name="T43" fmla="*/ 295 h 114"/>
                <a:gd name="T44" fmla="*/ 79 w 84"/>
                <a:gd name="T45" fmla="*/ 326 h 114"/>
                <a:gd name="T46" fmla="*/ 85 w 84"/>
                <a:gd name="T47" fmla="*/ 243 h 114"/>
                <a:gd name="T48" fmla="*/ 91 w 84"/>
                <a:gd name="T49" fmla="*/ 326 h 114"/>
                <a:gd name="T50" fmla="*/ 97 w 84"/>
                <a:gd name="T51" fmla="*/ 406 h 114"/>
                <a:gd name="T52" fmla="*/ 97 w 84"/>
                <a:gd name="T53" fmla="*/ 461 h 114"/>
                <a:gd name="T54" fmla="*/ 91 w 84"/>
                <a:gd name="T55" fmla="*/ 490 h 114"/>
                <a:gd name="T56" fmla="*/ 97 w 84"/>
                <a:gd name="T57" fmla="*/ 515 h 114"/>
                <a:gd name="T58" fmla="*/ 85 w 84"/>
                <a:gd name="T59" fmla="*/ 436 h 114"/>
                <a:gd name="T60" fmla="*/ 73 w 84"/>
                <a:gd name="T61" fmla="*/ 326 h 114"/>
                <a:gd name="T62" fmla="*/ 67 w 84"/>
                <a:gd name="T63" fmla="*/ 326 h 114"/>
                <a:gd name="T64" fmla="*/ 61 w 84"/>
                <a:gd name="T65" fmla="*/ 267 h 114"/>
                <a:gd name="T66" fmla="*/ 30 w 84"/>
                <a:gd name="T67" fmla="*/ 216 h 114"/>
                <a:gd name="T68" fmla="*/ 24 w 84"/>
                <a:gd name="T69" fmla="*/ 243 h 114"/>
                <a:gd name="T70" fmla="*/ 55 w 84"/>
                <a:gd name="T71" fmla="*/ 267 h 114"/>
                <a:gd name="T72" fmla="*/ 61 w 84"/>
                <a:gd name="T73" fmla="*/ 326 h 114"/>
                <a:gd name="T74" fmla="*/ 61 w 84"/>
                <a:gd name="T75" fmla="*/ 353 h 114"/>
                <a:gd name="T76" fmla="*/ 55 w 84"/>
                <a:gd name="T77" fmla="*/ 436 h 114"/>
                <a:gd name="T78" fmla="*/ 55 w 84"/>
                <a:gd name="T79" fmla="*/ 406 h 114"/>
                <a:gd name="T80" fmla="*/ 36 w 84"/>
                <a:gd name="T81" fmla="*/ 406 h 114"/>
                <a:gd name="T82" fmla="*/ 36 w 84"/>
                <a:gd name="T83" fmla="*/ 436 h 114"/>
                <a:gd name="T84" fmla="*/ 30 w 84"/>
                <a:gd name="T85" fmla="*/ 436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4"/>
                <a:gd name="T130" fmla="*/ 0 h 114"/>
                <a:gd name="T131" fmla="*/ 84 w 84"/>
                <a:gd name="T132" fmla="*/ 114 h 1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round/>
              <a:headEnd/>
              <a:tailEnd/>
            </a:ln>
          </p:spPr>
          <p:txBody>
            <a:bodyPr/>
            <a:lstStyle/>
            <a:p>
              <a:endParaRPr lang="en-US"/>
            </a:p>
          </p:txBody>
        </p:sp>
        <p:sp>
          <p:nvSpPr>
            <p:cNvPr id="7239" name="Freeform 93"/>
            <p:cNvSpPr>
              <a:spLocks/>
            </p:cNvSpPr>
            <p:nvPr/>
          </p:nvSpPr>
          <p:spPr bwMode="auto">
            <a:xfrm>
              <a:off x="4055" y="1979"/>
              <a:ext cx="62" cy="32"/>
            </a:xfrm>
            <a:custGeom>
              <a:avLst/>
              <a:gdLst>
                <a:gd name="T0" fmla="*/ 53 w 60"/>
                <a:gd name="T1" fmla="*/ 23 h 29"/>
                <a:gd name="T2" fmla="*/ 12 w 60"/>
                <a:gd name="T3" fmla="*/ 0 h 29"/>
                <a:gd name="T4" fmla="*/ 0 w 60"/>
                <a:gd name="T5" fmla="*/ 62 h 29"/>
                <a:gd name="T6" fmla="*/ 6 w 60"/>
                <a:gd name="T7" fmla="*/ 104 h 29"/>
                <a:gd name="T8" fmla="*/ 37 w 60"/>
                <a:gd name="T9" fmla="*/ 104 h 29"/>
                <a:gd name="T10" fmla="*/ 65 w 60"/>
                <a:gd name="T11" fmla="*/ 104 h 29"/>
                <a:gd name="T12" fmla="*/ 91 w 60"/>
                <a:gd name="T13" fmla="*/ 104 h 29"/>
                <a:gd name="T14" fmla="*/ 82 w 60"/>
                <a:gd name="T15" fmla="*/ 62 h 29"/>
                <a:gd name="T16" fmla="*/ 74 w 60"/>
                <a:gd name="T17" fmla="*/ 38 h 29"/>
                <a:gd name="T18" fmla="*/ 53 w 60"/>
                <a:gd name="T19" fmla="*/ 23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29"/>
                <a:gd name="T32" fmla="*/ 60 w 60"/>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6F73BF"/>
            </a:solidFill>
            <a:ln w="9525">
              <a:solidFill>
                <a:srgbClr val="000000"/>
              </a:solidFill>
              <a:round/>
              <a:headEnd/>
              <a:tailEnd/>
            </a:ln>
          </p:spPr>
          <p:txBody>
            <a:bodyPr/>
            <a:lstStyle/>
            <a:p>
              <a:endParaRPr lang="en-US"/>
            </a:p>
          </p:txBody>
        </p:sp>
        <p:sp>
          <p:nvSpPr>
            <p:cNvPr id="7240" name="Freeform 94"/>
            <p:cNvSpPr>
              <a:spLocks/>
            </p:cNvSpPr>
            <p:nvPr/>
          </p:nvSpPr>
          <p:spPr bwMode="auto">
            <a:xfrm>
              <a:off x="4334" y="2281"/>
              <a:ext cx="91" cy="101"/>
            </a:xfrm>
            <a:custGeom>
              <a:avLst/>
              <a:gdLst>
                <a:gd name="T0" fmla="*/ 79 w 90"/>
                <a:gd name="T1" fmla="*/ 293 h 90"/>
                <a:gd name="T2" fmla="*/ 85 w 90"/>
                <a:gd name="T3" fmla="*/ 351 h 90"/>
                <a:gd name="T4" fmla="*/ 73 w 90"/>
                <a:gd name="T5" fmla="*/ 351 h 90"/>
                <a:gd name="T6" fmla="*/ 67 w 90"/>
                <a:gd name="T7" fmla="*/ 351 h 90"/>
                <a:gd name="T8" fmla="*/ 42 w 90"/>
                <a:gd name="T9" fmla="*/ 404 h 90"/>
                <a:gd name="T10" fmla="*/ 30 w 90"/>
                <a:gd name="T11" fmla="*/ 373 h 90"/>
                <a:gd name="T12" fmla="*/ 30 w 90"/>
                <a:gd name="T13" fmla="*/ 373 h 90"/>
                <a:gd name="T14" fmla="*/ 24 w 90"/>
                <a:gd name="T15" fmla="*/ 323 h 90"/>
                <a:gd name="T16" fmla="*/ 18 w 90"/>
                <a:gd name="T17" fmla="*/ 351 h 90"/>
                <a:gd name="T18" fmla="*/ 18 w 90"/>
                <a:gd name="T19" fmla="*/ 293 h 90"/>
                <a:gd name="T20" fmla="*/ 12 w 90"/>
                <a:gd name="T21" fmla="*/ 293 h 90"/>
                <a:gd name="T22" fmla="*/ 6 w 90"/>
                <a:gd name="T23" fmla="*/ 215 h 90"/>
                <a:gd name="T24" fmla="*/ 0 w 90"/>
                <a:gd name="T25" fmla="*/ 135 h 90"/>
                <a:gd name="T26" fmla="*/ 12 w 90"/>
                <a:gd name="T27" fmla="*/ 54 h 90"/>
                <a:gd name="T28" fmla="*/ 61 w 90"/>
                <a:gd name="T29" fmla="*/ 54 h 90"/>
                <a:gd name="T30" fmla="*/ 79 w 90"/>
                <a:gd name="T31" fmla="*/ 79 h 90"/>
                <a:gd name="T32" fmla="*/ 79 w 90"/>
                <a:gd name="T33" fmla="*/ 54 h 90"/>
                <a:gd name="T34" fmla="*/ 85 w 90"/>
                <a:gd name="T35" fmla="*/ 27 h 90"/>
                <a:gd name="T36" fmla="*/ 91 w 90"/>
                <a:gd name="T37" fmla="*/ 54 h 90"/>
                <a:gd name="T38" fmla="*/ 103 w 90"/>
                <a:gd name="T39" fmla="*/ 0 h 90"/>
                <a:gd name="T40" fmla="*/ 103 w 90"/>
                <a:gd name="T41" fmla="*/ 79 h 90"/>
                <a:gd name="T42" fmla="*/ 103 w 90"/>
                <a:gd name="T43" fmla="*/ 160 h 90"/>
                <a:gd name="T44" fmla="*/ 103 w 90"/>
                <a:gd name="T45" fmla="*/ 215 h 90"/>
                <a:gd name="T46" fmla="*/ 91 w 90"/>
                <a:gd name="T47" fmla="*/ 264 h 90"/>
                <a:gd name="T48" fmla="*/ 79 w 90"/>
                <a:gd name="T49" fmla="*/ 293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90"/>
                <a:gd name="T77" fmla="*/ 90 w 90"/>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round/>
              <a:headEnd/>
              <a:tailEnd/>
            </a:ln>
          </p:spPr>
          <p:txBody>
            <a:bodyPr/>
            <a:lstStyle/>
            <a:p>
              <a:endParaRPr lang="en-US"/>
            </a:p>
          </p:txBody>
        </p:sp>
        <p:sp>
          <p:nvSpPr>
            <p:cNvPr id="7241" name="Rectangle 95"/>
            <p:cNvSpPr>
              <a:spLocks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42" name="Rectangle 96"/>
            <p:cNvSpPr>
              <a:spLocks noChangeArrowheads="1"/>
            </p:cNvSpPr>
            <p:nvPr/>
          </p:nvSpPr>
          <p:spPr bwMode="auto">
            <a:xfrm>
              <a:off x="4511" y="2112"/>
              <a:ext cx="5"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43" name="Freeform 97"/>
            <p:cNvSpPr>
              <a:spLocks/>
            </p:cNvSpPr>
            <p:nvPr/>
          </p:nvSpPr>
          <p:spPr bwMode="auto">
            <a:xfrm>
              <a:off x="4280" y="2112"/>
              <a:ext cx="145" cy="189"/>
            </a:xfrm>
            <a:custGeom>
              <a:avLst/>
              <a:gdLst>
                <a:gd name="T0" fmla="*/ 91 w 144"/>
                <a:gd name="T1" fmla="*/ 192 h 168"/>
                <a:gd name="T2" fmla="*/ 85 w 144"/>
                <a:gd name="T3" fmla="*/ 168 h 168"/>
                <a:gd name="T4" fmla="*/ 66 w 144"/>
                <a:gd name="T5" fmla="*/ 111 h 168"/>
                <a:gd name="T6" fmla="*/ 54 w 144"/>
                <a:gd name="T7" fmla="*/ 141 h 168"/>
                <a:gd name="T8" fmla="*/ 42 w 144"/>
                <a:gd name="T9" fmla="*/ 87 h 168"/>
                <a:gd name="T10" fmla="*/ 42 w 144"/>
                <a:gd name="T11" fmla="*/ 54 h 168"/>
                <a:gd name="T12" fmla="*/ 24 w 144"/>
                <a:gd name="T13" fmla="*/ 0 h 168"/>
                <a:gd name="T14" fmla="*/ 18 w 144"/>
                <a:gd name="T15" fmla="*/ 0 h 168"/>
                <a:gd name="T16" fmla="*/ 24 w 144"/>
                <a:gd name="T17" fmla="*/ 111 h 168"/>
                <a:gd name="T18" fmla="*/ 12 w 144"/>
                <a:gd name="T19" fmla="*/ 87 h 168"/>
                <a:gd name="T20" fmla="*/ 12 w 144"/>
                <a:gd name="T21" fmla="*/ 54 h 168"/>
                <a:gd name="T22" fmla="*/ 6 w 144"/>
                <a:gd name="T23" fmla="*/ 141 h 168"/>
                <a:gd name="T24" fmla="*/ 0 w 144"/>
                <a:gd name="T25" fmla="*/ 168 h 168"/>
                <a:gd name="T26" fmla="*/ 6 w 144"/>
                <a:gd name="T27" fmla="*/ 192 h 168"/>
                <a:gd name="T28" fmla="*/ 6 w 144"/>
                <a:gd name="T29" fmla="*/ 254 h 168"/>
                <a:gd name="T30" fmla="*/ 18 w 144"/>
                <a:gd name="T31" fmla="*/ 254 h 168"/>
                <a:gd name="T32" fmla="*/ 24 w 144"/>
                <a:gd name="T33" fmla="*/ 443 h 168"/>
                <a:gd name="T34" fmla="*/ 36 w 144"/>
                <a:gd name="T35" fmla="*/ 388 h 168"/>
                <a:gd name="T36" fmla="*/ 48 w 144"/>
                <a:gd name="T37" fmla="*/ 417 h 168"/>
                <a:gd name="T38" fmla="*/ 54 w 144"/>
                <a:gd name="T39" fmla="*/ 388 h 168"/>
                <a:gd name="T40" fmla="*/ 66 w 144"/>
                <a:gd name="T41" fmla="*/ 362 h 168"/>
                <a:gd name="T42" fmla="*/ 97 w 144"/>
                <a:gd name="T43" fmla="*/ 443 h 168"/>
                <a:gd name="T44" fmla="*/ 103 w 144"/>
                <a:gd name="T45" fmla="*/ 498 h 168"/>
                <a:gd name="T46" fmla="*/ 115 w 144"/>
                <a:gd name="T47" fmla="*/ 617 h 168"/>
                <a:gd name="T48" fmla="*/ 121 w 144"/>
                <a:gd name="T49" fmla="*/ 695 h 168"/>
                <a:gd name="T50" fmla="*/ 115 w 144"/>
                <a:gd name="T51" fmla="*/ 752 h 168"/>
                <a:gd name="T52" fmla="*/ 133 w 144"/>
                <a:gd name="T53" fmla="*/ 781 h 168"/>
                <a:gd name="T54" fmla="*/ 133 w 144"/>
                <a:gd name="T55" fmla="*/ 752 h 168"/>
                <a:gd name="T56" fmla="*/ 139 w 144"/>
                <a:gd name="T57" fmla="*/ 726 h 168"/>
                <a:gd name="T58" fmla="*/ 145 w 144"/>
                <a:gd name="T59" fmla="*/ 752 h 168"/>
                <a:gd name="T60" fmla="*/ 157 w 144"/>
                <a:gd name="T61" fmla="*/ 695 h 168"/>
                <a:gd name="T62" fmla="*/ 151 w 144"/>
                <a:gd name="T63" fmla="*/ 637 h 168"/>
                <a:gd name="T64" fmla="*/ 151 w 144"/>
                <a:gd name="T65" fmla="*/ 581 h 168"/>
                <a:gd name="T66" fmla="*/ 151 w 144"/>
                <a:gd name="T67" fmla="*/ 581 h 168"/>
                <a:gd name="T68" fmla="*/ 133 w 144"/>
                <a:gd name="T69" fmla="*/ 528 h 168"/>
                <a:gd name="T70" fmla="*/ 127 w 144"/>
                <a:gd name="T71" fmla="*/ 471 h 168"/>
                <a:gd name="T72" fmla="*/ 115 w 144"/>
                <a:gd name="T73" fmla="*/ 417 h 168"/>
                <a:gd name="T74" fmla="*/ 103 w 144"/>
                <a:gd name="T75" fmla="*/ 331 h 168"/>
                <a:gd name="T76" fmla="*/ 66 w 144"/>
                <a:gd name="T77" fmla="*/ 273 h 168"/>
                <a:gd name="T78" fmla="*/ 85 w 144"/>
                <a:gd name="T79" fmla="*/ 254 h 168"/>
                <a:gd name="T80" fmla="*/ 97 w 144"/>
                <a:gd name="T81" fmla="*/ 226 h 168"/>
                <a:gd name="T82" fmla="*/ 91 w 144"/>
                <a:gd name="T83" fmla="*/ 192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4"/>
                <a:gd name="T127" fmla="*/ 0 h 168"/>
                <a:gd name="T128" fmla="*/ 144 w 144"/>
                <a:gd name="T129" fmla="*/ 168 h 1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round/>
              <a:headEnd/>
              <a:tailEnd/>
            </a:ln>
          </p:spPr>
          <p:txBody>
            <a:bodyPr/>
            <a:lstStyle/>
            <a:p>
              <a:endParaRPr lang="en-US"/>
            </a:p>
          </p:txBody>
        </p:sp>
        <p:sp>
          <p:nvSpPr>
            <p:cNvPr id="7244" name="Freeform 98"/>
            <p:cNvSpPr>
              <a:spLocks/>
            </p:cNvSpPr>
            <p:nvPr/>
          </p:nvSpPr>
          <p:spPr bwMode="auto">
            <a:xfrm>
              <a:off x="4134" y="1972"/>
              <a:ext cx="158" cy="410"/>
            </a:xfrm>
            <a:custGeom>
              <a:avLst/>
              <a:gdLst>
                <a:gd name="T0" fmla="*/ 110 w 155"/>
                <a:gd name="T1" fmla="*/ 406 h 365"/>
                <a:gd name="T2" fmla="*/ 110 w 155"/>
                <a:gd name="T3" fmla="*/ 347 h 365"/>
                <a:gd name="T4" fmla="*/ 122 w 155"/>
                <a:gd name="T5" fmla="*/ 242 h 365"/>
                <a:gd name="T6" fmla="*/ 116 w 155"/>
                <a:gd name="T7" fmla="*/ 78 h 365"/>
                <a:gd name="T8" fmla="*/ 80 w 155"/>
                <a:gd name="T9" fmla="*/ 0 h 365"/>
                <a:gd name="T10" fmla="*/ 73 w 155"/>
                <a:gd name="T11" fmla="*/ 78 h 365"/>
                <a:gd name="T12" fmla="*/ 80 w 155"/>
                <a:gd name="T13" fmla="*/ 134 h 365"/>
                <a:gd name="T14" fmla="*/ 49 w 155"/>
                <a:gd name="T15" fmla="*/ 184 h 365"/>
                <a:gd name="T16" fmla="*/ 49 w 155"/>
                <a:gd name="T17" fmla="*/ 324 h 365"/>
                <a:gd name="T18" fmla="*/ 12 w 155"/>
                <a:gd name="T19" fmla="*/ 436 h 365"/>
                <a:gd name="T20" fmla="*/ 12 w 155"/>
                <a:gd name="T21" fmla="*/ 593 h 365"/>
                <a:gd name="T22" fmla="*/ 6 w 155"/>
                <a:gd name="T23" fmla="*/ 593 h 365"/>
                <a:gd name="T24" fmla="*/ 0 w 155"/>
                <a:gd name="T25" fmla="*/ 674 h 365"/>
                <a:gd name="T26" fmla="*/ 12 w 155"/>
                <a:gd name="T27" fmla="*/ 757 h 365"/>
                <a:gd name="T28" fmla="*/ 24 w 155"/>
                <a:gd name="T29" fmla="*/ 784 h 365"/>
                <a:gd name="T30" fmla="*/ 43 w 155"/>
                <a:gd name="T31" fmla="*/ 784 h 365"/>
                <a:gd name="T32" fmla="*/ 43 w 155"/>
                <a:gd name="T33" fmla="*/ 840 h 365"/>
                <a:gd name="T34" fmla="*/ 55 w 155"/>
                <a:gd name="T35" fmla="*/ 840 h 365"/>
                <a:gd name="T36" fmla="*/ 67 w 155"/>
                <a:gd name="T37" fmla="*/ 981 h 365"/>
                <a:gd name="T38" fmla="*/ 61 w 155"/>
                <a:gd name="T39" fmla="*/ 1137 h 365"/>
                <a:gd name="T40" fmla="*/ 73 w 155"/>
                <a:gd name="T41" fmla="*/ 1137 h 365"/>
                <a:gd name="T42" fmla="*/ 80 w 155"/>
                <a:gd name="T43" fmla="*/ 1137 h 365"/>
                <a:gd name="T44" fmla="*/ 92 w 155"/>
                <a:gd name="T45" fmla="*/ 1137 h 365"/>
                <a:gd name="T46" fmla="*/ 110 w 155"/>
                <a:gd name="T47" fmla="*/ 1083 h 365"/>
                <a:gd name="T48" fmla="*/ 122 w 155"/>
                <a:gd name="T49" fmla="*/ 1030 h 365"/>
                <a:gd name="T50" fmla="*/ 136 w 155"/>
                <a:gd name="T51" fmla="*/ 1083 h 365"/>
                <a:gd name="T52" fmla="*/ 163 w 155"/>
                <a:gd name="T53" fmla="*/ 1354 h 365"/>
                <a:gd name="T54" fmla="*/ 170 w 155"/>
                <a:gd name="T55" fmla="*/ 1381 h 365"/>
                <a:gd name="T56" fmla="*/ 176 w 155"/>
                <a:gd name="T57" fmla="*/ 1516 h 365"/>
                <a:gd name="T58" fmla="*/ 176 w 155"/>
                <a:gd name="T59" fmla="*/ 1658 h 365"/>
                <a:gd name="T60" fmla="*/ 198 w 155"/>
                <a:gd name="T61" fmla="*/ 1547 h 365"/>
                <a:gd name="T62" fmla="*/ 182 w 155"/>
                <a:gd name="T63" fmla="*/ 1354 h 365"/>
                <a:gd name="T64" fmla="*/ 163 w 155"/>
                <a:gd name="T65" fmla="*/ 1249 h 365"/>
                <a:gd name="T66" fmla="*/ 163 w 155"/>
                <a:gd name="T67" fmla="*/ 1170 h 365"/>
                <a:gd name="T68" fmla="*/ 163 w 155"/>
                <a:gd name="T69" fmla="*/ 1112 h 365"/>
                <a:gd name="T70" fmla="*/ 128 w 155"/>
                <a:gd name="T71" fmla="*/ 893 h 365"/>
                <a:gd name="T72" fmla="*/ 136 w 155"/>
                <a:gd name="T73" fmla="*/ 811 h 365"/>
                <a:gd name="T74" fmla="*/ 170 w 155"/>
                <a:gd name="T75" fmla="*/ 757 h 365"/>
                <a:gd name="T76" fmla="*/ 190 w 155"/>
                <a:gd name="T77" fmla="*/ 699 h 365"/>
                <a:gd name="T78" fmla="*/ 190 w 155"/>
                <a:gd name="T79" fmla="*/ 621 h 365"/>
                <a:gd name="T80" fmla="*/ 170 w 155"/>
                <a:gd name="T81" fmla="*/ 593 h 365"/>
                <a:gd name="T82" fmla="*/ 154 w 155"/>
                <a:gd name="T83" fmla="*/ 490 h 365"/>
                <a:gd name="T84" fmla="*/ 136 w 155"/>
                <a:gd name="T85" fmla="*/ 406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5"/>
                <a:gd name="T130" fmla="*/ 0 h 365"/>
                <a:gd name="T131" fmla="*/ 155 w 155"/>
                <a:gd name="T132" fmla="*/ 365 h 3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round/>
              <a:headEnd/>
              <a:tailEnd/>
            </a:ln>
          </p:spPr>
          <p:txBody>
            <a:bodyPr/>
            <a:lstStyle/>
            <a:p>
              <a:endParaRPr lang="en-US"/>
            </a:p>
          </p:txBody>
        </p:sp>
        <p:sp>
          <p:nvSpPr>
            <p:cNvPr id="7245" name="Freeform 99"/>
            <p:cNvSpPr>
              <a:spLocks/>
            </p:cNvSpPr>
            <p:nvPr/>
          </p:nvSpPr>
          <p:spPr bwMode="auto">
            <a:xfrm>
              <a:off x="4637" y="2193"/>
              <a:ext cx="85" cy="135"/>
            </a:xfrm>
            <a:custGeom>
              <a:avLst/>
              <a:gdLst>
                <a:gd name="T0" fmla="*/ 18 w 84"/>
                <a:gd name="T1" fmla="*/ 362 h 120"/>
                <a:gd name="T2" fmla="*/ 18 w 84"/>
                <a:gd name="T3" fmla="*/ 388 h 120"/>
                <a:gd name="T4" fmla="*/ 6 w 84"/>
                <a:gd name="T5" fmla="*/ 305 h 120"/>
                <a:gd name="T6" fmla="*/ 0 w 84"/>
                <a:gd name="T7" fmla="*/ 226 h 120"/>
                <a:gd name="T8" fmla="*/ 12 w 84"/>
                <a:gd name="T9" fmla="*/ 254 h 120"/>
                <a:gd name="T10" fmla="*/ 6 w 84"/>
                <a:gd name="T11" fmla="*/ 141 h 120"/>
                <a:gd name="T12" fmla="*/ 6 w 84"/>
                <a:gd name="T13" fmla="*/ 60 h 120"/>
                <a:gd name="T14" fmla="*/ 6 w 84"/>
                <a:gd name="T15" fmla="*/ 0 h 120"/>
                <a:gd name="T16" fmla="*/ 30 w 84"/>
                <a:gd name="T17" fmla="*/ 29 h 120"/>
                <a:gd name="T18" fmla="*/ 36 w 84"/>
                <a:gd name="T19" fmla="*/ 60 h 120"/>
                <a:gd name="T20" fmla="*/ 55 w 84"/>
                <a:gd name="T21" fmla="*/ 111 h 120"/>
                <a:gd name="T22" fmla="*/ 55 w 84"/>
                <a:gd name="T23" fmla="*/ 169 h 120"/>
                <a:gd name="T24" fmla="*/ 36 w 84"/>
                <a:gd name="T25" fmla="*/ 254 h 120"/>
                <a:gd name="T26" fmla="*/ 30 w 84"/>
                <a:gd name="T27" fmla="*/ 285 h 120"/>
                <a:gd name="T28" fmla="*/ 30 w 84"/>
                <a:gd name="T29" fmla="*/ 331 h 120"/>
                <a:gd name="T30" fmla="*/ 55 w 84"/>
                <a:gd name="T31" fmla="*/ 444 h 120"/>
                <a:gd name="T32" fmla="*/ 61 w 84"/>
                <a:gd name="T33" fmla="*/ 444 h 120"/>
                <a:gd name="T34" fmla="*/ 61 w 84"/>
                <a:gd name="T35" fmla="*/ 417 h 120"/>
                <a:gd name="T36" fmla="*/ 73 w 84"/>
                <a:gd name="T37" fmla="*/ 417 h 120"/>
                <a:gd name="T38" fmla="*/ 79 w 84"/>
                <a:gd name="T39" fmla="*/ 444 h 120"/>
                <a:gd name="T40" fmla="*/ 79 w 84"/>
                <a:gd name="T41" fmla="*/ 444 h 120"/>
                <a:gd name="T42" fmla="*/ 91 w 84"/>
                <a:gd name="T43" fmla="*/ 471 h 120"/>
                <a:gd name="T44" fmla="*/ 85 w 84"/>
                <a:gd name="T45" fmla="*/ 471 h 120"/>
                <a:gd name="T46" fmla="*/ 91 w 84"/>
                <a:gd name="T47" fmla="*/ 528 h 120"/>
                <a:gd name="T48" fmla="*/ 97 w 84"/>
                <a:gd name="T49" fmla="*/ 528 h 120"/>
                <a:gd name="T50" fmla="*/ 91 w 84"/>
                <a:gd name="T51" fmla="*/ 554 h 120"/>
                <a:gd name="T52" fmla="*/ 91 w 84"/>
                <a:gd name="T53" fmla="*/ 528 h 120"/>
                <a:gd name="T54" fmla="*/ 79 w 84"/>
                <a:gd name="T55" fmla="*/ 500 h 120"/>
                <a:gd name="T56" fmla="*/ 73 w 84"/>
                <a:gd name="T57" fmla="*/ 471 h 120"/>
                <a:gd name="T58" fmla="*/ 67 w 84"/>
                <a:gd name="T59" fmla="*/ 444 h 120"/>
                <a:gd name="T60" fmla="*/ 67 w 84"/>
                <a:gd name="T61" fmla="*/ 500 h 120"/>
                <a:gd name="T62" fmla="*/ 36 w 84"/>
                <a:gd name="T63" fmla="*/ 444 h 120"/>
                <a:gd name="T64" fmla="*/ 30 w 84"/>
                <a:gd name="T65" fmla="*/ 471 h 120"/>
                <a:gd name="T66" fmla="*/ 18 w 84"/>
                <a:gd name="T67" fmla="*/ 444 h 120"/>
                <a:gd name="T68" fmla="*/ 18 w 84"/>
                <a:gd name="T69" fmla="*/ 417 h 120"/>
                <a:gd name="T70" fmla="*/ 24 w 84"/>
                <a:gd name="T71" fmla="*/ 362 h 120"/>
                <a:gd name="T72" fmla="*/ 18 w 84"/>
                <a:gd name="T73" fmla="*/ 362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
                <a:gd name="T112" fmla="*/ 0 h 120"/>
                <a:gd name="T113" fmla="*/ 84 w 84"/>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239FB1"/>
            </a:solidFill>
            <a:ln w="9525">
              <a:solidFill>
                <a:srgbClr val="000000"/>
              </a:solidFill>
              <a:round/>
              <a:headEnd/>
              <a:tailEnd/>
            </a:ln>
          </p:spPr>
          <p:txBody>
            <a:bodyPr/>
            <a:lstStyle/>
            <a:p>
              <a:endParaRPr lang="en-US"/>
            </a:p>
          </p:txBody>
        </p:sp>
        <p:sp>
          <p:nvSpPr>
            <p:cNvPr id="7246" name="Freeform 100"/>
            <p:cNvSpPr>
              <a:spLocks/>
            </p:cNvSpPr>
            <p:nvPr/>
          </p:nvSpPr>
          <p:spPr bwMode="auto">
            <a:xfrm>
              <a:off x="4692" y="2395"/>
              <a:ext cx="86" cy="94"/>
            </a:xfrm>
            <a:custGeom>
              <a:avLst/>
              <a:gdLst>
                <a:gd name="T0" fmla="*/ 92 w 84"/>
                <a:gd name="T1" fmla="*/ 365 h 84"/>
                <a:gd name="T2" fmla="*/ 82 w 84"/>
                <a:gd name="T3" fmla="*/ 314 h 84"/>
                <a:gd name="T4" fmla="*/ 82 w 84"/>
                <a:gd name="T5" fmla="*/ 335 h 84"/>
                <a:gd name="T6" fmla="*/ 55 w 84"/>
                <a:gd name="T7" fmla="*/ 284 h 84"/>
                <a:gd name="T8" fmla="*/ 55 w 84"/>
                <a:gd name="T9" fmla="*/ 208 h 84"/>
                <a:gd name="T10" fmla="*/ 43 w 84"/>
                <a:gd name="T11" fmla="*/ 154 h 84"/>
                <a:gd name="T12" fmla="*/ 37 w 84"/>
                <a:gd name="T13" fmla="*/ 181 h 84"/>
                <a:gd name="T14" fmla="*/ 37 w 84"/>
                <a:gd name="T15" fmla="*/ 181 h 84"/>
                <a:gd name="T16" fmla="*/ 18 w 84"/>
                <a:gd name="T17" fmla="*/ 181 h 84"/>
                <a:gd name="T18" fmla="*/ 12 w 84"/>
                <a:gd name="T19" fmla="*/ 154 h 84"/>
                <a:gd name="T20" fmla="*/ 6 w 84"/>
                <a:gd name="T21" fmla="*/ 208 h 84"/>
                <a:gd name="T22" fmla="*/ 0 w 84"/>
                <a:gd name="T23" fmla="*/ 233 h 84"/>
                <a:gd name="T24" fmla="*/ 6 w 84"/>
                <a:gd name="T25" fmla="*/ 181 h 84"/>
                <a:gd name="T26" fmla="*/ 18 w 84"/>
                <a:gd name="T27" fmla="*/ 132 h 84"/>
                <a:gd name="T28" fmla="*/ 43 w 84"/>
                <a:gd name="T29" fmla="*/ 77 h 84"/>
                <a:gd name="T30" fmla="*/ 43 w 84"/>
                <a:gd name="T31" fmla="*/ 132 h 84"/>
                <a:gd name="T32" fmla="*/ 55 w 84"/>
                <a:gd name="T33" fmla="*/ 132 h 84"/>
                <a:gd name="T34" fmla="*/ 61 w 84"/>
                <a:gd name="T35" fmla="*/ 105 h 84"/>
                <a:gd name="T36" fmla="*/ 61 w 84"/>
                <a:gd name="T37" fmla="*/ 54 h 84"/>
                <a:gd name="T38" fmla="*/ 71 w 84"/>
                <a:gd name="T39" fmla="*/ 54 h 84"/>
                <a:gd name="T40" fmla="*/ 82 w 84"/>
                <a:gd name="T41" fmla="*/ 54 h 84"/>
                <a:gd name="T42" fmla="*/ 82 w 84"/>
                <a:gd name="T43" fmla="*/ 0 h 84"/>
                <a:gd name="T44" fmla="*/ 98 w 84"/>
                <a:gd name="T45" fmla="*/ 27 h 84"/>
                <a:gd name="T46" fmla="*/ 104 w 84"/>
                <a:gd name="T47" fmla="*/ 105 h 84"/>
                <a:gd name="T48" fmla="*/ 112 w 84"/>
                <a:gd name="T49" fmla="*/ 208 h 84"/>
                <a:gd name="T50" fmla="*/ 104 w 84"/>
                <a:gd name="T51" fmla="*/ 261 h 84"/>
                <a:gd name="T52" fmla="*/ 104 w 84"/>
                <a:gd name="T53" fmla="*/ 284 h 84"/>
                <a:gd name="T54" fmla="*/ 98 w 84"/>
                <a:gd name="T55" fmla="*/ 208 h 84"/>
                <a:gd name="T56" fmla="*/ 92 w 84"/>
                <a:gd name="T57" fmla="*/ 233 h 84"/>
                <a:gd name="T58" fmla="*/ 92 w 84"/>
                <a:gd name="T59" fmla="*/ 284 h 84"/>
                <a:gd name="T60" fmla="*/ 92 w 84"/>
                <a:gd name="T61" fmla="*/ 365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4"/>
                <a:gd name="T94" fmla="*/ 0 h 84"/>
                <a:gd name="T95" fmla="*/ 84 w 84"/>
                <a:gd name="T96" fmla="*/ 84 h 8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239FB1"/>
            </a:solidFill>
            <a:ln w="9525">
              <a:solidFill>
                <a:srgbClr val="000000"/>
              </a:solidFill>
              <a:round/>
              <a:headEnd/>
              <a:tailEnd/>
            </a:ln>
          </p:spPr>
          <p:txBody>
            <a:bodyPr/>
            <a:lstStyle/>
            <a:p>
              <a:endParaRPr lang="en-US"/>
            </a:p>
          </p:txBody>
        </p:sp>
        <p:sp>
          <p:nvSpPr>
            <p:cNvPr id="7247" name="Freeform 101"/>
            <p:cNvSpPr>
              <a:spLocks/>
            </p:cNvSpPr>
            <p:nvPr/>
          </p:nvSpPr>
          <p:spPr bwMode="auto">
            <a:xfrm>
              <a:off x="4699" y="2369"/>
              <a:ext cx="17" cy="39"/>
            </a:xfrm>
            <a:custGeom>
              <a:avLst/>
              <a:gdLst>
                <a:gd name="T0" fmla="*/ 9 w 18"/>
                <a:gd name="T1" fmla="*/ 0 h 35"/>
                <a:gd name="T2" fmla="*/ 9 w 18"/>
                <a:gd name="T3" fmla="*/ 119 h 35"/>
                <a:gd name="T4" fmla="*/ 9 w 18"/>
                <a:gd name="T5" fmla="*/ 140 h 35"/>
                <a:gd name="T6" fmla="*/ 0 w 18"/>
                <a:gd name="T7" fmla="*/ 96 h 35"/>
                <a:gd name="T8" fmla="*/ 6 w 18"/>
                <a:gd name="T9" fmla="*/ 69 h 35"/>
                <a:gd name="T10" fmla="*/ 6 w 18"/>
                <a:gd name="T11" fmla="*/ 0 h 35"/>
                <a:gd name="T12" fmla="*/ 9 w 18"/>
                <a:gd name="T13" fmla="*/ 0 h 35"/>
                <a:gd name="T14" fmla="*/ 0 60000 65536"/>
                <a:gd name="T15" fmla="*/ 0 60000 65536"/>
                <a:gd name="T16" fmla="*/ 0 60000 65536"/>
                <a:gd name="T17" fmla="*/ 0 60000 65536"/>
                <a:gd name="T18" fmla="*/ 0 60000 65536"/>
                <a:gd name="T19" fmla="*/ 0 60000 65536"/>
                <a:gd name="T20" fmla="*/ 0 60000 65536"/>
                <a:gd name="T21" fmla="*/ 0 w 18"/>
                <a:gd name="T22" fmla="*/ 0 h 35"/>
                <a:gd name="T23" fmla="*/ 18 w 18"/>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5">
                  <a:moveTo>
                    <a:pt x="18" y="0"/>
                  </a:moveTo>
                  <a:lnTo>
                    <a:pt x="12" y="29"/>
                  </a:lnTo>
                  <a:lnTo>
                    <a:pt x="12" y="35"/>
                  </a:lnTo>
                  <a:lnTo>
                    <a:pt x="0" y="23"/>
                  </a:lnTo>
                  <a:lnTo>
                    <a:pt x="6" y="17"/>
                  </a:lnTo>
                  <a:lnTo>
                    <a:pt x="6" y="0"/>
                  </a:lnTo>
                  <a:lnTo>
                    <a:pt x="18" y="0"/>
                  </a:lnTo>
                  <a:close/>
                </a:path>
              </a:pathLst>
            </a:custGeom>
            <a:solidFill>
              <a:srgbClr val="239FB1"/>
            </a:solidFill>
            <a:ln w="9525">
              <a:solidFill>
                <a:srgbClr val="000000"/>
              </a:solidFill>
              <a:round/>
              <a:headEnd/>
              <a:tailEnd/>
            </a:ln>
          </p:spPr>
          <p:txBody>
            <a:bodyPr/>
            <a:lstStyle/>
            <a:p>
              <a:endParaRPr lang="en-US"/>
            </a:p>
          </p:txBody>
        </p:sp>
        <p:sp>
          <p:nvSpPr>
            <p:cNvPr id="7248" name="Freeform 102"/>
            <p:cNvSpPr>
              <a:spLocks/>
            </p:cNvSpPr>
            <p:nvPr/>
          </p:nvSpPr>
          <p:spPr bwMode="auto">
            <a:xfrm>
              <a:off x="4728" y="2328"/>
              <a:ext cx="25" cy="34"/>
            </a:xfrm>
            <a:custGeom>
              <a:avLst/>
              <a:gdLst>
                <a:gd name="T0" fmla="*/ 31 w 24"/>
                <a:gd name="T1" fmla="*/ 156 h 30"/>
                <a:gd name="T2" fmla="*/ 25 w 24"/>
                <a:gd name="T3" fmla="*/ 124 h 30"/>
                <a:gd name="T4" fmla="*/ 0 w 24"/>
                <a:gd name="T5" fmla="*/ 29 h 30"/>
                <a:gd name="T6" fmla="*/ 25 w 24"/>
                <a:gd name="T7" fmla="*/ 0 h 30"/>
                <a:gd name="T8" fmla="*/ 31 w 24"/>
                <a:gd name="T9" fmla="*/ 61 h 30"/>
                <a:gd name="T10" fmla="*/ 38 w 24"/>
                <a:gd name="T11" fmla="*/ 156 h 30"/>
                <a:gd name="T12" fmla="*/ 31 w 24"/>
                <a:gd name="T13" fmla="*/ 156 h 30"/>
                <a:gd name="T14" fmla="*/ 0 60000 65536"/>
                <a:gd name="T15" fmla="*/ 0 60000 65536"/>
                <a:gd name="T16" fmla="*/ 0 60000 65536"/>
                <a:gd name="T17" fmla="*/ 0 60000 65536"/>
                <a:gd name="T18" fmla="*/ 0 60000 65536"/>
                <a:gd name="T19" fmla="*/ 0 60000 65536"/>
                <a:gd name="T20" fmla="*/ 0 60000 65536"/>
                <a:gd name="T21" fmla="*/ 0 w 24"/>
                <a:gd name="T22" fmla="*/ 0 h 30"/>
                <a:gd name="T23" fmla="*/ 24 w 2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0">
                  <a:moveTo>
                    <a:pt x="18" y="30"/>
                  </a:moveTo>
                  <a:lnTo>
                    <a:pt x="12" y="24"/>
                  </a:lnTo>
                  <a:lnTo>
                    <a:pt x="0" y="6"/>
                  </a:lnTo>
                  <a:lnTo>
                    <a:pt x="12" y="0"/>
                  </a:lnTo>
                  <a:lnTo>
                    <a:pt x="18" y="12"/>
                  </a:lnTo>
                  <a:lnTo>
                    <a:pt x="24" y="30"/>
                  </a:lnTo>
                  <a:lnTo>
                    <a:pt x="18" y="30"/>
                  </a:lnTo>
                  <a:close/>
                </a:path>
              </a:pathLst>
            </a:custGeom>
            <a:solidFill>
              <a:srgbClr val="239FB1"/>
            </a:solidFill>
            <a:ln w="9525">
              <a:solidFill>
                <a:srgbClr val="000000"/>
              </a:solidFill>
              <a:round/>
              <a:headEnd/>
              <a:tailEnd/>
            </a:ln>
          </p:spPr>
          <p:txBody>
            <a:bodyPr/>
            <a:lstStyle/>
            <a:p>
              <a:endParaRPr lang="en-US"/>
            </a:p>
          </p:txBody>
        </p:sp>
        <p:sp>
          <p:nvSpPr>
            <p:cNvPr id="7249" name="Freeform 103"/>
            <p:cNvSpPr>
              <a:spLocks/>
            </p:cNvSpPr>
            <p:nvPr/>
          </p:nvSpPr>
          <p:spPr bwMode="auto">
            <a:xfrm>
              <a:off x="4686" y="2348"/>
              <a:ext cx="24" cy="27"/>
            </a:xfrm>
            <a:custGeom>
              <a:avLst/>
              <a:gdLst>
                <a:gd name="T0" fmla="*/ 18 w 24"/>
                <a:gd name="T1" fmla="*/ 29 h 24"/>
                <a:gd name="T2" fmla="*/ 0 w 24"/>
                <a:gd name="T3" fmla="*/ 0 h 24"/>
                <a:gd name="T4" fmla="*/ 0 w 24"/>
                <a:gd name="T5" fmla="*/ 0 h 24"/>
                <a:gd name="T6" fmla="*/ 6 w 24"/>
                <a:gd name="T7" fmla="*/ 111 h 24"/>
                <a:gd name="T8" fmla="*/ 24 w 24"/>
                <a:gd name="T9" fmla="*/ 60 h 24"/>
                <a:gd name="T10" fmla="*/ 24 w 24"/>
                <a:gd name="T11" fmla="*/ 29 h 24"/>
                <a:gd name="T12" fmla="*/ 18 w 24"/>
                <a:gd name="T13" fmla="*/ 29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18" y="6"/>
                  </a:moveTo>
                  <a:lnTo>
                    <a:pt x="0" y="0"/>
                  </a:lnTo>
                  <a:lnTo>
                    <a:pt x="6" y="24"/>
                  </a:lnTo>
                  <a:lnTo>
                    <a:pt x="24" y="12"/>
                  </a:lnTo>
                  <a:lnTo>
                    <a:pt x="24" y="6"/>
                  </a:lnTo>
                  <a:lnTo>
                    <a:pt x="18" y="6"/>
                  </a:lnTo>
                  <a:close/>
                </a:path>
              </a:pathLst>
            </a:custGeom>
            <a:solidFill>
              <a:srgbClr val="239FB1"/>
            </a:solidFill>
            <a:ln w="9525">
              <a:solidFill>
                <a:srgbClr val="000000"/>
              </a:solidFill>
              <a:round/>
              <a:headEnd/>
              <a:tailEnd/>
            </a:ln>
          </p:spPr>
          <p:txBody>
            <a:bodyPr/>
            <a:lstStyle/>
            <a:p>
              <a:endParaRPr lang="en-US"/>
            </a:p>
          </p:txBody>
        </p:sp>
        <p:sp>
          <p:nvSpPr>
            <p:cNvPr id="7250" name="Freeform 104"/>
            <p:cNvSpPr>
              <a:spLocks/>
            </p:cNvSpPr>
            <p:nvPr/>
          </p:nvSpPr>
          <p:spPr bwMode="auto">
            <a:xfrm>
              <a:off x="4607" y="2362"/>
              <a:ext cx="42" cy="60"/>
            </a:xfrm>
            <a:custGeom>
              <a:avLst/>
              <a:gdLst>
                <a:gd name="T0" fmla="*/ 42 w 42"/>
                <a:gd name="T1" fmla="*/ 61 h 53"/>
                <a:gd name="T2" fmla="*/ 12 w 42"/>
                <a:gd name="T3" fmla="*/ 206 h 53"/>
                <a:gd name="T4" fmla="*/ 0 w 42"/>
                <a:gd name="T5" fmla="*/ 265 h 53"/>
                <a:gd name="T6" fmla="*/ 0 w 42"/>
                <a:gd name="T7" fmla="*/ 234 h 53"/>
                <a:gd name="T8" fmla="*/ 12 w 42"/>
                <a:gd name="T9" fmla="*/ 178 h 53"/>
                <a:gd name="T10" fmla="*/ 30 w 42"/>
                <a:gd name="T11" fmla="*/ 88 h 53"/>
                <a:gd name="T12" fmla="*/ 30 w 42"/>
                <a:gd name="T13" fmla="*/ 29 h 53"/>
                <a:gd name="T14" fmla="*/ 36 w 42"/>
                <a:gd name="T15" fmla="*/ 29 h 53"/>
                <a:gd name="T16" fmla="*/ 36 w 42"/>
                <a:gd name="T17" fmla="*/ 0 h 53"/>
                <a:gd name="T18" fmla="*/ 42 w 42"/>
                <a:gd name="T19" fmla="*/ 61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53"/>
                <a:gd name="T32" fmla="*/ 42 w 42"/>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round/>
              <a:headEnd/>
              <a:tailEnd/>
            </a:ln>
          </p:spPr>
          <p:txBody>
            <a:bodyPr/>
            <a:lstStyle/>
            <a:p>
              <a:endParaRPr lang="en-US"/>
            </a:p>
          </p:txBody>
        </p:sp>
        <p:sp>
          <p:nvSpPr>
            <p:cNvPr id="7251" name="Freeform 105"/>
            <p:cNvSpPr>
              <a:spLocks/>
            </p:cNvSpPr>
            <p:nvPr/>
          </p:nvSpPr>
          <p:spPr bwMode="auto">
            <a:xfrm>
              <a:off x="4649" y="2315"/>
              <a:ext cx="24" cy="20"/>
            </a:xfrm>
            <a:custGeom>
              <a:avLst/>
              <a:gdLst>
                <a:gd name="T0" fmla="*/ 24 w 24"/>
                <a:gd name="T1" fmla="*/ 46 h 18"/>
                <a:gd name="T2" fmla="*/ 24 w 24"/>
                <a:gd name="T3" fmla="*/ 70 h 18"/>
                <a:gd name="T4" fmla="*/ 12 w 24"/>
                <a:gd name="T5" fmla="*/ 24 h 18"/>
                <a:gd name="T6" fmla="*/ 0 w 24"/>
                <a:gd name="T7" fmla="*/ 0 h 18"/>
                <a:gd name="T8" fmla="*/ 24 w 24"/>
                <a:gd name="T9" fmla="*/ 0 h 18"/>
                <a:gd name="T10" fmla="*/ 24 w 24"/>
                <a:gd name="T11" fmla="*/ 46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round/>
              <a:headEnd/>
              <a:tailEnd/>
            </a:ln>
          </p:spPr>
          <p:txBody>
            <a:bodyPr/>
            <a:lstStyle/>
            <a:p>
              <a:endParaRPr lang="en-US"/>
            </a:p>
          </p:txBody>
        </p:sp>
        <p:sp>
          <p:nvSpPr>
            <p:cNvPr id="7252" name="Freeform 106"/>
            <p:cNvSpPr>
              <a:spLocks/>
            </p:cNvSpPr>
            <p:nvPr/>
          </p:nvSpPr>
          <p:spPr bwMode="auto">
            <a:xfrm>
              <a:off x="4728" y="2355"/>
              <a:ext cx="18" cy="33"/>
            </a:xfrm>
            <a:custGeom>
              <a:avLst/>
              <a:gdLst>
                <a:gd name="T0" fmla="*/ 12 w 18"/>
                <a:gd name="T1" fmla="*/ 32 h 29"/>
                <a:gd name="T2" fmla="*/ 18 w 18"/>
                <a:gd name="T3" fmla="*/ 127 h 29"/>
                <a:gd name="T4" fmla="*/ 18 w 18"/>
                <a:gd name="T5" fmla="*/ 127 h 29"/>
                <a:gd name="T6" fmla="*/ 12 w 18"/>
                <a:gd name="T7" fmla="*/ 158 h 29"/>
                <a:gd name="T8" fmla="*/ 6 w 18"/>
                <a:gd name="T9" fmla="*/ 65 h 29"/>
                <a:gd name="T10" fmla="*/ 0 w 18"/>
                <a:gd name="T11" fmla="*/ 0 h 29"/>
                <a:gd name="T12" fmla="*/ 12 w 18"/>
                <a:gd name="T13" fmla="*/ 32 h 29"/>
                <a:gd name="T14" fmla="*/ 0 60000 65536"/>
                <a:gd name="T15" fmla="*/ 0 60000 65536"/>
                <a:gd name="T16" fmla="*/ 0 60000 65536"/>
                <a:gd name="T17" fmla="*/ 0 60000 65536"/>
                <a:gd name="T18" fmla="*/ 0 60000 65536"/>
                <a:gd name="T19" fmla="*/ 0 60000 65536"/>
                <a:gd name="T20" fmla="*/ 0 60000 65536"/>
                <a:gd name="T21" fmla="*/ 0 w 18"/>
                <a:gd name="T22" fmla="*/ 0 h 29"/>
                <a:gd name="T23" fmla="*/ 18 w 1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9">
                  <a:moveTo>
                    <a:pt x="12" y="6"/>
                  </a:moveTo>
                  <a:lnTo>
                    <a:pt x="18" y="24"/>
                  </a:lnTo>
                  <a:lnTo>
                    <a:pt x="12" y="29"/>
                  </a:lnTo>
                  <a:lnTo>
                    <a:pt x="6" y="12"/>
                  </a:lnTo>
                  <a:lnTo>
                    <a:pt x="0" y="0"/>
                  </a:lnTo>
                  <a:lnTo>
                    <a:pt x="12" y="6"/>
                  </a:lnTo>
                  <a:close/>
                </a:path>
              </a:pathLst>
            </a:custGeom>
            <a:solidFill>
              <a:srgbClr val="239FB1"/>
            </a:solidFill>
            <a:ln w="9525">
              <a:solidFill>
                <a:srgbClr val="000000"/>
              </a:solidFill>
              <a:round/>
              <a:headEnd/>
              <a:tailEnd/>
            </a:ln>
          </p:spPr>
          <p:txBody>
            <a:bodyPr/>
            <a:lstStyle/>
            <a:p>
              <a:endParaRPr lang="en-US"/>
            </a:p>
          </p:txBody>
        </p:sp>
        <p:sp>
          <p:nvSpPr>
            <p:cNvPr id="7253" name="Freeform 107"/>
            <p:cNvSpPr>
              <a:spLocks/>
            </p:cNvSpPr>
            <p:nvPr/>
          </p:nvSpPr>
          <p:spPr bwMode="auto">
            <a:xfrm>
              <a:off x="4710" y="2335"/>
              <a:ext cx="12" cy="13"/>
            </a:xfrm>
            <a:custGeom>
              <a:avLst/>
              <a:gdLst>
                <a:gd name="T0" fmla="*/ 12 w 12"/>
                <a:gd name="T1" fmla="*/ 33 h 12"/>
                <a:gd name="T2" fmla="*/ 0 w 12"/>
                <a:gd name="T3" fmla="*/ 20 h 12"/>
                <a:gd name="T4" fmla="*/ 0 w 12"/>
                <a:gd name="T5" fmla="*/ 20 h 12"/>
                <a:gd name="T6" fmla="*/ 0 w 12"/>
                <a:gd name="T7" fmla="*/ 0 h 12"/>
                <a:gd name="T8" fmla="*/ 12 w 12"/>
                <a:gd name="T9" fmla="*/ 33 h 12"/>
                <a:gd name="T10" fmla="*/ 12 w 12"/>
                <a:gd name="T11" fmla="*/ 33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12"/>
                  </a:moveTo>
                  <a:lnTo>
                    <a:pt x="0" y="6"/>
                  </a:lnTo>
                  <a:lnTo>
                    <a:pt x="0" y="0"/>
                  </a:lnTo>
                  <a:lnTo>
                    <a:pt x="12" y="12"/>
                  </a:lnTo>
                  <a:close/>
                </a:path>
              </a:pathLst>
            </a:custGeom>
            <a:solidFill>
              <a:srgbClr val="239FB1"/>
            </a:solidFill>
            <a:ln w="9525">
              <a:solidFill>
                <a:srgbClr val="000000"/>
              </a:solidFill>
              <a:round/>
              <a:headEnd/>
              <a:tailEnd/>
            </a:ln>
          </p:spPr>
          <p:txBody>
            <a:bodyPr/>
            <a:lstStyle/>
            <a:p>
              <a:endParaRPr lang="en-US"/>
            </a:p>
          </p:txBody>
        </p:sp>
        <p:sp>
          <p:nvSpPr>
            <p:cNvPr id="7254" name="Freeform 108"/>
            <p:cNvSpPr>
              <a:spLocks/>
            </p:cNvSpPr>
            <p:nvPr/>
          </p:nvSpPr>
          <p:spPr bwMode="auto">
            <a:xfrm>
              <a:off x="4722" y="2388"/>
              <a:ext cx="19" cy="7"/>
            </a:xfrm>
            <a:custGeom>
              <a:avLst/>
              <a:gdLst>
                <a:gd name="T0" fmla="*/ 35 w 18"/>
                <a:gd name="T1" fmla="*/ 47 h 6"/>
                <a:gd name="T2" fmla="*/ 25 w 18"/>
                <a:gd name="T3" fmla="*/ 0 h 6"/>
                <a:gd name="T4" fmla="*/ 0 w 18"/>
                <a:gd name="T5" fmla="*/ 47 h 6"/>
                <a:gd name="T6" fmla="*/ 35 w 18"/>
                <a:gd name="T7" fmla="*/ 47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6"/>
                  </a:moveTo>
                  <a:lnTo>
                    <a:pt x="12" y="0"/>
                  </a:lnTo>
                  <a:lnTo>
                    <a:pt x="0" y="6"/>
                  </a:lnTo>
                  <a:lnTo>
                    <a:pt x="18" y="6"/>
                  </a:lnTo>
                  <a:close/>
                </a:path>
              </a:pathLst>
            </a:custGeom>
            <a:solidFill>
              <a:srgbClr val="239FB1"/>
            </a:solidFill>
            <a:ln w="9525">
              <a:solidFill>
                <a:srgbClr val="000000"/>
              </a:solidFill>
              <a:round/>
              <a:headEnd/>
              <a:tailEnd/>
            </a:ln>
          </p:spPr>
          <p:txBody>
            <a:bodyPr/>
            <a:lstStyle/>
            <a:p>
              <a:endParaRPr lang="en-US"/>
            </a:p>
          </p:txBody>
        </p:sp>
        <p:sp>
          <p:nvSpPr>
            <p:cNvPr id="7255" name="Freeform 109"/>
            <p:cNvSpPr>
              <a:spLocks/>
            </p:cNvSpPr>
            <p:nvPr/>
          </p:nvSpPr>
          <p:spPr bwMode="auto">
            <a:xfrm>
              <a:off x="4716" y="2362"/>
              <a:ext cx="6" cy="39"/>
            </a:xfrm>
            <a:custGeom>
              <a:avLst/>
              <a:gdLst>
                <a:gd name="T0" fmla="*/ 6 w 6"/>
                <a:gd name="T1" fmla="*/ 0 h 35"/>
                <a:gd name="T2" fmla="*/ 6 w 6"/>
                <a:gd name="T3" fmla="*/ 25 h 35"/>
                <a:gd name="T4" fmla="*/ 6 w 6"/>
                <a:gd name="T5" fmla="*/ 96 h 35"/>
                <a:gd name="T6" fmla="*/ 0 w 6"/>
                <a:gd name="T7" fmla="*/ 140 h 35"/>
                <a:gd name="T8" fmla="*/ 6 w 6"/>
                <a:gd name="T9" fmla="*/ 74 h 35"/>
                <a:gd name="T10" fmla="*/ 6 w 6"/>
                <a:gd name="T11" fmla="*/ 0 h 35"/>
                <a:gd name="T12" fmla="*/ 0 60000 65536"/>
                <a:gd name="T13" fmla="*/ 0 60000 65536"/>
                <a:gd name="T14" fmla="*/ 0 60000 65536"/>
                <a:gd name="T15" fmla="*/ 0 60000 65536"/>
                <a:gd name="T16" fmla="*/ 0 60000 65536"/>
                <a:gd name="T17" fmla="*/ 0 60000 65536"/>
                <a:gd name="T18" fmla="*/ 0 w 6"/>
                <a:gd name="T19" fmla="*/ 0 h 35"/>
                <a:gd name="T20" fmla="*/ 6 w 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round/>
              <a:headEnd/>
              <a:tailEnd/>
            </a:ln>
          </p:spPr>
          <p:txBody>
            <a:bodyPr/>
            <a:lstStyle/>
            <a:p>
              <a:endParaRPr lang="en-US"/>
            </a:p>
          </p:txBody>
        </p:sp>
        <p:sp>
          <p:nvSpPr>
            <p:cNvPr id="7256" name="Freeform 110"/>
            <p:cNvSpPr>
              <a:spLocks/>
            </p:cNvSpPr>
            <p:nvPr/>
          </p:nvSpPr>
          <p:spPr bwMode="auto">
            <a:xfrm>
              <a:off x="4238" y="2152"/>
              <a:ext cx="151" cy="330"/>
            </a:xfrm>
            <a:custGeom>
              <a:avLst/>
              <a:gdLst>
                <a:gd name="T0" fmla="*/ 66 w 149"/>
                <a:gd name="T1" fmla="*/ 1063 h 293"/>
                <a:gd name="T2" fmla="*/ 60 w 149"/>
                <a:gd name="T3" fmla="*/ 981 h 293"/>
                <a:gd name="T4" fmla="*/ 66 w 149"/>
                <a:gd name="T5" fmla="*/ 903 h 293"/>
                <a:gd name="T6" fmla="*/ 66 w 149"/>
                <a:gd name="T7" fmla="*/ 817 h 293"/>
                <a:gd name="T8" fmla="*/ 66 w 149"/>
                <a:gd name="T9" fmla="*/ 675 h 293"/>
                <a:gd name="T10" fmla="*/ 84 w 149"/>
                <a:gd name="T11" fmla="*/ 649 h 293"/>
                <a:gd name="T12" fmla="*/ 84 w 149"/>
                <a:gd name="T13" fmla="*/ 732 h 293"/>
                <a:gd name="T14" fmla="*/ 96 w 149"/>
                <a:gd name="T15" fmla="*/ 732 h 293"/>
                <a:gd name="T16" fmla="*/ 116 w 149"/>
                <a:gd name="T17" fmla="*/ 787 h 293"/>
                <a:gd name="T18" fmla="*/ 128 w 149"/>
                <a:gd name="T19" fmla="*/ 850 h 293"/>
                <a:gd name="T20" fmla="*/ 116 w 149"/>
                <a:gd name="T21" fmla="*/ 760 h 293"/>
                <a:gd name="T22" fmla="*/ 108 w 149"/>
                <a:gd name="T23" fmla="*/ 675 h 293"/>
                <a:gd name="T24" fmla="*/ 128 w 149"/>
                <a:gd name="T25" fmla="*/ 595 h 293"/>
                <a:gd name="T26" fmla="*/ 169 w 149"/>
                <a:gd name="T27" fmla="*/ 595 h 293"/>
                <a:gd name="T28" fmla="*/ 175 w 149"/>
                <a:gd name="T29" fmla="*/ 532 h 293"/>
                <a:gd name="T30" fmla="*/ 169 w 149"/>
                <a:gd name="T31" fmla="*/ 449 h 293"/>
                <a:gd name="T32" fmla="*/ 157 w 149"/>
                <a:gd name="T33" fmla="*/ 335 h 293"/>
                <a:gd name="T34" fmla="*/ 151 w 149"/>
                <a:gd name="T35" fmla="*/ 285 h 293"/>
                <a:gd name="T36" fmla="*/ 128 w 149"/>
                <a:gd name="T37" fmla="*/ 200 h 293"/>
                <a:gd name="T38" fmla="*/ 108 w 149"/>
                <a:gd name="T39" fmla="*/ 229 h 293"/>
                <a:gd name="T40" fmla="*/ 102 w 149"/>
                <a:gd name="T41" fmla="*/ 258 h 293"/>
                <a:gd name="T42" fmla="*/ 90 w 149"/>
                <a:gd name="T43" fmla="*/ 229 h 293"/>
                <a:gd name="T44" fmla="*/ 78 w 149"/>
                <a:gd name="T45" fmla="*/ 285 h 293"/>
                <a:gd name="T46" fmla="*/ 72 w 149"/>
                <a:gd name="T47" fmla="*/ 87 h 293"/>
                <a:gd name="T48" fmla="*/ 60 w 149"/>
                <a:gd name="T49" fmla="*/ 87 h 293"/>
                <a:gd name="T50" fmla="*/ 60 w 149"/>
                <a:gd name="T51" fmla="*/ 29 h 293"/>
                <a:gd name="T52" fmla="*/ 54 w 149"/>
                <a:gd name="T53" fmla="*/ 0 h 293"/>
                <a:gd name="T54" fmla="*/ 29 w 149"/>
                <a:gd name="T55" fmla="*/ 29 h 293"/>
                <a:gd name="T56" fmla="*/ 24 w 149"/>
                <a:gd name="T57" fmla="*/ 60 h 293"/>
                <a:gd name="T58" fmla="*/ 6 w 149"/>
                <a:gd name="T59" fmla="*/ 87 h 293"/>
                <a:gd name="T60" fmla="*/ 0 w 149"/>
                <a:gd name="T61" fmla="*/ 200 h 293"/>
                <a:gd name="T62" fmla="*/ 0 w 149"/>
                <a:gd name="T63" fmla="*/ 169 h 293"/>
                <a:gd name="T64" fmla="*/ 12 w 149"/>
                <a:gd name="T65" fmla="*/ 285 h 293"/>
                <a:gd name="T66" fmla="*/ 24 w 149"/>
                <a:gd name="T67" fmla="*/ 395 h 293"/>
                <a:gd name="T68" fmla="*/ 29 w 149"/>
                <a:gd name="T69" fmla="*/ 395 h 293"/>
                <a:gd name="T70" fmla="*/ 24 w 149"/>
                <a:gd name="T71" fmla="*/ 449 h 293"/>
                <a:gd name="T72" fmla="*/ 24 w 149"/>
                <a:gd name="T73" fmla="*/ 479 h 293"/>
                <a:gd name="T74" fmla="*/ 24 w 149"/>
                <a:gd name="T75" fmla="*/ 532 h 293"/>
                <a:gd name="T76" fmla="*/ 35 w 149"/>
                <a:gd name="T77" fmla="*/ 595 h 293"/>
                <a:gd name="T78" fmla="*/ 54 w 149"/>
                <a:gd name="T79" fmla="*/ 649 h 293"/>
                <a:gd name="T80" fmla="*/ 60 w 149"/>
                <a:gd name="T81" fmla="*/ 732 h 293"/>
                <a:gd name="T82" fmla="*/ 66 w 149"/>
                <a:gd name="T83" fmla="*/ 850 h 293"/>
                <a:gd name="T84" fmla="*/ 54 w 149"/>
                <a:gd name="T85" fmla="*/ 961 h 293"/>
                <a:gd name="T86" fmla="*/ 54 w 149"/>
                <a:gd name="T87" fmla="*/ 961 h 293"/>
                <a:gd name="T88" fmla="*/ 35 w 149"/>
                <a:gd name="T89" fmla="*/ 1063 h 293"/>
                <a:gd name="T90" fmla="*/ 35 w 149"/>
                <a:gd name="T91" fmla="*/ 1149 h 293"/>
                <a:gd name="T92" fmla="*/ 35 w 149"/>
                <a:gd name="T93" fmla="*/ 1149 h 293"/>
                <a:gd name="T94" fmla="*/ 60 w 149"/>
                <a:gd name="T95" fmla="*/ 1177 h 293"/>
                <a:gd name="T96" fmla="*/ 66 w 149"/>
                <a:gd name="T97" fmla="*/ 1232 h 293"/>
                <a:gd name="T98" fmla="*/ 72 w 149"/>
                <a:gd name="T99" fmla="*/ 1259 h 293"/>
                <a:gd name="T100" fmla="*/ 78 w 149"/>
                <a:gd name="T101" fmla="*/ 1315 h 293"/>
                <a:gd name="T102" fmla="*/ 84 w 149"/>
                <a:gd name="T103" fmla="*/ 1292 h 293"/>
                <a:gd name="T104" fmla="*/ 96 w 149"/>
                <a:gd name="T105" fmla="*/ 1347 h 293"/>
                <a:gd name="T106" fmla="*/ 96 w 149"/>
                <a:gd name="T107" fmla="*/ 1377 h 293"/>
                <a:gd name="T108" fmla="*/ 108 w 149"/>
                <a:gd name="T109" fmla="*/ 1377 h 293"/>
                <a:gd name="T110" fmla="*/ 116 w 149"/>
                <a:gd name="T111" fmla="*/ 1347 h 293"/>
                <a:gd name="T112" fmla="*/ 108 w 149"/>
                <a:gd name="T113" fmla="*/ 1259 h 293"/>
                <a:gd name="T114" fmla="*/ 90 w 149"/>
                <a:gd name="T115" fmla="*/ 1259 h 293"/>
                <a:gd name="T116" fmla="*/ 84 w 149"/>
                <a:gd name="T117" fmla="*/ 1202 h 293"/>
                <a:gd name="T118" fmla="*/ 78 w 149"/>
                <a:gd name="T119" fmla="*/ 1149 h 293"/>
                <a:gd name="T120" fmla="*/ 72 w 149"/>
                <a:gd name="T121" fmla="*/ 1063 h 293"/>
                <a:gd name="T122" fmla="*/ 66 w 149"/>
                <a:gd name="T123" fmla="*/ 1063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9"/>
                <a:gd name="T187" fmla="*/ 0 h 293"/>
                <a:gd name="T188" fmla="*/ 149 w 149"/>
                <a:gd name="T189" fmla="*/ 293 h 2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round/>
              <a:headEnd/>
              <a:tailEnd/>
            </a:ln>
          </p:spPr>
          <p:txBody>
            <a:bodyPr/>
            <a:lstStyle/>
            <a:p>
              <a:endParaRPr lang="en-US"/>
            </a:p>
          </p:txBody>
        </p:sp>
        <p:sp>
          <p:nvSpPr>
            <p:cNvPr id="7257" name="Freeform 111"/>
            <p:cNvSpPr>
              <a:spLocks/>
            </p:cNvSpPr>
            <p:nvPr/>
          </p:nvSpPr>
          <p:spPr bwMode="auto">
            <a:xfrm>
              <a:off x="4304" y="2093"/>
              <a:ext cx="157" cy="322"/>
            </a:xfrm>
            <a:custGeom>
              <a:avLst/>
              <a:gdLst>
                <a:gd name="T0" fmla="*/ 48 w 156"/>
                <a:gd name="T1" fmla="*/ 239 h 287"/>
                <a:gd name="T2" fmla="*/ 30 w 156"/>
                <a:gd name="T3" fmla="*/ 213 h 287"/>
                <a:gd name="T4" fmla="*/ 18 w 156"/>
                <a:gd name="T5" fmla="*/ 135 h 287"/>
                <a:gd name="T6" fmla="*/ 6 w 156"/>
                <a:gd name="T7" fmla="*/ 54 h 287"/>
                <a:gd name="T8" fmla="*/ 18 w 156"/>
                <a:gd name="T9" fmla="*/ 54 h 287"/>
                <a:gd name="T10" fmla="*/ 30 w 156"/>
                <a:gd name="T11" fmla="*/ 54 h 287"/>
                <a:gd name="T12" fmla="*/ 42 w 156"/>
                <a:gd name="T13" fmla="*/ 54 h 287"/>
                <a:gd name="T14" fmla="*/ 60 w 156"/>
                <a:gd name="T15" fmla="*/ 0 h 287"/>
                <a:gd name="T16" fmla="*/ 97 w 156"/>
                <a:gd name="T17" fmla="*/ 79 h 287"/>
                <a:gd name="T18" fmla="*/ 121 w 156"/>
                <a:gd name="T19" fmla="*/ 159 h 287"/>
                <a:gd name="T20" fmla="*/ 103 w 156"/>
                <a:gd name="T21" fmla="*/ 213 h 287"/>
                <a:gd name="T22" fmla="*/ 91 w 156"/>
                <a:gd name="T23" fmla="*/ 293 h 287"/>
                <a:gd name="T24" fmla="*/ 97 w 156"/>
                <a:gd name="T25" fmla="*/ 456 h 287"/>
                <a:gd name="T26" fmla="*/ 127 w 156"/>
                <a:gd name="T27" fmla="*/ 588 h 287"/>
                <a:gd name="T28" fmla="*/ 151 w 156"/>
                <a:gd name="T29" fmla="*/ 698 h 287"/>
                <a:gd name="T30" fmla="*/ 169 w 156"/>
                <a:gd name="T31" fmla="*/ 938 h 287"/>
                <a:gd name="T32" fmla="*/ 169 w 156"/>
                <a:gd name="T33" fmla="*/ 988 h 287"/>
                <a:gd name="T34" fmla="*/ 151 w 156"/>
                <a:gd name="T35" fmla="*/ 1067 h 287"/>
                <a:gd name="T36" fmla="*/ 127 w 156"/>
                <a:gd name="T37" fmla="*/ 1132 h 287"/>
                <a:gd name="T38" fmla="*/ 127 w 156"/>
                <a:gd name="T39" fmla="*/ 1172 h 287"/>
                <a:gd name="T40" fmla="*/ 127 w 156"/>
                <a:gd name="T41" fmla="*/ 1197 h 287"/>
                <a:gd name="T42" fmla="*/ 103 w 156"/>
                <a:gd name="T43" fmla="*/ 1278 h 287"/>
                <a:gd name="T44" fmla="*/ 97 w 156"/>
                <a:gd name="T45" fmla="*/ 1172 h 287"/>
                <a:gd name="T46" fmla="*/ 97 w 156"/>
                <a:gd name="T47" fmla="*/ 1098 h 287"/>
                <a:gd name="T48" fmla="*/ 115 w 156"/>
                <a:gd name="T49" fmla="*/ 1098 h 287"/>
                <a:gd name="T50" fmla="*/ 121 w 156"/>
                <a:gd name="T51" fmla="*/ 1015 h 287"/>
                <a:gd name="T52" fmla="*/ 133 w 156"/>
                <a:gd name="T53" fmla="*/ 910 h 287"/>
                <a:gd name="T54" fmla="*/ 133 w 156"/>
                <a:gd name="T55" fmla="*/ 749 h 287"/>
                <a:gd name="T56" fmla="*/ 127 w 156"/>
                <a:gd name="T57" fmla="*/ 644 h 287"/>
                <a:gd name="T58" fmla="*/ 109 w 156"/>
                <a:gd name="T59" fmla="*/ 588 h 287"/>
                <a:gd name="T60" fmla="*/ 91 w 156"/>
                <a:gd name="T61" fmla="*/ 485 h 287"/>
                <a:gd name="T62" fmla="*/ 42 w 156"/>
                <a:gd name="T63" fmla="*/ 350 h 287"/>
                <a:gd name="T64" fmla="*/ 60 w 156"/>
                <a:gd name="T65" fmla="*/ 293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287"/>
                <a:gd name="T101" fmla="*/ 156 w 156"/>
                <a:gd name="T102" fmla="*/ 287 h 2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6F73BF"/>
            </a:solidFill>
            <a:ln w="9525">
              <a:solidFill>
                <a:srgbClr val="000000"/>
              </a:solidFill>
              <a:round/>
              <a:headEnd/>
              <a:tailEnd/>
            </a:ln>
          </p:spPr>
          <p:txBody>
            <a:bodyPr/>
            <a:lstStyle/>
            <a:p>
              <a:endParaRPr lang="en-US"/>
            </a:p>
          </p:txBody>
        </p:sp>
        <p:sp>
          <p:nvSpPr>
            <p:cNvPr id="7258" name="Freeform 112"/>
            <p:cNvSpPr>
              <a:spLocks/>
            </p:cNvSpPr>
            <p:nvPr/>
          </p:nvSpPr>
          <p:spPr bwMode="auto">
            <a:xfrm>
              <a:off x="3406" y="2025"/>
              <a:ext cx="13" cy="34"/>
            </a:xfrm>
            <a:custGeom>
              <a:avLst/>
              <a:gdLst>
                <a:gd name="T0" fmla="*/ 20 w 12"/>
                <a:gd name="T1" fmla="*/ 156 h 30"/>
                <a:gd name="T2" fmla="*/ 20 w 12"/>
                <a:gd name="T3" fmla="*/ 156 h 30"/>
                <a:gd name="T4" fmla="*/ 0 w 12"/>
                <a:gd name="T5" fmla="*/ 156 h 30"/>
                <a:gd name="T6" fmla="*/ 0 w 12"/>
                <a:gd name="T7" fmla="*/ 61 h 30"/>
                <a:gd name="T8" fmla="*/ 20 w 12"/>
                <a:gd name="T9" fmla="*/ 0 h 30"/>
                <a:gd name="T10" fmla="*/ 33 w 12"/>
                <a:gd name="T11" fmla="*/ 88 h 30"/>
                <a:gd name="T12" fmla="*/ 20 w 12"/>
                <a:gd name="T13" fmla="*/ 156 h 30"/>
                <a:gd name="T14" fmla="*/ 0 60000 65536"/>
                <a:gd name="T15" fmla="*/ 0 60000 65536"/>
                <a:gd name="T16" fmla="*/ 0 60000 65536"/>
                <a:gd name="T17" fmla="*/ 0 60000 65536"/>
                <a:gd name="T18" fmla="*/ 0 60000 65536"/>
                <a:gd name="T19" fmla="*/ 0 60000 65536"/>
                <a:gd name="T20" fmla="*/ 0 60000 65536"/>
                <a:gd name="T21" fmla="*/ 0 w 12"/>
                <a:gd name="T22" fmla="*/ 0 h 30"/>
                <a:gd name="T23" fmla="*/ 12 w 1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round/>
              <a:headEnd/>
              <a:tailEnd/>
            </a:ln>
          </p:spPr>
          <p:txBody>
            <a:bodyPr/>
            <a:lstStyle/>
            <a:p>
              <a:endParaRPr lang="en-US"/>
            </a:p>
          </p:txBody>
        </p:sp>
        <p:sp>
          <p:nvSpPr>
            <p:cNvPr id="7259" name="Freeform 113"/>
            <p:cNvSpPr>
              <a:spLocks/>
            </p:cNvSpPr>
            <p:nvPr/>
          </p:nvSpPr>
          <p:spPr bwMode="auto">
            <a:xfrm>
              <a:off x="3255" y="1722"/>
              <a:ext cx="364" cy="323"/>
            </a:xfrm>
            <a:custGeom>
              <a:avLst/>
              <a:gdLst>
                <a:gd name="T0" fmla="*/ 48 w 358"/>
                <a:gd name="T1" fmla="*/ 555 h 287"/>
                <a:gd name="T2" fmla="*/ 54 w 358"/>
                <a:gd name="T3" fmla="*/ 418 h 287"/>
                <a:gd name="T4" fmla="*/ 29 w 358"/>
                <a:gd name="T5" fmla="*/ 331 h 287"/>
                <a:gd name="T6" fmla="*/ 6 w 358"/>
                <a:gd name="T7" fmla="*/ 169 h 287"/>
                <a:gd name="T8" fmla="*/ 0 w 358"/>
                <a:gd name="T9" fmla="*/ 29 h 287"/>
                <a:gd name="T10" fmla="*/ 6 w 358"/>
                <a:gd name="T11" fmla="*/ 0 h 287"/>
                <a:gd name="T12" fmla="*/ 29 w 358"/>
                <a:gd name="T13" fmla="*/ 87 h 287"/>
                <a:gd name="T14" fmla="*/ 72 w 358"/>
                <a:gd name="T15" fmla="*/ 0 h 287"/>
                <a:gd name="T16" fmla="*/ 72 w 358"/>
                <a:gd name="T17" fmla="*/ 87 h 287"/>
                <a:gd name="T18" fmla="*/ 114 w 358"/>
                <a:gd name="T19" fmla="*/ 200 h 287"/>
                <a:gd name="T20" fmla="*/ 169 w 358"/>
                <a:gd name="T21" fmla="*/ 285 h 287"/>
                <a:gd name="T22" fmla="*/ 200 w 358"/>
                <a:gd name="T23" fmla="*/ 285 h 287"/>
                <a:gd name="T24" fmla="*/ 200 w 358"/>
                <a:gd name="T25" fmla="*/ 226 h 287"/>
                <a:gd name="T26" fmla="*/ 221 w 358"/>
                <a:gd name="T27" fmla="*/ 169 h 287"/>
                <a:gd name="T28" fmla="*/ 267 w 358"/>
                <a:gd name="T29" fmla="*/ 141 h 287"/>
                <a:gd name="T30" fmla="*/ 319 w 358"/>
                <a:gd name="T31" fmla="*/ 226 h 287"/>
                <a:gd name="T32" fmla="*/ 356 w 358"/>
                <a:gd name="T33" fmla="*/ 285 h 287"/>
                <a:gd name="T34" fmla="*/ 356 w 358"/>
                <a:gd name="T35" fmla="*/ 473 h 287"/>
                <a:gd name="T36" fmla="*/ 356 w 358"/>
                <a:gd name="T37" fmla="*/ 555 h 287"/>
                <a:gd name="T38" fmla="*/ 363 w 358"/>
                <a:gd name="T39" fmla="*/ 587 h 287"/>
                <a:gd name="T40" fmla="*/ 371 w 358"/>
                <a:gd name="T41" fmla="*/ 754 h 287"/>
                <a:gd name="T42" fmla="*/ 400 w 358"/>
                <a:gd name="T43" fmla="*/ 810 h 287"/>
                <a:gd name="T44" fmla="*/ 417 w 358"/>
                <a:gd name="T45" fmla="*/ 1033 h 287"/>
                <a:gd name="T46" fmla="*/ 437 w 358"/>
                <a:gd name="T47" fmla="*/ 1164 h 287"/>
                <a:gd name="T48" fmla="*/ 444 w 358"/>
                <a:gd name="T49" fmla="*/ 1224 h 287"/>
                <a:gd name="T50" fmla="*/ 417 w 358"/>
                <a:gd name="T51" fmla="*/ 1276 h 287"/>
                <a:gd name="T52" fmla="*/ 392 w 358"/>
                <a:gd name="T53" fmla="*/ 1334 h 287"/>
                <a:gd name="T54" fmla="*/ 342 w 358"/>
                <a:gd name="T55" fmla="*/ 1309 h 287"/>
                <a:gd name="T56" fmla="*/ 304 w 358"/>
                <a:gd name="T57" fmla="*/ 1164 h 287"/>
                <a:gd name="T58" fmla="*/ 237 w 358"/>
                <a:gd name="T59" fmla="*/ 1193 h 287"/>
                <a:gd name="T60" fmla="*/ 200 w 358"/>
                <a:gd name="T61" fmla="*/ 1112 h 287"/>
                <a:gd name="T62" fmla="*/ 169 w 358"/>
                <a:gd name="T63" fmla="*/ 977 h 287"/>
                <a:gd name="T64" fmla="*/ 139 w 358"/>
                <a:gd name="T65" fmla="*/ 890 h 287"/>
                <a:gd name="T66" fmla="*/ 133 w 358"/>
                <a:gd name="T67" fmla="*/ 860 h 287"/>
                <a:gd name="T68" fmla="*/ 127 w 358"/>
                <a:gd name="T69" fmla="*/ 890 h 287"/>
                <a:gd name="T70" fmla="*/ 114 w 358"/>
                <a:gd name="T71" fmla="*/ 810 h 287"/>
                <a:gd name="T72" fmla="*/ 102 w 358"/>
                <a:gd name="T73" fmla="*/ 726 h 287"/>
                <a:gd name="T74" fmla="*/ 72 w 358"/>
                <a:gd name="T75" fmla="*/ 640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287"/>
                <a:gd name="T116" fmla="*/ 358 w 358"/>
                <a:gd name="T117" fmla="*/ 287 h 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6F73BF"/>
            </a:solidFill>
            <a:ln w="9525">
              <a:solidFill>
                <a:srgbClr val="000000"/>
              </a:solidFill>
              <a:round/>
              <a:headEnd/>
              <a:tailEnd/>
            </a:ln>
          </p:spPr>
          <p:txBody>
            <a:bodyPr/>
            <a:lstStyle/>
            <a:p>
              <a:endParaRPr lang="en-US"/>
            </a:p>
          </p:txBody>
        </p:sp>
        <p:sp>
          <p:nvSpPr>
            <p:cNvPr id="7260" name="Freeform 114"/>
            <p:cNvSpPr>
              <a:spLocks/>
            </p:cNvSpPr>
            <p:nvPr/>
          </p:nvSpPr>
          <p:spPr bwMode="auto">
            <a:xfrm>
              <a:off x="3183" y="1776"/>
              <a:ext cx="175" cy="183"/>
            </a:xfrm>
            <a:custGeom>
              <a:avLst/>
              <a:gdLst>
                <a:gd name="T0" fmla="*/ 120 w 173"/>
                <a:gd name="T1" fmla="*/ 351 h 162"/>
                <a:gd name="T2" fmla="*/ 120 w 173"/>
                <a:gd name="T3" fmla="*/ 293 h 162"/>
                <a:gd name="T4" fmla="*/ 126 w 173"/>
                <a:gd name="T5" fmla="*/ 203 h 162"/>
                <a:gd name="T6" fmla="*/ 126 w 173"/>
                <a:gd name="T7" fmla="*/ 146 h 162"/>
                <a:gd name="T8" fmla="*/ 114 w 173"/>
                <a:gd name="T9" fmla="*/ 114 h 162"/>
                <a:gd name="T10" fmla="*/ 103 w 173"/>
                <a:gd name="T11" fmla="*/ 29 h 162"/>
                <a:gd name="T12" fmla="*/ 91 w 173"/>
                <a:gd name="T13" fmla="*/ 29 h 162"/>
                <a:gd name="T14" fmla="*/ 85 w 173"/>
                <a:gd name="T15" fmla="*/ 0 h 162"/>
                <a:gd name="T16" fmla="*/ 67 w 173"/>
                <a:gd name="T17" fmla="*/ 0 h 162"/>
                <a:gd name="T18" fmla="*/ 61 w 173"/>
                <a:gd name="T19" fmla="*/ 29 h 162"/>
                <a:gd name="T20" fmla="*/ 30 w 173"/>
                <a:gd name="T21" fmla="*/ 87 h 162"/>
                <a:gd name="T22" fmla="*/ 30 w 173"/>
                <a:gd name="T23" fmla="*/ 293 h 162"/>
                <a:gd name="T24" fmla="*/ 18 w 173"/>
                <a:gd name="T25" fmla="*/ 324 h 162"/>
                <a:gd name="T26" fmla="*/ 0 w 173"/>
                <a:gd name="T27" fmla="*/ 381 h 162"/>
                <a:gd name="T28" fmla="*/ 12 w 173"/>
                <a:gd name="T29" fmla="*/ 498 h 162"/>
                <a:gd name="T30" fmla="*/ 24 w 173"/>
                <a:gd name="T31" fmla="*/ 528 h 162"/>
                <a:gd name="T32" fmla="*/ 42 w 173"/>
                <a:gd name="T33" fmla="*/ 557 h 162"/>
                <a:gd name="T34" fmla="*/ 73 w 173"/>
                <a:gd name="T35" fmla="*/ 611 h 162"/>
                <a:gd name="T36" fmla="*/ 91 w 173"/>
                <a:gd name="T37" fmla="*/ 646 h 162"/>
                <a:gd name="T38" fmla="*/ 103 w 173"/>
                <a:gd name="T39" fmla="*/ 703 h 162"/>
                <a:gd name="T40" fmla="*/ 120 w 173"/>
                <a:gd name="T41" fmla="*/ 791 h 162"/>
                <a:gd name="T42" fmla="*/ 163 w 173"/>
                <a:gd name="T43" fmla="*/ 791 h 162"/>
                <a:gd name="T44" fmla="*/ 175 w 173"/>
                <a:gd name="T45" fmla="*/ 732 h 162"/>
                <a:gd name="T46" fmla="*/ 187 w 173"/>
                <a:gd name="T47" fmla="*/ 703 h 162"/>
                <a:gd name="T48" fmla="*/ 199 w 173"/>
                <a:gd name="T49" fmla="*/ 703 h 162"/>
                <a:gd name="T50" fmla="*/ 193 w 173"/>
                <a:gd name="T51" fmla="*/ 673 h 162"/>
                <a:gd name="T52" fmla="*/ 187 w 173"/>
                <a:gd name="T53" fmla="*/ 611 h 162"/>
                <a:gd name="T54" fmla="*/ 181 w 173"/>
                <a:gd name="T55" fmla="*/ 611 h 162"/>
                <a:gd name="T56" fmla="*/ 181 w 173"/>
                <a:gd name="T57" fmla="*/ 528 h 162"/>
                <a:gd name="T58" fmla="*/ 175 w 173"/>
                <a:gd name="T59" fmla="*/ 498 h 162"/>
                <a:gd name="T60" fmla="*/ 157 w 173"/>
                <a:gd name="T61" fmla="*/ 441 h 162"/>
                <a:gd name="T62" fmla="*/ 134 w 173"/>
                <a:gd name="T63" fmla="*/ 412 h 162"/>
                <a:gd name="T64" fmla="*/ 120 w 173"/>
                <a:gd name="T65" fmla="*/ 351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3"/>
                <a:gd name="T100" fmla="*/ 0 h 162"/>
                <a:gd name="T101" fmla="*/ 173 w 173"/>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round/>
              <a:headEnd/>
              <a:tailEnd/>
            </a:ln>
          </p:spPr>
          <p:txBody>
            <a:bodyPr/>
            <a:lstStyle/>
            <a:p>
              <a:endParaRPr lang="en-US"/>
            </a:p>
          </p:txBody>
        </p:sp>
        <p:sp>
          <p:nvSpPr>
            <p:cNvPr id="7261" name="Freeform 115"/>
            <p:cNvSpPr>
              <a:spLocks/>
            </p:cNvSpPr>
            <p:nvPr/>
          </p:nvSpPr>
          <p:spPr bwMode="auto">
            <a:xfrm>
              <a:off x="3322" y="1938"/>
              <a:ext cx="36" cy="34"/>
            </a:xfrm>
            <a:custGeom>
              <a:avLst/>
              <a:gdLst>
                <a:gd name="T0" fmla="*/ 30 w 36"/>
                <a:gd name="T1" fmla="*/ 61 h 30"/>
                <a:gd name="T2" fmla="*/ 24 w 36"/>
                <a:gd name="T3" fmla="*/ 61 h 30"/>
                <a:gd name="T4" fmla="*/ 24 w 36"/>
                <a:gd name="T5" fmla="*/ 88 h 30"/>
                <a:gd name="T6" fmla="*/ 36 w 36"/>
                <a:gd name="T7" fmla="*/ 156 h 30"/>
                <a:gd name="T8" fmla="*/ 18 w 36"/>
                <a:gd name="T9" fmla="*/ 156 h 30"/>
                <a:gd name="T10" fmla="*/ 18 w 36"/>
                <a:gd name="T11" fmla="*/ 124 h 30"/>
                <a:gd name="T12" fmla="*/ 0 w 36"/>
                <a:gd name="T13" fmla="*/ 88 h 30"/>
                <a:gd name="T14" fmla="*/ 12 w 36"/>
                <a:gd name="T15" fmla="*/ 29 h 30"/>
                <a:gd name="T16" fmla="*/ 24 w 36"/>
                <a:gd name="T17" fmla="*/ 0 h 30"/>
                <a:gd name="T18" fmla="*/ 30 w 36"/>
                <a:gd name="T19" fmla="*/ 61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30"/>
                <a:gd name="T32" fmla="*/ 36 w 3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round/>
              <a:headEnd/>
              <a:tailEnd/>
            </a:ln>
          </p:spPr>
          <p:txBody>
            <a:bodyPr/>
            <a:lstStyle/>
            <a:p>
              <a:endParaRPr lang="en-US"/>
            </a:p>
          </p:txBody>
        </p:sp>
        <p:sp>
          <p:nvSpPr>
            <p:cNvPr id="7262" name="Freeform 116"/>
            <p:cNvSpPr>
              <a:spLocks/>
            </p:cNvSpPr>
            <p:nvPr/>
          </p:nvSpPr>
          <p:spPr bwMode="auto">
            <a:xfrm>
              <a:off x="3904" y="1932"/>
              <a:ext cx="145" cy="86"/>
            </a:xfrm>
            <a:custGeom>
              <a:avLst/>
              <a:gdLst>
                <a:gd name="T0" fmla="*/ 90 w 143"/>
                <a:gd name="T1" fmla="*/ 252 h 77"/>
                <a:gd name="T2" fmla="*/ 72 w 143"/>
                <a:gd name="T3" fmla="*/ 252 h 77"/>
                <a:gd name="T4" fmla="*/ 54 w 143"/>
                <a:gd name="T5" fmla="*/ 226 h 77"/>
                <a:gd name="T6" fmla="*/ 18 w 143"/>
                <a:gd name="T7" fmla="*/ 179 h 77"/>
                <a:gd name="T8" fmla="*/ 0 w 143"/>
                <a:gd name="T9" fmla="*/ 128 h 77"/>
                <a:gd name="T10" fmla="*/ 0 w 143"/>
                <a:gd name="T11" fmla="*/ 76 h 77"/>
                <a:gd name="T12" fmla="*/ 6 w 143"/>
                <a:gd name="T13" fmla="*/ 26 h 77"/>
                <a:gd name="T14" fmla="*/ 6 w 143"/>
                <a:gd name="T15" fmla="*/ 26 h 77"/>
                <a:gd name="T16" fmla="*/ 18 w 143"/>
                <a:gd name="T17" fmla="*/ 0 h 77"/>
                <a:gd name="T18" fmla="*/ 30 w 143"/>
                <a:gd name="T19" fmla="*/ 26 h 77"/>
                <a:gd name="T20" fmla="*/ 66 w 143"/>
                <a:gd name="T21" fmla="*/ 103 h 77"/>
                <a:gd name="T22" fmla="*/ 72 w 143"/>
                <a:gd name="T23" fmla="*/ 103 h 77"/>
                <a:gd name="T24" fmla="*/ 78 w 143"/>
                <a:gd name="T25" fmla="*/ 128 h 77"/>
                <a:gd name="T26" fmla="*/ 90 w 143"/>
                <a:gd name="T27" fmla="*/ 151 h 77"/>
                <a:gd name="T28" fmla="*/ 96 w 143"/>
                <a:gd name="T29" fmla="*/ 179 h 77"/>
                <a:gd name="T30" fmla="*/ 120 w 143"/>
                <a:gd name="T31" fmla="*/ 203 h 77"/>
                <a:gd name="T32" fmla="*/ 139 w 143"/>
                <a:gd name="T33" fmla="*/ 203 h 77"/>
                <a:gd name="T34" fmla="*/ 163 w 143"/>
                <a:gd name="T35" fmla="*/ 203 h 77"/>
                <a:gd name="T36" fmla="*/ 169 w 143"/>
                <a:gd name="T37" fmla="*/ 327 h 77"/>
                <a:gd name="T38" fmla="*/ 151 w 143"/>
                <a:gd name="T39" fmla="*/ 327 h 77"/>
                <a:gd name="T40" fmla="*/ 120 w 143"/>
                <a:gd name="T41" fmla="*/ 296 h 77"/>
                <a:gd name="T42" fmla="*/ 102 w 143"/>
                <a:gd name="T43" fmla="*/ 296 h 77"/>
                <a:gd name="T44" fmla="*/ 90 w 143"/>
                <a:gd name="T45" fmla="*/ 252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3"/>
                <a:gd name="T70" fmla="*/ 0 h 77"/>
                <a:gd name="T71" fmla="*/ 143 w 143"/>
                <a:gd name="T72" fmla="*/ 77 h 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round/>
              <a:headEnd/>
              <a:tailEnd/>
            </a:ln>
          </p:spPr>
          <p:txBody>
            <a:bodyPr/>
            <a:lstStyle/>
            <a:p>
              <a:endParaRPr lang="en-US"/>
            </a:p>
          </p:txBody>
        </p:sp>
        <p:sp>
          <p:nvSpPr>
            <p:cNvPr id="7263" name="Freeform 117"/>
            <p:cNvSpPr>
              <a:spLocks/>
            </p:cNvSpPr>
            <p:nvPr/>
          </p:nvSpPr>
          <p:spPr bwMode="auto">
            <a:xfrm>
              <a:off x="3565" y="1783"/>
              <a:ext cx="267" cy="296"/>
            </a:xfrm>
            <a:custGeom>
              <a:avLst/>
              <a:gdLst>
                <a:gd name="T0" fmla="*/ 139 w 263"/>
                <a:gd name="T1" fmla="*/ 1112 h 263"/>
                <a:gd name="T2" fmla="*/ 157 w 263"/>
                <a:gd name="T3" fmla="*/ 1193 h 263"/>
                <a:gd name="T4" fmla="*/ 189 w 263"/>
                <a:gd name="T5" fmla="*/ 1193 h 263"/>
                <a:gd name="T6" fmla="*/ 206 w 263"/>
                <a:gd name="T7" fmla="*/ 1165 h 263"/>
                <a:gd name="T8" fmla="*/ 230 w 263"/>
                <a:gd name="T9" fmla="*/ 1165 h 263"/>
                <a:gd name="T10" fmla="*/ 212 w 263"/>
                <a:gd name="T11" fmla="*/ 1053 h 263"/>
                <a:gd name="T12" fmla="*/ 198 w 263"/>
                <a:gd name="T13" fmla="*/ 942 h 263"/>
                <a:gd name="T14" fmla="*/ 212 w 263"/>
                <a:gd name="T15" fmla="*/ 837 h 263"/>
                <a:gd name="T16" fmla="*/ 245 w 263"/>
                <a:gd name="T17" fmla="*/ 781 h 263"/>
                <a:gd name="T18" fmla="*/ 269 w 263"/>
                <a:gd name="T19" fmla="*/ 617 h 263"/>
                <a:gd name="T20" fmla="*/ 277 w 263"/>
                <a:gd name="T21" fmla="*/ 501 h 263"/>
                <a:gd name="T22" fmla="*/ 277 w 263"/>
                <a:gd name="T23" fmla="*/ 418 h 263"/>
                <a:gd name="T24" fmla="*/ 261 w 263"/>
                <a:gd name="T25" fmla="*/ 362 h 263"/>
                <a:gd name="T26" fmla="*/ 253 w 263"/>
                <a:gd name="T27" fmla="*/ 285 h 263"/>
                <a:gd name="T28" fmla="*/ 245 w 263"/>
                <a:gd name="T29" fmla="*/ 226 h 263"/>
                <a:gd name="T30" fmla="*/ 297 w 263"/>
                <a:gd name="T31" fmla="*/ 200 h 263"/>
                <a:gd name="T32" fmla="*/ 291 w 263"/>
                <a:gd name="T33" fmla="*/ 111 h 263"/>
                <a:gd name="T34" fmla="*/ 269 w 263"/>
                <a:gd name="T35" fmla="*/ 29 h 263"/>
                <a:gd name="T36" fmla="*/ 198 w 263"/>
                <a:gd name="T37" fmla="*/ 29 h 263"/>
                <a:gd name="T38" fmla="*/ 198 w 263"/>
                <a:gd name="T39" fmla="*/ 169 h 263"/>
                <a:gd name="T40" fmla="*/ 189 w 263"/>
                <a:gd name="T41" fmla="*/ 285 h 263"/>
                <a:gd name="T42" fmla="*/ 180 w 263"/>
                <a:gd name="T43" fmla="*/ 331 h 263"/>
                <a:gd name="T44" fmla="*/ 157 w 263"/>
                <a:gd name="T45" fmla="*/ 501 h 263"/>
                <a:gd name="T46" fmla="*/ 139 w 263"/>
                <a:gd name="T47" fmla="*/ 529 h 263"/>
                <a:gd name="T48" fmla="*/ 117 w 263"/>
                <a:gd name="T49" fmla="*/ 617 h 263"/>
                <a:gd name="T50" fmla="*/ 90 w 263"/>
                <a:gd name="T51" fmla="*/ 696 h 263"/>
                <a:gd name="T52" fmla="*/ 30 w 263"/>
                <a:gd name="T53" fmla="*/ 696 h 263"/>
                <a:gd name="T54" fmla="*/ 0 w 263"/>
                <a:gd name="T55" fmla="*/ 670 h 263"/>
                <a:gd name="T56" fmla="*/ 55 w 263"/>
                <a:gd name="T57" fmla="*/ 810 h 263"/>
                <a:gd name="T58" fmla="*/ 66 w 263"/>
                <a:gd name="T59" fmla="*/ 918 h 263"/>
                <a:gd name="T60" fmla="*/ 49 w 263"/>
                <a:gd name="T61" fmla="*/ 998 h 263"/>
                <a:gd name="T62" fmla="*/ 30 w 263"/>
                <a:gd name="T63" fmla="*/ 1083 h 263"/>
                <a:gd name="T64" fmla="*/ 72 w 263"/>
                <a:gd name="T65" fmla="*/ 1083 h 263"/>
                <a:gd name="T66" fmla="*/ 105 w 263"/>
                <a:gd name="T67" fmla="*/ 1083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263"/>
                <a:gd name="T104" fmla="*/ 263 w 263"/>
                <a:gd name="T105" fmla="*/ 263 h 2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round/>
              <a:headEnd/>
              <a:tailEnd/>
            </a:ln>
          </p:spPr>
          <p:txBody>
            <a:bodyPr/>
            <a:lstStyle/>
            <a:p>
              <a:endParaRPr lang="en-US"/>
            </a:p>
          </p:txBody>
        </p:sp>
        <p:sp>
          <p:nvSpPr>
            <p:cNvPr id="7264" name="Freeform 118"/>
            <p:cNvSpPr>
              <a:spLocks/>
            </p:cNvSpPr>
            <p:nvPr/>
          </p:nvSpPr>
          <p:spPr bwMode="auto">
            <a:xfrm>
              <a:off x="2952" y="1904"/>
              <a:ext cx="194" cy="221"/>
            </a:xfrm>
            <a:custGeom>
              <a:avLst/>
              <a:gdLst>
                <a:gd name="T0" fmla="*/ 182 w 191"/>
                <a:gd name="T1" fmla="*/ 323 h 197"/>
                <a:gd name="T2" fmla="*/ 173 w 191"/>
                <a:gd name="T3" fmla="*/ 239 h 197"/>
                <a:gd name="T4" fmla="*/ 157 w 191"/>
                <a:gd name="T5" fmla="*/ 159 h 197"/>
                <a:gd name="T6" fmla="*/ 151 w 191"/>
                <a:gd name="T7" fmla="*/ 159 h 197"/>
                <a:gd name="T8" fmla="*/ 157 w 191"/>
                <a:gd name="T9" fmla="*/ 239 h 197"/>
                <a:gd name="T10" fmla="*/ 173 w 191"/>
                <a:gd name="T11" fmla="*/ 293 h 197"/>
                <a:gd name="T12" fmla="*/ 191 w 191"/>
                <a:gd name="T13" fmla="*/ 425 h 197"/>
                <a:gd name="T14" fmla="*/ 200 w 191"/>
                <a:gd name="T15" fmla="*/ 477 h 197"/>
                <a:gd name="T16" fmla="*/ 212 w 191"/>
                <a:gd name="T17" fmla="*/ 555 h 197"/>
                <a:gd name="T18" fmla="*/ 218 w 191"/>
                <a:gd name="T19" fmla="*/ 616 h 197"/>
                <a:gd name="T20" fmla="*/ 232 w 191"/>
                <a:gd name="T21" fmla="*/ 664 h 197"/>
                <a:gd name="T22" fmla="*/ 232 w 191"/>
                <a:gd name="T23" fmla="*/ 693 h 197"/>
                <a:gd name="T24" fmla="*/ 232 w 191"/>
                <a:gd name="T25" fmla="*/ 745 h 197"/>
                <a:gd name="T26" fmla="*/ 224 w 191"/>
                <a:gd name="T27" fmla="*/ 775 h 197"/>
                <a:gd name="T28" fmla="*/ 218 w 191"/>
                <a:gd name="T29" fmla="*/ 775 h 197"/>
                <a:gd name="T30" fmla="*/ 212 w 191"/>
                <a:gd name="T31" fmla="*/ 825 h 197"/>
                <a:gd name="T32" fmla="*/ 206 w 191"/>
                <a:gd name="T33" fmla="*/ 825 h 197"/>
                <a:gd name="T34" fmla="*/ 200 w 191"/>
                <a:gd name="T35" fmla="*/ 880 h 197"/>
                <a:gd name="T36" fmla="*/ 173 w 191"/>
                <a:gd name="T37" fmla="*/ 848 h 197"/>
                <a:gd name="T38" fmla="*/ 145 w 191"/>
                <a:gd name="T39" fmla="*/ 848 h 197"/>
                <a:gd name="T40" fmla="*/ 145 w 191"/>
                <a:gd name="T41" fmla="*/ 825 h 197"/>
                <a:gd name="T42" fmla="*/ 145 w 191"/>
                <a:gd name="T43" fmla="*/ 848 h 197"/>
                <a:gd name="T44" fmla="*/ 5 w 191"/>
                <a:gd name="T45" fmla="*/ 848 h 197"/>
                <a:gd name="T46" fmla="*/ 5 w 191"/>
                <a:gd name="T47" fmla="*/ 528 h 197"/>
                <a:gd name="T48" fmla="*/ 0 w 191"/>
                <a:gd name="T49" fmla="*/ 343 h 197"/>
                <a:gd name="T50" fmla="*/ 0 w 191"/>
                <a:gd name="T51" fmla="*/ 263 h 197"/>
                <a:gd name="T52" fmla="*/ 0 w 191"/>
                <a:gd name="T53" fmla="*/ 185 h 197"/>
                <a:gd name="T54" fmla="*/ 0 w 191"/>
                <a:gd name="T55" fmla="*/ 107 h 197"/>
                <a:gd name="T56" fmla="*/ 0 w 191"/>
                <a:gd name="T57" fmla="*/ 54 h 197"/>
                <a:gd name="T58" fmla="*/ 0 w 191"/>
                <a:gd name="T59" fmla="*/ 0 h 197"/>
                <a:gd name="T60" fmla="*/ 11 w 191"/>
                <a:gd name="T61" fmla="*/ 0 h 197"/>
                <a:gd name="T62" fmla="*/ 48 w 191"/>
                <a:gd name="T63" fmla="*/ 27 h 197"/>
                <a:gd name="T64" fmla="*/ 78 w 191"/>
                <a:gd name="T65" fmla="*/ 54 h 197"/>
                <a:gd name="T66" fmla="*/ 108 w 191"/>
                <a:gd name="T67" fmla="*/ 27 h 197"/>
                <a:gd name="T68" fmla="*/ 120 w 191"/>
                <a:gd name="T69" fmla="*/ 0 h 197"/>
                <a:gd name="T70" fmla="*/ 120 w 191"/>
                <a:gd name="T71" fmla="*/ 27 h 197"/>
                <a:gd name="T72" fmla="*/ 127 w 191"/>
                <a:gd name="T73" fmla="*/ 0 h 197"/>
                <a:gd name="T74" fmla="*/ 145 w 191"/>
                <a:gd name="T75" fmla="*/ 27 h 197"/>
                <a:gd name="T76" fmla="*/ 145 w 191"/>
                <a:gd name="T77" fmla="*/ 54 h 197"/>
                <a:gd name="T78" fmla="*/ 157 w 191"/>
                <a:gd name="T79" fmla="*/ 54 h 197"/>
                <a:gd name="T80" fmla="*/ 191 w 191"/>
                <a:gd name="T81" fmla="*/ 27 h 197"/>
                <a:gd name="T82" fmla="*/ 206 w 191"/>
                <a:gd name="T83" fmla="*/ 185 h 197"/>
                <a:gd name="T84" fmla="*/ 206 w 191"/>
                <a:gd name="T85" fmla="*/ 263 h 197"/>
                <a:gd name="T86" fmla="*/ 200 w 191"/>
                <a:gd name="T87" fmla="*/ 343 h 197"/>
                <a:gd name="T88" fmla="*/ 182 w 191"/>
                <a:gd name="T89" fmla="*/ 323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1"/>
                <a:gd name="T136" fmla="*/ 0 h 197"/>
                <a:gd name="T137" fmla="*/ 191 w 191"/>
                <a:gd name="T138" fmla="*/ 197 h 1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6F73BF"/>
            </a:solidFill>
            <a:ln w="9525">
              <a:solidFill>
                <a:srgbClr val="000000"/>
              </a:solidFill>
              <a:round/>
              <a:headEnd/>
              <a:tailEnd/>
            </a:ln>
          </p:spPr>
          <p:txBody>
            <a:bodyPr/>
            <a:lstStyle/>
            <a:p>
              <a:endParaRPr lang="en-US"/>
            </a:p>
          </p:txBody>
        </p:sp>
        <p:sp>
          <p:nvSpPr>
            <p:cNvPr id="7265" name="Freeform 119"/>
            <p:cNvSpPr>
              <a:spLocks/>
            </p:cNvSpPr>
            <p:nvPr/>
          </p:nvSpPr>
          <p:spPr bwMode="auto">
            <a:xfrm>
              <a:off x="3710" y="1817"/>
              <a:ext cx="491" cy="611"/>
            </a:xfrm>
            <a:custGeom>
              <a:avLst/>
              <a:gdLst>
                <a:gd name="T0" fmla="*/ 97 w 485"/>
                <a:gd name="T1" fmla="*/ 79 h 544"/>
                <a:gd name="T2" fmla="*/ 79 w 485"/>
                <a:gd name="T3" fmla="*/ 137 h 544"/>
                <a:gd name="T4" fmla="*/ 91 w 485"/>
                <a:gd name="T5" fmla="*/ 245 h 544"/>
                <a:gd name="T6" fmla="*/ 97 w 485"/>
                <a:gd name="T7" fmla="*/ 353 h 544"/>
                <a:gd name="T8" fmla="*/ 85 w 485"/>
                <a:gd name="T9" fmla="*/ 549 h 544"/>
                <a:gd name="T10" fmla="*/ 30 w 485"/>
                <a:gd name="T11" fmla="*/ 677 h 544"/>
                <a:gd name="T12" fmla="*/ 30 w 485"/>
                <a:gd name="T13" fmla="*/ 810 h 544"/>
                <a:gd name="T14" fmla="*/ 61 w 485"/>
                <a:gd name="T15" fmla="*/ 1001 h 544"/>
                <a:gd name="T16" fmla="*/ 12 w 485"/>
                <a:gd name="T17" fmla="*/ 1001 h 544"/>
                <a:gd name="T18" fmla="*/ 0 w 485"/>
                <a:gd name="T19" fmla="*/ 1057 h 544"/>
                <a:gd name="T20" fmla="*/ 18 w 485"/>
                <a:gd name="T21" fmla="*/ 1137 h 544"/>
                <a:gd name="T22" fmla="*/ 30 w 485"/>
                <a:gd name="T23" fmla="*/ 1188 h 544"/>
                <a:gd name="T24" fmla="*/ 61 w 485"/>
                <a:gd name="T25" fmla="*/ 1332 h 544"/>
                <a:gd name="T26" fmla="*/ 91 w 485"/>
                <a:gd name="T27" fmla="*/ 1188 h 544"/>
                <a:gd name="T28" fmla="*/ 91 w 485"/>
                <a:gd name="T29" fmla="*/ 1246 h 544"/>
                <a:gd name="T30" fmla="*/ 97 w 485"/>
                <a:gd name="T31" fmla="*/ 1301 h 544"/>
                <a:gd name="T32" fmla="*/ 109 w 485"/>
                <a:gd name="T33" fmla="*/ 1496 h 544"/>
                <a:gd name="T34" fmla="*/ 121 w 485"/>
                <a:gd name="T35" fmla="*/ 1707 h 544"/>
                <a:gd name="T36" fmla="*/ 152 w 485"/>
                <a:gd name="T37" fmla="*/ 1922 h 544"/>
                <a:gd name="T38" fmla="*/ 194 w 485"/>
                <a:gd name="T39" fmla="*/ 2302 h 544"/>
                <a:gd name="T40" fmla="*/ 225 w 485"/>
                <a:gd name="T41" fmla="*/ 2462 h 544"/>
                <a:gd name="T42" fmla="*/ 261 w 485"/>
                <a:gd name="T43" fmla="*/ 2356 h 544"/>
                <a:gd name="T44" fmla="*/ 266 w 485"/>
                <a:gd name="T45" fmla="*/ 2280 h 544"/>
                <a:gd name="T46" fmla="*/ 266 w 485"/>
                <a:gd name="T47" fmla="*/ 2058 h 544"/>
                <a:gd name="T48" fmla="*/ 266 w 485"/>
                <a:gd name="T49" fmla="*/ 1811 h 544"/>
                <a:gd name="T50" fmla="*/ 278 w 485"/>
                <a:gd name="T51" fmla="*/ 1760 h 544"/>
                <a:gd name="T52" fmla="*/ 308 w 485"/>
                <a:gd name="T53" fmla="*/ 1652 h 544"/>
                <a:gd name="T54" fmla="*/ 363 w 485"/>
                <a:gd name="T55" fmla="*/ 1434 h 544"/>
                <a:gd name="T56" fmla="*/ 385 w 485"/>
                <a:gd name="T57" fmla="*/ 1276 h 544"/>
                <a:gd name="T58" fmla="*/ 422 w 485"/>
                <a:gd name="T59" fmla="*/ 1246 h 544"/>
                <a:gd name="T60" fmla="*/ 430 w 485"/>
                <a:gd name="T61" fmla="*/ 1219 h 544"/>
                <a:gd name="T62" fmla="*/ 415 w 485"/>
                <a:gd name="T63" fmla="*/ 1025 h 544"/>
                <a:gd name="T64" fmla="*/ 415 w 485"/>
                <a:gd name="T65" fmla="*/ 919 h 544"/>
                <a:gd name="T66" fmla="*/ 407 w 485"/>
                <a:gd name="T67" fmla="*/ 839 h 544"/>
                <a:gd name="T68" fmla="*/ 430 w 485"/>
                <a:gd name="T69" fmla="*/ 919 h 544"/>
                <a:gd name="T70" fmla="*/ 484 w 485"/>
                <a:gd name="T71" fmla="*/ 947 h 544"/>
                <a:gd name="T72" fmla="*/ 470 w 485"/>
                <a:gd name="T73" fmla="*/ 1109 h 544"/>
                <a:gd name="T74" fmla="*/ 491 w 485"/>
                <a:gd name="T75" fmla="*/ 1137 h 544"/>
                <a:gd name="T76" fmla="*/ 506 w 485"/>
                <a:gd name="T77" fmla="*/ 1219 h 544"/>
                <a:gd name="T78" fmla="*/ 520 w 485"/>
                <a:gd name="T79" fmla="*/ 1057 h 544"/>
                <a:gd name="T80" fmla="*/ 534 w 485"/>
                <a:gd name="T81" fmla="*/ 810 h 544"/>
                <a:gd name="T82" fmla="*/ 562 w 485"/>
                <a:gd name="T83" fmla="*/ 728 h 544"/>
                <a:gd name="T84" fmla="*/ 548 w 485"/>
                <a:gd name="T85" fmla="*/ 622 h 544"/>
                <a:gd name="T86" fmla="*/ 541 w 485"/>
                <a:gd name="T87" fmla="*/ 572 h 544"/>
                <a:gd name="T88" fmla="*/ 506 w 485"/>
                <a:gd name="T89" fmla="*/ 572 h 544"/>
                <a:gd name="T90" fmla="*/ 455 w 485"/>
                <a:gd name="T91" fmla="*/ 699 h 544"/>
                <a:gd name="T92" fmla="*/ 470 w 485"/>
                <a:gd name="T93" fmla="*/ 783 h 544"/>
                <a:gd name="T94" fmla="*/ 407 w 485"/>
                <a:gd name="T95" fmla="*/ 783 h 544"/>
                <a:gd name="T96" fmla="*/ 385 w 485"/>
                <a:gd name="T97" fmla="*/ 677 h 544"/>
                <a:gd name="T98" fmla="*/ 345 w 485"/>
                <a:gd name="T99" fmla="*/ 783 h 544"/>
                <a:gd name="T100" fmla="*/ 292 w 485"/>
                <a:gd name="T101" fmla="*/ 728 h 544"/>
                <a:gd name="T102" fmla="*/ 225 w 485"/>
                <a:gd name="T103" fmla="*/ 596 h 544"/>
                <a:gd name="T104" fmla="*/ 207 w 485"/>
                <a:gd name="T105" fmla="*/ 437 h 544"/>
                <a:gd name="T106" fmla="*/ 170 w 485"/>
                <a:gd name="T107" fmla="*/ 271 h 544"/>
                <a:gd name="T108" fmla="*/ 176 w 485"/>
                <a:gd name="T109" fmla="*/ 163 h 544"/>
                <a:gd name="T110" fmla="*/ 170 w 485"/>
                <a:gd name="T111" fmla="*/ 109 h 544"/>
                <a:gd name="T112" fmla="*/ 164 w 485"/>
                <a:gd name="T113" fmla="*/ 54 h 544"/>
                <a:gd name="T114" fmla="*/ 152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85"/>
                <a:gd name="T175" fmla="*/ 0 h 544"/>
                <a:gd name="T176" fmla="*/ 485 w 485"/>
                <a:gd name="T177" fmla="*/ 544 h 5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239FB1"/>
            </a:solidFill>
            <a:ln w="9525">
              <a:solidFill>
                <a:srgbClr val="000000"/>
              </a:solidFill>
              <a:round/>
              <a:headEnd/>
              <a:tailEnd/>
            </a:ln>
          </p:spPr>
          <p:txBody>
            <a:bodyPr/>
            <a:lstStyle/>
            <a:p>
              <a:endParaRPr lang="en-US"/>
            </a:p>
          </p:txBody>
        </p:sp>
        <p:sp>
          <p:nvSpPr>
            <p:cNvPr id="7266" name="Freeform 120"/>
            <p:cNvSpPr>
              <a:spLocks/>
            </p:cNvSpPr>
            <p:nvPr/>
          </p:nvSpPr>
          <p:spPr bwMode="auto">
            <a:xfrm>
              <a:off x="3110" y="1871"/>
              <a:ext cx="18" cy="81"/>
            </a:xfrm>
            <a:custGeom>
              <a:avLst/>
              <a:gdLst>
                <a:gd name="T0" fmla="*/ 12 w 18"/>
                <a:gd name="T1" fmla="*/ 331 h 72"/>
                <a:gd name="T2" fmla="*/ 0 w 18"/>
                <a:gd name="T3" fmla="*/ 168 h 72"/>
                <a:gd name="T4" fmla="*/ 12 w 18"/>
                <a:gd name="T5" fmla="*/ 0 h 72"/>
                <a:gd name="T6" fmla="*/ 18 w 18"/>
                <a:gd name="T7" fmla="*/ 0 h 72"/>
                <a:gd name="T8" fmla="*/ 18 w 18"/>
                <a:gd name="T9" fmla="*/ 29 h 72"/>
                <a:gd name="T10" fmla="*/ 18 w 18"/>
                <a:gd name="T11" fmla="*/ 111 h 72"/>
                <a:gd name="T12" fmla="*/ 18 w 18"/>
                <a:gd name="T13" fmla="*/ 192 h 72"/>
                <a:gd name="T14" fmla="*/ 18 w 18"/>
                <a:gd name="T15" fmla="*/ 254 h 72"/>
                <a:gd name="T16" fmla="*/ 12 w 18"/>
                <a:gd name="T17" fmla="*/ 331 h 72"/>
                <a:gd name="T18" fmla="*/ 12 w 18"/>
                <a:gd name="T19" fmla="*/ 33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72"/>
                <a:gd name="T32" fmla="*/ 18 w 1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21ABBE"/>
            </a:solidFill>
            <a:ln w="9525">
              <a:solidFill>
                <a:srgbClr val="000000"/>
              </a:solidFill>
              <a:round/>
              <a:headEnd/>
              <a:tailEnd/>
            </a:ln>
          </p:spPr>
          <p:txBody>
            <a:bodyPr/>
            <a:lstStyle/>
            <a:p>
              <a:endParaRPr lang="en-US"/>
            </a:p>
          </p:txBody>
        </p:sp>
        <p:sp>
          <p:nvSpPr>
            <p:cNvPr id="7267" name="Freeform 121"/>
            <p:cNvSpPr>
              <a:spLocks/>
            </p:cNvSpPr>
            <p:nvPr/>
          </p:nvSpPr>
          <p:spPr bwMode="auto">
            <a:xfrm>
              <a:off x="3121" y="1864"/>
              <a:ext cx="73" cy="95"/>
            </a:xfrm>
            <a:custGeom>
              <a:avLst/>
              <a:gdLst>
                <a:gd name="T0" fmla="*/ 30 w 72"/>
                <a:gd name="T1" fmla="*/ 123 h 84"/>
                <a:gd name="T2" fmla="*/ 6 w 72"/>
                <a:gd name="T3" fmla="*/ 61 h 84"/>
                <a:gd name="T4" fmla="*/ 6 w 72"/>
                <a:gd name="T5" fmla="*/ 146 h 84"/>
                <a:gd name="T6" fmla="*/ 6 w 72"/>
                <a:gd name="T7" fmla="*/ 236 h 84"/>
                <a:gd name="T8" fmla="*/ 6 w 72"/>
                <a:gd name="T9" fmla="*/ 300 h 84"/>
                <a:gd name="T10" fmla="*/ 0 w 72"/>
                <a:gd name="T11" fmla="*/ 387 h 84"/>
                <a:gd name="T12" fmla="*/ 0 w 72"/>
                <a:gd name="T13" fmla="*/ 387 h 84"/>
                <a:gd name="T14" fmla="*/ 24 w 72"/>
                <a:gd name="T15" fmla="*/ 413 h 84"/>
                <a:gd name="T16" fmla="*/ 30 w 72"/>
                <a:gd name="T17" fmla="*/ 354 h 84"/>
                <a:gd name="T18" fmla="*/ 55 w 72"/>
                <a:gd name="T19" fmla="*/ 329 h 84"/>
                <a:gd name="T20" fmla="*/ 67 w 72"/>
                <a:gd name="T21" fmla="*/ 300 h 84"/>
                <a:gd name="T22" fmla="*/ 30 w 72"/>
                <a:gd name="T23" fmla="*/ 179 h 84"/>
                <a:gd name="T24" fmla="*/ 61 w 72"/>
                <a:gd name="T25" fmla="*/ 146 h 84"/>
                <a:gd name="T26" fmla="*/ 85 w 72"/>
                <a:gd name="T27" fmla="*/ 123 h 84"/>
                <a:gd name="T28" fmla="*/ 73 w 72"/>
                <a:gd name="T29" fmla="*/ 0 h 84"/>
                <a:gd name="T30" fmla="*/ 30 w 72"/>
                <a:gd name="T31" fmla="*/ 123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2"/>
                <a:gd name="T49" fmla="*/ 0 h 84"/>
                <a:gd name="T50" fmla="*/ 72 w 72"/>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round/>
              <a:headEnd/>
              <a:tailEnd/>
            </a:ln>
          </p:spPr>
          <p:txBody>
            <a:bodyPr/>
            <a:lstStyle/>
            <a:p>
              <a:endParaRPr lang="en-US"/>
            </a:p>
          </p:txBody>
        </p:sp>
        <p:sp>
          <p:nvSpPr>
            <p:cNvPr id="7268" name="Freeform 122"/>
            <p:cNvSpPr>
              <a:spLocks/>
            </p:cNvSpPr>
            <p:nvPr/>
          </p:nvSpPr>
          <p:spPr bwMode="auto">
            <a:xfrm>
              <a:off x="3438" y="2052"/>
              <a:ext cx="133" cy="188"/>
            </a:xfrm>
            <a:custGeom>
              <a:avLst/>
              <a:gdLst>
                <a:gd name="T0" fmla="*/ 145 w 132"/>
                <a:gd name="T1" fmla="*/ 233 h 168"/>
                <a:gd name="T2" fmla="*/ 127 w 132"/>
                <a:gd name="T3" fmla="*/ 181 h 168"/>
                <a:gd name="T4" fmla="*/ 115 w 132"/>
                <a:gd name="T5" fmla="*/ 132 h 168"/>
                <a:gd name="T6" fmla="*/ 103 w 132"/>
                <a:gd name="T7" fmla="*/ 105 h 168"/>
                <a:gd name="T8" fmla="*/ 85 w 132"/>
                <a:gd name="T9" fmla="*/ 77 h 168"/>
                <a:gd name="T10" fmla="*/ 79 w 132"/>
                <a:gd name="T11" fmla="*/ 0 h 168"/>
                <a:gd name="T12" fmla="*/ 60 w 132"/>
                <a:gd name="T13" fmla="*/ 27 h 168"/>
                <a:gd name="T14" fmla="*/ 60 w 132"/>
                <a:gd name="T15" fmla="*/ 0 h 168"/>
                <a:gd name="T16" fmla="*/ 60 w 132"/>
                <a:gd name="T17" fmla="*/ 77 h 168"/>
                <a:gd name="T18" fmla="*/ 54 w 132"/>
                <a:gd name="T19" fmla="*/ 105 h 168"/>
                <a:gd name="T20" fmla="*/ 48 w 132"/>
                <a:gd name="T21" fmla="*/ 208 h 168"/>
                <a:gd name="T22" fmla="*/ 60 w 132"/>
                <a:gd name="T23" fmla="*/ 261 h 168"/>
                <a:gd name="T24" fmla="*/ 54 w 132"/>
                <a:gd name="T25" fmla="*/ 335 h 168"/>
                <a:gd name="T26" fmla="*/ 48 w 132"/>
                <a:gd name="T27" fmla="*/ 440 h 168"/>
                <a:gd name="T28" fmla="*/ 36 w 132"/>
                <a:gd name="T29" fmla="*/ 466 h 168"/>
                <a:gd name="T30" fmla="*/ 24 w 132"/>
                <a:gd name="T31" fmla="*/ 466 h 168"/>
                <a:gd name="T32" fmla="*/ 0 w 132"/>
                <a:gd name="T33" fmla="*/ 516 h 168"/>
                <a:gd name="T34" fmla="*/ 0 w 132"/>
                <a:gd name="T35" fmla="*/ 545 h 168"/>
                <a:gd name="T36" fmla="*/ 12 w 132"/>
                <a:gd name="T37" fmla="*/ 646 h 168"/>
                <a:gd name="T38" fmla="*/ 24 w 132"/>
                <a:gd name="T39" fmla="*/ 723 h 168"/>
                <a:gd name="T40" fmla="*/ 36 w 132"/>
                <a:gd name="T41" fmla="*/ 697 h 168"/>
                <a:gd name="T42" fmla="*/ 48 w 132"/>
                <a:gd name="T43" fmla="*/ 697 h 168"/>
                <a:gd name="T44" fmla="*/ 60 w 132"/>
                <a:gd name="T45" fmla="*/ 646 h 168"/>
                <a:gd name="T46" fmla="*/ 79 w 132"/>
                <a:gd name="T47" fmla="*/ 621 h 168"/>
                <a:gd name="T48" fmla="*/ 91 w 132"/>
                <a:gd name="T49" fmla="*/ 592 h 168"/>
                <a:gd name="T50" fmla="*/ 103 w 132"/>
                <a:gd name="T51" fmla="*/ 516 h 168"/>
                <a:gd name="T52" fmla="*/ 115 w 132"/>
                <a:gd name="T53" fmla="*/ 492 h 168"/>
                <a:gd name="T54" fmla="*/ 115 w 132"/>
                <a:gd name="T55" fmla="*/ 412 h 168"/>
                <a:gd name="T56" fmla="*/ 121 w 132"/>
                <a:gd name="T57" fmla="*/ 389 h 168"/>
                <a:gd name="T58" fmla="*/ 121 w 132"/>
                <a:gd name="T59" fmla="*/ 389 h 168"/>
                <a:gd name="T60" fmla="*/ 133 w 132"/>
                <a:gd name="T61" fmla="*/ 314 h 168"/>
                <a:gd name="T62" fmla="*/ 145 w 132"/>
                <a:gd name="T63" fmla="*/ 233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68"/>
                <a:gd name="T98" fmla="*/ 132 w 132"/>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239FB1"/>
            </a:solidFill>
            <a:ln w="9525">
              <a:solidFill>
                <a:srgbClr val="000000"/>
              </a:solidFill>
              <a:round/>
              <a:headEnd/>
              <a:tailEnd/>
            </a:ln>
          </p:spPr>
          <p:txBody>
            <a:bodyPr/>
            <a:lstStyle/>
            <a:p>
              <a:endParaRPr lang="en-US"/>
            </a:p>
          </p:txBody>
        </p:sp>
        <p:sp>
          <p:nvSpPr>
            <p:cNvPr id="7269" name="Freeform 123"/>
            <p:cNvSpPr>
              <a:spLocks/>
            </p:cNvSpPr>
            <p:nvPr/>
          </p:nvSpPr>
          <p:spPr bwMode="auto">
            <a:xfrm>
              <a:off x="3497" y="2025"/>
              <a:ext cx="1" cy="14"/>
            </a:xfrm>
            <a:custGeom>
              <a:avLst/>
              <a:gdLst>
                <a:gd name="T0" fmla="*/ 0 w 1"/>
                <a:gd name="T1" fmla="*/ 0 h 12"/>
                <a:gd name="T2" fmla="*/ 0 w 1"/>
                <a:gd name="T3" fmla="*/ 47 h 12"/>
                <a:gd name="T4" fmla="*/ 0 w 1"/>
                <a:gd name="T5" fmla="*/ 89 h 12"/>
                <a:gd name="T6" fmla="*/ 0 w 1"/>
                <a:gd name="T7" fmla="*/ 0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0"/>
                  </a:moveTo>
                  <a:lnTo>
                    <a:pt x="0" y="6"/>
                  </a:lnTo>
                  <a:lnTo>
                    <a:pt x="0" y="12"/>
                  </a:lnTo>
                  <a:lnTo>
                    <a:pt x="0" y="0"/>
                  </a:lnTo>
                  <a:close/>
                </a:path>
              </a:pathLst>
            </a:custGeom>
            <a:solidFill>
              <a:srgbClr val="C0C0C0"/>
            </a:solidFill>
            <a:ln w="9525">
              <a:solidFill>
                <a:srgbClr val="000000"/>
              </a:solidFill>
              <a:round/>
              <a:headEnd/>
              <a:tailEnd/>
            </a:ln>
          </p:spPr>
          <p:txBody>
            <a:bodyPr/>
            <a:lstStyle/>
            <a:p>
              <a:endParaRPr lang="en-US"/>
            </a:p>
          </p:txBody>
        </p:sp>
        <p:sp>
          <p:nvSpPr>
            <p:cNvPr id="7270" name="Freeform 124"/>
            <p:cNvSpPr>
              <a:spLocks/>
            </p:cNvSpPr>
            <p:nvPr/>
          </p:nvSpPr>
          <p:spPr bwMode="auto">
            <a:xfrm>
              <a:off x="3121" y="1891"/>
              <a:ext cx="376" cy="370"/>
            </a:xfrm>
            <a:custGeom>
              <a:avLst/>
              <a:gdLst>
                <a:gd name="T0" fmla="*/ 97 w 371"/>
                <a:gd name="T1" fmla="*/ 910 h 329"/>
                <a:gd name="T2" fmla="*/ 73 w 371"/>
                <a:gd name="T3" fmla="*/ 711 h 329"/>
                <a:gd name="T4" fmla="*/ 36 w 371"/>
                <a:gd name="T5" fmla="*/ 579 h 329"/>
                <a:gd name="T6" fmla="*/ 0 w 371"/>
                <a:gd name="T7" fmla="*/ 387 h 329"/>
                <a:gd name="T8" fmla="*/ 24 w 371"/>
                <a:gd name="T9" fmla="*/ 272 h 329"/>
                <a:gd name="T10" fmla="*/ 55 w 371"/>
                <a:gd name="T11" fmla="*/ 191 h 329"/>
                <a:gd name="T12" fmla="*/ 30 w 371"/>
                <a:gd name="T13" fmla="*/ 54 h 329"/>
                <a:gd name="T14" fmla="*/ 85 w 371"/>
                <a:gd name="T15" fmla="*/ 0 h 329"/>
                <a:gd name="T16" fmla="*/ 118 w 371"/>
                <a:gd name="T17" fmla="*/ 54 h 329"/>
                <a:gd name="T18" fmla="*/ 164 w 371"/>
                <a:gd name="T19" fmla="*/ 141 h 329"/>
                <a:gd name="T20" fmla="*/ 196 w 371"/>
                <a:gd name="T21" fmla="*/ 272 h 329"/>
                <a:gd name="T22" fmla="*/ 254 w 371"/>
                <a:gd name="T23" fmla="*/ 305 h 329"/>
                <a:gd name="T24" fmla="*/ 276 w 371"/>
                <a:gd name="T25" fmla="*/ 331 h 329"/>
                <a:gd name="T26" fmla="*/ 300 w 371"/>
                <a:gd name="T27" fmla="*/ 436 h 329"/>
                <a:gd name="T28" fmla="*/ 321 w 371"/>
                <a:gd name="T29" fmla="*/ 550 h 329"/>
                <a:gd name="T30" fmla="*/ 333 w 371"/>
                <a:gd name="T31" fmla="*/ 693 h 329"/>
                <a:gd name="T32" fmla="*/ 340 w 371"/>
                <a:gd name="T33" fmla="*/ 693 h 329"/>
                <a:gd name="T34" fmla="*/ 347 w 371"/>
                <a:gd name="T35" fmla="*/ 711 h 329"/>
                <a:gd name="T36" fmla="*/ 347 w 371"/>
                <a:gd name="T37" fmla="*/ 742 h 329"/>
                <a:gd name="T38" fmla="*/ 362 w 371"/>
                <a:gd name="T39" fmla="*/ 851 h 329"/>
                <a:gd name="T40" fmla="*/ 427 w 371"/>
                <a:gd name="T41" fmla="*/ 881 h 329"/>
                <a:gd name="T42" fmla="*/ 441 w 371"/>
                <a:gd name="T43" fmla="*/ 928 h 329"/>
                <a:gd name="T44" fmla="*/ 427 w 371"/>
                <a:gd name="T45" fmla="*/ 1129 h 329"/>
                <a:gd name="T46" fmla="*/ 400 w 371"/>
                <a:gd name="T47" fmla="*/ 1154 h 329"/>
                <a:gd name="T48" fmla="*/ 355 w 371"/>
                <a:gd name="T49" fmla="*/ 1240 h 329"/>
                <a:gd name="T50" fmla="*/ 308 w 371"/>
                <a:gd name="T51" fmla="*/ 1267 h 329"/>
                <a:gd name="T52" fmla="*/ 284 w 371"/>
                <a:gd name="T53" fmla="*/ 1402 h 329"/>
                <a:gd name="T54" fmla="*/ 254 w 371"/>
                <a:gd name="T55" fmla="*/ 1515 h 329"/>
                <a:gd name="T56" fmla="*/ 236 w 371"/>
                <a:gd name="T57" fmla="*/ 1402 h 329"/>
                <a:gd name="T58" fmla="*/ 187 w 371"/>
                <a:gd name="T59" fmla="*/ 1348 h 329"/>
                <a:gd name="T60" fmla="*/ 182 w 371"/>
                <a:gd name="T61" fmla="*/ 1460 h 329"/>
                <a:gd name="T62" fmla="*/ 164 w 371"/>
                <a:gd name="T63" fmla="*/ 1319 h 329"/>
                <a:gd name="T64" fmla="*/ 130 w 371"/>
                <a:gd name="T65" fmla="*/ 1103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1"/>
                <a:gd name="T100" fmla="*/ 0 h 329"/>
                <a:gd name="T101" fmla="*/ 371 w 371"/>
                <a:gd name="T102" fmla="*/ 329 h 3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round/>
              <a:headEnd/>
              <a:tailEnd/>
            </a:ln>
          </p:spPr>
          <p:txBody>
            <a:bodyPr/>
            <a:lstStyle/>
            <a:p>
              <a:endParaRPr lang="en-US"/>
            </a:p>
          </p:txBody>
        </p:sp>
        <p:sp>
          <p:nvSpPr>
            <p:cNvPr id="7271" name="Freeform 125"/>
            <p:cNvSpPr>
              <a:spLocks/>
            </p:cNvSpPr>
            <p:nvPr/>
          </p:nvSpPr>
          <p:spPr bwMode="auto">
            <a:xfrm>
              <a:off x="3419" y="2032"/>
              <a:ext cx="85" cy="74"/>
            </a:xfrm>
            <a:custGeom>
              <a:avLst/>
              <a:gdLst>
                <a:gd name="T0" fmla="*/ 0 w 84"/>
                <a:gd name="T1" fmla="*/ 159 h 66"/>
                <a:gd name="T2" fmla="*/ 6 w 84"/>
                <a:gd name="T3" fmla="*/ 185 h 66"/>
                <a:gd name="T4" fmla="*/ 12 w 84"/>
                <a:gd name="T5" fmla="*/ 262 h 66"/>
                <a:gd name="T6" fmla="*/ 36 w 84"/>
                <a:gd name="T7" fmla="*/ 262 h 66"/>
                <a:gd name="T8" fmla="*/ 79 w 84"/>
                <a:gd name="T9" fmla="*/ 292 h 66"/>
                <a:gd name="T10" fmla="*/ 79 w 84"/>
                <a:gd name="T11" fmla="*/ 292 h 66"/>
                <a:gd name="T12" fmla="*/ 85 w 84"/>
                <a:gd name="T13" fmla="*/ 185 h 66"/>
                <a:gd name="T14" fmla="*/ 91 w 84"/>
                <a:gd name="T15" fmla="*/ 159 h 66"/>
                <a:gd name="T16" fmla="*/ 91 w 84"/>
                <a:gd name="T17" fmla="*/ 78 h 66"/>
                <a:gd name="T18" fmla="*/ 91 w 84"/>
                <a:gd name="T19" fmla="*/ 107 h 66"/>
                <a:gd name="T20" fmla="*/ 97 w 84"/>
                <a:gd name="T21" fmla="*/ 78 h 66"/>
                <a:gd name="T22" fmla="*/ 91 w 84"/>
                <a:gd name="T23" fmla="*/ 27 h 66"/>
                <a:gd name="T24" fmla="*/ 91 w 84"/>
                <a:gd name="T25" fmla="*/ 0 h 66"/>
                <a:gd name="T26" fmla="*/ 73 w 84"/>
                <a:gd name="T27" fmla="*/ 78 h 66"/>
                <a:gd name="T28" fmla="*/ 55 w 84"/>
                <a:gd name="T29" fmla="*/ 159 h 66"/>
                <a:gd name="T30" fmla="*/ 18 w 84"/>
                <a:gd name="T31" fmla="*/ 159 h 66"/>
                <a:gd name="T32" fmla="*/ 6 w 84"/>
                <a:gd name="T33" fmla="*/ 159 h 66"/>
                <a:gd name="T34" fmla="*/ 0 w 84"/>
                <a:gd name="T35" fmla="*/ 135 h 66"/>
                <a:gd name="T36" fmla="*/ 0 w 84"/>
                <a:gd name="T37" fmla="*/ 159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4"/>
                <a:gd name="T58" fmla="*/ 0 h 66"/>
                <a:gd name="T59" fmla="*/ 84 w 84"/>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round/>
              <a:headEnd/>
              <a:tailEnd/>
            </a:ln>
          </p:spPr>
          <p:txBody>
            <a:bodyPr/>
            <a:lstStyle/>
            <a:p>
              <a:endParaRPr lang="en-US"/>
            </a:p>
          </p:txBody>
        </p:sp>
        <p:sp>
          <p:nvSpPr>
            <p:cNvPr id="7272" name="Freeform 126"/>
            <p:cNvSpPr>
              <a:spLocks/>
            </p:cNvSpPr>
            <p:nvPr/>
          </p:nvSpPr>
          <p:spPr bwMode="auto">
            <a:xfrm>
              <a:off x="3280" y="2186"/>
              <a:ext cx="181" cy="142"/>
            </a:xfrm>
            <a:custGeom>
              <a:avLst/>
              <a:gdLst>
                <a:gd name="T0" fmla="*/ 5 w 179"/>
                <a:gd name="T1" fmla="*/ 229 h 126"/>
                <a:gd name="T2" fmla="*/ 0 w 179"/>
                <a:gd name="T3" fmla="*/ 258 h 126"/>
                <a:gd name="T4" fmla="*/ 0 w 179"/>
                <a:gd name="T5" fmla="*/ 370 h 126"/>
                <a:gd name="T6" fmla="*/ 5 w 179"/>
                <a:gd name="T7" fmla="*/ 487 h 126"/>
                <a:gd name="T8" fmla="*/ 11 w 179"/>
                <a:gd name="T9" fmla="*/ 597 h 126"/>
                <a:gd name="T10" fmla="*/ 35 w 179"/>
                <a:gd name="T11" fmla="*/ 597 h 126"/>
                <a:gd name="T12" fmla="*/ 72 w 179"/>
                <a:gd name="T13" fmla="*/ 533 h 126"/>
                <a:gd name="T14" fmla="*/ 108 w 179"/>
                <a:gd name="T15" fmla="*/ 487 h 126"/>
                <a:gd name="T16" fmla="*/ 120 w 179"/>
                <a:gd name="T17" fmla="*/ 453 h 126"/>
                <a:gd name="T18" fmla="*/ 132 w 179"/>
                <a:gd name="T19" fmla="*/ 420 h 126"/>
                <a:gd name="T20" fmla="*/ 163 w 179"/>
                <a:gd name="T21" fmla="*/ 370 h 126"/>
                <a:gd name="T22" fmla="*/ 175 w 179"/>
                <a:gd name="T23" fmla="*/ 341 h 126"/>
                <a:gd name="T24" fmla="*/ 187 w 179"/>
                <a:gd name="T25" fmla="*/ 309 h 126"/>
                <a:gd name="T26" fmla="*/ 187 w 179"/>
                <a:gd name="T27" fmla="*/ 289 h 126"/>
                <a:gd name="T28" fmla="*/ 205 w 179"/>
                <a:gd name="T29" fmla="*/ 229 h 126"/>
                <a:gd name="T30" fmla="*/ 193 w 179"/>
                <a:gd name="T31" fmla="*/ 142 h 126"/>
                <a:gd name="T32" fmla="*/ 181 w 179"/>
                <a:gd name="T33" fmla="*/ 29 h 126"/>
                <a:gd name="T34" fmla="*/ 181 w 179"/>
                <a:gd name="T35" fmla="*/ 0 h 126"/>
                <a:gd name="T36" fmla="*/ 169 w 179"/>
                <a:gd name="T37" fmla="*/ 29 h 126"/>
                <a:gd name="T38" fmla="*/ 141 w 179"/>
                <a:gd name="T39" fmla="*/ 29 h 126"/>
                <a:gd name="T40" fmla="*/ 114 w 179"/>
                <a:gd name="T41" fmla="*/ 60 h 126"/>
                <a:gd name="T42" fmla="*/ 102 w 179"/>
                <a:gd name="T43" fmla="*/ 142 h 126"/>
                <a:gd name="T44" fmla="*/ 96 w 179"/>
                <a:gd name="T45" fmla="*/ 201 h 126"/>
                <a:gd name="T46" fmla="*/ 84 w 179"/>
                <a:gd name="T47" fmla="*/ 258 h 126"/>
                <a:gd name="T48" fmla="*/ 72 w 179"/>
                <a:gd name="T49" fmla="*/ 309 h 126"/>
                <a:gd name="T50" fmla="*/ 72 w 179"/>
                <a:gd name="T51" fmla="*/ 229 h 126"/>
                <a:gd name="T52" fmla="*/ 41 w 179"/>
                <a:gd name="T53" fmla="*/ 201 h 126"/>
                <a:gd name="T54" fmla="*/ 29 w 179"/>
                <a:gd name="T55" fmla="*/ 142 h 126"/>
                <a:gd name="T56" fmla="*/ 5 w 179"/>
                <a:gd name="T57" fmla="*/ 142 h 126"/>
                <a:gd name="T58" fmla="*/ 5 w 179"/>
                <a:gd name="T59" fmla="*/ 229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9"/>
                <a:gd name="T91" fmla="*/ 0 h 126"/>
                <a:gd name="T92" fmla="*/ 179 w 179"/>
                <a:gd name="T93" fmla="*/ 126 h 1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round/>
              <a:headEnd/>
              <a:tailEnd/>
            </a:ln>
          </p:spPr>
          <p:txBody>
            <a:bodyPr/>
            <a:lstStyle/>
            <a:p>
              <a:endParaRPr lang="en-US"/>
            </a:p>
          </p:txBody>
        </p:sp>
        <p:sp>
          <p:nvSpPr>
            <p:cNvPr id="7273" name="Freeform 127"/>
            <p:cNvSpPr>
              <a:spLocks/>
            </p:cNvSpPr>
            <p:nvPr/>
          </p:nvSpPr>
          <p:spPr bwMode="auto">
            <a:xfrm>
              <a:off x="3940" y="2395"/>
              <a:ext cx="43" cy="81"/>
            </a:xfrm>
            <a:custGeom>
              <a:avLst/>
              <a:gdLst>
                <a:gd name="T0" fmla="*/ 12 w 42"/>
                <a:gd name="T1" fmla="*/ 0 h 72"/>
                <a:gd name="T2" fmla="*/ 18 w 42"/>
                <a:gd name="T3" fmla="*/ 54 h 72"/>
                <a:gd name="T4" fmla="*/ 37 w 42"/>
                <a:gd name="T5" fmla="*/ 111 h 72"/>
                <a:gd name="T6" fmla="*/ 49 w 42"/>
                <a:gd name="T7" fmla="*/ 168 h 72"/>
                <a:gd name="T8" fmla="*/ 55 w 42"/>
                <a:gd name="T9" fmla="*/ 254 h 72"/>
                <a:gd name="T10" fmla="*/ 43 w 42"/>
                <a:gd name="T11" fmla="*/ 331 h 72"/>
                <a:gd name="T12" fmla="*/ 12 w 42"/>
                <a:gd name="T13" fmla="*/ 331 h 72"/>
                <a:gd name="T14" fmla="*/ 6 w 42"/>
                <a:gd name="T15" fmla="*/ 226 h 72"/>
                <a:gd name="T16" fmla="*/ 0 w 42"/>
                <a:gd name="T17" fmla="*/ 141 h 72"/>
                <a:gd name="T18" fmla="*/ 6 w 42"/>
                <a:gd name="T19" fmla="*/ 141 h 72"/>
                <a:gd name="T20" fmla="*/ 6 w 42"/>
                <a:gd name="T21" fmla="*/ 83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72"/>
                <a:gd name="T47" fmla="*/ 42 w 42"/>
                <a:gd name="T48" fmla="*/ 72 h 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round/>
              <a:headEnd/>
              <a:tailEnd/>
            </a:ln>
          </p:spPr>
          <p:txBody>
            <a:bodyPr/>
            <a:lstStyle/>
            <a:p>
              <a:endParaRPr lang="en-US"/>
            </a:p>
          </p:txBody>
        </p:sp>
        <p:sp>
          <p:nvSpPr>
            <p:cNvPr id="7274" name="Freeform 128"/>
            <p:cNvSpPr>
              <a:spLocks/>
            </p:cNvSpPr>
            <p:nvPr/>
          </p:nvSpPr>
          <p:spPr bwMode="auto">
            <a:xfrm>
              <a:off x="3042" y="2638"/>
              <a:ext cx="31" cy="34"/>
            </a:xfrm>
            <a:custGeom>
              <a:avLst/>
              <a:gdLst>
                <a:gd name="T0" fmla="*/ 12 w 30"/>
                <a:gd name="T1" fmla="*/ 29 h 30"/>
                <a:gd name="T2" fmla="*/ 0 w 30"/>
                <a:gd name="T3" fmla="*/ 88 h 30"/>
                <a:gd name="T4" fmla="*/ 0 w 30"/>
                <a:gd name="T5" fmla="*/ 156 h 30"/>
                <a:gd name="T6" fmla="*/ 0 w 30"/>
                <a:gd name="T7" fmla="*/ 156 h 30"/>
                <a:gd name="T8" fmla="*/ 12 w 30"/>
                <a:gd name="T9" fmla="*/ 156 h 30"/>
                <a:gd name="T10" fmla="*/ 31 w 30"/>
                <a:gd name="T11" fmla="*/ 124 h 30"/>
                <a:gd name="T12" fmla="*/ 37 w 30"/>
                <a:gd name="T13" fmla="*/ 124 h 30"/>
                <a:gd name="T14" fmla="*/ 43 w 30"/>
                <a:gd name="T15" fmla="*/ 124 h 30"/>
                <a:gd name="T16" fmla="*/ 37 w 30"/>
                <a:gd name="T17" fmla="*/ 0 h 30"/>
                <a:gd name="T18" fmla="*/ 12 w 30"/>
                <a:gd name="T19" fmla="*/ 29 h 30"/>
                <a:gd name="T20" fmla="*/ 12 w 30"/>
                <a:gd name="T21" fmla="*/ 29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30"/>
                <a:gd name="T35" fmla="*/ 30 w 30"/>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239FB1"/>
            </a:solidFill>
            <a:ln w="9525">
              <a:solidFill>
                <a:srgbClr val="000000"/>
              </a:solidFill>
              <a:round/>
              <a:headEnd/>
              <a:tailEnd/>
            </a:ln>
          </p:spPr>
          <p:txBody>
            <a:bodyPr/>
            <a:lstStyle/>
            <a:p>
              <a:endParaRPr lang="en-US"/>
            </a:p>
          </p:txBody>
        </p:sp>
        <p:sp>
          <p:nvSpPr>
            <p:cNvPr id="7275" name="Rectangle 129"/>
            <p:cNvSpPr>
              <a:spLocks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76" name="Rectangle 130"/>
            <p:cNvSpPr>
              <a:spLocks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77" name="Rectangle 131"/>
            <p:cNvSpPr>
              <a:spLocks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78" name="Freeform 132"/>
            <p:cNvSpPr>
              <a:spLocks/>
            </p:cNvSpPr>
            <p:nvPr/>
          </p:nvSpPr>
          <p:spPr bwMode="auto">
            <a:xfrm>
              <a:off x="3832" y="2624"/>
              <a:ext cx="1" cy="7"/>
            </a:xfrm>
            <a:custGeom>
              <a:avLst/>
              <a:gdLst>
                <a:gd name="T0" fmla="*/ 0 w 1"/>
                <a:gd name="T1" fmla="*/ 0 h 6"/>
                <a:gd name="T2" fmla="*/ 0 w 1"/>
                <a:gd name="T3" fmla="*/ 47 h 6"/>
                <a:gd name="T4" fmla="*/ 0 w 1"/>
                <a:gd name="T5" fmla="*/ 0 h 6"/>
                <a:gd name="T6" fmla="*/ 0 w 1"/>
                <a:gd name="T7" fmla="*/ 0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0"/>
                  </a:move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79" name="Rectangle 133"/>
            <p:cNvSpPr>
              <a:spLocks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0" name="Freeform 134"/>
            <p:cNvSpPr>
              <a:spLocks/>
            </p:cNvSpPr>
            <p:nvPr/>
          </p:nvSpPr>
          <p:spPr bwMode="auto">
            <a:xfrm>
              <a:off x="3832" y="2482"/>
              <a:ext cx="1" cy="7"/>
            </a:xfrm>
            <a:custGeom>
              <a:avLst/>
              <a:gdLst>
                <a:gd name="T0" fmla="*/ 0 w 1"/>
                <a:gd name="T1" fmla="*/ 47 h 6"/>
                <a:gd name="T2" fmla="*/ 0 w 1"/>
                <a:gd name="T3" fmla="*/ 0 h 6"/>
                <a:gd name="T4" fmla="*/ 0 w 1"/>
                <a:gd name="T5" fmla="*/ 47 h 6"/>
                <a:gd name="T6" fmla="*/ 0 w 1"/>
                <a:gd name="T7" fmla="*/ 47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6"/>
                  </a:move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281" name="Rectangle 135"/>
            <p:cNvSpPr>
              <a:spLocks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2" name="Rectangle 136"/>
            <p:cNvSpPr>
              <a:spLocks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3" name="Rectangle 137"/>
            <p:cNvSpPr>
              <a:spLocks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4" name="Freeform 138"/>
            <p:cNvSpPr>
              <a:spLocks/>
            </p:cNvSpPr>
            <p:nvPr/>
          </p:nvSpPr>
          <p:spPr bwMode="auto">
            <a:xfrm>
              <a:off x="3832" y="2570"/>
              <a:ext cx="5" cy="7"/>
            </a:xfrm>
            <a:custGeom>
              <a:avLst/>
              <a:gdLst>
                <a:gd name="T0" fmla="*/ 3 w 6"/>
                <a:gd name="T1" fmla="*/ 0 h 6"/>
                <a:gd name="T2" fmla="*/ 3 w 6"/>
                <a:gd name="T3" fmla="*/ 0 h 6"/>
                <a:gd name="T4" fmla="*/ 0 w 6"/>
                <a:gd name="T5" fmla="*/ 47 h 6"/>
                <a:gd name="T6" fmla="*/ 3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0"/>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285" name="Freeform 139"/>
            <p:cNvSpPr>
              <a:spLocks/>
            </p:cNvSpPr>
            <p:nvPr/>
          </p:nvSpPr>
          <p:spPr bwMode="auto">
            <a:xfrm>
              <a:off x="3837" y="2557"/>
              <a:ext cx="2" cy="7"/>
            </a:xfrm>
            <a:custGeom>
              <a:avLst/>
              <a:gdLst>
                <a:gd name="T0" fmla="*/ 0 w 2"/>
                <a:gd name="T1" fmla="*/ 47 h 6"/>
                <a:gd name="T2" fmla="*/ 0 w 2"/>
                <a:gd name="T3" fmla="*/ 0 h 6"/>
                <a:gd name="T4" fmla="*/ 0 w 2"/>
                <a:gd name="T5" fmla="*/ 47 h 6"/>
                <a:gd name="T6" fmla="*/ 0 w 2"/>
                <a:gd name="T7" fmla="*/ 47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286" name="Freeform 140"/>
            <p:cNvSpPr>
              <a:spLocks/>
            </p:cNvSpPr>
            <p:nvPr/>
          </p:nvSpPr>
          <p:spPr bwMode="auto">
            <a:xfrm>
              <a:off x="3837" y="2482"/>
              <a:ext cx="2" cy="7"/>
            </a:xfrm>
            <a:custGeom>
              <a:avLst/>
              <a:gdLst>
                <a:gd name="T0" fmla="*/ 0 w 2"/>
                <a:gd name="T1" fmla="*/ 0 h 6"/>
                <a:gd name="T2" fmla="*/ 0 w 2"/>
                <a:gd name="T3" fmla="*/ 0 h 6"/>
                <a:gd name="T4" fmla="*/ 0 w 2"/>
                <a:gd name="T5" fmla="*/ 47 h 6"/>
                <a:gd name="T6" fmla="*/ 0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87" name="Freeform 141"/>
            <p:cNvSpPr>
              <a:spLocks/>
            </p:cNvSpPr>
            <p:nvPr/>
          </p:nvSpPr>
          <p:spPr bwMode="auto">
            <a:xfrm>
              <a:off x="3825" y="2462"/>
              <a:ext cx="7" cy="1"/>
            </a:xfrm>
            <a:custGeom>
              <a:avLst/>
              <a:gdLst>
                <a:gd name="T0" fmla="*/ 47 w 6"/>
                <a:gd name="T1" fmla="*/ 0 h 1"/>
                <a:gd name="T2" fmla="*/ 47 w 6"/>
                <a:gd name="T3" fmla="*/ 0 h 1"/>
                <a:gd name="T4" fmla="*/ 0 w 6"/>
                <a:gd name="T5" fmla="*/ 0 h 1"/>
                <a:gd name="T6" fmla="*/ 47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288" name="Rectangle 142"/>
            <p:cNvSpPr>
              <a:spLocks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9" name="Rectangle 143"/>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0" name="Rectangle 144"/>
            <p:cNvSpPr>
              <a:spLocks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1" name="Rectangle 145"/>
            <p:cNvSpPr>
              <a:spLocks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2" name="Rectangle 146"/>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3" name="Rectangle 147"/>
            <p:cNvSpPr>
              <a:spLocks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4" name="Rectangle 148"/>
            <p:cNvSpPr>
              <a:spLocks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5" name="Rectangle 149"/>
            <p:cNvSpPr>
              <a:spLocks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6" name="Freeform 150"/>
            <p:cNvSpPr>
              <a:spLocks/>
            </p:cNvSpPr>
            <p:nvPr/>
          </p:nvSpPr>
          <p:spPr bwMode="auto">
            <a:xfrm>
              <a:off x="3346" y="2819"/>
              <a:ext cx="6" cy="7"/>
            </a:xfrm>
            <a:custGeom>
              <a:avLst/>
              <a:gdLst>
                <a:gd name="T0" fmla="*/ 6 w 6"/>
                <a:gd name="T1" fmla="*/ 47 h 6"/>
                <a:gd name="T2" fmla="*/ 6 w 6"/>
                <a:gd name="T3" fmla="*/ 0 h 6"/>
                <a:gd name="T4" fmla="*/ 0 w 6"/>
                <a:gd name="T5" fmla="*/ 47 h 6"/>
                <a:gd name="T6" fmla="*/ 6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6"/>
                  </a:lnTo>
                  <a:lnTo>
                    <a:pt x="6" y="6"/>
                  </a:lnTo>
                  <a:close/>
                </a:path>
              </a:pathLst>
            </a:custGeom>
            <a:solidFill>
              <a:srgbClr val="E1E1E1"/>
            </a:solidFill>
            <a:ln w="9525">
              <a:solidFill>
                <a:srgbClr val="000000"/>
              </a:solidFill>
              <a:round/>
              <a:headEnd/>
              <a:tailEnd/>
            </a:ln>
          </p:spPr>
          <p:txBody>
            <a:bodyPr/>
            <a:lstStyle/>
            <a:p>
              <a:endParaRPr lang="en-US"/>
            </a:p>
          </p:txBody>
        </p:sp>
        <p:sp>
          <p:nvSpPr>
            <p:cNvPr id="7297" name="Rectangle 151"/>
            <p:cNvSpPr>
              <a:spLocks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8" name="Freeform 152"/>
            <p:cNvSpPr>
              <a:spLocks/>
            </p:cNvSpPr>
            <p:nvPr/>
          </p:nvSpPr>
          <p:spPr bwMode="auto">
            <a:xfrm>
              <a:off x="2764" y="2086"/>
              <a:ext cx="183" cy="356"/>
            </a:xfrm>
            <a:custGeom>
              <a:avLst/>
              <a:gdLst>
                <a:gd name="T0" fmla="*/ 222 w 180"/>
                <a:gd name="T1" fmla="*/ 353 h 317"/>
                <a:gd name="T2" fmla="*/ 201 w 180"/>
                <a:gd name="T3" fmla="*/ 327 h 317"/>
                <a:gd name="T4" fmla="*/ 153 w 180"/>
                <a:gd name="T5" fmla="*/ 218 h 317"/>
                <a:gd name="T6" fmla="*/ 134 w 180"/>
                <a:gd name="T7" fmla="*/ 189 h 317"/>
                <a:gd name="T8" fmla="*/ 115 w 180"/>
                <a:gd name="T9" fmla="*/ 137 h 317"/>
                <a:gd name="T10" fmla="*/ 67 w 180"/>
                <a:gd name="T11" fmla="*/ 54 h 317"/>
                <a:gd name="T12" fmla="*/ 49 w 180"/>
                <a:gd name="T13" fmla="*/ 0 h 317"/>
                <a:gd name="T14" fmla="*/ 24 w 180"/>
                <a:gd name="T15" fmla="*/ 54 h 317"/>
                <a:gd name="T16" fmla="*/ 24 w 180"/>
                <a:gd name="T17" fmla="*/ 109 h 317"/>
                <a:gd name="T18" fmla="*/ 24 w 180"/>
                <a:gd name="T19" fmla="*/ 189 h 317"/>
                <a:gd name="T20" fmla="*/ 55 w 180"/>
                <a:gd name="T21" fmla="*/ 267 h 317"/>
                <a:gd name="T22" fmla="*/ 49 w 180"/>
                <a:gd name="T23" fmla="*/ 327 h 317"/>
                <a:gd name="T24" fmla="*/ 49 w 180"/>
                <a:gd name="T25" fmla="*/ 378 h 317"/>
                <a:gd name="T26" fmla="*/ 49 w 180"/>
                <a:gd name="T27" fmla="*/ 463 h 317"/>
                <a:gd name="T28" fmla="*/ 39 w 180"/>
                <a:gd name="T29" fmla="*/ 594 h 317"/>
                <a:gd name="T30" fmla="*/ 24 w 180"/>
                <a:gd name="T31" fmla="*/ 652 h 317"/>
                <a:gd name="T32" fmla="*/ 18 w 180"/>
                <a:gd name="T33" fmla="*/ 706 h 317"/>
                <a:gd name="T34" fmla="*/ 6 w 180"/>
                <a:gd name="T35" fmla="*/ 759 h 317"/>
                <a:gd name="T36" fmla="*/ 0 w 180"/>
                <a:gd name="T37" fmla="*/ 811 h 317"/>
                <a:gd name="T38" fmla="*/ 0 w 180"/>
                <a:gd name="T39" fmla="*/ 894 h 317"/>
                <a:gd name="T40" fmla="*/ 12 w 180"/>
                <a:gd name="T41" fmla="*/ 949 h 317"/>
                <a:gd name="T42" fmla="*/ 18 w 180"/>
                <a:gd name="T43" fmla="*/ 949 h 317"/>
                <a:gd name="T44" fmla="*/ 24 w 180"/>
                <a:gd name="T45" fmla="*/ 1029 h 317"/>
                <a:gd name="T46" fmla="*/ 24 w 180"/>
                <a:gd name="T47" fmla="*/ 1138 h 317"/>
                <a:gd name="T48" fmla="*/ 49 w 180"/>
                <a:gd name="T49" fmla="*/ 1217 h 317"/>
                <a:gd name="T50" fmla="*/ 18 w 180"/>
                <a:gd name="T51" fmla="*/ 1217 h 317"/>
                <a:gd name="T52" fmla="*/ 12 w 180"/>
                <a:gd name="T53" fmla="*/ 1244 h 317"/>
                <a:gd name="T54" fmla="*/ 24 w 180"/>
                <a:gd name="T55" fmla="*/ 1321 h 317"/>
                <a:gd name="T56" fmla="*/ 49 w 180"/>
                <a:gd name="T57" fmla="*/ 1434 h 317"/>
                <a:gd name="T58" fmla="*/ 67 w 180"/>
                <a:gd name="T59" fmla="*/ 1405 h 317"/>
                <a:gd name="T60" fmla="*/ 67 w 180"/>
                <a:gd name="T61" fmla="*/ 1434 h 317"/>
                <a:gd name="T62" fmla="*/ 79 w 180"/>
                <a:gd name="T63" fmla="*/ 1405 h 317"/>
                <a:gd name="T64" fmla="*/ 115 w 180"/>
                <a:gd name="T65" fmla="*/ 1405 h 317"/>
                <a:gd name="T66" fmla="*/ 122 w 180"/>
                <a:gd name="T67" fmla="*/ 1350 h 317"/>
                <a:gd name="T68" fmla="*/ 122 w 180"/>
                <a:gd name="T69" fmla="*/ 1321 h 317"/>
                <a:gd name="T70" fmla="*/ 146 w 180"/>
                <a:gd name="T71" fmla="*/ 1298 h 317"/>
                <a:gd name="T72" fmla="*/ 189 w 180"/>
                <a:gd name="T73" fmla="*/ 1171 h 317"/>
                <a:gd name="T74" fmla="*/ 201 w 180"/>
                <a:gd name="T75" fmla="*/ 1138 h 317"/>
                <a:gd name="T76" fmla="*/ 201 w 180"/>
                <a:gd name="T77" fmla="*/ 1086 h 317"/>
                <a:gd name="T78" fmla="*/ 201 w 180"/>
                <a:gd name="T79" fmla="*/ 1029 h 317"/>
                <a:gd name="T80" fmla="*/ 189 w 180"/>
                <a:gd name="T81" fmla="*/ 982 h 317"/>
                <a:gd name="T82" fmla="*/ 180 w 180"/>
                <a:gd name="T83" fmla="*/ 982 h 317"/>
                <a:gd name="T84" fmla="*/ 189 w 180"/>
                <a:gd name="T85" fmla="*/ 894 h 317"/>
                <a:gd name="T86" fmla="*/ 195 w 180"/>
                <a:gd name="T87" fmla="*/ 874 h 317"/>
                <a:gd name="T88" fmla="*/ 195 w 180"/>
                <a:gd name="T89" fmla="*/ 841 h 317"/>
                <a:gd name="T90" fmla="*/ 195 w 180"/>
                <a:gd name="T91" fmla="*/ 785 h 317"/>
                <a:gd name="T92" fmla="*/ 201 w 180"/>
                <a:gd name="T93" fmla="*/ 732 h 317"/>
                <a:gd name="T94" fmla="*/ 207 w 180"/>
                <a:gd name="T95" fmla="*/ 706 h 317"/>
                <a:gd name="T96" fmla="*/ 222 w 180"/>
                <a:gd name="T97" fmla="*/ 706 h 317"/>
                <a:gd name="T98" fmla="*/ 222 w 180"/>
                <a:gd name="T99" fmla="*/ 622 h 317"/>
                <a:gd name="T100" fmla="*/ 222 w 180"/>
                <a:gd name="T101" fmla="*/ 549 h 317"/>
                <a:gd name="T102" fmla="*/ 222 w 180"/>
                <a:gd name="T103" fmla="*/ 437 h 317"/>
                <a:gd name="T104" fmla="*/ 222 w 180"/>
                <a:gd name="T105" fmla="*/ 353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317"/>
                <a:gd name="T161" fmla="*/ 180 w 180"/>
                <a:gd name="T162" fmla="*/ 317 h 3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E1E1E1"/>
            </a:solidFill>
            <a:ln w="9525">
              <a:solidFill>
                <a:srgbClr val="000000"/>
              </a:solidFill>
              <a:round/>
              <a:headEnd/>
              <a:tailEnd/>
            </a:ln>
          </p:spPr>
          <p:txBody>
            <a:bodyPr/>
            <a:lstStyle/>
            <a:p>
              <a:endParaRPr lang="en-US"/>
            </a:p>
          </p:txBody>
        </p:sp>
        <p:sp>
          <p:nvSpPr>
            <p:cNvPr id="7299" name="Freeform 153"/>
            <p:cNvSpPr>
              <a:spLocks/>
            </p:cNvSpPr>
            <p:nvPr/>
          </p:nvSpPr>
          <p:spPr bwMode="auto">
            <a:xfrm>
              <a:off x="3268" y="2328"/>
              <a:ext cx="23" cy="41"/>
            </a:xfrm>
            <a:custGeom>
              <a:avLst/>
              <a:gdLst>
                <a:gd name="T0" fmla="*/ 0 w 23"/>
                <a:gd name="T1" fmla="*/ 161 h 36"/>
                <a:gd name="T2" fmla="*/ 17 w 23"/>
                <a:gd name="T3" fmla="*/ 196 h 36"/>
                <a:gd name="T4" fmla="*/ 23 w 23"/>
                <a:gd name="T5" fmla="*/ 129 h 36"/>
                <a:gd name="T6" fmla="*/ 17 w 23"/>
                <a:gd name="T7" fmla="*/ 0 h 36"/>
                <a:gd name="T8" fmla="*/ 12 w 23"/>
                <a:gd name="T9" fmla="*/ 32 h 36"/>
                <a:gd name="T10" fmla="*/ 0 w 23"/>
                <a:gd name="T11" fmla="*/ 161 h 36"/>
                <a:gd name="T12" fmla="*/ 0 60000 65536"/>
                <a:gd name="T13" fmla="*/ 0 60000 65536"/>
                <a:gd name="T14" fmla="*/ 0 60000 65536"/>
                <a:gd name="T15" fmla="*/ 0 60000 65536"/>
                <a:gd name="T16" fmla="*/ 0 60000 65536"/>
                <a:gd name="T17" fmla="*/ 0 60000 65536"/>
                <a:gd name="T18" fmla="*/ 0 w 23"/>
                <a:gd name="T19" fmla="*/ 0 h 36"/>
                <a:gd name="T20" fmla="*/ 23 w 2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round/>
              <a:headEnd/>
              <a:tailEnd/>
            </a:ln>
          </p:spPr>
          <p:txBody>
            <a:bodyPr/>
            <a:lstStyle/>
            <a:p>
              <a:endParaRPr lang="en-US"/>
            </a:p>
          </p:txBody>
        </p:sp>
        <p:sp>
          <p:nvSpPr>
            <p:cNvPr id="7300" name="Freeform 154"/>
            <p:cNvSpPr>
              <a:spLocks/>
            </p:cNvSpPr>
            <p:nvPr/>
          </p:nvSpPr>
          <p:spPr bwMode="auto">
            <a:xfrm>
              <a:off x="3164" y="2206"/>
              <a:ext cx="121" cy="129"/>
            </a:xfrm>
            <a:custGeom>
              <a:avLst/>
              <a:gdLst>
                <a:gd name="T0" fmla="*/ 0 w 119"/>
                <a:gd name="T1" fmla="*/ 448 h 114"/>
                <a:gd name="T2" fmla="*/ 6 w 119"/>
                <a:gd name="T3" fmla="*/ 362 h 114"/>
                <a:gd name="T4" fmla="*/ 6 w 119"/>
                <a:gd name="T5" fmla="*/ 238 h 114"/>
                <a:gd name="T6" fmla="*/ 12 w 119"/>
                <a:gd name="T7" fmla="*/ 123 h 114"/>
                <a:gd name="T8" fmla="*/ 24 w 119"/>
                <a:gd name="T9" fmla="*/ 61 h 114"/>
                <a:gd name="T10" fmla="*/ 49 w 119"/>
                <a:gd name="T11" fmla="*/ 29 h 114"/>
                <a:gd name="T12" fmla="*/ 49 w 119"/>
                <a:gd name="T13" fmla="*/ 0 h 114"/>
                <a:gd name="T14" fmla="*/ 67 w 119"/>
                <a:gd name="T15" fmla="*/ 210 h 114"/>
                <a:gd name="T16" fmla="*/ 73 w 119"/>
                <a:gd name="T17" fmla="*/ 300 h 114"/>
                <a:gd name="T18" fmla="*/ 73 w 119"/>
                <a:gd name="T19" fmla="*/ 269 h 114"/>
                <a:gd name="T20" fmla="*/ 79 w 119"/>
                <a:gd name="T21" fmla="*/ 300 h 114"/>
                <a:gd name="T22" fmla="*/ 92 w 119"/>
                <a:gd name="T23" fmla="*/ 329 h 114"/>
                <a:gd name="T24" fmla="*/ 145 w 119"/>
                <a:gd name="T25" fmla="*/ 538 h 114"/>
                <a:gd name="T26" fmla="*/ 145 w 119"/>
                <a:gd name="T27" fmla="*/ 538 h 114"/>
                <a:gd name="T28" fmla="*/ 145 w 119"/>
                <a:gd name="T29" fmla="*/ 538 h 114"/>
                <a:gd name="T30" fmla="*/ 140 w 119"/>
                <a:gd name="T31" fmla="*/ 573 h 114"/>
                <a:gd name="T32" fmla="*/ 128 w 119"/>
                <a:gd name="T33" fmla="*/ 573 h 114"/>
                <a:gd name="T34" fmla="*/ 128 w 119"/>
                <a:gd name="T35" fmla="*/ 573 h 114"/>
                <a:gd name="T36" fmla="*/ 104 w 119"/>
                <a:gd name="T37" fmla="*/ 538 h 114"/>
                <a:gd name="T38" fmla="*/ 92 w 119"/>
                <a:gd name="T39" fmla="*/ 476 h 114"/>
                <a:gd name="T40" fmla="*/ 85 w 119"/>
                <a:gd name="T41" fmla="*/ 448 h 114"/>
                <a:gd name="T42" fmla="*/ 73 w 119"/>
                <a:gd name="T43" fmla="*/ 420 h 114"/>
                <a:gd name="T44" fmla="*/ 61 w 119"/>
                <a:gd name="T45" fmla="*/ 389 h 114"/>
                <a:gd name="T46" fmla="*/ 55 w 119"/>
                <a:gd name="T47" fmla="*/ 420 h 114"/>
                <a:gd name="T48" fmla="*/ 43 w 119"/>
                <a:gd name="T49" fmla="*/ 362 h 114"/>
                <a:gd name="T50" fmla="*/ 43 w 119"/>
                <a:gd name="T51" fmla="*/ 448 h 114"/>
                <a:gd name="T52" fmla="*/ 18 w 119"/>
                <a:gd name="T53" fmla="*/ 420 h 114"/>
                <a:gd name="T54" fmla="*/ 12 w 119"/>
                <a:gd name="T55" fmla="*/ 448 h 114"/>
                <a:gd name="T56" fmla="*/ 0 w 119"/>
                <a:gd name="T57" fmla="*/ 448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9"/>
                <a:gd name="T88" fmla="*/ 0 h 114"/>
                <a:gd name="T89" fmla="*/ 119 w 119"/>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round/>
              <a:headEnd/>
              <a:tailEnd/>
            </a:ln>
          </p:spPr>
          <p:txBody>
            <a:bodyPr/>
            <a:lstStyle/>
            <a:p>
              <a:endParaRPr lang="en-US"/>
            </a:p>
          </p:txBody>
        </p:sp>
        <p:sp>
          <p:nvSpPr>
            <p:cNvPr id="7301" name="Freeform 155"/>
            <p:cNvSpPr>
              <a:spLocks/>
            </p:cNvSpPr>
            <p:nvPr/>
          </p:nvSpPr>
          <p:spPr bwMode="auto">
            <a:xfrm>
              <a:off x="3110" y="2288"/>
              <a:ext cx="266" cy="248"/>
            </a:xfrm>
            <a:custGeom>
              <a:avLst/>
              <a:gdLst>
                <a:gd name="T0" fmla="*/ 103 w 263"/>
                <a:gd name="T1" fmla="*/ 961 h 221"/>
                <a:gd name="T2" fmla="*/ 85 w 263"/>
                <a:gd name="T3" fmla="*/ 880 h 221"/>
                <a:gd name="T4" fmla="*/ 67 w 263"/>
                <a:gd name="T5" fmla="*/ 880 h 221"/>
                <a:gd name="T6" fmla="*/ 61 w 263"/>
                <a:gd name="T7" fmla="*/ 805 h 221"/>
                <a:gd name="T8" fmla="*/ 42 w 263"/>
                <a:gd name="T9" fmla="*/ 805 h 221"/>
                <a:gd name="T10" fmla="*/ 30 w 263"/>
                <a:gd name="T11" fmla="*/ 719 h 221"/>
                <a:gd name="T12" fmla="*/ 24 w 263"/>
                <a:gd name="T13" fmla="*/ 667 h 221"/>
                <a:gd name="T14" fmla="*/ 6 w 263"/>
                <a:gd name="T15" fmla="*/ 617 h 221"/>
                <a:gd name="T16" fmla="*/ 0 w 263"/>
                <a:gd name="T17" fmla="*/ 586 h 221"/>
                <a:gd name="T18" fmla="*/ 6 w 263"/>
                <a:gd name="T19" fmla="*/ 534 h 221"/>
                <a:gd name="T20" fmla="*/ 18 w 263"/>
                <a:gd name="T21" fmla="*/ 534 h 221"/>
                <a:gd name="T22" fmla="*/ 24 w 263"/>
                <a:gd name="T23" fmla="*/ 425 h 221"/>
                <a:gd name="T24" fmla="*/ 24 w 263"/>
                <a:gd name="T25" fmla="*/ 323 h 221"/>
                <a:gd name="T26" fmla="*/ 36 w 263"/>
                <a:gd name="T27" fmla="*/ 323 h 221"/>
                <a:gd name="T28" fmla="*/ 42 w 263"/>
                <a:gd name="T29" fmla="*/ 213 h 221"/>
                <a:gd name="T30" fmla="*/ 67 w 263"/>
                <a:gd name="T31" fmla="*/ 79 h 221"/>
                <a:gd name="T32" fmla="*/ 79 w 263"/>
                <a:gd name="T33" fmla="*/ 79 h 221"/>
                <a:gd name="T34" fmla="*/ 85 w 263"/>
                <a:gd name="T35" fmla="*/ 54 h 221"/>
                <a:gd name="T36" fmla="*/ 97 w 263"/>
                <a:gd name="T37" fmla="*/ 79 h 221"/>
                <a:gd name="T38" fmla="*/ 97 w 263"/>
                <a:gd name="T39" fmla="*/ 0 h 221"/>
                <a:gd name="T40" fmla="*/ 109 w 263"/>
                <a:gd name="T41" fmla="*/ 54 h 221"/>
                <a:gd name="T42" fmla="*/ 115 w 263"/>
                <a:gd name="T43" fmla="*/ 27 h 221"/>
                <a:gd name="T44" fmla="*/ 127 w 263"/>
                <a:gd name="T45" fmla="*/ 54 h 221"/>
                <a:gd name="T46" fmla="*/ 146 w 263"/>
                <a:gd name="T47" fmla="*/ 79 h 221"/>
                <a:gd name="T48" fmla="*/ 158 w 263"/>
                <a:gd name="T49" fmla="*/ 107 h 221"/>
                <a:gd name="T50" fmla="*/ 164 w 263"/>
                <a:gd name="T51" fmla="*/ 160 h 221"/>
                <a:gd name="T52" fmla="*/ 182 w 263"/>
                <a:gd name="T53" fmla="*/ 185 h 221"/>
                <a:gd name="T54" fmla="*/ 182 w 263"/>
                <a:gd name="T55" fmla="*/ 185 h 221"/>
                <a:gd name="T56" fmla="*/ 194 w 263"/>
                <a:gd name="T57" fmla="*/ 185 h 221"/>
                <a:gd name="T58" fmla="*/ 182 w 263"/>
                <a:gd name="T59" fmla="*/ 293 h 221"/>
                <a:gd name="T60" fmla="*/ 199 w 263"/>
                <a:gd name="T61" fmla="*/ 323 h 221"/>
                <a:gd name="T62" fmla="*/ 199 w 263"/>
                <a:gd name="T63" fmla="*/ 373 h 221"/>
                <a:gd name="T64" fmla="*/ 211 w 263"/>
                <a:gd name="T65" fmla="*/ 425 h 221"/>
                <a:gd name="T66" fmla="*/ 224 w 263"/>
                <a:gd name="T67" fmla="*/ 477 h 221"/>
                <a:gd name="T68" fmla="*/ 242 w 263"/>
                <a:gd name="T69" fmla="*/ 508 h 221"/>
                <a:gd name="T70" fmla="*/ 260 w 263"/>
                <a:gd name="T71" fmla="*/ 534 h 221"/>
                <a:gd name="T72" fmla="*/ 284 w 263"/>
                <a:gd name="T73" fmla="*/ 586 h 221"/>
                <a:gd name="T74" fmla="*/ 302 w 263"/>
                <a:gd name="T75" fmla="*/ 586 h 221"/>
                <a:gd name="T76" fmla="*/ 290 w 263"/>
                <a:gd name="T77" fmla="*/ 640 h 221"/>
                <a:gd name="T78" fmla="*/ 278 w 263"/>
                <a:gd name="T79" fmla="*/ 719 h 221"/>
                <a:gd name="T80" fmla="*/ 266 w 263"/>
                <a:gd name="T81" fmla="*/ 777 h 221"/>
                <a:gd name="T82" fmla="*/ 251 w 263"/>
                <a:gd name="T83" fmla="*/ 848 h 221"/>
                <a:gd name="T84" fmla="*/ 211 w 263"/>
                <a:gd name="T85" fmla="*/ 848 h 221"/>
                <a:gd name="T86" fmla="*/ 194 w 263"/>
                <a:gd name="T87" fmla="*/ 906 h 221"/>
                <a:gd name="T88" fmla="*/ 188 w 263"/>
                <a:gd name="T89" fmla="*/ 937 h 221"/>
                <a:gd name="T90" fmla="*/ 170 w 263"/>
                <a:gd name="T91" fmla="*/ 906 h 221"/>
                <a:gd name="T92" fmla="*/ 146 w 263"/>
                <a:gd name="T93" fmla="*/ 937 h 221"/>
                <a:gd name="T94" fmla="*/ 127 w 263"/>
                <a:gd name="T95" fmla="*/ 988 h 221"/>
                <a:gd name="T96" fmla="*/ 103 w 263"/>
                <a:gd name="T97" fmla="*/ 96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3"/>
                <a:gd name="T148" fmla="*/ 0 h 221"/>
                <a:gd name="T149" fmla="*/ 263 w 263"/>
                <a:gd name="T150" fmla="*/ 221 h 2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round/>
              <a:headEnd/>
              <a:tailEnd/>
            </a:ln>
          </p:spPr>
          <p:txBody>
            <a:bodyPr/>
            <a:lstStyle/>
            <a:p>
              <a:endParaRPr lang="en-US"/>
            </a:p>
          </p:txBody>
        </p:sp>
        <p:sp>
          <p:nvSpPr>
            <p:cNvPr id="7302" name="Freeform 156"/>
            <p:cNvSpPr>
              <a:spLocks/>
            </p:cNvSpPr>
            <p:nvPr/>
          </p:nvSpPr>
          <p:spPr bwMode="auto">
            <a:xfrm>
              <a:off x="3255" y="2348"/>
              <a:ext cx="183" cy="303"/>
            </a:xfrm>
            <a:custGeom>
              <a:avLst/>
              <a:gdLst>
                <a:gd name="T0" fmla="*/ 230 w 179"/>
                <a:gd name="T1" fmla="*/ 162 h 269"/>
                <a:gd name="T2" fmla="*/ 223 w 179"/>
                <a:gd name="T3" fmla="*/ 253 h 269"/>
                <a:gd name="T4" fmla="*/ 207 w 179"/>
                <a:gd name="T5" fmla="*/ 362 h 269"/>
                <a:gd name="T6" fmla="*/ 190 w 179"/>
                <a:gd name="T7" fmla="*/ 472 h 269"/>
                <a:gd name="T8" fmla="*/ 174 w 179"/>
                <a:gd name="T9" fmla="*/ 590 h 269"/>
                <a:gd name="T10" fmla="*/ 158 w 179"/>
                <a:gd name="T11" fmla="*/ 699 h 269"/>
                <a:gd name="T12" fmla="*/ 143 w 179"/>
                <a:gd name="T13" fmla="*/ 759 h 269"/>
                <a:gd name="T14" fmla="*/ 125 w 179"/>
                <a:gd name="T15" fmla="*/ 814 h 269"/>
                <a:gd name="T16" fmla="*/ 109 w 179"/>
                <a:gd name="T17" fmla="*/ 870 h 269"/>
                <a:gd name="T18" fmla="*/ 103 w 179"/>
                <a:gd name="T19" fmla="*/ 927 h 269"/>
                <a:gd name="T20" fmla="*/ 88 w 179"/>
                <a:gd name="T21" fmla="*/ 981 h 269"/>
                <a:gd name="T22" fmla="*/ 66 w 179"/>
                <a:gd name="T23" fmla="*/ 1036 h 269"/>
                <a:gd name="T24" fmla="*/ 48 w 179"/>
                <a:gd name="T25" fmla="*/ 1090 h 269"/>
                <a:gd name="T26" fmla="*/ 37 w 179"/>
                <a:gd name="T27" fmla="*/ 1150 h 269"/>
                <a:gd name="T28" fmla="*/ 18 w 179"/>
                <a:gd name="T29" fmla="*/ 1206 h 269"/>
                <a:gd name="T30" fmla="*/ 12 w 179"/>
                <a:gd name="T31" fmla="*/ 1265 h 269"/>
                <a:gd name="T32" fmla="*/ 0 w 179"/>
                <a:gd name="T33" fmla="*/ 1180 h 269"/>
                <a:gd name="T34" fmla="*/ 0 w 179"/>
                <a:gd name="T35" fmla="*/ 1015 h 269"/>
                <a:gd name="T36" fmla="*/ 0 w 179"/>
                <a:gd name="T37" fmla="*/ 927 h 269"/>
                <a:gd name="T38" fmla="*/ 0 w 179"/>
                <a:gd name="T39" fmla="*/ 844 h 269"/>
                <a:gd name="T40" fmla="*/ 6 w 179"/>
                <a:gd name="T41" fmla="*/ 786 h 269"/>
                <a:gd name="T42" fmla="*/ 18 w 179"/>
                <a:gd name="T43" fmla="*/ 731 h 269"/>
                <a:gd name="T44" fmla="*/ 37 w 179"/>
                <a:gd name="T45" fmla="*/ 699 h 269"/>
                <a:gd name="T46" fmla="*/ 54 w 179"/>
                <a:gd name="T47" fmla="*/ 642 h 269"/>
                <a:gd name="T48" fmla="*/ 97 w 179"/>
                <a:gd name="T49" fmla="*/ 642 h 269"/>
                <a:gd name="T50" fmla="*/ 109 w 179"/>
                <a:gd name="T51" fmla="*/ 559 h 269"/>
                <a:gd name="T52" fmla="*/ 125 w 179"/>
                <a:gd name="T53" fmla="*/ 505 h 269"/>
                <a:gd name="T54" fmla="*/ 143 w 179"/>
                <a:gd name="T55" fmla="*/ 418 h 269"/>
                <a:gd name="T56" fmla="*/ 158 w 179"/>
                <a:gd name="T57" fmla="*/ 362 h 269"/>
                <a:gd name="T58" fmla="*/ 134 w 179"/>
                <a:gd name="T59" fmla="*/ 362 h 269"/>
                <a:gd name="T60" fmla="*/ 103 w 179"/>
                <a:gd name="T61" fmla="*/ 304 h 269"/>
                <a:gd name="T62" fmla="*/ 88 w 179"/>
                <a:gd name="T63" fmla="*/ 271 h 269"/>
                <a:gd name="T64" fmla="*/ 66 w 179"/>
                <a:gd name="T65" fmla="*/ 253 h 269"/>
                <a:gd name="T66" fmla="*/ 54 w 179"/>
                <a:gd name="T67" fmla="*/ 190 h 269"/>
                <a:gd name="T68" fmla="*/ 42 w 179"/>
                <a:gd name="T69" fmla="*/ 142 h 269"/>
                <a:gd name="T70" fmla="*/ 42 w 179"/>
                <a:gd name="T71" fmla="*/ 87 h 269"/>
                <a:gd name="T72" fmla="*/ 48 w 179"/>
                <a:gd name="T73" fmla="*/ 29 h 269"/>
                <a:gd name="T74" fmla="*/ 60 w 179"/>
                <a:gd name="T75" fmla="*/ 87 h 269"/>
                <a:gd name="T76" fmla="*/ 76 w 179"/>
                <a:gd name="T77" fmla="*/ 142 h 269"/>
                <a:gd name="T78" fmla="*/ 103 w 179"/>
                <a:gd name="T79" fmla="*/ 87 h 269"/>
                <a:gd name="T80" fmla="*/ 125 w 179"/>
                <a:gd name="T81" fmla="*/ 87 h 269"/>
                <a:gd name="T82" fmla="*/ 152 w 179"/>
                <a:gd name="T83" fmla="*/ 60 h 269"/>
                <a:gd name="T84" fmla="*/ 182 w 179"/>
                <a:gd name="T85" fmla="*/ 29 h 269"/>
                <a:gd name="T86" fmla="*/ 215 w 179"/>
                <a:gd name="T87" fmla="*/ 0 h 269"/>
                <a:gd name="T88" fmla="*/ 223 w 179"/>
                <a:gd name="T89" fmla="*/ 0 h 269"/>
                <a:gd name="T90" fmla="*/ 230 w 179"/>
                <a:gd name="T91" fmla="*/ 0 h 269"/>
                <a:gd name="T92" fmla="*/ 230 w 179"/>
                <a:gd name="T93" fmla="*/ 142 h 269"/>
                <a:gd name="T94" fmla="*/ 238 w 179"/>
                <a:gd name="T95" fmla="*/ 142 h 269"/>
                <a:gd name="T96" fmla="*/ 230 w 179"/>
                <a:gd name="T97" fmla="*/ 162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9"/>
                <a:gd name="T148" fmla="*/ 0 h 269"/>
                <a:gd name="T149" fmla="*/ 179 w 179"/>
                <a:gd name="T150" fmla="*/ 269 h 2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round/>
              <a:headEnd/>
              <a:tailEnd/>
            </a:ln>
          </p:spPr>
          <p:txBody>
            <a:bodyPr/>
            <a:lstStyle/>
            <a:p>
              <a:endParaRPr lang="en-US"/>
            </a:p>
          </p:txBody>
        </p:sp>
        <p:sp>
          <p:nvSpPr>
            <p:cNvPr id="7303" name="Freeform 157"/>
            <p:cNvSpPr>
              <a:spLocks/>
            </p:cNvSpPr>
            <p:nvPr/>
          </p:nvSpPr>
          <p:spPr bwMode="auto">
            <a:xfrm>
              <a:off x="3042" y="2665"/>
              <a:ext cx="31" cy="47"/>
            </a:xfrm>
            <a:custGeom>
              <a:avLst/>
              <a:gdLst>
                <a:gd name="T0" fmla="*/ 37 w 30"/>
                <a:gd name="T1" fmla="*/ 54 h 42"/>
                <a:gd name="T2" fmla="*/ 37 w 30"/>
                <a:gd name="T3" fmla="*/ 0 h 42"/>
                <a:gd name="T4" fmla="*/ 31 w 30"/>
                <a:gd name="T5" fmla="*/ 0 h 42"/>
                <a:gd name="T6" fmla="*/ 12 w 30"/>
                <a:gd name="T7" fmla="*/ 27 h 42"/>
                <a:gd name="T8" fmla="*/ 0 w 30"/>
                <a:gd name="T9" fmla="*/ 27 h 42"/>
                <a:gd name="T10" fmla="*/ 0 w 30"/>
                <a:gd name="T11" fmla="*/ 27 h 42"/>
                <a:gd name="T12" fmla="*/ 0 w 30"/>
                <a:gd name="T13" fmla="*/ 54 h 42"/>
                <a:gd name="T14" fmla="*/ 0 w 30"/>
                <a:gd name="T15" fmla="*/ 105 h 42"/>
                <a:gd name="T16" fmla="*/ 6 w 30"/>
                <a:gd name="T17" fmla="*/ 181 h 42"/>
                <a:gd name="T18" fmla="*/ 12 w 30"/>
                <a:gd name="T19" fmla="*/ 181 h 42"/>
                <a:gd name="T20" fmla="*/ 31 w 30"/>
                <a:gd name="T21" fmla="*/ 132 h 42"/>
                <a:gd name="T22" fmla="*/ 43 w 30"/>
                <a:gd name="T23" fmla="*/ 77 h 42"/>
                <a:gd name="T24" fmla="*/ 37 w 30"/>
                <a:gd name="T25" fmla="*/ 54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2"/>
                <a:gd name="T41" fmla="*/ 30 w 30"/>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round/>
              <a:headEnd/>
              <a:tailEnd/>
            </a:ln>
          </p:spPr>
          <p:txBody>
            <a:bodyPr/>
            <a:lstStyle/>
            <a:p>
              <a:endParaRPr lang="en-US"/>
            </a:p>
          </p:txBody>
        </p:sp>
        <p:sp>
          <p:nvSpPr>
            <p:cNvPr id="7304" name="Freeform 158"/>
            <p:cNvSpPr>
              <a:spLocks/>
            </p:cNvSpPr>
            <p:nvPr/>
          </p:nvSpPr>
          <p:spPr bwMode="auto">
            <a:xfrm>
              <a:off x="2722" y="2530"/>
              <a:ext cx="134" cy="196"/>
            </a:xfrm>
            <a:custGeom>
              <a:avLst/>
              <a:gdLst>
                <a:gd name="T0" fmla="*/ 24 w 132"/>
                <a:gd name="T1" fmla="*/ 562 h 174"/>
                <a:gd name="T2" fmla="*/ 12 w 132"/>
                <a:gd name="T3" fmla="*/ 595 h 174"/>
                <a:gd name="T4" fmla="*/ 12 w 132"/>
                <a:gd name="T5" fmla="*/ 621 h 174"/>
                <a:gd name="T6" fmla="*/ 12 w 132"/>
                <a:gd name="T7" fmla="*/ 621 h 174"/>
                <a:gd name="T8" fmla="*/ 18 w 132"/>
                <a:gd name="T9" fmla="*/ 675 h 174"/>
                <a:gd name="T10" fmla="*/ 12 w 132"/>
                <a:gd name="T11" fmla="*/ 675 h 174"/>
                <a:gd name="T12" fmla="*/ 6 w 132"/>
                <a:gd name="T13" fmla="*/ 675 h 174"/>
                <a:gd name="T14" fmla="*/ 0 w 132"/>
                <a:gd name="T15" fmla="*/ 702 h 174"/>
                <a:gd name="T16" fmla="*/ 18 w 132"/>
                <a:gd name="T17" fmla="*/ 817 h 174"/>
                <a:gd name="T18" fmla="*/ 30 w 132"/>
                <a:gd name="T19" fmla="*/ 760 h 174"/>
                <a:gd name="T20" fmla="*/ 49 w 132"/>
                <a:gd name="T21" fmla="*/ 789 h 174"/>
                <a:gd name="T22" fmla="*/ 55 w 132"/>
                <a:gd name="T23" fmla="*/ 789 h 174"/>
                <a:gd name="T24" fmla="*/ 61 w 132"/>
                <a:gd name="T25" fmla="*/ 760 h 174"/>
                <a:gd name="T26" fmla="*/ 73 w 132"/>
                <a:gd name="T27" fmla="*/ 760 h 174"/>
                <a:gd name="T28" fmla="*/ 73 w 132"/>
                <a:gd name="T29" fmla="*/ 789 h 174"/>
                <a:gd name="T30" fmla="*/ 91 w 132"/>
                <a:gd name="T31" fmla="*/ 733 h 174"/>
                <a:gd name="T32" fmla="*/ 107 w 132"/>
                <a:gd name="T33" fmla="*/ 675 h 174"/>
                <a:gd name="T34" fmla="*/ 118 w 132"/>
                <a:gd name="T35" fmla="*/ 532 h 174"/>
                <a:gd name="T36" fmla="*/ 146 w 132"/>
                <a:gd name="T37" fmla="*/ 398 h 174"/>
                <a:gd name="T38" fmla="*/ 146 w 132"/>
                <a:gd name="T39" fmla="*/ 305 h 174"/>
                <a:gd name="T40" fmla="*/ 152 w 132"/>
                <a:gd name="T41" fmla="*/ 258 h 174"/>
                <a:gd name="T42" fmla="*/ 152 w 132"/>
                <a:gd name="T43" fmla="*/ 169 h 174"/>
                <a:gd name="T44" fmla="*/ 152 w 132"/>
                <a:gd name="T45" fmla="*/ 112 h 174"/>
                <a:gd name="T46" fmla="*/ 158 w 132"/>
                <a:gd name="T47" fmla="*/ 29 h 174"/>
                <a:gd name="T48" fmla="*/ 134 w 132"/>
                <a:gd name="T49" fmla="*/ 0 h 174"/>
                <a:gd name="T50" fmla="*/ 118 w 132"/>
                <a:gd name="T51" fmla="*/ 29 h 174"/>
                <a:gd name="T52" fmla="*/ 107 w 132"/>
                <a:gd name="T53" fmla="*/ 142 h 174"/>
                <a:gd name="T54" fmla="*/ 107 w 132"/>
                <a:gd name="T55" fmla="*/ 169 h 174"/>
                <a:gd name="T56" fmla="*/ 85 w 132"/>
                <a:gd name="T57" fmla="*/ 169 h 174"/>
                <a:gd name="T58" fmla="*/ 67 w 132"/>
                <a:gd name="T59" fmla="*/ 142 h 174"/>
                <a:gd name="T60" fmla="*/ 55 w 132"/>
                <a:gd name="T61" fmla="*/ 142 h 174"/>
                <a:gd name="T62" fmla="*/ 49 w 132"/>
                <a:gd name="T63" fmla="*/ 229 h 174"/>
                <a:gd name="T64" fmla="*/ 73 w 132"/>
                <a:gd name="T65" fmla="*/ 229 h 174"/>
                <a:gd name="T66" fmla="*/ 73 w 132"/>
                <a:gd name="T67" fmla="*/ 287 h 174"/>
                <a:gd name="T68" fmla="*/ 61 w 132"/>
                <a:gd name="T69" fmla="*/ 341 h 174"/>
                <a:gd name="T70" fmla="*/ 73 w 132"/>
                <a:gd name="T71" fmla="*/ 419 h 174"/>
                <a:gd name="T72" fmla="*/ 67 w 132"/>
                <a:gd name="T73" fmla="*/ 562 h 174"/>
                <a:gd name="T74" fmla="*/ 61 w 132"/>
                <a:gd name="T75" fmla="*/ 562 h 174"/>
                <a:gd name="T76" fmla="*/ 61 w 132"/>
                <a:gd name="T77" fmla="*/ 562 h 174"/>
                <a:gd name="T78" fmla="*/ 49 w 132"/>
                <a:gd name="T79" fmla="*/ 562 h 174"/>
                <a:gd name="T80" fmla="*/ 24 w 132"/>
                <a:gd name="T81" fmla="*/ 506 h 174"/>
                <a:gd name="T82" fmla="*/ 24 w 132"/>
                <a:gd name="T83" fmla="*/ 562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
                <a:gd name="T127" fmla="*/ 0 h 174"/>
                <a:gd name="T128" fmla="*/ 132 w 132"/>
                <a:gd name="T129" fmla="*/ 174 h 1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E1E1E1"/>
            </a:solidFill>
            <a:ln w="9525">
              <a:solidFill>
                <a:srgbClr val="000000"/>
              </a:solidFill>
              <a:round/>
              <a:headEnd/>
              <a:tailEnd/>
            </a:ln>
          </p:spPr>
          <p:txBody>
            <a:bodyPr/>
            <a:lstStyle/>
            <a:p>
              <a:endParaRPr lang="en-US"/>
            </a:p>
          </p:txBody>
        </p:sp>
        <p:sp>
          <p:nvSpPr>
            <p:cNvPr id="7305" name="Freeform 159"/>
            <p:cNvSpPr>
              <a:spLocks/>
            </p:cNvSpPr>
            <p:nvPr/>
          </p:nvSpPr>
          <p:spPr bwMode="auto">
            <a:xfrm>
              <a:off x="3128" y="2509"/>
              <a:ext cx="146" cy="210"/>
            </a:xfrm>
            <a:custGeom>
              <a:avLst/>
              <a:gdLst>
                <a:gd name="T0" fmla="*/ 79 w 144"/>
                <a:gd name="T1" fmla="*/ 725 h 186"/>
                <a:gd name="T2" fmla="*/ 61 w 144"/>
                <a:gd name="T3" fmla="*/ 701 h 186"/>
                <a:gd name="T4" fmla="*/ 49 w 144"/>
                <a:gd name="T5" fmla="*/ 640 h 186"/>
                <a:gd name="T6" fmla="*/ 0 w 144"/>
                <a:gd name="T7" fmla="*/ 555 h 186"/>
                <a:gd name="T8" fmla="*/ 0 w 144"/>
                <a:gd name="T9" fmla="*/ 437 h 186"/>
                <a:gd name="T10" fmla="*/ 12 w 144"/>
                <a:gd name="T11" fmla="*/ 345 h 186"/>
                <a:gd name="T12" fmla="*/ 18 w 144"/>
                <a:gd name="T13" fmla="*/ 260 h 186"/>
                <a:gd name="T14" fmla="*/ 18 w 144"/>
                <a:gd name="T15" fmla="*/ 178 h 186"/>
                <a:gd name="T16" fmla="*/ 12 w 144"/>
                <a:gd name="T17" fmla="*/ 113 h 186"/>
                <a:gd name="T18" fmla="*/ 0 w 144"/>
                <a:gd name="T19" fmla="*/ 29 h 186"/>
                <a:gd name="T20" fmla="*/ 6 w 144"/>
                <a:gd name="T21" fmla="*/ 0 h 186"/>
                <a:gd name="T22" fmla="*/ 49 w 144"/>
                <a:gd name="T23" fmla="*/ 0 h 186"/>
                <a:gd name="T24" fmla="*/ 67 w 144"/>
                <a:gd name="T25" fmla="*/ 0 h 186"/>
                <a:gd name="T26" fmla="*/ 85 w 144"/>
                <a:gd name="T27" fmla="*/ 87 h 186"/>
                <a:gd name="T28" fmla="*/ 110 w 144"/>
                <a:gd name="T29" fmla="*/ 113 h 186"/>
                <a:gd name="T30" fmla="*/ 133 w 144"/>
                <a:gd name="T31" fmla="*/ 60 h 186"/>
                <a:gd name="T32" fmla="*/ 152 w 144"/>
                <a:gd name="T33" fmla="*/ 29 h 186"/>
                <a:gd name="T34" fmla="*/ 170 w 144"/>
                <a:gd name="T35" fmla="*/ 60 h 186"/>
                <a:gd name="T36" fmla="*/ 158 w 144"/>
                <a:gd name="T37" fmla="*/ 113 h 186"/>
                <a:gd name="T38" fmla="*/ 152 w 144"/>
                <a:gd name="T39" fmla="*/ 178 h 186"/>
                <a:gd name="T40" fmla="*/ 152 w 144"/>
                <a:gd name="T41" fmla="*/ 260 h 186"/>
                <a:gd name="T42" fmla="*/ 152 w 144"/>
                <a:gd name="T43" fmla="*/ 345 h 186"/>
                <a:gd name="T44" fmla="*/ 152 w 144"/>
                <a:gd name="T45" fmla="*/ 526 h 186"/>
                <a:gd name="T46" fmla="*/ 164 w 144"/>
                <a:gd name="T47" fmla="*/ 610 h 186"/>
                <a:gd name="T48" fmla="*/ 152 w 144"/>
                <a:gd name="T49" fmla="*/ 640 h 186"/>
                <a:gd name="T50" fmla="*/ 146 w 144"/>
                <a:gd name="T51" fmla="*/ 701 h 186"/>
                <a:gd name="T52" fmla="*/ 140 w 144"/>
                <a:gd name="T53" fmla="*/ 725 h 186"/>
                <a:gd name="T54" fmla="*/ 122 w 144"/>
                <a:gd name="T55" fmla="*/ 816 h 186"/>
                <a:gd name="T56" fmla="*/ 110 w 144"/>
                <a:gd name="T57" fmla="*/ 902 h 186"/>
                <a:gd name="T58" fmla="*/ 110 w 144"/>
                <a:gd name="T59" fmla="*/ 902 h 186"/>
                <a:gd name="T60" fmla="*/ 79 w 144"/>
                <a:gd name="T61" fmla="*/ 758 h 186"/>
                <a:gd name="T62" fmla="*/ 79 w 144"/>
                <a:gd name="T63" fmla="*/ 725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186"/>
                <a:gd name="T98" fmla="*/ 144 w 144"/>
                <a:gd name="T99" fmla="*/ 186 h 1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6F73BF"/>
            </a:solidFill>
            <a:ln w="9525">
              <a:solidFill>
                <a:srgbClr val="000000"/>
              </a:solidFill>
              <a:round/>
              <a:headEnd/>
              <a:tailEnd/>
            </a:ln>
          </p:spPr>
          <p:txBody>
            <a:bodyPr/>
            <a:lstStyle/>
            <a:p>
              <a:endParaRPr lang="en-US"/>
            </a:p>
          </p:txBody>
        </p:sp>
        <p:sp>
          <p:nvSpPr>
            <p:cNvPr id="7306" name="Rectangle 160"/>
            <p:cNvSpPr>
              <a:spLocks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07" name="Freeform 161"/>
            <p:cNvSpPr>
              <a:spLocks/>
            </p:cNvSpPr>
            <p:nvPr/>
          </p:nvSpPr>
          <p:spPr bwMode="auto">
            <a:xfrm>
              <a:off x="5606" y="2570"/>
              <a:ext cx="2" cy="7"/>
            </a:xfrm>
            <a:custGeom>
              <a:avLst/>
              <a:gdLst>
                <a:gd name="T0" fmla="*/ 0 w 2"/>
                <a:gd name="T1" fmla="*/ 47 h 6"/>
                <a:gd name="T2" fmla="*/ 0 w 2"/>
                <a:gd name="T3" fmla="*/ 47 h 6"/>
                <a:gd name="T4" fmla="*/ 0 w 2"/>
                <a:gd name="T5" fmla="*/ 47 h 6"/>
                <a:gd name="T6" fmla="*/ 0 w 2"/>
                <a:gd name="T7" fmla="*/ 0 h 6"/>
                <a:gd name="T8" fmla="*/ 0 w 2"/>
                <a:gd name="T9" fmla="*/ 0 h 6"/>
                <a:gd name="T10" fmla="*/ 0 w 2"/>
                <a:gd name="T11" fmla="*/ 0 h 6"/>
                <a:gd name="T12" fmla="*/ 0 w 2"/>
                <a:gd name="T13" fmla="*/ 0 h 6"/>
                <a:gd name="T14" fmla="*/ 0 w 2"/>
                <a:gd name="T15" fmla="*/ 47 h 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6"/>
                <a:gd name="T26" fmla="*/ 2 w 2"/>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308" name="Freeform 162"/>
            <p:cNvSpPr>
              <a:spLocks/>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09" name="Rectangle 163"/>
            <p:cNvSpPr>
              <a:spLocks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10" name="Freeform 164"/>
            <p:cNvSpPr>
              <a:spLocks/>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11" name="Freeform 165"/>
            <p:cNvSpPr>
              <a:spLocks/>
            </p:cNvSpPr>
            <p:nvPr/>
          </p:nvSpPr>
          <p:spPr bwMode="auto">
            <a:xfrm>
              <a:off x="2571" y="2301"/>
              <a:ext cx="211" cy="215"/>
            </a:xfrm>
            <a:custGeom>
              <a:avLst/>
              <a:gdLst>
                <a:gd name="T0" fmla="*/ 150 w 209"/>
                <a:gd name="T1" fmla="*/ 637 h 191"/>
                <a:gd name="T2" fmla="*/ 138 w 209"/>
                <a:gd name="T3" fmla="*/ 668 h 191"/>
                <a:gd name="T4" fmla="*/ 132 w 209"/>
                <a:gd name="T5" fmla="*/ 724 h 191"/>
                <a:gd name="T6" fmla="*/ 126 w 209"/>
                <a:gd name="T7" fmla="*/ 780 h 191"/>
                <a:gd name="T8" fmla="*/ 120 w 209"/>
                <a:gd name="T9" fmla="*/ 828 h 191"/>
                <a:gd name="T10" fmla="*/ 114 w 209"/>
                <a:gd name="T11" fmla="*/ 828 h 191"/>
                <a:gd name="T12" fmla="*/ 114 w 209"/>
                <a:gd name="T13" fmla="*/ 859 h 191"/>
                <a:gd name="T14" fmla="*/ 96 w 209"/>
                <a:gd name="T15" fmla="*/ 859 h 191"/>
                <a:gd name="T16" fmla="*/ 96 w 209"/>
                <a:gd name="T17" fmla="*/ 859 h 191"/>
                <a:gd name="T18" fmla="*/ 90 w 209"/>
                <a:gd name="T19" fmla="*/ 859 h 191"/>
                <a:gd name="T20" fmla="*/ 90 w 209"/>
                <a:gd name="T21" fmla="*/ 859 h 191"/>
                <a:gd name="T22" fmla="*/ 84 w 209"/>
                <a:gd name="T23" fmla="*/ 828 h 191"/>
                <a:gd name="T24" fmla="*/ 84 w 209"/>
                <a:gd name="T25" fmla="*/ 887 h 191"/>
                <a:gd name="T26" fmla="*/ 84 w 209"/>
                <a:gd name="T27" fmla="*/ 859 h 191"/>
                <a:gd name="T28" fmla="*/ 84 w 209"/>
                <a:gd name="T29" fmla="*/ 859 h 191"/>
                <a:gd name="T30" fmla="*/ 78 w 209"/>
                <a:gd name="T31" fmla="*/ 859 h 191"/>
                <a:gd name="T32" fmla="*/ 72 w 209"/>
                <a:gd name="T33" fmla="*/ 887 h 191"/>
                <a:gd name="T34" fmla="*/ 48 w 209"/>
                <a:gd name="T35" fmla="*/ 780 h 191"/>
                <a:gd name="T36" fmla="*/ 67 w 209"/>
                <a:gd name="T37" fmla="*/ 780 h 191"/>
                <a:gd name="T38" fmla="*/ 48 w 209"/>
                <a:gd name="T39" fmla="*/ 780 h 191"/>
                <a:gd name="T40" fmla="*/ 48 w 209"/>
                <a:gd name="T41" fmla="*/ 780 h 191"/>
                <a:gd name="T42" fmla="*/ 48 w 209"/>
                <a:gd name="T43" fmla="*/ 752 h 191"/>
                <a:gd name="T44" fmla="*/ 24 w 209"/>
                <a:gd name="T45" fmla="*/ 695 h 191"/>
                <a:gd name="T46" fmla="*/ 18 w 209"/>
                <a:gd name="T47" fmla="*/ 695 h 191"/>
                <a:gd name="T48" fmla="*/ 18 w 209"/>
                <a:gd name="T49" fmla="*/ 668 h 191"/>
                <a:gd name="T50" fmla="*/ 0 w 209"/>
                <a:gd name="T51" fmla="*/ 695 h 191"/>
                <a:gd name="T52" fmla="*/ 6 w 209"/>
                <a:gd name="T53" fmla="*/ 440 h 191"/>
                <a:gd name="T54" fmla="*/ 18 w 209"/>
                <a:gd name="T55" fmla="*/ 331 h 191"/>
                <a:gd name="T56" fmla="*/ 18 w 209"/>
                <a:gd name="T57" fmla="*/ 254 h 191"/>
                <a:gd name="T58" fmla="*/ 18 w 209"/>
                <a:gd name="T59" fmla="*/ 200 h 191"/>
                <a:gd name="T60" fmla="*/ 18 w 209"/>
                <a:gd name="T61" fmla="*/ 200 h 191"/>
                <a:gd name="T62" fmla="*/ 18 w 209"/>
                <a:gd name="T63" fmla="*/ 169 h 191"/>
                <a:gd name="T64" fmla="*/ 24 w 209"/>
                <a:gd name="T65" fmla="*/ 111 h 191"/>
                <a:gd name="T66" fmla="*/ 30 w 209"/>
                <a:gd name="T67" fmla="*/ 29 h 191"/>
                <a:gd name="T68" fmla="*/ 42 w 209"/>
                <a:gd name="T69" fmla="*/ 0 h 191"/>
                <a:gd name="T70" fmla="*/ 72 w 209"/>
                <a:gd name="T71" fmla="*/ 29 h 191"/>
                <a:gd name="T72" fmla="*/ 84 w 209"/>
                <a:gd name="T73" fmla="*/ 87 h 191"/>
                <a:gd name="T74" fmla="*/ 102 w 209"/>
                <a:gd name="T75" fmla="*/ 60 h 191"/>
                <a:gd name="T76" fmla="*/ 114 w 209"/>
                <a:gd name="T77" fmla="*/ 87 h 191"/>
                <a:gd name="T78" fmla="*/ 132 w 209"/>
                <a:gd name="T79" fmla="*/ 111 h 191"/>
                <a:gd name="T80" fmla="*/ 150 w 209"/>
                <a:gd name="T81" fmla="*/ 60 h 191"/>
                <a:gd name="T82" fmla="*/ 179 w 209"/>
                <a:gd name="T83" fmla="*/ 60 h 191"/>
                <a:gd name="T84" fmla="*/ 199 w 209"/>
                <a:gd name="T85" fmla="*/ 87 h 191"/>
                <a:gd name="T86" fmla="*/ 217 w 209"/>
                <a:gd name="T87" fmla="*/ 29 h 191"/>
                <a:gd name="T88" fmla="*/ 229 w 209"/>
                <a:gd name="T89" fmla="*/ 87 h 191"/>
                <a:gd name="T90" fmla="*/ 229 w 209"/>
                <a:gd name="T91" fmla="*/ 141 h 191"/>
                <a:gd name="T92" fmla="*/ 235 w 209"/>
                <a:gd name="T93" fmla="*/ 169 h 191"/>
                <a:gd name="T94" fmla="*/ 235 w 209"/>
                <a:gd name="T95" fmla="*/ 226 h 191"/>
                <a:gd name="T96" fmla="*/ 223 w 209"/>
                <a:gd name="T97" fmla="*/ 285 h 191"/>
                <a:gd name="T98" fmla="*/ 217 w 209"/>
                <a:gd name="T99" fmla="*/ 361 h 191"/>
                <a:gd name="T100" fmla="*/ 205 w 209"/>
                <a:gd name="T101" fmla="*/ 416 h 191"/>
                <a:gd name="T102" fmla="*/ 199 w 209"/>
                <a:gd name="T103" fmla="*/ 495 h 191"/>
                <a:gd name="T104" fmla="*/ 193 w 209"/>
                <a:gd name="T105" fmla="*/ 527 h 191"/>
                <a:gd name="T106" fmla="*/ 187 w 209"/>
                <a:gd name="T107" fmla="*/ 604 h 191"/>
                <a:gd name="T108" fmla="*/ 167 w 209"/>
                <a:gd name="T109" fmla="*/ 695 h 191"/>
                <a:gd name="T110" fmla="*/ 150 w 209"/>
                <a:gd name="T111" fmla="*/ 637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9"/>
                <a:gd name="T169" fmla="*/ 0 h 191"/>
                <a:gd name="T170" fmla="*/ 209 w 209"/>
                <a:gd name="T171" fmla="*/ 191 h 1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round/>
              <a:headEnd/>
              <a:tailEnd/>
            </a:ln>
          </p:spPr>
          <p:txBody>
            <a:bodyPr/>
            <a:lstStyle/>
            <a:p>
              <a:endParaRPr lang="en-US"/>
            </a:p>
          </p:txBody>
        </p:sp>
        <p:sp>
          <p:nvSpPr>
            <p:cNvPr id="7312" name="Freeform 166"/>
            <p:cNvSpPr>
              <a:spLocks/>
            </p:cNvSpPr>
            <p:nvPr/>
          </p:nvSpPr>
          <p:spPr bwMode="auto">
            <a:xfrm>
              <a:off x="2540" y="2335"/>
              <a:ext cx="49" cy="141"/>
            </a:xfrm>
            <a:custGeom>
              <a:avLst/>
              <a:gdLst>
                <a:gd name="T0" fmla="*/ 0 w 48"/>
                <a:gd name="T1" fmla="*/ 143 h 125"/>
                <a:gd name="T2" fmla="*/ 0 w 48"/>
                <a:gd name="T3" fmla="*/ 143 h 125"/>
                <a:gd name="T4" fmla="*/ 0 w 48"/>
                <a:gd name="T5" fmla="*/ 177 h 125"/>
                <a:gd name="T6" fmla="*/ 6 w 48"/>
                <a:gd name="T7" fmla="*/ 228 h 125"/>
                <a:gd name="T8" fmla="*/ 12 w 48"/>
                <a:gd name="T9" fmla="*/ 307 h 125"/>
                <a:gd name="T10" fmla="*/ 12 w 48"/>
                <a:gd name="T11" fmla="*/ 369 h 125"/>
                <a:gd name="T12" fmla="*/ 12 w 48"/>
                <a:gd name="T13" fmla="*/ 453 h 125"/>
                <a:gd name="T14" fmla="*/ 12 w 48"/>
                <a:gd name="T15" fmla="*/ 597 h 125"/>
                <a:gd name="T16" fmla="*/ 43 w 48"/>
                <a:gd name="T17" fmla="*/ 569 h 125"/>
                <a:gd name="T18" fmla="*/ 49 w 48"/>
                <a:gd name="T19" fmla="*/ 307 h 125"/>
                <a:gd name="T20" fmla="*/ 61 w 48"/>
                <a:gd name="T21" fmla="*/ 202 h 125"/>
                <a:gd name="T22" fmla="*/ 61 w 48"/>
                <a:gd name="T23" fmla="*/ 113 h 125"/>
                <a:gd name="T24" fmla="*/ 61 w 48"/>
                <a:gd name="T25" fmla="*/ 60 h 125"/>
                <a:gd name="T26" fmla="*/ 61 w 48"/>
                <a:gd name="T27" fmla="*/ 60 h 125"/>
                <a:gd name="T28" fmla="*/ 43 w 48"/>
                <a:gd name="T29" fmla="*/ 0 h 125"/>
                <a:gd name="T30" fmla="*/ 43 w 48"/>
                <a:gd name="T31" fmla="*/ 29 h 125"/>
                <a:gd name="T32" fmla="*/ 43 w 48"/>
                <a:gd name="T33" fmla="*/ 60 h 125"/>
                <a:gd name="T34" fmla="*/ 43 w 48"/>
                <a:gd name="T35" fmla="*/ 60 h 125"/>
                <a:gd name="T36" fmla="*/ 33 w 48"/>
                <a:gd name="T37" fmla="*/ 60 h 125"/>
                <a:gd name="T38" fmla="*/ 12 w 48"/>
                <a:gd name="T39" fmla="*/ 87 h 125"/>
                <a:gd name="T40" fmla="*/ 0 w 48"/>
                <a:gd name="T41" fmla="*/ 143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25"/>
                <a:gd name="T65" fmla="*/ 48 w 48"/>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E1E1E1"/>
            </a:solidFill>
            <a:ln w="9525">
              <a:solidFill>
                <a:srgbClr val="000000"/>
              </a:solidFill>
              <a:round/>
              <a:headEnd/>
              <a:tailEnd/>
            </a:ln>
          </p:spPr>
          <p:txBody>
            <a:bodyPr/>
            <a:lstStyle/>
            <a:p>
              <a:endParaRPr lang="en-US"/>
            </a:p>
          </p:txBody>
        </p:sp>
        <p:sp>
          <p:nvSpPr>
            <p:cNvPr id="7313" name="Freeform 167"/>
            <p:cNvSpPr>
              <a:spLocks/>
            </p:cNvSpPr>
            <p:nvPr/>
          </p:nvSpPr>
          <p:spPr bwMode="auto">
            <a:xfrm>
              <a:off x="2424" y="2274"/>
              <a:ext cx="147" cy="127"/>
            </a:xfrm>
            <a:custGeom>
              <a:avLst/>
              <a:gdLst>
                <a:gd name="T0" fmla="*/ 149 w 144"/>
                <a:gd name="T1" fmla="*/ 387 h 113"/>
                <a:gd name="T2" fmla="*/ 140 w 144"/>
                <a:gd name="T3" fmla="*/ 387 h 113"/>
                <a:gd name="T4" fmla="*/ 123 w 144"/>
                <a:gd name="T5" fmla="*/ 356 h 113"/>
                <a:gd name="T6" fmla="*/ 116 w 144"/>
                <a:gd name="T7" fmla="*/ 356 h 113"/>
                <a:gd name="T8" fmla="*/ 98 w 144"/>
                <a:gd name="T9" fmla="*/ 356 h 113"/>
                <a:gd name="T10" fmla="*/ 61 w 144"/>
                <a:gd name="T11" fmla="*/ 387 h 113"/>
                <a:gd name="T12" fmla="*/ 67 w 144"/>
                <a:gd name="T13" fmla="*/ 517 h 113"/>
                <a:gd name="T14" fmla="*/ 49 w 144"/>
                <a:gd name="T15" fmla="*/ 462 h 113"/>
                <a:gd name="T16" fmla="*/ 18 w 144"/>
                <a:gd name="T17" fmla="*/ 490 h 113"/>
                <a:gd name="T18" fmla="*/ 12 w 144"/>
                <a:gd name="T19" fmla="*/ 437 h 113"/>
                <a:gd name="T20" fmla="*/ 0 w 144"/>
                <a:gd name="T21" fmla="*/ 437 h 113"/>
                <a:gd name="T22" fmla="*/ 6 w 144"/>
                <a:gd name="T23" fmla="*/ 299 h 113"/>
                <a:gd name="T24" fmla="*/ 12 w 144"/>
                <a:gd name="T25" fmla="*/ 272 h 113"/>
                <a:gd name="T26" fmla="*/ 33 w 144"/>
                <a:gd name="T27" fmla="*/ 251 h 113"/>
                <a:gd name="T28" fmla="*/ 33 w 144"/>
                <a:gd name="T29" fmla="*/ 191 h 113"/>
                <a:gd name="T30" fmla="*/ 43 w 144"/>
                <a:gd name="T31" fmla="*/ 163 h 113"/>
                <a:gd name="T32" fmla="*/ 49 w 144"/>
                <a:gd name="T33" fmla="*/ 163 h 113"/>
                <a:gd name="T34" fmla="*/ 55 w 144"/>
                <a:gd name="T35" fmla="*/ 140 h 113"/>
                <a:gd name="T36" fmla="*/ 61 w 144"/>
                <a:gd name="T37" fmla="*/ 140 h 113"/>
                <a:gd name="T38" fmla="*/ 67 w 144"/>
                <a:gd name="T39" fmla="*/ 79 h 113"/>
                <a:gd name="T40" fmla="*/ 74 w 144"/>
                <a:gd name="T41" fmla="*/ 79 h 113"/>
                <a:gd name="T42" fmla="*/ 86 w 144"/>
                <a:gd name="T43" fmla="*/ 54 h 113"/>
                <a:gd name="T44" fmla="*/ 110 w 144"/>
                <a:gd name="T45" fmla="*/ 0 h 113"/>
                <a:gd name="T46" fmla="*/ 132 w 144"/>
                <a:gd name="T47" fmla="*/ 0 h 113"/>
                <a:gd name="T48" fmla="*/ 140 w 144"/>
                <a:gd name="T49" fmla="*/ 79 h 113"/>
                <a:gd name="T50" fmla="*/ 158 w 144"/>
                <a:gd name="T51" fmla="*/ 163 h 113"/>
                <a:gd name="T52" fmla="*/ 149 w 144"/>
                <a:gd name="T53" fmla="*/ 163 h 113"/>
                <a:gd name="T54" fmla="*/ 149 w 144"/>
                <a:gd name="T55" fmla="*/ 191 h 113"/>
                <a:gd name="T56" fmla="*/ 165 w 144"/>
                <a:gd name="T57" fmla="*/ 223 h 113"/>
                <a:gd name="T58" fmla="*/ 172 w 144"/>
                <a:gd name="T59" fmla="*/ 223 h 113"/>
                <a:gd name="T60" fmla="*/ 180 w 144"/>
                <a:gd name="T61" fmla="*/ 251 h 113"/>
                <a:gd name="T62" fmla="*/ 188 w 144"/>
                <a:gd name="T63" fmla="*/ 299 h 113"/>
                <a:gd name="T64" fmla="*/ 188 w 144"/>
                <a:gd name="T65" fmla="*/ 299 h 113"/>
                <a:gd name="T66" fmla="*/ 180 w 144"/>
                <a:gd name="T67" fmla="*/ 299 h 113"/>
                <a:gd name="T68" fmla="*/ 165 w 144"/>
                <a:gd name="T69" fmla="*/ 329 h 113"/>
                <a:gd name="T70" fmla="*/ 149 w 144"/>
                <a:gd name="T71" fmla="*/ 387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4"/>
                <a:gd name="T109" fmla="*/ 0 h 113"/>
                <a:gd name="T110" fmla="*/ 144 w 144"/>
                <a:gd name="T111" fmla="*/ 113 h 1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E1E1E1"/>
            </a:solidFill>
            <a:ln w="9525">
              <a:solidFill>
                <a:srgbClr val="000000"/>
              </a:solidFill>
              <a:round/>
              <a:headEnd/>
              <a:tailEnd/>
            </a:ln>
          </p:spPr>
          <p:txBody>
            <a:bodyPr/>
            <a:lstStyle/>
            <a:p>
              <a:endParaRPr lang="en-US"/>
            </a:p>
          </p:txBody>
        </p:sp>
        <p:sp>
          <p:nvSpPr>
            <p:cNvPr id="7314" name="Freeform 168"/>
            <p:cNvSpPr>
              <a:spLocks/>
            </p:cNvSpPr>
            <p:nvPr/>
          </p:nvSpPr>
          <p:spPr bwMode="auto">
            <a:xfrm>
              <a:off x="2673" y="2321"/>
              <a:ext cx="140" cy="249"/>
            </a:xfrm>
            <a:custGeom>
              <a:avLst/>
              <a:gdLst>
                <a:gd name="T0" fmla="*/ 152 w 138"/>
                <a:gd name="T1" fmla="*/ 274 h 221"/>
                <a:gd name="T2" fmla="*/ 134 w 138"/>
                <a:gd name="T3" fmla="*/ 274 h 221"/>
                <a:gd name="T4" fmla="*/ 126 w 138"/>
                <a:gd name="T5" fmla="*/ 304 h 221"/>
                <a:gd name="T6" fmla="*/ 140 w 138"/>
                <a:gd name="T7" fmla="*/ 392 h 221"/>
                <a:gd name="T8" fmla="*/ 152 w 138"/>
                <a:gd name="T9" fmla="*/ 505 h 221"/>
                <a:gd name="T10" fmla="*/ 140 w 138"/>
                <a:gd name="T11" fmla="*/ 594 h 221"/>
                <a:gd name="T12" fmla="*/ 134 w 138"/>
                <a:gd name="T13" fmla="*/ 674 h 221"/>
                <a:gd name="T14" fmla="*/ 140 w 138"/>
                <a:gd name="T15" fmla="*/ 788 h 221"/>
                <a:gd name="T16" fmla="*/ 158 w 138"/>
                <a:gd name="T17" fmla="*/ 930 h 221"/>
                <a:gd name="T18" fmla="*/ 164 w 138"/>
                <a:gd name="T19" fmla="*/ 1016 h 221"/>
                <a:gd name="T20" fmla="*/ 164 w 138"/>
                <a:gd name="T21" fmla="*/ 1043 h 221"/>
                <a:gd name="T22" fmla="*/ 146 w 138"/>
                <a:gd name="T23" fmla="*/ 1043 h 221"/>
                <a:gd name="T24" fmla="*/ 126 w 138"/>
                <a:gd name="T25" fmla="*/ 1016 h 221"/>
                <a:gd name="T26" fmla="*/ 103 w 138"/>
                <a:gd name="T27" fmla="*/ 1016 h 221"/>
                <a:gd name="T28" fmla="*/ 67 w 138"/>
                <a:gd name="T29" fmla="*/ 1016 h 221"/>
                <a:gd name="T30" fmla="*/ 55 w 138"/>
                <a:gd name="T31" fmla="*/ 1016 h 221"/>
                <a:gd name="T32" fmla="*/ 24 w 138"/>
                <a:gd name="T33" fmla="*/ 986 h 221"/>
                <a:gd name="T34" fmla="*/ 24 w 138"/>
                <a:gd name="T35" fmla="*/ 902 h 221"/>
                <a:gd name="T36" fmla="*/ 24 w 138"/>
                <a:gd name="T37" fmla="*/ 850 h 221"/>
                <a:gd name="T38" fmla="*/ 24 w 138"/>
                <a:gd name="T39" fmla="*/ 850 h 221"/>
                <a:gd name="T40" fmla="*/ 12 w 138"/>
                <a:gd name="T41" fmla="*/ 850 h 221"/>
                <a:gd name="T42" fmla="*/ 6 w 138"/>
                <a:gd name="T43" fmla="*/ 788 h 221"/>
                <a:gd name="T44" fmla="*/ 0 w 138"/>
                <a:gd name="T45" fmla="*/ 788 h 221"/>
                <a:gd name="T46" fmla="*/ 6 w 138"/>
                <a:gd name="T47" fmla="*/ 759 h 221"/>
                <a:gd name="T48" fmla="*/ 12 w 138"/>
                <a:gd name="T49" fmla="*/ 701 h 221"/>
                <a:gd name="T50" fmla="*/ 18 w 138"/>
                <a:gd name="T51" fmla="*/ 648 h 221"/>
                <a:gd name="T52" fmla="*/ 24 w 138"/>
                <a:gd name="T53" fmla="*/ 594 h 221"/>
                <a:gd name="T54" fmla="*/ 49 w 138"/>
                <a:gd name="T55" fmla="*/ 561 h 221"/>
                <a:gd name="T56" fmla="*/ 61 w 138"/>
                <a:gd name="T57" fmla="*/ 620 h 221"/>
                <a:gd name="T58" fmla="*/ 73 w 138"/>
                <a:gd name="T59" fmla="*/ 531 h 221"/>
                <a:gd name="T60" fmla="*/ 79 w 138"/>
                <a:gd name="T61" fmla="*/ 448 h 221"/>
                <a:gd name="T62" fmla="*/ 85 w 138"/>
                <a:gd name="T63" fmla="*/ 418 h 221"/>
                <a:gd name="T64" fmla="*/ 91 w 138"/>
                <a:gd name="T65" fmla="*/ 331 h 221"/>
                <a:gd name="T66" fmla="*/ 103 w 138"/>
                <a:gd name="T67" fmla="*/ 274 h 221"/>
                <a:gd name="T68" fmla="*/ 114 w 138"/>
                <a:gd name="T69" fmla="*/ 201 h 221"/>
                <a:gd name="T70" fmla="*/ 134 w 138"/>
                <a:gd name="T71" fmla="*/ 142 h 221"/>
                <a:gd name="T72" fmla="*/ 134 w 138"/>
                <a:gd name="T73" fmla="*/ 87 h 221"/>
                <a:gd name="T74" fmla="*/ 126 w 138"/>
                <a:gd name="T75" fmla="*/ 60 h 221"/>
                <a:gd name="T76" fmla="*/ 126 w 138"/>
                <a:gd name="T77" fmla="*/ 0 h 221"/>
                <a:gd name="T78" fmla="*/ 134 w 138"/>
                <a:gd name="T79" fmla="*/ 0 h 221"/>
                <a:gd name="T80" fmla="*/ 140 w 138"/>
                <a:gd name="T81" fmla="*/ 87 h 221"/>
                <a:gd name="T82" fmla="*/ 140 w 138"/>
                <a:gd name="T83" fmla="*/ 201 h 221"/>
                <a:gd name="T84" fmla="*/ 152 w 138"/>
                <a:gd name="T85" fmla="*/ 274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221"/>
                <a:gd name="T131" fmla="*/ 138 w 138"/>
                <a:gd name="T132" fmla="*/ 221 h 2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E1E1E1"/>
            </a:solidFill>
            <a:ln w="9525">
              <a:solidFill>
                <a:srgbClr val="000000"/>
              </a:solidFill>
              <a:round/>
              <a:headEnd/>
              <a:tailEnd/>
            </a:ln>
          </p:spPr>
          <p:txBody>
            <a:bodyPr/>
            <a:lstStyle/>
            <a:p>
              <a:endParaRPr lang="en-US"/>
            </a:p>
          </p:txBody>
        </p:sp>
        <p:sp>
          <p:nvSpPr>
            <p:cNvPr id="7315" name="Freeform 169"/>
            <p:cNvSpPr>
              <a:spLocks/>
            </p:cNvSpPr>
            <p:nvPr/>
          </p:nvSpPr>
          <p:spPr bwMode="auto">
            <a:xfrm>
              <a:off x="2782" y="2369"/>
              <a:ext cx="230" cy="195"/>
            </a:xfrm>
            <a:custGeom>
              <a:avLst/>
              <a:gdLst>
                <a:gd name="T0" fmla="*/ 91 w 227"/>
                <a:gd name="T1" fmla="*/ 227 h 173"/>
                <a:gd name="T2" fmla="*/ 91 w 227"/>
                <a:gd name="T3" fmla="*/ 200 h 173"/>
                <a:gd name="T4" fmla="*/ 116 w 227"/>
                <a:gd name="T5" fmla="*/ 162 h 173"/>
                <a:gd name="T6" fmla="*/ 158 w 227"/>
                <a:gd name="T7" fmla="*/ 29 h 173"/>
                <a:gd name="T8" fmla="*/ 170 w 227"/>
                <a:gd name="T9" fmla="*/ 0 h 173"/>
                <a:gd name="T10" fmla="*/ 182 w 227"/>
                <a:gd name="T11" fmla="*/ 60 h 173"/>
                <a:gd name="T12" fmla="*/ 188 w 227"/>
                <a:gd name="T13" fmla="*/ 110 h 173"/>
                <a:gd name="T14" fmla="*/ 182 w 227"/>
                <a:gd name="T15" fmla="*/ 200 h 173"/>
                <a:gd name="T16" fmla="*/ 203 w 227"/>
                <a:gd name="T17" fmla="*/ 227 h 173"/>
                <a:gd name="T18" fmla="*/ 203 w 227"/>
                <a:gd name="T19" fmla="*/ 256 h 173"/>
                <a:gd name="T20" fmla="*/ 230 w 227"/>
                <a:gd name="T21" fmla="*/ 305 h 173"/>
                <a:gd name="T22" fmla="*/ 230 w 227"/>
                <a:gd name="T23" fmla="*/ 333 h 173"/>
                <a:gd name="T24" fmla="*/ 248 w 227"/>
                <a:gd name="T25" fmla="*/ 418 h 173"/>
                <a:gd name="T26" fmla="*/ 254 w 227"/>
                <a:gd name="T27" fmla="*/ 449 h 173"/>
                <a:gd name="T28" fmla="*/ 266 w 227"/>
                <a:gd name="T29" fmla="*/ 506 h 173"/>
                <a:gd name="T30" fmla="*/ 266 w 227"/>
                <a:gd name="T31" fmla="*/ 561 h 173"/>
                <a:gd name="T32" fmla="*/ 260 w 227"/>
                <a:gd name="T33" fmla="*/ 531 h 173"/>
                <a:gd name="T34" fmla="*/ 242 w 227"/>
                <a:gd name="T35" fmla="*/ 531 h 173"/>
                <a:gd name="T36" fmla="*/ 230 w 227"/>
                <a:gd name="T37" fmla="*/ 531 h 173"/>
                <a:gd name="T38" fmla="*/ 221 w 227"/>
                <a:gd name="T39" fmla="*/ 561 h 173"/>
                <a:gd name="T40" fmla="*/ 203 w 227"/>
                <a:gd name="T41" fmla="*/ 561 h 173"/>
                <a:gd name="T42" fmla="*/ 182 w 227"/>
                <a:gd name="T43" fmla="*/ 596 h 173"/>
                <a:gd name="T44" fmla="*/ 170 w 227"/>
                <a:gd name="T45" fmla="*/ 596 h 173"/>
                <a:gd name="T46" fmla="*/ 164 w 227"/>
                <a:gd name="T47" fmla="*/ 649 h 173"/>
                <a:gd name="T48" fmla="*/ 146 w 227"/>
                <a:gd name="T49" fmla="*/ 621 h 173"/>
                <a:gd name="T50" fmla="*/ 128 w 227"/>
                <a:gd name="T51" fmla="*/ 596 h 173"/>
                <a:gd name="T52" fmla="*/ 97 w 227"/>
                <a:gd name="T53" fmla="*/ 531 h 173"/>
                <a:gd name="T54" fmla="*/ 85 w 227"/>
                <a:gd name="T55" fmla="*/ 621 h 173"/>
                <a:gd name="T56" fmla="*/ 85 w 227"/>
                <a:gd name="T57" fmla="*/ 707 h 173"/>
                <a:gd name="T58" fmla="*/ 61 w 227"/>
                <a:gd name="T59" fmla="*/ 675 h 173"/>
                <a:gd name="T60" fmla="*/ 36 w 227"/>
                <a:gd name="T61" fmla="*/ 707 h 173"/>
                <a:gd name="T62" fmla="*/ 30 w 227"/>
                <a:gd name="T63" fmla="*/ 822 h 173"/>
                <a:gd name="T64" fmla="*/ 24 w 227"/>
                <a:gd name="T65" fmla="*/ 735 h 173"/>
                <a:gd name="T66" fmla="*/ 6 w 227"/>
                <a:gd name="T67" fmla="*/ 596 h 173"/>
                <a:gd name="T68" fmla="*/ 0 w 227"/>
                <a:gd name="T69" fmla="*/ 477 h 173"/>
                <a:gd name="T70" fmla="*/ 6 w 227"/>
                <a:gd name="T71" fmla="*/ 392 h 173"/>
                <a:gd name="T72" fmla="*/ 18 w 227"/>
                <a:gd name="T73" fmla="*/ 305 h 173"/>
                <a:gd name="T74" fmla="*/ 36 w 227"/>
                <a:gd name="T75" fmla="*/ 286 h 173"/>
                <a:gd name="T76" fmla="*/ 36 w 227"/>
                <a:gd name="T77" fmla="*/ 305 h 173"/>
                <a:gd name="T78" fmla="*/ 61 w 227"/>
                <a:gd name="T79" fmla="*/ 286 h 173"/>
                <a:gd name="T80" fmla="*/ 85 w 227"/>
                <a:gd name="T81" fmla="*/ 286 h 173"/>
                <a:gd name="T82" fmla="*/ 91 w 227"/>
                <a:gd name="T83" fmla="*/ 227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7"/>
                <a:gd name="T127" fmla="*/ 0 h 173"/>
                <a:gd name="T128" fmla="*/ 227 w 227"/>
                <a:gd name="T129" fmla="*/ 173 h 1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E1E1E1"/>
            </a:solidFill>
            <a:ln w="9525">
              <a:solidFill>
                <a:srgbClr val="000000"/>
              </a:solidFill>
              <a:round/>
              <a:headEnd/>
              <a:tailEnd/>
            </a:ln>
          </p:spPr>
          <p:txBody>
            <a:bodyPr/>
            <a:lstStyle/>
            <a:p>
              <a:endParaRPr lang="en-US"/>
            </a:p>
          </p:txBody>
        </p:sp>
        <p:sp>
          <p:nvSpPr>
            <p:cNvPr id="7316" name="Freeform 170"/>
            <p:cNvSpPr>
              <a:spLocks/>
            </p:cNvSpPr>
            <p:nvPr/>
          </p:nvSpPr>
          <p:spPr bwMode="auto">
            <a:xfrm>
              <a:off x="2231" y="2301"/>
              <a:ext cx="49" cy="20"/>
            </a:xfrm>
            <a:custGeom>
              <a:avLst/>
              <a:gdLst>
                <a:gd name="T0" fmla="*/ 0 w 48"/>
                <a:gd name="T1" fmla="*/ 24 h 18"/>
                <a:gd name="T2" fmla="*/ 0 w 48"/>
                <a:gd name="T3" fmla="*/ 70 h 18"/>
                <a:gd name="T4" fmla="*/ 12 w 48"/>
                <a:gd name="T5" fmla="*/ 46 h 18"/>
                <a:gd name="T6" fmla="*/ 33 w 48"/>
                <a:gd name="T7" fmla="*/ 24 h 18"/>
                <a:gd name="T8" fmla="*/ 61 w 48"/>
                <a:gd name="T9" fmla="*/ 46 h 18"/>
                <a:gd name="T10" fmla="*/ 55 w 48"/>
                <a:gd name="T11" fmla="*/ 24 h 18"/>
                <a:gd name="T12" fmla="*/ 33 w 48"/>
                <a:gd name="T13" fmla="*/ 0 h 18"/>
                <a:gd name="T14" fmla="*/ 18 w 48"/>
                <a:gd name="T15" fmla="*/ 24 h 18"/>
                <a:gd name="T16" fmla="*/ 0 w 48"/>
                <a:gd name="T17" fmla="*/ 24 h 18"/>
                <a:gd name="T18" fmla="*/ 0 w 48"/>
                <a:gd name="T19" fmla="*/ 24 h 18"/>
                <a:gd name="T20" fmla="*/ 18 w 48"/>
                <a:gd name="T21" fmla="*/ 24 h 18"/>
                <a:gd name="T22" fmla="*/ 6 w 48"/>
                <a:gd name="T23" fmla="*/ 46 h 18"/>
                <a:gd name="T24" fmla="*/ 0 w 48"/>
                <a:gd name="T25" fmla="*/ 2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18"/>
                <a:gd name="T41" fmla="*/ 48 w 48"/>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round/>
              <a:headEnd/>
              <a:tailEnd/>
            </a:ln>
          </p:spPr>
          <p:txBody>
            <a:bodyPr/>
            <a:lstStyle/>
            <a:p>
              <a:endParaRPr lang="en-US"/>
            </a:p>
          </p:txBody>
        </p:sp>
        <p:sp>
          <p:nvSpPr>
            <p:cNvPr id="7317" name="Freeform 171"/>
            <p:cNvSpPr>
              <a:spLocks/>
            </p:cNvSpPr>
            <p:nvPr/>
          </p:nvSpPr>
          <p:spPr bwMode="auto">
            <a:xfrm>
              <a:off x="2467" y="2362"/>
              <a:ext cx="79" cy="141"/>
            </a:xfrm>
            <a:custGeom>
              <a:avLst/>
              <a:gdLst>
                <a:gd name="T0" fmla="*/ 79 w 78"/>
                <a:gd name="T1" fmla="*/ 511 h 125"/>
                <a:gd name="T2" fmla="*/ 67 w 78"/>
                <a:gd name="T3" fmla="*/ 537 h 125"/>
                <a:gd name="T4" fmla="*/ 55 w 78"/>
                <a:gd name="T5" fmla="*/ 569 h 125"/>
                <a:gd name="T6" fmla="*/ 18 w 78"/>
                <a:gd name="T7" fmla="*/ 597 h 125"/>
                <a:gd name="T8" fmla="*/ 0 w 78"/>
                <a:gd name="T9" fmla="*/ 569 h 125"/>
                <a:gd name="T10" fmla="*/ 6 w 78"/>
                <a:gd name="T11" fmla="*/ 569 h 125"/>
                <a:gd name="T12" fmla="*/ 6 w 78"/>
                <a:gd name="T13" fmla="*/ 488 h 125"/>
                <a:gd name="T14" fmla="*/ 0 w 78"/>
                <a:gd name="T15" fmla="*/ 422 h 125"/>
                <a:gd name="T16" fmla="*/ 6 w 78"/>
                <a:gd name="T17" fmla="*/ 341 h 125"/>
                <a:gd name="T18" fmla="*/ 12 w 78"/>
                <a:gd name="T19" fmla="*/ 288 h 125"/>
                <a:gd name="T20" fmla="*/ 12 w 78"/>
                <a:gd name="T21" fmla="*/ 166 h 125"/>
                <a:gd name="T22" fmla="*/ 6 w 78"/>
                <a:gd name="T23" fmla="*/ 29 h 125"/>
                <a:gd name="T24" fmla="*/ 30 w 78"/>
                <a:gd name="T25" fmla="*/ 0 h 125"/>
                <a:gd name="T26" fmla="*/ 61 w 78"/>
                <a:gd name="T27" fmla="*/ 0 h 125"/>
                <a:gd name="T28" fmla="*/ 67 w 78"/>
                <a:gd name="T29" fmla="*/ 0 h 125"/>
                <a:gd name="T30" fmla="*/ 67 w 78"/>
                <a:gd name="T31" fmla="*/ 29 h 125"/>
                <a:gd name="T32" fmla="*/ 79 w 78"/>
                <a:gd name="T33" fmla="*/ 111 h 125"/>
                <a:gd name="T34" fmla="*/ 79 w 78"/>
                <a:gd name="T35" fmla="*/ 166 h 125"/>
                <a:gd name="T36" fmla="*/ 79 w 78"/>
                <a:gd name="T37" fmla="*/ 228 h 125"/>
                <a:gd name="T38" fmla="*/ 79 w 78"/>
                <a:gd name="T39" fmla="*/ 288 h 125"/>
                <a:gd name="T40" fmla="*/ 79 w 78"/>
                <a:gd name="T41" fmla="*/ 369 h 125"/>
                <a:gd name="T42" fmla="*/ 79 w 78"/>
                <a:gd name="T43" fmla="*/ 422 h 125"/>
                <a:gd name="T44" fmla="*/ 91 w 78"/>
                <a:gd name="T45" fmla="*/ 488 h 125"/>
                <a:gd name="T46" fmla="*/ 85 w 78"/>
                <a:gd name="T47" fmla="*/ 511 h 125"/>
                <a:gd name="T48" fmla="*/ 73 w 78"/>
                <a:gd name="T49" fmla="*/ 488 h 125"/>
                <a:gd name="T50" fmla="*/ 79 w 78"/>
                <a:gd name="T51" fmla="*/ 511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8"/>
                <a:gd name="T79" fmla="*/ 0 h 125"/>
                <a:gd name="T80" fmla="*/ 78 w 78"/>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239FB1"/>
            </a:solidFill>
            <a:ln w="9525">
              <a:solidFill>
                <a:srgbClr val="000000"/>
              </a:solidFill>
              <a:round/>
              <a:headEnd/>
              <a:tailEnd/>
            </a:ln>
          </p:spPr>
          <p:txBody>
            <a:bodyPr/>
            <a:lstStyle/>
            <a:p>
              <a:endParaRPr lang="en-US"/>
            </a:p>
          </p:txBody>
        </p:sp>
        <p:sp>
          <p:nvSpPr>
            <p:cNvPr id="7318" name="Freeform 172"/>
            <p:cNvSpPr>
              <a:spLocks/>
            </p:cNvSpPr>
            <p:nvPr/>
          </p:nvSpPr>
          <p:spPr bwMode="auto">
            <a:xfrm>
              <a:off x="2261" y="2328"/>
              <a:ext cx="127" cy="121"/>
            </a:xfrm>
            <a:custGeom>
              <a:avLst/>
              <a:gdLst>
                <a:gd name="T0" fmla="*/ 139 w 125"/>
                <a:gd name="T1" fmla="*/ 123 h 107"/>
                <a:gd name="T2" fmla="*/ 133 w 125"/>
                <a:gd name="T3" fmla="*/ 146 h 107"/>
                <a:gd name="T4" fmla="*/ 139 w 125"/>
                <a:gd name="T5" fmla="*/ 146 h 107"/>
                <a:gd name="T6" fmla="*/ 145 w 125"/>
                <a:gd name="T7" fmla="*/ 236 h 107"/>
                <a:gd name="T8" fmla="*/ 145 w 125"/>
                <a:gd name="T9" fmla="*/ 323 h 107"/>
                <a:gd name="T10" fmla="*/ 145 w 125"/>
                <a:gd name="T11" fmla="*/ 349 h 107"/>
                <a:gd name="T12" fmla="*/ 145 w 125"/>
                <a:gd name="T13" fmla="*/ 349 h 107"/>
                <a:gd name="T14" fmla="*/ 151 w 125"/>
                <a:gd name="T15" fmla="*/ 380 h 107"/>
                <a:gd name="T16" fmla="*/ 151 w 125"/>
                <a:gd name="T17" fmla="*/ 412 h 107"/>
                <a:gd name="T18" fmla="*/ 139 w 125"/>
                <a:gd name="T19" fmla="*/ 412 h 107"/>
                <a:gd name="T20" fmla="*/ 145 w 125"/>
                <a:gd name="T21" fmla="*/ 467 h 107"/>
                <a:gd name="T22" fmla="*/ 139 w 125"/>
                <a:gd name="T23" fmla="*/ 499 h 107"/>
                <a:gd name="T24" fmla="*/ 139 w 125"/>
                <a:gd name="T25" fmla="*/ 499 h 107"/>
                <a:gd name="T26" fmla="*/ 133 w 125"/>
                <a:gd name="T27" fmla="*/ 499 h 107"/>
                <a:gd name="T28" fmla="*/ 127 w 125"/>
                <a:gd name="T29" fmla="*/ 528 h 107"/>
                <a:gd name="T30" fmla="*/ 121 w 125"/>
                <a:gd name="T31" fmla="*/ 499 h 107"/>
                <a:gd name="T32" fmla="*/ 110 w 125"/>
                <a:gd name="T33" fmla="*/ 412 h 107"/>
                <a:gd name="T34" fmla="*/ 90 w 125"/>
                <a:gd name="T35" fmla="*/ 412 h 107"/>
                <a:gd name="T36" fmla="*/ 84 w 125"/>
                <a:gd name="T37" fmla="*/ 412 h 107"/>
                <a:gd name="T38" fmla="*/ 90 w 125"/>
                <a:gd name="T39" fmla="*/ 349 h 107"/>
                <a:gd name="T40" fmla="*/ 78 w 125"/>
                <a:gd name="T41" fmla="*/ 263 h 107"/>
                <a:gd name="T42" fmla="*/ 54 w 125"/>
                <a:gd name="T43" fmla="*/ 292 h 107"/>
                <a:gd name="T44" fmla="*/ 24 w 125"/>
                <a:gd name="T45" fmla="*/ 349 h 107"/>
                <a:gd name="T46" fmla="*/ 24 w 125"/>
                <a:gd name="T47" fmla="*/ 323 h 107"/>
                <a:gd name="T48" fmla="*/ 24 w 125"/>
                <a:gd name="T49" fmla="*/ 292 h 107"/>
                <a:gd name="T50" fmla="*/ 18 w 125"/>
                <a:gd name="T51" fmla="*/ 263 h 107"/>
                <a:gd name="T52" fmla="*/ 12 w 125"/>
                <a:gd name="T53" fmla="*/ 263 h 107"/>
                <a:gd name="T54" fmla="*/ 6 w 125"/>
                <a:gd name="T55" fmla="*/ 206 h 107"/>
                <a:gd name="T56" fmla="*/ 6 w 125"/>
                <a:gd name="T57" fmla="*/ 179 h 107"/>
                <a:gd name="T58" fmla="*/ 0 w 125"/>
                <a:gd name="T59" fmla="*/ 179 h 107"/>
                <a:gd name="T60" fmla="*/ 0 w 125"/>
                <a:gd name="T61" fmla="*/ 179 h 107"/>
                <a:gd name="T62" fmla="*/ 0 w 125"/>
                <a:gd name="T63" fmla="*/ 179 h 107"/>
                <a:gd name="T64" fmla="*/ 0 w 125"/>
                <a:gd name="T65" fmla="*/ 179 h 107"/>
                <a:gd name="T66" fmla="*/ 0 w 125"/>
                <a:gd name="T67" fmla="*/ 123 h 107"/>
                <a:gd name="T68" fmla="*/ 18 w 125"/>
                <a:gd name="T69" fmla="*/ 87 h 107"/>
                <a:gd name="T70" fmla="*/ 18 w 125"/>
                <a:gd name="T71" fmla="*/ 29 h 107"/>
                <a:gd name="T72" fmla="*/ 18 w 125"/>
                <a:gd name="T73" fmla="*/ 0 h 107"/>
                <a:gd name="T74" fmla="*/ 49 w 125"/>
                <a:gd name="T75" fmla="*/ 29 h 107"/>
                <a:gd name="T76" fmla="*/ 72 w 125"/>
                <a:gd name="T77" fmla="*/ 29 h 107"/>
                <a:gd name="T78" fmla="*/ 72 w 125"/>
                <a:gd name="T79" fmla="*/ 60 h 107"/>
                <a:gd name="T80" fmla="*/ 84 w 125"/>
                <a:gd name="T81" fmla="*/ 60 h 107"/>
                <a:gd name="T82" fmla="*/ 90 w 125"/>
                <a:gd name="T83" fmla="*/ 60 h 107"/>
                <a:gd name="T84" fmla="*/ 98 w 125"/>
                <a:gd name="T85" fmla="*/ 60 h 107"/>
                <a:gd name="T86" fmla="*/ 121 w 125"/>
                <a:gd name="T87" fmla="*/ 29 h 107"/>
                <a:gd name="T88" fmla="*/ 127 w 125"/>
                <a:gd name="T89" fmla="*/ 29 h 107"/>
                <a:gd name="T90" fmla="*/ 133 w 125"/>
                <a:gd name="T91" fmla="*/ 87 h 107"/>
                <a:gd name="T92" fmla="*/ 139 w 125"/>
                <a:gd name="T93" fmla="*/ 123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5"/>
                <a:gd name="T142" fmla="*/ 0 h 107"/>
                <a:gd name="T143" fmla="*/ 125 w 125"/>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E1E1E1"/>
            </a:solidFill>
            <a:ln w="9525">
              <a:solidFill>
                <a:srgbClr val="000000"/>
              </a:solidFill>
              <a:round/>
              <a:headEnd/>
              <a:tailEnd/>
            </a:ln>
          </p:spPr>
          <p:txBody>
            <a:bodyPr/>
            <a:lstStyle/>
            <a:p>
              <a:endParaRPr lang="en-US"/>
            </a:p>
          </p:txBody>
        </p:sp>
        <p:sp>
          <p:nvSpPr>
            <p:cNvPr id="7319" name="Freeform 173"/>
            <p:cNvSpPr>
              <a:spLocks/>
            </p:cNvSpPr>
            <p:nvPr/>
          </p:nvSpPr>
          <p:spPr bwMode="auto">
            <a:xfrm>
              <a:off x="2231" y="2328"/>
              <a:ext cx="49" cy="41"/>
            </a:xfrm>
            <a:custGeom>
              <a:avLst/>
              <a:gdLst>
                <a:gd name="T0" fmla="*/ 33 w 48"/>
                <a:gd name="T1" fmla="*/ 129 h 36"/>
                <a:gd name="T2" fmla="*/ 33 w 48"/>
                <a:gd name="T3" fmla="*/ 129 h 36"/>
                <a:gd name="T4" fmla="*/ 33 w 48"/>
                <a:gd name="T5" fmla="*/ 161 h 36"/>
                <a:gd name="T6" fmla="*/ 43 w 48"/>
                <a:gd name="T7" fmla="*/ 196 h 36"/>
                <a:gd name="T8" fmla="*/ 43 w 48"/>
                <a:gd name="T9" fmla="*/ 129 h 36"/>
                <a:gd name="T10" fmla="*/ 61 w 48"/>
                <a:gd name="T11" fmla="*/ 99 h 36"/>
                <a:gd name="T12" fmla="*/ 61 w 48"/>
                <a:gd name="T13" fmla="*/ 32 h 36"/>
                <a:gd name="T14" fmla="*/ 61 w 48"/>
                <a:gd name="T15" fmla="*/ 0 h 36"/>
                <a:gd name="T16" fmla="*/ 33 w 48"/>
                <a:gd name="T17" fmla="*/ 0 h 36"/>
                <a:gd name="T18" fmla="*/ 0 w 48"/>
                <a:gd name="T19" fmla="*/ 32 h 36"/>
                <a:gd name="T20" fmla="*/ 6 w 48"/>
                <a:gd name="T21" fmla="*/ 32 h 36"/>
                <a:gd name="T22" fmla="*/ 6 w 48"/>
                <a:gd name="T23" fmla="*/ 67 h 36"/>
                <a:gd name="T24" fmla="*/ 12 w 48"/>
                <a:gd name="T25" fmla="*/ 67 h 36"/>
                <a:gd name="T26" fmla="*/ 12 w 48"/>
                <a:gd name="T27" fmla="*/ 99 h 36"/>
                <a:gd name="T28" fmla="*/ 33 w 48"/>
                <a:gd name="T29" fmla="*/ 99 h 36"/>
                <a:gd name="T30" fmla="*/ 43 w 48"/>
                <a:gd name="T31" fmla="*/ 99 h 36"/>
                <a:gd name="T32" fmla="*/ 18 w 48"/>
                <a:gd name="T33" fmla="*/ 99 h 36"/>
                <a:gd name="T34" fmla="*/ 33 w 48"/>
                <a:gd name="T35" fmla="*/ 129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36"/>
                <a:gd name="T56" fmla="*/ 48 w 48"/>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E1E1E1"/>
            </a:solidFill>
            <a:ln w="9525">
              <a:solidFill>
                <a:srgbClr val="000000"/>
              </a:solidFill>
              <a:round/>
              <a:headEnd/>
              <a:tailEnd/>
            </a:ln>
          </p:spPr>
          <p:txBody>
            <a:bodyPr/>
            <a:lstStyle/>
            <a:p>
              <a:endParaRPr lang="en-US"/>
            </a:p>
          </p:txBody>
        </p:sp>
        <p:sp>
          <p:nvSpPr>
            <p:cNvPr id="7320" name="Freeform 174"/>
            <p:cNvSpPr>
              <a:spLocks/>
            </p:cNvSpPr>
            <p:nvPr/>
          </p:nvSpPr>
          <p:spPr bwMode="auto">
            <a:xfrm>
              <a:off x="2377" y="2375"/>
              <a:ext cx="102" cy="141"/>
            </a:xfrm>
            <a:custGeom>
              <a:avLst/>
              <a:gdLst>
                <a:gd name="T0" fmla="*/ 60 w 102"/>
                <a:gd name="T1" fmla="*/ 29 h 125"/>
                <a:gd name="T2" fmla="*/ 48 w 102"/>
                <a:gd name="T3" fmla="*/ 29 h 125"/>
                <a:gd name="T4" fmla="*/ 36 w 102"/>
                <a:gd name="T5" fmla="*/ 29 h 125"/>
                <a:gd name="T6" fmla="*/ 36 w 102"/>
                <a:gd name="T7" fmla="*/ 0 h 125"/>
                <a:gd name="T8" fmla="*/ 30 w 102"/>
                <a:gd name="T9" fmla="*/ 0 h 125"/>
                <a:gd name="T10" fmla="*/ 24 w 102"/>
                <a:gd name="T11" fmla="*/ 29 h 125"/>
                <a:gd name="T12" fmla="*/ 12 w 102"/>
                <a:gd name="T13" fmla="*/ 29 h 125"/>
                <a:gd name="T14" fmla="*/ 6 w 102"/>
                <a:gd name="T15" fmla="*/ 29 h 125"/>
                <a:gd name="T16" fmla="*/ 6 w 102"/>
                <a:gd name="T17" fmla="*/ 111 h 125"/>
                <a:gd name="T18" fmla="*/ 6 w 102"/>
                <a:gd name="T19" fmla="*/ 141 h 125"/>
                <a:gd name="T20" fmla="*/ 6 w 102"/>
                <a:gd name="T21" fmla="*/ 141 h 125"/>
                <a:gd name="T22" fmla="*/ 12 w 102"/>
                <a:gd name="T23" fmla="*/ 166 h 125"/>
                <a:gd name="T24" fmla="*/ 12 w 102"/>
                <a:gd name="T25" fmla="*/ 200 h 125"/>
                <a:gd name="T26" fmla="*/ 0 w 102"/>
                <a:gd name="T27" fmla="*/ 200 h 125"/>
                <a:gd name="T28" fmla="*/ 6 w 102"/>
                <a:gd name="T29" fmla="*/ 257 h 125"/>
                <a:gd name="T30" fmla="*/ 0 w 102"/>
                <a:gd name="T31" fmla="*/ 288 h 125"/>
                <a:gd name="T32" fmla="*/ 0 w 102"/>
                <a:gd name="T33" fmla="*/ 288 h 125"/>
                <a:gd name="T34" fmla="*/ 0 w 102"/>
                <a:gd name="T35" fmla="*/ 369 h 125"/>
                <a:gd name="T36" fmla="*/ 0 w 102"/>
                <a:gd name="T37" fmla="*/ 397 h 125"/>
                <a:gd name="T38" fmla="*/ 12 w 102"/>
                <a:gd name="T39" fmla="*/ 422 h 125"/>
                <a:gd name="T40" fmla="*/ 18 w 102"/>
                <a:gd name="T41" fmla="*/ 488 h 125"/>
                <a:gd name="T42" fmla="*/ 12 w 102"/>
                <a:gd name="T43" fmla="*/ 597 h 125"/>
                <a:gd name="T44" fmla="*/ 36 w 102"/>
                <a:gd name="T45" fmla="*/ 537 h 125"/>
                <a:gd name="T46" fmla="*/ 60 w 102"/>
                <a:gd name="T47" fmla="*/ 511 h 125"/>
                <a:gd name="T48" fmla="*/ 54 w 102"/>
                <a:gd name="T49" fmla="*/ 511 h 125"/>
                <a:gd name="T50" fmla="*/ 78 w 102"/>
                <a:gd name="T51" fmla="*/ 511 h 125"/>
                <a:gd name="T52" fmla="*/ 66 w 102"/>
                <a:gd name="T53" fmla="*/ 511 h 125"/>
                <a:gd name="T54" fmla="*/ 78 w 102"/>
                <a:gd name="T55" fmla="*/ 511 h 125"/>
                <a:gd name="T56" fmla="*/ 90 w 102"/>
                <a:gd name="T57" fmla="*/ 511 h 125"/>
                <a:gd name="T58" fmla="*/ 90 w 102"/>
                <a:gd name="T59" fmla="*/ 511 h 125"/>
                <a:gd name="T60" fmla="*/ 96 w 102"/>
                <a:gd name="T61" fmla="*/ 511 h 125"/>
                <a:gd name="T62" fmla="*/ 96 w 102"/>
                <a:gd name="T63" fmla="*/ 422 h 125"/>
                <a:gd name="T64" fmla="*/ 90 w 102"/>
                <a:gd name="T65" fmla="*/ 369 h 125"/>
                <a:gd name="T66" fmla="*/ 96 w 102"/>
                <a:gd name="T67" fmla="*/ 288 h 125"/>
                <a:gd name="T68" fmla="*/ 102 w 102"/>
                <a:gd name="T69" fmla="*/ 228 h 125"/>
                <a:gd name="T70" fmla="*/ 102 w 102"/>
                <a:gd name="T71" fmla="*/ 111 h 125"/>
                <a:gd name="T72" fmla="*/ 84 w 102"/>
                <a:gd name="T73" fmla="*/ 53 h 125"/>
                <a:gd name="T74" fmla="*/ 66 w 102"/>
                <a:gd name="T75" fmla="*/ 79 h 125"/>
                <a:gd name="T76" fmla="*/ 60 w 102"/>
                <a:gd name="T77" fmla="*/ 29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2"/>
                <a:gd name="T118" fmla="*/ 0 h 125"/>
                <a:gd name="T119" fmla="*/ 102 w 102"/>
                <a:gd name="T120" fmla="*/ 125 h 1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E1E1E1"/>
            </a:solidFill>
            <a:ln w="9525">
              <a:solidFill>
                <a:srgbClr val="000000"/>
              </a:solidFill>
              <a:round/>
              <a:headEnd/>
              <a:tailEnd/>
            </a:ln>
          </p:spPr>
          <p:txBody>
            <a:bodyPr/>
            <a:lstStyle/>
            <a:p>
              <a:endParaRPr lang="en-US"/>
            </a:p>
          </p:txBody>
        </p:sp>
        <p:sp>
          <p:nvSpPr>
            <p:cNvPr id="7321" name="Freeform 175"/>
            <p:cNvSpPr>
              <a:spLocks/>
            </p:cNvSpPr>
            <p:nvPr/>
          </p:nvSpPr>
          <p:spPr bwMode="auto">
            <a:xfrm>
              <a:off x="2286" y="2388"/>
              <a:ext cx="54" cy="67"/>
            </a:xfrm>
            <a:custGeom>
              <a:avLst/>
              <a:gdLst>
                <a:gd name="T0" fmla="*/ 66 w 53"/>
                <a:gd name="T1" fmla="*/ 128 h 60"/>
                <a:gd name="T2" fmla="*/ 60 w 53"/>
                <a:gd name="T3" fmla="*/ 179 h 60"/>
                <a:gd name="T4" fmla="*/ 54 w 53"/>
                <a:gd name="T5" fmla="*/ 227 h 60"/>
                <a:gd name="T6" fmla="*/ 48 w 53"/>
                <a:gd name="T7" fmla="*/ 253 h 60"/>
                <a:gd name="T8" fmla="*/ 17 w 53"/>
                <a:gd name="T9" fmla="*/ 227 h 60"/>
                <a:gd name="T10" fmla="*/ 17 w 53"/>
                <a:gd name="T11" fmla="*/ 203 h 60"/>
                <a:gd name="T12" fmla="*/ 17 w 53"/>
                <a:gd name="T13" fmla="*/ 203 h 60"/>
                <a:gd name="T14" fmla="*/ 6 w 53"/>
                <a:gd name="T15" fmla="*/ 128 h 60"/>
                <a:gd name="T16" fmla="*/ 12 w 53"/>
                <a:gd name="T17" fmla="*/ 128 h 60"/>
                <a:gd name="T18" fmla="*/ 6 w 53"/>
                <a:gd name="T19" fmla="*/ 103 h 60"/>
                <a:gd name="T20" fmla="*/ 6 w 53"/>
                <a:gd name="T21" fmla="*/ 103 h 60"/>
                <a:gd name="T22" fmla="*/ 0 w 53"/>
                <a:gd name="T23" fmla="*/ 76 h 60"/>
                <a:gd name="T24" fmla="*/ 17 w 53"/>
                <a:gd name="T25" fmla="*/ 26 h 60"/>
                <a:gd name="T26" fmla="*/ 54 w 53"/>
                <a:gd name="T27" fmla="*/ 0 h 60"/>
                <a:gd name="T28" fmla="*/ 66 w 53"/>
                <a:gd name="T29" fmla="*/ 76 h 60"/>
                <a:gd name="T30" fmla="*/ 60 w 53"/>
                <a:gd name="T31" fmla="*/ 128 h 60"/>
                <a:gd name="T32" fmla="*/ 66 w 53"/>
                <a:gd name="T33" fmla="*/ 128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60"/>
                <a:gd name="T53" fmla="*/ 53 w 53"/>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6F73BF"/>
            </a:solidFill>
            <a:ln w="9525">
              <a:solidFill>
                <a:srgbClr val="000000"/>
              </a:solidFill>
              <a:round/>
              <a:headEnd/>
              <a:tailEnd/>
            </a:ln>
          </p:spPr>
          <p:txBody>
            <a:bodyPr/>
            <a:lstStyle/>
            <a:p>
              <a:endParaRPr lang="en-US"/>
            </a:p>
          </p:txBody>
        </p:sp>
        <p:sp>
          <p:nvSpPr>
            <p:cNvPr id="7322" name="Freeform 176"/>
            <p:cNvSpPr>
              <a:spLocks/>
            </p:cNvSpPr>
            <p:nvPr/>
          </p:nvSpPr>
          <p:spPr bwMode="auto">
            <a:xfrm>
              <a:off x="2522" y="2362"/>
              <a:ext cx="31" cy="114"/>
            </a:xfrm>
            <a:custGeom>
              <a:avLst/>
              <a:gdLst>
                <a:gd name="T0" fmla="*/ 12 w 30"/>
                <a:gd name="T1" fmla="*/ 29 h 101"/>
                <a:gd name="T2" fmla="*/ 0 w 30"/>
                <a:gd name="T3" fmla="*/ 0 h 101"/>
                <a:gd name="T4" fmla="*/ 0 w 30"/>
                <a:gd name="T5" fmla="*/ 29 h 101"/>
                <a:gd name="T6" fmla="*/ 12 w 30"/>
                <a:gd name="T7" fmla="*/ 111 h 101"/>
                <a:gd name="T8" fmla="*/ 12 w 30"/>
                <a:gd name="T9" fmla="*/ 170 h 101"/>
                <a:gd name="T10" fmla="*/ 12 w 30"/>
                <a:gd name="T11" fmla="*/ 228 h 101"/>
                <a:gd name="T12" fmla="*/ 12 w 30"/>
                <a:gd name="T13" fmla="*/ 288 h 101"/>
                <a:gd name="T14" fmla="*/ 12 w 30"/>
                <a:gd name="T15" fmla="*/ 369 h 101"/>
                <a:gd name="T16" fmla="*/ 12 w 30"/>
                <a:gd name="T17" fmla="*/ 429 h 101"/>
                <a:gd name="T18" fmla="*/ 37 w 30"/>
                <a:gd name="T19" fmla="*/ 491 h 101"/>
                <a:gd name="T20" fmla="*/ 43 w 30"/>
                <a:gd name="T21" fmla="*/ 491 h 101"/>
                <a:gd name="T22" fmla="*/ 43 w 30"/>
                <a:gd name="T23" fmla="*/ 343 h 101"/>
                <a:gd name="T24" fmla="*/ 43 w 30"/>
                <a:gd name="T25" fmla="*/ 257 h 101"/>
                <a:gd name="T26" fmla="*/ 43 w 30"/>
                <a:gd name="T27" fmla="*/ 200 h 101"/>
                <a:gd name="T28" fmla="*/ 37 w 30"/>
                <a:gd name="T29" fmla="*/ 111 h 101"/>
                <a:gd name="T30" fmla="*/ 31 w 30"/>
                <a:gd name="T31" fmla="*/ 60 h 101"/>
                <a:gd name="T32" fmla="*/ 31 w 30"/>
                <a:gd name="T33" fmla="*/ 29 h 101"/>
                <a:gd name="T34" fmla="*/ 12 w 30"/>
                <a:gd name="T35" fmla="*/ 29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101"/>
                <a:gd name="T56" fmla="*/ 30 w 30"/>
                <a:gd name="T57" fmla="*/ 101 h 1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E1E1E1"/>
            </a:solidFill>
            <a:ln w="9525">
              <a:solidFill>
                <a:srgbClr val="000000"/>
              </a:solidFill>
              <a:round/>
              <a:headEnd/>
              <a:tailEnd/>
            </a:ln>
          </p:spPr>
          <p:txBody>
            <a:bodyPr/>
            <a:lstStyle/>
            <a:p>
              <a:endParaRPr lang="en-US"/>
            </a:p>
          </p:txBody>
        </p:sp>
        <p:sp>
          <p:nvSpPr>
            <p:cNvPr id="7323" name="Freeform 177"/>
            <p:cNvSpPr>
              <a:spLocks/>
            </p:cNvSpPr>
            <p:nvPr/>
          </p:nvSpPr>
          <p:spPr bwMode="auto">
            <a:xfrm>
              <a:off x="2377" y="1783"/>
              <a:ext cx="357" cy="396"/>
            </a:xfrm>
            <a:custGeom>
              <a:avLst/>
              <a:gdLst>
                <a:gd name="T0" fmla="*/ 6 w 353"/>
                <a:gd name="T1" fmla="*/ 720 h 353"/>
                <a:gd name="T2" fmla="*/ 0 w 353"/>
                <a:gd name="T3" fmla="*/ 825 h 353"/>
                <a:gd name="T4" fmla="*/ 0 w 353"/>
                <a:gd name="T5" fmla="*/ 848 h 353"/>
                <a:gd name="T6" fmla="*/ 18 w 353"/>
                <a:gd name="T7" fmla="*/ 905 h 353"/>
                <a:gd name="T8" fmla="*/ 30 w 353"/>
                <a:gd name="T9" fmla="*/ 952 h 353"/>
                <a:gd name="T10" fmla="*/ 61 w 353"/>
                <a:gd name="T11" fmla="*/ 1012 h 353"/>
                <a:gd name="T12" fmla="*/ 79 w 353"/>
                <a:gd name="T13" fmla="*/ 1066 h 353"/>
                <a:gd name="T14" fmla="*/ 91 w 353"/>
                <a:gd name="T15" fmla="*/ 1115 h 353"/>
                <a:gd name="T16" fmla="*/ 103 w 353"/>
                <a:gd name="T17" fmla="*/ 1140 h 353"/>
                <a:gd name="T18" fmla="*/ 115 w 353"/>
                <a:gd name="T19" fmla="*/ 1197 h 353"/>
                <a:gd name="T20" fmla="*/ 127 w 353"/>
                <a:gd name="T21" fmla="*/ 1225 h 353"/>
                <a:gd name="T22" fmla="*/ 145 w 353"/>
                <a:gd name="T23" fmla="*/ 1278 h 353"/>
                <a:gd name="T24" fmla="*/ 170 w 353"/>
                <a:gd name="T25" fmla="*/ 1332 h 353"/>
                <a:gd name="T26" fmla="*/ 194 w 353"/>
                <a:gd name="T27" fmla="*/ 1415 h 353"/>
                <a:gd name="T28" fmla="*/ 194 w 353"/>
                <a:gd name="T29" fmla="*/ 1435 h 353"/>
                <a:gd name="T30" fmla="*/ 200 w 353"/>
                <a:gd name="T31" fmla="*/ 1465 h 353"/>
                <a:gd name="T32" fmla="*/ 225 w 353"/>
                <a:gd name="T33" fmla="*/ 1521 h 353"/>
                <a:gd name="T34" fmla="*/ 234 w 353"/>
                <a:gd name="T35" fmla="*/ 1573 h 353"/>
                <a:gd name="T36" fmla="*/ 261 w 353"/>
                <a:gd name="T37" fmla="*/ 1573 h 353"/>
                <a:gd name="T38" fmla="*/ 285 w 353"/>
                <a:gd name="T39" fmla="*/ 1544 h 353"/>
                <a:gd name="T40" fmla="*/ 302 w 353"/>
                <a:gd name="T41" fmla="*/ 1494 h 353"/>
                <a:gd name="T42" fmla="*/ 315 w 353"/>
                <a:gd name="T43" fmla="*/ 1435 h 353"/>
                <a:gd name="T44" fmla="*/ 339 w 353"/>
                <a:gd name="T45" fmla="*/ 1389 h 353"/>
                <a:gd name="T46" fmla="*/ 363 w 353"/>
                <a:gd name="T47" fmla="*/ 1306 h 353"/>
                <a:gd name="T48" fmla="*/ 387 w 353"/>
                <a:gd name="T49" fmla="*/ 1250 h 353"/>
                <a:gd name="T50" fmla="*/ 406 w 353"/>
                <a:gd name="T51" fmla="*/ 1197 h 353"/>
                <a:gd name="T52" fmla="*/ 399 w 353"/>
                <a:gd name="T53" fmla="*/ 1115 h 353"/>
                <a:gd name="T54" fmla="*/ 375 w 353"/>
                <a:gd name="T55" fmla="*/ 1115 h 353"/>
                <a:gd name="T56" fmla="*/ 369 w 353"/>
                <a:gd name="T57" fmla="*/ 1038 h 353"/>
                <a:gd name="T58" fmla="*/ 355 w 353"/>
                <a:gd name="T59" fmla="*/ 952 h 353"/>
                <a:gd name="T60" fmla="*/ 369 w 353"/>
                <a:gd name="T61" fmla="*/ 931 h 353"/>
                <a:gd name="T62" fmla="*/ 363 w 353"/>
                <a:gd name="T63" fmla="*/ 720 h 353"/>
                <a:gd name="T64" fmla="*/ 355 w 353"/>
                <a:gd name="T65" fmla="*/ 618 h 353"/>
                <a:gd name="T66" fmla="*/ 355 w 353"/>
                <a:gd name="T67" fmla="*/ 618 h 353"/>
                <a:gd name="T68" fmla="*/ 347 w 353"/>
                <a:gd name="T69" fmla="*/ 432 h 353"/>
                <a:gd name="T70" fmla="*/ 331 w 353"/>
                <a:gd name="T71" fmla="*/ 371 h 353"/>
                <a:gd name="T72" fmla="*/ 308 w 353"/>
                <a:gd name="T73" fmla="*/ 293 h 353"/>
                <a:gd name="T74" fmla="*/ 323 w 353"/>
                <a:gd name="T75" fmla="*/ 213 h 353"/>
                <a:gd name="T76" fmla="*/ 331 w 353"/>
                <a:gd name="T77" fmla="*/ 159 h 353"/>
                <a:gd name="T78" fmla="*/ 331 w 353"/>
                <a:gd name="T79" fmla="*/ 27 h 353"/>
                <a:gd name="T80" fmla="*/ 331 w 353"/>
                <a:gd name="T81" fmla="*/ 0 h 353"/>
                <a:gd name="T82" fmla="*/ 290 w 353"/>
                <a:gd name="T83" fmla="*/ 0 h 353"/>
                <a:gd name="T84" fmla="*/ 273 w 353"/>
                <a:gd name="T85" fmla="*/ 27 h 353"/>
                <a:gd name="T86" fmla="*/ 243 w 353"/>
                <a:gd name="T87" fmla="*/ 27 h 353"/>
                <a:gd name="T88" fmla="*/ 218 w 353"/>
                <a:gd name="T89" fmla="*/ 27 h 353"/>
                <a:gd name="T90" fmla="*/ 200 w 353"/>
                <a:gd name="T91" fmla="*/ 54 h 353"/>
                <a:gd name="T92" fmla="*/ 176 w 353"/>
                <a:gd name="T93" fmla="*/ 79 h 353"/>
                <a:gd name="T94" fmla="*/ 170 w 353"/>
                <a:gd name="T95" fmla="*/ 107 h 353"/>
                <a:gd name="T96" fmla="*/ 145 w 353"/>
                <a:gd name="T97" fmla="*/ 135 h 353"/>
                <a:gd name="T98" fmla="*/ 121 w 353"/>
                <a:gd name="T99" fmla="*/ 159 h 353"/>
                <a:gd name="T100" fmla="*/ 127 w 353"/>
                <a:gd name="T101" fmla="*/ 185 h 353"/>
                <a:gd name="T102" fmla="*/ 127 w 353"/>
                <a:gd name="T103" fmla="*/ 263 h 353"/>
                <a:gd name="T104" fmla="*/ 133 w 353"/>
                <a:gd name="T105" fmla="*/ 323 h 353"/>
                <a:gd name="T106" fmla="*/ 157 w 353"/>
                <a:gd name="T107" fmla="*/ 397 h 353"/>
                <a:gd name="T108" fmla="*/ 145 w 353"/>
                <a:gd name="T109" fmla="*/ 432 h 353"/>
                <a:gd name="T110" fmla="*/ 121 w 353"/>
                <a:gd name="T111" fmla="*/ 432 h 353"/>
                <a:gd name="T112" fmla="*/ 97 w 353"/>
                <a:gd name="T113" fmla="*/ 485 h 353"/>
                <a:gd name="T114" fmla="*/ 97 w 353"/>
                <a:gd name="T115" fmla="*/ 535 h 353"/>
                <a:gd name="T116" fmla="*/ 73 w 353"/>
                <a:gd name="T117" fmla="*/ 588 h 353"/>
                <a:gd name="T118" fmla="*/ 61 w 353"/>
                <a:gd name="T119" fmla="*/ 642 h 353"/>
                <a:gd name="T120" fmla="*/ 30 w 353"/>
                <a:gd name="T121" fmla="*/ 665 h 353"/>
                <a:gd name="T122" fmla="*/ 18 w 353"/>
                <a:gd name="T123" fmla="*/ 697 h 353"/>
                <a:gd name="T124" fmla="*/ 6 w 353"/>
                <a:gd name="T125" fmla="*/ 720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3"/>
                <a:gd name="T190" fmla="*/ 0 h 353"/>
                <a:gd name="T191" fmla="*/ 353 w 353"/>
                <a:gd name="T192" fmla="*/ 353 h 3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CC99FF"/>
            </a:solidFill>
            <a:ln w="9525">
              <a:solidFill>
                <a:srgbClr val="000000"/>
              </a:solidFill>
              <a:round/>
              <a:headEnd/>
              <a:tailEnd/>
            </a:ln>
          </p:spPr>
          <p:txBody>
            <a:bodyPr/>
            <a:lstStyle/>
            <a:p>
              <a:endParaRPr lang="en-US"/>
            </a:p>
          </p:txBody>
        </p:sp>
        <p:sp>
          <p:nvSpPr>
            <p:cNvPr id="7324" name="Freeform 178"/>
            <p:cNvSpPr>
              <a:spLocks/>
            </p:cNvSpPr>
            <p:nvPr/>
          </p:nvSpPr>
          <p:spPr bwMode="auto">
            <a:xfrm>
              <a:off x="2280" y="1965"/>
              <a:ext cx="13" cy="14"/>
            </a:xfrm>
            <a:custGeom>
              <a:avLst/>
              <a:gdLst>
                <a:gd name="T0" fmla="*/ 33 w 12"/>
                <a:gd name="T1" fmla="*/ 0 h 12"/>
                <a:gd name="T2" fmla="*/ 20 w 12"/>
                <a:gd name="T3" fmla="*/ 47 h 12"/>
                <a:gd name="T4" fmla="*/ 0 w 12"/>
                <a:gd name="T5" fmla="*/ 89 h 12"/>
                <a:gd name="T6" fmla="*/ 33 w 12"/>
                <a:gd name="T7" fmla="*/ 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0"/>
                  </a:moveTo>
                  <a:lnTo>
                    <a:pt x="6" y="6"/>
                  </a:lnTo>
                  <a:lnTo>
                    <a:pt x="0" y="12"/>
                  </a:lnTo>
                  <a:lnTo>
                    <a:pt x="12" y="0"/>
                  </a:lnTo>
                  <a:close/>
                </a:path>
              </a:pathLst>
            </a:custGeom>
            <a:solidFill>
              <a:srgbClr val="E1E1E1"/>
            </a:solidFill>
            <a:ln w="9525">
              <a:solidFill>
                <a:srgbClr val="000000"/>
              </a:solidFill>
              <a:round/>
              <a:headEnd/>
              <a:tailEnd/>
            </a:ln>
          </p:spPr>
          <p:txBody>
            <a:bodyPr/>
            <a:lstStyle/>
            <a:p>
              <a:endParaRPr lang="en-US"/>
            </a:p>
          </p:txBody>
        </p:sp>
        <p:sp>
          <p:nvSpPr>
            <p:cNvPr id="7325" name="Freeform 179"/>
            <p:cNvSpPr>
              <a:spLocks/>
            </p:cNvSpPr>
            <p:nvPr/>
          </p:nvSpPr>
          <p:spPr bwMode="auto">
            <a:xfrm>
              <a:off x="2237" y="1972"/>
              <a:ext cx="6" cy="14"/>
            </a:xfrm>
            <a:custGeom>
              <a:avLst/>
              <a:gdLst>
                <a:gd name="T0" fmla="*/ 6 w 6"/>
                <a:gd name="T1" fmla="*/ 0 h 12"/>
                <a:gd name="T2" fmla="*/ 0 w 6"/>
                <a:gd name="T3" fmla="*/ 89 h 12"/>
                <a:gd name="T4" fmla="*/ 0 w 6"/>
                <a:gd name="T5" fmla="*/ 47 h 12"/>
                <a:gd name="T6" fmla="*/ 6 w 6"/>
                <a:gd name="T7" fmla="*/ 0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0"/>
                  </a:moveTo>
                  <a:lnTo>
                    <a:pt x="0" y="12"/>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326" name="Freeform 180"/>
            <p:cNvSpPr>
              <a:spLocks/>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6" y="0"/>
                  </a:moveTo>
                  <a:lnTo>
                    <a:pt x="6" y="5"/>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27" name="Freeform 181"/>
            <p:cNvSpPr>
              <a:spLocks/>
            </p:cNvSpPr>
            <p:nvPr/>
          </p:nvSpPr>
          <p:spPr bwMode="auto">
            <a:xfrm>
              <a:off x="2293" y="1959"/>
              <a:ext cx="5" cy="1"/>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28" name="Rectangle 182"/>
            <p:cNvSpPr>
              <a:spLocks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29" name="Rectangle 183"/>
            <p:cNvSpPr>
              <a:spLocks noChangeArrowheads="1"/>
            </p:cNvSpPr>
            <p:nvPr/>
          </p:nvSpPr>
          <p:spPr bwMode="auto">
            <a:xfrm>
              <a:off x="2437" y="1803"/>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30" name="Freeform 184"/>
            <p:cNvSpPr>
              <a:spLocks/>
            </p:cNvSpPr>
            <p:nvPr/>
          </p:nvSpPr>
          <p:spPr bwMode="auto">
            <a:xfrm>
              <a:off x="2685" y="1871"/>
              <a:ext cx="279" cy="302"/>
            </a:xfrm>
            <a:custGeom>
              <a:avLst/>
              <a:gdLst>
                <a:gd name="T0" fmla="*/ 310 w 275"/>
                <a:gd name="T1" fmla="*/ 1212 h 269"/>
                <a:gd name="T2" fmla="*/ 310 w 275"/>
                <a:gd name="T3" fmla="*/ 1188 h 269"/>
                <a:gd name="T4" fmla="*/ 331 w 275"/>
                <a:gd name="T5" fmla="*/ 1188 h 269"/>
                <a:gd name="T6" fmla="*/ 331 w 275"/>
                <a:gd name="T7" fmla="*/ 1074 h 269"/>
                <a:gd name="T8" fmla="*/ 323 w 275"/>
                <a:gd name="T9" fmla="*/ 992 h 269"/>
                <a:gd name="T10" fmla="*/ 323 w 275"/>
                <a:gd name="T11" fmla="*/ 670 h 269"/>
                <a:gd name="T12" fmla="*/ 317 w 275"/>
                <a:gd name="T13" fmla="*/ 484 h 269"/>
                <a:gd name="T14" fmla="*/ 317 w 275"/>
                <a:gd name="T15" fmla="*/ 406 h 269"/>
                <a:gd name="T16" fmla="*/ 317 w 275"/>
                <a:gd name="T17" fmla="*/ 326 h 269"/>
                <a:gd name="T18" fmla="*/ 317 w 275"/>
                <a:gd name="T19" fmla="*/ 242 h 269"/>
                <a:gd name="T20" fmla="*/ 317 w 275"/>
                <a:gd name="T21" fmla="*/ 189 h 269"/>
                <a:gd name="T22" fmla="*/ 317 w 275"/>
                <a:gd name="T23" fmla="*/ 135 h 269"/>
                <a:gd name="T24" fmla="*/ 304 w 275"/>
                <a:gd name="T25" fmla="*/ 107 h 269"/>
                <a:gd name="T26" fmla="*/ 275 w 275"/>
                <a:gd name="T27" fmla="*/ 79 h 269"/>
                <a:gd name="T28" fmla="*/ 275 w 275"/>
                <a:gd name="T29" fmla="*/ 27 h 269"/>
                <a:gd name="T30" fmla="*/ 243 w 275"/>
                <a:gd name="T31" fmla="*/ 27 h 269"/>
                <a:gd name="T32" fmla="*/ 231 w 275"/>
                <a:gd name="T33" fmla="*/ 54 h 269"/>
                <a:gd name="T34" fmla="*/ 219 w 275"/>
                <a:gd name="T35" fmla="*/ 79 h 269"/>
                <a:gd name="T36" fmla="*/ 219 w 275"/>
                <a:gd name="T37" fmla="*/ 216 h 269"/>
                <a:gd name="T38" fmla="*/ 196 w 275"/>
                <a:gd name="T39" fmla="*/ 242 h 269"/>
                <a:gd name="T40" fmla="*/ 170 w 275"/>
                <a:gd name="T41" fmla="*/ 216 h 269"/>
                <a:gd name="T42" fmla="*/ 152 w 275"/>
                <a:gd name="T43" fmla="*/ 163 h 269"/>
                <a:gd name="T44" fmla="*/ 126 w 275"/>
                <a:gd name="T45" fmla="*/ 135 h 269"/>
                <a:gd name="T46" fmla="*/ 114 w 275"/>
                <a:gd name="T47" fmla="*/ 54 h 269"/>
                <a:gd name="T48" fmla="*/ 91 w 275"/>
                <a:gd name="T49" fmla="*/ 54 h 269"/>
                <a:gd name="T50" fmla="*/ 73 w 275"/>
                <a:gd name="T51" fmla="*/ 27 h 269"/>
                <a:gd name="T52" fmla="*/ 49 w 275"/>
                <a:gd name="T53" fmla="*/ 0 h 269"/>
                <a:gd name="T54" fmla="*/ 49 w 275"/>
                <a:gd name="T55" fmla="*/ 54 h 269"/>
                <a:gd name="T56" fmla="*/ 24 w 275"/>
                <a:gd name="T57" fmla="*/ 107 h 269"/>
                <a:gd name="T58" fmla="*/ 12 w 275"/>
                <a:gd name="T59" fmla="*/ 163 h 269"/>
                <a:gd name="T60" fmla="*/ 12 w 275"/>
                <a:gd name="T61" fmla="*/ 216 h 269"/>
                <a:gd name="T62" fmla="*/ 0 w 275"/>
                <a:gd name="T63" fmla="*/ 267 h 269"/>
                <a:gd name="T64" fmla="*/ 0 w 275"/>
                <a:gd name="T65" fmla="*/ 267 h 269"/>
                <a:gd name="T66" fmla="*/ 6 w 275"/>
                <a:gd name="T67" fmla="*/ 378 h 269"/>
                <a:gd name="T68" fmla="*/ 12 w 275"/>
                <a:gd name="T69" fmla="*/ 592 h 269"/>
                <a:gd name="T70" fmla="*/ 0 w 275"/>
                <a:gd name="T71" fmla="*/ 620 h 269"/>
                <a:gd name="T72" fmla="*/ 12 w 275"/>
                <a:gd name="T73" fmla="*/ 697 h 269"/>
                <a:gd name="T74" fmla="*/ 18 w 275"/>
                <a:gd name="T75" fmla="*/ 781 h 269"/>
                <a:gd name="T76" fmla="*/ 55 w 275"/>
                <a:gd name="T77" fmla="*/ 781 h 269"/>
                <a:gd name="T78" fmla="*/ 61 w 275"/>
                <a:gd name="T79" fmla="*/ 857 h 269"/>
                <a:gd name="T80" fmla="*/ 85 w 275"/>
                <a:gd name="T81" fmla="*/ 884 h 269"/>
                <a:gd name="T82" fmla="*/ 97 w 275"/>
                <a:gd name="T83" fmla="*/ 943 h 269"/>
                <a:gd name="T84" fmla="*/ 114 w 275"/>
                <a:gd name="T85" fmla="*/ 914 h 269"/>
                <a:gd name="T86" fmla="*/ 140 w 275"/>
                <a:gd name="T87" fmla="*/ 857 h 269"/>
                <a:gd name="T88" fmla="*/ 158 w 275"/>
                <a:gd name="T89" fmla="*/ 914 h 269"/>
                <a:gd name="T90" fmla="*/ 205 w 275"/>
                <a:gd name="T91" fmla="*/ 992 h 269"/>
                <a:gd name="T92" fmla="*/ 225 w 275"/>
                <a:gd name="T93" fmla="*/ 1047 h 269"/>
                <a:gd name="T94" fmla="*/ 243 w 275"/>
                <a:gd name="T95" fmla="*/ 1074 h 269"/>
                <a:gd name="T96" fmla="*/ 291 w 275"/>
                <a:gd name="T97" fmla="*/ 1188 h 269"/>
                <a:gd name="T98" fmla="*/ 310 w 275"/>
                <a:gd name="T99" fmla="*/ 1212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5"/>
                <a:gd name="T151" fmla="*/ 0 h 269"/>
                <a:gd name="T152" fmla="*/ 275 w 275"/>
                <a:gd name="T153" fmla="*/ 269 h 2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round/>
              <a:headEnd/>
              <a:tailEnd/>
            </a:ln>
          </p:spPr>
          <p:txBody>
            <a:bodyPr/>
            <a:lstStyle/>
            <a:p>
              <a:endParaRPr lang="en-US"/>
            </a:p>
          </p:txBody>
        </p:sp>
        <p:sp>
          <p:nvSpPr>
            <p:cNvPr id="7331" name="Freeform 185"/>
            <p:cNvSpPr>
              <a:spLocks/>
            </p:cNvSpPr>
            <p:nvPr/>
          </p:nvSpPr>
          <p:spPr bwMode="auto">
            <a:xfrm>
              <a:off x="2309" y="2052"/>
              <a:ext cx="292" cy="330"/>
            </a:xfrm>
            <a:custGeom>
              <a:avLst/>
              <a:gdLst>
                <a:gd name="T0" fmla="*/ 73 w 288"/>
                <a:gd name="T1" fmla="*/ 1243 h 294"/>
                <a:gd name="T2" fmla="*/ 85 w 288"/>
                <a:gd name="T3" fmla="*/ 1319 h 294"/>
                <a:gd name="T4" fmla="*/ 103 w 288"/>
                <a:gd name="T5" fmla="*/ 1319 h 294"/>
                <a:gd name="T6" fmla="*/ 122 w 288"/>
                <a:gd name="T7" fmla="*/ 1294 h 294"/>
                <a:gd name="T8" fmla="*/ 140 w 288"/>
                <a:gd name="T9" fmla="*/ 1319 h 294"/>
                <a:gd name="T10" fmla="*/ 152 w 288"/>
                <a:gd name="T11" fmla="*/ 1162 h 294"/>
                <a:gd name="T12" fmla="*/ 164 w 288"/>
                <a:gd name="T13" fmla="*/ 1078 h 294"/>
                <a:gd name="T14" fmla="*/ 176 w 288"/>
                <a:gd name="T15" fmla="*/ 1051 h 294"/>
                <a:gd name="T16" fmla="*/ 192 w 288"/>
                <a:gd name="T17" fmla="*/ 1023 h 294"/>
                <a:gd name="T18" fmla="*/ 209 w 288"/>
                <a:gd name="T19" fmla="*/ 968 h 294"/>
                <a:gd name="T20" fmla="*/ 237 w 288"/>
                <a:gd name="T21" fmla="*/ 884 h 294"/>
                <a:gd name="T22" fmla="*/ 264 w 288"/>
                <a:gd name="T23" fmla="*/ 884 h 294"/>
                <a:gd name="T24" fmla="*/ 310 w 288"/>
                <a:gd name="T25" fmla="*/ 862 h 294"/>
                <a:gd name="T26" fmla="*/ 336 w 288"/>
                <a:gd name="T27" fmla="*/ 782 h 294"/>
                <a:gd name="T28" fmla="*/ 336 w 288"/>
                <a:gd name="T29" fmla="*/ 647 h 294"/>
                <a:gd name="T30" fmla="*/ 344 w 288"/>
                <a:gd name="T31" fmla="*/ 513 h 294"/>
                <a:gd name="T32" fmla="*/ 316 w 288"/>
                <a:gd name="T33" fmla="*/ 457 h 294"/>
                <a:gd name="T34" fmla="*/ 280 w 288"/>
                <a:gd name="T35" fmla="*/ 378 h 294"/>
                <a:gd name="T36" fmla="*/ 249 w 288"/>
                <a:gd name="T37" fmla="*/ 267 h 294"/>
                <a:gd name="T38" fmla="*/ 218 w 288"/>
                <a:gd name="T39" fmla="*/ 162 h 294"/>
                <a:gd name="T40" fmla="*/ 183 w 288"/>
                <a:gd name="T41" fmla="*/ 79 h 294"/>
                <a:gd name="T42" fmla="*/ 158 w 288"/>
                <a:gd name="T43" fmla="*/ 0 h 294"/>
                <a:gd name="T44" fmla="*/ 133 w 288"/>
                <a:gd name="T45" fmla="*/ 294 h 294"/>
                <a:gd name="T46" fmla="*/ 140 w 288"/>
                <a:gd name="T47" fmla="*/ 754 h 294"/>
                <a:gd name="T48" fmla="*/ 140 w 288"/>
                <a:gd name="T49" fmla="*/ 862 h 294"/>
                <a:gd name="T50" fmla="*/ 61 w 288"/>
                <a:gd name="T51" fmla="*/ 840 h 294"/>
                <a:gd name="T52" fmla="*/ 18 w 288"/>
                <a:gd name="T53" fmla="*/ 862 h 294"/>
                <a:gd name="T54" fmla="*/ 0 w 288"/>
                <a:gd name="T55" fmla="*/ 915 h 294"/>
                <a:gd name="T56" fmla="*/ 6 w 288"/>
                <a:gd name="T57" fmla="*/ 992 h 294"/>
                <a:gd name="T58" fmla="*/ 12 w 288"/>
                <a:gd name="T59" fmla="*/ 1133 h 294"/>
                <a:gd name="T60" fmla="*/ 24 w 288"/>
                <a:gd name="T61" fmla="*/ 1162 h 294"/>
                <a:gd name="T62" fmla="*/ 49 w 288"/>
                <a:gd name="T63" fmla="*/ 1162 h 294"/>
                <a:gd name="T64" fmla="*/ 67 w 288"/>
                <a:gd name="T65" fmla="*/ 1133 h 294"/>
                <a:gd name="T66" fmla="*/ 79 w 288"/>
                <a:gd name="T67" fmla="*/ 1213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8"/>
                <a:gd name="T103" fmla="*/ 0 h 294"/>
                <a:gd name="T104" fmla="*/ 288 w 288"/>
                <a:gd name="T105" fmla="*/ 294 h 2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E1E1E1"/>
            </a:solidFill>
            <a:ln w="9525">
              <a:solidFill>
                <a:srgbClr val="000000"/>
              </a:solidFill>
              <a:round/>
              <a:headEnd/>
              <a:tailEnd/>
            </a:ln>
          </p:spPr>
          <p:txBody>
            <a:bodyPr/>
            <a:lstStyle/>
            <a:p>
              <a:endParaRPr lang="en-US"/>
            </a:p>
          </p:txBody>
        </p:sp>
        <p:sp>
          <p:nvSpPr>
            <p:cNvPr id="7332" name="Rectangle 186"/>
            <p:cNvSpPr>
              <a:spLocks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33" name="Freeform 187"/>
            <p:cNvSpPr>
              <a:spLocks/>
            </p:cNvSpPr>
            <p:nvPr/>
          </p:nvSpPr>
          <p:spPr bwMode="auto">
            <a:xfrm>
              <a:off x="2225" y="1998"/>
              <a:ext cx="218" cy="283"/>
            </a:xfrm>
            <a:custGeom>
              <a:avLst/>
              <a:gdLst>
                <a:gd name="T0" fmla="*/ 12 w 215"/>
                <a:gd name="T1" fmla="*/ 982 h 252"/>
                <a:gd name="T2" fmla="*/ 6 w 215"/>
                <a:gd name="T3" fmla="*/ 1029 h 252"/>
                <a:gd name="T4" fmla="*/ 12 w 215"/>
                <a:gd name="T5" fmla="*/ 923 h 252"/>
                <a:gd name="T6" fmla="*/ 18 w 215"/>
                <a:gd name="T7" fmla="*/ 811 h 252"/>
                <a:gd name="T8" fmla="*/ 12 w 215"/>
                <a:gd name="T9" fmla="*/ 732 h 252"/>
                <a:gd name="T10" fmla="*/ 12 w 215"/>
                <a:gd name="T11" fmla="*/ 622 h 252"/>
                <a:gd name="T12" fmla="*/ 0 w 215"/>
                <a:gd name="T13" fmla="*/ 572 h 252"/>
                <a:gd name="T14" fmla="*/ 0 w 215"/>
                <a:gd name="T15" fmla="*/ 594 h 252"/>
                <a:gd name="T16" fmla="*/ 6 w 215"/>
                <a:gd name="T17" fmla="*/ 549 h 252"/>
                <a:gd name="T18" fmla="*/ 85 w 215"/>
                <a:gd name="T19" fmla="*/ 549 h 252"/>
                <a:gd name="T20" fmla="*/ 85 w 215"/>
                <a:gd name="T21" fmla="*/ 463 h 252"/>
                <a:gd name="T22" fmla="*/ 85 w 215"/>
                <a:gd name="T23" fmla="*/ 407 h 252"/>
                <a:gd name="T24" fmla="*/ 102 w 215"/>
                <a:gd name="T25" fmla="*/ 353 h 252"/>
                <a:gd name="T26" fmla="*/ 102 w 215"/>
                <a:gd name="T27" fmla="*/ 245 h 252"/>
                <a:gd name="T28" fmla="*/ 102 w 215"/>
                <a:gd name="T29" fmla="*/ 137 h 252"/>
                <a:gd name="T30" fmla="*/ 175 w 215"/>
                <a:gd name="T31" fmla="*/ 137 h 252"/>
                <a:gd name="T32" fmla="*/ 175 w 215"/>
                <a:gd name="T33" fmla="*/ 0 h 252"/>
                <a:gd name="T34" fmla="*/ 199 w 215"/>
                <a:gd name="T35" fmla="*/ 54 h 252"/>
                <a:gd name="T36" fmla="*/ 217 w 215"/>
                <a:gd name="T37" fmla="*/ 109 h 252"/>
                <a:gd name="T38" fmla="*/ 236 w 215"/>
                <a:gd name="T39" fmla="*/ 163 h 252"/>
                <a:gd name="T40" fmla="*/ 255 w 215"/>
                <a:gd name="T41" fmla="*/ 218 h 252"/>
                <a:gd name="T42" fmla="*/ 224 w 215"/>
                <a:gd name="T43" fmla="*/ 218 h 252"/>
                <a:gd name="T44" fmla="*/ 230 w 215"/>
                <a:gd name="T45" fmla="*/ 517 h 252"/>
                <a:gd name="T46" fmla="*/ 230 w 215"/>
                <a:gd name="T47" fmla="*/ 594 h 252"/>
                <a:gd name="T48" fmla="*/ 236 w 215"/>
                <a:gd name="T49" fmla="*/ 982 h 252"/>
                <a:gd name="T50" fmla="*/ 242 w 215"/>
                <a:gd name="T51" fmla="*/ 1004 h 252"/>
                <a:gd name="T52" fmla="*/ 236 w 215"/>
                <a:gd name="T53" fmla="*/ 1086 h 252"/>
                <a:gd name="T54" fmla="*/ 157 w 215"/>
                <a:gd name="T55" fmla="*/ 1086 h 252"/>
                <a:gd name="T56" fmla="*/ 157 w 215"/>
                <a:gd name="T57" fmla="*/ 1058 h 252"/>
                <a:gd name="T58" fmla="*/ 132 w 215"/>
                <a:gd name="T59" fmla="*/ 1086 h 252"/>
                <a:gd name="T60" fmla="*/ 120 w 215"/>
                <a:gd name="T61" fmla="*/ 1086 h 252"/>
                <a:gd name="T62" fmla="*/ 108 w 215"/>
                <a:gd name="T63" fmla="*/ 1058 h 252"/>
                <a:gd name="T64" fmla="*/ 96 w 215"/>
                <a:gd name="T65" fmla="*/ 1138 h 252"/>
                <a:gd name="T66" fmla="*/ 96 w 215"/>
                <a:gd name="T67" fmla="*/ 1138 h 252"/>
                <a:gd name="T68" fmla="*/ 85 w 215"/>
                <a:gd name="T69" fmla="*/ 1086 h 252"/>
                <a:gd name="T70" fmla="*/ 67 w 215"/>
                <a:gd name="T71" fmla="*/ 1029 h 252"/>
                <a:gd name="T72" fmla="*/ 55 w 215"/>
                <a:gd name="T73" fmla="*/ 982 h 252"/>
                <a:gd name="T74" fmla="*/ 24 w 215"/>
                <a:gd name="T75" fmla="*/ 982 h 252"/>
                <a:gd name="T76" fmla="*/ 12 w 215"/>
                <a:gd name="T77" fmla="*/ 982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5"/>
                <a:gd name="T118" fmla="*/ 0 h 252"/>
                <a:gd name="T119" fmla="*/ 215 w 215"/>
                <a:gd name="T120" fmla="*/ 252 h 2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E1E1E1"/>
            </a:solidFill>
            <a:ln w="9525">
              <a:solidFill>
                <a:srgbClr val="000000"/>
              </a:solidFill>
              <a:round/>
              <a:headEnd/>
              <a:tailEnd/>
            </a:ln>
          </p:spPr>
          <p:txBody>
            <a:bodyPr/>
            <a:lstStyle/>
            <a:p>
              <a:endParaRPr lang="en-US"/>
            </a:p>
          </p:txBody>
        </p:sp>
        <p:sp>
          <p:nvSpPr>
            <p:cNvPr id="7334" name="Freeform 188"/>
            <p:cNvSpPr>
              <a:spLocks/>
            </p:cNvSpPr>
            <p:nvPr/>
          </p:nvSpPr>
          <p:spPr bwMode="auto">
            <a:xfrm>
              <a:off x="2298" y="1810"/>
              <a:ext cx="212" cy="181"/>
            </a:xfrm>
            <a:custGeom>
              <a:avLst/>
              <a:gdLst>
                <a:gd name="T0" fmla="*/ 133 w 209"/>
                <a:gd name="T1" fmla="*/ 191 h 161"/>
                <a:gd name="T2" fmla="*/ 102 w 209"/>
                <a:gd name="T3" fmla="*/ 226 h 161"/>
                <a:gd name="T4" fmla="*/ 90 w 209"/>
                <a:gd name="T5" fmla="*/ 272 h 161"/>
                <a:gd name="T6" fmla="*/ 78 w 209"/>
                <a:gd name="T7" fmla="*/ 329 h 161"/>
                <a:gd name="T8" fmla="*/ 72 w 209"/>
                <a:gd name="T9" fmla="*/ 414 h 161"/>
                <a:gd name="T10" fmla="*/ 72 w 209"/>
                <a:gd name="T11" fmla="*/ 491 h 161"/>
                <a:gd name="T12" fmla="*/ 66 w 209"/>
                <a:gd name="T13" fmla="*/ 551 h 161"/>
                <a:gd name="T14" fmla="*/ 60 w 209"/>
                <a:gd name="T15" fmla="*/ 632 h 161"/>
                <a:gd name="T16" fmla="*/ 29 w 209"/>
                <a:gd name="T17" fmla="*/ 661 h 161"/>
                <a:gd name="T18" fmla="*/ 17 w 209"/>
                <a:gd name="T19" fmla="*/ 712 h 161"/>
                <a:gd name="T20" fmla="*/ 0 w 209"/>
                <a:gd name="T21" fmla="*/ 734 h 161"/>
                <a:gd name="T22" fmla="*/ 90 w 209"/>
                <a:gd name="T23" fmla="*/ 734 h 161"/>
                <a:gd name="T24" fmla="*/ 96 w 209"/>
                <a:gd name="T25" fmla="*/ 632 h 161"/>
                <a:gd name="T26" fmla="*/ 111 w 209"/>
                <a:gd name="T27" fmla="*/ 603 h 161"/>
                <a:gd name="T28" fmla="*/ 133 w 209"/>
                <a:gd name="T29" fmla="*/ 580 h 161"/>
                <a:gd name="T30" fmla="*/ 151 w 209"/>
                <a:gd name="T31" fmla="*/ 551 h 161"/>
                <a:gd name="T32" fmla="*/ 163 w 209"/>
                <a:gd name="T33" fmla="*/ 491 h 161"/>
                <a:gd name="T34" fmla="*/ 193 w 209"/>
                <a:gd name="T35" fmla="*/ 437 h 161"/>
                <a:gd name="T36" fmla="*/ 193 w 209"/>
                <a:gd name="T37" fmla="*/ 387 h 161"/>
                <a:gd name="T38" fmla="*/ 224 w 209"/>
                <a:gd name="T39" fmla="*/ 329 h 161"/>
                <a:gd name="T40" fmla="*/ 242 w 209"/>
                <a:gd name="T41" fmla="*/ 329 h 161"/>
                <a:gd name="T42" fmla="*/ 249 w 209"/>
                <a:gd name="T43" fmla="*/ 305 h 161"/>
                <a:gd name="T44" fmla="*/ 236 w 209"/>
                <a:gd name="T45" fmla="*/ 226 h 161"/>
                <a:gd name="T46" fmla="*/ 230 w 209"/>
                <a:gd name="T47" fmla="*/ 163 h 161"/>
                <a:gd name="T48" fmla="*/ 230 w 209"/>
                <a:gd name="T49" fmla="*/ 79 h 161"/>
                <a:gd name="T50" fmla="*/ 224 w 209"/>
                <a:gd name="T51" fmla="*/ 54 h 161"/>
                <a:gd name="T52" fmla="*/ 211 w 209"/>
                <a:gd name="T53" fmla="*/ 54 h 161"/>
                <a:gd name="T54" fmla="*/ 211 w 209"/>
                <a:gd name="T55" fmla="*/ 54 h 161"/>
                <a:gd name="T56" fmla="*/ 169 w 209"/>
                <a:gd name="T57" fmla="*/ 54 h 161"/>
                <a:gd name="T58" fmla="*/ 157 w 209"/>
                <a:gd name="T59" fmla="*/ 0 h 161"/>
                <a:gd name="T60" fmla="*/ 151 w 209"/>
                <a:gd name="T61" fmla="*/ 27 h 161"/>
                <a:gd name="T62" fmla="*/ 133 w 209"/>
                <a:gd name="T63" fmla="*/ 191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9"/>
                <a:gd name="T97" fmla="*/ 0 h 161"/>
                <a:gd name="T98" fmla="*/ 209 w 209"/>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6F73BF"/>
            </a:solidFill>
            <a:ln w="9525">
              <a:solidFill>
                <a:srgbClr val="000000"/>
              </a:solidFill>
              <a:round/>
              <a:headEnd/>
              <a:tailEnd/>
            </a:ln>
          </p:spPr>
          <p:txBody>
            <a:bodyPr/>
            <a:lstStyle/>
            <a:p>
              <a:endParaRPr lang="en-US"/>
            </a:p>
          </p:txBody>
        </p:sp>
        <p:sp>
          <p:nvSpPr>
            <p:cNvPr id="7335" name="Freeform 189"/>
            <p:cNvSpPr>
              <a:spLocks/>
            </p:cNvSpPr>
            <p:nvPr/>
          </p:nvSpPr>
          <p:spPr bwMode="auto">
            <a:xfrm>
              <a:off x="2528" y="2086"/>
              <a:ext cx="279" cy="262"/>
            </a:xfrm>
            <a:custGeom>
              <a:avLst/>
              <a:gdLst>
                <a:gd name="T0" fmla="*/ 30 w 275"/>
                <a:gd name="T1" fmla="*/ 938 h 234"/>
                <a:gd name="T2" fmla="*/ 24 w 275"/>
                <a:gd name="T3" fmla="*/ 938 h 234"/>
                <a:gd name="T4" fmla="*/ 12 w 275"/>
                <a:gd name="T5" fmla="*/ 908 h 234"/>
                <a:gd name="T6" fmla="*/ 12 w 275"/>
                <a:gd name="T7" fmla="*/ 883 h 234"/>
                <a:gd name="T8" fmla="*/ 18 w 275"/>
                <a:gd name="T9" fmla="*/ 883 h 234"/>
                <a:gd name="T10" fmla="*/ 6 w 275"/>
                <a:gd name="T11" fmla="*/ 808 h 234"/>
                <a:gd name="T12" fmla="*/ 0 w 275"/>
                <a:gd name="T13" fmla="*/ 724 h 234"/>
                <a:gd name="T14" fmla="*/ 6 w 275"/>
                <a:gd name="T15" fmla="*/ 724 h 234"/>
                <a:gd name="T16" fmla="*/ 18 w 275"/>
                <a:gd name="T17" fmla="*/ 702 h 234"/>
                <a:gd name="T18" fmla="*/ 55 w 275"/>
                <a:gd name="T19" fmla="*/ 702 h 234"/>
                <a:gd name="T20" fmla="*/ 73 w 275"/>
                <a:gd name="T21" fmla="*/ 702 h 234"/>
                <a:gd name="T22" fmla="*/ 79 w 275"/>
                <a:gd name="T23" fmla="*/ 625 h 234"/>
                <a:gd name="T24" fmla="*/ 79 w 275"/>
                <a:gd name="T25" fmla="*/ 576 h 234"/>
                <a:gd name="T26" fmla="*/ 79 w 275"/>
                <a:gd name="T27" fmla="*/ 495 h 234"/>
                <a:gd name="T28" fmla="*/ 85 w 275"/>
                <a:gd name="T29" fmla="*/ 442 h 234"/>
                <a:gd name="T30" fmla="*/ 85 w 275"/>
                <a:gd name="T31" fmla="*/ 366 h 234"/>
                <a:gd name="T32" fmla="*/ 114 w 275"/>
                <a:gd name="T33" fmla="*/ 337 h 234"/>
                <a:gd name="T34" fmla="*/ 139 w 275"/>
                <a:gd name="T35" fmla="*/ 289 h 234"/>
                <a:gd name="T36" fmla="*/ 151 w 275"/>
                <a:gd name="T37" fmla="*/ 233 h 234"/>
                <a:gd name="T38" fmla="*/ 169 w 275"/>
                <a:gd name="T39" fmla="*/ 183 h 234"/>
                <a:gd name="T40" fmla="*/ 194 w 275"/>
                <a:gd name="T41" fmla="*/ 105 h 234"/>
                <a:gd name="T42" fmla="*/ 224 w 275"/>
                <a:gd name="T43" fmla="*/ 54 h 234"/>
                <a:gd name="T44" fmla="*/ 242 w 275"/>
                <a:gd name="T45" fmla="*/ 0 h 234"/>
                <a:gd name="T46" fmla="*/ 274 w 275"/>
                <a:gd name="T47" fmla="*/ 27 h 234"/>
                <a:gd name="T48" fmla="*/ 290 w 275"/>
                <a:gd name="T49" fmla="*/ 77 h 234"/>
                <a:gd name="T50" fmla="*/ 303 w 275"/>
                <a:gd name="T51" fmla="*/ 54 h 234"/>
                <a:gd name="T52" fmla="*/ 309 w 275"/>
                <a:gd name="T53" fmla="*/ 54 h 234"/>
                <a:gd name="T54" fmla="*/ 309 w 275"/>
                <a:gd name="T55" fmla="*/ 105 h 234"/>
                <a:gd name="T56" fmla="*/ 309 w 275"/>
                <a:gd name="T57" fmla="*/ 183 h 234"/>
                <a:gd name="T58" fmla="*/ 331 w 275"/>
                <a:gd name="T59" fmla="*/ 261 h 234"/>
                <a:gd name="T60" fmla="*/ 323 w 275"/>
                <a:gd name="T61" fmla="*/ 315 h 234"/>
                <a:gd name="T62" fmla="*/ 323 w 275"/>
                <a:gd name="T63" fmla="*/ 366 h 234"/>
                <a:gd name="T64" fmla="*/ 323 w 275"/>
                <a:gd name="T65" fmla="*/ 442 h 234"/>
                <a:gd name="T66" fmla="*/ 316 w 275"/>
                <a:gd name="T67" fmla="*/ 576 h 234"/>
                <a:gd name="T68" fmla="*/ 309 w 275"/>
                <a:gd name="T69" fmla="*/ 625 h 234"/>
                <a:gd name="T70" fmla="*/ 303 w 275"/>
                <a:gd name="T71" fmla="*/ 679 h 234"/>
                <a:gd name="T72" fmla="*/ 290 w 275"/>
                <a:gd name="T73" fmla="*/ 724 h 234"/>
                <a:gd name="T74" fmla="*/ 282 w 275"/>
                <a:gd name="T75" fmla="*/ 784 h 234"/>
                <a:gd name="T76" fmla="*/ 282 w 275"/>
                <a:gd name="T77" fmla="*/ 863 h 234"/>
                <a:gd name="T78" fmla="*/ 258 w 275"/>
                <a:gd name="T79" fmla="*/ 908 h 234"/>
                <a:gd name="T80" fmla="*/ 236 w 275"/>
                <a:gd name="T81" fmla="*/ 883 h 234"/>
                <a:gd name="T82" fmla="*/ 218 w 275"/>
                <a:gd name="T83" fmla="*/ 883 h 234"/>
                <a:gd name="T84" fmla="*/ 194 w 275"/>
                <a:gd name="T85" fmla="*/ 938 h 234"/>
                <a:gd name="T86" fmla="*/ 169 w 275"/>
                <a:gd name="T87" fmla="*/ 908 h 234"/>
                <a:gd name="T88" fmla="*/ 157 w 275"/>
                <a:gd name="T89" fmla="*/ 883 h 234"/>
                <a:gd name="T90" fmla="*/ 139 w 275"/>
                <a:gd name="T91" fmla="*/ 908 h 234"/>
                <a:gd name="T92" fmla="*/ 124 w 275"/>
                <a:gd name="T93" fmla="*/ 863 h 234"/>
                <a:gd name="T94" fmla="*/ 97 w 275"/>
                <a:gd name="T95" fmla="*/ 835 h 234"/>
                <a:gd name="T96" fmla="*/ 85 w 275"/>
                <a:gd name="T97" fmla="*/ 863 h 234"/>
                <a:gd name="T98" fmla="*/ 79 w 275"/>
                <a:gd name="T99" fmla="*/ 938 h 234"/>
                <a:gd name="T100" fmla="*/ 73 w 275"/>
                <a:gd name="T101" fmla="*/ 989 h 234"/>
                <a:gd name="T102" fmla="*/ 73 w 275"/>
                <a:gd name="T103" fmla="*/ 1016 h 234"/>
                <a:gd name="T104" fmla="*/ 55 w 275"/>
                <a:gd name="T105" fmla="*/ 966 h 234"/>
                <a:gd name="T106" fmla="*/ 55 w 275"/>
                <a:gd name="T107" fmla="*/ 989 h 234"/>
                <a:gd name="T108" fmla="*/ 55 w 275"/>
                <a:gd name="T109" fmla="*/ 1016 h 234"/>
                <a:gd name="T110" fmla="*/ 55 w 275"/>
                <a:gd name="T111" fmla="*/ 1016 h 234"/>
                <a:gd name="T112" fmla="*/ 49 w 275"/>
                <a:gd name="T113" fmla="*/ 966 h 234"/>
                <a:gd name="T114" fmla="*/ 30 w 275"/>
                <a:gd name="T115" fmla="*/ 938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5"/>
                <a:gd name="T175" fmla="*/ 0 h 234"/>
                <a:gd name="T176" fmla="*/ 275 w 275"/>
                <a:gd name="T177" fmla="*/ 234 h 2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E1E1E1"/>
            </a:solidFill>
            <a:ln w="9525">
              <a:solidFill>
                <a:srgbClr val="000000"/>
              </a:solidFill>
              <a:round/>
              <a:headEnd/>
              <a:tailEnd/>
            </a:ln>
          </p:spPr>
          <p:txBody>
            <a:bodyPr/>
            <a:lstStyle/>
            <a:p>
              <a:endParaRPr lang="en-US"/>
            </a:p>
          </p:txBody>
        </p:sp>
        <p:sp>
          <p:nvSpPr>
            <p:cNvPr id="7336" name="Freeform 190"/>
            <p:cNvSpPr>
              <a:spLocks/>
            </p:cNvSpPr>
            <p:nvPr/>
          </p:nvSpPr>
          <p:spPr bwMode="auto">
            <a:xfrm>
              <a:off x="2218" y="2240"/>
              <a:ext cx="104" cy="95"/>
            </a:xfrm>
            <a:custGeom>
              <a:avLst/>
              <a:gdLst>
                <a:gd name="T0" fmla="*/ 31 w 101"/>
                <a:gd name="T1" fmla="*/ 0 h 84"/>
                <a:gd name="T2" fmla="*/ 12 w 101"/>
                <a:gd name="T3" fmla="*/ 61 h 84"/>
                <a:gd name="T4" fmla="*/ 0 w 101"/>
                <a:gd name="T5" fmla="*/ 179 h 84"/>
                <a:gd name="T6" fmla="*/ 12 w 101"/>
                <a:gd name="T7" fmla="*/ 267 h 84"/>
                <a:gd name="T8" fmla="*/ 12 w 101"/>
                <a:gd name="T9" fmla="*/ 236 h 84"/>
                <a:gd name="T10" fmla="*/ 12 w 101"/>
                <a:gd name="T11" fmla="*/ 267 h 84"/>
                <a:gd name="T12" fmla="*/ 12 w 101"/>
                <a:gd name="T13" fmla="*/ 267 h 84"/>
                <a:gd name="T14" fmla="*/ 12 w 101"/>
                <a:gd name="T15" fmla="*/ 300 h 84"/>
                <a:gd name="T16" fmla="*/ 43 w 101"/>
                <a:gd name="T17" fmla="*/ 300 h 84"/>
                <a:gd name="T18" fmla="*/ 49 w 101"/>
                <a:gd name="T19" fmla="*/ 267 h 84"/>
                <a:gd name="T20" fmla="*/ 80 w 101"/>
                <a:gd name="T21" fmla="*/ 300 h 84"/>
                <a:gd name="T22" fmla="*/ 86 w 101"/>
                <a:gd name="T23" fmla="*/ 329 h 84"/>
                <a:gd name="T24" fmla="*/ 49 w 101"/>
                <a:gd name="T25" fmla="*/ 300 h 84"/>
                <a:gd name="T26" fmla="*/ 37 w 101"/>
                <a:gd name="T27" fmla="*/ 329 h 84"/>
                <a:gd name="T28" fmla="*/ 12 w 101"/>
                <a:gd name="T29" fmla="*/ 354 h 84"/>
                <a:gd name="T30" fmla="*/ 12 w 101"/>
                <a:gd name="T31" fmla="*/ 387 h 84"/>
                <a:gd name="T32" fmla="*/ 37 w 101"/>
                <a:gd name="T33" fmla="*/ 387 h 84"/>
                <a:gd name="T34" fmla="*/ 43 w 101"/>
                <a:gd name="T35" fmla="*/ 387 h 84"/>
                <a:gd name="T36" fmla="*/ 43 w 101"/>
                <a:gd name="T37" fmla="*/ 387 h 84"/>
                <a:gd name="T38" fmla="*/ 12 w 101"/>
                <a:gd name="T39" fmla="*/ 387 h 84"/>
                <a:gd name="T40" fmla="*/ 12 w 101"/>
                <a:gd name="T41" fmla="*/ 413 h 84"/>
                <a:gd name="T42" fmla="*/ 49 w 101"/>
                <a:gd name="T43" fmla="*/ 387 h 84"/>
                <a:gd name="T44" fmla="*/ 86 w 101"/>
                <a:gd name="T45" fmla="*/ 387 h 84"/>
                <a:gd name="T46" fmla="*/ 113 w 101"/>
                <a:gd name="T47" fmla="*/ 413 h 84"/>
                <a:gd name="T48" fmla="*/ 147 w 101"/>
                <a:gd name="T49" fmla="*/ 413 h 84"/>
                <a:gd name="T50" fmla="*/ 139 w 101"/>
                <a:gd name="T51" fmla="*/ 329 h 84"/>
                <a:gd name="T52" fmla="*/ 139 w 101"/>
                <a:gd name="T53" fmla="*/ 267 h 84"/>
                <a:gd name="T54" fmla="*/ 131 w 101"/>
                <a:gd name="T55" fmla="*/ 179 h 84"/>
                <a:gd name="T56" fmla="*/ 113 w 101"/>
                <a:gd name="T57" fmla="*/ 123 h 84"/>
                <a:gd name="T58" fmla="*/ 86 w 101"/>
                <a:gd name="T59" fmla="*/ 61 h 84"/>
                <a:gd name="T60" fmla="*/ 71 w 101"/>
                <a:gd name="T61" fmla="*/ 0 h 84"/>
                <a:gd name="T62" fmla="*/ 43 w 101"/>
                <a:gd name="T63" fmla="*/ 0 h 84"/>
                <a:gd name="T64" fmla="*/ 31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1"/>
                <a:gd name="T100" fmla="*/ 0 h 84"/>
                <a:gd name="T101" fmla="*/ 101 w 101"/>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E1E1E1"/>
            </a:solidFill>
            <a:ln w="9525">
              <a:solidFill>
                <a:srgbClr val="000000"/>
              </a:solidFill>
              <a:round/>
              <a:headEnd/>
              <a:tailEnd/>
            </a:ln>
          </p:spPr>
          <p:txBody>
            <a:bodyPr/>
            <a:lstStyle/>
            <a:p>
              <a:endParaRPr lang="en-US"/>
            </a:p>
          </p:txBody>
        </p:sp>
        <p:sp>
          <p:nvSpPr>
            <p:cNvPr id="7337" name="Freeform 191"/>
            <p:cNvSpPr>
              <a:spLocks/>
            </p:cNvSpPr>
            <p:nvPr/>
          </p:nvSpPr>
          <p:spPr bwMode="auto">
            <a:xfrm>
              <a:off x="2648" y="1776"/>
              <a:ext cx="74" cy="162"/>
            </a:xfrm>
            <a:custGeom>
              <a:avLst/>
              <a:gdLst>
                <a:gd name="T0" fmla="*/ 67 w 72"/>
                <a:gd name="T1" fmla="*/ 617 h 144"/>
                <a:gd name="T2" fmla="*/ 49 w 72"/>
                <a:gd name="T3" fmla="*/ 668 h 144"/>
                <a:gd name="T4" fmla="*/ 43 w 72"/>
                <a:gd name="T5" fmla="*/ 471 h 144"/>
                <a:gd name="T6" fmla="*/ 31 w 72"/>
                <a:gd name="T7" fmla="*/ 417 h 144"/>
                <a:gd name="T8" fmla="*/ 0 w 72"/>
                <a:gd name="T9" fmla="*/ 331 h 144"/>
                <a:gd name="T10" fmla="*/ 12 w 72"/>
                <a:gd name="T11" fmla="*/ 254 h 144"/>
                <a:gd name="T12" fmla="*/ 31 w 72"/>
                <a:gd name="T13" fmla="*/ 192 h 144"/>
                <a:gd name="T14" fmla="*/ 31 w 72"/>
                <a:gd name="T15" fmla="*/ 54 h 144"/>
                <a:gd name="T16" fmla="*/ 31 w 72"/>
                <a:gd name="T17" fmla="*/ 29 h 144"/>
                <a:gd name="T18" fmla="*/ 49 w 72"/>
                <a:gd name="T19" fmla="*/ 0 h 144"/>
                <a:gd name="T20" fmla="*/ 56 w 72"/>
                <a:gd name="T21" fmla="*/ 29 h 144"/>
                <a:gd name="T22" fmla="*/ 67 w 72"/>
                <a:gd name="T23" fmla="*/ 54 h 144"/>
                <a:gd name="T24" fmla="*/ 86 w 72"/>
                <a:gd name="T25" fmla="*/ 29 h 144"/>
                <a:gd name="T26" fmla="*/ 79 w 72"/>
                <a:gd name="T27" fmla="*/ 141 h 144"/>
                <a:gd name="T28" fmla="*/ 86 w 72"/>
                <a:gd name="T29" fmla="*/ 192 h 144"/>
                <a:gd name="T30" fmla="*/ 79 w 72"/>
                <a:gd name="T31" fmla="*/ 254 h 144"/>
                <a:gd name="T32" fmla="*/ 56 w 72"/>
                <a:gd name="T33" fmla="*/ 305 h 144"/>
                <a:gd name="T34" fmla="*/ 86 w 72"/>
                <a:gd name="T35" fmla="*/ 362 h 144"/>
                <a:gd name="T36" fmla="*/ 102 w 72"/>
                <a:gd name="T37" fmla="*/ 387 h 144"/>
                <a:gd name="T38" fmla="*/ 102 w 72"/>
                <a:gd name="T39" fmla="*/ 443 h 144"/>
                <a:gd name="T40" fmla="*/ 86 w 72"/>
                <a:gd name="T41" fmla="*/ 498 h 144"/>
                <a:gd name="T42" fmla="*/ 67 w 72"/>
                <a:gd name="T43" fmla="*/ 554 h 144"/>
                <a:gd name="T44" fmla="*/ 67 w 72"/>
                <a:gd name="T45" fmla="*/ 617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144"/>
                <a:gd name="T71" fmla="*/ 72 w 72"/>
                <a:gd name="T72" fmla="*/ 144 h 1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239FB1"/>
            </a:solidFill>
            <a:ln w="9525">
              <a:solidFill>
                <a:srgbClr val="000000"/>
              </a:solidFill>
              <a:round/>
              <a:headEnd/>
              <a:tailEnd/>
            </a:ln>
          </p:spPr>
          <p:txBody>
            <a:bodyPr/>
            <a:lstStyle/>
            <a:p>
              <a:endParaRPr lang="en-US"/>
            </a:p>
          </p:txBody>
        </p:sp>
        <p:sp>
          <p:nvSpPr>
            <p:cNvPr id="7338" name="Freeform 192"/>
            <p:cNvSpPr>
              <a:spLocks/>
            </p:cNvSpPr>
            <p:nvPr/>
          </p:nvSpPr>
          <p:spPr bwMode="auto">
            <a:xfrm>
              <a:off x="2322" y="2422"/>
              <a:ext cx="72" cy="94"/>
            </a:xfrm>
            <a:custGeom>
              <a:avLst/>
              <a:gdLst>
                <a:gd name="T0" fmla="*/ 66 w 72"/>
                <a:gd name="T1" fmla="*/ 365 h 84"/>
                <a:gd name="T2" fmla="*/ 48 w 72"/>
                <a:gd name="T3" fmla="*/ 314 h 84"/>
                <a:gd name="T4" fmla="*/ 30 w 72"/>
                <a:gd name="T5" fmla="*/ 261 h 84"/>
                <a:gd name="T6" fmla="*/ 18 w 72"/>
                <a:gd name="T7" fmla="*/ 208 h 84"/>
                <a:gd name="T8" fmla="*/ 0 w 72"/>
                <a:gd name="T9" fmla="*/ 132 h 84"/>
                <a:gd name="T10" fmla="*/ 6 w 72"/>
                <a:gd name="T11" fmla="*/ 105 h 84"/>
                <a:gd name="T12" fmla="*/ 12 w 72"/>
                <a:gd name="T13" fmla="*/ 54 h 84"/>
                <a:gd name="T14" fmla="*/ 18 w 72"/>
                <a:gd name="T15" fmla="*/ 0 h 84"/>
                <a:gd name="T16" fmla="*/ 30 w 72"/>
                <a:gd name="T17" fmla="*/ 0 h 84"/>
                <a:gd name="T18" fmla="*/ 36 w 72"/>
                <a:gd name="T19" fmla="*/ 77 h 84"/>
                <a:gd name="T20" fmla="*/ 42 w 72"/>
                <a:gd name="T21" fmla="*/ 105 h 84"/>
                <a:gd name="T22" fmla="*/ 48 w 72"/>
                <a:gd name="T23" fmla="*/ 77 h 84"/>
                <a:gd name="T24" fmla="*/ 54 w 72"/>
                <a:gd name="T25" fmla="*/ 77 h 84"/>
                <a:gd name="T26" fmla="*/ 54 w 72"/>
                <a:gd name="T27" fmla="*/ 154 h 84"/>
                <a:gd name="T28" fmla="*/ 54 w 72"/>
                <a:gd name="T29" fmla="*/ 181 h 84"/>
                <a:gd name="T30" fmla="*/ 66 w 72"/>
                <a:gd name="T31" fmla="*/ 208 h 84"/>
                <a:gd name="T32" fmla="*/ 72 w 72"/>
                <a:gd name="T33" fmla="*/ 261 h 84"/>
                <a:gd name="T34" fmla="*/ 66 w 72"/>
                <a:gd name="T35" fmla="*/ 365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84"/>
                <a:gd name="T56" fmla="*/ 72 w 72"/>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6F73BF"/>
            </a:solidFill>
            <a:ln w="9525">
              <a:solidFill>
                <a:srgbClr val="000000"/>
              </a:solidFill>
              <a:round/>
              <a:headEnd/>
              <a:tailEnd/>
            </a:ln>
          </p:spPr>
          <p:txBody>
            <a:bodyPr/>
            <a:lstStyle/>
            <a:p>
              <a:endParaRPr lang="en-US"/>
            </a:p>
          </p:txBody>
        </p:sp>
        <p:sp>
          <p:nvSpPr>
            <p:cNvPr id="7339" name="Freeform 193"/>
            <p:cNvSpPr>
              <a:spLocks/>
            </p:cNvSpPr>
            <p:nvPr/>
          </p:nvSpPr>
          <p:spPr bwMode="auto">
            <a:xfrm>
              <a:off x="1048" y="2395"/>
              <a:ext cx="61" cy="54"/>
            </a:xfrm>
            <a:custGeom>
              <a:avLst/>
              <a:gdLst>
                <a:gd name="T0" fmla="*/ 0 w 60"/>
                <a:gd name="T1" fmla="*/ 168 h 48"/>
                <a:gd name="T2" fmla="*/ 6 w 60"/>
                <a:gd name="T3" fmla="*/ 87 h 48"/>
                <a:gd name="T4" fmla="*/ 6 w 60"/>
                <a:gd name="T5" fmla="*/ 29 h 48"/>
                <a:gd name="T6" fmla="*/ 12 w 60"/>
                <a:gd name="T7" fmla="*/ 0 h 48"/>
                <a:gd name="T8" fmla="*/ 12 w 60"/>
                <a:gd name="T9" fmla="*/ 60 h 48"/>
                <a:gd name="T10" fmla="*/ 24 w 60"/>
                <a:gd name="T11" fmla="*/ 60 h 48"/>
                <a:gd name="T12" fmla="*/ 43 w 60"/>
                <a:gd name="T13" fmla="*/ 87 h 48"/>
                <a:gd name="T14" fmla="*/ 67 w 60"/>
                <a:gd name="T15" fmla="*/ 60 h 48"/>
                <a:gd name="T16" fmla="*/ 67 w 60"/>
                <a:gd name="T17" fmla="*/ 60 h 48"/>
                <a:gd name="T18" fmla="*/ 73 w 60"/>
                <a:gd name="T19" fmla="*/ 87 h 48"/>
                <a:gd name="T20" fmla="*/ 61 w 60"/>
                <a:gd name="T21" fmla="*/ 141 h 48"/>
                <a:gd name="T22" fmla="*/ 67 w 60"/>
                <a:gd name="T23" fmla="*/ 192 h 48"/>
                <a:gd name="T24" fmla="*/ 49 w 60"/>
                <a:gd name="T25" fmla="*/ 226 h 48"/>
                <a:gd name="T26" fmla="*/ 49 w 60"/>
                <a:gd name="T27" fmla="*/ 168 h 48"/>
                <a:gd name="T28" fmla="*/ 43 w 60"/>
                <a:gd name="T29" fmla="*/ 192 h 48"/>
                <a:gd name="T30" fmla="*/ 24 w 60"/>
                <a:gd name="T31" fmla="*/ 141 h 48"/>
                <a:gd name="T32" fmla="*/ 6 w 60"/>
                <a:gd name="T33" fmla="*/ 141 h 48"/>
                <a:gd name="T34" fmla="*/ 0 w 60"/>
                <a:gd name="T35" fmla="*/ 168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48"/>
                <a:gd name="T56" fmla="*/ 60 w 60"/>
                <a:gd name="T57" fmla="*/ 48 h 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round/>
              <a:headEnd/>
              <a:tailEnd/>
            </a:ln>
          </p:spPr>
          <p:txBody>
            <a:bodyPr/>
            <a:lstStyle/>
            <a:p>
              <a:endParaRPr lang="en-US"/>
            </a:p>
          </p:txBody>
        </p:sp>
        <p:sp>
          <p:nvSpPr>
            <p:cNvPr id="7340" name="Freeform 194"/>
            <p:cNvSpPr>
              <a:spLocks/>
            </p:cNvSpPr>
            <p:nvPr/>
          </p:nvSpPr>
          <p:spPr bwMode="auto">
            <a:xfrm>
              <a:off x="1109" y="2401"/>
              <a:ext cx="43" cy="48"/>
            </a:xfrm>
            <a:custGeom>
              <a:avLst/>
              <a:gdLst>
                <a:gd name="T0" fmla="*/ 37 w 42"/>
                <a:gd name="T1" fmla="*/ 136 h 42"/>
                <a:gd name="T2" fmla="*/ 43 w 42"/>
                <a:gd name="T3" fmla="*/ 136 h 42"/>
                <a:gd name="T4" fmla="*/ 43 w 42"/>
                <a:gd name="T5" fmla="*/ 104 h 42"/>
                <a:gd name="T6" fmla="*/ 37 w 42"/>
                <a:gd name="T7" fmla="*/ 104 h 42"/>
                <a:gd name="T8" fmla="*/ 18 w 42"/>
                <a:gd name="T9" fmla="*/ 70 h 42"/>
                <a:gd name="T10" fmla="*/ 6 w 42"/>
                <a:gd name="T11" fmla="*/ 33 h 42"/>
                <a:gd name="T12" fmla="*/ 0 w 42"/>
                <a:gd name="T13" fmla="*/ 33 h 42"/>
                <a:gd name="T14" fmla="*/ 0 w 42"/>
                <a:gd name="T15" fmla="*/ 0 h 42"/>
                <a:gd name="T16" fmla="*/ 18 w 42"/>
                <a:gd name="T17" fmla="*/ 0 h 42"/>
                <a:gd name="T18" fmla="*/ 43 w 42"/>
                <a:gd name="T19" fmla="*/ 33 h 42"/>
                <a:gd name="T20" fmla="*/ 55 w 42"/>
                <a:gd name="T21" fmla="*/ 70 h 42"/>
                <a:gd name="T22" fmla="*/ 55 w 42"/>
                <a:gd name="T23" fmla="*/ 167 h 42"/>
                <a:gd name="T24" fmla="*/ 49 w 42"/>
                <a:gd name="T25" fmla="*/ 207 h 42"/>
                <a:gd name="T26" fmla="*/ 43 w 42"/>
                <a:gd name="T27" fmla="*/ 238 h 42"/>
                <a:gd name="T28" fmla="*/ 37 w 42"/>
                <a:gd name="T29" fmla="*/ 207 h 42"/>
                <a:gd name="T30" fmla="*/ 37 w 42"/>
                <a:gd name="T31" fmla="*/ 136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42"/>
                <a:gd name="T50" fmla="*/ 42 w 42"/>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round/>
              <a:headEnd/>
              <a:tailEnd/>
            </a:ln>
          </p:spPr>
          <p:txBody>
            <a:bodyPr/>
            <a:lstStyle/>
            <a:p>
              <a:endParaRPr lang="en-US"/>
            </a:p>
          </p:txBody>
        </p:sp>
        <p:sp>
          <p:nvSpPr>
            <p:cNvPr id="7341" name="Freeform 195"/>
            <p:cNvSpPr>
              <a:spLocks/>
            </p:cNvSpPr>
            <p:nvPr/>
          </p:nvSpPr>
          <p:spPr bwMode="auto">
            <a:xfrm>
              <a:off x="1553" y="2482"/>
              <a:ext cx="54" cy="82"/>
            </a:xfrm>
            <a:custGeom>
              <a:avLst/>
              <a:gdLst>
                <a:gd name="T0" fmla="*/ 42 w 54"/>
                <a:gd name="T1" fmla="*/ 99 h 72"/>
                <a:gd name="T2" fmla="*/ 24 w 54"/>
                <a:gd name="T3" fmla="*/ 32 h 72"/>
                <a:gd name="T4" fmla="*/ 12 w 54"/>
                <a:gd name="T5" fmla="*/ 0 h 72"/>
                <a:gd name="T6" fmla="*/ 6 w 54"/>
                <a:gd name="T7" fmla="*/ 32 h 72"/>
                <a:gd name="T8" fmla="*/ 0 w 54"/>
                <a:gd name="T9" fmla="*/ 129 h 72"/>
                <a:gd name="T10" fmla="*/ 12 w 54"/>
                <a:gd name="T11" fmla="*/ 264 h 72"/>
                <a:gd name="T12" fmla="*/ 0 w 54"/>
                <a:gd name="T13" fmla="*/ 391 h 72"/>
                <a:gd name="T14" fmla="*/ 12 w 54"/>
                <a:gd name="T15" fmla="*/ 391 h 72"/>
                <a:gd name="T16" fmla="*/ 30 w 54"/>
                <a:gd name="T17" fmla="*/ 391 h 72"/>
                <a:gd name="T18" fmla="*/ 42 w 54"/>
                <a:gd name="T19" fmla="*/ 289 h 72"/>
                <a:gd name="T20" fmla="*/ 54 w 54"/>
                <a:gd name="T21" fmla="*/ 196 h 72"/>
                <a:gd name="T22" fmla="*/ 48 w 54"/>
                <a:gd name="T23" fmla="*/ 129 h 72"/>
                <a:gd name="T24" fmla="*/ 48 w 54"/>
                <a:gd name="T25" fmla="*/ 161 h 72"/>
                <a:gd name="T26" fmla="*/ 42 w 54"/>
                <a:gd name="T27" fmla="*/ 99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72"/>
                <a:gd name="T44" fmla="*/ 54 w 54"/>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6F73BF"/>
            </a:solidFill>
            <a:ln w="9525">
              <a:solidFill>
                <a:srgbClr val="000000"/>
              </a:solidFill>
              <a:round/>
              <a:headEnd/>
              <a:tailEnd/>
            </a:ln>
          </p:spPr>
          <p:txBody>
            <a:bodyPr/>
            <a:lstStyle/>
            <a:p>
              <a:endParaRPr lang="en-US"/>
            </a:p>
          </p:txBody>
        </p:sp>
        <p:sp>
          <p:nvSpPr>
            <p:cNvPr id="7342" name="Freeform 196"/>
            <p:cNvSpPr>
              <a:spLocks/>
            </p:cNvSpPr>
            <p:nvPr/>
          </p:nvSpPr>
          <p:spPr bwMode="auto">
            <a:xfrm>
              <a:off x="1116" y="2335"/>
              <a:ext cx="217" cy="370"/>
            </a:xfrm>
            <a:custGeom>
              <a:avLst/>
              <a:gdLst>
                <a:gd name="T0" fmla="*/ 97 w 215"/>
                <a:gd name="T1" fmla="*/ 141 h 329"/>
                <a:gd name="T2" fmla="*/ 91 w 215"/>
                <a:gd name="T3" fmla="*/ 141 h 329"/>
                <a:gd name="T4" fmla="*/ 73 w 215"/>
                <a:gd name="T5" fmla="*/ 271 h 329"/>
                <a:gd name="T6" fmla="*/ 42 w 215"/>
                <a:gd name="T7" fmla="*/ 408 h 329"/>
                <a:gd name="T8" fmla="*/ 36 w 215"/>
                <a:gd name="T9" fmla="*/ 328 h 329"/>
                <a:gd name="T10" fmla="*/ 30 w 215"/>
                <a:gd name="T11" fmla="*/ 436 h 329"/>
                <a:gd name="T12" fmla="*/ 30 w 215"/>
                <a:gd name="T13" fmla="*/ 522 h 329"/>
                <a:gd name="T14" fmla="*/ 30 w 215"/>
                <a:gd name="T15" fmla="*/ 631 h 329"/>
                <a:gd name="T16" fmla="*/ 30 w 215"/>
                <a:gd name="T17" fmla="*/ 767 h 329"/>
                <a:gd name="T18" fmla="*/ 24 w 215"/>
                <a:gd name="T19" fmla="*/ 881 h 329"/>
                <a:gd name="T20" fmla="*/ 6 w 215"/>
                <a:gd name="T21" fmla="*/ 963 h 329"/>
                <a:gd name="T22" fmla="*/ 6 w 215"/>
                <a:gd name="T23" fmla="*/ 991 h 329"/>
                <a:gd name="T24" fmla="*/ 30 w 215"/>
                <a:gd name="T25" fmla="*/ 1103 h 329"/>
                <a:gd name="T26" fmla="*/ 79 w 215"/>
                <a:gd name="T27" fmla="*/ 1154 h 329"/>
                <a:gd name="T28" fmla="*/ 97 w 215"/>
                <a:gd name="T29" fmla="*/ 1240 h 329"/>
                <a:gd name="T30" fmla="*/ 115 w 215"/>
                <a:gd name="T31" fmla="*/ 1348 h 329"/>
                <a:gd name="T32" fmla="*/ 151 w 215"/>
                <a:gd name="T33" fmla="*/ 1348 h 329"/>
                <a:gd name="T34" fmla="*/ 164 w 215"/>
                <a:gd name="T35" fmla="*/ 1483 h 329"/>
                <a:gd name="T36" fmla="*/ 194 w 215"/>
                <a:gd name="T37" fmla="*/ 1267 h 329"/>
                <a:gd name="T38" fmla="*/ 176 w 215"/>
                <a:gd name="T39" fmla="*/ 1072 h 329"/>
                <a:gd name="T40" fmla="*/ 200 w 215"/>
                <a:gd name="T41" fmla="*/ 1043 h 329"/>
                <a:gd name="T42" fmla="*/ 188 w 215"/>
                <a:gd name="T43" fmla="*/ 991 h 329"/>
                <a:gd name="T44" fmla="*/ 218 w 215"/>
                <a:gd name="T45" fmla="*/ 963 h 329"/>
                <a:gd name="T46" fmla="*/ 229 w 215"/>
                <a:gd name="T47" fmla="*/ 928 h 329"/>
                <a:gd name="T48" fmla="*/ 241 w 215"/>
                <a:gd name="T49" fmla="*/ 1021 h 329"/>
                <a:gd name="T50" fmla="*/ 224 w 215"/>
                <a:gd name="T51" fmla="*/ 881 h 329"/>
                <a:gd name="T52" fmla="*/ 224 w 215"/>
                <a:gd name="T53" fmla="*/ 711 h 329"/>
                <a:gd name="T54" fmla="*/ 229 w 215"/>
                <a:gd name="T55" fmla="*/ 579 h 329"/>
                <a:gd name="T56" fmla="*/ 188 w 215"/>
                <a:gd name="T57" fmla="*/ 490 h 329"/>
                <a:gd name="T58" fmla="*/ 133 w 215"/>
                <a:gd name="T59" fmla="*/ 467 h 329"/>
                <a:gd name="T60" fmla="*/ 127 w 215"/>
                <a:gd name="T61" fmla="*/ 295 h 329"/>
                <a:gd name="T62" fmla="*/ 127 w 215"/>
                <a:gd name="T63" fmla="*/ 215 h 329"/>
                <a:gd name="T64" fmla="*/ 145 w 215"/>
                <a:gd name="T65" fmla="*/ 54 h 329"/>
                <a:gd name="T66" fmla="*/ 157 w 215"/>
                <a:gd name="T67" fmla="*/ 0 h 329"/>
                <a:gd name="T68" fmla="*/ 115 w 215"/>
                <a:gd name="T69" fmla="*/ 111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5"/>
                <a:gd name="T106" fmla="*/ 0 h 329"/>
                <a:gd name="T107" fmla="*/ 215 w 215"/>
                <a:gd name="T108" fmla="*/ 329 h 3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21ACBF"/>
            </a:solidFill>
            <a:ln w="9525">
              <a:solidFill>
                <a:srgbClr val="000000"/>
              </a:solidFill>
              <a:round/>
              <a:headEnd/>
              <a:tailEnd/>
            </a:ln>
          </p:spPr>
          <p:txBody>
            <a:bodyPr/>
            <a:lstStyle/>
            <a:p>
              <a:endParaRPr lang="en-US"/>
            </a:p>
          </p:txBody>
        </p:sp>
        <p:sp>
          <p:nvSpPr>
            <p:cNvPr id="7343" name="Freeform 197"/>
            <p:cNvSpPr>
              <a:spLocks/>
            </p:cNvSpPr>
            <p:nvPr/>
          </p:nvSpPr>
          <p:spPr bwMode="auto">
            <a:xfrm>
              <a:off x="1431" y="2422"/>
              <a:ext cx="85" cy="162"/>
            </a:xfrm>
            <a:custGeom>
              <a:avLst/>
              <a:gdLst>
                <a:gd name="T0" fmla="*/ 85 w 84"/>
                <a:gd name="T1" fmla="*/ 471 h 144"/>
                <a:gd name="T2" fmla="*/ 73 w 84"/>
                <a:gd name="T3" fmla="*/ 417 h 144"/>
                <a:gd name="T4" fmla="*/ 73 w 84"/>
                <a:gd name="T5" fmla="*/ 331 h 144"/>
                <a:gd name="T6" fmla="*/ 85 w 84"/>
                <a:gd name="T7" fmla="*/ 331 h 144"/>
                <a:gd name="T8" fmla="*/ 85 w 84"/>
                <a:gd name="T9" fmla="*/ 272 h 144"/>
                <a:gd name="T10" fmla="*/ 85 w 84"/>
                <a:gd name="T11" fmla="*/ 192 h 144"/>
                <a:gd name="T12" fmla="*/ 67 w 84"/>
                <a:gd name="T13" fmla="*/ 141 h 144"/>
                <a:gd name="T14" fmla="*/ 61 w 84"/>
                <a:gd name="T15" fmla="*/ 192 h 144"/>
                <a:gd name="T16" fmla="*/ 67 w 84"/>
                <a:gd name="T17" fmla="*/ 83 h 144"/>
                <a:gd name="T18" fmla="*/ 55 w 84"/>
                <a:gd name="T19" fmla="*/ 54 h 144"/>
                <a:gd name="T20" fmla="*/ 30 w 84"/>
                <a:gd name="T21" fmla="*/ 0 h 144"/>
                <a:gd name="T22" fmla="*/ 36 w 84"/>
                <a:gd name="T23" fmla="*/ 29 h 144"/>
                <a:gd name="T24" fmla="*/ 30 w 84"/>
                <a:gd name="T25" fmla="*/ 0 h 144"/>
                <a:gd name="T26" fmla="*/ 30 w 84"/>
                <a:gd name="T27" fmla="*/ 29 h 144"/>
                <a:gd name="T28" fmla="*/ 12 w 84"/>
                <a:gd name="T29" fmla="*/ 83 h 144"/>
                <a:gd name="T30" fmla="*/ 24 w 84"/>
                <a:gd name="T31" fmla="*/ 141 h 144"/>
                <a:gd name="T32" fmla="*/ 6 w 84"/>
                <a:gd name="T33" fmla="*/ 168 h 144"/>
                <a:gd name="T34" fmla="*/ 0 w 84"/>
                <a:gd name="T35" fmla="*/ 226 h 144"/>
                <a:gd name="T36" fmla="*/ 12 w 84"/>
                <a:gd name="T37" fmla="*/ 305 h 144"/>
                <a:gd name="T38" fmla="*/ 24 w 84"/>
                <a:gd name="T39" fmla="*/ 305 h 144"/>
                <a:gd name="T40" fmla="*/ 24 w 84"/>
                <a:gd name="T41" fmla="*/ 362 h 144"/>
                <a:gd name="T42" fmla="*/ 30 w 84"/>
                <a:gd name="T43" fmla="*/ 387 h 144"/>
                <a:gd name="T44" fmla="*/ 24 w 84"/>
                <a:gd name="T45" fmla="*/ 471 h 144"/>
                <a:gd name="T46" fmla="*/ 30 w 84"/>
                <a:gd name="T47" fmla="*/ 581 h 144"/>
                <a:gd name="T48" fmla="*/ 55 w 84"/>
                <a:gd name="T49" fmla="*/ 668 h 144"/>
                <a:gd name="T50" fmla="*/ 67 w 84"/>
                <a:gd name="T51" fmla="*/ 668 h 144"/>
                <a:gd name="T52" fmla="*/ 79 w 84"/>
                <a:gd name="T53" fmla="*/ 617 h 144"/>
                <a:gd name="T54" fmla="*/ 97 w 84"/>
                <a:gd name="T55" fmla="*/ 617 h 144"/>
                <a:gd name="T56" fmla="*/ 91 w 84"/>
                <a:gd name="T57" fmla="*/ 528 h 144"/>
                <a:gd name="T58" fmla="*/ 85 w 84"/>
                <a:gd name="T59" fmla="*/ 471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4"/>
                <a:gd name="T91" fmla="*/ 0 h 144"/>
                <a:gd name="T92" fmla="*/ 84 w 84"/>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round/>
              <a:headEnd/>
              <a:tailEnd/>
            </a:ln>
          </p:spPr>
          <p:txBody>
            <a:bodyPr/>
            <a:lstStyle/>
            <a:p>
              <a:endParaRPr lang="en-US"/>
            </a:p>
          </p:txBody>
        </p:sp>
        <p:sp>
          <p:nvSpPr>
            <p:cNvPr id="7344" name="Freeform 198"/>
            <p:cNvSpPr>
              <a:spLocks/>
            </p:cNvSpPr>
            <p:nvPr/>
          </p:nvSpPr>
          <p:spPr bwMode="auto">
            <a:xfrm>
              <a:off x="1491" y="2482"/>
              <a:ext cx="74" cy="88"/>
            </a:xfrm>
            <a:custGeom>
              <a:avLst/>
              <a:gdLst>
                <a:gd name="T0" fmla="*/ 12 w 72"/>
                <a:gd name="T1" fmla="*/ 230 h 78"/>
                <a:gd name="T2" fmla="*/ 0 w 72"/>
                <a:gd name="T3" fmla="*/ 177 h 78"/>
                <a:gd name="T4" fmla="*/ 0 w 72"/>
                <a:gd name="T5" fmla="*/ 87 h 78"/>
                <a:gd name="T6" fmla="*/ 12 w 72"/>
                <a:gd name="T7" fmla="*/ 87 h 78"/>
                <a:gd name="T8" fmla="*/ 12 w 72"/>
                <a:gd name="T9" fmla="*/ 29 h 78"/>
                <a:gd name="T10" fmla="*/ 31 w 72"/>
                <a:gd name="T11" fmla="*/ 0 h 78"/>
                <a:gd name="T12" fmla="*/ 49 w 72"/>
                <a:gd name="T13" fmla="*/ 0 h 78"/>
                <a:gd name="T14" fmla="*/ 79 w 72"/>
                <a:gd name="T15" fmla="*/ 0 h 78"/>
                <a:gd name="T16" fmla="*/ 79 w 72"/>
                <a:gd name="T17" fmla="*/ 0 h 78"/>
                <a:gd name="T18" fmla="*/ 102 w 72"/>
                <a:gd name="T19" fmla="*/ 0 h 78"/>
                <a:gd name="T20" fmla="*/ 93 w 72"/>
                <a:gd name="T21" fmla="*/ 29 h 78"/>
                <a:gd name="T22" fmla="*/ 86 w 72"/>
                <a:gd name="T23" fmla="*/ 113 h 78"/>
                <a:gd name="T24" fmla="*/ 102 w 72"/>
                <a:gd name="T25" fmla="*/ 230 h 78"/>
                <a:gd name="T26" fmla="*/ 86 w 72"/>
                <a:gd name="T27" fmla="*/ 344 h 78"/>
                <a:gd name="T28" fmla="*/ 67 w 72"/>
                <a:gd name="T29" fmla="*/ 314 h 78"/>
                <a:gd name="T30" fmla="*/ 49 w 72"/>
                <a:gd name="T31" fmla="*/ 314 h 78"/>
                <a:gd name="T32" fmla="*/ 49 w 72"/>
                <a:gd name="T33" fmla="*/ 371 h 78"/>
                <a:gd name="T34" fmla="*/ 37 w 72"/>
                <a:gd name="T35" fmla="*/ 371 h 78"/>
                <a:gd name="T36" fmla="*/ 31 w 72"/>
                <a:gd name="T37" fmla="*/ 290 h 78"/>
                <a:gd name="T38" fmla="*/ 12 w 72"/>
                <a:gd name="T39" fmla="*/ 23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78"/>
                <a:gd name="T62" fmla="*/ 72 w 72"/>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round/>
              <a:headEnd/>
              <a:tailEnd/>
            </a:ln>
          </p:spPr>
          <p:txBody>
            <a:bodyPr/>
            <a:lstStyle/>
            <a:p>
              <a:endParaRPr lang="en-US"/>
            </a:p>
          </p:txBody>
        </p:sp>
        <p:sp>
          <p:nvSpPr>
            <p:cNvPr id="7345" name="Freeform 199"/>
            <p:cNvSpPr>
              <a:spLocks/>
            </p:cNvSpPr>
            <p:nvPr/>
          </p:nvSpPr>
          <p:spPr bwMode="auto">
            <a:xfrm>
              <a:off x="1424" y="2369"/>
              <a:ext cx="19" cy="19"/>
            </a:xfrm>
            <a:custGeom>
              <a:avLst/>
              <a:gdLst>
                <a:gd name="T0" fmla="*/ 6 w 18"/>
                <a:gd name="T1" fmla="*/ 0 h 17"/>
                <a:gd name="T2" fmla="*/ 35 w 18"/>
                <a:gd name="T3" fmla="*/ 0 h 17"/>
                <a:gd name="T4" fmla="*/ 25 w 18"/>
                <a:gd name="T5" fmla="*/ 70 h 17"/>
                <a:gd name="T6" fmla="*/ 0 w 18"/>
                <a:gd name="T7" fmla="*/ 70 h 17"/>
                <a:gd name="T8" fmla="*/ 25 w 18"/>
                <a:gd name="T9" fmla="*/ 26 h 17"/>
                <a:gd name="T10" fmla="*/ 6 w 18"/>
                <a:gd name="T11" fmla="*/ 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round/>
              <a:headEnd/>
              <a:tailEnd/>
            </a:ln>
          </p:spPr>
          <p:txBody>
            <a:bodyPr/>
            <a:lstStyle/>
            <a:p>
              <a:endParaRPr lang="en-US"/>
            </a:p>
          </p:txBody>
        </p:sp>
        <p:sp>
          <p:nvSpPr>
            <p:cNvPr id="7346" name="Freeform 200"/>
            <p:cNvSpPr>
              <a:spLocks/>
            </p:cNvSpPr>
            <p:nvPr/>
          </p:nvSpPr>
          <p:spPr bwMode="auto">
            <a:xfrm>
              <a:off x="1218" y="2342"/>
              <a:ext cx="242" cy="255"/>
            </a:xfrm>
            <a:custGeom>
              <a:avLst/>
              <a:gdLst>
                <a:gd name="T0" fmla="*/ 234 w 239"/>
                <a:gd name="T1" fmla="*/ 184 h 227"/>
                <a:gd name="T2" fmla="*/ 216 w 239"/>
                <a:gd name="T3" fmla="*/ 184 h 227"/>
                <a:gd name="T4" fmla="*/ 216 w 239"/>
                <a:gd name="T5" fmla="*/ 163 h 227"/>
                <a:gd name="T6" fmla="*/ 216 w 239"/>
                <a:gd name="T7" fmla="*/ 140 h 227"/>
                <a:gd name="T8" fmla="*/ 199 w 239"/>
                <a:gd name="T9" fmla="*/ 140 h 227"/>
                <a:gd name="T10" fmla="*/ 157 w 239"/>
                <a:gd name="T11" fmla="*/ 140 h 227"/>
                <a:gd name="T12" fmla="*/ 103 w 239"/>
                <a:gd name="T13" fmla="*/ 79 h 227"/>
                <a:gd name="T14" fmla="*/ 79 w 239"/>
                <a:gd name="T15" fmla="*/ 0 h 227"/>
                <a:gd name="T16" fmla="*/ 85 w 239"/>
                <a:gd name="T17" fmla="*/ 54 h 227"/>
                <a:gd name="T18" fmla="*/ 55 w 239"/>
                <a:gd name="T19" fmla="*/ 111 h 227"/>
                <a:gd name="T20" fmla="*/ 55 w 239"/>
                <a:gd name="T21" fmla="*/ 242 h 227"/>
                <a:gd name="T22" fmla="*/ 24 w 239"/>
                <a:gd name="T23" fmla="*/ 215 h 227"/>
                <a:gd name="T24" fmla="*/ 30 w 239"/>
                <a:gd name="T25" fmla="*/ 54 h 227"/>
                <a:gd name="T26" fmla="*/ 30 w 239"/>
                <a:gd name="T27" fmla="*/ 27 h 227"/>
                <a:gd name="T28" fmla="*/ 12 w 239"/>
                <a:gd name="T29" fmla="*/ 184 h 227"/>
                <a:gd name="T30" fmla="*/ 12 w 239"/>
                <a:gd name="T31" fmla="*/ 263 h 227"/>
                <a:gd name="T32" fmla="*/ 18 w 239"/>
                <a:gd name="T33" fmla="*/ 436 h 227"/>
                <a:gd name="T34" fmla="*/ 73 w 239"/>
                <a:gd name="T35" fmla="*/ 459 h 227"/>
                <a:gd name="T36" fmla="*/ 114 w 239"/>
                <a:gd name="T37" fmla="*/ 548 h 227"/>
                <a:gd name="T38" fmla="*/ 109 w 239"/>
                <a:gd name="T39" fmla="*/ 675 h 227"/>
                <a:gd name="T40" fmla="*/ 109 w 239"/>
                <a:gd name="T41" fmla="*/ 840 h 227"/>
                <a:gd name="T42" fmla="*/ 132 w 239"/>
                <a:gd name="T43" fmla="*/ 981 h 227"/>
                <a:gd name="T44" fmla="*/ 163 w 239"/>
                <a:gd name="T45" fmla="*/ 1003 h 227"/>
                <a:gd name="T46" fmla="*/ 181 w 239"/>
                <a:gd name="T47" fmla="*/ 950 h 227"/>
                <a:gd name="T48" fmla="*/ 199 w 239"/>
                <a:gd name="T49" fmla="*/ 873 h 227"/>
                <a:gd name="T50" fmla="*/ 181 w 239"/>
                <a:gd name="T51" fmla="*/ 758 h 227"/>
                <a:gd name="T52" fmla="*/ 193 w 239"/>
                <a:gd name="T53" fmla="*/ 732 h 227"/>
                <a:gd name="T54" fmla="*/ 225 w 239"/>
                <a:gd name="T55" fmla="*/ 732 h 227"/>
                <a:gd name="T56" fmla="*/ 254 w 239"/>
                <a:gd name="T57" fmla="*/ 675 h 227"/>
                <a:gd name="T58" fmla="*/ 260 w 239"/>
                <a:gd name="T59" fmla="*/ 621 h 227"/>
                <a:gd name="T60" fmla="*/ 254 w 239"/>
                <a:gd name="T61" fmla="*/ 490 h 227"/>
                <a:gd name="T62" fmla="*/ 260 w 239"/>
                <a:gd name="T63" fmla="*/ 406 h 227"/>
                <a:gd name="T64" fmla="*/ 278 w 239"/>
                <a:gd name="T65" fmla="*/ 324 h 227"/>
                <a:gd name="T66" fmla="*/ 248 w 239"/>
                <a:gd name="T67" fmla="*/ 324 h 227"/>
                <a:gd name="T68" fmla="*/ 260 w 239"/>
                <a:gd name="T69" fmla="*/ 263 h 227"/>
                <a:gd name="T70" fmla="*/ 248 w 239"/>
                <a:gd name="T71" fmla="*/ 215 h 227"/>
                <a:gd name="T72" fmla="*/ 234 w 239"/>
                <a:gd name="T73" fmla="*/ 184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9"/>
                <a:gd name="T112" fmla="*/ 0 h 227"/>
                <a:gd name="T113" fmla="*/ 239 w 239"/>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round/>
              <a:headEnd/>
              <a:tailEnd/>
            </a:ln>
          </p:spPr>
          <p:txBody>
            <a:bodyPr/>
            <a:lstStyle/>
            <a:p>
              <a:endParaRPr lang="en-US"/>
            </a:p>
          </p:txBody>
        </p:sp>
        <p:sp>
          <p:nvSpPr>
            <p:cNvPr id="7347" name="Freeform 201"/>
            <p:cNvSpPr>
              <a:spLocks/>
            </p:cNvSpPr>
            <p:nvPr/>
          </p:nvSpPr>
          <p:spPr bwMode="auto">
            <a:xfrm>
              <a:off x="1382" y="2362"/>
              <a:ext cx="12" cy="7"/>
            </a:xfrm>
            <a:custGeom>
              <a:avLst/>
              <a:gdLst>
                <a:gd name="T0" fmla="*/ 12 w 12"/>
                <a:gd name="T1" fmla="*/ 47 h 6"/>
                <a:gd name="T2" fmla="*/ 12 w 12"/>
                <a:gd name="T3" fmla="*/ 47 h 6"/>
                <a:gd name="T4" fmla="*/ 0 w 12"/>
                <a:gd name="T5" fmla="*/ 0 h 6"/>
                <a:gd name="T6" fmla="*/ 12 w 12"/>
                <a:gd name="T7" fmla="*/ 4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12" y="6"/>
                  </a:lnTo>
                  <a:lnTo>
                    <a:pt x="0" y="0"/>
                  </a:lnTo>
                  <a:lnTo>
                    <a:pt x="12" y="6"/>
                  </a:lnTo>
                  <a:close/>
                </a:path>
              </a:pathLst>
            </a:custGeom>
            <a:solidFill>
              <a:srgbClr val="E1E1E1"/>
            </a:solidFill>
            <a:ln w="9525">
              <a:solidFill>
                <a:srgbClr val="000000"/>
              </a:solidFill>
              <a:round/>
              <a:headEnd/>
              <a:tailEnd/>
            </a:ln>
          </p:spPr>
          <p:txBody>
            <a:bodyPr/>
            <a:lstStyle/>
            <a:p>
              <a:endParaRPr lang="en-US"/>
            </a:p>
          </p:txBody>
        </p:sp>
        <p:sp>
          <p:nvSpPr>
            <p:cNvPr id="7348" name="Freeform 202"/>
            <p:cNvSpPr>
              <a:spLocks/>
            </p:cNvSpPr>
            <p:nvPr/>
          </p:nvSpPr>
          <p:spPr bwMode="auto">
            <a:xfrm>
              <a:off x="1041" y="2093"/>
              <a:ext cx="184" cy="73"/>
            </a:xfrm>
            <a:custGeom>
              <a:avLst/>
              <a:gdLst>
                <a:gd name="T0" fmla="*/ 167 w 180"/>
                <a:gd name="T1" fmla="*/ 112 h 66"/>
                <a:gd name="T2" fmla="*/ 167 w 180"/>
                <a:gd name="T3" fmla="*/ 112 h 66"/>
                <a:gd name="T4" fmla="*/ 144 w 180"/>
                <a:gd name="T5" fmla="*/ 67 h 66"/>
                <a:gd name="T6" fmla="*/ 126 w 180"/>
                <a:gd name="T7" fmla="*/ 42 h 66"/>
                <a:gd name="T8" fmla="*/ 104 w 180"/>
                <a:gd name="T9" fmla="*/ 23 h 66"/>
                <a:gd name="T10" fmla="*/ 90 w 180"/>
                <a:gd name="T11" fmla="*/ 0 h 66"/>
                <a:gd name="T12" fmla="*/ 78 w 180"/>
                <a:gd name="T13" fmla="*/ 0 h 66"/>
                <a:gd name="T14" fmla="*/ 55 w 180"/>
                <a:gd name="T15" fmla="*/ 23 h 66"/>
                <a:gd name="T16" fmla="*/ 18 w 180"/>
                <a:gd name="T17" fmla="*/ 42 h 66"/>
                <a:gd name="T18" fmla="*/ 12 w 180"/>
                <a:gd name="T19" fmla="*/ 91 h 66"/>
                <a:gd name="T20" fmla="*/ 0 w 180"/>
                <a:gd name="T21" fmla="*/ 112 h 66"/>
                <a:gd name="T22" fmla="*/ 6 w 180"/>
                <a:gd name="T23" fmla="*/ 91 h 66"/>
                <a:gd name="T24" fmla="*/ 37 w 180"/>
                <a:gd name="T25" fmla="*/ 67 h 66"/>
                <a:gd name="T26" fmla="*/ 49 w 180"/>
                <a:gd name="T27" fmla="*/ 42 h 66"/>
                <a:gd name="T28" fmla="*/ 78 w 180"/>
                <a:gd name="T29" fmla="*/ 42 h 66"/>
                <a:gd name="T30" fmla="*/ 61 w 180"/>
                <a:gd name="T31" fmla="*/ 67 h 66"/>
                <a:gd name="T32" fmla="*/ 90 w 180"/>
                <a:gd name="T33" fmla="*/ 67 h 66"/>
                <a:gd name="T34" fmla="*/ 98 w 180"/>
                <a:gd name="T35" fmla="*/ 91 h 66"/>
                <a:gd name="T36" fmla="*/ 104 w 180"/>
                <a:gd name="T37" fmla="*/ 91 h 66"/>
                <a:gd name="T38" fmla="*/ 135 w 180"/>
                <a:gd name="T39" fmla="*/ 112 h 66"/>
                <a:gd name="T40" fmla="*/ 144 w 180"/>
                <a:gd name="T41" fmla="*/ 154 h 66"/>
                <a:gd name="T42" fmla="*/ 175 w 180"/>
                <a:gd name="T43" fmla="*/ 204 h 66"/>
                <a:gd name="T44" fmla="*/ 159 w 180"/>
                <a:gd name="T45" fmla="*/ 250 h 66"/>
                <a:gd name="T46" fmla="*/ 183 w 180"/>
                <a:gd name="T47" fmla="*/ 250 h 66"/>
                <a:gd name="T48" fmla="*/ 208 w 180"/>
                <a:gd name="T49" fmla="*/ 250 h 66"/>
                <a:gd name="T50" fmla="*/ 224 w 180"/>
                <a:gd name="T51" fmla="*/ 226 h 66"/>
                <a:gd name="T52" fmla="*/ 239 w 180"/>
                <a:gd name="T53" fmla="*/ 226 h 66"/>
                <a:gd name="T54" fmla="*/ 224 w 180"/>
                <a:gd name="T55" fmla="*/ 204 h 66"/>
                <a:gd name="T56" fmla="*/ 208 w 180"/>
                <a:gd name="T57" fmla="*/ 177 h 66"/>
                <a:gd name="T58" fmla="*/ 208 w 180"/>
                <a:gd name="T59" fmla="*/ 154 h 66"/>
                <a:gd name="T60" fmla="*/ 191 w 180"/>
                <a:gd name="T61" fmla="*/ 136 h 66"/>
                <a:gd name="T62" fmla="*/ 175 w 180"/>
                <a:gd name="T63" fmla="*/ 112 h 66"/>
                <a:gd name="T64" fmla="*/ 167 w 180"/>
                <a:gd name="T65" fmla="*/ 112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0"/>
                <a:gd name="T100" fmla="*/ 0 h 66"/>
                <a:gd name="T101" fmla="*/ 180 w 180"/>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6F73BF"/>
            </a:solidFill>
            <a:ln w="9525">
              <a:solidFill>
                <a:srgbClr val="000000"/>
              </a:solidFill>
              <a:round/>
              <a:headEnd/>
              <a:tailEnd/>
            </a:ln>
          </p:spPr>
          <p:txBody>
            <a:bodyPr/>
            <a:lstStyle/>
            <a:p>
              <a:endParaRPr lang="en-US"/>
            </a:p>
          </p:txBody>
        </p:sp>
        <p:sp>
          <p:nvSpPr>
            <p:cNvPr id="7349" name="Freeform 203"/>
            <p:cNvSpPr>
              <a:spLocks/>
            </p:cNvSpPr>
            <p:nvPr/>
          </p:nvSpPr>
          <p:spPr bwMode="auto">
            <a:xfrm>
              <a:off x="1073" y="2119"/>
              <a:ext cx="11" cy="13"/>
            </a:xfrm>
            <a:custGeom>
              <a:avLst/>
              <a:gdLst>
                <a:gd name="T0" fmla="*/ 0 w 12"/>
                <a:gd name="T1" fmla="*/ 33 h 12"/>
                <a:gd name="T2" fmla="*/ 6 w 12"/>
                <a:gd name="T3" fmla="*/ 20 h 12"/>
                <a:gd name="T4" fmla="*/ 6 w 12"/>
                <a:gd name="T5" fmla="*/ 0 h 12"/>
                <a:gd name="T6" fmla="*/ 0 w 12"/>
                <a:gd name="T7" fmla="*/ 33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0" y="12"/>
                  </a:moveTo>
                  <a:lnTo>
                    <a:pt x="12" y="6"/>
                  </a:lnTo>
                  <a:lnTo>
                    <a:pt x="6" y="0"/>
                  </a:lnTo>
                  <a:lnTo>
                    <a:pt x="0" y="12"/>
                  </a:lnTo>
                  <a:close/>
                </a:path>
              </a:pathLst>
            </a:custGeom>
            <a:solidFill>
              <a:srgbClr val="6F73BF"/>
            </a:solidFill>
            <a:ln w="9525">
              <a:solidFill>
                <a:srgbClr val="000000"/>
              </a:solidFill>
              <a:round/>
              <a:headEnd/>
              <a:tailEnd/>
            </a:ln>
          </p:spPr>
          <p:txBody>
            <a:bodyPr/>
            <a:lstStyle/>
            <a:p>
              <a:endParaRPr lang="en-US"/>
            </a:p>
          </p:txBody>
        </p:sp>
        <p:sp>
          <p:nvSpPr>
            <p:cNvPr id="7350" name="Freeform 204"/>
            <p:cNvSpPr>
              <a:spLocks/>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
                <a:gd name="T85" fmla="*/ 0 h 2"/>
                <a:gd name="T86" fmla="*/ 6 w 6"/>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 h="2">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51" name="Freeform 205"/>
            <p:cNvSpPr>
              <a:spLocks/>
            </p:cNvSpPr>
            <p:nvPr/>
          </p:nvSpPr>
          <p:spPr bwMode="auto">
            <a:xfrm>
              <a:off x="1120" y="2166"/>
              <a:ext cx="7" cy="7"/>
            </a:xfrm>
            <a:custGeom>
              <a:avLst/>
              <a:gdLst>
                <a:gd name="T0" fmla="*/ 47 w 6"/>
                <a:gd name="T1" fmla="*/ 47 h 6"/>
                <a:gd name="T2" fmla="*/ 47 w 6"/>
                <a:gd name="T3" fmla="*/ 0 h 6"/>
                <a:gd name="T4" fmla="*/ 47 w 6"/>
                <a:gd name="T5" fmla="*/ 0 h 6"/>
                <a:gd name="T6" fmla="*/ 47 w 6"/>
                <a:gd name="T7" fmla="*/ 47 h 6"/>
                <a:gd name="T8" fmla="*/ 47 w 6"/>
                <a:gd name="T9" fmla="*/ 47 h 6"/>
                <a:gd name="T10" fmla="*/ 47 w 6"/>
                <a:gd name="T11" fmla="*/ 47 h 6"/>
                <a:gd name="T12" fmla="*/ 0 w 6"/>
                <a:gd name="T13" fmla="*/ 47 h 6"/>
                <a:gd name="T14" fmla="*/ 0 w 6"/>
                <a:gd name="T15" fmla="*/ 47 h 6"/>
                <a:gd name="T16" fmla="*/ 47 w 6"/>
                <a:gd name="T17" fmla="*/ 47 h 6"/>
                <a:gd name="T18" fmla="*/ 47 w 6"/>
                <a:gd name="T19" fmla="*/ 47 h 6"/>
                <a:gd name="T20" fmla="*/ 47 w 6"/>
                <a:gd name="T21" fmla="*/ 47 h 6"/>
                <a:gd name="T22" fmla="*/ 47 w 6"/>
                <a:gd name="T23" fmla="*/ 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0"/>
                  </a:lnTo>
                  <a:lnTo>
                    <a:pt x="6" y="6"/>
                  </a:lnTo>
                  <a:lnTo>
                    <a:pt x="0" y="6"/>
                  </a:lnTo>
                  <a:lnTo>
                    <a:pt x="6" y="6"/>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52" name="Freeform 206"/>
            <p:cNvSpPr>
              <a:spLocks/>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3" name="Freeform 207"/>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4" name="Freeform 208"/>
            <p:cNvSpPr>
              <a:spLocks/>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5" name="Oval 209"/>
            <p:cNvSpPr>
              <a:spLocks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56" name="Freeform 210"/>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7" name="Freeform 211"/>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8" name="Freeform 212"/>
            <p:cNvSpPr>
              <a:spLocks/>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9" name="Freeform 213"/>
            <p:cNvSpPr>
              <a:spLocks/>
            </p:cNvSpPr>
            <p:nvPr/>
          </p:nvSpPr>
          <p:spPr bwMode="auto">
            <a:xfrm>
              <a:off x="1261" y="2166"/>
              <a:ext cx="65" cy="54"/>
            </a:xfrm>
            <a:custGeom>
              <a:avLst/>
              <a:gdLst>
                <a:gd name="T0" fmla="*/ 6 w 65"/>
                <a:gd name="T1" fmla="*/ 29 h 48"/>
                <a:gd name="T2" fmla="*/ 6 w 65"/>
                <a:gd name="T3" fmla="*/ 87 h 48"/>
                <a:gd name="T4" fmla="*/ 0 w 65"/>
                <a:gd name="T5" fmla="*/ 111 h 48"/>
                <a:gd name="T6" fmla="*/ 0 w 65"/>
                <a:gd name="T7" fmla="*/ 168 h 48"/>
                <a:gd name="T8" fmla="*/ 6 w 65"/>
                <a:gd name="T9" fmla="*/ 226 h 48"/>
                <a:gd name="T10" fmla="*/ 12 w 65"/>
                <a:gd name="T11" fmla="*/ 168 h 48"/>
                <a:gd name="T12" fmla="*/ 24 w 65"/>
                <a:gd name="T13" fmla="*/ 141 h 48"/>
                <a:gd name="T14" fmla="*/ 30 w 65"/>
                <a:gd name="T15" fmla="*/ 141 h 48"/>
                <a:gd name="T16" fmla="*/ 54 w 65"/>
                <a:gd name="T17" fmla="*/ 141 h 48"/>
                <a:gd name="T18" fmla="*/ 65 w 65"/>
                <a:gd name="T19" fmla="*/ 111 h 48"/>
                <a:gd name="T20" fmla="*/ 42 w 65"/>
                <a:gd name="T21" fmla="*/ 87 h 48"/>
                <a:gd name="T22" fmla="*/ 48 w 65"/>
                <a:gd name="T23" fmla="*/ 60 h 48"/>
                <a:gd name="T24" fmla="*/ 36 w 65"/>
                <a:gd name="T25" fmla="*/ 29 h 48"/>
                <a:gd name="T26" fmla="*/ 12 w 65"/>
                <a:gd name="T27" fmla="*/ 0 h 48"/>
                <a:gd name="T28" fmla="*/ 6 w 65"/>
                <a:gd name="T29" fmla="*/ 29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48"/>
                <a:gd name="T47" fmla="*/ 65 w 65"/>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round/>
              <a:headEnd/>
              <a:tailEnd/>
            </a:ln>
          </p:spPr>
          <p:txBody>
            <a:bodyPr/>
            <a:lstStyle/>
            <a:p>
              <a:endParaRPr lang="en-US"/>
            </a:p>
          </p:txBody>
        </p:sp>
        <p:sp>
          <p:nvSpPr>
            <p:cNvPr id="7360" name="Freeform 214"/>
            <p:cNvSpPr>
              <a:spLocks/>
            </p:cNvSpPr>
            <p:nvPr/>
          </p:nvSpPr>
          <p:spPr bwMode="auto">
            <a:xfrm>
              <a:off x="1218" y="2166"/>
              <a:ext cx="50" cy="40"/>
            </a:xfrm>
            <a:custGeom>
              <a:avLst/>
              <a:gdLst>
                <a:gd name="T0" fmla="*/ 81 w 48"/>
                <a:gd name="T1" fmla="*/ 24 h 36"/>
                <a:gd name="T2" fmla="*/ 81 w 48"/>
                <a:gd name="T3" fmla="*/ 70 h 36"/>
                <a:gd name="T4" fmla="*/ 72 w 48"/>
                <a:gd name="T5" fmla="*/ 97 h 36"/>
                <a:gd name="T6" fmla="*/ 72 w 48"/>
                <a:gd name="T7" fmla="*/ 138 h 36"/>
                <a:gd name="T8" fmla="*/ 6 w 48"/>
                <a:gd name="T9" fmla="*/ 138 h 36"/>
                <a:gd name="T10" fmla="*/ 0 w 48"/>
                <a:gd name="T11" fmla="*/ 120 h 36"/>
                <a:gd name="T12" fmla="*/ 6 w 48"/>
                <a:gd name="T13" fmla="*/ 97 h 36"/>
                <a:gd name="T14" fmla="*/ 38 w 48"/>
                <a:gd name="T15" fmla="*/ 97 h 36"/>
                <a:gd name="T16" fmla="*/ 63 w 48"/>
                <a:gd name="T17" fmla="*/ 120 h 36"/>
                <a:gd name="T18" fmla="*/ 50 w 48"/>
                <a:gd name="T19" fmla="*/ 46 h 36"/>
                <a:gd name="T20" fmla="*/ 38 w 48"/>
                <a:gd name="T21" fmla="*/ 24 h 36"/>
                <a:gd name="T22" fmla="*/ 31 w 48"/>
                <a:gd name="T23" fmla="*/ 0 h 36"/>
                <a:gd name="T24" fmla="*/ 63 w 48"/>
                <a:gd name="T25" fmla="*/ 24 h 36"/>
                <a:gd name="T26" fmla="*/ 81 w 48"/>
                <a:gd name="T27" fmla="*/ 2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36"/>
                <a:gd name="T44" fmla="*/ 48 w 48"/>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round/>
              <a:headEnd/>
              <a:tailEnd/>
            </a:ln>
          </p:spPr>
          <p:txBody>
            <a:bodyPr/>
            <a:lstStyle/>
            <a:p>
              <a:endParaRPr lang="en-US"/>
            </a:p>
          </p:txBody>
        </p:sp>
        <p:sp>
          <p:nvSpPr>
            <p:cNvPr id="7361" name="Freeform 215"/>
            <p:cNvSpPr>
              <a:spLocks/>
            </p:cNvSpPr>
            <p:nvPr/>
          </p:nvSpPr>
          <p:spPr bwMode="auto">
            <a:xfrm>
              <a:off x="1261" y="2119"/>
              <a:ext cx="7" cy="6"/>
            </a:xfrm>
            <a:custGeom>
              <a:avLst/>
              <a:gdLst>
                <a:gd name="T0" fmla="*/ 47 w 6"/>
                <a:gd name="T1" fmla="*/ 6 h 6"/>
                <a:gd name="T2" fmla="*/ 0 w 6"/>
                <a:gd name="T3" fmla="*/ 6 h 6"/>
                <a:gd name="T4" fmla="*/ 0 w 6"/>
                <a:gd name="T5" fmla="*/ 0 h 6"/>
                <a:gd name="T6" fmla="*/ 47 w 6"/>
                <a:gd name="T7" fmla="*/ 6 h 6"/>
                <a:gd name="T8" fmla="*/ 47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7362" name="Rectangle 216"/>
            <p:cNvSpPr>
              <a:spLocks noChangeArrowheads="1"/>
            </p:cNvSpPr>
            <p:nvPr/>
          </p:nvSpPr>
          <p:spPr bwMode="auto">
            <a:xfrm>
              <a:off x="1273" y="2125"/>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63" name="Freeform 217"/>
            <p:cNvSpPr>
              <a:spLocks/>
            </p:cNvSpPr>
            <p:nvPr/>
          </p:nvSpPr>
          <p:spPr bwMode="auto">
            <a:xfrm>
              <a:off x="1443" y="2294"/>
              <a:ext cx="5" cy="14"/>
            </a:xfrm>
            <a:custGeom>
              <a:avLst/>
              <a:gdLst>
                <a:gd name="T0" fmla="*/ 3 w 6"/>
                <a:gd name="T1" fmla="*/ 89 h 12"/>
                <a:gd name="T2" fmla="*/ 0 w 6"/>
                <a:gd name="T3" fmla="*/ 47 h 12"/>
                <a:gd name="T4" fmla="*/ 3 w 6"/>
                <a:gd name="T5" fmla="*/ 0 h 12"/>
                <a:gd name="T6" fmla="*/ 3 w 6"/>
                <a:gd name="T7" fmla="*/ 89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6"/>
                  </a:lnTo>
                  <a:lnTo>
                    <a:pt x="6" y="0"/>
                  </a:lnTo>
                  <a:lnTo>
                    <a:pt x="6" y="12"/>
                  </a:lnTo>
                  <a:close/>
                </a:path>
              </a:pathLst>
            </a:custGeom>
            <a:solidFill>
              <a:srgbClr val="E1E1E1"/>
            </a:solidFill>
            <a:ln w="9525">
              <a:solidFill>
                <a:srgbClr val="000000"/>
              </a:solidFill>
              <a:round/>
              <a:headEnd/>
              <a:tailEnd/>
            </a:ln>
          </p:spPr>
          <p:txBody>
            <a:bodyPr/>
            <a:lstStyle/>
            <a:p>
              <a:endParaRPr lang="en-US"/>
            </a:p>
          </p:txBody>
        </p:sp>
        <p:sp>
          <p:nvSpPr>
            <p:cNvPr id="7364" name="Freeform 218"/>
            <p:cNvSpPr>
              <a:spLocks/>
            </p:cNvSpPr>
            <p:nvPr/>
          </p:nvSpPr>
          <p:spPr bwMode="auto">
            <a:xfrm>
              <a:off x="1000" y="2362"/>
              <a:ext cx="61" cy="73"/>
            </a:xfrm>
            <a:custGeom>
              <a:avLst/>
              <a:gdLst>
                <a:gd name="T0" fmla="*/ 12 w 60"/>
                <a:gd name="T1" fmla="*/ 134 h 65"/>
                <a:gd name="T2" fmla="*/ 0 w 60"/>
                <a:gd name="T3" fmla="*/ 79 h 65"/>
                <a:gd name="T4" fmla="*/ 0 w 60"/>
                <a:gd name="T5" fmla="*/ 27 h 65"/>
                <a:gd name="T6" fmla="*/ 0 w 60"/>
                <a:gd name="T7" fmla="*/ 27 h 65"/>
                <a:gd name="T8" fmla="*/ 6 w 60"/>
                <a:gd name="T9" fmla="*/ 0 h 65"/>
                <a:gd name="T10" fmla="*/ 43 w 60"/>
                <a:gd name="T11" fmla="*/ 27 h 65"/>
                <a:gd name="T12" fmla="*/ 55 w 60"/>
                <a:gd name="T13" fmla="*/ 27 h 65"/>
                <a:gd name="T14" fmla="*/ 61 w 60"/>
                <a:gd name="T15" fmla="*/ 79 h 65"/>
                <a:gd name="T16" fmla="*/ 73 w 60"/>
                <a:gd name="T17" fmla="*/ 134 h 65"/>
                <a:gd name="T18" fmla="*/ 67 w 60"/>
                <a:gd name="T19" fmla="*/ 159 h 65"/>
                <a:gd name="T20" fmla="*/ 67 w 60"/>
                <a:gd name="T21" fmla="*/ 212 h 65"/>
                <a:gd name="T22" fmla="*/ 61 w 60"/>
                <a:gd name="T23" fmla="*/ 293 h 65"/>
                <a:gd name="T24" fmla="*/ 55 w 60"/>
                <a:gd name="T25" fmla="*/ 212 h 65"/>
                <a:gd name="T26" fmla="*/ 55 w 60"/>
                <a:gd name="T27" fmla="*/ 238 h 65"/>
                <a:gd name="T28" fmla="*/ 49 w 60"/>
                <a:gd name="T29" fmla="*/ 212 h 65"/>
                <a:gd name="T30" fmla="*/ 49 w 60"/>
                <a:gd name="T31" fmla="*/ 159 h 65"/>
                <a:gd name="T32" fmla="*/ 24 w 60"/>
                <a:gd name="T33" fmla="*/ 134 h 65"/>
                <a:gd name="T34" fmla="*/ 12 w 60"/>
                <a:gd name="T35" fmla="*/ 79 h 65"/>
                <a:gd name="T36" fmla="*/ 18 w 60"/>
                <a:gd name="T37" fmla="*/ 134 h 65"/>
                <a:gd name="T38" fmla="*/ 12 w 60"/>
                <a:gd name="T39" fmla="*/ 134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0"/>
                <a:gd name="T61" fmla="*/ 0 h 65"/>
                <a:gd name="T62" fmla="*/ 60 w 60"/>
                <a:gd name="T63" fmla="*/ 65 h 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round/>
              <a:headEnd/>
              <a:tailEnd/>
            </a:ln>
          </p:spPr>
          <p:txBody>
            <a:bodyPr/>
            <a:lstStyle/>
            <a:p>
              <a:endParaRPr lang="en-US"/>
            </a:p>
          </p:txBody>
        </p:sp>
        <p:sp>
          <p:nvSpPr>
            <p:cNvPr id="7365" name="Freeform 219"/>
            <p:cNvSpPr>
              <a:spLocks/>
            </p:cNvSpPr>
            <p:nvPr/>
          </p:nvSpPr>
          <p:spPr bwMode="auto">
            <a:xfrm>
              <a:off x="1285" y="2328"/>
              <a:ext cx="1" cy="7"/>
            </a:xfrm>
            <a:custGeom>
              <a:avLst/>
              <a:gdLst>
                <a:gd name="T0" fmla="*/ 0 w 1"/>
                <a:gd name="T1" fmla="*/ 0 h 6"/>
                <a:gd name="T2" fmla="*/ 0 w 1"/>
                <a:gd name="T3" fmla="*/ 0 h 6"/>
                <a:gd name="T4" fmla="*/ 0 w 1"/>
                <a:gd name="T5" fmla="*/ 47 h 6"/>
                <a:gd name="T6" fmla="*/ 0 w 1"/>
                <a:gd name="T7" fmla="*/ 0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0"/>
                  </a:moveTo>
                  <a:lnTo>
                    <a:pt x="0" y="0"/>
                  </a:lnTo>
                  <a:lnTo>
                    <a:pt x="0" y="6"/>
                  </a:lnTo>
                  <a:lnTo>
                    <a:pt x="0"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66" name="Freeform 220"/>
            <p:cNvSpPr>
              <a:spLocks/>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6" y="6"/>
                  </a:lnTo>
                  <a:lnTo>
                    <a:pt x="0" y="0"/>
                  </a:lnTo>
                  <a:lnTo>
                    <a:pt x="6" y="0"/>
                  </a:lnTo>
                  <a:lnTo>
                    <a:pt x="6" y="6"/>
                  </a:lnTo>
                  <a:close/>
                </a:path>
              </a:pathLst>
            </a:custGeom>
            <a:solidFill>
              <a:srgbClr val="E1E1E1"/>
            </a:solidFill>
            <a:ln w="9525">
              <a:solidFill>
                <a:srgbClr val="000000"/>
              </a:solidFill>
              <a:round/>
              <a:headEnd/>
              <a:tailEnd/>
            </a:ln>
          </p:spPr>
          <p:txBody>
            <a:bodyPr/>
            <a:lstStyle/>
            <a:p>
              <a:endParaRPr lang="en-US"/>
            </a:p>
          </p:txBody>
        </p:sp>
        <p:sp>
          <p:nvSpPr>
            <p:cNvPr id="7367" name="Freeform 221"/>
            <p:cNvSpPr>
              <a:spLocks/>
            </p:cNvSpPr>
            <p:nvPr/>
          </p:nvSpPr>
          <p:spPr bwMode="auto">
            <a:xfrm>
              <a:off x="1443" y="2261"/>
              <a:ext cx="2" cy="13"/>
            </a:xfrm>
            <a:custGeom>
              <a:avLst/>
              <a:gdLst>
                <a:gd name="T0" fmla="*/ 0 w 2"/>
                <a:gd name="T1" fmla="*/ 20 h 12"/>
                <a:gd name="T2" fmla="*/ 0 w 2"/>
                <a:gd name="T3" fmla="*/ 33 h 12"/>
                <a:gd name="T4" fmla="*/ 0 w 2"/>
                <a:gd name="T5" fmla="*/ 0 h 12"/>
                <a:gd name="T6" fmla="*/ 0 w 2"/>
                <a:gd name="T7" fmla="*/ 0 h 12"/>
                <a:gd name="T8" fmla="*/ 0 w 2"/>
                <a:gd name="T9" fmla="*/ 20 h 12"/>
                <a:gd name="T10" fmla="*/ 0 60000 65536"/>
                <a:gd name="T11" fmla="*/ 0 60000 65536"/>
                <a:gd name="T12" fmla="*/ 0 60000 65536"/>
                <a:gd name="T13" fmla="*/ 0 60000 65536"/>
                <a:gd name="T14" fmla="*/ 0 60000 65536"/>
                <a:gd name="T15" fmla="*/ 0 w 2"/>
                <a:gd name="T16" fmla="*/ 0 h 12"/>
                <a:gd name="T17" fmla="*/ 2 w 2"/>
                <a:gd name="T18" fmla="*/ 12 h 12"/>
              </a:gdLst>
              <a:ahLst/>
              <a:cxnLst>
                <a:cxn ang="T10">
                  <a:pos x="T0" y="T1"/>
                </a:cxn>
                <a:cxn ang="T11">
                  <a:pos x="T2" y="T3"/>
                </a:cxn>
                <a:cxn ang="T12">
                  <a:pos x="T4" y="T5"/>
                </a:cxn>
                <a:cxn ang="T13">
                  <a:pos x="T6" y="T7"/>
                </a:cxn>
                <a:cxn ang="T14">
                  <a:pos x="T8" y="T9"/>
                </a:cxn>
              </a:cxnLst>
              <a:rect l="T15" t="T16" r="T17" b="T18"/>
              <a:pathLst>
                <a:path w="2" h="12">
                  <a:moveTo>
                    <a:pt x="0" y="6"/>
                  </a:moveTo>
                  <a:lnTo>
                    <a:pt x="0" y="12"/>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368" name="Freeform 222"/>
            <p:cNvSpPr>
              <a:spLocks/>
            </p:cNvSpPr>
            <p:nvPr/>
          </p:nvSpPr>
          <p:spPr bwMode="auto">
            <a:xfrm>
              <a:off x="933" y="2288"/>
              <a:ext cx="38" cy="27"/>
            </a:xfrm>
            <a:custGeom>
              <a:avLst/>
              <a:gdLst>
                <a:gd name="T0" fmla="*/ 72 w 36"/>
                <a:gd name="T1" fmla="*/ 111 h 24"/>
                <a:gd name="T2" fmla="*/ 61 w 36"/>
                <a:gd name="T3" fmla="*/ 111 h 24"/>
                <a:gd name="T4" fmla="*/ 46 w 36"/>
                <a:gd name="T5" fmla="*/ 111 h 24"/>
                <a:gd name="T6" fmla="*/ 25 w 36"/>
                <a:gd name="T7" fmla="*/ 87 h 24"/>
                <a:gd name="T8" fmla="*/ 0 w 36"/>
                <a:gd name="T9" fmla="*/ 60 h 24"/>
                <a:gd name="T10" fmla="*/ 25 w 36"/>
                <a:gd name="T11" fmla="*/ 0 h 24"/>
                <a:gd name="T12" fmla="*/ 46 w 36"/>
                <a:gd name="T13" fmla="*/ 60 h 24"/>
                <a:gd name="T14" fmla="*/ 72 w 36"/>
                <a:gd name="T15" fmla="*/ 60 h 24"/>
                <a:gd name="T16" fmla="*/ 72 w 36"/>
                <a:gd name="T17" fmla="*/ 111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round/>
              <a:headEnd/>
              <a:tailEnd/>
            </a:ln>
          </p:spPr>
          <p:txBody>
            <a:bodyPr/>
            <a:lstStyle/>
            <a:p>
              <a:endParaRPr lang="en-US"/>
            </a:p>
          </p:txBody>
        </p:sp>
        <p:sp>
          <p:nvSpPr>
            <p:cNvPr id="7369" name="Freeform 223"/>
            <p:cNvSpPr>
              <a:spLocks/>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h 1"/>
                <a:gd name="T37" fmla="*/ 1 h 1"/>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T36" r="0" b="T37"/>
              <a:pathLst>
                <a:path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70" name="Freeform 224"/>
            <p:cNvSpPr>
              <a:spLocks/>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71" name="Freeform 225"/>
            <p:cNvSpPr>
              <a:spLocks/>
            </p:cNvSpPr>
            <p:nvPr/>
          </p:nvSpPr>
          <p:spPr bwMode="auto">
            <a:xfrm>
              <a:off x="946" y="2254"/>
              <a:ext cx="108" cy="67"/>
            </a:xfrm>
            <a:custGeom>
              <a:avLst/>
              <a:gdLst>
                <a:gd name="T0" fmla="*/ 72 w 107"/>
                <a:gd name="T1" fmla="*/ 179 h 60"/>
                <a:gd name="T2" fmla="*/ 53 w 107"/>
                <a:gd name="T3" fmla="*/ 179 h 60"/>
                <a:gd name="T4" fmla="*/ 42 w 107"/>
                <a:gd name="T5" fmla="*/ 203 h 60"/>
                <a:gd name="T6" fmla="*/ 36 w 107"/>
                <a:gd name="T7" fmla="*/ 253 h 60"/>
                <a:gd name="T8" fmla="*/ 36 w 107"/>
                <a:gd name="T9" fmla="*/ 253 h 60"/>
                <a:gd name="T10" fmla="*/ 30 w 107"/>
                <a:gd name="T11" fmla="*/ 227 h 60"/>
                <a:gd name="T12" fmla="*/ 24 w 107"/>
                <a:gd name="T13" fmla="*/ 227 h 60"/>
                <a:gd name="T14" fmla="*/ 24 w 107"/>
                <a:gd name="T15" fmla="*/ 179 h 60"/>
                <a:gd name="T16" fmla="*/ 12 w 107"/>
                <a:gd name="T17" fmla="*/ 179 h 60"/>
                <a:gd name="T18" fmla="*/ 0 w 107"/>
                <a:gd name="T19" fmla="*/ 128 h 60"/>
                <a:gd name="T20" fmla="*/ 12 w 107"/>
                <a:gd name="T21" fmla="*/ 50 h 60"/>
                <a:gd name="T22" fmla="*/ 24 w 107"/>
                <a:gd name="T23" fmla="*/ 26 h 60"/>
                <a:gd name="T24" fmla="*/ 24 w 107"/>
                <a:gd name="T25" fmla="*/ 26 h 60"/>
                <a:gd name="T26" fmla="*/ 72 w 107"/>
                <a:gd name="T27" fmla="*/ 0 h 60"/>
                <a:gd name="T28" fmla="*/ 84 w 107"/>
                <a:gd name="T29" fmla="*/ 0 h 60"/>
                <a:gd name="T30" fmla="*/ 96 w 107"/>
                <a:gd name="T31" fmla="*/ 0 h 60"/>
                <a:gd name="T32" fmla="*/ 108 w 107"/>
                <a:gd name="T33" fmla="*/ 50 h 60"/>
                <a:gd name="T34" fmla="*/ 108 w 107"/>
                <a:gd name="T35" fmla="*/ 50 h 60"/>
                <a:gd name="T36" fmla="*/ 108 w 107"/>
                <a:gd name="T37" fmla="*/ 50 h 60"/>
                <a:gd name="T38" fmla="*/ 114 w 107"/>
                <a:gd name="T39" fmla="*/ 50 h 60"/>
                <a:gd name="T40" fmla="*/ 120 w 107"/>
                <a:gd name="T41" fmla="*/ 76 h 60"/>
                <a:gd name="T42" fmla="*/ 96 w 107"/>
                <a:gd name="T43" fmla="*/ 103 h 60"/>
                <a:gd name="T44" fmla="*/ 72 w 107"/>
                <a:gd name="T45" fmla="*/ 179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7"/>
                <a:gd name="T70" fmla="*/ 0 h 60"/>
                <a:gd name="T71" fmla="*/ 107 w 107"/>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round/>
              <a:headEnd/>
              <a:tailEnd/>
            </a:ln>
          </p:spPr>
          <p:txBody>
            <a:bodyPr/>
            <a:lstStyle/>
            <a:p>
              <a:endParaRPr lang="en-US"/>
            </a:p>
          </p:txBody>
        </p:sp>
        <p:sp>
          <p:nvSpPr>
            <p:cNvPr id="7372" name="Freeform 226"/>
            <p:cNvSpPr>
              <a:spLocks/>
            </p:cNvSpPr>
            <p:nvPr/>
          </p:nvSpPr>
          <p:spPr bwMode="auto">
            <a:xfrm>
              <a:off x="1443" y="2281"/>
              <a:ext cx="5" cy="7"/>
            </a:xfrm>
            <a:custGeom>
              <a:avLst/>
              <a:gdLst>
                <a:gd name="T0" fmla="*/ 3 w 6"/>
                <a:gd name="T1" fmla="*/ 47 h 6"/>
                <a:gd name="T2" fmla="*/ 0 w 6"/>
                <a:gd name="T3" fmla="*/ 0 h 6"/>
                <a:gd name="T4" fmla="*/ 3 w 6"/>
                <a:gd name="T5" fmla="*/ 47 h 6"/>
                <a:gd name="T6" fmla="*/ 3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7373" name="Freeform 227"/>
            <p:cNvSpPr>
              <a:spLocks/>
            </p:cNvSpPr>
            <p:nvPr/>
          </p:nvSpPr>
          <p:spPr bwMode="auto">
            <a:xfrm>
              <a:off x="976" y="2274"/>
              <a:ext cx="78" cy="95"/>
            </a:xfrm>
            <a:custGeom>
              <a:avLst/>
              <a:gdLst>
                <a:gd name="T0" fmla="*/ 29 w 77"/>
                <a:gd name="T1" fmla="*/ 123 h 84"/>
                <a:gd name="T2" fmla="*/ 23 w 77"/>
                <a:gd name="T3" fmla="*/ 123 h 84"/>
                <a:gd name="T4" fmla="*/ 12 w 77"/>
                <a:gd name="T5" fmla="*/ 146 h 84"/>
                <a:gd name="T6" fmla="*/ 6 w 77"/>
                <a:gd name="T7" fmla="*/ 209 h 84"/>
                <a:gd name="T8" fmla="*/ 6 w 77"/>
                <a:gd name="T9" fmla="*/ 209 h 84"/>
                <a:gd name="T10" fmla="*/ 0 w 77"/>
                <a:gd name="T11" fmla="*/ 209 h 84"/>
                <a:gd name="T12" fmla="*/ 12 w 77"/>
                <a:gd name="T13" fmla="*/ 300 h 84"/>
                <a:gd name="T14" fmla="*/ 29 w 77"/>
                <a:gd name="T15" fmla="*/ 387 h 84"/>
                <a:gd name="T16" fmla="*/ 66 w 77"/>
                <a:gd name="T17" fmla="*/ 413 h 84"/>
                <a:gd name="T18" fmla="*/ 78 w 77"/>
                <a:gd name="T19" fmla="*/ 413 h 84"/>
                <a:gd name="T20" fmla="*/ 78 w 77"/>
                <a:gd name="T21" fmla="*/ 354 h 84"/>
                <a:gd name="T22" fmla="*/ 78 w 77"/>
                <a:gd name="T23" fmla="*/ 300 h 84"/>
                <a:gd name="T24" fmla="*/ 78 w 77"/>
                <a:gd name="T25" fmla="*/ 236 h 84"/>
                <a:gd name="T26" fmla="*/ 84 w 77"/>
                <a:gd name="T27" fmla="*/ 267 h 84"/>
                <a:gd name="T28" fmla="*/ 84 w 77"/>
                <a:gd name="T29" fmla="*/ 179 h 84"/>
                <a:gd name="T30" fmla="*/ 90 w 77"/>
                <a:gd name="T31" fmla="*/ 88 h 84"/>
                <a:gd name="T32" fmla="*/ 90 w 77"/>
                <a:gd name="T33" fmla="*/ 29 h 84"/>
                <a:gd name="T34" fmla="*/ 90 w 77"/>
                <a:gd name="T35" fmla="*/ 0 h 84"/>
                <a:gd name="T36" fmla="*/ 66 w 77"/>
                <a:gd name="T37" fmla="*/ 29 h 84"/>
                <a:gd name="T38" fmla="*/ 29 w 77"/>
                <a:gd name="T39" fmla="*/ 123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
                <a:gd name="T61" fmla="*/ 0 h 84"/>
                <a:gd name="T62" fmla="*/ 77 w 77"/>
                <a:gd name="T63" fmla="*/ 84 h 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round/>
              <a:headEnd/>
              <a:tailEnd/>
            </a:ln>
          </p:spPr>
          <p:txBody>
            <a:bodyPr/>
            <a:lstStyle/>
            <a:p>
              <a:endParaRPr lang="en-US"/>
            </a:p>
          </p:txBody>
        </p:sp>
        <p:sp>
          <p:nvSpPr>
            <p:cNvPr id="7374" name="Rectangle 228"/>
            <p:cNvSpPr>
              <a:spLocks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75" name="Rectangle 229"/>
            <p:cNvSpPr>
              <a:spLocks noChangeArrowheads="1"/>
            </p:cNvSpPr>
            <p:nvPr/>
          </p:nvSpPr>
          <p:spPr bwMode="auto">
            <a:xfrm>
              <a:off x="1424" y="2227"/>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76" name="Freeform 230"/>
            <p:cNvSpPr>
              <a:spLocks/>
            </p:cNvSpPr>
            <p:nvPr/>
          </p:nvSpPr>
          <p:spPr bwMode="auto">
            <a:xfrm>
              <a:off x="1418" y="2220"/>
              <a:ext cx="6" cy="7"/>
            </a:xfrm>
            <a:custGeom>
              <a:avLst/>
              <a:gdLst>
                <a:gd name="T0" fmla="*/ 6 w 6"/>
                <a:gd name="T1" fmla="*/ 47 h 6"/>
                <a:gd name="T2" fmla="*/ 0 w 6"/>
                <a:gd name="T3" fmla="*/ 0 h 6"/>
                <a:gd name="T4" fmla="*/ 6 w 6"/>
                <a:gd name="T5" fmla="*/ 47 h 6"/>
                <a:gd name="T6" fmla="*/ 6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6" y="6"/>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77" name="Freeform 231"/>
            <p:cNvSpPr>
              <a:spLocks/>
            </p:cNvSpPr>
            <p:nvPr/>
          </p:nvSpPr>
          <p:spPr bwMode="auto">
            <a:xfrm>
              <a:off x="1437" y="2247"/>
              <a:ext cx="6" cy="7"/>
            </a:xfrm>
            <a:custGeom>
              <a:avLst/>
              <a:gdLst>
                <a:gd name="T0" fmla="*/ 0 w 6"/>
                <a:gd name="T1" fmla="*/ 0 h 6"/>
                <a:gd name="T2" fmla="*/ 6 w 6"/>
                <a:gd name="T3" fmla="*/ 0 h 6"/>
                <a:gd name="T4" fmla="*/ 0 w 6"/>
                <a:gd name="T5" fmla="*/ 47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6" y="0"/>
                  </a:lnTo>
                  <a:lnTo>
                    <a:pt x="0" y="6"/>
                  </a:lnTo>
                  <a:lnTo>
                    <a:pt x="0"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78" name="Freeform 232"/>
            <p:cNvSpPr>
              <a:spLocks/>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6"/>
                <a:gd name="T56" fmla="*/ 6 w 6"/>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6">
                  <a:moveTo>
                    <a:pt x="6" y="0"/>
                  </a:moveTo>
                  <a:lnTo>
                    <a:pt x="6" y="0"/>
                  </a:lnTo>
                  <a:lnTo>
                    <a:pt x="6" y="6"/>
                  </a:lnTo>
                  <a:lnTo>
                    <a:pt x="0" y="6"/>
                  </a:lnTo>
                  <a:lnTo>
                    <a:pt x="6" y="6"/>
                  </a:lnTo>
                  <a:lnTo>
                    <a:pt x="6"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79" name="Freeform 233"/>
            <p:cNvSpPr>
              <a:spLocks/>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0"/>
                  </a:moveTo>
                  <a:lnTo>
                    <a:pt x="0" y="0"/>
                  </a:lnTo>
                  <a:lnTo>
                    <a:pt x="0" y="6"/>
                  </a:lnTo>
                  <a:lnTo>
                    <a:pt x="0" y="0"/>
                  </a:lnTo>
                  <a:close/>
                </a:path>
              </a:pathLst>
            </a:custGeom>
            <a:solidFill>
              <a:srgbClr val="800000"/>
            </a:solidFill>
            <a:ln w="9525">
              <a:solidFill>
                <a:srgbClr val="000000"/>
              </a:solidFill>
              <a:round/>
              <a:headEnd/>
              <a:tailEnd/>
            </a:ln>
          </p:spPr>
          <p:txBody>
            <a:bodyPr/>
            <a:lstStyle/>
            <a:p>
              <a:endParaRPr lang="en-US"/>
            </a:p>
          </p:txBody>
        </p:sp>
        <p:sp>
          <p:nvSpPr>
            <p:cNvPr id="7380" name="Freeform 234"/>
            <p:cNvSpPr>
              <a:spLocks/>
            </p:cNvSpPr>
            <p:nvPr/>
          </p:nvSpPr>
          <p:spPr bwMode="auto">
            <a:xfrm>
              <a:off x="1437" y="2213"/>
              <a:ext cx="1" cy="7"/>
            </a:xfrm>
            <a:custGeom>
              <a:avLst/>
              <a:gdLst>
                <a:gd name="T0" fmla="*/ 0 w 1"/>
                <a:gd name="T1" fmla="*/ 47 h 6"/>
                <a:gd name="T2" fmla="*/ 0 w 1"/>
                <a:gd name="T3" fmla="*/ 47 h 6"/>
                <a:gd name="T4" fmla="*/ 0 w 1"/>
                <a:gd name="T5" fmla="*/ 0 h 6"/>
                <a:gd name="T6" fmla="*/ 0 w 1"/>
                <a:gd name="T7" fmla="*/ 0 h 6"/>
                <a:gd name="T8" fmla="*/ 0 w 1"/>
                <a:gd name="T9" fmla="*/ 0 h 6"/>
                <a:gd name="T10" fmla="*/ 0 w 1"/>
                <a:gd name="T11" fmla="*/ 47 h 6"/>
                <a:gd name="T12" fmla="*/ 0 w 1"/>
                <a:gd name="T13" fmla="*/ 47 h 6"/>
                <a:gd name="T14" fmla="*/ 0 60000 65536"/>
                <a:gd name="T15" fmla="*/ 0 60000 65536"/>
                <a:gd name="T16" fmla="*/ 0 60000 65536"/>
                <a:gd name="T17" fmla="*/ 0 60000 65536"/>
                <a:gd name="T18" fmla="*/ 0 60000 65536"/>
                <a:gd name="T19" fmla="*/ 0 60000 65536"/>
                <a:gd name="T20" fmla="*/ 0 60000 65536"/>
                <a:gd name="T21" fmla="*/ 0 w 1"/>
                <a:gd name="T22" fmla="*/ 0 h 6"/>
                <a:gd name="T23" fmla="*/ 1 w 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6">
                  <a:moveTo>
                    <a:pt x="0" y="6"/>
                  </a:moveTo>
                  <a:lnTo>
                    <a:pt x="0" y="6"/>
                  </a:lnTo>
                  <a:lnTo>
                    <a:pt x="0" y="0"/>
                  </a:lnTo>
                  <a:lnTo>
                    <a:pt x="0" y="6"/>
                  </a:lnTo>
                  <a:close/>
                </a:path>
              </a:pathLst>
            </a:custGeom>
            <a:solidFill>
              <a:srgbClr val="800000"/>
            </a:solidFill>
            <a:ln w="9525">
              <a:solidFill>
                <a:srgbClr val="000000"/>
              </a:solidFill>
              <a:round/>
              <a:headEnd/>
              <a:tailEnd/>
            </a:ln>
          </p:spPr>
          <p:txBody>
            <a:bodyPr/>
            <a:lstStyle/>
            <a:p>
              <a:endParaRPr lang="en-US"/>
            </a:p>
          </p:txBody>
        </p:sp>
        <p:sp>
          <p:nvSpPr>
            <p:cNvPr id="7381" name="Freeform 235"/>
            <p:cNvSpPr>
              <a:spLocks/>
            </p:cNvSpPr>
            <p:nvPr/>
          </p:nvSpPr>
          <p:spPr bwMode="auto">
            <a:xfrm>
              <a:off x="953" y="2200"/>
              <a:ext cx="23" cy="54"/>
            </a:xfrm>
            <a:custGeom>
              <a:avLst/>
              <a:gdLst>
                <a:gd name="T0" fmla="*/ 12 w 24"/>
                <a:gd name="T1" fmla="*/ 192 h 48"/>
                <a:gd name="T2" fmla="*/ 6 w 24"/>
                <a:gd name="T3" fmla="*/ 226 h 48"/>
                <a:gd name="T4" fmla="*/ 0 w 24"/>
                <a:gd name="T5" fmla="*/ 226 h 48"/>
                <a:gd name="T6" fmla="*/ 0 w 24"/>
                <a:gd name="T7" fmla="*/ 141 h 48"/>
                <a:gd name="T8" fmla="*/ 6 w 24"/>
                <a:gd name="T9" fmla="*/ 60 h 48"/>
                <a:gd name="T10" fmla="*/ 12 w 24"/>
                <a:gd name="T11" fmla="*/ 0 h 48"/>
                <a:gd name="T12" fmla="*/ 12 w 24"/>
                <a:gd name="T13" fmla="*/ 0 h 48"/>
                <a:gd name="T14" fmla="*/ 12 w 24"/>
                <a:gd name="T15" fmla="*/ 87 h 48"/>
                <a:gd name="T16" fmla="*/ 12 w 24"/>
                <a:gd name="T17" fmla="*/ 19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48"/>
                <a:gd name="T29" fmla="*/ 24 w 24"/>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round/>
              <a:headEnd/>
              <a:tailEnd/>
            </a:ln>
          </p:spPr>
          <p:txBody>
            <a:bodyPr/>
            <a:lstStyle/>
            <a:p>
              <a:endParaRPr lang="en-US"/>
            </a:p>
          </p:txBody>
        </p:sp>
        <p:sp>
          <p:nvSpPr>
            <p:cNvPr id="7382" name="Freeform 236"/>
            <p:cNvSpPr>
              <a:spLocks/>
            </p:cNvSpPr>
            <p:nvPr/>
          </p:nvSpPr>
          <p:spPr bwMode="auto">
            <a:xfrm>
              <a:off x="897" y="2213"/>
              <a:ext cx="74" cy="88"/>
            </a:xfrm>
            <a:custGeom>
              <a:avLst/>
              <a:gdLst>
                <a:gd name="T0" fmla="*/ 6 w 72"/>
                <a:gd name="T1" fmla="*/ 344 h 78"/>
                <a:gd name="T2" fmla="*/ 0 w 72"/>
                <a:gd name="T3" fmla="*/ 314 h 78"/>
                <a:gd name="T4" fmla="*/ 0 w 72"/>
                <a:gd name="T5" fmla="*/ 230 h 78"/>
                <a:gd name="T6" fmla="*/ 12 w 72"/>
                <a:gd name="T7" fmla="*/ 177 h 78"/>
                <a:gd name="T8" fmla="*/ 49 w 72"/>
                <a:gd name="T9" fmla="*/ 143 h 78"/>
                <a:gd name="T10" fmla="*/ 31 w 72"/>
                <a:gd name="T11" fmla="*/ 60 h 78"/>
                <a:gd name="T12" fmla="*/ 37 w 72"/>
                <a:gd name="T13" fmla="*/ 60 h 78"/>
                <a:gd name="T14" fmla="*/ 43 w 72"/>
                <a:gd name="T15" fmla="*/ 0 h 78"/>
                <a:gd name="T16" fmla="*/ 86 w 72"/>
                <a:gd name="T17" fmla="*/ 0 h 78"/>
                <a:gd name="T18" fmla="*/ 79 w 72"/>
                <a:gd name="T19" fmla="*/ 87 h 78"/>
                <a:gd name="T20" fmla="*/ 79 w 72"/>
                <a:gd name="T21" fmla="*/ 177 h 78"/>
                <a:gd name="T22" fmla="*/ 86 w 72"/>
                <a:gd name="T23" fmla="*/ 177 h 78"/>
                <a:gd name="T24" fmla="*/ 93 w 72"/>
                <a:gd name="T25" fmla="*/ 177 h 78"/>
                <a:gd name="T26" fmla="*/ 102 w 72"/>
                <a:gd name="T27" fmla="*/ 202 h 78"/>
                <a:gd name="T28" fmla="*/ 86 w 72"/>
                <a:gd name="T29" fmla="*/ 230 h 78"/>
                <a:gd name="T30" fmla="*/ 67 w 72"/>
                <a:gd name="T31" fmla="*/ 314 h 78"/>
                <a:gd name="T32" fmla="*/ 49 w 72"/>
                <a:gd name="T33" fmla="*/ 371 h 78"/>
                <a:gd name="T34" fmla="*/ 6 w 72"/>
                <a:gd name="T35" fmla="*/ 344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78"/>
                <a:gd name="T56" fmla="*/ 72 w 72"/>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round/>
              <a:headEnd/>
              <a:tailEnd/>
            </a:ln>
          </p:spPr>
          <p:txBody>
            <a:bodyPr/>
            <a:lstStyle/>
            <a:p>
              <a:endParaRPr lang="en-US"/>
            </a:p>
          </p:txBody>
        </p:sp>
        <p:sp>
          <p:nvSpPr>
            <p:cNvPr id="7383" name="Freeform 237"/>
            <p:cNvSpPr>
              <a:spLocks/>
            </p:cNvSpPr>
            <p:nvPr/>
          </p:nvSpPr>
          <p:spPr bwMode="auto">
            <a:xfrm>
              <a:off x="1146" y="2200"/>
              <a:ext cx="42" cy="14"/>
            </a:xfrm>
            <a:custGeom>
              <a:avLst/>
              <a:gdLst>
                <a:gd name="T0" fmla="*/ 18 w 42"/>
                <a:gd name="T1" fmla="*/ 0 h 12"/>
                <a:gd name="T2" fmla="*/ 0 w 42"/>
                <a:gd name="T3" fmla="*/ 47 h 12"/>
                <a:gd name="T4" fmla="*/ 24 w 42"/>
                <a:gd name="T5" fmla="*/ 89 h 12"/>
                <a:gd name="T6" fmla="*/ 42 w 42"/>
                <a:gd name="T7" fmla="*/ 89 h 12"/>
                <a:gd name="T8" fmla="*/ 18 w 42"/>
                <a:gd name="T9" fmla="*/ 0 h 12"/>
                <a:gd name="T10" fmla="*/ 0 60000 65536"/>
                <a:gd name="T11" fmla="*/ 0 60000 65536"/>
                <a:gd name="T12" fmla="*/ 0 60000 65536"/>
                <a:gd name="T13" fmla="*/ 0 60000 65536"/>
                <a:gd name="T14" fmla="*/ 0 60000 65536"/>
                <a:gd name="T15" fmla="*/ 0 w 42"/>
                <a:gd name="T16" fmla="*/ 0 h 12"/>
                <a:gd name="T17" fmla="*/ 42 w 42"/>
                <a:gd name="T18" fmla="*/ 12 h 12"/>
              </a:gdLst>
              <a:ahLst/>
              <a:cxnLst>
                <a:cxn ang="T10">
                  <a:pos x="T0" y="T1"/>
                </a:cxn>
                <a:cxn ang="T11">
                  <a:pos x="T2" y="T3"/>
                </a:cxn>
                <a:cxn ang="T12">
                  <a:pos x="T4" y="T5"/>
                </a:cxn>
                <a:cxn ang="T13">
                  <a:pos x="T6" y="T7"/>
                </a:cxn>
                <a:cxn ang="T14">
                  <a:pos x="T8" y="T9"/>
                </a:cxn>
              </a:cxnLst>
              <a:rect l="T15" t="T16" r="T17" b="T18"/>
              <a:pathLst>
                <a:path w="42" h="12">
                  <a:moveTo>
                    <a:pt x="18" y="0"/>
                  </a:moveTo>
                  <a:lnTo>
                    <a:pt x="0" y="6"/>
                  </a:lnTo>
                  <a:lnTo>
                    <a:pt x="24" y="12"/>
                  </a:lnTo>
                  <a:lnTo>
                    <a:pt x="42" y="12"/>
                  </a:lnTo>
                  <a:lnTo>
                    <a:pt x="18" y="0"/>
                  </a:lnTo>
                  <a:close/>
                </a:path>
              </a:pathLst>
            </a:custGeom>
            <a:solidFill>
              <a:srgbClr val="E1E1E1"/>
            </a:solidFill>
            <a:ln w="9525">
              <a:solidFill>
                <a:srgbClr val="000000"/>
              </a:solidFill>
              <a:round/>
              <a:headEnd/>
              <a:tailEnd/>
            </a:ln>
          </p:spPr>
          <p:txBody>
            <a:bodyPr/>
            <a:lstStyle/>
            <a:p>
              <a:endParaRPr lang="en-US"/>
            </a:p>
          </p:txBody>
        </p:sp>
        <p:sp>
          <p:nvSpPr>
            <p:cNvPr id="7384" name="Freeform 238"/>
            <p:cNvSpPr>
              <a:spLocks/>
            </p:cNvSpPr>
            <p:nvPr/>
          </p:nvSpPr>
          <p:spPr bwMode="auto">
            <a:xfrm>
              <a:off x="1346" y="2200"/>
              <a:ext cx="24" cy="7"/>
            </a:xfrm>
            <a:custGeom>
              <a:avLst/>
              <a:gdLst>
                <a:gd name="T0" fmla="*/ 24 w 24"/>
                <a:gd name="T1" fmla="*/ 47 h 6"/>
                <a:gd name="T2" fmla="*/ 24 w 24"/>
                <a:gd name="T3" fmla="*/ 47 h 6"/>
                <a:gd name="T4" fmla="*/ 6 w 24"/>
                <a:gd name="T5" fmla="*/ 47 h 6"/>
                <a:gd name="T6" fmla="*/ 0 w 24"/>
                <a:gd name="T7" fmla="*/ 47 h 6"/>
                <a:gd name="T8" fmla="*/ 0 w 24"/>
                <a:gd name="T9" fmla="*/ 0 h 6"/>
                <a:gd name="T10" fmla="*/ 24 w 24"/>
                <a:gd name="T11" fmla="*/ 47 h 6"/>
                <a:gd name="T12" fmla="*/ 0 60000 65536"/>
                <a:gd name="T13" fmla="*/ 0 60000 65536"/>
                <a:gd name="T14" fmla="*/ 0 60000 65536"/>
                <a:gd name="T15" fmla="*/ 0 60000 65536"/>
                <a:gd name="T16" fmla="*/ 0 60000 65536"/>
                <a:gd name="T17" fmla="*/ 0 60000 65536"/>
                <a:gd name="T18" fmla="*/ 0 w 24"/>
                <a:gd name="T19" fmla="*/ 0 h 6"/>
                <a:gd name="T20" fmla="*/ 24 w 24"/>
                <a:gd name="T21" fmla="*/ 6 h 6"/>
              </a:gdLst>
              <a:ahLst/>
              <a:cxnLst>
                <a:cxn ang="T12">
                  <a:pos x="T0" y="T1"/>
                </a:cxn>
                <a:cxn ang="T13">
                  <a:pos x="T2" y="T3"/>
                </a:cxn>
                <a:cxn ang="T14">
                  <a:pos x="T4" y="T5"/>
                </a:cxn>
                <a:cxn ang="T15">
                  <a:pos x="T6" y="T7"/>
                </a:cxn>
                <a:cxn ang="T16">
                  <a:pos x="T8" y="T9"/>
                </a:cxn>
                <a:cxn ang="T17">
                  <a:pos x="T10" y="T11"/>
                </a:cxn>
              </a:cxnLst>
              <a:rect l="T18" t="T19" r="T20" b="T21"/>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round/>
              <a:headEnd/>
              <a:tailEnd/>
            </a:ln>
          </p:spPr>
          <p:txBody>
            <a:bodyPr/>
            <a:lstStyle/>
            <a:p>
              <a:endParaRPr lang="en-US"/>
            </a:p>
          </p:txBody>
        </p:sp>
        <p:sp>
          <p:nvSpPr>
            <p:cNvPr id="7385" name="Freeform 239"/>
            <p:cNvSpPr>
              <a:spLocks/>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86" name="Freeform 240"/>
            <p:cNvSpPr>
              <a:spLocks/>
            </p:cNvSpPr>
            <p:nvPr/>
          </p:nvSpPr>
          <p:spPr bwMode="auto">
            <a:xfrm>
              <a:off x="540" y="1885"/>
              <a:ext cx="467" cy="403"/>
            </a:xfrm>
            <a:custGeom>
              <a:avLst/>
              <a:gdLst>
                <a:gd name="T0" fmla="*/ 79 w 460"/>
                <a:gd name="T1" fmla="*/ 855 h 359"/>
                <a:gd name="T2" fmla="*/ 55 w 460"/>
                <a:gd name="T3" fmla="*/ 697 h 359"/>
                <a:gd name="T4" fmla="*/ 49 w 460"/>
                <a:gd name="T5" fmla="*/ 558 h 359"/>
                <a:gd name="T6" fmla="*/ 18 w 460"/>
                <a:gd name="T7" fmla="*/ 511 h 359"/>
                <a:gd name="T8" fmla="*/ 18 w 460"/>
                <a:gd name="T9" fmla="*/ 431 h 359"/>
                <a:gd name="T10" fmla="*/ 12 w 460"/>
                <a:gd name="T11" fmla="*/ 267 h 359"/>
                <a:gd name="T12" fmla="*/ 0 w 460"/>
                <a:gd name="T13" fmla="*/ 0 h 359"/>
                <a:gd name="T14" fmla="*/ 67 w 460"/>
                <a:gd name="T15" fmla="*/ 27 h 359"/>
                <a:gd name="T16" fmla="*/ 107 w 460"/>
                <a:gd name="T17" fmla="*/ 107 h 359"/>
                <a:gd name="T18" fmla="*/ 171 w 460"/>
                <a:gd name="T19" fmla="*/ 54 h 359"/>
                <a:gd name="T20" fmla="*/ 224 w 460"/>
                <a:gd name="T21" fmla="*/ 163 h 359"/>
                <a:gd name="T22" fmla="*/ 246 w 460"/>
                <a:gd name="T23" fmla="*/ 267 h 359"/>
                <a:gd name="T24" fmla="*/ 270 w 460"/>
                <a:gd name="T25" fmla="*/ 242 h 359"/>
                <a:gd name="T26" fmla="*/ 304 w 460"/>
                <a:gd name="T27" fmla="*/ 352 h 359"/>
                <a:gd name="T28" fmla="*/ 327 w 460"/>
                <a:gd name="T29" fmla="*/ 534 h 359"/>
                <a:gd name="T30" fmla="*/ 364 w 460"/>
                <a:gd name="T31" fmla="*/ 587 h 359"/>
                <a:gd name="T32" fmla="*/ 342 w 460"/>
                <a:gd name="T33" fmla="*/ 831 h 359"/>
                <a:gd name="T34" fmla="*/ 342 w 460"/>
                <a:gd name="T35" fmla="*/ 1020 h 359"/>
                <a:gd name="T36" fmla="*/ 357 w 460"/>
                <a:gd name="T37" fmla="*/ 1153 h 359"/>
                <a:gd name="T38" fmla="*/ 364 w 460"/>
                <a:gd name="T39" fmla="*/ 1240 h 359"/>
                <a:gd name="T40" fmla="*/ 407 w 460"/>
                <a:gd name="T41" fmla="*/ 1262 h 359"/>
                <a:gd name="T42" fmla="*/ 445 w 460"/>
                <a:gd name="T43" fmla="*/ 1240 h 359"/>
                <a:gd name="T44" fmla="*/ 459 w 460"/>
                <a:gd name="T45" fmla="*/ 1240 h 359"/>
                <a:gd name="T46" fmla="*/ 473 w 460"/>
                <a:gd name="T47" fmla="*/ 1153 h 359"/>
                <a:gd name="T48" fmla="*/ 510 w 460"/>
                <a:gd name="T49" fmla="*/ 990 h 359"/>
                <a:gd name="T50" fmla="*/ 552 w 460"/>
                <a:gd name="T51" fmla="*/ 990 h 359"/>
                <a:gd name="T52" fmla="*/ 559 w 460"/>
                <a:gd name="T53" fmla="*/ 1020 h 359"/>
                <a:gd name="T54" fmla="*/ 539 w 460"/>
                <a:gd name="T55" fmla="*/ 1153 h 359"/>
                <a:gd name="T56" fmla="*/ 539 w 460"/>
                <a:gd name="T57" fmla="*/ 1180 h 359"/>
                <a:gd name="T58" fmla="*/ 526 w 460"/>
                <a:gd name="T59" fmla="*/ 1240 h 359"/>
                <a:gd name="T60" fmla="*/ 502 w 460"/>
                <a:gd name="T61" fmla="*/ 1318 h 359"/>
                <a:gd name="T62" fmla="*/ 459 w 460"/>
                <a:gd name="T63" fmla="*/ 1371 h 359"/>
                <a:gd name="T64" fmla="*/ 473 w 460"/>
                <a:gd name="T65" fmla="*/ 1453 h 359"/>
                <a:gd name="T66" fmla="*/ 429 w 460"/>
                <a:gd name="T67" fmla="*/ 1536 h 359"/>
                <a:gd name="T68" fmla="*/ 407 w 460"/>
                <a:gd name="T69" fmla="*/ 1536 h 359"/>
                <a:gd name="T70" fmla="*/ 393 w 460"/>
                <a:gd name="T71" fmla="*/ 1480 h 359"/>
                <a:gd name="T72" fmla="*/ 371 w 460"/>
                <a:gd name="T73" fmla="*/ 1453 h 359"/>
                <a:gd name="T74" fmla="*/ 357 w 460"/>
                <a:gd name="T75" fmla="*/ 1480 h 359"/>
                <a:gd name="T76" fmla="*/ 291 w 460"/>
                <a:gd name="T77" fmla="*/ 1427 h 359"/>
                <a:gd name="T78" fmla="*/ 238 w 460"/>
                <a:gd name="T79" fmla="*/ 1343 h 359"/>
                <a:gd name="T80" fmla="*/ 198 w 460"/>
                <a:gd name="T81" fmla="*/ 1240 h 359"/>
                <a:gd name="T82" fmla="*/ 163 w 460"/>
                <a:gd name="T83" fmla="*/ 1132 h 359"/>
                <a:gd name="T84" fmla="*/ 171 w 460"/>
                <a:gd name="T85" fmla="*/ 1047 h 359"/>
                <a:gd name="T86" fmla="*/ 171 w 460"/>
                <a:gd name="T87" fmla="*/ 990 h 359"/>
                <a:gd name="T88" fmla="*/ 157 w 460"/>
                <a:gd name="T89" fmla="*/ 831 h 359"/>
                <a:gd name="T90" fmla="*/ 140 w 460"/>
                <a:gd name="T91" fmla="*/ 723 h 359"/>
                <a:gd name="T92" fmla="*/ 134 w 460"/>
                <a:gd name="T93" fmla="*/ 667 h 359"/>
                <a:gd name="T94" fmla="*/ 134 w 460"/>
                <a:gd name="T95" fmla="*/ 667 h 359"/>
                <a:gd name="T96" fmla="*/ 119 w 460"/>
                <a:gd name="T97" fmla="*/ 620 h 359"/>
                <a:gd name="T98" fmla="*/ 119 w 460"/>
                <a:gd name="T99" fmla="*/ 558 h 359"/>
                <a:gd name="T100" fmla="*/ 91 w 460"/>
                <a:gd name="T101" fmla="*/ 431 h 359"/>
                <a:gd name="T102" fmla="*/ 79 w 460"/>
                <a:gd name="T103" fmla="*/ 378 h 359"/>
                <a:gd name="T104" fmla="*/ 67 w 460"/>
                <a:gd name="T105" fmla="*/ 107 h 359"/>
                <a:gd name="T106" fmla="*/ 30 w 460"/>
                <a:gd name="T107" fmla="*/ 54 h 359"/>
                <a:gd name="T108" fmla="*/ 24 w 460"/>
                <a:gd name="T109" fmla="*/ 242 h 359"/>
                <a:gd name="T110" fmla="*/ 61 w 460"/>
                <a:gd name="T111" fmla="*/ 455 h 359"/>
                <a:gd name="T112" fmla="*/ 67 w 460"/>
                <a:gd name="T113" fmla="*/ 511 h 359"/>
                <a:gd name="T114" fmla="*/ 73 w 460"/>
                <a:gd name="T115" fmla="*/ 723 h 359"/>
                <a:gd name="T116" fmla="*/ 91 w 460"/>
                <a:gd name="T117" fmla="*/ 781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0"/>
                <a:gd name="T178" fmla="*/ 0 h 359"/>
                <a:gd name="T179" fmla="*/ 460 w 460"/>
                <a:gd name="T180" fmla="*/ 359 h 3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21ACBF"/>
            </a:solidFill>
            <a:ln w="9525">
              <a:solidFill>
                <a:srgbClr val="000000"/>
              </a:solidFill>
              <a:round/>
              <a:headEnd/>
              <a:tailEnd/>
            </a:ln>
          </p:spPr>
          <p:txBody>
            <a:bodyPr/>
            <a:lstStyle/>
            <a:p>
              <a:endParaRPr lang="en-US"/>
            </a:p>
          </p:txBody>
        </p:sp>
        <p:sp>
          <p:nvSpPr>
            <p:cNvPr id="7387" name="Freeform 241"/>
            <p:cNvSpPr>
              <a:spLocks/>
            </p:cNvSpPr>
            <p:nvPr/>
          </p:nvSpPr>
          <p:spPr bwMode="auto">
            <a:xfrm>
              <a:off x="1164" y="2046"/>
              <a:ext cx="11" cy="20"/>
            </a:xfrm>
            <a:custGeom>
              <a:avLst/>
              <a:gdLst>
                <a:gd name="T0" fmla="*/ 6 w 12"/>
                <a:gd name="T1" fmla="*/ 70 h 18"/>
                <a:gd name="T2" fmla="*/ 6 w 12"/>
                <a:gd name="T3" fmla="*/ 0 h 18"/>
                <a:gd name="T4" fmla="*/ 0 w 12"/>
                <a:gd name="T5" fmla="*/ 46 h 18"/>
                <a:gd name="T6" fmla="*/ 6 w 12"/>
                <a:gd name="T7" fmla="*/ 70 h 18"/>
                <a:gd name="T8" fmla="*/ 6 w 12"/>
                <a:gd name="T9" fmla="*/ 70 h 18"/>
                <a:gd name="T10" fmla="*/ 0 60000 65536"/>
                <a:gd name="T11" fmla="*/ 0 60000 65536"/>
                <a:gd name="T12" fmla="*/ 0 60000 65536"/>
                <a:gd name="T13" fmla="*/ 0 60000 65536"/>
                <a:gd name="T14" fmla="*/ 0 60000 65536"/>
                <a:gd name="T15" fmla="*/ 0 w 12"/>
                <a:gd name="T16" fmla="*/ 0 h 18"/>
                <a:gd name="T17" fmla="*/ 12 w 12"/>
                <a:gd name="T18" fmla="*/ 18 h 18"/>
              </a:gdLst>
              <a:ahLst/>
              <a:cxnLst>
                <a:cxn ang="T10">
                  <a:pos x="T0" y="T1"/>
                </a:cxn>
                <a:cxn ang="T11">
                  <a:pos x="T2" y="T3"/>
                </a:cxn>
                <a:cxn ang="T12">
                  <a:pos x="T4" y="T5"/>
                </a:cxn>
                <a:cxn ang="T13">
                  <a:pos x="T6" y="T7"/>
                </a:cxn>
                <a:cxn ang="T14">
                  <a:pos x="T8" y="T9"/>
                </a:cxn>
              </a:cxnLst>
              <a:rect l="T15" t="T16" r="T17" b="T18"/>
              <a:pathLst>
                <a:path w="12" h="18">
                  <a:moveTo>
                    <a:pt x="12" y="18"/>
                  </a:moveTo>
                  <a:lnTo>
                    <a:pt x="6" y="0"/>
                  </a:lnTo>
                  <a:lnTo>
                    <a:pt x="0" y="12"/>
                  </a:lnTo>
                  <a:lnTo>
                    <a:pt x="6" y="18"/>
                  </a:lnTo>
                  <a:lnTo>
                    <a:pt x="12" y="18"/>
                  </a:lnTo>
                  <a:close/>
                </a:path>
              </a:pathLst>
            </a:custGeom>
            <a:solidFill>
              <a:srgbClr val="C0C0C0"/>
            </a:solidFill>
            <a:ln w="9525">
              <a:solidFill>
                <a:srgbClr val="000000"/>
              </a:solidFill>
              <a:round/>
              <a:headEnd/>
              <a:tailEnd/>
            </a:ln>
          </p:spPr>
          <p:txBody>
            <a:bodyPr/>
            <a:lstStyle/>
            <a:p>
              <a:endParaRPr lang="en-US"/>
            </a:p>
          </p:txBody>
        </p:sp>
        <p:sp>
          <p:nvSpPr>
            <p:cNvPr id="7388" name="Freeform 242"/>
            <p:cNvSpPr>
              <a:spLocks/>
            </p:cNvSpPr>
            <p:nvPr/>
          </p:nvSpPr>
          <p:spPr bwMode="auto">
            <a:xfrm>
              <a:off x="1182" y="2012"/>
              <a:ext cx="13" cy="20"/>
            </a:xfrm>
            <a:custGeom>
              <a:avLst/>
              <a:gdLst>
                <a:gd name="T0" fmla="*/ 20 w 12"/>
                <a:gd name="T1" fmla="*/ 70 h 18"/>
                <a:gd name="T2" fmla="*/ 20 w 12"/>
                <a:gd name="T3" fmla="*/ 24 h 18"/>
                <a:gd name="T4" fmla="*/ 0 w 12"/>
                <a:gd name="T5" fmla="*/ 0 h 18"/>
                <a:gd name="T6" fmla="*/ 33 w 12"/>
                <a:gd name="T7" fmla="*/ 46 h 18"/>
                <a:gd name="T8" fmla="*/ 20 w 12"/>
                <a:gd name="T9" fmla="*/ 70 h 18"/>
                <a:gd name="T10" fmla="*/ 0 60000 65536"/>
                <a:gd name="T11" fmla="*/ 0 60000 65536"/>
                <a:gd name="T12" fmla="*/ 0 60000 65536"/>
                <a:gd name="T13" fmla="*/ 0 60000 65536"/>
                <a:gd name="T14" fmla="*/ 0 60000 65536"/>
                <a:gd name="T15" fmla="*/ 0 w 12"/>
                <a:gd name="T16" fmla="*/ 0 h 18"/>
                <a:gd name="T17" fmla="*/ 12 w 12"/>
                <a:gd name="T18" fmla="*/ 18 h 18"/>
              </a:gdLst>
              <a:ahLst/>
              <a:cxnLst>
                <a:cxn ang="T10">
                  <a:pos x="T0" y="T1"/>
                </a:cxn>
                <a:cxn ang="T11">
                  <a:pos x="T2" y="T3"/>
                </a:cxn>
                <a:cxn ang="T12">
                  <a:pos x="T4" y="T5"/>
                </a:cxn>
                <a:cxn ang="T13">
                  <a:pos x="T6" y="T7"/>
                </a:cxn>
                <a:cxn ang="T14">
                  <a:pos x="T8" y="T9"/>
                </a:cxn>
              </a:cxnLst>
              <a:rect l="T15" t="T16" r="T17" b="T18"/>
              <a:pathLst>
                <a:path w="12" h="18">
                  <a:moveTo>
                    <a:pt x="6" y="18"/>
                  </a:moveTo>
                  <a:lnTo>
                    <a:pt x="6" y="6"/>
                  </a:lnTo>
                  <a:lnTo>
                    <a:pt x="0" y="0"/>
                  </a:lnTo>
                  <a:lnTo>
                    <a:pt x="12" y="12"/>
                  </a:lnTo>
                  <a:lnTo>
                    <a:pt x="6" y="18"/>
                  </a:lnTo>
                  <a:close/>
                </a:path>
              </a:pathLst>
            </a:custGeom>
            <a:solidFill>
              <a:srgbClr val="C0C0C0"/>
            </a:solidFill>
            <a:ln w="9525">
              <a:solidFill>
                <a:srgbClr val="000000"/>
              </a:solidFill>
              <a:round/>
              <a:headEnd/>
              <a:tailEnd/>
            </a:ln>
          </p:spPr>
          <p:txBody>
            <a:bodyPr/>
            <a:lstStyle/>
            <a:p>
              <a:endParaRPr lang="en-US"/>
            </a:p>
          </p:txBody>
        </p:sp>
        <p:sp>
          <p:nvSpPr>
            <p:cNvPr id="7389" name="Freeform 243"/>
            <p:cNvSpPr>
              <a:spLocks/>
            </p:cNvSpPr>
            <p:nvPr/>
          </p:nvSpPr>
          <p:spPr bwMode="auto">
            <a:xfrm>
              <a:off x="1195" y="2039"/>
              <a:ext cx="12" cy="20"/>
            </a:xfrm>
            <a:custGeom>
              <a:avLst/>
              <a:gdLst>
                <a:gd name="T0" fmla="*/ 6 w 12"/>
                <a:gd name="T1" fmla="*/ 70 h 18"/>
                <a:gd name="T2" fmla="*/ 12 w 12"/>
                <a:gd name="T3" fmla="*/ 46 h 18"/>
                <a:gd name="T4" fmla="*/ 0 w 12"/>
                <a:gd name="T5" fmla="*/ 0 h 18"/>
                <a:gd name="T6" fmla="*/ 0 w 12"/>
                <a:gd name="T7" fmla="*/ 24 h 18"/>
                <a:gd name="T8" fmla="*/ 6 w 12"/>
                <a:gd name="T9" fmla="*/ 24 h 18"/>
                <a:gd name="T10" fmla="*/ 6 w 12"/>
                <a:gd name="T11" fmla="*/ 46 h 18"/>
                <a:gd name="T12" fmla="*/ 6 w 12"/>
                <a:gd name="T13" fmla="*/ 70 h 18"/>
                <a:gd name="T14" fmla="*/ 6 w 12"/>
                <a:gd name="T15" fmla="*/ 70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round/>
              <a:headEnd/>
              <a:tailEnd/>
            </a:ln>
          </p:spPr>
          <p:txBody>
            <a:bodyPr/>
            <a:lstStyle/>
            <a:p>
              <a:endParaRPr lang="en-US"/>
            </a:p>
          </p:txBody>
        </p:sp>
        <p:sp>
          <p:nvSpPr>
            <p:cNvPr id="7390" name="Freeform 244"/>
            <p:cNvSpPr>
              <a:spLocks/>
            </p:cNvSpPr>
            <p:nvPr/>
          </p:nvSpPr>
          <p:spPr bwMode="auto">
            <a:xfrm>
              <a:off x="1237" y="2133"/>
              <a:ext cx="13" cy="6"/>
            </a:xfrm>
            <a:custGeom>
              <a:avLst/>
              <a:gdLst>
                <a:gd name="T0" fmla="*/ 33 w 12"/>
                <a:gd name="T1" fmla="*/ 0 h 6"/>
                <a:gd name="T2" fmla="*/ 33 w 12"/>
                <a:gd name="T3" fmla="*/ 6 h 6"/>
                <a:gd name="T4" fmla="*/ 0 w 12"/>
                <a:gd name="T5" fmla="*/ 6 h 6"/>
                <a:gd name="T6" fmla="*/ 33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9525">
              <a:solidFill>
                <a:srgbClr val="000000"/>
              </a:solidFill>
              <a:round/>
              <a:headEnd/>
              <a:tailEnd/>
            </a:ln>
          </p:spPr>
          <p:txBody>
            <a:bodyPr/>
            <a:lstStyle/>
            <a:p>
              <a:endParaRPr lang="en-US"/>
            </a:p>
          </p:txBody>
        </p:sp>
        <p:sp>
          <p:nvSpPr>
            <p:cNvPr id="7391" name="Freeform 245"/>
            <p:cNvSpPr>
              <a:spLocks/>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0"/>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392" name="Freeform 246"/>
            <p:cNvSpPr>
              <a:spLocks/>
            </p:cNvSpPr>
            <p:nvPr/>
          </p:nvSpPr>
          <p:spPr bwMode="auto">
            <a:xfrm>
              <a:off x="1159" y="2012"/>
              <a:ext cx="16" cy="7"/>
            </a:xfrm>
            <a:custGeom>
              <a:avLst/>
              <a:gdLst>
                <a:gd name="T0" fmla="*/ 4 w 18"/>
                <a:gd name="T1" fmla="*/ 0 h 6"/>
                <a:gd name="T2" fmla="*/ 4 w 18"/>
                <a:gd name="T3" fmla="*/ 0 h 6"/>
                <a:gd name="T4" fmla="*/ 4 w 18"/>
                <a:gd name="T5" fmla="*/ 47 h 6"/>
                <a:gd name="T6" fmla="*/ 0 w 18"/>
                <a:gd name="T7" fmla="*/ 0 h 6"/>
                <a:gd name="T8" fmla="*/ 4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6" y="0"/>
                  </a:moveTo>
                  <a:lnTo>
                    <a:pt x="18" y="0"/>
                  </a:lnTo>
                  <a:lnTo>
                    <a:pt x="12" y="6"/>
                  </a:lnTo>
                  <a:lnTo>
                    <a:pt x="0" y="0"/>
                  </a:lnTo>
                  <a:lnTo>
                    <a:pt x="6" y="0"/>
                  </a:lnTo>
                  <a:close/>
                </a:path>
              </a:pathLst>
            </a:custGeom>
            <a:solidFill>
              <a:srgbClr val="C0C0C0"/>
            </a:solidFill>
            <a:ln w="9525">
              <a:solidFill>
                <a:srgbClr val="000000"/>
              </a:solidFill>
              <a:round/>
              <a:headEnd/>
              <a:tailEnd/>
            </a:ln>
          </p:spPr>
          <p:txBody>
            <a:bodyPr/>
            <a:lstStyle/>
            <a:p>
              <a:endParaRPr lang="en-US"/>
            </a:p>
          </p:txBody>
        </p:sp>
        <p:sp>
          <p:nvSpPr>
            <p:cNvPr id="7393" name="Freeform 247"/>
            <p:cNvSpPr>
              <a:spLocks/>
            </p:cNvSpPr>
            <p:nvPr/>
          </p:nvSpPr>
          <p:spPr bwMode="auto">
            <a:xfrm>
              <a:off x="1171" y="2073"/>
              <a:ext cx="4" cy="6"/>
            </a:xfrm>
            <a:custGeom>
              <a:avLst/>
              <a:gdLst>
                <a:gd name="T0" fmla="*/ 1 w 6"/>
                <a:gd name="T1" fmla="*/ 6 h 6"/>
                <a:gd name="T2" fmla="*/ 1 w 6"/>
                <a:gd name="T3" fmla="*/ 0 h 6"/>
                <a:gd name="T4" fmla="*/ 0 w 6"/>
                <a:gd name="T5" fmla="*/ 0 h 6"/>
                <a:gd name="T6" fmla="*/ 1 w 6"/>
                <a:gd name="T7" fmla="*/ 6 h 6"/>
                <a:gd name="T8" fmla="*/ 1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6" y="0"/>
                  </a:lnTo>
                  <a:lnTo>
                    <a:pt x="0" y="0"/>
                  </a:lnTo>
                  <a:lnTo>
                    <a:pt x="6" y="6"/>
                  </a:lnTo>
                  <a:close/>
                </a:path>
              </a:pathLst>
            </a:custGeom>
            <a:solidFill>
              <a:srgbClr val="C0C0C0"/>
            </a:solidFill>
            <a:ln w="9525">
              <a:solidFill>
                <a:srgbClr val="000000"/>
              </a:solidFill>
              <a:round/>
              <a:headEnd/>
              <a:tailEnd/>
            </a:ln>
          </p:spPr>
          <p:txBody>
            <a:bodyPr/>
            <a:lstStyle/>
            <a:p>
              <a:endParaRPr lang="en-US"/>
            </a:p>
          </p:txBody>
        </p:sp>
        <p:sp>
          <p:nvSpPr>
            <p:cNvPr id="7394" name="Freeform 248"/>
            <p:cNvSpPr>
              <a:spLocks/>
            </p:cNvSpPr>
            <p:nvPr/>
          </p:nvSpPr>
          <p:spPr bwMode="auto">
            <a:xfrm>
              <a:off x="3528" y="3063"/>
              <a:ext cx="7" cy="7"/>
            </a:xfrm>
            <a:custGeom>
              <a:avLst/>
              <a:gdLst>
                <a:gd name="T0" fmla="*/ 47 w 6"/>
                <a:gd name="T1" fmla="*/ 0 h 6"/>
                <a:gd name="T2" fmla="*/ 0 w 6"/>
                <a:gd name="T3" fmla="*/ 47 h 6"/>
                <a:gd name="T4" fmla="*/ 47 w 6"/>
                <a:gd name="T5" fmla="*/ 47 h 6"/>
                <a:gd name="T6" fmla="*/ 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95" name="Freeform 249"/>
            <p:cNvSpPr>
              <a:spLocks/>
            </p:cNvSpPr>
            <p:nvPr/>
          </p:nvSpPr>
          <p:spPr bwMode="auto">
            <a:xfrm>
              <a:off x="4468" y="2853"/>
              <a:ext cx="709" cy="635"/>
            </a:xfrm>
            <a:custGeom>
              <a:avLst/>
              <a:gdLst>
                <a:gd name="T0" fmla="*/ 466 w 700"/>
                <a:gd name="T1" fmla="*/ 60 h 563"/>
                <a:gd name="T2" fmla="*/ 473 w 700"/>
                <a:gd name="T3" fmla="*/ 142 h 563"/>
                <a:gd name="T4" fmla="*/ 430 w 700"/>
                <a:gd name="T5" fmla="*/ 177 h 563"/>
                <a:gd name="T6" fmla="*/ 418 w 700"/>
                <a:gd name="T7" fmla="*/ 258 h 563"/>
                <a:gd name="T8" fmla="*/ 411 w 700"/>
                <a:gd name="T9" fmla="*/ 370 h 563"/>
                <a:gd name="T10" fmla="*/ 396 w 700"/>
                <a:gd name="T11" fmla="*/ 402 h 563"/>
                <a:gd name="T12" fmla="*/ 366 w 700"/>
                <a:gd name="T13" fmla="*/ 460 h 563"/>
                <a:gd name="T14" fmla="*/ 345 w 700"/>
                <a:gd name="T15" fmla="*/ 312 h 563"/>
                <a:gd name="T16" fmla="*/ 333 w 700"/>
                <a:gd name="T17" fmla="*/ 312 h 563"/>
                <a:gd name="T18" fmla="*/ 311 w 700"/>
                <a:gd name="T19" fmla="*/ 434 h 563"/>
                <a:gd name="T20" fmla="*/ 295 w 700"/>
                <a:gd name="T21" fmla="*/ 490 h 563"/>
                <a:gd name="T22" fmla="*/ 287 w 700"/>
                <a:gd name="T23" fmla="*/ 547 h 563"/>
                <a:gd name="T24" fmla="*/ 272 w 700"/>
                <a:gd name="T25" fmla="*/ 519 h 563"/>
                <a:gd name="T26" fmla="*/ 266 w 700"/>
                <a:gd name="T27" fmla="*/ 687 h 563"/>
                <a:gd name="T28" fmla="*/ 242 w 700"/>
                <a:gd name="T29" fmla="*/ 660 h 563"/>
                <a:gd name="T30" fmla="*/ 163 w 700"/>
                <a:gd name="T31" fmla="*/ 887 h 563"/>
                <a:gd name="T32" fmla="*/ 67 w 700"/>
                <a:gd name="T33" fmla="*/ 1088 h 563"/>
                <a:gd name="T34" fmla="*/ 30 w 700"/>
                <a:gd name="T35" fmla="*/ 1265 h 563"/>
                <a:gd name="T36" fmla="*/ 24 w 700"/>
                <a:gd name="T37" fmla="*/ 1458 h 563"/>
                <a:gd name="T38" fmla="*/ 18 w 700"/>
                <a:gd name="T39" fmla="*/ 1458 h 563"/>
                <a:gd name="T40" fmla="*/ 24 w 700"/>
                <a:gd name="T41" fmla="*/ 1799 h 563"/>
                <a:gd name="T42" fmla="*/ 18 w 700"/>
                <a:gd name="T43" fmla="*/ 2088 h 563"/>
                <a:gd name="T44" fmla="*/ 12 w 700"/>
                <a:gd name="T45" fmla="*/ 2288 h 563"/>
                <a:gd name="T46" fmla="*/ 79 w 700"/>
                <a:gd name="T47" fmla="*/ 2257 h 563"/>
                <a:gd name="T48" fmla="*/ 181 w 700"/>
                <a:gd name="T49" fmla="*/ 2143 h 563"/>
                <a:gd name="T50" fmla="*/ 311 w 700"/>
                <a:gd name="T51" fmla="*/ 2001 h 563"/>
                <a:gd name="T52" fmla="*/ 381 w 700"/>
                <a:gd name="T53" fmla="*/ 2060 h 563"/>
                <a:gd name="T54" fmla="*/ 396 w 700"/>
                <a:gd name="T55" fmla="*/ 2257 h 563"/>
                <a:gd name="T56" fmla="*/ 424 w 700"/>
                <a:gd name="T57" fmla="*/ 2210 h 563"/>
                <a:gd name="T58" fmla="*/ 437 w 700"/>
                <a:gd name="T59" fmla="*/ 2235 h 563"/>
                <a:gd name="T60" fmla="*/ 444 w 700"/>
                <a:gd name="T61" fmla="*/ 2235 h 563"/>
                <a:gd name="T62" fmla="*/ 452 w 700"/>
                <a:gd name="T63" fmla="*/ 2379 h 563"/>
                <a:gd name="T64" fmla="*/ 466 w 700"/>
                <a:gd name="T65" fmla="*/ 2635 h 563"/>
                <a:gd name="T66" fmla="*/ 536 w 700"/>
                <a:gd name="T67" fmla="*/ 2608 h 563"/>
                <a:gd name="T68" fmla="*/ 543 w 700"/>
                <a:gd name="T69" fmla="*/ 2692 h 563"/>
                <a:gd name="T70" fmla="*/ 614 w 700"/>
                <a:gd name="T71" fmla="*/ 2579 h 563"/>
                <a:gd name="T72" fmla="*/ 693 w 700"/>
                <a:gd name="T73" fmla="*/ 2318 h 563"/>
                <a:gd name="T74" fmla="*/ 747 w 700"/>
                <a:gd name="T75" fmla="*/ 2060 h 563"/>
                <a:gd name="T76" fmla="*/ 812 w 700"/>
                <a:gd name="T77" fmla="*/ 1718 h 563"/>
                <a:gd name="T78" fmla="*/ 825 w 700"/>
                <a:gd name="T79" fmla="*/ 1431 h 563"/>
                <a:gd name="T80" fmla="*/ 792 w 700"/>
                <a:gd name="T81" fmla="*/ 1231 h 563"/>
                <a:gd name="T82" fmla="*/ 785 w 700"/>
                <a:gd name="T83" fmla="*/ 1122 h 563"/>
                <a:gd name="T84" fmla="*/ 770 w 700"/>
                <a:gd name="T85" fmla="*/ 919 h 563"/>
                <a:gd name="T86" fmla="*/ 727 w 700"/>
                <a:gd name="T87" fmla="*/ 687 h 563"/>
                <a:gd name="T88" fmla="*/ 720 w 700"/>
                <a:gd name="T89" fmla="*/ 402 h 563"/>
                <a:gd name="T90" fmla="*/ 693 w 700"/>
                <a:gd name="T91" fmla="*/ 142 h 563"/>
                <a:gd name="T92" fmla="*/ 669 w 700"/>
                <a:gd name="T93" fmla="*/ 87 h 563"/>
                <a:gd name="T94" fmla="*/ 662 w 700"/>
                <a:gd name="T95" fmla="*/ 202 h 563"/>
                <a:gd name="T96" fmla="*/ 649 w 700"/>
                <a:gd name="T97" fmla="*/ 434 h 563"/>
                <a:gd name="T98" fmla="*/ 564 w 700"/>
                <a:gd name="T99" fmla="*/ 547 h 563"/>
                <a:gd name="T100" fmla="*/ 536 w 700"/>
                <a:gd name="T101" fmla="*/ 290 h 563"/>
                <a:gd name="T102" fmla="*/ 557 w 700"/>
                <a:gd name="T103" fmla="*/ 142 h 563"/>
                <a:gd name="T104" fmla="*/ 536 w 700"/>
                <a:gd name="T105" fmla="*/ 142 h 563"/>
                <a:gd name="T106" fmla="*/ 495 w 700"/>
                <a:gd name="T107" fmla="*/ 112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00"/>
                <a:gd name="T163" fmla="*/ 0 h 563"/>
                <a:gd name="T164" fmla="*/ 700 w 700"/>
                <a:gd name="T165" fmla="*/ 563 h 5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239FB1"/>
            </a:solidFill>
            <a:ln w="9525">
              <a:solidFill>
                <a:srgbClr val="000000"/>
              </a:solidFill>
              <a:round/>
              <a:headEnd/>
              <a:tailEnd/>
            </a:ln>
          </p:spPr>
          <p:txBody>
            <a:bodyPr/>
            <a:lstStyle/>
            <a:p>
              <a:endParaRPr lang="en-US"/>
            </a:p>
          </p:txBody>
        </p:sp>
        <p:sp>
          <p:nvSpPr>
            <p:cNvPr id="7396" name="Freeform 250"/>
            <p:cNvSpPr>
              <a:spLocks/>
            </p:cNvSpPr>
            <p:nvPr/>
          </p:nvSpPr>
          <p:spPr bwMode="auto">
            <a:xfrm>
              <a:off x="4880" y="3528"/>
              <a:ext cx="72" cy="60"/>
            </a:xfrm>
            <a:custGeom>
              <a:avLst/>
              <a:gdLst>
                <a:gd name="T0" fmla="*/ 30 w 71"/>
                <a:gd name="T1" fmla="*/ 211 h 53"/>
                <a:gd name="T2" fmla="*/ 12 w 71"/>
                <a:gd name="T3" fmla="*/ 265 h 53"/>
                <a:gd name="T4" fmla="*/ 0 w 71"/>
                <a:gd name="T5" fmla="*/ 239 h 53"/>
                <a:gd name="T6" fmla="*/ 0 w 71"/>
                <a:gd name="T7" fmla="*/ 239 h 53"/>
                <a:gd name="T8" fmla="*/ 0 w 71"/>
                <a:gd name="T9" fmla="*/ 146 h 53"/>
                <a:gd name="T10" fmla="*/ 6 w 71"/>
                <a:gd name="T11" fmla="*/ 146 h 53"/>
                <a:gd name="T12" fmla="*/ 6 w 71"/>
                <a:gd name="T13" fmla="*/ 146 h 53"/>
                <a:gd name="T14" fmla="*/ 12 w 71"/>
                <a:gd name="T15" fmla="*/ 29 h 53"/>
                <a:gd name="T16" fmla="*/ 18 w 71"/>
                <a:gd name="T17" fmla="*/ 0 h 53"/>
                <a:gd name="T18" fmla="*/ 30 w 71"/>
                <a:gd name="T19" fmla="*/ 29 h 53"/>
                <a:gd name="T20" fmla="*/ 54 w 71"/>
                <a:gd name="T21" fmla="*/ 61 h 53"/>
                <a:gd name="T22" fmla="*/ 60 w 71"/>
                <a:gd name="T23" fmla="*/ 29 h 53"/>
                <a:gd name="T24" fmla="*/ 84 w 71"/>
                <a:gd name="T25" fmla="*/ 0 h 53"/>
                <a:gd name="T26" fmla="*/ 66 w 71"/>
                <a:gd name="T27" fmla="*/ 146 h 53"/>
                <a:gd name="T28" fmla="*/ 60 w 71"/>
                <a:gd name="T29" fmla="*/ 123 h 53"/>
                <a:gd name="T30" fmla="*/ 30 w 71"/>
                <a:gd name="T31" fmla="*/ 239 h 53"/>
                <a:gd name="T32" fmla="*/ 49 w 71"/>
                <a:gd name="T33" fmla="*/ 211 h 53"/>
                <a:gd name="T34" fmla="*/ 30 w 71"/>
                <a:gd name="T35" fmla="*/ 211 h 53"/>
                <a:gd name="T36" fmla="*/ 30 w 71"/>
                <a:gd name="T37" fmla="*/ 211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53"/>
                <a:gd name="T59" fmla="*/ 71 w 71"/>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239FB1"/>
            </a:solidFill>
            <a:ln w="9525">
              <a:solidFill>
                <a:srgbClr val="000000"/>
              </a:solidFill>
              <a:round/>
              <a:headEnd/>
              <a:tailEnd/>
            </a:ln>
          </p:spPr>
          <p:txBody>
            <a:bodyPr/>
            <a:lstStyle/>
            <a:p>
              <a:endParaRPr lang="en-US"/>
            </a:p>
          </p:txBody>
        </p:sp>
        <p:sp>
          <p:nvSpPr>
            <p:cNvPr id="7397" name="Freeform 251"/>
            <p:cNvSpPr>
              <a:spLocks/>
            </p:cNvSpPr>
            <p:nvPr/>
          </p:nvSpPr>
          <p:spPr bwMode="auto">
            <a:xfrm>
              <a:off x="5644" y="3002"/>
              <a:ext cx="24" cy="20"/>
            </a:xfrm>
            <a:custGeom>
              <a:avLst/>
              <a:gdLst>
                <a:gd name="T0" fmla="*/ 24 w 24"/>
                <a:gd name="T1" fmla="*/ 46 h 18"/>
                <a:gd name="T2" fmla="*/ 0 w 24"/>
                <a:gd name="T3" fmla="*/ 70 h 18"/>
                <a:gd name="T4" fmla="*/ 0 w 24"/>
                <a:gd name="T5" fmla="*/ 24 h 18"/>
                <a:gd name="T6" fmla="*/ 18 w 24"/>
                <a:gd name="T7" fmla="*/ 0 h 18"/>
                <a:gd name="T8" fmla="*/ 24 w 24"/>
                <a:gd name="T9" fmla="*/ 46 h 18"/>
                <a:gd name="T10" fmla="*/ 24 w 24"/>
                <a:gd name="T11" fmla="*/ 46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2"/>
                  </a:moveTo>
                  <a:lnTo>
                    <a:pt x="0" y="18"/>
                  </a:lnTo>
                  <a:lnTo>
                    <a:pt x="0" y="6"/>
                  </a:lnTo>
                  <a:lnTo>
                    <a:pt x="18" y="0"/>
                  </a:lnTo>
                  <a:lnTo>
                    <a:pt x="24" y="12"/>
                  </a:lnTo>
                  <a:close/>
                </a:path>
              </a:pathLst>
            </a:custGeom>
            <a:solidFill>
              <a:srgbClr val="E1E1E1"/>
            </a:solidFill>
            <a:ln w="9525">
              <a:solidFill>
                <a:srgbClr val="000000"/>
              </a:solidFill>
              <a:round/>
              <a:headEnd/>
              <a:tailEnd/>
            </a:ln>
          </p:spPr>
          <p:txBody>
            <a:bodyPr/>
            <a:lstStyle/>
            <a:p>
              <a:endParaRPr lang="en-US"/>
            </a:p>
          </p:txBody>
        </p:sp>
        <p:sp>
          <p:nvSpPr>
            <p:cNvPr id="7398" name="Freeform 252"/>
            <p:cNvSpPr>
              <a:spLocks/>
            </p:cNvSpPr>
            <p:nvPr/>
          </p:nvSpPr>
          <p:spPr bwMode="auto">
            <a:xfrm>
              <a:off x="5668" y="2975"/>
              <a:ext cx="24" cy="20"/>
            </a:xfrm>
            <a:custGeom>
              <a:avLst/>
              <a:gdLst>
                <a:gd name="T0" fmla="*/ 18 w 24"/>
                <a:gd name="T1" fmla="*/ 46 h 18"/>
                <a:gd name="T2" fmla="*/ 24 w 24"/>
                <a:gd name="T3" fmla="*/ 0 h 18"/>
                <a:gd name="T4" fmla="*/ 6 w 24"/>
                <a:gd name="T5" fmla="*/ 46 h 18"/>
                <a:gd name="T6" fmla="*/ 0 w 24"/>
                <a:gd name="T7" fmla="*/ 70 h 18"/>
                <a:gd name="T8" fmla="*/ 18 w 24"/>
                <a:gd name="T9" fmla="*/ 46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18" y="12"/>
                  </a:moveTo>
                  <a:lnTo>
                    <a:pt x="24" y="0"/>
                  </a:lnTo>
                  <a:lnTo>
                    <a:pt x="6" y="12"/>
                  </a:lnTo>
                  <a:lnTo>
                    <a:pt x="0" y="18"/>
                  </a:lnTo>
                  <a:lnTo>
                    <a:pt x="18" y="12"/>
                  </a:lnTo>
                  <a:close/>
                </a:path>
              </a:pathLst>
            </a:custGeom>
            <a:solidFill>
              <a:srgbClr val="E1E1E1"/>
            </a:solidFill>
            <a:ln w="9525">
              <a:solidFill>
                <a:srgbClr val="000000"/>
              </a:solidFill>
              <a:round/>
              <a:headEnd/>
              <a:tailEnd/>
            </a:ln>
          </p:spPr>
          <p:txBody>
            <a:bodyPr/>
            <a:lstStyle/>
            <a:p>
              <a:endParaRPr lang="en-US"/>
            </a:p>
          </p:txBody>
        </p:sp>
        <p:sp>
          <p:nvSpPr>
            <p:cNvPr id="7399" name="Freeform 253"/>
            <p:cNvSpPr>
              <a:spLocks/>
            </p:cNvSpPr>
            <p:nvPr/>
          </p:nvSpPr>
          <p:spPr bwMode="auto">
            <a:xfrm>
              <a:off x="5401" y="3063"/>
              <a:ext cx="37" cy="47"/>
            </a:xfrm>
            <a:custGeom>
              <a:avLst/>
              <a:gdLst>
                <a:gd name="T0" fmla="*/ 49 w 36"/>
                <a:gd name="T1" fmla="*/ 181 h 42"/>
                <a:gd name="T2" fmla="*/ 37 w 36"/>
                <a:gd name="T3" fmla="*/ 181 h 42"/>
                <a:gd name="T4" fmla="*/ 12 w 36"/>
                <a:gd name="T5" fmla="*/ 132 h 42"/>
                <a:gd name="T6" fmla="*/ 0 w 36"/>
                <a:gd name="T7" fmla="*/ 54 h 42"/>
                <a:gd name="T8" fmla="*/ 0 w 36"/>
                <a:gd name="T9" fmla="*/ 0 h 42"/>
                <a:gd name="T10" fmla="*/ 6 w 36"/>
                <a:gd name="T11" fmla="*/ 54 h 42"/>
                <a:gd name="T12" fmla="*/ 31 w 36"/>
                <a:gd name="T13" fmla="*/ 105 h 42"/>
                <a:gd name="T14" fmla="*/ 43 w 36"/>
                <a:gd name="T15" fmla="*/ 154 h 42"/>
                <a:gd name="T16" fmla="*/ 49 w 36"/>
                <a:gd name="T17" fmla="*/ 18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2"/>
                <a:gd name="T29" fmla="*/ 36 w 3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round/>
              <a:headEnd/>
              <a:tailEnd/>
            </a:ln>
          </p:spPr>
          <p:txBody>
            <a:bodyPr/>
            <a:lstStyle/>
            <a:p>
              <a:endParaRPr lang="en-US"/>
            </a:p>
          </p:txBody>
        </p:sp>
        <p:sp>
          <p:nvSpPr>
            <p:cNvPr id="7400" name="Freeform 254"/>
            <p:cNvSpPr>
              <a:spLocks/>
            </p:cNvSpPr>
            <p:nvPr/>
          </p:nvSpPr>
          <p:spPr bwMode="auto">
            <a:xfrm>
              <a:off x="5172" y="3521"/>
              <a:ext cx="199" cy="135"/>
            </a:xfrm>
            <a:custGeom>
              <a:avLst/>
              <a:gdLst>
                <a:gd name="T0" fmla="*/ 138 w 197"/>
                <a:gd name="T1" fmla="*/ 337 h 119"/>
                <a:gd name="T2" fmla="*/ 132 w 197"/>
                <a:gd name="T3" fmla="*/ 271 h 119"/>
                <a:gd name="T4" fmla="*/ 132 w 197"/>
                <a:gd name="T5" fmla="*/ 271 h 119"/>
                <a:gd name="T6" fmla="*/ 126 w 197"/>
                <a:gd name="T7" fmla="*/ 271 h 119"/>
                <a:gd name="T8" fmla="*/ 132 w 197"/>
                <a:gd name="T9" fmla="*/ 337 h 119"/>
                <a:gd name="T10" fmla="*/ 120 w 197"/>
                <a:gd name="T11" fmla="*/ 366 h 119"/>
                <a:gd name="T12" fmla="*/ 114 w 197"/>
                <a:gd name="T13" fmla="*/ 366 h 119"/>
                <a:gd name="T14" fmla="*/ 108 w 197"/>
                <a:gd name="T15" fmla="*/ 394 h 119"/>
                <a:gd name="T16" fmla="*/ 102 w 197"/>
                <a:gd name="T17" fmla="*/ 457 h 119"/>
                <a:gd name="T18" fmla="*/ 102 w 197"/>
                <a:gd name="T19" fmla="*/ 457 h 119"/>
                <a:gd name="T20" fmla="*/ 79 w 197"/>
                <a:gd name="T21" fmla="*/ 551 h 119"/>
                <a:gd name="T22" fmla="*/ 30 w 197"/>
                <a:gd name="T23" fmla="*/ 613 h 119"/>
                <a:gd name="T24" fmla="*/ 18 w 197"/>
                <a:gd name="T25" fmla="*/ 613 h 119"/>
                <a:gd name="T26" fmla="*/ 6 w 197"/>
                <a:gd name="T27" fmla="*/ 576 h 119"/>
                <a:gd name="T28" fmla="*/ 0 w 197"/>
                <a:gd name="T29" fmla="*/ 551 h 119"/>
                <a:gd name="T30" fmla="*/ 0 w 197"/>
                <a:gd name="T31" fmla="*/ 551 h 119"/>
                <a:gd name="T32" fmla="*/ 0 w 197"/>
                <a:gd name="T33" fmla="*/ 551 h 119"/>
                <a:gd name="T34" fmla="*/ 6 w 197"/>
                <a:gd name="T35" fmla="*/ 518 h 119"/>
                <a:gd name="T36" fmla="*/ 12 w 197"/>
                <a:gd name="T37" fmla="*/ 518 h 119"/>
                <a:gd name="T38" fmla="*/ 18 w 197"/>
                <a:gd name="T39" fmla="*/ 491 h 119"/>
                <a:gd name="T40" fmla="*/ 18 w 197"/>
                <a:gd name="T41" fmla="*/ 491 h 119"/>
                <a:gd name="T42" fmla="*/ 24 w 197"/>
                <a:gd name="T43" fmla="*/ 457 h 119"/>
                <a:gd name="T44" fmla="*/ 30 w 197"/>
                <a:gd name="T45" fmla="*/ 428 h 119"/>
                <a:gd name="T46" fmla="*/ 42 w 197"/>
                <a:gd name="T47" fmla="*/ 428 h 119"/>
                <a:gd name="T48" fmla="*/ 79 w 197"/>
                <a:gd name="T49" fmla="*/ 366 h 119"/>
                <a:gd name="T50" fmla="*/ 85 w 197"/>
                <a:gd name="T51" fmla="*/ 337 h 119"/>
                <a:gd name="T52" fmla="*/ 120 w 197"/>
                <a:gd name="T53" fmla="*/ 271 h 119"/>
                <a:gd name="T54" fmla="*/ 132 w 197"/>
                <a:gd name="T55" fmla="*/ 239 h 119"/>
                <a:gd name="T56" fmla="*/ 152 w 197"/>
                <a:gd name="T57" fmla="*/ 185 h 119"/>
                <a:gd name="T58" fmla="*/ 144 w 197"/>
                <a:gd name="T59" fmla="*/ 185 h 119"/>
                <a:gd name="T60" fmla="*/ 164 w 197"/>
                <a:gd name="T61" fmla="*/ 124 h 119"/>
                <a:gd name="T62" fmla="*/ 205 w 197"/>
                <a:gd name="T63" fmla="*/ 0 h 119"/>
                <a:gd name="T64" fmla="*/ 211 w 197"/>
                <a:gd name="T65" fmla="*/ 0 h 119"/>
                <a:gd name="T66" fmla="*/ 205 w 197"/>
                <a:gd name="T67" fmla="*/ 29 h 119"/>
                <a:gd name="T68" fmla="*/ 205 w 197"/>
                <a:gd name="T69" fmla="*/ 61 h 119"/>
                <a:gd name="T70" fmla="*/ 217 w 197"/>
                <a:gd name="T71" fmla="*/ 61 h 119"/>
                <a:gd name="T72" fmla="*/ 217 w 197"/>
                <a:gd name="T73" fmla="*/ 61 h 119"/>
                <a:gd name="T74" fmla="*/ 217 w 197"/>
                <a:gd name="T75" fmla="*/ 61 h 119"/>
                <a:gd name="T76" fmla="*/ 217 w 197"/>
                <a:gd name="T77" fmla="*/ 61 h 119"/>
                <a:gd name="T78" fmla="*/ 223 w 197"/>
                <a:gd name="T79" fmla="*/ 61 h 119"/>
                <a:gd name="T80" fmla="*/ 217 w 197"/>
                <a:gd name="T81" fmla="*/ 124 h 119"/>
                <a:gd name="T82" fmla="*/ 193 w 197"/>
                <a:gd name="T83" fmla="*/ 185 h 119"/>
                <a:gd name="T84" fmla="*/ 164 w 197"/>
                <a:gd name="T85" fmla="*/ 271 h 119"/>
                <a:gd name="T86" fmla="*/ 152 w 197"/>
                <a:gd name="T87" fmla="*/ 271 h 119"/>
                <a:gd name="T88" fmla="*/ 152 w 197"/>
                <a:gd name="T89" fmla="*/ 305 h 119"/>
                <a:gd name="T90" fmla="*/ 138 w 197"/>
                <a:gd name="T91" fmla="*/ 305 h 119"/>
                <a:gd name="T92" fmla="*/ 152 w 197"/>
                <a:gd name="T93" fmla="*/ 305 h 119"/>
                <a:gd name="T94" fmla="*/ 152 w 197"/>
                <a:gd name="T95" fmla="*/ 337 h 119"/>
                <a:gd name="T96" fmla="*/ 138 w 197"/>
                <a:gd name="T97" fmla="*/ 337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7"/>
                <a:gd name="T148" fmla="*/ 0 h 119"/>
                <a:gd name="T149" fmla="*/ 197 w 197"/>
                <a:gd name="T150" fmla="*/ 119 h 1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21ACBF"/>
            </a:solidFill>
            <a:ln w="9525">
              <a:solidFill>
                <a:srgbClr val="000000"/>
              </a:solidFill>
              <a:round/>
              <a:headEnd/>
              <a:tailEnd/>
            </a:ln>
          </p:spPr>
          <p:txBody>
            <a:bodyPr/>
            <a:lstStyle/>
            <a:p>
              <a:endParaRPr lang="en-US"/>
            </a:p>
          </p:txBody>
        </p:sp>
        <p:sp>
          <p:nvSpPr>
            <p:cNvPr id="7401" name="Freeform 255"/>
            <p:cNvSpPr>
              <a:spLocks/>
            </p:cNvSpPr>
            <p:nvPr/>
          </p:nvSpPr>
          <p:spPr bwMode="auto">
            <a:xfrm>
              <a:off x="5377" y="3386"/>
              <a:ext cx="116" cy="162"/>
            </a:xfrm>
            <a:custGeom>
              <a:avLst/>
              <a:gdLst>
                <a:gd name="T0" fmla="*/ 12 w 114"/>
                <a:gd name="T1" fmla="*/ 443 h 144"/>
                <a:gd name="T2" fmla="*/ 24 w 114"/>
                <a:gd name="T3" fmla="*/ 528 h 144"/>
                <a:gd name="T4" fmla="*/ 0 w 114"/>
                <a:gd name="T5" fmla="*/ 637 h 144"/>
                <a:gd name="T6" fmla="*/ 6 w 114"/>
                <a:gd name="T7" fmla="*/ 668 h 144"/>
                <a:gd name="T8" fmla="*/ 43 w 114"/>
                <a:gd name="T9" fmla="*/ 581 h 144"/>
                <a:gd name="T10" fmla="*/ 67 w 114"/>
                <a:gd name="T11" fmla="*/ 528 h 144"/>
                <a:gd name="T12" fmla="*/ 79 w 114"/>
                <a:gd name="T13" fmla="*/ 443 h 144"/>
                <a:gd name="T14" fmla="*/ 108 w 114"/>
                <a:gd name="T15" fmla="*/ 443 h 144"/>
                <a:gd name="T16" fmla="*/ 116 w 114"/>
                <a:gd name="T17" fmla="*/ 387 h 144"/>
                <a:gd name="T18" fmla="*/ 140 w 114"/>
                <a:gd name="T19" fmla="*/ 305 h 144"/>
                <a:gd name="T20" fmla="*/ 134 w 114"/>
                <a:gd name="T21" fmla="*/ 272 h 144"/>
                <a:gd name="T22" fmla="*/ 116 w 114"/>
                <a:gd name="T23" fmla="*/ 331 h 144"/>
                <a:gd name="T24" fmla="*/ 85 w 114"/>
                <a:gd name="T25" fmla="*/ 272 h 144"/>
                <a:gd name="T26" fmla="*/ 96 w 114"/>
                <a:gd name="T27" fmla="*/ 192 h 144"/>
                <a:gd name="T28" fmla="*/ 85 w 114"/>
                <a:gd name="T29" fmla="*/ 254 h 144"/>
                <a:gd name="T30" fmla="*/ 73 w 114"/>
                <a:gd name="T31" fmla="*/ 226 h 144"/>
                <a:gd name="T32" fmla="*/ 79 w 114"/>
                <a:gd name="T33" fmla="*/ 192 h 144"/>
                <a:gd name="T34" fmla="*/ 85 w 114"/>
                <a:gd name="T35" fmla="*/ 111 h 144"/>
                <a:gd name="T36" fmla="*/ 85 w 114"/>
                <a:gd name="T37" fmla="*/ 83 h 144"/>
                <a:gd name="T38" fmla="*/ 85 w 114"/>
                <a:gd name="T39" fmla="*/ 83 h 144"/>
                <a:gd name="T40" fmla="*/ 79 w 114"/>
                <a:gd name="T41" fmla="*/ 29 h 144"/>
                <a:gd name="T42" fmla="*/ 73 w 114"/>
                <a:gd name="T43" fmla="*/ 0 h 144"/>
                <a:gd name="T44" fmla="*/ 73 w 114"/>
                <a:gd name="T45" fmla="*/ 0 h 144"/>
                <a:gd name="T46" fmla="*/ 73 w 114"/>
                <a:gd name="T47" fmla="*/ 54 h 144"/>
                <a:gd name="T48" fmla="*/ 73 w 114"/>
                <a:gd name="T49" fmla="*/ 83 h 144"/>
                <a:gd name="T50" fmla="*/ 67 w 114"/>
                <a:gd name="T51" fmla="*/ 168 h 144"/>
                <a:gd name="T52" fmla="*/ 73 w 114"/>
                <a:gd name="T53" fmla="*/ 141 h 144"/>
                <a:gd name="T54" fmla="*/ 73 w 114"/>
                <a:gd name="T55" fmla="*/ 168 h 144"/>
                <a:gd name="T56" fmla="*/ 73 w 114"/>
                <a:gd name="T57" fmla="*/ 168 h 144"/>
                <a:gd name="T58" fmla="*/ 73 w 114"/>
                <a:gd name="T59" fmla="*/ 192 h 144"/>
                <a:gd name="T60" fmla="*/ 67 w 114"/>
                <a:gd name="T61" fmla="*/ 254 h 144"/>
                <a:gd name="T62" fmla="*/ 73 w 114"/>
                <a:gd name="T63" fmla="*/ 226 h 144"/>
                <a:gd name="T64" fmla="*/ 67 w 114"/>
                <a:gd name="T65" fmla="*/ 254 h 144"/>
                <a:gd name="T66" fmla="*/ 67 w 114"/>
                <a:gd name="T67" fmla="*/ 305 h 144"/>
                <a:gd name="T68" fmla="*/ 49 w 114"/>
                <a:gd name="T69" fmla="*/ 387 h 144"/>
                <a:gd name="T70" fmla="*/ 12 w 114"/>
                <a:gd name="T71" fmla="*/ 443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44"/>
                <a:gd name="T110" fmla="*/ 114 w 114"/>
                <a:gd name="T111" fmla="*/ 144 h 1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21ACBF"/>
            </a:solidFill>
            <a:ln w="9525">
              <a:solidFill>
                <a:srgbClr val="000000"/>
              </a:solidFill>
              <a:round/>
              <a:headEnd/>
              <a:tailEnd/>
            </a:ln>
          </p:spPr>
          <p:txBody>
            <a:bodyPr/>
            <a:lstStyle/>
            <a:p>
              <a:endParaRPr lang="en-US"/>
            </a:p>
          </p:txBody>
        </p:sp>
        <p:sp>
          <p:nvSpPr>
            <p:cNvPr id="7402" name="Freeform 256"/>
            <p:cNvSpPr>
              <a:spLocks/>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47 h 6"/>
                <a:gd name="T8" fmla="*/ 12 w 12"/>
                <a:gd name="T9" fmla="*/ 0 h 6"/>
                <a:gd name="T10" fmla="*/ 0 60000 65536"/>
                <a:gd name="T11" fmla="*/ 0 60000 65536"/>
                <a:gd name="T12" fmla="*/ 0 60000 65536"/>
                <a:gd name="T13" fmla="*/ 0 60000 65536"/>
                <a:gd name="T14" fmla="*/ 0 60000 65536"/>
                <a:gd name="T15" fmla="*/ 0 w 12"/>
                <a:gd name="T16" fmla="*/ 0 h 6"/>
                <a:gd name="T17" fmla="*/ 12 w 12"/>
                <a:gd name="T18" fmla="*/ 6 h 6"/>
              </a:gdLst>
              <a:ahLst/>
              <a:cxnLst>
                <a:cxn ang="T10">
                  <a:pos x="T0" y="T1"/>
                </a:cxn>
                <a:cxn ang="T11">
                  <a:pos x="T2" y="T3"/>
                </a:cxn>
                <a:cxn ang="T12">
                  <a:pos x="T4" y="T5"/>
                </a:cxn>
                <a:cxn ang="T13">
                  <a:pos x="T6" y="T7"/>
                </a:cxn>
                <a:cxn ang="T14">
                  <a:pos x="T8" y="T9"/>
                </a:cxn>
              </a:cxnLst>
              <a:rect l="T15" t="T16" r="T17" b="T18"/>
              <a:pathLst>
                <a:path w="12" h="6">
                  <a:moveTo>
                    <a:pt x="12" y="0"/>
                  </a:moveTo>
                  <a:lnTo>
                    <a:pt x="12" y="0"/>
                  </a:lnTo>
                  <a:lnTo>
                    <a:pt x="6" y="0"/>
                  </a:lnTo>
                  <a:lnTo>
                    <a:pt x="0" y="6"/>
                  </a:lnTo>
                  <a:lnTo>
                    <a:pt x="12" y="0"/>
                  </a:lnTo>
                  <a:close/>
                </a:path>
              </a:pathLst>
            </a:custGeom>
            <a:solidFill>
              <a:srgbClr val="E1E1E1"/>
            </a:solidFill>
            <a:ln w="9525">
              <a:solidFill>
                <a:srgbClr val="000000"/>
              </a:solidFill>
              <a:round/>
              <a:headEnd/>
              <a:tailEnd/>
            </a:ln>
          </p:spPr>
          <p:txBody>
            <a:bodyPr/>
            <a:lstStyle/>
            <a:p>
              <a:endParaRPr lang="en-US"/>
            </a:p>
          </p:txBody>
        </p:sp>
        <p:sp>
          <p:nvSpPr>
            <p:cNvPr id="7403" name="Freeform 257"/>
            <p:cNvSpPr>
              <a:spLocks/>
            </p:cNvSpPr>
            <p:nvPr/>
          </p:nvSpPr>
          <p:spPr bwMode="auto">
            <a:xfrm>
              <a:off x="3492" y="3083"/>
              <a:ext cx="12" cy="7"/>
            </a:xfrm>
            <a:custGeom>
              <a:avLst/>
              <a:gdLst>
                <a:gd name="T0" fmla="*/ 6 w 12"/>
                <a:gd name="T1" fmla="*/ 0 h 6"/>
                <a:gd name="T2" fmla="*/ 0 w 12"/>
                <a:gd name="T3" fmla="*/ 47 h 6"/>
                <a:gd name="T4" fmla="*/ 12 w 12"/>
                <a:gd name="T5" fmla="*/ 47 h 6"/>
                <a:gd name="T6" fmla="*/ 6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0"/>
                  </a:moveTo>
                  <a:lnTo>
                    <a:pt x="0" y="6"/>
                  </a:lnTo>
                  <a:lnTo>
                    <a:pt x="12" y="6"/>
                  </a:lnTo>
                  <a:lnTo>
                    <a:pt x="6" y="0"/>
                  </a:lnTo>
                  <a:close/>
                </a:path>
              </a:pathLst>
            </a:custGeom>
            <a:solidFill>
              <a:srgbClr val="6F73BF"/>
            </a:solidFill>
            <a:ln w="9525">
              <a:solidFill>
                <a:srgbClr val="000000"/>
              </a:solidFill>
              <a:round/>
              <a:headEnd/>
              <a:tailEnd/>
            </a:ln>
          </p:spPr>
          <p:txBody>
            <a:bodyPr/>
            <a:lstStyle/>
            <a:p>
              <a:endParaRPr lang="en-US"/>
            </a:p>
          </p:txBody>
        </p:sp>
        <p:sp>
          <p:nvSpPr>
            <p:cNvPr id="7404" name="Freeform 258"/>
            <p:cNvSpPr>
              <a:spLocks/>
            </p:cNvSpPr>
            <p:nvPr/>
          </p:nvSpPr>
          <p:spPr bwMode="auto">
            <a:xfrm>
              <a:off x="5359" y="2820"/>
              <a:ext cx="24" cy="13"/>
            </a:xfrm>
            <a:custGeom>
              <a:avLst/>
              <a:gdLst>
                <a:gd name="T0" fmla="*/ 18 w 24"/>
                <a:gd name="T1" fmla="*/ 33 h 12"/>
                <a:gd name="T2" fmla="*/ 24 w 24"/>
                <a:gd name="T3" fmla="*/ 33 h 12"/>
                <a:gd name="T4" fmla="*/ 6 w 24"/>
                <a:gd name="T5" fmla="*/ 0 h 12"/>
                <a:gd name="T6" fmla="*/ 0 w 24"/>
                <a:gd name="T7" fmla="*/ 20 h 12"/>
                <a:gd name="T8" fmla="*/ 18 w 24"/>
                <a:gd name="T9" fmla="*/ 33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18" y="12"/>
                  </a:moveTo>
                  <a:lnTo>
                    <a:pt x="24" y="12"/>
                  </a:lnTo>
                  <a:lnTo>
                    <a:pt x="6" y="0"/>
                  </a:lnTo>
                  <a:lnTo>
                    <a:pt x="0" y="6"/>
                  </a:lnTo>
                  <a:lnTo>
                    <a:pt x="18" y="12"/>
                  </a:lnTo>
                  <a:close/>
                </a:path>
              </a:pathLst>
            </a:custGeom>
            <a:solidFill>
              <a:srgbClr val="E1E1E1"/>
            </a:solidFill>
            <a:ln w="9525">
              <a:solidFill>
                <a:srgbClr val="000000"/>
              </a:solidFill>
              <a:round/>
              <a:headEnd/>
              <a:tailEnd/>
            </a:ln>
          </p:spPr>
          <p:txBody>
            <a:bodyPr/>
            <a:lstStyle/>
            <a:p>
              <a:endParaRPr lang="en-US"/>
            </a:p>
          </p:txBody>
        </p:sp>
        <p:sp>
          <p:nvSpPr>
            <p:cNvPr id="7405" name="Freeform 259"/>
            <p:cNvSpPr>
              <a:spLocks/>
            </p:cNvSpPr>
            <p:nvPr/>
          </p:nvSpPr>
          <p:spPr bwMode="auto">
            <a:xfrm>
              <a:off x="5309" y="2760"/>
              <a:ext cx="19" cy="20"/>
            </a:xfrm>
            <a:custGeom>
              <a:avLst/>
              <a:gdLst>
                <a:gd name="T0" fmla="*/ 0 w 18"/>
                <a:gd name="T1" fmla="*/ 0 h 18"/>
                <a:gd name="T2" fmla="*/ 35 w 18"/>
                <a:gd name="T3" fmla="*/ 70 h 18"/>
                <a:gd name="T4" fmla="*/ 6 w 18"/>
                <a:gd name="T5" fmla="*/ 46 h 18"/>
                <a:gd name="T6" fmla="*/ 0 w 18"/>
                <a:gd name="T7" fmla="*/ 0 h 18"/>
                <a:gd name="T8" fmla="*/ 0 60000 65536"/>
                <a:gd name="T9" fmla="*/ 0 60000 65536"/>
                <a:gd name="T10" fmla="*/ 0 60000 65536"/>
                <a:gd name="T11" fmla="*/ 0 60000 65536"/>
                <a:gd name="T12" fmla="*/ 0 w 18"/>
                <a:gd name="T13" fmla="*/ 0 h 18"/>
                <a:gd name="T14" fmla="*/ 18 w 18"/>
                <a:gd name="T15" fmla="*/ 18 h 18"/>
              </a:gdLst>
              <a:ahLst/>
              <a:cxnLst>
                <a:cxn ang="T8">
                  <a:pos x="T0" y="T1"/>
                </a:cxn>
                <a:cxn ang="T9">
                  <a:pos x="T2" y="T3"/>
                </a:cxn>
                <a:cxn ang="T10">
                  <a:pos x="T4" y="T5"/>
                </a:cxn>
                <a:cxn ang="T11">
                  <a:pos x="T6" y="T7"/>
                </a:cxn>
              </a:cxnLst>
              <a:rect l="T12" t="T13" r="T14" b="T15"/>
              <a:pathLst>
                <a:path w="18" h="18">
                  <a:moveTo>
                    <a:pt x="0" y="0"/>
                  </a:moveTo>
                  <a:lnTo>
                    <a:pt x="18" y="18"/>
                  </a:lnTo>
                  <a:lnTo>
                    <a:pt x="6" y="12"/>
                  </a:lnTo>
                  <a:lnTo>
                    <a:pt x="0" y="0"/>
                  </a:lnTo>
                  <a:close/>
                </a:path>
              </a:pathLst>
            </a:custGeom>
            <a:solidFill>
              <a:srgbClr val="E1E1E1"/>
            </a:solidFill>
            <a:ln w="9525">
              <a:solidFill>
                <a:srgbClr val="000000"/>
              </a:solidFill>
              <a:round/>
              <a:headEnd/>
              <a:tailEnd/>
            </a:ln>
          </p:spPr>
          <p:txBody>
            <a:bodyPr/>
            <a:lstStyle/>
            <a:p>
              <a:endParaRPr lang="en-US"/>
            </a:p>
          </p:txBody>
        </p:sp>
        <p:sp>
          <p:nvSpPr>
            <p:cNvPr id="7406" name="Freeform 260"/>
            <p:cNvSpPr>
              <a:spLocks/>
            </p:cNvSpPr>
            <p:nvPr/>
          </p:nvSpPr>
          <p:spPr bwMode="auto">
            <a:xfrm>
              <a:off x="5388" y="2840"/>
              <a:ext cx="13" cy="13"/>
            </a:xfrm>
            <a:custGeom>
              <a:avLst/>
              <a:gdLst>
                <a:gd name="T0" fmla="*/ 33 w 12"/>
                <a:gd name="T1" fmla="*/ 33 h 12"/>
                <a:gd name="T2" fmla="*/ 0 w 12"/>
                <a:gd name="T3" fmla="*/ 20 h 12"/>
                <a:gd name="T4" fmla="*/ 0 w 12"/>
                <a:gd name="T5" fmla="*/ 0 h 12"/>
                <a:gd name="T6" fmla="*/ 33 w 12"/>
                <a:gd name="T7" fmla="*/ 33 h 12"/>
                <a:gd name="T8" fmla="*/ 33 w 12"/>
                <a:gd name="T9" fmla="*/ 33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12"/>
                  </a:moveTo>
                  <a:lnTo>
                    <a:pt x="0" y="6"/>
                  </a:lnTo>
                  <a:lnTo>
                    <a:pt x="0" y="0"/>
                  </a:lnTo>
                  <a:lnTo>
                    <a:pt x="12" y="12"/>
                  </a:lnTo>
                  <a:close/>
                </a:path>
              </a:pathLst>
            </a:custGeom>
            <a:solidFill>
              <a:srgbClr val="E1E1E1"/>
            </a:solidFill>
            <a:ln w="9525">
              <a:solidFill>
                <a:srgbClr val="000000"/>
              </a:solidFill>
              <a:round/>
              <a:headEnd/>
              <a:tailEnd/>
            </a:ln>
          </p:spPr>
          <p:txBody>
            <a:bodyPr/>
            <a:lstStyle/>
            <a:p>
              <a:endParaRPr lang="en-US"/>
            </a:p>
          </p:txBody>
        </p:sp>
        <p:sp>
          <p:nvSpPr>
            <p:cNvPr id="7407" name="Freeform 261"/>
            <p:cNvSpPr>
              <a:spLocks/>
            </p:cNvSpPr>
            <p:nvPr/>
          </p:nvSpPr>
          <p:spPr bwMode="auto">
            <a:xfrm>
              <a:off x="5322" y="2793"/>
              <a:ext cx="6" cy="13"/>
            </a:xfrm>
            <a:custGeom>
              <a:avLst/>
              <a:gdLst>
                <a:gd name="T0" fmla="*/ 6 w 6"/>
                <a:gd name="T1" fmla="*/ 33 h 12"/>
                <a:gd name="T2" fmla="*/ 6 w 6"/>
                <a:gd name="T3" fmla="*/ 0 h 12"/>
                <a:gd name="T4" fmla="*/ 0 w 6"/>
                <a:gd name="T5" fmla="*/ 20 h 12"/>
                <a:gd name="T6" fmla="*/ 0 w 6"/>
                <a:gd name="T7" fmla="*/ 20 h 12"/>
                <a:gd name="T8" fmla="*/ 6 w 6"/>
                <a:gd name="T9" fmla="*/ 33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12"/>
                  </a:moveTo>
                  <a:lnTo>
                    <a:pt x="6" y="0"/>
                  </a:lnTo>
                  <a:lnTo>
                    <a:pt x="0" y="6"/>
                  </a:lnTo>
                  <a:lnTo>
                    <a:pt x="6" y="12"/>
                  </a:lnTo>
                  <a:close/>
                </a:path>
              </a:pathLst>
            </a:custGeom>
            <a:solidFill>
              <a:srgbClr val="E1E1E1"/>
            </a:solidFill>
            <a:ln w="9525">
              <a:solidFill>
                <a:srgbClr val="000000"/>
              </a:solidFill>
              <a:round/>
              <a:headEnd/>
              <a:tailEnd/>
            </a:ln>
          </p:spPr>
          <p:txBody>
            <a:bodyPr/>
            <a:lstStyle/>
            <a:p>
              <a:endParaRPr lang="en-US"/>
            </a:p>
          </p:txBody>
        </p:sp>
        <p:sp>
          <p:nvSpPr>
            <p:cNvPr id="7408" name="Freeform 262"/>
            <p:cNvSpPr>
              <a:spLocks/>
            </p:cNvSpPr>
            <p:nvPr/>
          </p:nvSpPr>
          <p:spPr bwMode="auto">
            <a:xfrm>
              <a:off x="5383" y="2799"/>
              <a:ext cx="5" cy="27"/>
            </a:xfrm>
            <a:custGeom>
              <a:avLst/>
              <a:gdLst>
                <a:gd name="T0" fmla="*/ 0 w 6"/>
                <a:gd name="T1" fmla="*/ 0 h 24"/>
                <a:gd name="T2" fmla="*/ 3 w 6"/>
                <a:gd name="T3" fmla="*/ 111 h 24"/>
                <a:gd name="T4" fmla="*/ 0 w 6"/>
                <a:gd name="T5" fmla="*/ 29 h 24"/>
                <a:gd name="T6" fmla="*/ 0 w 6"/>
                <a:gd name="T7" fmla="*/ 0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0"/>
                  </a:moveTo>
                  <a:lnTo>
                    <a:pt x="6" y="24"/>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409" name="Freeform 263"/>
            <p:cNvSpPr>
              <a:spLocks/>
            </p:cNvSpPr>
            <p:nvPr/>
          </p:nvSpPr>
          <p:spPr bwMode="auto">
            <a:xfrm>
              <a:off x="5347" y="2787"/>
              <a:ext cx="17" cy="19"/>
            </a:xfrm>
            <a:custGeom>
              <a:avLst/>
              <a:gdLst>
                <a:gd name="T0" fmla="*/ 9 w 18"/>
                <a:gd name="T1" fmla="*/ 70 h 17"/>
                <a:gd name="T2" fmla="*/ 9 w 18"/>
                <a:gd name="T3" fmla="*/ 70 h 17"/>
                <a:gd name="T4" fmla="*/ 9 w 18"/>
                <a:gd name="T5" fmla="*/ 23 h 17"/>
                <a:gd name="T6" fmla="*/ 0 w 18"/>
                <a:gd name="T7" fmla="*/ 0 h 17"/>
                <a:gd name="T8" fmla="*/ 6 w 18"/>
                <a:gd name="T9" fmla="*/ 23 h 17"/>
                <a:gd name="T10" fmla="*/ 9 w 18"/>
                <a:gd name="T11" fmla="*/ 7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round/>
              <a:headEnd/>
              <a:tailEnd/>
            </a:ln>
          </p:spPr>
          <p:txBody>
            <a:bodyPr/>
            <a:lstStyle/>
            <a:p>
              <a:endParaRPr lang="en-US"/>
            </a:p>
          </p:txBody>
        </p:sp>
        <p:sp>
          <p:nvSpPr>
            <p:cNvPr id="7410" name="Freeform 264"/>
            <p:cNvSpPr>
              <a:spLocks/>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 name="T15" fmla="*/ 0 w 6"/>
                <a:gd name="T16" fmla="*/ 0 h 1"/>
                <a:gd name="T17" fmla="*/ 6 w 6"/>
                <a:gd name="T18" fmla="*/ 1 h 1"/>
              </a:gdLst>
              <a:ahLst/>
              <a:cxnLst>
                <a:cxn ang="T10">
                  <a:pos x="T0" y="T1"/>
                </a:cxn>
                <a:cxn ang="T11">
                  <a:pos x="T2" y="T3"/>
                </a:cxn>
                <a:cxn ang="T12">
                  <a:pos x="T4" y="T5"/>
                </a:cxn>
                <a:cxn ang="T13">
                  <a:pos x="T6" y="T7"/>
                </a:cxn>
                <a:cxn ang="T14">
                  <a:pos x="T8" y="T9"/>
                </a:cxn>
              </a:cxnLst>
              <a:rect l="T15" t="T16" r="T17" b="T18"/>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411" name="Freeform 265"/>
            <p:cNvSpPr>
              <a:spLocks/>
            </p:cNvSpPr>
            <p:nvPr/>
          </p:nvSpPr>
          <p:spPr bwMode="auto">
            <a:xfrm>
              <a:off x="5469" y="2941"/>
              <a:ext cx="5" cy="21"/>
            </a:xfrm>
            <a:custGeom>
              <a:avLst/>
              <a:gdLst>
                <a:gd name="T0" fmla="*/ 3 w 6"/>
                <a:gd name="T1" fmla="*/ 137 h 18"/>
                <a:gd name="T2" fmla="*/ 3 w 6"/>
                <a:gd name="T3" fmla="*/ 47 h 18"/>
                <a:gd name="T4" fmla="*/ 3 w 6"/>
                <a:gd name="T5" fmla="*/ 47 h 18"/>
                <a:gd name="T6" fmla="*/ 0 w 6"/>
                <a:gd name="T7" fmla="*/ 0 h 18"/>
                <a:gd name="T8" fmla="*/ 0 w 6"/>
                <a:gd name="T9" fmla="*/ 137 h 18"/>
                <a:gd name="T10" fmla="*/ 3 w 6"/>
                <a:gd name="T11" fmla="*/ 137 h 18"/>
                <a:gd name="T12" fmla="*/ 0 60000 65536"/>
                <a:gd name="T13" fmla="*/ 0 60000 65536"/>
                <a:gd name="T14" fmla="*/ 0 60000 65536"/>
                <a:gd name="T15" fmla="*/ 0 60000 65536"/>
                <a:gd name="T16" fmla="*/ 0 60000 65536"/>
                <a:gd name="T17" fmla="*/ 0 60000 65536"/>
                <a:gd name="T18" fmla="*/ 0 w 6"/>
                <a:gd name="T19" fmla="*/ 0 h 18"/>
                <a:gd name="T20" fmla="*/ 6 w 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6" h="18">
                  <a:moveTo>
                    <a:pt x="6" y="18"/>
                  </a:moveTo>
                  <a:lnTo>
                    <a:pt x="6" y="6"/>
                  </a:lnTo>
                  <a:lnTo>
                    <a:pt x="0" y="0"/>
                  </a:lnTo>
                  <a:lnTo>
                    <a:pt x="0" y="18"/>
                  </a:lnTo>
                  <a:lnTo>
                    <a:pt x="6" y="18"/>
                  </a:lnTo>
                  <a:close/>
                </a:path>
              </a:pathLst>
            </a:custGeom>
            <a:solidFill>
              <a:srgbClr val="E1E1E1"/>
            </a:solidFill>
            <a:ln w="9525">
              <a:solidFill>
                <a:srgbClr val="000000"/>
              </a:solidFill>
              <a:round/>
              <a:headEnd/>
              <a:tailEnd/>
            </a:ln>
          </p:spPr>
          <p:txBody>
            <a:bodyPr/>
            <a:lstStyle/>
            <a:p>
              <a:endParaRPr lang="en-US"/>
            </a:p>
          </p:txBody>
        </p:sp>
        <p:sp>
          <p:nvSpPr>
            <p:cNvPr id="7412" name="Freeform 266"/>
            <p:cNvSpPr>
              <a:spLocks/>
            </p:cNvSpPr>
            <p:nvPr/>
          </p:nvSpPr>
          <p:spPr bwMode="auto">
            <a:xfrm>
              <a:off x="5474" y="2968"/>
              <a:ext cx="6" cy="14"/>
            </a:xfrm>
            <a:custGeom>
              <a:avLst/>
              <a:gdLst>
                <a:gd name="T0" fmla="*/ 6 w 6"/>
                <a:gd name="T1" fmla="*/ 89 h 12"/>
                <a:gd name="T2" fmla="*/ 0 w 6"/>
                <a:gd name="T3" fmla="*/ 89 h 12"/>
                <a:gd name="T4" fmla="*/ 0 w 6"/>
                <a:gd name="T5" fmla="*/ 0 h 12"/>
                <a:gd name="T6" fmla="*/ 6 w 6"/>
                <a:gd name="T7" fmla="*/ 89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12"/>
                  </a:lnTo>
                  <a:lnTo>
                    <a:pt x="0" y="0"/>
                  </a:lnTo>
                  <a:lnTo>
                    <a:pt x="6" y="12"/>
                  </a:lnTo>
                  <a:close/>
                </a:path>
              </a:pathLst>
            </a:custGeom>
            <a:solidFill>
              <a:srgbClr val="E1E1E1"/>
            </a:solidFill>
            <a:ln w="9525">
              <a:solidFill>
                <a:srgbClr val="000000"/>
              </a:solidFill>
              <a:round/>
              <a:headEnd/>
              <a:tailEnd/>
            </a:ln>
          </p:spPr>
          <p:txBody>
            <a:bodyPr/>
            <a:lstStyle/>
            <a:p>
              <a:endParaRPr lang="en-US"/>
            </a:p>
          </p:txBody>
        </p:sp>
        <p:sp>
          <p:nvSpPr>
            <p:cNvPr id="7413" name="Freeform 267"/>
            <p:cNvSpPr>
              <a:spLocks/>
            </p:cNvSpPr>
            <p:nvPr/>
          </p:nvSpPr>
          <p:spPr bwMode="auto">
            <a:xfrm>
              <a:off x="5486" y="2975"/>
              <a:ext cx="7" cy="7"/>
            </a:xfrm>
            <a:custGeom>
              <a:avLst/>
              <a:gdLst>
                <a:gd name="T0" fmla="*/ 47 w 6"/>
                <a:gd name="T1" fmla="*/ 0 h 6"/>
                <a:gd name="T2" fmla="*/ 0 w 6"/>
                <a:gd name="T3" fmla="*/ 47 h 6"/>
                <a:gd name="T4" fmla="*/ 0 w 6"/>
                <a:gd name="T5" fmla="*/ 47 h 6"/>
                <a:gd name="T6" fmla="*/ 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414" name="Freeform 268"/>
            <p:cNvSpPr>
              <a:spLocks/>
            </p:cNvSpPr>
            <p:nvPr/>
          </p:nvSpPr>
          <p:spPr bwMode="auto">
            <a:xfrm>
              <a:off x="5493" y="3029"/>
              <a:ext cx="5" cy="7"/>
            </a:xfrm>
            <a:custGeom>
              <a:avLst/>
              <a:gdLst>
                <a:gd name="T0" fmla="*/ 3 w 6"/>
                <a:gd name="T1" fmla="*/ 47 h 6"/>
                <a:gd name="T2" fmla="*/ 0 w 6"/>
                <a:gd name="T3" fmla="*/ 0 h 6"/>
                <a:gd name="T4" fmla="*/ 0 w 6"/>
                <a:gd name="T5" fmla="*/ 47 h 6"/>
                <a:gd name="T6" fmla="*/ 3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0" y="6"/>
                  </a:lnTo>
                  <a:lnTo>
                    <a:pt x="6" y="6"/>
                  </a:lnTo>
                  <a:close/>
                </a:path>
              </a:pathLst>
            </a:custGeom>
            <a:solidFill>
              <a:srgbClr val="E1E1E1"/>
            </a:solidFill>
            <a:ln w="9525">
              <a:solidFill>
                <a:srgbClr val="000000"/>
              </a:solidFill>
              <a:round/>
              <a:headEnd/>
              <a:tailEnd/>
            </a:ln>
          </p:spPr>
          <p:txBody>
            <a:bodyPr/>
            <a:lstStyle/>
            <a:p>
              <a:endParaRPr lang="en-US"/>
            </a:p>
          </p:txBody>
        </p:sp>
        <p:sp>
          <p:nvSpPr>
            <p:cNvPr id="7415" name="Freeform 269"/>
            <p:cNvSpPr>
              <a:spLocks/>
            </p:cNvSpPr>
            <p:nvPr/>
          </p:nvSpPr>
          <p:spPr bwMode="auto">
            <a:xfrm>
              <a:off x="1619" y="3757"/>
              <a:ext cx="25" cy="20"/>
            </a:xfrm>
            <a:custGeom>
              <a:avLst/>
              <a:gdLst>
                <a:gd name="T0" fmla="*/ 38 w 24"/>
                <a:gd name="T1" fmla="*/ 46 h 18"/>
                <a:gd name="T2" fmla="*/ 31 w 24"/>
                <a:gd name="T3" fmla="*/ 24 h 18"/>
                <a:gd name="T4" fmla="*/ 25 w 24"/>
                <a:gd name="T5" fmla="*/ 24 h 18"/>
                <a:gd name="T6" fmla="*/ 25 w 24"/>
                <a:gd name="T7" fmla="*/ 24 h 18"/>
                <a:gd name="T8" fmla="*/ 6 w 24"/>
                <a:gd name="T9" fmla="*/ 0 h 18"/>
                <a:gd name="T10" fmla="*/ 0 w 24"/>
                <a:gd name="T11" fmla="*/ 24 h 18"/>
                <a:gd name="T12" fmla="*/ 0 w 24"/>
                <a:gd name="T13" fmla="*/ 46 h 18"/>
                <a:gd name="T14" fmla="*/ 0 w 24"/>
                <a:gd name="T15" fmla="*/ 70 h 18"/>
                <a:gd name="T16" fmla="*/ 6 w 24"/>
                <a:gd name="T17" fmla="*/ 70 h 18"/>
                <a:gd name="T18" fmla="*/ 25 w 24"/>
                <a:gd name="T19" fmla="*/ 70 h 18"/>
                <a:gd name="T20" fmla="*/ 6 w 24"/>
                <a:gd name="T21" fmla="*/ 46 h 18"/>
                <a:gd name="T22" fmla="*/ 38 w 24"/>
                <a:gd name="T23" fmla="*/ 46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18"/>
                <a:gd name="T38" fmla="*/ 24 w 2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round/>
              <a:headEnd/>
              <a:tailEnd/>
            </a:ln>
          </p:spPr>
          <p:txBody>
            <a:bodyPr/>
            <a:lstStyle/>
            <a:p>
              <a:endParaRPr lang="en-US"/>
            </a:p>
          </p:txBody>
        </p:sp>
        <p:sp>
          <p:nvSpPr>
            <p:cNvPr id="7416" name="Freeform 270"/>
            <p:cNvSpPr>
              <a:spLocks/>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20 h 12"/>
                <a:gd name="T8" fmla="*/ 0 w 18"/>
                <a:gd name="T9" fmla="*/ 33 h 12"/>
                <a:gd name="T10" fmla="*/ 6 w 18"/>
                <a:gd name="T11" fmla="*/ 20 h 12"/>
                <a:gd name="T12" fmla="*/ 0 w 18"/>
                <a:gd name="T13" fmla="*/ 20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2"/>
                <a:gd name="T26" fmla="*/ 18 w 1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417" name="Freeform 271"/>
            <p:cNvSpPr>
              <a:spLocks/>
            </p:cNvSpPr>
            <p:nvPr/>
          </p:nvSpPr>
          <p:spPr bwMode="auto">
            <a:xfrm>
              <a:off x="2734" y="2995"/>
              <a:ext cx="236" cy="263"/>
            </a:xfrm>
            <a:custGeom>
              <a:avLst/>
              <a:gdLst>
                <a:gd name="T0" fmla="*/ 164 w 233"/>
                <a:gd name="T1" fmla="*/ 756 h 233"/>
                <a:gd name="T2" fmla="*/ 164 w 233"/>
                <a:gd name="T3" fmla="*/ 606 h 233"/>
                <a:gd name="T4" fmla="*/ 164 w 233"/>
                <a:gd name="T5" fmla="*/ 493 h 233"/>
                <a:gd name="T6" fmla="*/ 182 w 233"/>
                <a:gd name="T7" fmla="*/ 493 h 233"/>
                <a:gd name="T8" fmla="*/ 182 w 233"/>
                <a:gd name="T9" fmla="*/ 374 h 233"/>
                <a:gd name="T10" fmla="*/ 182 w 233"/>
                <a:gd name="T11" fmla="*/ 202 h 233"/>
                <a:gd name="T12" fmla="*/ 182 w 233"/>
                <a:gd name="T13" fmla="*/ 113 h 233"/>
                <a:gd name="T14" fmla="*/ 211 w 233"/>
                <a:gd name="T15" fmla="*/ 113 h 233"/>
                <a:gd name="T16" fmla="*/ 237 w 233"/>
                <a:gd name="T17" fmla="*/ 87 h 233"/>
                <a:gd name="T18" fmla="*/ 243 w 233"/>
                <a:gd name="T19" fmla="*/ 144 h 233"/>
                <a:gd name="T20" fmla="*/ 260 w 233"/>
                <a:gd name="T21" fmla="*/ 87 h 233"/>
                <a:gd name="T22" fmla="*/ 272 w 233"/>
                <a:gd name="T23" fmla="*/ 87 h 233"/>
                <a:gd name="T24" fmla="*/ 255 w 233"/>
                <a:gd name="T25" fmla="*/ 60 h 233"/>
                <a:gd name="T26" fmla="*/ 243 w 233"/>
                <a:gd name="T27" fmla="*/ 60 h 233"/>
                <a:gd name="T28" fmla="*/ 176 w 233"/>
                <a:gd name="T29" fmla="*/ 87 h 233"/>
                <a:gd name="T30" fmla="*/ 158 w 233"/>
                <a:gd name="T31" fmla="*/ 60 h 233"/>
                <a:gd name="T32" fmla="*/ 137 w 233"/>
                <a:gd name="T33" fmla="*/ 60 h 233"/>
                <a:gd name="T34" fmla="*/ 137 w 233"/>
                <a:gd name="T35" fmla="*/ 29 h 233"/>
                <a:gd name="T36" fmla="*/ 103 w 233"/>
                <a:gd name="T37" fmla="*/ 29 h 233"/>
                <a:gd name="T38" fmla="*/ 85 w 233"/>
                <a:gd name="T39" fmla="*/ 29 h 233"/>
                <a:gd name="T40" fmla="*/ 30 w 233"/>
                <a:gd name="T41" fmla="*/ 29 h 233"/>
                <a:gd name="T42" fmla="*/ 18 w 233"/>
                <a:gd name="T43" fmla="*/ 0 h 233"/>
                <a:gd name="T44" fmla="*/ 0 w 233"/>
                <a:gd name="T45" fmla="*/ 29 h 233"/>
                <a:gd name="T46" fmla="*/ 0 w 233"/>
                <a:gd name="T47" fmla="*/ 87 h 233"/>
                <a:gd name="T48" fmla="*/ 55 w 233"/>
                <a:gd name="T49" fmla="*/ 555 h 233"/>
                <a:gd name="T50" fmla="*/ 61 w 233"/>
                <a:gd name="T51" fmla="*/ 578 h 233"/>
                <a:gd name="T52" fmla="*/ 55 w 233"/>
                <a:gd name="T53" fmla="*/ 578 h 233"/>
                <a:gd name="T54" fmla="*/ 61 w 233"/>
                <a:gd name="T55" fmla="*/ 862 h 233"/>
                <a:gd name="T56" fmla="*/ 67 w 233"/>
                <a:gd name="T57" fmla="*/ 979 h 233"/>
                <a:gd name="T58" fmla="*/ 79 w 233"/>
                <a:gd name="T59" fmla="*/ 1038 h 233"/>
                <a:gd name="T60" fmla="*/ 85 w 233"/>
                <a:gd name="T61" fmla="*/ 1093 h 233"/>
                <a:gd name="T62" fmla="*/ 97 w 233"/>
                <a:gd name="T63" fmla="*/ 1064 h 233"/>
                <a:gd name="T64" fmla="*/ 103 w 233"/>
                <a:gd name="T65" fmla="*/ 1125 h 233"/>
                <a:gd name="T66" fmla="*/ 137 w 233"/>
                <a:gd name="T67" fmla="*/ 1125 h 233"/>
                <a:gd name="T68" fmla="*/ 158 w 233"/>
                <a:gd name="T69" fmla="*/ 1093 h 233"/>
                <a:gd name="T70" fmla="*/ 158 w 233"/>
                <a:gd name="T71" fmla="*/ 1009 h 233"/>
                <a:gd name="T72" fmla="*/ 158 w 233"/>
                <a:gd name="T73" fmla="*/ 922 h 233"/>
                <a:gd name="T74" fmla="*/ 158 w 233"/>
                <a:gd name="T75" fmla="*/ 834 h 233"/>
                <a:gd name="T76" fmla="*/ 164 w 233"/>
                <a:gd name="T77" fmla="*/ 756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3"/>
                <a:gd name="T118" fmla="*/ 0 h 233"/>
                <a:gd name="T119" fmla="*/ 233 w 233"/>
                <a:gd name="T120" fmla="*/ 233 h 2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6F73BF"/>
            </a:solidFill>
            <a:ln w="9525">
              <a:solidFill>
                <a:srgbClr val="000000"/>
              </a:solidFill>
              <a:round/>
              <a:headEnd/>
              <a:tailEnd/>
            </a:ln>
          </p:spPr>
          <p:txBody>
            <a:bodyPr/>
            <a:lstStyle/>
            <a:p>
              <a:endParaRPr lang="en-US"/>
            </a:p>
          </p:txBody>
        </p:sp>
        <p:sp>
          <p:nvSpPr>
            <p:cNvPr id="7418" name="Freeform 272"/>
            <p:cNvSpPr>
              <a:spLocks/>
            </p:cNvSpPr>
            <p:nvPr/>
          </p:nvSpPr>
          <p:spPr bwMode="auto">
            <a:xfrm>
              <a:off x="1293" y="2833"/>
              <a:ext cx="223" cy="291"/>
            </a:xfrm>
            <a:custGeom>
              <a:avLst/>
              <a:gdLst>
                <a:gd name="T0" fmla="*/ 162 w 221"/>
                <a:gd name="T1" fmla="*/ 969 h 258"/>
                <a:gd name="T2" fmla="*/ 156 w 221"/>
                <a:gd name="T3" fmla="*/ 1088 h 258"/>
                <a:gd name="T4" fmla="*/ 150 w 221"/>
                <a:gd name="T5" fmla="*/ 1174 h 258"/>
                <a:gd name="T6" fmla="*/ 150 w 221"/>
                <a:gd name="T7" fmla="*/ 1174 h 258"/>
                <a:gd name="T8" fmla="*/ 126 w 221"/>
                <a:gd name="T9" fmla="*/ 1174 h 258"/>
                <a:gd name="T10" fmla="*/ 120 w 221"/>
                <a:gd name="T11" fmla="*/ 1231 h 258"/>
                <a:gd name="T12" fmla="*/ 114 w 221"/>
                <a:gd name="T13" fmla="*/ 1174 h 258"/>
                <a:gd name="T14" fmla="*/ 90 w 221"/>
                <a:gd name="T15" fmla="*/ 1147 h 258"/>
                <a:gd name="T16" fmla="*/ 90 w 221"/>
                <a:gd name="T17" fmla="*/ 1147 h 258"/>
                <a:gd name="T18" fmla="*/ 72 w 221"/>
                <a:gd name="T19" fmla="*/ 1231 h 258"/>
                <a:gd name="T20" fmla="*/ 47 w 221"/>
                <a:gd name="T21" fmla="*/ 1231 h 258"/>
                <a:gd name="T22" fmla="*/ 41 w 221"/>
                <a:gd name="T23" fmla="*/ 1147 h 258"/>
                <a:gd name="T24" fmla="*/ 35 w 221"/>
                <a:gd name="T25" fmla="*/ 1061 h 258"/>
                <a:gd name="T26" fmla="*/ 29 w 221"/>
                <a:gd name="T27" fmla="*/ 969 h 258"/>
                <a:gd name="T28" fmla="*/ 29 w 221"/>
                <a:gd name="T29" fmla="*/ 919 h 258"/>
                <a:gd name="T30" fmla="*/ 24 w 221"/>
                <a:gd name="T31" fmla="*/ 832 h 258"/>
                <a:gd name="T32" fmla="*/ 18 w 221"/>
                <a:gd name="T33" fmla="*/ 775 h 258"/>
                <a:gd name="T34" fmla="*/ 12 w 221"/>
                <a:gd name="T35" fmla="*/ 744 h 258"/>
                <a:gd name="T36" fmla="*/ 12 w 221"/>
                <a:gd name="T37" fmla="*/ 687 h 258"/>
                <a:gd name="T38" fmla="*/ 18 w 221"/>
                <a:gd name="T39" fmla="*/ 598 h 258"/>
                <a:gd name="T40" fmla="*/ 12 w 221"/>
                <a:gd name="T41" fmla="*/ 598 h 258"/>
                <a:gd name="T42" fmla="*/ 12 w 221"/>
                <a:gd name="T43" fmla="*/ 519 h 258"/>
                <a:gd name="T44" fmla="*/ 12 w 221"/>
                <a:gd name="T45" fmla="*/ 460 h 258"/>
                <a:gd name="T46" fmla="*/ 12 w 221"/>
                <a:gd name="T47" fmla="*/ 402 h 258"/>
                <a:gd name="T48" fmla="*/ 12 w 221"/>
                <a:gd name="T49" fmla="*/ 290 h 258"/>
                <a:gd name="T50" fmla="*/ 18 w 221"/>
                <a:gd name="T51" fmla="*/ 258 h 258"/>
                <a:gd name="T52" fmla="*/ 6 w 221"/>
                <a:gd name="T53" fmla="*/ 177 h 258"/>
                <a:gd name="T54" fmla="*/ 0 w 221"/>
                <a:gd name="T55" fmla="*/ 113 h 258"/>
                <a:gd name="T56" fmla="*/ 24 w 221"/>
                <a:gd name="T57" fmla="*/ 113 h 258"/>
                <a:gd name="T58" fmla="*/ 29 w 221"/>
                <a:gd name="T59" fmla="*/ 87 h 258"/>
                <a:gd name="T60" fmla="*/ 41 w 221"/>
                <a:gd name="T61" fmla="*/ 29 h 258"/>
                <a:gd name="T62" fmla="*/ 72 w 221"/>
                <a:gd name="T63" fmla="*/ 0 h 258"/>
                <a:gd name="T64" fmla="*/ 84 w 221"/>
                <a:gd name="T65" fmla="*/ 0 h 258"/>
                <a:gd name="T66" fmla="*/ 90 w 221"/>
                <a:gd name="T67" fmla="*/ 177 h 258"/>
                <a:gd name="T68" fmla="*/ 102 w 221"/>
                <a:gd name="T69" fmla="*/ 229 h 258"/>
                <a:gd name="T70" fmla="*/ 114 w 221"/>
                <a:gd name="T71" fmla="*/ 258 h 258"/>
                <a:gd name="T72" fmla="*/ 132 w 221"/>
                <a:gd name="T73" fmla="*/ 290 h 258"/>
                <a:gd name="T74" fmla="*/ 150 w 221"/>
                <a:gd name="T75" fmla="*/ 344 h 258"/>
                <a:gd name="T76" fmla="*/ 170 w 221"/>
                <a:gd name="T77" fmla="*/ 370 h 258"/>
                <a:gd name="T78" fmla="*/ 182 w 221"/>
                <a:gd name="T79" fmla="*/ 402 h 258"/>
                <a:gd name="T80" fmla="*/ 193 w 221"/>
                <a:gd name="T81" fmla="*/ 519 h 258"/>
                <a:gd name="T82" fmla="*/ 182 w 221"/>
                <a:gd name="T83" fmla="*/ 519 h 258"/>
                <a:gd name="T84" fmla="*/ 193 w 221"/>
                <a:gd name="T85" fmla="*/ 549 h 258"/>
                <a:gd name="T86" fmla="*/ 199 w 221"/>
                <a:gd name="T87" fmla="*/ 598 h 258"/>
                <a:gd name="T88" fmla="*/ 211 w 221"/>
                <a:gd name="T89" fmla="*/ 629 h 258"/>
                <a:gd name="T90" fmla="*/ 229 w 221"/>
                <a:gd name="T91" fmla="*/ 629 h 258"/>
                <a:gd name="T92" fmla="*/ 229 w 221"/>
                <a:gd name="T93" fmla="*/ 714 h 258"/>
                <a:gd name="T94" fmla="*/ 241 w 221"/>
                <a:gd name="T95" fmla="*/ 775 h 258"/>
                <a:gd name="T96" fmla="*/ 247 w 221"/>
                <a:gd name="T97" fmla="*/ 800 h 258"/>
                <a:gd name="T98" fmla="*/ 241 w 221"/>
                <a:gd name="T99" fmla="*/ 857 h 258"/>
                <a:gd name="T100" fmla="*/ 235 w 221"/>
                <a:gd name="T101" fmla="*/ 945 h 258"/>
                <a:gd name="T102" fmla="*/ 241 w 221"/>
                <a:gd name="T103" fmla="*/ 969 h 258"/>
                <a:gd name="T104" fmla="*/ 235 w 221"/>
                <a:gd name="T105" fmla="*/ 969 h 258"/>
                <a:gd name="T106" fmla="*/ 235 w 221"/>
                <a:gd name="T107" fmla="*/ 969 h 258"/>
                <a:gd name="T108" fmla="*/ 223 w 221"/>
                <a:gd name="T109" fmla="*/ 919 h 258"/>
                <a:gd name="T110" fmla="*/ 162 w 221"/>
                <a:gd name="T111" fmla="*/ 945 h 258"/>
                <a:gd name="T112" fmla="*/ 162 w 221"/>
                <a:gd name="T113" fmla="*/ 969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1"/>
                <a:gd name="T172" fmla="*/ 0 h 258"/>
                <a:gd name="T173" fmla="*/ 221 w 221"/>
                <a:gd name="T174" fmla="*/ 258 h 2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round/>
              <a:headEnd/>
              <a:tailEnd/>
            </a:ln>
          </p:spPr>
          <p:txBody>
            <a:bodyPr/>
            <a:lstStyle/>
            <a:p>
              <a:endParaRPr lang="en-US"/>
            </a:p>
          </p:txBody>
        </p:sp>
        <p:sp>
          <p:nvSpPr>
            <p:cNvPr id="7419" name="Freeform 273"/>
            <p:cNvSpPr>
              <a:spLocks/>
            </p:cNvSpPr>
            <p:nvPr/>
          </p:nvSpPr>
          <p:spPr bwMode="auto">
            <a:xfrm>
              <a:off x="2875" y="3016"/>
              <a:ext cx="163" cy="201"/>
            </a:xfrm>
            <a:custGeom>
              <a:avLst/>
              <a:gdLst>
                <a:gd name="T0" fmla="*/ 0 w 161"/>
                <a:gd name="T1" fmla="*/ 622 h 179"/>
                <a:gd name="T2" fmla="*/ 0 w 161"/>
                <a:gd name="T3" fmla="*/ 491 h 179"/>
                <a:gd name="T4" fmla="*/ 0 w 161"/>
                <a:gd name="T5" fmla="*/ 378 h 179"/>
                <a:gd name="T6" fmla="*/ 18 w 161"/>
                <a:gd name="T7" fmla="*/ 378 h 179"/>
                <a:gd name="T8" fmla="*/ 18 w 161"/>
                <a:gd name="T9" fmla="*/ 267 h 179"/>
                <a:gd name="T10" fmla="*/ 18 w 161"/>
                <a:gd name="T11" fmla="*/ 107 h 179"/>
                <a:gd name="T12" fmla="*/ 18 w 161"/>
                <a:gd name="T13" fmla="*/ 27 h 179"/>
                <a:gd name="T14" fmla="*/ 55 w 161"/>
                <a:gd name="T15" fmla="*/ 27 h 179"/>
                <a:gd name="T16" fmla="*/ 73 w 161"/>
                <a:gd name="T17" fmla="*/ 0 h 179"/>
                <a:gd name="T18" fmla="*/ 79 w 161"/>
                <a:gd name="T19" fmla="*/ 54 h 179"/>
                <a:gd name="T20" fmla="*/ 96 w 161"/>
                <a:gd name="T21" fmla="*/ 0 h 179"/>
                <a:gd name="T22" fmla="*/ 108 w 161"/>
                <a:gd name="T23" fmla="*/ 0 h 179"/>
                <a:gd name="T24" fmla="*/ 114 w 161"/>
                <a:gd name="T25" fmla="*/ 79 h 179"/>
                <a:gd name="T26" fmla="*/ 131 w 161"/>
                <a:gd name="T27" fmla="*/ 163 h 179"/>
                <a:gd name="T28" fmla="*/ 151 w 161"/>
                <a:gd name="T29" fmla="*/ 216 h 179"/>
                <a:gd name="T30" fmla="*/ 157 w 161"/>
                <a:gd name="T31" fmla="*/ 216 h 179"/>
                <a:gd name="T32" fmla="*/ 163 w 161"/>
                <a:gd name="T33" fmla="*/ 243 h 179"/>
                <a:gd name="T34" fmla="*/ 169 w 161"/>
                <a:gd name="T35" fmla="*/ 326 h 179"/>
                <a:gd name="T36" fmla="*/ 181 w 161"/>
                <a:gd name="T37" fmla="*/ 353 h 179"/>
                <a:gd name="T38" fmla="*/ 187 w 161"/>
                <a:gd name="T39" fmla="*/ 378 h 179"/>
                <a:gd name="T40" fmla="*/ 187 w 161"/>
                <a:gd name="T41" fmla="*/ 378 h 179"/>
                <a:gd name="T42" fmla="*/ 163 w 161"/>
                <a:gd name="T43" fmla="*/ 462 h 179"/>
                <a:gd name="T44" fmla="*/ 143 w 161"/>
                <a:gd name="T45" fmla="*/ 517 h 179"/>
                <a:gd name="T46" fmla="*/ 120 w 161"/>
                <a:gd name="T47" fmla="*/ 593 h 179"/>
                <a:gd name="T48" fmla="*/ 114 w 161"/>
                <a:gd name="T49" fmla="*/ 622 h 179"/>
                <a:gd name="T50" fmla="*/ 102 w 161"/>
                <a:gd name="T51" fmla="*/ 698 h 179"/>
                <a:gd name="T52" fmla="*/ 79 w 161"/>
                <a:gd name="T53" fmla="*/ 675 h 179"/>
                <a:gd name="T54" fmla="*/ 61 w 161"/>
                <a:gd name="T55" fmla="*/ 675 h 179"/>
                <a:gd name="T56" fmla="*/ 55 w 161"/>
                <a:gd name="T57" fmla="*/ 725 h 179"/>
                <a:gd name="T58" fmla="*/ 30 w 161"/>
                <a:gd name="T59" fmla="*/ 782 h 179"/>
                <a:gd name="T60" fmla="*/ 12 w 161"/>
                <a:gd name="T61" fmla="*/ 810 h 179"/>
                <a:gd name="T62" fmla="*/ 6 w 161"/>
                <a:gd name="T63" fmla="*/ 782 h 179"/>
                <a:gd name="T64" fmla="*/ 12 w 161"/>
                <a:gd name="T65" fmla="*/ 698 h 179"/>
                <a:gd name="T66" fmla="*/ 0 w 161"/>
                <a:gd name="T67" fmla="*/ 622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1"/>
                <a:gd name="T103" fmla="*/ 0 h 179"/>
                <a:gd name="T104" fmla="*/ 161 w 161"/>
                <a:gd name="T105" fmla="*/ 179 h 1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239FB1"/>
            </a:solidFill>
            <a:ln w="9525">
              <a:solidFill>
                <a:srgbClr val="000000"/>
              </a:solidFill>
              <a:round/>
              <a:headEnd/>
              <a:tailEnd/>
            </a:ln>
          </p:spPr>
          <p:txBody>
            <a:bodyPr/>
            <a:lstStyle/>
            <a:p>
              <a:endParaRPr lang="en-US"/>
            </a:p>
          </p:txBody>
        </p:sp>
        <p:sp>
          <p:nvSpPr>
            <p:cNvPr id="7420" name="Freeform 274"/>
            <p:cNvSpPr>
              <a:spLocks/>
            </p:cNvSpPr>
            <p:nvPr/>
          </p:nvSpPr>
          <p:spPr bwMode="auto">
            <a:xfrm>
              <a:off x="3291" y="2867"/>
              <a:ext cx="6" cy="13"/>
            </a:xfrm>
            <a:custGeom>
              <a:avLst/>
              <a:gdLst>
                <a:gd name="T0" fmla="*/ 6 w 6"/>
                <a:gd name="T1" fmla="*/ 33 h 12"/>
                <a:gd name="T2" fmla="*/ 0 w 6"/>
                <a:gd name="T3" fmla="*/ 33 h 12"/>
                <a:gd name="T4" fmla="*/ 0 w 6"/>
                <a:gd name="T5" fmla="*/ 0 h 12"/>
                <a:gd name="T6" fmla="*/ 6 w 6"/>
                <a:gd name="T7" fmla="*/ 33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12"/>
                  </a:lnTo>
                  <a:lnTo>
                    <a:pt x="0" y="0"/>
                  </a:lnTo>
                  <a:lnTo>
                    <a:pt x="6" y="12"/>
                  </a:lnTo>
                  <a:close/>
                </a:path>
              </a:pathLst>
            </a:custGeom>
            <a:solidFill>
              <a:srgbClr val="E1E1E1"/>
            </a:solidFill>
            <a:ln w="9525">
              <a:solidFill>
                <a:srgbClr val="000000"/>
              </a:solidFill>
              <a:round/>
              <a:headEnd/>
              <a:tailEnd/>
            </a:ln>
          </p:spPr>
          <p:txBody>
            <a:bodyPr/>
            <a:lstStyle/>
            <a:p>
              <a:endParaRPr lang="en-US"/>
            </a:p>
          </p:txBody>
        </p:sp>
        <p:sp>
          <p:nvSpPr>
            <p:cNvPr id="7421" name="Freeform 275"/>
            <p:cNvSpPr>
              <a:spLocks/>
            </p:cNvSpPr>
            <p:nvPr/>
          </p:nvSpPr>
          <p:spPr bwMode="auto">
            <a:xfrm>
              <a:off x="2988" y="3258"/>
              <a:ext cx="43" cy="40"/>
            </a:xfrm>
            <a:custGeom>
              <a:avLst/>
              <a:gdLst>
                <a:gd name="T0" fmla="*/ 18 w 42"/>
                <a:gd name="T1" fmla="*/ 0 h 36"/>
                <a:gd name="T2" fmla="*/ 0 w 42"/>
                <a:gd name="T3" fmla="*/ 70 h 36"/>
                <a:gd name="T4" fmla="*/ 12 w 42"/>
                <a:gd name="T5" fmla="*/ 138 h 36"/>
                <a:gd name="T6" fmla="*/ 18 w 42"/>
                <a:gd name="T7" fmla="*/ 120 h 36"/>
                <a:gd name="T8" fmla="*/ 49 w 42"/>
                <a:gd name="T9" fmla="*/ 70 h 36"/>
                <a:gd name="T10" fmla="*/ 55 w 42"/>
                <a:gd name="T11" fmla="*/ 24 h 36"/>
                <a:gd name="T12" fmla="*/ 37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6"/>
                <a:gd name="T26" fmla="*/ 42 w 42"/>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6">
                  <a:moveTo>
                    <a:pt x="18" y="0"/>
                  </a:moveTo>
                  <a:lnTo>
                    <a:pt x="0" y="18"/>
                  </a:lnTo>
                  <a:lnTo>
                    <a:pt x="12" y="36"/>
                  </a:lnTo>
                  <a:lnTo>
                    <a:pt x="18" y="30"/>
                  </a:lnTo>
                  <a:lnTo>
                    <a:pt x="36" y="18"/>
                  </a:lnTo>
                  <a:lnTo>
                    <a:pt x="42" y="6"/>
                  </a:lnTo>
                  <a:lnTo>
                    <a:pt x="24" y="0"/>
                  </a:lnTo>
                  <a:lnTo>
                    <a:pt x="18" y="0"/>
                  </a:lnTo>
                  <a:close/>
                </a:path>
              </a:pathLst>
            </a:custGeom>
            <a:solidFill>
              <a:srgbClr val="6F73BF"/>
            </a:solidFill>
            <a:ln w="9525">
              <a:solidFill>
                <a:srgbClr val="000000"/>
              </a:solidFill>
              <a:round/>
              <a:headEnd/>
              <a:tailEnd/>
            </a:ln>
          </p:spPr>
          <p:txBody>
            <a:bodyPr/>
            <a:lstStyle/>
            <a:p>
              <a:endParaRPr lang="en-US"/>
            </a:p>
          </p:txBody>
        </p:sp>
        <p:sp>
          <p:nvSpPr>
            <p:cNvPr id="7422" name="Freeform 276"/>
            <p:cNvSpPr>
              <a:spLocks/>
            </p:cNvSpPr>
            <p:nvPr/>
          </p:nvSpPr>
          <p:spPr bwMode="auto">
            <a:xfrm>
              <a:off x="3281" y="2887"/>
              <a:ext cx="138" cy="298"/>
            </a:xfrm>
            <a:custGeom>
              <a:avLst/>
              <a:gdLst>
                <a:gd name="T0" fmla="*/ 47 w 137"/>
                <a:gd name="T1" fmla="*/ 345 h 264"/>
                <a:gd name="T2" fmla="*/ 41 w 137"/>
                <a:gd name="T3" fmla="*/ 345 h 264"/>
                <a:gd name="T4" fmla="*/ 29 w 137"/>
                <a:gd name="T5" fmla="*/ 412 h 264"/>
                <a:gd name="T6" fmla="*/ 23 w 137"/>
                <a:gd name="T7" fmla="*/ 466 h 264"/>
                <a:gd name="T8" fmla="*/ 17 w 137"/>
                <a:gd name="T9" fmla="*/ 555 h 264"/>
                <a:gd name="T10" fmla="*/ 23 w 137"/>
                <a:gd name="T11" fmla="*/ 639 h 264"/>
                <a:gd name="T12" fmla="*/ 23 w 137"/>
                <a:gd name="T13" fmla="*/ 757 h 264"/>
                <a:gd name="T14" fmla="*/ 11 w 137"/>
                <a:gd name="T15" fmla="*/ 814 h 264"/>
                <a:gd name="T16" fmla="*/ 5 w 137"/>
                <a:gd name="T17" fmla="*/ 867 h 264"/>
                <a:gd name="T18" fmla="*/ 0 w 137"/>
                <a:gd name="T19" fmla="*/ 1017 h 264"/>
                <a:gd name="T20" fmla="*/ 5 w 137"/>
                <a:gd name="T21" fmla="*/ 1101 h 264"/>
                <a:gd name="T22" fmla="*/ 11 w 137"/>
                <a:gd name="T23" fmla="*/ 1247 h 264"/>
                <a:gd name="T24" fmla="*/ 35 w 137"/>
                <a:gd name="T25" fmla="*/ 1272 h 264"/>
                <a:gd name="T26" fmla="*/ 47 w 137"/>
                <a:gd name="T27" fmla="*/ 1247 h 264"/>
                <a:gd name="T28" fmla="*/ 65 w 137"/>
                <a:gd name="T29" fmla="*/ 1219 h 264"/>
                <a:gd name="T30" fmla="*/ 84 w 137"/>
                <a:gd name="T31" fmla="*/ 1127 h 264"/>
                <a:gd name="T32" fmla="*/ 90 w 137"/>
                <a:gd name="T33" fmla="*/ 1041 h 264"/>
                <a:gd name="T34" fmla="*/ 96 w 137"/>
                <a:gd name="T35" fmla="*/ 957 h 264"/>
                <a:gd name="T36" fmla="*/ 102 w 137"/>
                <a:gd name="T37" fmla="*/ 867 h 264"/>
                <a:gd name="T38" fmla="*/ 108 w 137"/>
                <a:gd name="T39" fmla="*/ 783 h 264"/>
                <a:gd name="T40" fmla="*/ 114 w 137"/>
                <a:gd name="T41" fmla="*/ 701 h 264"/>
                <a:gd name="T42" fmla="*/ 120 w 137"/>
                <a:gd name="T43" fmla="*/ 606 h 264"/>
                <a:gd name="T44" fmla="*/ 126 w 137"/>
                <a:gd name="T45" fmla="*/ 526 h 264"/>
                <a:gd name="T46" fmla="*/ 132 w 137"/>
                <a:gd name="T47" fmla="*/ 437 h 264"/>
                <a:gd name="T48" fmla="*/ 132 w 137"/>
                <a:gd name="T49" fmla="*/ 324 h 264"/>
                <a:gd name="T50" fmla="*/ 144 w 137"/>
                <a:gd name="T51" fmla="*/ 345 h 264"/>
                <a:gd name="T52" fmla="*/ 150 w 137"/>
                <a:gd name="T53" fmla="*/ 290 h 264"/>
                <a:gd name="T54" fmla="*/ 144 w 137"/>
                <a:gd name="T55" fmla="*/ 177 h 264"/>
                <a:gd name="T56" fmla="*/ 138 w 137"/>
                <a:gd name="T57" fmla="*/ 60 h 264"/>
                <a:gd name="T58" fmla="*/ 132 w 137"/>
                <a:gd name="T59" fmla="*/ 0 h 264"/>
                <a:gd name="T60" fmla="*/ 126 w 137"/>
                <a:gd name="T61" fmla="*/ 0 h 264"/>
                <a:gd name="T62" fmla="*/ 120 w 137"/>
                <a:gd name="T63" fmla="*/ 29 h 264"/>
                <a:gd name="T64" fmla="*/ 120 w 137"/>
                <a:gd name="T65" fmla="*/ 113 h 264"/>
                <a:gd name="T66" fmla="*/ 114 w 137"/>
                <a:gd name="T67" fmla="*/ 144 h 264"/>
                <a:gd name="T68" fmla="*/ 108 w 137"/>
                <a:gd name="T69" fmla="*/ 144 h 264"/>
                <a:gd name="T70" fmla="*/ 102 w 137"/>
                <a:gd name="T71" fmla="*/ 144 h 264"/>
                <a:gd name="T72" fmla="*/ 102 w 137"/>
                <a:gd name="T73" fmla="*/ 177 h 264"/>
                <a:gd name="T74" fmla="*/ 102 w 137"/>
                <a:gd name="T75" fmla="*/ 230 h 264"/>
                <a:gd name="T76" fmla="*/ 102 w 137"/>
                <a:gd name="T77" fmla="*/ 230 h 264"/>
                <a:gd name="T78" fmla="*/ 96 w 137"/>
                <a:gd name="T79" fmla="*/ 260 h 264"/>
                <a:gd name="T80" fmla="*/ 96 w 137"/>
                <a:gd name="T81" fmla="*/ 230 h 264"/>
                <a:gd name="T82" fmla="*/ 90 w 137"/>
                <a:gd name="T83" fmla="*/ 290 h 264"/>
                <a:gd name="T84" fmla="*/ 84 w 137"/>
                <a:gd name="T85" fmla="*/ 324 h 264"/>
                <a:gd name="T86" fmla="*/ 84 w 137"/>
                <a:gd name="T87" fmla="*/ 290 h 264"/>
                <a:gd name="T88" fmla="*/ 65 w 137"/>
                <a:gd name="T89" fmla="*/ 345 h 264"/>
                <a:gd name="T90" fmla="*/ 47 w 137"/>
                <a:gd name="T91" fmla="*/ 345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7"/>
                <a:gd name="T139" fmla="*/ 0 h 264"/>
                <a:gd name="T140" fmla="*/ 137 w 137"/>
                <a:gd name="T141" fmla="*/ 264 h 2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239FB1"/>
            </a:solidFill>
            <a:ln w="9525">
              <a:solidFill>
                <a:srgbClr val="000000"/>
              </a:solidFill>
              <a:round/>
              <a:headEnd/>
              <a:tailEnd/>
            </a:ln>
          </p:spPr>
          <p:txBody>
            <a:bodyPr/>
            <a:lstStyle/>
            <a:p>
              <a:endParaRPr lang="en-US"/>
            </a:p>
          </p:txBody>
        </p:sp>
        <p:sp>
          <p:nvSpPr>
            <p:cNvPr id="7423" name="Freeform 277"/>
            <p:cNvSpPr>
              <a:spLocks/>
            </p:cNvSpPr>
            <p:nvPr/>
          </p:nvSpPr>
          <p:spPr bwMode="auto">
            <a:xfrm>
              <a:off x="3104" y="2826"/>
              <a:ext cx="56" cy="169"/>
            </a:xfrm>
            <a:custGeom>
              <a:avLst/>
              <a:gdLst>
                <a:gd name="T0" fmla="*/ 45 w 54"/>
                <a:gd name="T1" fmla="*/ 510 h 150"/>
                <a:gd name="T2" fmla="*/ 37 w 54"/>
                <a:gd name="T3" fmla="*/ 597 h 150"/>
                <a:gd name="T4" fmla="*/ 57 w 54"/>
                <a:gd name="T5" fmla="*/ 650 h 150"/>
                <a:gd name="T6" fmla="*/ 68 w 54"/>
                <a:gd name="T7" fmla="*/ 704 h 150"/>
                <a:gd name="T8" fmla="*/ 68 w 54"/>
                <a:gd name="T9" fmla="*/ 650 h 150"/>
                <a:gd name="T10" fmla="*/ 77 w 54"/>
                <a:gd name="T11" fmla="*/ 622 h 150"/>
                <a:gd name="T12" fmla="*/ 86 w 54"/>
                <a:gd name="T13" fmla="*/ 479 h 150"/>
                <a:gd name="T14" fmla="*/ 68 w 54"/>
                <a:gd name="T15" fmla="*/ 420 h 150"/>
                <a:gd name="T16" fmla="*/ 57 w 54"/>
                <a:gd name="T17" fmla="*/ 370 h 150"/>
                <a:gd name="T18" fmla="*/ 45 w 54"/>
                <a:gd name="T19" fmla="*/ 287 h 150"/>
                <a:gd name="T20" fmla="*/ 57 w 54"/>
                <a:gd name="T21" fmla="*/ 201 h 150"/>
                <a:gd name="T22" fmla="*/ 68 w 54"/>
                <a:gd name="T23" fmla="*/ 201 h 150"/>
                <a:gd name="T24" fmla="*/ 68 w 54"/>
                <a:gd name="T25" fmla="*/ 201 h 150"/>
                <a:gd name="T26" fmla="*/ 57 w 54"/>
                <a:gd name="T27" fmla="*/ 112 h 150"/>
                <a:gd name="T28" fmla="*/ 45 w 54"/>
                <a:gd name="T29" fmla="*/ 29 h 150"/>
                <a:gd name="T30" fmla="*/ 37 w 54"/>
                <a:gd name="T31" fmla="*/ 0 h 150"/>
                <a:gd name="T32" fmla="*/ 6 w 54"/>
                <a:gd name="T33" fmla="*/ 0 h 150"/>
                <a:gd name="T34" fmla="*/ 6 w 54"/>
                <a:gd name="T35" fmla="*/ 0 h 150"/>
                <a:gd name="T36" fmla="*/ 31 w 54"/>
                <a:gd name="T37" fmla="*/ 87 h 150"/>
                <a:gd name="T38" fmla="*/ 12 w 54"/>
                <a:gd name="T39" fmla="*/ 112 h 150"/>
                <a:gd name="T40" fmla="*/ 12 w 54"/>
                <a:gd name="T41" fmla="*/ 201 h 150"/>
                <a:gd name="T42" fmla="*/ 12 w 54"/>
                <a:gd name="T43" fmla="*/ 258 h 150"/>
                <a:gd name="T44" fmla="*/ 12 w 54"/>
                <a:gd name="T45" fmla="*/ 287 h 150"/>
                <a:gd name="T46" fmla="*/ 0 w 54"/>
                <a:gd name="T47" fmla="*/ 370 h 150"/>
                <a:gd name="T48" fmla="*/ 6 w 54"/>
                <a:gd name="T49" fmla="*/ 420 h 150"/>
                <a:gd name="T50" fmla="*/ 12 w 54"/>
                <a:gd name="T51" fmla="*/ 453 h 150"/>
                <a:gd name="T52" fmla="*/ 37 w 54"/>
                <a:gd name="T53" fmla="*/ 453 h 150"/>
                <a:gd name="T54" fmla="*/ 45 w 54"/>
                <a:gd name="T55" fmla="*/ 510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150"/>
                <a:gd name="T86" fmla="*/ 54 w 54"/>
                <a:gd name="T87" fmla="*/ 150 h 1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round/>
              <a:headEnd/>
              <a:tailEnd/>
            </a:ln>
          </p:spPr>
          <p:txBody>
            <a:bodyPr/>
            <a:lstStyle/>
            <a:p>
              <a:endParaRPr lang="en-US"/>
            </a:p>
          </p:txBody>
        </p:sp>
        <p:sp>
          <p:nvSpPr>
            <p:cNvPr id="7424" name="Freeform 278"/>
            <p:cNvSpPr>
              <a:spLocks/>
            </p:cNvSpPr>
            <p:nvPr/>
          </p:nvSpPr>
          <p:spPr bwMode="auto">
            <a:xfrm>
              <a:off x="3055" y="2847"/>
              <a:ext cx="188" cy="370"/>
            </a:xfrm>
            <a:custGeom>
              <a:avLst/>
              <a:gdLst>
                <a:gd name="T0" fmla="*/ 91 w 186"/>
                <a:gd name="T1" fmla="*/ 882 h 329"/>
                <a:gd name="T2" fmla="*/ 97 w 186"/>
                <a:gd name="T3" fmla="*/ 856 h 329"/>
                <a:gd name="T4" fmla="*/ 127 w 186"/>
                <a:gd name="T5" fmla="*/ 694 h 329"/>
                <a:gd name="T6" fmla="*/ 176 w 186"/>
                <a:gd name="T7" fmla="*/ 603 h 329"/>
                <a:gd name="T8" fmla="*/ 212 w 186"/>
                <a:gd name="T9" fmla="*/ 437 h 329"/>
                <a:gd name="T10" fmla="*/ 212 w 186"/>
                <a:gd name="T11" fmla="*/ 362 h 329"/>
                <a:gd name="T12" fmla="*/ 212 w 186"/>
                <a:gd name="T13" fmla="*/ 191 h 329"/>
                <a:gd name="T14" fmla="*/ 212 w 186"/>
                <a:gd name="T15" fmla="*/ 0 h 329"/>
                <a:gd name="T16" fmla="*/ 194 w 186"/>
                <a:gd name="T17" fmla="*/ 54 h 329"/>
                <a:gd name="T18" fmla="*/ 162 w 186"/>
                <a:gd name="T19" fmla="*/ 79 h 329"/>
                <a:gd name="T20" fmla="*/ 121 w 186"/>
                <a:gd name="T21" fmla="*/ 111 h 329"/>
                <a:gd name="T22" fmla="*/ 103 w 186"/>
                <a:gd name="T23" fmla="*/ 111 h 329"/>
                <a:gd name="T24" fmla="*/ 91 w 186"/>
                <a:gd name="T25" fmla="*/ 191 h 329"/>
                <a:gd name="T26" fmla="*/ 103 w 186"/>
                <a:gd name="T27" fmla="*/ 331 h 329"/>
                <a:gd name="T28" fmla="*/ 109 w 186"/>
                <a:gd name="T29" fmla="*/ 525 h 329"/>
                <a:gd name="T30" fmla="*/ 103 w 186"/>
                <a:gd name="T31" fmla="*/ 603 h 329"/>
                <a:gd name="T32" fmla="*/ 85 w 186"/>
                <a:gd name="T33" fmla="*/ 491 h 329"/>
                <a:gd name="T34" fmla="*/ 85 w 186"/>
                <a:gd name="T35" fmla="*/ 362 h 329"/>
                <a:gd name="T36" fmla="*/ 67 w 186"/>
                <a:gd name="T37" fmla="*/ 331 h 329"/>
                <a:gd name="T38" fmla="*/ 30 w 186"/>
                <a:gd name="T39" fmla="*/ 387 h 329"/>
                <a:gd name="T40" fmla="*/ 0 w 186"/>
                <a:gd name="T41" fmla="*/ 437 h 329"/>
                <a:gd name="T42" fmla="*/ 6 w 186"/>
                <a:gd name="T43" fmla="*/ 525 h 329"/>
                <a:gd name="T44" fmla="*/ 30 w 186"/>
                <a:gd name="T45" fmla="*/ 551 h 329"/>
                <a:gd name="T46" fmla="*/ 61 w 186"/>
                <a:gd name="T47" fmla="*/ 694 h 329"/>
                <a:gd name="T48" fmla="*/ 61 w 186"/>
                <a:gd name="T49" fmla="*/ 856 h 329"/>
                <a:gd name="T50" fmla="*/ 36 w 186"/>
                <a:gd name="T51" fmla="*/ 992 h 329"/>
                <a:gd name="T52" fmla="*/ 18 w 186"/>
                <a:gd name="T53" fmla="*/ 1108 h 329"/>
                <a:gd name="T54" fmla="*/ 24 w 186"/>
                <a:gd name="T55" fmla="*/ 1246 h 329"/>
                <a:gd name="T56" fmla="*/ 24 w 186"/>
                <a:gd name="T57" fmla="*/ 1434 h 329"/>
                <a:gd name="T58" fmla="*/ 36 w 186"/>
                <a:gd name="T59" fmla="*/ 1515 h 329"/>
                <a:gd name="T60" fmla="*/ 36 w 186"/>
                <a:gd name="T61" fmla="*/ 1434 h 329"/>
                <a:gd name="T62" fmla="*/ 97 w 186"/>
                <a:gd name="T63" fmla="*/ 1270 h 329"/>
                <a:gd name="T64" fmla="*/ 97 w 186"/>
                <a:gd name="T65" fmla="*/ 1156 h 329"/>
                <a:gd name="T66" fmla="*/ 97 w 186"/>
                <a:gd name="T67" fmla="*/ 1108 h 329"/>
                <a:gd name="T68" fmla="*/ 91 w 186"/>
                <a:gd name="T69" fmla="*/ 938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329"/>
                <a:gd name="T107" fmla="*/ 186 w 186"/>
                <a:gd name="T108" fmla="*/ 329 h 3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6F73BF"/>
            </a:solidFill>
            <a:ln w="9525">
              <a:solidFill>
                <a:srgbClr val="000000"/>
              </a:solidFill>
              <a:round/>
              <a:headEnd/>
              <a:tailEnd/>
            </a:ln>
          </p:spPr>
          <p:txBody>
            <a:bodyPr/>
            <a:lstStyle/>
            <a:p>
              <a:endParaRPr lang="en-US"/>
            </a:p>
          </p:txBody>
        </p:sp>
        <p:sp>
          <p:nvSpPr>
            <p:cNvPr id="7425" name="Freeform 279"/>
            <p:cNvSpPr>
              <a:spLocks/>
            </p:cNvSpPr>
            <p:nvPr/>
          </p:nvSpPr>
          <p:spPr bwMode="auto">
            <a:xfrm>
              <a:off x="2807" y="3110"/>
              <a:ext cx="285" cy="283"/>
            </a:xfrm>
            <a:custGeom>
              <a:avLst/>
              <a:gdLst>
                <a:gd name="T0" fmla="*/ 73 w 281"/>
                <a:gd name="T1" fmla="*/ 335 h 251"/>
                <a:gd name="T2" fmla="*/ 73 w 281"/>
                <a:gd name="T3" fmla="*/ 510 h 251"/>
                <a:gd name="T4" fmla="*/ 55 w 281"/>
                <a:gd name="T5" fmla="*/ 622 h 251"/>
                <a:gd name="T6" fmla="*/ 12 w 281"/>
                <a:gd name="T7" fmla="*/ 566 h 251"/>
                <a:gd name="T8" fmla="*/ 6 w 281"/>
                <a:gd name="T9" fmla="*/ 709 h 251"/>
                <a:gd name="T10" fmla="*/ 24 w 281"/>
                <a:gd name="T11" fmla="*/ 885 h 251"/>
                <a:gd name="T12" fmla="*/ 24 w 281"/>
                <a:gd name="T13" fmla="*/ 998 h 251"/>
                <a:gd name="T14" fmla="*/ 30 w 281"/>
                <a:gd name="T15" fmla="*/ 1133 h 251"/>
                <a:gd name="T16" fmla="*/ 55 w 281"/>
                <a:gd name="T17" fmla="*/ 1165 h 251"/>
                <a:gd name="T18" fmla="*/ 85 w 281"/>
                <a:gd name="T19" fmla="*/ 1165 h 251"/>
                <a:gd name="T20" fmla="*/ 134 w 281"/>
                <a:gd name="T21" fmla="*/ 1133 h 251"/>
                <a:gd name="T22" fmla="*/ 175 w 281"/>
                <a:gd name="T23" fmla="*/ 1113 h 251"/>
                <a:gd name="T24" fmla="*/ 218 w 281"/>
                <a:gd name="T25" fmla="*/ 1053 h 251"/>
                <a:gd name="T26" fmla="*/ 248 w 281"/>
                <a:gd name="T27" fmla="*/ 939 h 251"/>
                <a:gd name="T28" fmla="*/ 288 w 281"/>
                <a:gd name="T29" fmla="*/ 762 h 251"/>
                <a:gd name="T30" fmla="*/ 315 w 281"/>
                <a:gd name="T31" fmla="*/ 622 h 251"/>
                <a:gd name="T32" fmla="*/ 337 w 281"/>
                <a:gd name="T33" fmla="*/ 452 h 251"/>
                <a:gd name="T34" fmla="*/ 322 w 281"/>
                <a:gd name="T35" fmla="*/ 480 h 251"/>
                <a:gd name="T36" fmla="*/ 303 w 281"/>
                <a:gd name="T37" fmla="*/ 397 h 251"/>
                <a:gd name="T38" fmla="*/ 322 w 281"/>
                <a:gd name="T39" fmla="*/ 368 h 251"/>
                <a:gd name="T40" fmla="*/ 322 w 281"/>
                <a:gd name="T41" fmla="*/ 177 h 251"/>
                <a:gd name="T42" fmla="*/ 315 w 281"/>
                <a:gd name="T43" fmla="*/ 29 h 251"/>
                <a:gd name="T44" fmla="*/ 272 w 281"/>
                <a:gd name="T45" fmla="*/ 0 h 251"/>
                <a:gd name="T46" fmla="*/ 242 w 281"/>
                <a:gd name="T47" fmla="*/ 87 h 251"/>
                <a:gd name="T48" fmla="*/ 210 w 281"/>
                <a:gd name="T49" fmla="*/ 229 h 251"/>
                <a:gd name="T50" fmla="*/ 183 w 281"/>
                <a:gd name="T51" fmla="*/ 335 h 251"/>
                <a:gd name="T52" fmla="*/ 140 w 281"/>
                <a:gd name="T53" fmla="*/ 312 h 251"/>
                <a:gd name="T54" fmla="*/ 112 w 281"/>
                <a:gd name="T55" fmla="*/ 419 h 251"/>
                <a:gd name="T56" fmla="*/ 85 w 281"/>
                <a:gd name="T57" fmla="*/ 419 h 251"/>
                <a:gd name="T58" fmla="*/ 79 w 281"/>
                <a:gd name="T59" fmla="*/ 258 h 251"/>
                <a:gd name="T60" fmla="*/ 218 w 281"/>
                <a:gd name="T61" fmla="*/ 709 h 251"/>
                <a:gd name="T62" fmla="*/ 236 w 281"/>
                <a:gd name="T63" fmla="*/ 762 h 251"/>
                <a:gd name="T64" fmla="*/ 264 w 281"/>
                <a:gd name="T65" fmla="*/ 651 h 251"/>
                <a:gd name="T66" fmla="*/ 236 w 281"/>
                <a:gd name="T67" fmla="*/ 622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1"/>
                <a:gd name="T103" fmla="*/ 0 h 251"/>
                <a:gd name="T104" fmla="*/ 281 w 281"/>
                <a:gd name="T105" fmla="*/ 251 h 2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26" name="Freeform 280"/>
            <p:cNvSpPr>
              <a:spLocks/>
            </p:cNvSpPr>
            <p:nvPr/>
          </p:nvSpPr>
          <p:spPr bwMode="auto">
            <a:xfrm>
              <a:off x="2807" y="3110"/>
              <a:ext cx="285" cy="283"/>
            </a:xfrm>
            <a:custGeom>
              <a:avLst/>
              <a:gdLst>
                <a:gd name="T0" fmla="*/ 79 w 281"/>
                <a:gd name="T1" fmla="*/ 258 h 251"/>
                <a:gd name="T2" fmla="*/ 73 w 281"/>
                <a:gd name="T3" fmla="*/ 335 h 251"/>
                <a:gd name="T4" fmla="*/ 73 w 281"/>
                <a:gd name="T5" fmla="*/ 419 h 251"/>
                <a:gd name="T6" fmla="*/ 73 w 281"/>
                <a:gd name="T7" fmla="*/ 510 h 251"/>
                <a:gd name="T8" fmla="*/ 73 w 281"/>
                <a:gd name="T9" fmla="*/ 596 h 251"/>
                <a:gd name="T10" fmla="*/ 55 w 281"/>
                <a:gd name="T11" fmla="*/ 622 h 251"/>
                <a:gd name="T12" fmla="*/ 18 w 281"/>
                <a:gd name="T13" fmla="*/ 622 h 251"/>
                <a:gd name="T14" fmla="*/ 12 w 281"/>
                <a:gd name="T15" fmla="*/ 566 h 251"/>
                <a:gd name="T16" fmla="*/ 0 w 281"/>
                <a:gd name="T17" fmla="*/ 596 h 251"/>
                <a:gd name="T18" fmla="*/ 6 w 281"/>
                <a:gd name="T19" fmla="*/ 709 h 251"/>
                <a:gd name="T20" fmla="*/ 18 w 281"/>
                <a:gd name="T21" fmla="*/ 790 h 251"/>
                <a:gd name="T22" fmla="*/ 24 w 281"/>
                <a:gd name="T23" fmla="*/ 885 h 251"/>
                <a:gd name="T24" fmla="*/ 30 w 281"/>
                <a:gd name="T25" fmla="*/ 966 h 251"/>
                <a:gd name="T26" fmla="*/ 24 w 281"/>
                <a:gd name="T27" fmla="*/ 998 h 251"/>
                <a:gd name="T28" fmla="*/ 24 w 281"/>
                <a:gd name="T29" fmla="*/ 1053 h 251"/>
                <a:gd name="T30" fmla="*/ 30 w 281"/>
                <a:gd name="T31" fmla="*/ 1133 h 251"/>
                <a:gd name="T32" fmla="*/ 49 w 281"/>
                <a:gd name="T33" fmla="*/ 1133 h 251"/>
                <a:gd name="T34" fmla="*/ 55 w 281"/>
                <a:gd name="T35" fmla="*/ 1165 h 251"/>
                <a:gd name="T36" fmla="*/ 67 w 281"/>
                <a:gd name="T37" fmla="*/ 1195 h 251"/>
                <a:gd name="T38" fmla="*/ 85 w 281"/>
                <a:gd name="T39" fmla="*/ 1165 h 251"/>
                <a:gd name="T40" fmla="*/ 103 w 281"/>
                <a:gd name="T41" fmla="*/ 1133 h 251"/>
                <a:gd name="T42" fmla="*/ 134 w 281"/>
                <a:gd name="T43" fmla="*/ 1133 h 251"/>
                <a:gd name="T44" fmla="*/ 152 w 281"/>
                <a:gd name="T45" fmla="*/ 1133 h 251"/>
                <a:gd name="T46" fmla="*/ 175 w 281"/>
                <a:gd name="T47" fmla="*/ 1113 h 251"/>
                <a:gd name="T48" fmla="*/ 192 w 281"/>
                <a:gd name="T49" fmla="*/ 1113 h 251"/>
                <a:gd name="T50" fmla="*/ 218 w 281"/>
                <a:gd name="T51" fmla="*/ 1053 h 251"/>
                <a:gd name="T52" fmla="*/ 236 w 281"/>
                <a:gd name="T53" fmla="*/ 998 h 251"/>
                <a:gd name="T54" fmla="*/ 248 w 281"/>
                <a:gd name="T55" fmla="*/ 939 h 251"/>
                <a:gd name="T56" fmla="*/ 264 w 281"/>
                <a:gd name="T57" fmla="*/ 885 h 251"/>
                <a:gd name="T58" fmla="*/ 288 w 281"/>
                <a:gd name="T59" fmla="*/ 762 h 251"/>
                <a:gd name="T60" fmla="*/ 303 w 281"/>
                <a:gd name="T61" fmla="*/ 709 h 251"/>
                <a:gd name="T62" fmla="*/ 315 w 281"/>
                <a:gd name="T63" fmla="*/ 622 h 251"/>
                <a:gd name="T64" fmla="*/ 329 w 281"/>
                <a:gd name="T65" fmla="*/ 532 h 251"/>
                <a:gd name="T66" fmla="*/ 337 w 281"/>
                <a:gd name="T67" fmla="*/ 452 h 251"/>
                <a:gd name="T68" fmla="*/ 322 w 281"/>
                <a:gd name="T69" fmla="*/ 452 h 251"/>
                <a:gd name="T70" fmla="*/ 322 w 281"/>
                <a:gd name="T71" fmla="*/ 480 h 251"/>
                <a:gd name="T72" fmla="*/ 303 w 281"/>
                <a:gd name="T73" fmla="*/ 452 h 251"/>
                <a:gd name="T74" fmla="*/ 303 w 281"/>
                <a:gd name="T75" fmla="*/ 397 h 251"/>
                <a:gd name="T76" fmla="*/ 309 w 281"/>
                <a:gd name="T77" fmla="*/ 335 h 251"/>
                <a:gd name="T78" fmla="*/ 322 w 281"/>
                <a:gd name="T79" fmla="*/ 368 h 251"/>
                <a:gd name="T80" fmla="*/ 322 w 281"/>
                <a:gd name="T81" fmla="*/ 258 h 251"/>
                <a:gd name="T82" fmla="*/ 322 w 281"/>
                <a:gd name="T83" fmla="*/ 177 h 251"/>
                <a:gd name="T84" fmla="*/ 315 w 281"/>
                <a:gd name="T85" fmla="*/ 87 h 251"/>
                <a:gd name="T86" fmla="*/ 315 w 281"/>
                <a:gd name="T87" fmla="*/ 29 h 251"/>
                <a:gd name="T88" fmla="*/ 296 w 281"/>
                <a:gd name="T89" fmla="*/ 29 h 251"/>
                <a:gd name="T90" fmla="*/ 272 w 281"/>
                <a:gd name="T91" fmla="*/ 0 h 251"/>
                <a:gd name="T92" fmla="*/ 272 w 281"/>
                <a:gd name="T93" fmla="*/ 0 h 251"/>
                <a:gd name="T94" fmla="*/ 242 w 281"/>
                <a:gd name="T95" fmla="*/ 87 h 251"/>
                <a:gd name="T96" fmla="*/ 224 w 281"/>
                <a:gd name="T97" fmla="*/ 142 h 251"/>
                <a:gd name="T98" fmla="*/ 210 w 281"/>
                <a:gd name="T99" fmla="*/ 229 h 251"/>
                <a:gd name="T100" fmla="*/ 201 w 281"/>
                <a:gd name="T101" fmla="*/ 258 h 251"/>
                <a:gd name="T102" fmla="*/ 183 w 281"/>
                <a:gd name="T103" fmla="*/ 335 h 251"/>
                <a:gd name="T104" fmla="*/ 158 w 281"/>
                <a:gd name="T105" fmla="*/ 312 h 251"/>
                <a:gd name="T106" fmla="*/ 140 w 281"/>
                <a:gd name="T107" fmla="*/ 312 h 251"/>
                <a:gd name="T108" fmla="*/ 134 w 281"/>
                <a:gd name="T109" fmla="*/ 368 h 251"/>
                <a:gd name="T110" fmla="*/ 112 w 281"/>
                <a:gd name="T111" fmla="*/ 419 h 251"/>
                <a:gd name="T112" fmla="*/ 91 w 281"/>
                <a:gd name="T113" fmla="*/ 452 h 251"/>
                <a:gd name="T114" fmla="*/ 85 w 281"/>
                <a:gd name="T115" fmla="*/ 419 h 251"/>
                <a:gd name="T116" fmla="*/ 91 w 281"/>
                <a:gd name="T117" fmla="*/ 335 h 251"/>
                <a:gd name="T118" fmla="*/ 79 w 281"/>
                <a:gd name="T119" fmla="*/ 258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1"/>
                <a:gd name="T181" fmla="*/ 0 h 251"/>
                <a:gd name="T182" fmla="*/ 281 w 281"/>
                <a:gd name="T183" fmla="*/ 251 h 2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 name="Freeform 281"/>
            <p:cNvSpPr>
              <a:spLocks/>
            </p:cNvSpPr>
            <p:nvPr/>
          </p:nvSpPr>
          <p:spPr bwMode="auto">
            <a:xfrm>
              <a:off x="2988" y="3258"/>
              <a:ext cx="43" cy="40"/>
            </a:xfrm>
            <a:custGeom>
              <a:avLst/>
              <a:gdLst>
                <a:gd name="T0" fmla="*/ 18 w 42"/>
                <a:gd name="T1" fmla="*/ 0 h 36"/>
                <a:gd name="T2" fmla="*/ 0 w 42"/>
                <a:gd name="T3" fmla="*/ 70 h 36"/>
                <a:gd name="T4" fmla="*/ 12 w 42"/>
                <a:gd name="T5" fmla="*/ 138 h 36"/>
                <a:gd name="T6" fmla="*/ 18 w 42"/>
                <a:gd name="T7" fmla="*/ 120 h 36"/>
                <a:gd name="T8" fmla="*/ 49 w 42"/>
                <a:gd name="T9" fmla="*/ 70 h 36"/>
                <a:gd name="T10" fmla="*/ 55 w 42"/>
                <a:gd name="T11" fmla="*/ 24 h 36"/>
                <a:gd name="T12" fmla="*/ 37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6"/>
                <a:gd name="T26" fmla="*/ 42 w 42"/>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 name="Freeform 282"/>
            <p:cNvSpPr>
              <a:spLocks/>
            </p:cNvSpPr>
            <p:nvPr/>
          </p:nvSpPr>
          <p:spPr bwMode="auto">
            <a:xfrm>
              <a:off x="2777" y="3124"/>
              <a:ext cx="5" cy="7"/>
            </a:xfrm>
            <a:custGeom>
              <a:avLst/>
              <a:gdLst>
                <a:gd name="T0" fmla="*/ 3 w 6"/>
                <a:gd name="T1" fmla="*/ 47 h 6"/>
                <a:gd name="T2" fmla="*/ 0 w 6"/>
                <a:gd name="T3" fmla="*/ 47 h 6"/>
                <a:gd name="T4" fmla="*/ 0 w 6"/>
                <a:gd name="T5" fmla="*/ 0 h 6"/>
                <a:gd name="T6" fmla="*/ 3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6"/>
                  </a:lnTo>
                  <a:lnTo>
                    <a:pt x="0" y="0"/>
                  </a:lnTo>
                  <a:lnTo>
                    <a:pt x="6" y="6"/>
                  </a:lnTo>
                  <a:close/>
                </a:path>
              </a:pathLst>
            </a:custGeom>
            <a:solidFill>
              <a:srgbClr val="C0C0C0"/>
            </a:solidFill>
            <a:ln w="9525">
              <a:solidFill>
                <a:srgbClr val="000000"/>
              </a:solidFill>
              <a:round/>
              <a:headEnd/>
              <a:tailEnd/>
            </a:ln>
          </p:spPr>
          <p:txBody>
            <a:bodyPr/>
            <a:lstStyle/>
            <a:p>
              <a:endParaRPr lang="en-US"/>
            </a:p>
          </p:txBody>
        </p:sp>
        <p:sp>
          <p:nvSpPr>
            <p:cNvPr id="7429" name="Freeform 283"/>
            <p:cNvSpPr>
              <a:spLocks/>
            </p:cNvSpPr>
            <p:nvPr/>
          </p:nvSpPr>
          <p:spPr bwMode="auto">
            <a:xfrm>
              <a:off x="3062" y="3190"/>
              <a:ext cx="16" cy="34"/>
            </a:xfrm>
            <a:custGeom>
              <a:avLst/>
              <a:gdLst>
                <a:gd name="T0" fmla="*/ 4 w 18"/>
                <a:gd name="T1" fmla="*/ 0 h 30"/>
                <a:gd name="T2" fmla="*/ 0 w 18"/>
                <a:gd name="T3" fmla="*/ 61 h 30"/>
                <a:gd name="T4" fmla="*/ 0 w 18"/>
                <a:gd name="T5" fmla="*/ 124 h 30"/>
                <a:gd name="T6" fmla="*/ 4 w 18"/>
                <a:gd name="T7" fmla="*/ 156 h 30"/>
                <a:gd name="T8" fmla="*/ 4 w 18"/>
                <a:gd name="T9" fmla="*/ 124 h 30"/>
                <a:gd name="T10" fmla="*/ 4 w 18"/>
                <a:gd name="T11" fmla="*/ 29 h 30"/>
                <a:gd name="T12" fmla="*/ 4 w 18"/>
                <a:gd name="T13" fmla="*/ 0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6" y="0"/>
                  </a:moveTo>
                  <a:lnTo>
                    <a:pt x="0" y="12"/>
                  </a:lnTo>
                  <a:lnTo>
                    <a:pt x="0" y="24"/>
                  </a:lnTo>
                  <a:lnTo>
                    <a:pt x="18" y="30"/>
                  </a:lnTo>
                  <a:lnTo>
                    <a:pt x="18" y="24"/>
                  </a:lnTo>
                  <a:lnTo>
                    <a:pt x="18" y="6"/>
                  </a:lnTo>
                  <a:lnTo>
                    <a:pt x="6" y="0"/>
                  </a:lnTo>
                  <a:close/>
                </a:path>
              </a:pathLst>
            </a:custGeom>
            <a:solidFill>
              <a:srgbClr val="6F73BF"/>
            </a:solidFill>
            <a:ln w="9525">
              <a:solidFill>
                <a:srgbClr val="000000"/>
              </a:solidFill>
              <a:round/>
              <a:headEnd/>
              <a:tailEnd/>
            </a:ln>
          </p:spPr>
          <p:txBody>
            <a:bodyPr/>
            <a:lstStyle/>
            <a:p>
              <a:endParaRPr lang="en-US"/>
            </a:p>
          </p:txBody>
        </p:sp>
        <p:sp>
          <p:nvSpPr>
            <p:cNvPr id="7430" name="Freeform 284"/>
            <p:cNvSpPr>
              <a:spLocks/>
            </p:cNvSpPr>
            <p:nvPr/>
          </p:nvSpPr>
          <p:spPr bwMode="auto">
            <a:xfrm>
              <a:off x="2734" y="2746"/>
              <a:ext cx="219" cy="270"/>
            </a:xfrm>
            <a:custGeom>
              <a:avLst/>
              <a:gdLst>
                <a:gd name="T0" fmla="*/ 256 w 216"/>
                <a:gd name="T1" fmla="*/ 670 h 239"/>
                <a:gd name="T2" fmla="*/ 237 w 216"/>
                <a:gd name="T3" fmla="*/ 670 h 239"/>
                <a:gd name="T4" fmla="*/ 219 w 216"/>
                <a:gd name="T5" fmla="*/ 700 h 239"/>
                <a:gd name="T6" fmla="*/ 219 w 216"/>
                <a:gd name="T7" fmla="*/ 757 h 239"/>
                <a:gd name="T8" fmla="*/ 219 w 216"/>
                <a:gd name="T9" fmla="*/ 904 h 239"/>
                <a:gd name="T10" fmla="*/ 210 w 216"/>
                <a:gd name="T11" fmla="*/ 993 h 239"/>
                <a:gd name="T12" fmla="*/ 243 w 216"/>
                <a:gd name="T13" fmla="*/ 1139 h 239"/>
                <a:gd name="T14" fmla="*/ 176 w 216"/>
                <a:gd name="T15" fmla="*/ 1169 h 239"/>
                <a:gd name="T16" fmla="*/ 158 w 216"/>
                <a:gd name="T17" fmla="*/ 1139 h 239"/>
                <a:gd name="T18" fmla="*/ 140 w 216"/>
                <a:gd name="T19" fmla="*/ 1139 h 239"/>
                <a:gd name="T20" fmla="*/ 140 w 216"/>
                <a:gd name="T21" fmla="*/ 1104 h 239"/>
                <a:gd name="T22" fmla="*/ 103 w 216"/>
                <a:gd name="T23" fmla="*/ 1104 h 239"/>
                <a:gd name="T24" fmla="*/ 85 w 216"/>
                <a:gd name="T25" fmla="*/ 1104 h 239"/>
                <a:gd name="T26" fmla="*/ 30 w 216"/>
                <a:gd name="T27" fmla="*/ 1104 h 239"/>
                <a:gd name="T28" fmla="*/ 18 w 216"/>
                <a:gd name="T29" fmla="*/ 1080 h 239"/>
                <a:gd name="T30" fmla="*/ 0 w 216"/>
                <a:gd name="T31" fmla="*/ 1104 h 239"/>
                <a:gd name="T32" fmla="*/ 0 w 216"/>
                <a:gd name="T33" fmla="*/ 1021 h 239"/>
                <a:gd name="T34" fmla="*/ 0 w 216"/>
                <a:gd name="T35" fmla="*/ 934 h 239"/>
                <a:gd name="T36" fmla="*/ 18 w 216"/>
                <a:gd name="T37" fmla="*/ 700 h 239"/>
                <a:gd name="T38" fmla="*/ 24 w 216"/>
                <a:gd name="T39" fmla="*/ 641 h 239"/>
                <a:gd name="T40" fmla="*/ 49 w 216"/>
                <a:gd name="T41" fmla="*/ 578 h 239"/>
                <a:gd name="T42" fmla="*/ 30 w 216"/>
                <a:gd name="T43" fmla="*/ 436 h 239"/>
                <a:gd name="T44" fmla="*/ 30 w 216"/>
                <a:gd name="T45" fmla="*/ 374 h 239"/>
                <a:gd name="T46" fmla="*/ 24 w 216"/>
                <a:gd name="T47" fmla="*/ 289 h 239"/>
                <a:gd name="T48" fmla="*/ 30 w 216"/>
                <a:gd name="T49" fmla="*/ 229 h 239"/>
                <a:gd name="T50" fmla="*/ 18 w 216"/>
                <a:gd name="T51" fmla="*/ 122 h 239"/>
                <a:gd name="T52" fmla="*/ 12 w 216"/>
                <a:gd name="T53" fmla="*/ 29 h 239"/>
                <a:gd name="T54" fmla="*/ 24 w 216"/>
                <a:gd name="T55" fmla="*/ 0 h 239"/>
                <a:gd name="T56" fmla="*/ 55 w 216"/>
                <a:gd name="T57" fmla="*/ 0 h 239"/>
                <a:gd name="T58" fmla="*/ 67 w 216"/>
                <a:gd name="T59" fmla="*/ 0 h 239"/>
                <a:gd name="T60" fmla="*/ 85 w 216"/>
                <a:gd name="T61" fmla="*/ 0 h 239"/>
                <a:gd name="T62" fmla="*/ 97 w 216"/>
                <a:gd name="T63" fmla="*/ 0 h 239"/>
                <a:gd name="T64" fmla="*/ 122 w 216"/>
                <a:gd name="T65" fmla="*/ 178 h 239"/>
                <a:gd name="T66" fmla="*/ 140 w 216"/>
                <a:gd name="T67" fmla="*/ 201 h 239"/>
                <a:gd name="T68" fmla="*/ 158 w 216"/>
                <a:gd name="T69" fmla="*/ 201 h 239"/>
                <a:gd name="T70" fmla="*/ 164 w 216"/>
                <a:gd name="T71" fmla="*/ 122 h 239"/>
                <a:gd name="T72" fmla="*/ 183 w 216"/>
                <a:gd name="T73" fmla="*/ 122 h 239"/>
                <a:gd name="T74" fmla="*/ 183 w 216"/>
                <a:gd name="T75" fmla="*/ 122 h 239"/>
                <a:gd name="T76" fmla="*/ 219 w 216"/>
                <a:gd name="T77" fmla="*/ 146 h 239"/>
                <a:gd name="T78" fmla="*/ 219 w 216"/>
                <a:gd name="T79" fmla="*/ 374 h 239"/>
                <a:gd name="T80" fmla="*/ 225 w 216"/>
                <a:gd name="T81" fmla="*/ 465 h 239"/>
                <a:gd name="T82" fmla="*/ 225 w 216"/>
                <a:gd name="T83" fmla="*/ 493 h 239"/>
                <a:gd name="T84" fmla="*/ 256 w 216"/>
                <a:gd name="T85" fmla="*/ 465 h 239"/>
                <a:gd name="T86" fmla="*/ 256 w 216"/>
                <a:gd name="T87" fmla="*/ 578 h 239"/>
                <a:gd name="T88" fmla="*/ 256 w 216"/>
                <a:gd name="T89" fmla="*/ 670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6"/>
                <a:gd name="T136" fmla="*/ 0 h 239"/>
                <a:gd name="T137" fmla="*/ 216 w 216"/>
                <a:gd name="T138" fmla="*/ 239 h 2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round/>
              <a:headEnd/>
              <a:tailEnd/>
            </a:ln>
          </p:spPr>
          <p:txBody>
            <a:bodyPr/>
            <a:lstStyle/>
            <a:p>
              <a:endParaRPr lang="en-US"/>
            </a:p>
          </p:txBody>
        </p:sp>
        <p:sp>
          <p:nvSpPr>
            <p:cNvPr id="7431" name="Freeform 285"/>
            <p:cNvSpPr>
              <a:spLocks/>
            </p:cNvSpPr>
            <p:nvPr/>
          </p:nvSpPr>
          <p:spPr bwMode="auto">
            <a:xfrm>
              <a:off x="2741" y="2713"/>
              <a:ext cx="17" cy="33"/>
            </a:xfrm>
            <a:custGeom>
              <a:avLst/>
              <a:gdLst>
                <a:gd name="T0" fmla="*/ 0 w 18"/>
                <a:gd name="T1" fmla="*/ 103 h 30"/>
                <a:gd name="T2" fmla="*/ 0 w 18"/>
                <a:gd name="T3" fmla="*/ 41 h 30"/>
                <a:gd name="T4" fmla="*/ 9 w 18"/>
                <a:gd name="T5" fmla="*/ 0 h 30"/>
                <a:gd name="T6" fmla="*/ 9 w 18"/>
                <a:gd name="T7" fmla="*/ 23 h 30"/>
                <a:gd name="T8" fmla="*/ 9 w 18"/>
                <a:gd name="T9" fmla="*/ 41 h 30"/>
                <a:gd name="T10" fmla="*/ 6 w 18"/>
                <a:gd name="T11" fmla="*/ 84 h 30"/>
                <a:gd name="T12" fmla="*/ 0 w 18"/>
                <a:gd name="T13" fmla="*/ 103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round/>
              <a:headEnd/>
              <a:tailEnd/>
            </a:ln>
          </p:spPr>
          <p:txBody>
            <a:bodyPr/>
            <a:lstStyle/>
            <a:p>
              <a:endParaRPr lang="en-US"/>
            </a:p>
          </p:txBody>
        </p:sp>
        <p:sp>
          <p:nvSpPr>
            <p:cNvPr id="7432" name="Freeform 286"/>
            <p:cNvSpPr>
              <a:spLocks/>
            </p:cNvSpPr>
            <p:nvPr/>
          </p:nvSpPr>
          <p:spPr bwMode="auto">
            <a:xfrm>
              <a:off x="1214" y="2496"/>
              <a:ext cx="690" cy="877"/>
            </a:xfrm>
            <a:custGeom>
              <a:avLst/>
              <a:gdLst>
                <a:gd name="T0" fmla="*/ 598 w 682"/>
                <a:gd name="T1" fmla="*/ 711 h 778"/>
                <a:gd name="T2" fmla="*/ 584 w 682"/>
                <a:gd name="T3" fmla="*/ 627 h 778"/>
                <a:gd name="T4" fmla="*/ 556 w 682"/>
                <a:gd name="T5" fmla="*/ 597 h 778"/>
                <a:gd name="T6" fmla="*/ 536 w 682"/>
                <a:gd name="T7" fmla="*/ 569 h 778"/>
                <a:gd name="T8" fmla="*/ 507 w 682"/>
                <a:gd name="T9" fmla="*/ 656 h 778"/>
                <a:gd name="T10" fmla="*/ 479 w 682"/>
                <a:gd name="T11" fmla="*/ 683 h 778"/>
                <a:gd name="T12" fmla="*/ 440 w 682"/>
                <a:gd name="T13" fmla="*/ 656 h 778"/>
                <a:gd name="T14" fmla="*/ 472 w 682"/>
                <a:gd name="T15" fmla="*/ 425 h 778"/>
                <a:gd name="T16" fmla="*/ 460 w 682"/>
                <a:gd name="T17" fmla="*/ 112 h 778"/>
                <a:gd name="T18" fmla="*/ 454 w 682"/>
                <a:gd name="T19" fmla="*/ 112 h 778"/>
                <a:gd name="T20" fmla="*/ 402 w 682"/>
                <a:gd name="T21" fmla="*/ 289 h 778"/>
                <a:gd name="T22" fmla="*/ 363 w 682"/>
                <a:gd name="T23" fmla="*/ 309 h 778"/>
                <a:gd name="T24" fmla="*/ 296 w 682"/>
                <a:gd name="T25" fmla="*/ 370 h 778"/>
                <a:gd name="T26" fmla="*/ 278 w 682"/>
                <a:gd name="T27" fmla="*/ 60 h 778"/>
                <a:gd name="T28" fmla="*/ 260 w 682"/>
                <a:gd name="T29" fmla="*/ 60 h 778"/>
                <a:gd name="T30" fmla="*/ 199 w 682"/>
                <a:gd name="T31" fmla="*/ 112 h 778"/>
                <a:gd name="T32" fmla="*/ 205 w 682"/>
                <a:gd name="T33" fmla="*/ 258 h 778"/>
                <a:gd name="T34" fmla="*/ 169 w 682"/>
                <a:gd name="T35" fmla="*/ 398 h 778"/>
                <a:gd name="T36" fmla="*/ 120 w 682"/>
                <a:gd name="T37" fmla="*/ 289 h 778"/>
                <a:gd name="T38" fmla="*/ 79 w 682"/>
                <a:gd name="T39" fmla="*/ 342 h 778"/>
                <a:gd name="T40" fmla="*/ 73 w 682"/>
                <a:gd name="T41" fmla="*/ 425 h 778"/>
                <a:gd name="T42" fmla="*/ 73 w 682"/>
                <a:gd name="T43" fmla="*/ 886 h 778"/>
                <a:gd name="T44" fmla="*/ 12 w 682"/>
                <a:gd name="T45" fmla="*/ 1053 h 778"/>
                <a:gd name="T46" fmla="*/ 12 w 682"/>
                <a:gd name="T47" fmla="*/ 1331 h 778"/>
                <a:gd name="T48" fmla="*/ 42 w 682"/>
                <a:gd name="T49" fmla="*/ 1450 h 778"/>
                <a:gd name="T50" fmla="*/ 91 w 682"/>
                <a:gd name="T51" fmla="*/ 1531 h 778"/>
                <a:gd name="T52" fmla="*/ 163 w 682"/>
                <a:gd name="T53" fmla="*/ 1417 h 778"/>
                <a:gd name="T54" fmla="*/ 205 w 682"/>
                <a:gd name="T55" fmla="*/ 1676 h 778"/>
                <a:gd name="T56" fmla="*/ 278 w 682"/>
                <a:gd name="T57" fmla="*/ 1819 h 778"/>
                <a:gd name="T58" fmla="*/ 290 w 682"/>
                <a:gd name="T59" fmla="*/ 2016 h 778"/>
                <a:gd name="T60" fmla="*/ 343 w 682"/>
                <a:gd name="T61" fmla="*/ 2193 h 778"/>
                <a:gd name="T62" fmla="*/ 343 w 682"/>
                <a:gd name="T63" fmla="*/ 2385 h 778"/>
                <a:gd name="T64" fmla="*/ 375 w 682"/>
                <a:gd name="T65" fmla="*/ 2585 h 778"/>
                <a:gd name="T66" fmla="*/ 410 w 682"/>
                <a:gd name="T67" fmla="*/ 2757 h 778"/>
                <a:gd name="T68" fmla="*/ 432 w 682"/>
                <a:gd name="T69" fmla="*/ 2920 h 778"/>
                <a:gd name="T70" fmla="*/ 375 w 682"/>
                <a:gd name="T71" fmla="*/ 3351 h 778"/>
                <a:gd name="T72" fmla="*/ 417 w 682"/>
                <a:gd name="T73" fmla="*/ 3403 h 778"/>
                <a:gd name="T74" fmla="*/ 466 w 682"/>
                <a:gd name="T75" fmla="*/ 3608 h 778"/>
                <a:gd name="T76" fmla="*/ 487 w 682"/>
                <a:gd name="T77" fmla="*/ 3493 h 778"/>
                <a:gd name="T78" fmla="*/ 500 w 682"/>
                <a:gd name="T79" fmla="*/ 3351 h 778"/>
                <a:gd name="T80" fmla="*/ 494 w 682"/>
                <a:gd name="T81" fmla="*/ 3518 h 778"/>
                <a:gd name="T82" fmla="*/ 529 w 682"/>
                <a:gd name="T83" fmla="*/ 3292 h 778"/>
                <a:gd name="T84" fmla="*/ 543 w 682"/>
                <a:gd name="T85" fmla="*/ 3013 h 778"/>
                <a:gd name="T86" fmla="*/ 536 w 682"/>
                <a:gd name="T87" fmla="*/ 2904 h 778"/>
                <a:gd name="T88" fmla="*/ 612 w 682"/>
                <a:gd name="T89" fmla="*/ 2703 h 778"/>
                <a:gd name="T90" fmla="*/ 640 w 682"/>
                <a:gd name="T91" fmla="*/ 2647 h 778"/>
                <a:gd name="T92" fmla="*/ 682 w 682"/>
                <a:gd name="T93" fmla="*/ 2559 h 778"/>
                <a:gd name="T94" fmla="*/ 709 w 682"/>
                <a:gd name="T95" fmla="*/ 2193 h 778"/>
                <a:gd name="T96" fmla="*/ 716 w 682"/>
                <a:gd name="T97" fmla="*/ 1819 h 778"/>
                <a:gd name="T98" fmla="*/ 723 w 682"/>
                <a:gd name="T99" fmla="*/ 1727 h 778"/>
                <a:gd name="T100" fmla="*/ 753 w 682"/>
                <a:gd name="T101" fmla="*/ 1531 h 778"/>
                <a:gd name="T102" fmla="*/ 793 w 682"/>
                <a:gd name="T103" fmla="*/ 1168 h 778"/>
                <a:gd name="T104" fmla="*/ 746 w 682"/>
                <a:gd name="T105" fmla="*/ 939 h 778"/>
                <a:gd name="T106" fmla="*/ 654 w 682"/>
                <a:gd name="T107" fmla="*/ 770 h 778"/>
                <a:gd name="T108" fmla="*/ 605 w 682"/>
                <a:gd name="T109" fmla="*/ 711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2"/>
                <a:gd name="T166" fmla="*/ 0 h 778"/>
                <a:gd name="T167" fmla="*/ 682 w 682"/>
                <a:gd name="T168" fmla="*/ 778 h 7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round/>
              <a:headEnd/>
              <a:tailEnd/>
            </a:ln>
          </p:spPr>
          <p:txBody>
            <a:bodyPr/>
            <a:lstStyle/>
            <a:p>
              <a:endParaRPr lang="en-US"/>
            </a:p>
          </p:txBody>
        </p:sp>
        <p:sp>
          <p:nvSpPr>
            <p:cNvPr id="7433" name="Freeform 287"/>
            <p:cNvSpPr>
              <a:spLocks/>
            </p:cNvSpPr>
            <p:nvPr/>
          </p:nvSpPr>
          <p:spPr bwMode="auto">
            <a:xfrm>
              <a:off x="1619" y="2618"/>
              <a:ext cx="42" cy="34"/>
            </a:xfrm>
            <a:custGeom>
              <a:avLst/>
              <a:gdLst>
                <a:gd name="T0" fmla="*/ 37 w 41"/>
                <a:gd name="T1" fmla="*/ 156 h 30"/>
                <a:gd name="T2" fmla="*/ 18 w 41"/>
                <a:gd name="T3" fmla="*/ 156 h 30"/>
                <a:gd name="T4" fmla="*/ 12 w 41"/>
                <a:gd name="T5" fmla="*/ 156 h 30"/>
                <a:gd name="T6" fmla="*/ 6 w 41"/>
                <a:gd name="T7" fmla="*/ 156 h 30"/>
                <a:gd name="T8" fmla="*/ 0 w 41"/>
                <a:gd name="T9" fmla="*/ 88 h 30"/>
                <a:gd name="T10" fmla="*/ 6 w 41"/>
                <a:gd name="T11" fmla="*/ 88 h 30"/>
                <a:gd name="T12" fmla="*/ 0 w 41"/>
                <a:gd name="T13" fmla="*/ 29 h 30"/>
                <a:gd name="T14" fmla="*/ 6 w 41"/>
                <a:gd name="T15" fmla="*/ 0 h 30"/>
                <a:gd name="T16" fmla="*/ 54 w 41"/>
                <a:gd name="T17" fmla="*/ 0 h 30"/>
                <a:gd name="T18" fmla="*/ 48 w 41"/>
                <a:gd name="T19" fmla="*/ 88 h 30"/>
                <a:gd name="T20" fmla="*/ 48 w 41"/>
                <a:gd name="T21" fmla="*/ 124 h 30"/>
                <a:gd name="T22" fmla="*/ 42 w 41"/>
                <a:gd name="T23" fmla="*/ 124 h 30"/>
                <a:gd name="T24" fmla="*/ 42 w 41"/>
                <a:gd name="T25" fmla="*/ 124 h 30"/>
                <a:gd name="T26" fmla="*/ 37 w 41"/>
                <a:gd name="T27" fmla="*/ 156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0"/>
                <a:gd name="T44" fmla="*/ 41 w 41"/>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round/>
              <a:headEnd/>
              <a:tailEnd/>
            </a:ln>
          </p:spPr>
          <p:txBody>
            <a:bodyPr/>
            <a:lstStyle/>
            <a:p>
              <a:endParaRPr lang="en-US"/>
            </a:p>
          </p:txBody>
        </p:sp>
        <p:sp>
          <p:nvSpPr>
            <p:cNvPr id="7434" name="Freeform 288"/>
            <p:cNvSpPr>
              <a:spLocks/>
            </p:cNvSpPr>
            <p:nvPr/>
          </p:nvSpPr>
          <p:spPr bwMode="auto">
            <a:xfrm>
              <a:off x="2691" y="2557"/>
              <a:ext cx="37" cy="34"/>
            </a:xfrm>
            <a:custGeom>
              <a:avLst/>
              <a:gdLst>
                <a:gd name="T0" fmla="*/ 6 w 36"/>
                <a:gd name="T1" fmla="*/ 156 h 30"/>
                <a:gd name="T2" fmla="*/ 0 w 36"/>
                <a:gd name="T3" fmla="*/ 124 h 30"/>
                <a:gd name="T4" fmla="*/ 6 w 36"/>
                <a:gd name="T5" fmla="*/ 88 h 30"/>
                <a:gd name="T6" fmla="*/ 6 w 36"/>
                <a:gd name="T7" fmla="*/ 0 h 30"/>
                <a:gd name="T8" fmla="*/ 37 w 36"/>
                <a:gd name="T9" fmla="*/ 29 h 30"/>
                <a:gd name="T10" fmla="*/ 49 w 36"/>
                <a:gd name="T11" fmla="*/ 29 h 30"/>
                <a:gd name="T12" fmla="*/ 49 w 36"/>
                <a:gd name="T13" fmla="*/ 156 h 30"/>
                <a:gd name="T14" fmla="*/ 6 w 36"/>
                <a:gd name="T15" fmla="*/ 156 h 30"/>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30"/>
                <a:gd name="T26" fmla="*/ 36 w 36"/>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30">
                  <a:moveTo>
                    <a:pt x="6" y="30"/>
                  </a:moveTo>
                  <a:lnTo>
                    <a:pt x="0" y="24"/>
                  </a:lnTo>
                  <a:lnTo>
                    <a:pt x="6" y="18"/>
                  </a:lnTo>
                  <a:lnTo>
                    <a:pt x="6" y="0"/>
                  </a:lnTo>
                  <a:lnTo>
                    <a:pt x="24" y="6"/>
                  </a:lnTo>
                  <a:lnTo>
                    <a:pt x="36" y="6"/>
                  </a:lnTo>
                  <a:lnTo>
                    <a:pt x="36" y="30"/>
                  </a:lnTo>
                  <a:lnTo>
                    <a:pt x="6" y="30"/>
                  </a:lnTo>
                  <a:close/>
                </a:path>
              </a:pathLst>
            </a:custGeom>
            <a:solidFill>
              <a:srgbClr val="E1E1E1"/>
            </a:solidFill>
            <a:ln w="9525">
              <a:solidFill>
                <a:srgbClr val="000000"/>
              </a:solidFill>
              <a:round/>
              <a:headEnd/>
              <a:tailEnd/>
            </a:ln>
          </p:spPr>
          <p:txBody>
            <a:bodyPr/>
            <a:lstStyle/>
            <a:p>
              <a:endParaRPr lang="en-US"/>
            </a:p>
          </p:txBody>
        </p:sp>
        <p:sp>
          <p:nvSpPr>
            <p:cNvPr id="7435" name="Freeform 289"/>
            <p:cNvSpPr>
              <a:spLocks/>
            </p:cNvSpPr>
            <p:nvPr/>
          </p:nvSpPr>
          <p:spPr bwMode="auto">
            <a:xfrm>
              <a:off x="2673" y="2530"/>
              <a:ext cx="12" cy="7"/>
            </a:xfrm>
            <a:custGeom>
              <a:avLst/>
              <a:gdLst>
                <a:gd name="T0" fmla="*/ 12 w 12"/>
                <a:gd name="T1" fmla="*/ 0 h 6"/>
                <a:gd name="T2" fmla="*/ 6 w 12"/>
                <a:gd name="T3" fmla="*/ 0 h 6"/>
                <a:gd name="T4" fmla="*/ 0 w 12"/>
                <a:gd name="T5" fmla="*/ 47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6" y="0"/>
                  </a:lnTo>
                  <a:lnTo>
                    <a:pt x="0" y="6"/>
                  </a:lnTo>
                  <a:lnTo>
                    <a:pt x="12" y="0"/>
                  </a:lnTo>
                  <a:close/>
                </a:path>
              </a:pathLst>
            </a:custGeom>
            <a:solidFill>
              <a:srgbClr val="E1E1E1"/>
            </a:solidFill>
            <a:ln w="9525">
              <a:solidFill>
                <a:srgbClr val="000000"/>
              </a:solidFill>
              <a:round/>
              <a:headEnd/>
              <a:tailEnd/>
            </a:ln>
          </p:spPr>
          <p:txBody>
            <a:bodyPr/>
            <a:lstStyle/>
            <a:p>
              <a:endParaRPr lang="en-US"/>
            </a:p>
          </p:txBody>
        </p:sp>
        <p:sp>
          <p:nvSpPr>
            <p:cNvPr id="7436" name="Freeform 290"/>
            <p:cNvSpPr>
              <a:spLocks/>
            </p:cNvSpPr>
            <p:nvPr/>
          </p:nvSpPr>
          <p:spPr bwMode="auto">
            <a:xfrm>
              <a:off x="2679" y="2564"/>
              <a:ext cx="103" cy="135"/>
            </a:xfrm>
            <a:custGeom>
              <a:avLst/>
              <a:gdLst>
                <a:gd name="T0" fmla="*/ 18 w 102"/>
                <a:gd name="T1" fmla="*/ 111 h 120"/>
                <a:gd name="T2" fmla="*/ 18 w 102"/>
                <a:gd name="T3" fmla="*/ 141 h 120"/>
                <a:gd name="T4" fmla="*/ 12 w 102"/>
                <a:gd name="T5" fmla="*/ 141 h 120"/>
                <a:gd name="T6" fmla="*/ 24 w 102"/>
                <a:gd name="T7" fmla="*/ 200 h 120"/>
                <a:gd name="T8" fmla="*/ 12 w 102"/>
                <a:gd name="T9" fmla="*/ 200 h 120"/>
                <a:gd name="T10" fmla="*/ 6 w 102"/>
                <a:gd name="T11" fmla="*/ 285 h 120"/>
                <a:gd name="T12" fmla="*/ 0 w 102"/>
                <a:gd name="T13" fmla="*/ 285 h 120"/>
                <a:gd name="T14" fmla="*/ 12 w 102"/>
                <a:gd name="T15" fmla="*/ 331 h 120"/>
                <a:gd name="T16" fmla="*/ 12 w 102"/>
                <a:gd name="T17" fmla="*/ 362 h 120"/>
                <a:gd name="T18" fmla="*/ 6 w 102"/>
                <a:gd name="T19" fmla="*/ 331 h 120"/>
                <a:gd name="T20" fmla="*/ 12 w 102"/>
                <a:gd name="T21" fmla="*/ 388 h 120"/>
                <a:gd name="T22" fmla="*/ 12 w 102"/>
                <a:gd name="T23" fmla="*/ 388 h 120"/>
                <a:gd name="T24" fmla="*/ 24 w 102"/>
                <a:gd name="T25" fmla="*/ 444 h 120"/>
                <a:gd name="T26" fmla="*/ 18 w 102"/>
                <a:gd name="T27" fmla="*/ 444 h 120"/>
                <a:gd name="T28" fmla="*/ 30 w 102"/>
                <a:gd name="T29" fmla="*/ 500 h 120"/>
                <a:gd name="T30" fmla="*/ 42 w 102"/>
                <a:gd name="T31" fmla="*/ 554 h 120"/>
                <a:gd name="T32" fmla="*/ 48 w 102"/>
                <a:gd name="T33" fmla="*/ 528 h 120"/>
                <a:gd name="T34" fmla="*/ 67 w 102"/>
                <a:gd name="T35" fmla="*/ 528 h 120"/>
                <a:gd name="T36" fmla="*/ 73 w 102"/>
                <a:gd name="T37" fmla="*/ 528 h 120"/>
                <a:gd name="T38" fmla="*/ 67 w 102"/>
                <a:gd name="T39" fmla="*/ 471 h 120"/>
                <a:gd name="T40" fmla="*/ 67 w 102"/>
                <a:gd name="T41" fmla="*/ 471 h 120"/>
                <a:gd name="T42" fmla="*/ 67 w 102"/>
                <a:gd name="T43" fmla="*/ 444 h 120"/>
                <a:gd name="T44" fmla="*/ 79 w 102"/>
                <a:gd name="T45" fmla="*/ 417 h 120"/>
                <a:gd name="T46" fmla="*/ 79 w 102"/>
                <a:gd name="T47" fmla="*/ 362 h 120"/>
                <a:gd name="T48" fmla="*/ 91 w 102"/>
                <a:gd name="T49" fmla="*/ 417 h 120"/>
                <a:gd name="T50" fmla="*/ 103 w 102"/>
                <a:gd name="T51" fmla="*/ 417 h 120"/>
                <a:gd name="T52" fmla="*/ 103 w 102"/>
                <a:gd name="T53" fmla="*/ 417 h 120"/>
                <a:gd name="T54" fmla="*/ 109 w 102"/>
                <a:gd name="T55" fmla="*/ 417 h 120"/>
                <a:gd name="T56" fmla="*/ 115 w 102"/>
                <a:gd name="T57" fmla="*/ 285 h 120"/>
                <a:gd name="T58" fmla="*/ 103 w 102"/>
                <a:gd name="T59" fmla="*/ 200 h 120"/>
                <a:gd name="T60" fmla="*/ 115 w 102"/>
                <a:gd name="T61" fmla="*/ 141 h 120"/>
                <a:gd name="T62" fmla="*/ 115 w 102"/>
                <a:gd name="T63" fmla="*/ 87 h 120"/>
                <a:gd name="T64" fmla="*/ 91 w 102"/>
                <a:gd name="T65" fmla="*/ 87 h 120"/>
                <a:gd name="T66" fmla="*/ 97 w 102"/>
                <a:gd name="T67" fmla="*/ 0 h 120"/>
                <a:gd name="T68" fmla="*/ 48 w 102"/>
                <a:gd name="T69" fmla="*/ 0 h 120"/>
                <a:gd name="T70" fmla="*/ 48 w 102"/>
                <a:gd name="T71" fmla="*/ 111 h 120"/>
                <a:gd name="T72" fmla="*/ 18 w 102"/>
                <a:gd name="T73" fmla="*/ 111 h 120"/>
                <a:gd name="T74" fmla="*/ 18 w 102"/>
                <a:gd name="T75" fmla="*/ 111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20"/>
                <a:gd name="T116" fmla="*/ 102 w 102"/>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E1E1E1"/>
            </a:solidFill>
            <a:ln w="9525">
              <a:solidFill>
                <a:srgbClr val="000000"/>
              </a:solidFill>
              <a:round/>
              <a:headEnd/>
              <a:tailEnd/>
            </a:ln>
          </p:spPr>
          <p:txBody>
            <a:bodyPr/>
            <a:lstStyle/>
            <a:p>
              <a:endParaRPr lang="en-US"/>
            </a:p>
          </p:txBody>
        </p:sp>
        <p:sp>
          <p:nvSpPr>
            <p:cNvPr id="7437" name="Freeform 291"/>
            <p:cNvSpPr>
              <a:spLocks/>
            </p:cNvSpPr>
            <p:nvPr/>
          </p:nvSpPr>
          <p:spPr bwMode="auto">
            <a:xfrm>
              <a:off x="1431" y="3049"/>
              <a:ext cx="151" cy="182"/>
            </a:xfrm>
            <a:custGeom>
              <a:avLst/>
              <a:gdLst>
                <a:gd name="T0" fmla="*/ 12 w 150"/>
                <a:gd name="T1" fmla="*/ 60 h 161"/>
                <a:gd name="T2" fmla="*/ 6 w 150"/>
                <a:gd name="T3" fmla="*/ 179 h 161"/>
                <a:gd name="T4" fmla="*/ 0 w 150"/>
                <a:gd name="T5" fmla="*/ 266 h 161"/>
                <a:gd name="T6" fmla="*/ 18 w 150"/>
                <a:gd name="T7" fmla="*/ 354 h 161"/>
                <a:gd name="T8" fmla="*/ 36 w 150"/>
                <a:gd name="T9" fmla="*/ 443 h 161"/>
                <a:gd name="T10" fmla="*/ 48 w 150"/>
                <a:gd name="T11" fmla="*/ 471 h 161"/>
                <a:gd name="T12" fmla="*/ 66 w 150"/>
                <a:gd name="T13" fmla="*/ 501 h 161"/>
                <a:gd name="T14" fmla="*/ 91 w 150"/>
                <a:gd name="T15" fmla="*/ 529 h 161"/>
                <a:gd name="T16" fmla="*/ 109 w 150"/>
                <a:gd name="T17" fmla="*/ 595 h 161"/>
                <a:gd name="T18" fmla="*/ 103 w 150"/>
                <a:gd name="T19" fmla="*/ 675 h 161"/>
                <a:gd name="T20" fmla="*/ 97 w 150"/>
                <a:gd name="T21" fmla="*/ 763 h 161"/>
                <a:gd name="T22" fmla="*/ 115 w 150"/>
                <a:gd name="T23" fmla="*/ 794 h 161"/>
                <a:gd name="T24" fmla="*/ 133 w 150"/>
                <a:gd name="T25" fmla="*/ 794 h 161"/>
                <a:gd name="T26" fmla="*/ 145 w 150"/>
                <a:gd name="T27" fmla="*/ 763 h 161"/>
                <a:gd name="T28" fmla="*/ 163 w 150"/>
                <a:gd name="T29" fmla="*/ 675 h 161"/>
                <a:gd name="T30" fmla="*/ 157 w 150"/>
                <a:gd name="T31" fmla="*/ 595 h 161"/>
                <a:gd name="T32" fmla="*/ 157 w 150"/>
                <a:gd name="T33" fmla="*/ 529 h 161"/>
                <a:gd name="T34" fmla="*/ 163 w 150"/>
                <a:gd name="T35" fmla="*/ 443 h 161"/>
                <a:gd name="T36" fmla="*/ 151 w 150"/>
                <a:gd name="T37" fmla="*/ 443 h 161"/>
                <a:gd name="T38" fmla="*/ 145 w 150"/>
                <a:gd name="T39" fmla="*/ 443 h 161"/>
                <a:gd name="T40" fmla="*/ 139 w 150"/>
                <a:gd name="T41" fmla="*/ 354 h 161"/>
                <a:gd name="T42" fmla="*/ 133 w 150"/>
                <a:gd name="T43" fmla="*/ 266 h 161"/>
                <a:gd name="T44" fmla="*/ 121 w 150"/>
                <a:gd name="T45" fmla="*/ 266 h 161"/>
                <a:gd name="T46" fmla="*/ 91 w 150"/>
                <a:gd name="T47" fmla="*/ 266 h 161"/>
                <a:gd name="T48" fmla="*/ 91 w 150"/>
                <a:gd name="T49" fmla="*/ 123 h 161"/>
                <a:gd name="T50" fmla="*/ 72 w 150"/>
                <a:gd name="T51" fmla="*/ 60 h 161"/>
                <a:gd name="T52" fmla="*/ 72 w 150"/>
                <a:gd name="T53" fmla="*/ 60 h 161"/>
                <a:gd name="T54" fmla="*/ 60 w 150"/>
                <a:gd name="T55" fmla="*/ 0 h 161"/>
                <a:gd name="T56" fmla="*/ 12 w 150"/>
                <a:gd name="T57" fmla="*/ 29 h 161"/>
                <a:gd name="T58" fmla="*/ 12 w 150"/>
                <a:gd name="T59" fmla="*/ 60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0"/>
                <a:gd name="T91" fmla="*/ 0 h 161"/>
                <a:gd name="T92" fmla="*/ 150 w 150"/>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round/>
              <a:headEnd/>
              <a:tailEnd/>
            </a:ln>
          </p:spPr>
          <p:txBody>
            <a:bodyPr/>
            <a:lstStyle/>
            <a:p>
              <a:endParaRPr lang="en-US"/>
            </a:p>
          </p:txBody>
        </p:sp>
        <p:sp>
          <p:nvSpPr>
            <p:cNvPr id="7438" name="Rectangle 292"/>
            <p:cNvSpPr>
              <a:spLocks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439" name="Rectangle 293"/>
            <p:cNvSpPr>
              <a:spLocks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440" name="Freeform 294"/>
            <p:cNvSpPr>
              <a:spLocks/>
            </p:cNvSpPr>
            <p:nvPr/>
          </p:nvSpPr>
          <p:spPr bwMode="auto">
            <a:xfrm>
              <a:off x="3049" y="2638"/>
              <a:ext cx="194" cy="236"/>
            </a:xfrm>
            <a:custGeom>
              <a:avLst/>
              <a:gdLst>
                <a:gd name="T0" fmla="*/ 170 w 192"/>
                <a:gd name="T1" fmla="*/ 203 h 209"/>
                <a:gd name="T2" fmla="*/ 170 w 192"/>
                <a:gd name="T3" fmla="*/ 178 h 209"/>
                <a:gd name="T4" fmla="*/ 139 w 192"/>
                <a:gd name="T5" fmla="*/ 145 h 209"/>
                <a:gd name="T6" fmla="*/ 127 w 192"/>
                <a:gd name="T7" fmla="*/ 87 h 209"/>
                <a:gd name="T8" fmla="*/ 91 w 192"/>
                <a:gd name="T9" fmla="*/ 0 h 209"/>
                <a:gd name="T10" fmla="*/ 79 w 192"/>
                <a:gd name="T11" fmla="*/ 0 h 209"/>
                <a:gd name="T12" fmla="*/ 61 w 192"/>
                <a:gd name="T13" fmla="*/ 0 h 209"/>
                <a:gd name="T14" fmla="*/ 36 w 192"/>
                <a:gd name="T15" fmla="*/ 0 h 209"/>
                <a:gd name="T16" fmla="*/ 18 w 192"/>
                <a:gd name="T17" fmla="*/ 0 h 209"/>
                <a:gd name="T18" fmla="*/ 24 w 192"/>
                <a:gd name="T19" fmla="*/ 113 h 209"/>
                <a:gd name="T20" fmla="*/ 18 w 192"/>
                <a:gd name="T21" fmla="*/ 113 h 209"/>
                <a:gd name="T22" fmla="*/ 18 w 192"/>
                <a:gd name="T23" fmla="*/ 178 h 209"/>
                <a:gd name="T24" fmla="*/ 24 w 192"/>
                <a:gd name="T25" fmla="*/ 203 h 209"/>
                <a:gd name="T26" fmla="*/ 12 w 192"/>
                <a:gd name="T27" fmla="*/ 260 h 209"/>
                <a:gd name="T28" fmla="*/ 6 w 192"/>
                <a:gd name="T29" fmla="*/ 324 h 209"/>
                <a:gd name="T30" fmla="*/ 0 w 192"/>
                <a:gd name="T31" fmla="*/ 324 h 209"/>
                <a:gd name="T32" fmla="*/ 0 w 192"/>
                <a:gd name="T33" fmla="*/ 466 h 209"/>
                <a:gd name="T34" fmla="*/ 6 w 192"/>
                <a:gd name="T35" fmla="*/ 556 h 209"/>
                <a:gd name="T36" fmla="*/ 12 w 192"/>
                <a:gd name="T37" fmla="*/ 610 h 209"/>
                <a:gd name="T38" fmla="*/ 24 w 192"/>
                <a:gd name="T39" fmla="*/ 693 h 209"/>
                <a:gd name="T40" fmla="*/ 24 w 192"/>
                <a:gd name="T41" fmla="*/ 693 h 209"/>
                <a:gd name="T42" fmla="*/ 42 w 192"/>
                <a:gd name="T43" fmla="*/ 757 h 209"/>
                <a:gd name="T44" fmla="*/ 73 w 192"/>
                <a:gd name="T45" fmla="*/ 813 h 209"/>
                <a:gd name="T46" fmla="*/ 91 w 192"/>
                <a:gd name="T47" fmla="*/ 813 h 209"/>
                <a:gd name="T48" fmla="*/ 97 w 192"/>
                <a:gd name="T49" fmla="*/ 836 h 209"/>
                <a:gd name="T50" fmla="*/ 103 w 192"/>
                <a:gd name="T51" fmla="*/ 928 h 209"/>
                <a:gd name="T52" fmla="*/ 109 w 192"/>
                <a:gd name="T53" fmla="*/ 1011 h 209"/>
                <a:gd name="T54" fmla="*/ 115 w 192"/>
                <a:gd name="T55" fmla="*/ 1011 h 209"/>
                <a:gd name="T56" fmla="*/ 127 w 192"/>
                <a:gd name="T57" fmla="*/ 1011 h 209"/>
                <a:gd name="T58" fmla="*/ 146 w 192"/>
                <a:gd name="T59" fmla="*/ 1011 h 209"/>
                <a:gd name="T60" fmla="*/ 170 w 192"/>
                <a:gd name="T61" fmla="*/ 984 h 209"/>
                <a:gd name="T62" fmla="*/ 182 w 192"/>
                <a:gd name="T63" fmla="*/ 984 h 209"/>
                <a:gd name="T64" fmla="*/ 200 w 192"/>
                <a:gd name="T65" fmla="*/ 956 h 209"/>
                <a:gd name="T66" fmla="*/ 218 w 192"/>
                <a:gd name="T67" fmla="*/ 895 h 209"/>
                <a:gd name="T68" fmla="*/ 206 w 192"/>
                <a:gd name="T69" fmla="*/ 836 h 209"/>
                <a:gd name="T70" fmla="*/ 200 w 192"/>
                <a:gd name="T71" fmla="*/ 757 h 209"/>
                <a:gd name="T72" fmla="*/ 200 w 192"/>
                <a:gd name="T73" fmla="*/ 670 h 209"/>
                <a:gd name="T74" fmla="*/ 200 w 192"/>
                <a:gd name="T75" fmla="*/ 640 h 209"/>
                <a:gd name="T76" fmla="*/ 200 w 192"/>
                <a:gd name="T77" fmla="*/ 556 h 209"/>
                <a:gd name="T78" fmla="*/ 188 w 192"/>
                <a:gd name="T79" fmla="*/ 466 h 209"/>
                <a:gd name="T80" fmla="*/ 200 w 192"/>
                <a:gd name="T81" fmla="*/ 347 h 209"/>
                <a:gd name="T82" fmla="*/ 170 w 192"/>
                <a:gd name="T83" fmla="*/ 203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2"/>
                <a:gd name="T127" fmla="*/ 0 h 209"/>
                <a:gd name="T128" fmla="*/ 192 w 192"/>
                <a:gd name="T129" fmla="*/ 209 h 20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round/>
              <a:headEnd/>
              <a:tailEnd/>
            </a:ln>
          </p:spPr>
          <p:txBody>
            <a:bodyPr/>
            <a:lstStyle/>
            <a:p>
              <a:endParaRPr lang="en-US"/>
            </a:p>
          </p:txBody>
        </p:sp>
        <p:sp>
          <p:nvSpPr>
            <p:cNvPr id="7441" name="Freeform 295"/>
            <p:cNvSpPr>
              <a:spLocks/>
            </p:cNvSpPr>
            <p:nvPr/>
          </p:nvSpPr>
          <p:spPr bwMode="auto">
            <a:xfrm>
              <a:off x="3226" y="2746"/>
              <a:ext cx="6" cy="14"/>
            </a:xfrm>
            <a:custGeom>
              <a:avLst/>
              <a:gdLst>
                <a:gd name="T0" fmla="*/ 6 w 6"/>
                <a:gd name="T1" fmla="*/ 89 h 12"/>
                <a:gd name="T2" fmla="*/ 0 w 6"/>
                <a:gd name="T3" fmla="*/ 0 h 12"/>
                <a:gd name="T4" fmla="*/ 0 w 6"/>
                <a:gd name="T5" fmla="*/ 0 h 12"/>
                <a:gd name="T6" fmla="*/ 6 w 6"/>
                <a:gd name="T7" fmla="*/ 89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0"/>
                  </a:lnTo>
                  <a:lnTo>
                    <a:pt x="6" y="12"/>
                  </a:lnTo>
                  <a:close/>
                </a:path>
              </a:pathLst>
            </a:custGeom>
            <a:solidFill>
              <a:srgbClr val="E1E1E1"/>
            </a:solidFill>
            <a:ln w="9525">
              <a:solidFill>
                <a:srgbClr val="000000"/>
              </a:solidFill>
              <a:round/>
              <a:headEnd/>
              <a:tailEnd/>
            </a:ln>
          </p:spPr>
          <p:txBody>
            <a:bodyPr/>
            <a:lstStyle/>
            <a:p>
              <a:endParaRPr lang="en-US"/>
            </a:p>
          </p:txBody>
        </p:sp>
        <p:sp>
          <p:nvSpPr>
            <p:cNvPr id="7442" name="Freeform 296"/>
            <p:cNvSpPr>
              <a:spLocks/>
            </p:cNvSpPr>
            <p:nvPr/>
          </p:nvSpPr>
          <p:spPr bwMode="auto">
            <a:xfrm>
              <a:off x="3055" y="2517"/>
              <a:ext cx="91" cy="128"/>
            </a:xfrm>
            <a:custGeom>
              <a:avLst/>
              <a:gdLst>
                <a:gd name="T0" fmla="*/ 97 w 90"/>
                <a:gd name="T1" fmla="*/ 79 h 114"/>
                <a:gd name="T2" fmla="*/ 85 w 90"/>
                <a:gd name="T3" fmla="*/ 0 h 114"/>
                <a:gd name="T4" fmla="*/ 79 w 90"/>
                <a:gd name="T5" fmla="*/ 54 h 114"/>
                <a:gd name="T6" fmla="*/ 61 w 90"/>
                <a:gd name="T7" fmla="*/ 54 h 114"/>
                <a:gd name="T8" fmla="*/ 36 w 90"/>
                <a:gd name="T9" fmla="*/ 54 h 114"/>
                <a:gd name="T10" fmla="*/ 36 w 90"/>
                <a:gd name="T11" fmla="*/ 54 h 114"/>
                <a:gd name="T12" fmla="*/ 24 w 90"/>
                <a:gd name="T13" fmla="*/ 54 h 114"/>
                <a:gd name="T14" fmla="*/ 18 w 90"/>
                <a:gd name="T15" fmla="*/ 79 h 114"/>
                <a:gd name="T16" fmla="*/ 18 w 90"/>
                <a:gd name="T17" fmla="*/ 163 h 114"/>
                <a:gd name="T18" fmla="*/ 30 w 90"/>
                <a:gd name="T19" fmla="*/ 189 h 114"/>
                <a:gd name="T20" fmla="*/ 18 w 90"/>
                <a:gd name="T21" fmla="*/ 243 h 114"/>
                <a:gd name="T22" fmla="*/ 6 w 90"/>
                <a:gd name="T23" fmla="*/ 295 h 114"/>
                <a:gd name="T24" fmla="*/ 0 w 90"/>
                <a:gd name="T25" fmla="*/ 515 h 114"/>
                <a:gd name="T26" fmla="*/ 0 w 90"/>
                <a:gd name="T27" fmla="*/ 515 h 114"/>
                <a:gd name="T28" fmla="*/ 12 w 90"/>
                <a:gd name="T29" fmla="*/ 490 h 114"/>
                <a:gd name="T30" fmla="*/ 30 w 90"/>
                <a:gd name="T31" fmla="*/ 490 h 114"/>
                <a:gd name="T32" fmla="*/ 42 w 90"/>
                <a:gd name="T33" fmla="*/ 490 h 114"/>
                <a:gd name="T34" fmla="*/ 73 w 90"/>
                <a:gd name="T35" fmla="*/ 490 h 114"/>
                <a:gd name="T36" fmla="*/ 85 w 90"/>
                <a:gd name="T37" fmla="*/ 490 h 114"/>
                <a:gd name="T38" fmla="*/ 85 w 90"/>
                <a:gd name="T39" fmla="*/ 378 h 114"/>
                <a:gd name="T40" fmla="*/ 97 w 90"/>
                <a:gd name="T41" fmla="*/ 295 h 114"/>
                <a:gd name="T42" fmla="*/ 103 w 90"/>
                <a:gd name="T43" fmla="*/ 216 h 114"/>
                <a:gd name="T44" fmla="*/ 103 w 90"/>
                <a:gd name="T45" fmla="*/ 135 h 114"/>
                <a:gd name="T46" fmla="*/ 97 w 90"/>
                <a:gd name="T47" fmla="*/ 79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0"/>
                <a:gd name="T73" fmla="*/ 0 h 114"/>
                <a:gd name="T74" fmla="*/ 90 w 90"/>
                <a:gd name="T75" fmla="*/ 114 h 1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round/>
              <a:headEnd/>
              <a:tailEnd/>
            </a:ln>
          </p:spPr>
          <p:txBody>
            <a:bodyPr/>
            <a:lstStyle/>
            <a:p>
              <a:endParaRPr lang="en-US"/>
            </a:p>
          </p:txBody>
        </p:sp>
        <p:sp>
          <p:nvSpPr>
            <p:cNvPr id="7443" name="Freeform 297"/>
            <p:cNvSpPr>
              <a:spLocks/>
            </p:cNvSpPr>
            <p:nvPr/>
          </p:nvSpPr>
          <p:spPr bwMode="auto">
            <a:xfrm>
              <a:off x="2741" y="2496"/>
              <a:ext cx="344" cy="418"/>
            </a:xfrm>
            <a:custGeom>
              <a:avLst/>
              <a:gdLst>
                <a:gd name="T0" fmla="*/ 338 w 341"/>
                <a:gd name="T1" fmla="*/ 677 h 371"/>
                <a:gd name="T2" fmla="*/ 338 w 341"/>
                <a:gd name="T3" fmla="*/ 733 h 371"/>
                <a:gd name="T4" fmla="*/ 338 w 341"/>
                <a:gd name="T5" fmla="*/ 763 h 371"/>
                <a:gd name="T6" fmla="*/ 344 w 341"/>
                <a:gd name="T7" fmla="*/ 904 h 371"/>
                <a:gd name="T8" fmla="*/ 350 w 341"/>
                <a:gd name="T9" fmla="*/ 1130 h 371"/>
                <a:gd name="T10" fmla="*/ 368 w 341"/>
                <a:gd name="T11" fmla="*/ 1270 h 371"/>
                <a:gd name="T12" fmla="*/ 326 w 341"/>
                <a:gd name="T13" fmla="*/ 1352 h 371"/>
                <a:gd name="T14" fmla="*/ 326 w 341"/>
                <a:gd name="T15" fmla="*/ 1612 h 371"/>
                <a:gd name="T16" fmla="*/ 350 w 341"/>
                <a:gd name="T17" fmla="*/ 1637 h 371"/>
                <a:gd name="T18" fmla="*/ 338 w 341"/>
                <a:gd name="T19" fmla="*/ 1747 h 371"/>
                <a:gd name="T20" fmla="*/ 318 w 341"/>
                <a:gd name="T21" fmla="*/ 1637 h 371"/>
                <a:gd name="T22" fmla="*/ 291 w 341"/>
                <a:gd name="T23" fmla="*/ 1580 h 371"/>
                <a:gd name="T24" fmla="*/ 253 w 341"/>
                <a:gd name="T25" fmla="*/ 1580 h 371"/>
                <a:gd name="T26" fmla="*/ 241 w 341"/>
                <a:gd name="T27" fmla="*/ 1551 h 371"/>
                <a:gd name="T28" fmla="*/ 206 w 341"/>
                <a:gd name="T29" fmla="*/ 1523 h 371"/>
                <a:gd name="T30" fmla="*/ 200 w 341"/>
                <a:gd name="T31" fmla="*/ 1411 h 371"/>
                <a:gd name="T32" fmla="*/ 163 w 341"/>
                <a:gd name="T33" fmla="*/ 1162 h 371"/>
                <a:gd name="T34" fmla="*/ 145 w 341"/>
                <a:gd name="T35" fmla="*/ 1162 h 371"/>
                <a:gd name="T36" fmla="*/ 121 w 341"/>
                <a:gd name="T37" fmla="*/ 1238 h 371"/>
                <a:gd name="T38" fmla="*/ 91 w 341"/>
                <a:gd name="T39" fmla="*/ 1048 h 371"/>
                <a:gd name="T40" fmla="*/ 48 w 341"/>
                <a:gd name="T41" fmla="*/ 1048 h 371"/>
                <a:gd name="T42" fmla="*/ 18 w 341"/>
                <a:gd name="T43" fmla="*/ 1048 h 371"/>
                <a:gd name="T44" fmla="*/ 0 w 341"/>
                <a:gd name="T45" fmla="*/ 1048 h 371"/>
                <a:gd name="T46" fmla="*/ 12 w 341"/>
                <a:gd name="T47" fmla="*/ 963 h 371"/>
                <a:gd name="T48" fmla="*/ 24 w 341"/>
                <a:gd name="T49" fmla="*/ 931 h 371"/>
                <a:gd name="T50" fmla="*/ 42 w 341"/>
                <a:gd name="T51" fmla="*/ 904 h 371"/>
                <a:gd name="T52" fmla="*/ 73 w 341"/>
                <a:gd name="T53" fmla="*/ 879 h 371"/>
                <a:gd name="T54" fmla="*/ 91 w 341"/>
                <a:gd name="T55" fmla="*/ 677 h 371"/>
                <a:gd name="T56" fmla="*/ 115 w 341"/>
                <a:gd name="T57" fmla="*/ 453 h 371"/>
                <a:gd name="T58" fmla="*/ 121 w 341"/>
                <a:gd name="T59" fmla="*/ 309 h 371"/>
                <a:gd name="T60" fmla="*/ 127 w 341"/>
                <a:gd name="T61" fmla="*/ 170 h 371"/>
                <a:gd name="T62" fmla="*/ 139 w 341"/>
                <a:gd name="T63" fmla="*/ 0 h 371"/>
                <a:gd name="T64" fmla="*/ 179 w 341"/>
                <a:gd name="T65" fmla="*/ 87 h 371"/>
                <a:gd name="T66" fmla="*/ 212 w 341"/>
                <a:gd name="T67" fmla="*/ 60 h 371"/>
                <a:gd name="T68" fmla="*/ 241 w 341"/>
                <a:gd name="T69" fmla="*/ 29 h 371"/>
                <a:gd name="T70" fmla="*/ 259 w 341"/>
                <a:gd name="T71" fmla="*/ 0 h 371"/>
                <a:gd name="T72" fmla="*/ 291 w 341"/>
                <a:gd name="T73" fmla="*/ 0 h 371"/>
                <a:gd name="T74" fmla="*/ 309 w 341"/>
                <a:gd name="T75" fmla="*/ 29 h 371"/>
                <a:gd name="T76" fmla="*/ 338 w 341"/>
                <a:gd name="T77" fmla="*/ 87 h 371"/>
                <a:gd name="T78" fmla="*/ 356 w 341"/>
                <a:gd name="T79" fmla="*/ 112 h 371"/>
                <a:gd name="T80" fmla="*/ 368 w 341"/>
                <a:gd name="T81" fmla="*/ 258 h 371"/>
                <a:gd name="T82" fmla="*/ 368 w 341"/>
                <a:gd name="T83" fmla="*/ 341 h 371"/>
                <a:gd name="T84" fmla="*/ 350 w 341"/>
                <a:gd name="T85" fmla="*/ 622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1"/>
                <a:gd name="T130" fmla="*/ 0 h 371"/>
                <a:gd name="T131" fmla="*/ 341 w 341"/>
                <a:gd name="T132" fmla="*/ 371 h 37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round/>
              <a:headEnd/>
              <a:tailEnd/>
            </a:ln>
          </p:spPr>
          <p:txBody>
            <a:bodyPr/>
            <a:lstStyle/>
            <a:p>
              <a:endParaRPr lang="en-US"/>
            </a:p>
          </p:txBody>
        </p:sp>
        <p:sp>
          <p:nvSpPr>
            <p:cNvPr id="7444" name="Freeform 298"/>
            <p:cNvSpPr>
              <a:spLocks/>
            </p:cNvSpPr>
            <p:nvPr/>
          </p:nvSpPr>
          <p:spPr bwMode="auto">
            <a:xfrm>
              <a:off x="2911" y="2799"/>
              <a:ext cx="210" cy="217"/>
            </a:xfrm>
            <a:custGeom>
              <a:avLst/>
              <a:gdLst>
                <a:gd name="T0" fmla="*/ 42 w 209"/>
                <a:gd name="T1" fmla="*/ 442 h 192"/>
                <a:gd name="T2" fmla="*/ 24 w 209"/>
                <a:gd name="T3" fmla="*/ 442 h 192"/>
                <a:gd name="T4" fmla="*/ 6 w 209"/>
                <a:gd name="T5" fmla="*/ 470 h 192"/>
                <a:gd name="T6" fmla="*/ 6 w 209"/>
                <a:gd name="T7" fmla="*/ 529 h 192"/>
                <a:gd name="T8" fmla="*/ 6 w 209"/>
                <a:gd name="T9" fmla="*/ 676 h 192"/>
                <a:gd name="T10" fmla="*/ 0 w 209"/>
                <a:gd name="T11" fmla="*/ 764 h 192"/>
                <a:gd name="T12" fmla="*/ 30 w 209"/>
                <a:gd name="T13" fmla="*/ 911 h 192"/>
                <a:gd name="T14" fmla="*/ 42 w 209"/>
                <a:gd name="T15" fmla="*/ 911 h 192"/>
                <a:gd name="T16" fmla="*/ 59 w 209"/>
                <a:gd name="T17" fmla="*/ 943 h 192"/>
                <a:gd name="T18" fmla="*/ 83 w 209"/>
                <a:gd name="T19" fmla="*/ 943 h 192"/>
                <a:gd name="T20" fmla="*/ 101 w 209"/>
                <a:gd name="T21" fmla="*/ 880 h 192"/>
                <a:gd name="T22" fmla="*/ 132 w 209"/>
                <a:gd name="T23" fmla="*/ 795 h 192"/>
                <a:gd name="T24" fmla="*/ 138 w 209"/>
                <a:gd name="T25" fmla="*/ 738 h 192"/>
                <a:gd name="T26" fmla="*/ 150 w 209"/>
                <a:gd name="T27" fmla="*/ 738 h 192"/>
                <a:gd name="T28" fmla="*/ 162 w 209"/>
                <a:gd name="T29" fmla="*/ 709 h 192"/>
                <a:gd name="T30" fmla="*/ 156 w 209"/>
                <a:gd name="T31" fmla="*/ 676 h 192"/>
                <a:gd name="T32" fmla="*/ 174 w 209"/>
                <a:gd name="T33" fmla="*/ 648 h 192"/>
                <a:gd name="T34" fmla="*/ 186 w 209"/>
                <a:gd name="T35" fmla="*/ 618 h 192"/>
                <a:gd name="T36" fmla="*/ 198 w 209"/>
                <a:gd name="T37" fmla="*/ 594 h 192"/>
                <a:gd name="T38" fmla="*/ 210 w 209"/>
                <a:gd name="T39" fmla="*/ 558 h 192"/>
                <a:gd name="T40" fmla="*/ 204 w 209"/>
                <a:gd name="T41" fmla="*/ 500 h 192"/>
                <a:gd name="T42" fmla="*/ 216 w 209"/>
                <a:gd name="T43" fmla="*/ 413 h 192"/>
                <a:gd name="T44" fmla="*/ 216 w 209"/>
                <a:gd name="T45" fmla="*/ 384 h 192"/>
                <a:gd name="T46" fmla="*/ 216 w 209"/>
                <a:gd name="T47" fmla="*/ 326 h 192"/>
                <a:gd name="T48" fmla="*/ 216 w 209"/>
                <a:gd name="T49" fmla="*/ 235 h 192"/>
                <a:gd name="T50" fmla="*/ 222 w 209"/>
                <a:gd name="T51" fmla="*/ 203 h 192"/>
                <a:gd name="T52" fmla="*/ 210 w 209"/>
                <a:gd name="T53" fmla="*/ 123 h 192"/>
                <a:gd name="T54" fmla="*/ 210 w 209"/>
                <a:gd name="T55" fmla="*/ 123 h 192"/>
                <a:gd name="T56" fmla="*/ 192 w 209"/>
                <a:gd name="T57" fmla="*/ 60 h 192"/>
                <a:gd name="T58" fmla="*/ 174 w 209"/>
                <a:gd name="T59" fmla="*/ 0 h 192"/>
                <a:gd name="T60" fmla="*/ 174 w 209"/>
                <a:gd name="T61" fmla="*/ 0 h 192"/>
                <a:gd name="T62" fmla="*/ 138 w 209"/>
                <a:gd name="T63" fmla="*/ 29 h 192"/>
                <a:gd name="T64" fmla="*/ 132 w 209"/>
                <a:gd name="T65" fmla="*/ 87 h 192"/>
                <a:gd name="T66" fmla="*/ 132 w 209"/>
                <a:gd name="T67" fmla="*/ 179 h 192"/>
                <a:gd name="T68" fmla="*/ 132 w 209"/>
                <a:gd name="T69" fmla="*/ 354 h 192"/>
                <a:gd name="T70" fmla="*/ 150 w 209"/>
                <a:gd name="T71" fmla="*/ 413 h 192"/>
                <a:gd name="T72" fmla="*/ 156 w 209"/>
                <a:gd name="T73" fmla="*/ 384 h 192"/>
                <a:gd name="T74" fmla="*/ 150 w 209"/>
                <a:gd name="T75" fmla="*/ 500 h 192"/>
                <a:gd name="T76" fmla="*/ 144 w 209"/>
                <a:gd name="T77" fmla="*/ 500 h 192"/>
                <a:gd name="T78" fmla="*/ 138 w 209"/>
                <a:gd name="T79" fmla="*/ 500 h 192"/>
                <a:gd name="T80" fmla="*/ 126 w 209"/>
                <a:gd name="T81" fmla="*/ 384 h 192"/>
                <a:gd name="T82" fmla="*/ 101 w 209"/>
                <a:gd name="T83" fmla="*/ 354 h 192"/>
                <a:gd name="T84" fmla="*/ 95 w 209"/>
                <a:gd name="T85" fmla="*/ 326 h 192"/>
                <a:gd name="T86" fmla="*/ 83 w 209"/>
                <a:gd name="T87" fmla="*/ 354 h 192"/>
                <a:gd name="T88" fmla="*/ 59 w 209"/>
                <a:gd name="T89" fmla="*/ 326 h 192"/>
                <a:gd name="T90" fmla="*/ 59 w 209"/>
                <a:gd name="T91" fmla="*/ 293 h 192"/>
                <a:gd name="T92" fmla="*/ 47 w 209"/>
                <a:gd name="T93" fmla="*/ 293 h 192"/>
                <a:gd name="T94" fmla="*/ 42 w 209"/>
                <a:gd name="T95" fmla="*/ 235 h 192"/>
                <a:gd name="T96" fmla="*/ 42 w 209"/>
                <a:gd name="T97" fmla="*/ 354 h 192"/>
                <a:gd name="T98" fmla="*/ 42 w 209"/>
                <a:gd name="T99" fmla="*/ 442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9"/>
                <a:gd name="T151" fmla="*/ 0 h 192"/>
                <a:gd name="T152" fmla="*/ 209 w 209"/>
                <a:gd name="T153" fmla="*/ 192 h 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239FB1"/>
            </a:solidFill>
            <a:ln w="9525">
              <a:solidFill>
                <a:srgbClr val="000000"/>
              </a:solidFill>
              <a:round/>
              <a:headEnd/>
              <a:tailEnd/>
            </a:ln>
          </p:spPr>
          <p:txBody>
            <a:bodyPr/>
            <a:lstStyle/>
            <a:p>
              <a:endParaRPr lang="en-US"/>
            </a:p>
          </p:txBody>
        </p:sp>
        <p:sp>
          <p:nvSpPr>
            <p:cNvPr id="7445" name="Freeform 299"/>
            <p:cNvSpPr>
              <a:spLocks/>
            </p:cNvSpPr>
            <p:nvPr/>
          </p:nvSpPr>
          <p:spPr bwMode="auto">
            <a:xfrm>
              <a:off x="2970" y="2962"/>
              <a:ext cx="134" cy="155"/>
            </a:xfrm>
            <a:custGeom>
              <a:avLst/>
              <a:gdLst>
                <a:gd name="T0" fmla="*/ 79 w 132"/>
                <a:gd name="T1" fmla="*/ 596 h 138"/>
                <a:gd name="T2" fmla="*/ 73 w 132"/>
                <a:gd name="T3" fmla="*/ 572 h 138"/>
                <a:gd name="T4" fmla="*/ 61 w 132"/>
                <a:gd name="T5" fmla="*/ 550 h 138"/>
                <a:gd name="T6" fmla="*/ 55 w 132"/>
                <a:gd name="T7" fmla="*/ 463 h 138"/>
                <a:gd name="T8" fmla="*/ 49 w 132"/>
                <a:gd name="T9" fmla="*/ 437 h 138"/>
                <a:gd name="T10" fmla="*/ 30 w 132"/>
                <a:gd name="T11" fmla="*/ 437 h 138"/>
                <a:gd name="T12" fmla="*/ 18 w 132"/>
                <a:gd name="T13" fmla="*/ 383 h 138"/>
                <a:gd name="T14" fmla="*/ 6 w 132"/>
                <a:gd name="T15" fmla="*/ 295 h 138"/>
                <a:gd name="T16" fmla="*/ 0 w 132"/>
                <a:gd name="T17" fmla="*/ 222 h 138"/>
                <a:gd name="T18" fmla="*/ 24 w 132"/>
                <a:gd name="T19" fmla="*/ 222 h 138"/>
                <a:gd name="T20" fmla="*/ 55 w 132"/>
                <a:gd name="T21" fmla="*/ 163 h 138"/>
                <a:gd name="T22" fmla="*/ 73 w 132"/>
                <a:gd name="T23" fmla="*/ 79 h 138"/>
                <a:gd name="T24" fmla="*/ 79 w 132"/>
                <a:gd name="T25" fmla="*/ 27 h 138"/>
                <a:gd name="T26" fmla="*/ 91 w 132"/>
                <a:gd name="T27" fmla="*/ 27 h 138"/>
                <a:gd name="T28" fmla="*/ 107 w 132"/>
                <a:gd name="T29" fmla="*/ 0 h 138"/>
                <a:gd name="T30" fmla="*/ 107 w 132"/>
                <a:gd name="T31" fmla="*/ 54 h 138"/>
                <a:gd name="T32" fmla="*/ 118 w 132"/>
                <a:gd name="T33" fmla="*/ 54 h 138"/>
                <a:gd name="T34" fmla="*/ 140 w 132"/>
                <a:gd name="T35" fmla="*/ 79 h 138"/>
                <a:gd name="T36" fmla="*/ 158 w 132"/>
                <a:gd name="T37" fmla="*/ 111 h 138"/>
                <a:gd name="T38" fmla="*/ 158 w 132"/>
                <a:gd name="T39" fmla="*/ 222 h 138"/>
                <a:gd name="T40" fmla="*/ 152 w 132"/>
                <a:gd name="T41" fmla="*/ 295 h 138"/>
                <a:gd name="T42" fmla="*/ 158 w 132"/>
                <a:gd name="T43" fmla="*/ 383 h 138"/>
                <a:gd name="T44" fmla="*/ 152 w 132"/>
                <a:gd name="T45" fmla="*/ 463 h 138"/>
                <a:gd name="T46" fmla="*/ 146 w 132"/>
                <a:gd name="T47" fmla="*/ 518 h 138"/>
                <a:gd name="T48" fmla="*/ 134 w 132"/>
                <a:gd name="T49" fmla="*/ 572 h 138"/>
                <a:gd name="T50" fmla="*/ 128 w 132"/>
                <a:gd name="T51" fmla="*/ 622 h 138"/>
                <a:gd name="T52" fmla="*/ 97 w 132"/>
                <a:gd name="T53" fmla="*/ 622 h 138"/>
                <a:gd name="T54" fmla="*/ 79 w 132"/>
                <a:gd name="T55" fmla="*/ 596 h 138"/>
                <a:gd name="T56" fmla="*/ 79 w 132"/>
                <a:gd name="T57" fmla="*/ 596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2"/>
                <a:gd name="T88" fmla="*/ 0 h 138"/>
                <a:gd name="T89" fmla="*/ 132 w 132"/>
                <a:gd name="T90" fmla="*/ 138 h 1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E1E1E1"/>
            </a:solidFill>
            <a:ln w="9525">
              <a:solidFill>
                <a:srgbClr val="000000"/>
              </a:solidFill>
              <a:round/>
              <a:headEnd/>
              <a:tailEnd/>
            </a:ln>
          </p:spPr>
          <p:txBody>
            <a:bodyPr/>
            <a:lstStyle/>
            <a:p>
              <a:endParaRPr lang="en-US"/>
            </a:p>
          </p:txBody>
        </p:sp>
        <p:sp>
          <p:nvSpPr>
            <p:cNvPr id="7446" name="Freeform 300"/>
            <p:cNvSpPr>
              <a:spLocks/>
            </p:cNvSpPr>
            <p:nvPr/>
          </p:nvSpPr>
          <p:spPr bwMode="auto">
            <a:xfrm>
              <a:off x="1535" y="3292"/>
              <a:ext cx="90" cy="101"/>
            </a:xfrm>
            <a:custGeom>
              <a:avLst/>
              <a:gdLst>
                <a:gd name="T0" fmla="*/ 84 w 90"/>
                <a:gd name="T1" fmla="*/ 215 h 90"/>
                <a:gd name="T2" fmla="*/ 66 w 90"/>
                <a:gd name="T3" fmla="*/ 160 h 90"/>
                <a:gd name="T4" fmla="*/ 48 w 90"/>
                <a:gd name="T5" fmla="*/ 79 h 90"/>
                <a:gd name="T6" fmla="*/ 42 w 90"/>
                <a:gd name="T7" fmla="*/ 54 h 90"/>
                <a:gd name="T8" fmla="*/ 36 w 90"/>
                <a:gd name="T9" fmla="*/ 54 h 90"/>
                <a:gd name="T10" fmla="*/ 12 w 90"/>
                <a:gd name="T11" fmla="*/ 0 h 90"/>
                <a:gd name="T12" fmla="*/ 6 w 90"/>
                <a:gd name="T13" fmla="*/ 0 h 90"/>
                <a:gd name="T14" fmla="*/ 6 w 90"/>
                <a:gd name="T15" fmla="*/ 0 h 90"/>
                <a:gd name="T16" fmla="*/ 6 w 90"/>
                <a:gd name="T17" fmla="*/ 107 h 90"/>
                <a:gd name="T18" fmla="*/ 6 w 90"/>
                <a:gd name="T19" fmla="*/ 185 h 90"/>
                <a:gd name="T20" fmla="*/ 6 w 90"/>
                <a:gd name="T21" fmla="*/ 215 h 90"/>
                <a:gd name="T22" fmla="*/ 0 w 90"/>
                <a:gd name="T23" fmla="*/ 293 h 90"/>
                <a:gd name="T24" fmla="*/ 12 w 90"/>
                <a:gd name="T25" fmla="*/ 351 h 90"/>
                <a:gd name="T26" fmla="*/ 36 w 90"/>
                <a:gd name="T27" fmla="*/ 404 h 90"/>
                <a:gd name="T28" fmla="*/ 60 w 90"/>
                <a:gd name="T29" fmla="*/ 404 h 90"/>
                <a:gd name="T30" fmla="*/ 78 w 90"/>
                <a:gd name="T31" fmla="*/ 373 h 90"/>
                <a:gd name="T32" fmla="*/ 90 w 90"/>
                <a:gd name="T33" fmla="*/ 323 h 90"/>
                <a:gd name="T34" fmla="*/ 84 w 90"/>
                <a:gd name="T35" fmla="*/ 241 h 90"/>
                <a:gd name="T36" fmla="*/ 84 w 90"/>
                <a:gd name="T37" fmla="*/ 215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90"/>
                <a:gd name="T59" fmla="*/ 90 w 90"/>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round/>
              <a:headEnd/>
              <a:tailEnd/>
            </a:ln>
          </p:spPr>
          <p:txBody>
            <a:bodyPr/>
            <a:lstStyle/>
            <a:p>
              <a:endParaRPr lang="en-US"/>
            </a:p>
          </p:txBody>
        </p:sp>
        <p:sp>
          <p:nvSpPr>
            <p:cNvPr id="7447" name="Freeform 301"/>
            <p:cNvSpPr>
              <a:spLocks/>
            </p:cNvSpPr>
            <p:nvPr/>
          </p:nvSpPr>
          <p:spPr bwMode="auto">
            <a:xfrm>
              <a:off x="1322" y="3104"/>
              <a:ext cx="279" cy="680"/>
            </a:xfrm>
            <a:custGeom>
              <a:avLst/>
              <a:gdLst>
                <a:gd name="T0" fmla="*/ 176 w 276"/>
                <a:gd name="T1" fmla="*/ 1784 h 604"/>
                <a:gd name="T2" fmla="*/ 176 w 276"/>
                <a:gd name="T3" fmla="*/ 1898 h 604"/>
                <a:gd name="T4" fmla="*/ 188 w 276"/>
                <a:gd name="T5" fmla="*/ 1898 h 604"/>
                <a:gd name="T6" fmla="*/ 194 w 276"/>
                <a:gd name="T7" fmla="*/ 1954 h 604"/>
                <a:gd name="T8" fmla="*/ 176 w 276"/>
                <a:gd name="T9" fmla="*/ 1930 h 604"/>
                <a:gd name="T10" fmla="*/ 176 w 276"/>
                <a:gd name="T11" fmla="*/ 2038 h 604"/>
                <a:gd name="T12" fmla="*/ 176 w 276"/>
                <a:gd name="T13" fmla="*/ 2147 h 604"/>
                <a:gd name="T14" fmla="*/ 152 w 276"/>
                <a:gd name="T15" fmla="*/ 2284 h 604"/>
                <a:gd name="T16" fmla="*/ 194 w 276"/>
                <a:gd name="T17" fmla="*/ 2373 h 604"/>
                <a:gd name="T18" fmla="*/ 194 w 276"/>
                <a:gd name="T19" fmla="*/ 2426 h 604"/>
                <a:gd name="T20" fmla="*/ 176 w 276"/>
                <a:gd name="T21" fmla="*/ 2600 h 604"/>
                <a:gd name="T22" fmla="*/ 164 w 276"/>
                <a:gd name="T23" fmla="*/ 2600 h 604"/>
                <a:gd name="T24" fmla="*/ 164 w 276"/>
                <a:gd name="T25" fmla="*/ 2647 h 604"/>
                <a:gd name="T26" fmla="*/ 170 w 276"/>
                <a:gd name="T27" fmla="*/ 2732 h 604"/>
                <a:gd name="T28" fmla="*/ 176 w 276"/>
                <a:gd name="T29" fmla="*/ 2763 h 604"/>
                <a:gd name="T30" fmla="*/ 152 w 276"/>
                <a:gd name="T31" fmla="*/ 2763 h 604"/>
                <a:gd name="T32" fmla="*/ 109 w 276"/>
                <a:gd name="T33" fmla="*/ 2732 h 604"/>
                <a:gd name="T34" fmla="*/ 91 w 276"/>
                <a:gd name="T35" fmla="*/ 2647 h 604"/>
                <a:gd name="T36" fmla="*/ 85 w 276"/>
                <a:gd name="T37" fmla="*/ 2486 h 604"/>
                <a:gd name="T38" fmla="*/ 79 w 276"/>
                <a:gd name="T39" fmla="*/ 2260 h 604"/>
                <a:gd name="T40" fmla="*/ 73 w 276"/>
                <a:gd name="T41" fmla="*/ 2147 h 604"/>
                <a:gd name="T42" fmla="*/ 73 w 276"/>
                <a:gd name="T43" fmla="*/ 2086 h 604"/>
                <a:gd name="T44" fmla="*/ 42 w 276"/>
                <a:gd name="T45" fmla="*/ 1984 h 604"/>
                <a:gd name="T46" fmla="*/ 36 w 276"/>
                <a:gd name="T47" fmla="*/ 1844 h 604"/>
                <a:gd name="T48" fmla="*/ 24 w 276"/>
                <a:gd name="T49" fmla="*/ 1620 h 604"/>
                <a:gd name="T50" fmla="*/ 24 w 276"/>
                <a:gd name="T51" fmla="*/ 1510 h 604"/>
                <a:gd name="T52" fmla="*/ 24 w 276"/>
                <a:gd name="T53" fmla="*/ 1312 h 604"/>
                <a:gd name="T54" fmla="*/ 24 w 276"/>
                <a:gd name="T55" fmla="*/ 1115 h 604"/>
                <a:gd name="T56" fmla="*/ 12 w 276"/>
                <a:gd name="T57" fmla="*/ 973 h 604"/>
                <a:gd name="T58" fmla="*/ 6 w 276"/>
                <a:gd name="T59" fmla="*/ 859 h 604"/>
                <a:gd name="T60" fmla="*/ 6 w 276"/>
                <a:gd name="T61" fmla="*/ 725 h 604"/>
                <a:gd name="T62" fmla="*/ 12 w 276"/>
                <a:gd name="T63" fmla="*/ 587 h 604"/>
                <a:gd name="T64" fmla="*/ 24 w 276"/>
                <a:gd name="T65" fmla="*/ 472 h 604"/>
                <a:gd name="T66" fmla="*/ 12 w 276"/>
                <a:gd name="T67" fmla="*/ 285 h 604"/>
                <a:gd name="T68" fmla="*/ 30 w 276"/>
                <a:gd name="T69" fmla="*/ 200 h 604"/>
                <a:gd name="T70" fmla="*/ 30 w 276"/>
                <a:gd name="T71" fmla="*/ 87 h 604"/>
                <a:gd name="T72" fmla="*/ 61 w 276"/>
                <a:gd name="T73" fmla="*/ 0 h 604"/>
                <a:gd name="T74" fmla="*/ 91 w 276"/>
                <a:gd name="T75" fmla="*/ 87 h 604"/>
                <a:gd name="T76" fmla="*/ 121 w 276"/>
                <a:gd name="T77" fmla="*/ 29 h 604"/>
                <a:gd name="T78" fmla="*/ 140 w 276"/>
                <a:gd name="T79" fmla="*/ 111 h 604"/>
                <a:gd name="T80" fmla="*/ 182 w 276"/>
                <a:gd name="T81" fmla="*/ 227 h 604"/>
                <a:gd name="T82" fmla="*/ 212 w 276"/>
                <a:gd name="T83" fmla="*/ 285 h 604"/>
                <a:gd name="T84" fmla="*/ 224 w 276"/>
                <a:gd name="T85" fmla="*/ 417 h 604"/>
                <a:gd name="T86" fmla="*/ 239 w 276"/>
                <a:gd name="T87" fmla="*/ 528 h 604"/>
                <a:gd name="T88" fmla="*/ 279 w 276"/>
                <a:gd name="T89" fmla="*/ 498 h 604"/>
                <a:gd name="T90" fmla="*/ 291 w 276"/>
                <a:gd name="T91" fmla="*/ 332 h 604"/>
                <a:gd name="T92" fmla="*/ 315 w 276"/>
                <a:gd name="T93" fmla="*/ 472 h 604"/>
                <a:gd name="T94" fmla="*/ 291 w 276"/>
                <a:gd name="T95" fmla="*/ 554 h 604"/>
                <a:gd name="T96" fmla="*/ 248 w 276"/>
                <a:gd name="T97" fmla="*/ 781 h 604"/>
                <a:gd name="T98" fmla="*/ 248 w 276"/>
                <a:gd name="T99" fmla="*/ 973 h 604"/>
                <a:gd name="T100" fmla="*/ 239 w 276"/>
                <a:gd name="T101" fmla="*/ 1088 h 604"/>
                <a:gd name="T102" fmla="*/ 279 w 276"/>
                <a:gd name="T103" fmla="*/ 1255 h 604"/>
                <a:gd name="T104" fmla="*/ 291 w 276"/>
                <a:gd name="T105" fmla="*/ 1370 h 604"/>
                <a:gd name="T106" fmla="*/ 239 w 276"/>
                <a:gd name="T107" fmla="*/ 1563 h 604"/>
                <a:gd name="T108" fmla="*/ 212 w 276"/>
                <a:gd name="T109" fmla="*/ 1591 h 604"/>
                <a:gd name="T110" fmla="*/ 200 w 276"/>
                <a:gd name="T111" fmla="*/ 1620 h 604"/>
                <a:gd name="T112" fmla="*/ 200 w 276"/>
                <a:gd name="T113" fmla="*/ 1784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6"/>
                <a:gd name="T172" fmla="*/ 0 h 604"/>
                <a:gd name="T173" fmla="*/ 276 w 276"/>
                <a:gd name="T174" fmla="*/ 604 h 6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round/>
              <a:headEnd/>
              <a:tailEnd/>
            </a:ln>
          </p:spPr>
          <p:txBody>
            <a:bodyPr/>
            <a:lstStyle/>
            <a:p>
              <a:endParaRPr lang="en-US"/>
            </a:p>
          </p:txBody>
        </p:sp>
        <p:sp>
          <p:nvSpPr>
            <p:cNvPr id="7448" name="Freeform 302"/>
            <p:cNvSpPr>
              <a:spLocks/>
            </p:cNvSpPr>
            <p:nvPr/>
          </p:nvSpPr>
          <p:spPr bwMode="auto">
            <a:xfrm>
              <a:off x="1322" y="3548"/>
              <a:ext cx="12" cy="34"/>
            </a:xfrm>
            <a:custGeom>
              <a:avLst/>
              <a:gdLst>
                <a:gd name="T0" fmla="*/ 6 w 12"/>
                <a:gd name="T1" fmla="*/ 0 h 30"/>
                <a:gd name="T2" fmla="*/ 0 w 12"/>
                <a:gd name="T3" fmla="*/ 29 h 30"/>
                <a:gd name="T4" fmla="*/ 6 w 12"/>
                <a:gd name="T5" fmla="*/ 156 h 30"/>
                <a:gd name="T6" fmla="*/ 12 w 12"/>
                <a:gd name="T7" fmla="*/ 156 h 30"/>
                <a:gd name="T8" fmla="*/ 12 w 12"/>
                <a:gd name="T9" fmla="*/ 124 h 30"/>
                <a:gd name="T10" fmla="*/ 12 w 12"/>
                <a:gd name="T11" fmla="*/ 61 h 30"/>
                <a:gd name="T12" fmla="*/ 12 w 12"/>
                <a:gd name="T13" fmla="*/ 61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30"/>
                <a:gd name="T26" fmla="*/ 12 w 12"/>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round/>
              <a:headEnd/>
              <a:tailEnd/>
            </a:ln>
          </p:spPr>
          <p:txBody>
            <a:bodyPr/>
            <a:lstStyle/>
            <a:p>
              <a:endParaRPr lang="en-US"/>
            </a:p>
          </p:txBody>
        </p:sp>
        <p:sp>
          <p:nvSpPr>
            <p:cNvPr id="7449" name="Freeform 303"/>
            <p:cNvSpPr>
              <a:spLocks/>
            </p:cNvSpPr>
            <p:nvPr/>
          </p:nvSpPr>
          <p:spPr bwMode="auto">
            <a:xfrm>
              <a:off x="1351" y="3703"/>
              <a:ext cx="19" cy="27"/>
            </a:xfrm>
            <a:custGeom>
              <a:avLst/>
              <a:gdLst>
                <a:gd name="T0" fmla="*/ 6 w 18"/>
                <a:gd name="T1" fmla="*/ 0 h 24"/>
                <a:gd name="T2" fmla="*/ 0 w 18"/>
                <a:gd name="T3" fmla="*/ 60 h 24"/>
                <a:gd name="T4" fmla="*/ 25 w 18"/>
                <a:gd name="T5" fmla="*/ 111 h 24"/>
                <a:gd name="T6" fmla="*/ 35 w 18"/>
                <a:gd name="T7" fmla="*/ 111 h 24"/>
                <a:gd name="T8" fmla="*/ 35 w 18"/>
                <a:gd name="T9" fmla="*/ 87 h 24"/>
                <a:gd name="T10" fmla="*/ 6 w 18"/>
                <a:gd name="T11" fmla="*/ 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round/>
              <a:headEnd/>
              <a:tailEnd/>
            </a:ln>
          </p:spPr>
          <p:txBody>
            <a:bodyPr/>
            <a:lstStyle/>
            <a:p>
              <a:endParaRPr lang="en-US"/>
            </a:p>
          </p:txBody>
        </p:sp>
        <p:sp>
          <p:nvSpPr>
            <p:cNvPr id="7450" name="Freeform 304"/>
            <p:cNvSpPr>
              <a:spLocks/>
            </p:cNvSpPr>
            <p:nvPr/>
          </p:nvSpPr>
          <p:spPr bwMode="auto">
            <a:xfrm>
              <a:off x="1085" y="2577"/>
              <a:ext cx="97" cy="149"/>
            </a:xfrm>
            <a:custGeom>
              <a:avLst/>
              <a:gdLst>
                <a:gd name="T0" fmla="*/ 0 w 96"/>
                <a:gd name="T1" fmla="*/ 260 h 132"/>
                <a:gd name="T2" fmla="*/ 0 w 96"/>
                <a:gd name="T3" fmla="*/ 345 h 132"/>
                <a:gd name="T4" fmla="*/ 0 w 96"/>
                <a:gd name="T5" fmla="*/ 374 h 132"/>
                <a:gd name="T6" fmla="*/ 12 w 96"/>
                <a:gd name="T7" fmla="*/ 412 h 132"/>
                <a:gd name="T8" fmla="*/ 12 w 96"/>
                <a:gd name="T9" fmla="*/ 374 h 132"/>
                <a:gd name="T10" fmla="*/ 18 w 96"/>
                <a:gd name="T11" fmla="*/ 412 h 132"/>
                <a:gd name="T12" fmla="*/ 12 w 96"/>
                <a:gd name="T13" fmla="*/ 466 h 132"/>
                <a:gd name="T14" fmla="*/ 6 w 96"/>
                <a:gd name="T15" fmla="*/ 493 h 132"/>
                <a:gd name="T16" fmla="*/ 12 w 96"/>
                <a:gd name="T17" fmla="*/ 526 h 132"/>
                <a:gd name="T18" fmla="*/ 6 w 96"/>
                <a:gd name="T19" fmla="*/ 578 h 132"/>
                <a:gd name="T20" fmla="*/ 12 w 96"/>
                <a:gd name="T21" fmla="*/ 578 h 132"/>
                <a:gd name="T22" fmla="*/ 30 w 96"/>
                <a:gd name="T23" fmla="*/ 639 h 132"/>
                <a:gd name="T24" fmla="*/ 36 w 96"/>
                <a:gd name="T25" fmla="*/ 606 h 132"/>
                <a:gd name="T26" fmla="*/ 36 w 96"/>
                <a:gd name="T27" fmla="*/ 555 h 132"/>
                <a:gd name="T28" fmla="*/ 42 w 96"/>
                <a:gd name="T29" fmla="*/ 526 h 132"/>
                <a:gd name="T30" fmla="*/ 61 w 96"/>
                <a:gd name="T31" fmla="*/ 466 h 132"/>
                <a:gd name="T32" fmla="*/ 61 w 96"/>
                <a:gd name="T33" fmla="*/ 466 h 132"/>
                <a:gd name="T34" fmla="*/ 61 w 96"/>
                <a:gd name="T35" fmla="*/ 493 h 132"/>
                <a:gd name="T36" fmla="*/ 61 w 96"/>
                <a:gd name="T37" fmla="*/ 493 h 132"/>
                <a:gd name="T38" fmla="*/ 61 w 96"/>
                <a:gd name="T39" fmla="*/ 466 h 132"/>
                <a:gd name="T40" fmla="*/ 67 w 96"/>
                <a:gd name="T41" fmla="*/ 437 h 132"/>
                <a:gd name="T42" fmla="*/ 79 w 96"/>
                <a:gd name="T43" fmla="*/ 412 h 132"/>
                <a:gd name="T44" fmla="*/ 97 w 96"/>
                <a:gd name="T45" fmla="*/ 345 h 132"/>
                <a:gd name="T46" fmla="*/ 109 w 96"/>
                <a:gd name="T47" fmla="*/ 230 h 132"/>
                <a:gd name="T48" fmla="*/ 109 w 96"/>
                <a:gd name="T49" fmla="*/ 260 h 132"/>
                <a:gd name="T50" fmla="*/ 103 w 96"/>
                <a:gd name="T51" fmla="*/ 177 h 132"/>
                <a:gd name="T52" fmla="*/ 109 w 96"/>
                <a:gd name="T53" fmla="*/ 177 h 132"/>
                <a:gd name="T54" fmla="*/ 91 w 96"/>
                <a:gd name="T55" fmla="*/ 113 h 132"/>
                <a:gd name="T56" fmla="*/ 73 w 96"/>
                <a:gd name="T57" fmla="*/ 113 h 132"/>
                <a:gd name="T58" fmla="*/ 61 w 96"/>
                <a:gd name="T59" fmla="*/ 60 h 132"/>
                <a:gd name="T60" fmla="*/ 36 w 96"/>
                <a:gd name="T61" fmla="*/ 0 h 132"/>
                <a:gd name="T62" fmla="*/ 30 w 96"/>
                <a:gd name="T63" fmla="*/ 60 h 132"/>
                <a:gd name="T64" fmla="*/ 12 w 96"/>
                <a:gd name="T65" fmla="*/ 87 h 132"/>
                <a:gd name="T66" fmla="*/ 6 w 96"/>
                <a:gd name="T67" fmla="*/ 177 h 132"/>
                <a:gd name="T68" fmla="*/ 6 w 96"/>
                <a:gd name="T69" fmla="*/ 202 h 132"/>
                <a:gd name="T70" fmla="*/ 0 w 96"/>
                <a:gd name="T71" fmla="*/ 260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6"/>
                <a:gd name="T109" fmla="*/ 0 h 132"/>
                <a:gd name="T110" fmla="*/ 96 w 96"/>
                <a:gd name="T111" fmla="*/ 132 h 1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round/>
              <a:headEnd/>
              <a:tailEnd/>
            </a:ln>
          </p:spPr>
          <p:txBody>
            <a:bodyPr/>
            <a:lstStyle/>
            <a:p>
              <a:endParaRPr lang="en-US"/>
            </a:p>
          </p:txBody>
        </p:sp>
        <p:sp>
          <p:nvSpPr>
            <p:cNvPr id="7451" name="Freeform 305"/>
            <p:cNvSpPr>
              <a:spLocks/>
            </p:cNvSpPr>
            <p:nvPr/>
          </p:nvSpPr>
          <p:spPr bwMode="auto">
            <a:xfrm>
              <a:off x="892" y="2611"/>
              <a:ext cx="12" cy="21"/>
            </a:xfrm>
            <a:custGeom>
              <a:avLst/>
              <a:gdLst>
                <a:gd name="T0" fmla="*/ 0 w 12"/>
                <a:gd name="T1" fmla="*/ 0 h 18"/>
                <a:gd name="T2" fmla="*/ 6 w 12"/>
                <a:gd name="T3" fmla="*/ 89 h 18"/>
                <a:gd name="T4" fmla="*/ 0 w 12"/>
                <a:gd name="T5" fmla="*/ 137 h 18"/>
                <a:gd name="T6" fmla="*/ 12 w 12"/>
                <a:gd name="T7" fmla="*/ 137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 name="T18" fmla="*/ 0 w 12"/>
                <a:gd name="T19" fmla="*/ 0 h 18"/>
                <a:gd name="T20" fmla="*/ 12 w 1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round/>
              <a:headEnd/>
              <a:tailEnd/>
            </a:ln>
          </p:spPr>
          <p:txBody>
            <a:bodyPr/>
            <a:lstStyle/>
            <a:p>
              <a:endParaRPr lang="en-US"/>
            </a:p>
          </p:txBody>
        </p:sp>
        <p:sp>
          <p:nvSpPr>
            <p:cNvPr id="7452" name="Freeform 306"/>
            <p:cNvSpPr>
              <a:spLocks/>
            </p:cNvSpPr>
            <p:nvPr/>
          </p:nvSpPr>
          <p:spPr bwMode="auto">
            <a:xfrm>
              <a:off x="1097" y="2672"/>
              <a:ext cx="6" cy="7"/>
            </a:xfrm>
            <a:custGeom>
              <a:avLst/>
              <a:gdLst>
                <a:gd name="T0" fmla="*/ 6 w 6"/>
                <a:gd name="T1" fmla="*/ 0 h 6"/>
                <a:gd name="T2" fmla="*/ 0 w 6"/>
                <a:gd name="T3" fmla="*/ 47 h 6"/>
                <a:gd name="T4" fmla="*/ 0 w 6"/>
                <a:gd name="T5" fmla="*/ 0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453" name="Freeform 307"/>
            <p:cNvSpPr>
              <a:spLocks/>
            </p:cNvSpPr>
            <p:nvPr/>
          </p:nvSpPr>
          <p:spPr bwMode="auto">
            <a:xfrm>
              <a:off x="910" y="2625"/>
              <a:ext cx="7" cy="7"/>
            </a:xfrm>
            <a:custGeom>
              <a:avLst/>
              <a:gdLst>
                <a:gd name="T0" fmla="*/ 47 w 6"/>
                <a:gd name="T1" fmla="*/ 47 h 6"/>
                <a:gd name="T2" fmla="*/ 47 w 6"/>
                <a:gd name="T3" fmla="*/ 47 h 6"/>
                <a:gd name="T4" fmla="*/ 0 w 6"/>
                <a:gd name="T5" fmla="*/ 0 h 6"/>
                <a:gd name="T6" fmla="*/ 47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6"/>
                  </a:ln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7454" name="Freeform 308"/>
            <p:cNvSpPr>
              <a:spLocks/>
            </p:cNvSpPr>
            <p:nvPr/>
          </p:nvSpPr>
          <p:spPr bwMode="auto">
            <a:xfrm>
              <a:off x="1080" y="2611"/>
              <a:ext cx="229" cy="411"/>
            </a:xfrm>
            <a:custGeom>
              <a:avLst/>
              <a:gdLst>
                <a:gd name="T0" fmla="*/ 235 w 228"/>
                <a:gd name="T1" fmla="*/ 1373 h 365"/>
                <a:gd name="T2" fmla="*/ 235 w 228"/>
                <a:gd name="T3" fmla="*/ 1516 h 365"/>
                <a:gd name="T4" fmla="*/ 235 w 228"/>
                <a:gd name="T5" fmla="*/ 1592 h 365"/>
                <a:gd name="T6" fmla="*/ 229 w 228"/>
                <a:gd name="T7" fmla="*/ 1680 h 365"/>
                <a:gd name="T8" fmla="*/ 223 w 228"/>
                <a:gd name="T9" fmla="*/ 1709 h 365"/>
                <a:gd name="T10" fmla="*/ 199 w 228"/>
                <a:gd name="T11" fmla="*/ 1620 h 365"/>
                <a:gd name="T12" fmla="*/ 139 w 228"/>
                <a:gd name="T13" fmla="*/ 1455 h 365"/>
                <a:gd name="T14" fmla="*/ 96 w 228"/>
                <a:gd name="T15" fmla="*/ 1314 h 365"/>
                <a:gd name="T16" fmla="*/ 84 w 228"/>
                <a:gd name="T17" fmla="*/ 1177 h 365"/>
                <a:gd name="T18" fmla="*/ 66 w 228"/>
                <a:gd name="T19" fmla="*/ 1004 h 365"/>
                <a:gd name="T20" fmla="*/ 42 w 228"/>
                <a:gd name="T21" fmla="*/ 814 h 365"/>
                <a:gd name="T22" fmla="*/ 30 w 228"/>
                <a:gd name="T23" fmla="*/ 673 h 365"/>
                <a:gd name="T24" fmla="*/ 6 w 228"/>
                <a:gd name="T25" fmla="*/ 562 h 365"/>
                <a:gd name="T26" fmla="*/ 6 w 228"/>
                <a:gd name="T27" fmla="*/ 365 h 365"/>
                <a:gd name="T28" fmla="*/ 18 w 228"/>
                <a:gd name="T29" fmla="*/ 365 h 365"/>
                <a:gd name="T30" fmla="*/ 18 w 228"/>
                <a:gd name="T31" fmla="*/ 419 h 365"/>
                <a:gd name="T32" fmla="*/ 42 w 228"/>
                <a:gd name="T33" fmla="*/ 449 h 365"/>
                <a:gd name="T34" fmla="*/ 48 w 228"/>
                <a:gd name="T35" fmla="*/ 365 h 365"/>
                <a:gd name="T36" fmla="*/ 54 w 228"/>
                <a:gd name="T37" fmla="*/ 305 h 365"/>
                <a:gd name="T38" fmla="*/ 54 w 228"/>
                <a:gd name="T39" fmla="*/ 332 h 365"/>
                <a:gd name="T40" fmla="*/ 60 w 228"/>
                <a:gd name="T41" fmla="*/ 285 h 365"/>
                <a:gd name="T42" fmla="*/ 90 w 228"/>
                <a:gd name="T43" fmla="*/ 200 h 365"/>
                <a:gd name="T44" fmla="*/ 102 w 228"/>
                <a:gd name="T45" fmla="*/ 111 h 365"/>
                <a:gd name="T46" fmla="*/ 102 w 228"/>
                <a:gd name="T47" fmla="*/ 29 h 365"/>
                <a:gd name="T48" fmla="*/ 133 w 228"/>
                <a:gd name="T49" fmla="*/ 111 h 365"/>
                <a:gd name="T50" fmla="*/ 151 w 228"/>
                <a:gd name="T51" fmla="*/ 227 h 365"/>
                <a:gd name="T52" fmla="*/ 187 w 228"/>
                <a:gd name="T53" fmla="*/ 227 h 365"/>
                <a:gd name="T54" fmla="*/ 199 w 228"/>
                <a:gd name="T55" fmla="*/ 365 h 365"/>
                <a:gd name="T56" fmla="*/ 205 w 228"/>
                <a:gd name="T57" fmla="*/ 393 h 365"/>
                <a:gd name="T58" fmla="*/ 175 w 228"/>
                <a:gd name="T59" fmla="*/ 449 h 365"/>
                <a:gd name="T60" fmla="*/ 157 w 228"/>
                <a:gd name="T61" fmla="*/ 562 h 365"/>
                <a:gd name="T62" fmla="*/ 145 w 228"/>
                <a:gd name="T63" fmla="*/ 700 h 365"/>
                <a:gd name="T64" fmla="*/ 157 w 228"/>
                <a:gd name="T65" fmla="*/ 838 h 365"/>
                <a:gd name="T66" fmla="*/ 163 w 228"/>
                <a:gd name="T67" fmla="*/ 892 h 365"/>
                <a:gd name="T68" fmla="*/ 187 w 228"/>
                <a:gd name="T69" fmla="*/ 954 h 365"/>
                <a:gd name="T70" fmla="*/ 205 w 228"/>
                <a:gd name="T71" fmla="*/ 954 h 365"/>
                <a:gd name="T72" fmla="*/ 223 w 228"/>
                <a:gd name="T73" fmla="*/ 1034 h 365"/>
                <a:gd name="T74" fmla="*/ 241 w 228"/>
                <a:gd name="T75" fmla="*/ 1177 h 365"/>
                <a:gd name="T76" fmla="*/ 235 w 228"/>
                <a:gd name="T77" fmla="*/ 1314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8"/>
                <a:gd name="T118" fmla="*/ 0 h 365"/>
                <a:gd name="T119" fmla="*/ 228 w 228"/>
                <a:gd name="T120" fmla="*/ 365 h 3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round/>
              <a:headEnd/>
              <a:tailEnd/>
            </a:ln>
          </p:spPr>
          <p:txBody>
            <a:bodyPr/>
            <a:lstStyle/>
            <a:p>
              <a:endParaRPr lang="en-US"/>
            </a:p>
          </p:txBody>
        </p:sp>
        <p:sp>
          <p:nvSpPr>
            <p:cNvPr id="7455" name="Freeform 309"/>
            <p:cNvSpPr>
              <a:spLocks/>
            </p:cNvSpPr>
            <p:nvPr/>
          </p:nvSpPr>
          <p:spPr bwMode="auto">
            <a:xfrm>
              <a:off x="3741" y="1426"/>
              <a:ext cx="908" cy="734"/>
            </a:xfrm>
            <a:custGeom>
              <a:avLst/>
              <a:gdLst>
                <a:gd name="T0" fmla="*/ 422 w 897"/>
                <a:gd name="T1" fmla="*/ 2339 h 652"/>
                <a:gd name="T2" fmla="*/ 351 w 897"/>
                <a:gd name="T3" fmla="*/ 2316 h 652"/>
                <a:gd name="T4" fmla="*/ 266 w 897"/>
                <a:gd name="T5" fmla="*/ 2235 h 652"/>
                <a:gd name="T6" fmla="*/ 194 w 897"/>
                <a:gd name="T7" fmla="*/ 2118 h 652"/>
                <a:gd name="T8" fmla="*/ 131 w 897"/>
                <a:gd name="T9" fmla="*/ 1898 h 652"/>
                <a:gd name="T10" fmla="*/ 131 w 897"/>
                <a:gd name="T11" fmla="*/ 1735 h 652"/>
                <a:gd name="T12" fmla="*/ 115 w 897"/>
                <a:gd name="T13" fmla="*/ 1642 h 652"/>
                <a:gd name="T14" fmla="*/ 61 w 897"/>
                <a:gd name="T15" fmla="*/ 1510 h 652"/>
                <a:gd name="T16" fmla="*/ 36 w 897"/>
                <a:gd name="T17" fmla="*/ 1453 h 652"/>
                <a:gd name="T18" fmla="*/ 18 w 897"/>
                <a:gd name="T19" fmla="*/ 1171 h 652"/>
                <a:gd name="T20" fmla="*/ 103 w 897"/>
                <a:gd name="T21" fmla="*/ 1000 h 652"/>
                <a:gd name="T22" fmla="*/ 85 w 897"/>
                <a:gd name="T23" fmla="*/ 780 h 652"/>
                <a:gd name="T24" fmla="*/ 109 w 897"/>
                <a:gd name="T25" fmla="*/ 617 h 652"/>
                <a:gd name="T26" fmla="*/ 158 w 897"/>
                <a:gd name="T27" fmla="*/ 447 h 652"/>
                <a:gd name="T28" fmla="*/ 207 w 897"/>
                <a:gd name="T29" fmla="*/ 474 h 652"/>
                <a:gd name="T30" fmla="*/ 307 w 897"/>
                <a:gd name="T31" fmla="*/ 753 h 652"/>
                <a:gd name="T32" fmla="*/ 429 w 897"/>
                <a:gd name="T33" fmla="*/ 946 h 652"/>
                <a:gd name="T34" fmla="*/ 533 w 897"/>
                <a:gd name="T35" fmla="*/ 1033 h 652"/>
                <a:gd name="T36" fmla="*/ 645 w 897"/>
                <a:gd name="T37" fmla="*/ 972 h 652"/>
                <a:gd name="T38" fmla="*/ 707 w 897"/>
                <a:gd name="T39" fmla="*/ 724 h 652"/>
                <a:gd name="T40" fmla="*/ 777 w 897"/>
                <a:gd name="T41" fmla="*/ 561 h 652"/>
                <a:gd name="T42" fmla="*/ 686 w 897"/>
                <a:gd name="T43" fmla="*/ 447 h 652"/>
                <a:gd name="T44" fmla="*/ 730 w 897"/>
                <a:gd name="T45" fmla="*/ 285 h 652"/>
                <a:gd name="T46" fmla="*/ 715 w 897"/>
                <a:gd name="T47" fmla="*/ 0 h 652"/>
                <a:gd name="T48" fmla="*/ 841 w 897"/>
                <a:gd name="T49" fmla="*/ 169 h 652"/>
                <a:gd name="T50" fmla="*/ 953 w 897"/>
                <a:gd name="T51" fmla="*/ 393 h 652"/>
                <a:gd name="T52" fmla="*/ 1043 w 897"/>
                <a:gd name="T53" fmla="*/ 643 h 652"/>
                <a:gd name="T54" fmla="*/ 1043 w 897"/>
                <a:gd name="T55" fmla="*/ 919 h 652"/>
                <a:gd name="T56" fmla="*/ 1010 w 897"/>
                <a:gd name="T57" fmla="*/ 1033 h 652"/>
                <a:gd name="T58" fmla="*/ 967 w 897"/>
                <a:gd name="T59" fmla="*/ 1147 h 652"/>
                <a:gd name="T60" fmla="*/ 913 w 897"/>
                <a:gd name="T61" fmla="*/ 1312 h 652"/>
                <a:gd name="T62" fmla="*/ 883 w 897"/>
                <a:gd name="T63" fmla="*/ 1147 h 652"/>
                <a:gd name="T64" fmla="*/ 848 w 897"/>
                <a:gd name="T65" fmla="*/ 1370 h 652"/>
                <a:gd name="T66" fmla="*/ 939 w 897"/>
                <a:gd name="T67" fmla="*/ 1453 h 652"/>
                <a:gd name="T68" fmla="*/ 926 w 897"/>
                <a:gd name="T69" fmla="*/ 1561 h 652"/>
                <a:gd name="T70" fmla="*/ 975 w 897"/>
                <a:gd name="T71" fmla="*/ 1898 h 652"/>
                <a:gd name="T72" fmla="*/ 982 w 897"/>
                <a:gd name="T73" fmla="*/ 2097 h 652"/>
                <a:gd name="T74" fmla="*/ 1002 w 897"/>
                <a:gd name="T75" fmla="*/ 2175 h 652"/>
                <a:gd name="T76" fmla="*/ 1010 w 897"/>
                <a:gd name="T77" fmla="*/ 2261 h 652"/>
                <a:gd name="T78" fmla="*/ 1002 w 897"/>
                <a:gd name="T79" fmla="*/ 2339 h 652"/>
                <a:gd name="T80" fmla="*/ 982 w 897"/>
                <a:gd name="T81" fmla="*/ 2512 h 652"/>
                <a:gd name="T82" fmla="*/ 982 w 897"/>
                <a:gd name="T83" fmla="*/ 2568 h 652"/>
                <a:gd name="T84" fmla="*/ 960 w 897"/>
                <a:gd name="T85" fmla="*/ 2644 h 652"/>
                <a:gd name="T86" fmla="*/ 939 w 897"/>
                <a:gd name="T87" fmla="*/ 2789 h 652"/>
                <a:gd name="T88" fmla="*/ 905 w 897"/>
                <a:gd name="T89" fmla="*/ 2789 h 652"/>
                <a:gd name="T90" fmla="*/ 876 w 897"/>
                <a:gd name="T91" fmla="*/ 2789 h 652"/>
                <a:gd name="T92" fmla="*/ 869 w 897"/>
                <a:gd name="T93" fmla="*/ 2901 h 652"/>
                <a:gd name="T94" fmla="*/ 828 w 897"/>
                <a:gd name="T95" fmla="*/ 2931 h 652"/>
                <a:gd name="T96" fmla="*/ 815 w 897"/>
                <a:gd name="T97" fmla="*/ 2931 h 652"/>
                <a:gd name="T98" fmla="*/ 785 w 897"/>
                <a:gd name="T99" fmla="*/ 2901 h 652"/>
                <a:gd name="T100" fmla="*/ 723 w 897"/>
                <a:gd name="T101" fmla="*/ 2757 h 652"/>
                <a:gd name="T102" fmla="*/ 679 w 897"/>
                <a:gd name="T103" fmla="*/ 2818 h 652"/>
                <a:gd name="T104" fmla="*/ 645 w 897"/>
                <a:gd name="T105" fmla="*/ 2845 h 652"/>
                <a:gd name="T106" fmla="*/ 616 w 897"/>
                <a:gd name="T107" fmla="*/ 2931 h 652"/>
                <a:gd name="T108" fmla="*/ 582 w 897"/>
                <a:gd name="T109" fmla="*/ 2674 h 652"/>
                <a:gd name="T110" fmla="*/ 568 w 897"/>
                <a:gd name="T111" fmla="*/ 2540 h 652"/>
                <a:gd name="T112" fmla="*/ 533 w 897"/>
                <a:gd name="T113" fmla="*/ 2261 h 652"/>
                <a:gd name="T114" fmla="*/ 505 w 897"/>
                <a:gd name="T115" fmla="*/ 2201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7"/>
                <a:gd name="T175" fmla="*/ 0 h 652"/>
                <a:gd name="T176" fmla="*/ 897 w 897"/>
                <a:gd name="T177" fmla="*/ 652 h 6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6F73BF"/>
            </a:solidFill>
            <a:ln w="9525">
              <a:solidFill>
                <a:srgbClr val="000000"/>
              </a:solidFill>
              <a:round/>
              <a:headEnd/>
              <a:tailEnd/>
            </a:ln>
          </p:spPr>
          <p:txBody>
            <a:bodyPr/>
            <a:lstStyle/>
            <a:p>
              <a:endParaRPr lang="en-US"/>
            </a:p>
          </p:txBody>
        </p:sp>
        <p:sp>
          <p:nvSpPr>
            <p:cNvPr id="7456" name="Freeform 310"/>
            <p:cNvSpPr>
              <a:spLocks/>
            </p:cNvSpPr>
            <p:nvPr/>
          </p:nvSpPr>
          <p:spPr bwMode="auto">
            <a:xfrm>
              <a:off x="4431" y="2166"/>
              <a:ext cx="43" cy="34"/>
            </a:xfrm>
            <a:custGeom>
              <a:avLst/>
              <a:gdLst>
                <a:gd name="T0" fmla="*/ 43 w 42"/>
                <a:gd name="T1" fmla="*/ 0 h 30"/>
                <a:gd name="T2" fmla="*/ 12 w 42"/>
                <a:gd name="T3" fmla="*/ 0 h 30"/>
                <a:gd name="T4" fmla="*/ 0 w 42"/>
                <a:gd name="T5" fmla="*/ 61 h 30"/>
                <a:gd name="T6" fmla="*/ 0 w 42"/>
                <a:gd name="T7" fmla="*/ 124 h 30"/>
                <a:gd name="T8" fmla="*/ 18 w 42"/>
                <a:gd name="T9" fmla="*/ 156 h 30"/>
                <a:gd name="T10" fmla="*/ 37 w 42"/>
                <a:gd name="T11" fmla="*/ 156 h 30"/>
                <a:gd name="T12" fmla="*/ 43 w 42"/>
                <a:gd name="T13" fmla="*/ 88 h 30"/>
                <a:gd name="T14" fmla="*/ 55 w 42"/>
                <a:gd name="T15" fmla="*/ 29 h 30"/>
                <a:gd name="T16" fmla="*/ 49 w 42"/>
                <a:gd name="T17" fmla="*/ 0 h 30"/>
                <a:gd name="T18" fmla="*/ 43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0"/>
                <a:gd name="T32" fmla="*/ 42 w 4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6F73BF"/>
            </a:solidFill>
            <a:ln w="9525">
              <a:solidFill>
                <a:srgbClr val="000000"/>
              </a:solidFill>
              <a:round/>
              <a:headEnd/>
              <a:tailEnd/>
            </a:ln>
          </p:spPr>
          <p:txBody>
            <a:bodyPr/>
            <a:lstStyle/>
            <a:p>
              <a:endParaRPr lang="en-US"/>
            </a:p>
          </p:txBody>
        </p:sp>
        <p:sp>
          <p:nvSpPr>
            <p:cNvPr id="7457" name="Freeform 311"/>
            <p:cNvSpPr>
              <a:spLocks/>
            </p:cNvSpPr>
            <p:nvPr/>
          </p:nvSpPr>
          <p:spPr bwMode="auto">
            <a:xfrm>
              <a:off x="4735" y="1682"/>
              <a:ext cx="152" cy="182"/>
            </a:xfrm>
            <a:custGeom>
              <a:avLst/>
              <a:gdLst>
                <a:gd name="T0" fmla="*/ 164 w 150"/>
                <a:gd name="T1" fmla="*/ 550 h 162"/>
                <a:gd name="T2" fmla="*/ 158 w 150"/>
                <a:gd name="T3" fmla="*/ 550 h 162"/>
                <a:gd name="T4" fmla="*/ 158 w 150"/>
                <a:gd name="T5" fmla="*/ 575 h 162"/>
                <a:gd name="T6" fmla="*/ 152 w 150"/>
                <a:gd name="T7" fmla="*/ 597 h 162"/>
                <a:gd name="T8" fmla="*/ 152 w 150"/>
                <a:gd name="T9" fmla="*/ 622 h 162"/>
                <a:gd name="T10" fmla="*/ 146 w 150"/>
                <a:gd name="T11" fmla="*/ 575 h 162"/>
                <a:gd name="T12" fmla="*/ 146 w 150"/>
                <a:gd name="T13" fmla="*/ 622 h 162"/>
                <a:gd name="T14" fmla="*/ 109 w 150"/>
                <a:gd name="T15" fmla="*/ 622 h 162"/>
                <a:gd name="T16" fmla="*/ 109 w 150"/>
                <a:gd name="T17" fmla="*/ 597 h 162"/>
                <a:gd name="T18" fmla="*/ 103 w 150"/>
                <a:gd name="T19" fmla="*/ 597 h 162"/>
                <a:gd name="T20" fmla="*/ 103 w 150"/>
                <a:gd name="T21" fmla="*/ 622 h 162"/>
                <a:gd name="T22" fmla="*/ 109 w 150"/>
                <a:gd name="T23" fmla="*/ 654 h 162"/>
                <a:gd name="T24" fmla="*/ 103 w 150"/>
                <a:gd name="T25" fmla="*/ 708 h 162"/>
                <a:gd name="T26" fmla="*/ 97 w 150"/>
                <a:gd name="T27" fmla="*/ 735 h 162"/>
                <a:gd name="T28" fmla="*/ 79 w 150"/>
                <a:gd name="T29" fmla="*/ 682 h 162"/>
                <a:gd name="T30" fmla="*/ 79 w 150"/>
                <a:gd name="T31" fmla="*/ 622 h 162"/>
                <a:gd name="T32" fmla="*/ 61 w 150"/>
                <a:gd name="T33" fmla="*/ 622 h 162"/>
                <a:gd name="T34" fmla="*/ 24 w 150"/>
                <a:gd name="T35" fmla="*/ 654 h 162"/>
                <a:gd name="T36" fmla="*/ 18 w 150"/>
                <a:gd name="T37" fmla="*/ 682 h 162"/>
                <a:gd name="T38" fmla="*/ 0 w 150"/>
                <a:gd name="T39" fmla="*/ 682 h 162"/>
                <a:gd name="T40" fmla="*/ 0 w 150"/>
                <a:gd name="T41" fmla="*/ 654 h 162"/>
                <a:gd name="T42" fmla="*/ 12 w 150"/>
                <a:gd name="T43" fmla="*/ 597 h 162"/>
                <a:gd name="T44" fmla="*/ 24 w 150"/>
                <a:gd name="T45" fmla="*/ 550 h 162"/>
                <a:gd name="T46" fmla="*/ 73 w 150"/>
                <a:gd name="T47" fmla="*/ 550 h 162"/>
                <a:gd name="T48" fmla="*/ 73 w 150"/>
                <a:gd name="T49" fmla="*/ 550 h 162"/>
                <a:gd name="T50" fmla="*/ 85 w 150"/>
                <a:gd name="T51" fmla="*/ 518 h 162"/>
                <a:gd name="T52" fmla="*/ 79 w 150"/>
                <a:gd name="T53" fmla="*/ 464 h 162"/>
                <a:gd name="T54" fmla="*/ 79 w 150"/>
                <a:gd name="T55" fmla="*/ 409 h 162"/>
                <a:gd name="T56" fmla="*/ 85 w 150"/>
                <a:gd name="T57" fmla="*/ 386 h 162"/>
                <a:gd name="T58" fmla="*/ 85 w 150"/>
                <a:gd name="T59" fmla="*/ 409 h 162"/>
                <a:gd name="T60" fmla="*/ 91 w 150"/>
                <a:gd name="T61" fmla="*/ 437 h 162"/>
                <a:gd name="T62" fmla="*/ 109 w 150"/>
                <a:gd name="T63" fmla="*/ 354 h 162"/>
                <a:gd name="T64" fmla="*/ 109 w 150"/>
                <a:gd name="T65" fmla="*/ 295 h 162"/>
                <a:gd name="T66" fmla="*/ 109 w 150"/>
                <a:gd name="T67" fmla="*/ 222 h 162"/>
                <a:gd name="T68" fmla="*/ 103 w 150"/>
                <a:gd name="T69" fmla="*/ 163 h 162"/>
                <a:gd name="T70" fmla="*/ 97 w 150"/>
                <a:gd name="T71" fmla="*/ 79 h 162"/>
                <a:gd name="T72" fmla="*/ 97 w 150"/>
                <a:gd name="T73" fmla="*/ 27 h 162"/>
                <a:gd name="T74" fmla="*/ 103 w 150"/>
                <a:gd name="T75" fmla="*/ 54 h 162"/>
                <a:gd name="T76" fmla="*/ 109 w 150"/>
                <a:gd name="T77" fmla="*/ 54 h 162"/>
                <a:gd name="T78" fmla="*/ 109 w 150"/>
                <a:gd name="T79" fmla="*/ 27 h 162"/>
                <a:gd name="T80" fmla="*/ 103 w 150"/>
                <a:gd name="T81" fmla="*/ 27 h 162"/>
                <a:gd name="T82" fmla="*/ 103 w 150"/>
                <a:gd name="T83" fmla="*/ 0 h 162"/>
                <a:gd name="T84" fmla="*/ 109 w 150"/>
                <a:gd name="T85" fmla="*/ 27 h 162"/>
                <a:gd name="T86" fmla="*/ 140 w 150"/>
                <a:gd name="T87" fmla="*/ 111 h 162"/>
                <a:gd name="T88" fmla="*/ 158 w 150"/>
                <a:gd name="T89" fmla="*/ 191 h 162"/>
                <a:gd name="T90" fmla="*/ 158 w 150"/>
                <a:gd name="T91" fmla="*/ 272 h 162"/>
                <a:gd name="T92" fmla="*/ 152 w 150"/>
                <a:gd name="T93" fmla="*/ 328 h 162"/>
                <a:gd name="T94" fmla="*/ 164 w 150"/>
                <a:gd name="T95" fmla="*/ 437 h 162"/>
                <a:gd name="T96" fmla="*/ 176 w 150"/>
                <a:gd name="T97" fmla="*/ 518 h 162"/>
                <a:gd name="T98" fmla="*/ 164 w 150"/>
                <a:gd name="T99" fmla="*/ 597 h 162"/>
                <a:gd name="T100" fmla="*/ 164 w 150"/>
                <a:gd name="T101" fmla="*/ 550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0"/>
                <a:gd name="T154" fmla="*/ 0 h 162"/>
                <a:gd name="T155" fmla="*/ 150 w 150"/>
                <a:gd name="T156" fmla="*/ 162 h 1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239FB1"/>
            </a:solidFill>
            <a:ln w="9525">
              <a:solidFill>
                <a:srgbClr val="000000"/>
              </a:solidFill>
              <a:round/>
              <a:headEnd/>
              <a:tailEnd/>
            </a:ln>
          </p:spPr>
          <p:txBody>
            <a:bodyPr/>
            <a:lstStyle/>
            <a:p>
              <a:endParaRPr lang="en-US"/>
            </a:p>
          </p:txBody>
        </p:sp>
        <p:sp>
          <p:nvSpPr>
            <p:cNvPr id="7458" name="Freeform 312"/>
            <p:cNvSpPr>
              <a:spLocks/>
            </p:cNvSpPr>
            <p:nvPr/>
          </p:nvSpPr>
          <p:spPr bwMode="auto">
            <a:xfrm>
              <a:off x="4789" y="1594"/>
              <a:ext cx="86" cy="88"/>
            </a:xfrm>
            <a:custGeom>
              <a:avLst/>
              <a:gdLst>
                <a:gd name="T0" fmla="*/ 92 w 84"/>
                <a:gd name="T1" fmla="*/ 143 h 78"/>
                <a:gd name="T2" fmla="*/ 61 w 84"/>
                <a:gd name="T3" fmla="*/ 113 h 78"/>
                <a:gd name="T4" fmla="*/ 37 w 84"/>
                <a:gd name="T5" fmla="*/ 60 h 78"/>
                <a:gd name="T6" fmla="*/ 0 w 84"/>
                <a:gd name="T7" fmla="*/ 0 h 78"/>
                <a:gd name="T8" fmla="*/ 0 w 84"/>
                <a:gd name="T9" fmla="*/ 60 h 78"/>
                <a:gd name="T10" fmla="*/ 12 w 84"/>
                <a:gd name="T11" fmla="*/ 113 h 78"/>
                <a:gd name="T12" fmla="*/ 18 w 84"/>
                <a:gd name="T13" fmla="*/ 202 h 78"/>
                <a:gd name="T14" fmla="*/ 6 w 84"/>
                <a:gd name="T15" fmla="*/ 202 h 78"/>
                <a:gd name="T16" fmla="*/ 6 w 84"/>
                <a:gd name="T17" fmla="*/ 230 h 78"/>
                <a:gd name="T18" fmla="*/ 6 w 84"/>
                <a:gd name="T19" fmla="*/ 259 h 78"/>
                <a:gd name="T20" fmla="*/ 6 w 84"/>
                <a:gd name="T21" fmla="*/ 314 h 78"/>
                <a:gd name="T22" fmla="*/ 18 w 84"/>
                <a:gd name="T23" fmla="*/ 371 h 78"/>
                <a:gd name="T24" fmla="*/ 37 w 84"/>
                <a:gd name="T25" fmla="*/ 371 h 78"/>
                <a:gd name="T26" fmla="*/ 43 w 84"/>
                <a:gd name="T27" fmla="*/ 344 h 78"/>
                <a:gd name="T28" fmla="*/ 12 w 84"/>
                <a:gd name="T29" fmla="*/ 290 h 78"/>
                <a:gd name="T30" fmla="*/ 18 w 84"/>
                <a:gd name="T31" fmla="*/ 290 h 78"/>
                <a:gd name="T32" fmla="*/ 43 w 84"/>
                <a:gd name="T33" fmla="*/ 290 h 78"/>
                <a:gd name="T34" fmla="*/ 82 w 84"/>
                <a:gd name="T35" fmla="*/ 314 h 78"/>
                <a:gd name="T36" fmla="*/ 82 w 84"/>
                <a:gd name="T37" fmla="*/ 314 h 78"/>
                <a:gd name="T38" fmla="*/ 98 w 84"/>
                <a:gd name="T39" fmla="*/ 230 h 78"/>
                <a:gd name="T40" fmla="*/ 112 w 84"/>
                <a:gd name="T41" fmla="*/ 202 h 78"/>
                <a:gd name="T42" fmla="*/ 104 w 84"/>
                <a:gd name="T43" fmla="*/ 177 h 78"/>
                <a:gd name="T44" fmla="*/ 92 w 84"/>
                <a:gd name="T45" fmla="*/ 113 h 78"/>
                <a:gd name="T46" fmla="*/ 92 w 84"/>
                <a:gd name="T47" fmla="*/ 143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78"/>
                <a:gd name="T74" fmla="*/ 84 w 84"/>
                <a:gd name="T75" fmla="*/ 78 h 7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239FB1"/>
            </a:solidFill>
            <a:ln w="9525">
              <a:solidFill>
                <a:srgbClr val="000000"/>
              </a:solidFill>
              <a:round/>
              <a:headEnd/>
              <a:tailEnd/>
            </a:ln>
          </p:spPr>
          <p:txBody>
            <a:bodyPr/>
            <a:lstStyle/>
            <a:p>
              <a:endParaRPr lang="en-US"/>
            </a:p>
          </p:txBody>
        </p:sp>
        <p:sp>
          <p:nvSpPr>
            <p:cNvPr id="7459" name="Freeform 313"/>
            <p:cNvSpPr>
              <a:spLocks/>
            </p:cNvSpPr>
            <p:nvPr/>
          </p:nvSpPr>
          <p:spPr bwMode="auto">
            <a:xfrm>
              <a:off x="4716" y="1851"/>
              <a:ext cx="49" cy="67"/>
            </a:xfrm>
            <a:custGeom>
              <a:avLst/>
              <a:gdLst>
                <a:gd name="T0" fmla="*/ 61 w 48"/>
                <a:gd name="T1" fmla="*/ 103 h 60"/>
                <a:gd name="T2" fmla="*/ 55 w 48"/>
                <a:gd name="T3" fmla="*/ 151 h 60"/>
                <a:gd name="T4" fmla="*/ 55 w 48"/>
                <a:gd name="T5" fmla="*/ 203 h 60"/>
                <a:gd name="T6" fmla="*/ 49 w 48"/>
                <a:gd name="T7" fmla="*/ 253 h 60"/>
                <a:gd name="T8" fmla="*/ 43 w 48"/>
                <a:gd name="T9" fmla="*/ 203 h 60"/>
                <a:gd name="T10" fmla="*/ 43 w 48"/>
                <a:gd name="T11" fmla="*/ 227 h 60"/>
                <a:gd name="T12" fmla="*/ 43 w 48"/>
                <a:gd name="T13" fmla="*/ 227 h 60"/>
                <a:gd name="T14" fmla="*/ 33 w 48"/>
                <a:gd name="T15" fmla="*/ 151 h 60"/>
                <a:gd name="T16" fmla="*/ 33 w 48"/>
                <a:gd name="T17" fmla="*/ 128 h 60"/>
                <a:gd name="T18" fmla="*/ 12 w 48"/>
                <a:gd name="T19" fmla="*/ 76 h 60"/>
                <a:gd name="T20" fmla="*/ 18 w 48"/>
                <a:gd name="T21" fmla="*/ 128 h 60"/>
                <a:gd name="T22" fmla="*/ 12 w 48"/>
                <a:gd name="T23" fmla="*/ 128 h 60"/>
                <a:gd name="T24" fmla="*/ 6 w 48"/>
                <a:gd name="T25" fmla="*/ 76 h 60"/>
                <a:gd name="T26" fmla="*/ 12 w 48"/>
                <a:gd name="T27" fmla="*/ 76 h 60"/>
                <a:gd name="T28" fmla="*/ 0 w 48"/>
                <a:gd name="T29" fmla="*/ 50 h 60"/>
                <a:gd name="T30" fmla="*/ 18 w 48"/>
                <a:gd name="T31" fmla="*/ 0 h 60"/>
                <a:gd name="T32" fmla="*/ 43 w 48"/>
                <a:gd name="T33" fmla="*/ 26 h 60"/>
                <a:gd name="T34" fmla="*/ 49 w 48"/>
                <a:gd name="T35" fmla="*/ 50 h 60"/>
                <a:gd name="T36" fmla="*/ 49 w 48"/>
                <a:gd name="T37" fmla="*/ 76 h 60"/>
                <a:gd name="T38" fmla="*/ 61 w 48"/>
                <a:gd name="T39" fmla="*/ 103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60"/>
                <a:gd name="T62" fmla="*/ 48 w 48"/>
                <a:gd name="T63" fmla="*/ 60 h 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239FB1"/>
            </a:solidFill>
            <a:ln w="9525">
              <a:solidFill>
                <a:srgbClr val="000000"/>
              </a:solidFill>
              <a:round/>
              <a:headEnd/>
              <a:tailEnd/>
            </a:ln>
          </p:spPr>
          <p:txBody>
            <a:bodyPr/>
            <a:lstStyle/>
            <a:p>
              <a:endParaRPr lang="en-US"/>
            </a:p>
          </p:txBody>
        </p:sp>
        <p:sp>
          <p:nvSpPr>
            <p:cNvPr id="7460" name="Freeform 314"/>
            <p:cNvSpPr>
              <a:spLocks/>
            </p:cNvSpPr>
            <p:nvPr/>
          </p:nvSpPr>
          <p:spPr bwMode="auto">
            <a:xfrm>
              <a:off x="4759" y="1844"/>
              <a:ext cx="42" cy="34"/>
            </a:xfrm>
            <a:custGeom>
              <a:avLst/>
              <a:gdLst>
                <a:gd name="T0" fmla="*/ 36 w 42"/>
                <a:gd name="T1" fmla="*/ 88 h 30"/>
                <a:gd name="T2" fmla="*/ 18 w 42"/>
                <a:gd name="T3" fmla="*/ 88 h 30"/>
                <a:gd name="T4" fmla="*/ 18 w 42"/>
                <a:gd name="T5" fmla="*/ 156 h 30"/>
                <a:gd name="T6" fmla="*/ 6 w 42"/>
                <a:gd name="T7" fmla="*/ 124 h 30"/>
                <a:gd name="T8" fmla="*/ 6 w 42"/>
                <a:gd name="T9" fmla="*/ 88 h 30"/>
                <a:gd name="T10" fmla="*/ 0 w 42"/>
                <a:gd name="T11" fmla="*/ 88 h 30"/>
                <a:gd name="T12" fmla="*/ 12 w 42"/>
                <a:gd name="T13" fmla="*/ 29 h 30"/>
                <a:gd name="T14" fmla="*/ 18 w 42"/>
                <a:gd name="T15" fmla="*/ 29 h 30"/>
                <a:gd name="T16" fmla="*/ 30 w 42"/>
                <a:gd name="T17" fmla="*/ 0 h 30"/>
                <a:gd name="T18" fmla="*/ 36 w 42"/>
                <a:gd name="T19" fmla="*/ 29 h 30"/>
                <a:gd name="T20" fmla="*/ 42 w 42"/>
                <a:gd name="T21" fmla="*/ 61 h 30"/>
                <a:gd name="T22" fmla="*/ 36 w 42"/>
                <a:gd name="T23" fmla="*/ 88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30"/>
                <a:gd name="T38" fmla="*/ 42 w 42"/>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239FB1"/>
            </a:solidFill>
            <a:ln w="9525">
              <a:solidFill>
                <a:srgbClr val="000000"/>
              </a:solidFill>
              <a:round/>
              <a:headEnd/>
              <a:tailEnd/>
            </a:ln>
          </p:spPr>
          <p:txBody>
            <a:bodyPr/>
            <a:lstStyle/>
            <a:p>
              <a:endParaRPr lang="en-US"/>
            </a:p>
          </p:txBody>
        </p:sp>
        <p:sp>
          <p:nvSpPr>
            <p:cNvPr id="7461" name="Freeform 315"/>
            <p:cNvSpPr>
              <a:spLocks/>
            </p:cNvSpPr>
            <p:nvPr/>
          </p:nvSpPr>
          <p:spPr bwMode="auto">
            <a:xfrm>
              <a:off x="4735" y="2012"/>
              <a:ext cx="6" cy="13"/>
            </a:xfrm>
            <a:custGeom>
              <a:avLst/>
              <a:gdLst>
                <a:gd name="T0" fmla="*/ 0 w 6"/>
                <a:gd name="T1" fmla="*/ 33 h 12"/>
                <a:gd name="T2" fmla="*/ 6 w 6"/>
                <a:gd name="T3" fmla="*/ 0 h 12"/>
                <a:gd name="T4" fmla="*/ 6 w 6"/>
                <a:gd name="T5" fmla="*/ 0 h 12"/>
                <a:gd name="T6" fmla="*/ 0 w 6"/>
                <a:gd name="T7" fmla="*/ 33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0" y="12"/>
                  </a:moveTo>
                  <a:lnTo>
                    <a:pt x="6" y="0"/>
                  </a:lnTo>
                  <a:lnTo>
                    <a:pt x="0" y="12"/>
                  </a:lnTo>
                  <a:close/>
                </a:path>
              </a:pathLst>
            </a:custGeom>
            <a:solidFill>
              <a:srgbClr val="E1E1E1"/>
            </a:solidFill>
            <a:ln w="9525">
              <a:solidFill>
                <a:srgbClr val="000000"/>
              </a:solidFill>
              <a:round/>
              <a:headEnd/>
              <a:tailEnd/>
            </a:ln>
          </p:spPr>
          <p:txBody>
            <a:bodyPr/>
            <a:lstStyle/>
            <a:p>
              <a:endParaRPr lang="en-US"/>
            </a:p>
          </p:txBody>
        </p:sp>
        <p:sp>
          <p:nvSpPr>
            <p:cNvPr id="7462" name="Freeform 316"/>
            <p:cNvSpPr>
              <a:spLocks/>
            </p:cNvSpPr>
            <p:nvPr/>
          </p:nvSpPr>
          <p:spPr bwMode="auto">
            <a:xfrm>
              <a:off x="4820" y="1756"/>
              <a:ext cx="5" cy="7"/>
            </a:xfrm>
            <a:custGeom>
              <a:avLst/>
              <a:gdLst>
                <a:gd name="T0" fmla="*/ 3 w 6"/>
                <a:gd name="T1" fmla="*/ 47 h 6"/>
                <a:gd name="T2" fmla="*/ 0 w 6"/>
                <a:gd name="T3" fmla="*/ 0 h 6"/>
                <a:gd name="T4" fmla="*/ 0 w 6"/>
                <a:gd name="T5" fmla="*/ 47 h 6"/>
                <a:gd name="T6" fmla="*/ 3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0" y="6"/>
                  </a:lnTo>
                  <a:lnTo>
                    <a:pt x="6" y="6"/>
                  </a:lnTo>
                  <a:close/>
                </a:path>
              </a:pathLst>
            </a:custGeom>
            <a:solidFill>
              <a:srgbClr val="239FB1"/>
            </a:solidFill>
            <a:ln w="9525">
              <a:solidFill>
                <a:srgbClr val="000000"/>
              </a:solidFill>
              <a:round/>
              <a:headEnd/>
              <a:tailEnd/>
            </a:ln>
          </p:spPr>
          <p:txBody>
            <a:bodyPr/>
            <a:lstStyle/>
            <a:p>
              <a:endParaRPr lang="en-US"/>
            </a:p>
          </p:txBody>
        </p:sp>
        <p:sp>
          <p:nvSpPr>
            <p:cNvPr id="7463" name="Freeform 317"/>
            <p:cNvSpPr>
              <a:spLocks/>
            </p:cNvSpPr>
            <p:nvPr/>
          </p:nvSpPr>
          <p:spPr bwMode="auto">
            <a:xfrm>
              <a:off x="4728" y="1885"/>
              <a:ext cx="7" cy="6"/>
            </a:xfrm>
            <a:custGeom>
              <a:avLst/>
              <a:gdLst>
                <a:gd name="T0" fmla="*/ 47 w 6"/>
                <a:gd name="T1" fmla="*/ 0 h 6"/>
                <a:gd name="T2" fmla="*/ 47 w 6"/>
                <a:gd name="T3" fmla="*/ 6 h 6"/>
                <a:gd name="T4" fmla="*/ 0 w 6"/>
                <a:gd name="T5" fmla="*/ 0 h 6"/>
                <a:gd name="T6" fmla="*/ 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6"/>
                  </a:lnTo>
                  <a:lnTo>
                    <a:pt x="0" y="0"/>
                  </a:lnTo>
                  <a:lnTo>
                    <a:pt x="6" y="0"/>
                  </a:lnTo>
                  <a:close/>
                </a:path>
              </a:pathLst>
            </a:custGeom>
            <a:solidFill>
              <a:srgbClr val="239FB1"/>
            </a:solidFill>
            <a:ln w="9525">
              <a:solidFill>
                <a:srgbClr val="000000"/>
              </a:solidFill>
              <a:round/>
              <a:headEnd/>
              <a:tailEnd/>
            </a:ln>
          </p:spPr>
          <p:txBody>
            <a:bodyPr/>
            <a:lstStyle/>
            <a:p>
              <a:endParaRPr lang="en-US"/>
            </a:p>
          </p:txBody>
        </p:sp>
        <p:sp>
          <p:nvSpPr>
            <p:cNvPr id="7464" name="Freeform 318"/>
            <p:cNvSpPr>
              <a:spLocks/>
            </p:cNvSpPr>
            <p:nvPr/>
          </p:nvSpPr>
          <p:spPr bwMode="auto">
            <a:xfrm>
              <a:off x="4572" y="1648"/>
              <a:ext cx="77" cy="115"/>
            </a:xfrm>
            <a:custGeom>
              <a:avLst/>
              <a:gdLst>
                <a:gd name="T0" fmla="*/ 18 w 77"/>
                <a:gd name="T1" fmla="*/ 342 h 102"/>
                <a:gd name="T2" fmla="*/ 6 w 77"/>
                <a:gd name="T3" fmla="*/ 312 h 102"/>
                <a:gd name="T4" fmla="*/ 0 w 77"/>
                <a:gd name="T5" fmla="*/ 289 h 102"/>
                <a:gd name="T6" fmla="*/ 6 w 77"/>
                <a:gd name="T7" fmla="*/ 229 h 102"/>
                <a:gd name="T8" fmla="*/ 18 w 77"/>
                <a:gd name="T9" fmla="*/ 142 h 102"/>
                <a:gd name="T10" fmla="*/ 23 w 77"/>
                <a:gd name="T11" fmla="*/ 142 h 102"/>
                <a:gd name="T12" fmla="*/ 41 w 77"/>
                <a:gd name="T13" fmla="*/ 177 h 102"/>
                <a:gd name="T14" fmla="*/ 35 w 77"/>
                <a:gd name="T15" fmla="*/ 112 h 102"/>
                <a:gd name="T16" fmla="*/ 41 w 77"/>
                <a:gd name="T17" fmla="*/ 112 h 102"/>
                <a:gd name="T18" fmla="*/ 53 w 77"/>
                <a:gd name="T19" fmla="*/ 60 h 102"/>
                <a:gd name="T20" fmla="*/ 53 w 77"/>
                <a:gd name="T21" fmla="*/ 0 h 102"/>
                <a:gd name="T22" fmla="*/ 71 w 77"/>
                <a:gd name="T23" fmla="*/ 60 h 102"/>
                <a:gd name="T24" fmla="*/ 71 w 77"/>
                <a:gd name="T25" fmla="*/ 87 h 102"/>
                <a:gd name="T26" fmla="*/ 65 w 77"/>
                <a:gd name="T27" fmla="*/ 112 h 102"/>
                <a:gd name="T28" fmla="*/ 71 w 77"/>
                <a:gd name="T29" fmla="*/ 229 h 102"/>
                <a:gd name="T30" fmla="*/ 65 w 77"/>
                <a:gd name="T31" fmla="*/ 258 h 102"/>
                <a:gd name="T32" fmla="*/ 53 w 77"/>
                <a:gd name="T33" fmla="*/ 312 h 102"/>
                <a:gd name="T34" fmla="*/ 59 w 77"/>
                <a:gd name="T35" fmla="*/ 370 h 102"/>
                <a:gd name="T36" fmla="*/ 77 w 77"/>
                <a:gd name="T37" fmla="*/ 426 h 102"/>
                <a:gd name="T38" fmla="*/ 71 w 77"/>
                <a:gd name="T39" fmla="*/ 458 h 102"/>
                <a:gd name="T40" fmla="*/ 59 w 77"/>
                <a:gd name="T41" fmla="*/ 487 h 102"/>
                <a:gd name="T42" fmla="*/ 53 w 77"/>
                <a:gd name="T43" fmla="*/ 487 h 102"/>
                <a:gd name="T44" fmla="*/ 41 w 77"/>
                <a:gd name="T45" fmla="*/ 487 h 102"/>
                <a:gd name="T46" fmla="*/ 35 w 77"/>
                <a:gd name="T47" fmla="*/ 487 h 102"/>
                <a:gd name="T48" fmla="*/ 29 w 77"/>
                <a:gd name="T49" fmla="*/ 487 h 102"/>
                <a:gd name="T50" fmla="*/ 23 w 77"/>
                <a:gd name="T51" fmla="*/ 458 h 102"/>
                <a:gd name="T52" fmla="*/ 23 w 77"/>
                <a:gd name="T53" fmla="*/ 426 h 102"/>
                <a:gd name="T54" fmla="*/ 29 w 77"/>
                <a:gd name="T55" fmla="*/ 401 h 102"/>
                <a:gd name="T56" fmla="*/ 23 w 77"/>
                <a:gd name="T57" fmla="*/ 401 h 102"/>
                <a:gd name="T58" fmla="*/ 18 w 77"/>
                <a:gd name="T59" fmla="*/ 342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7"/>
                <a:gd name="T91" fmla="*/ 0 h 102"/>
                <a:gd name="T92" fmla="*/ 77 w 77"/>
                <a:gd name="T93" fmla="*/ 102 h 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6F73BF"/>
            </a:solidFill>
            <a:ln w="9525">
              <a:solidFill>
                <a:srgbClr val="000000"/>
              </a:solidFill>
              <a:round/>
              <a:headEnd/>
              <a:tailEnd/>
            </a:ln>
          </p:spPr>
          <p:txBody>
            <a:bodyPr/>
            <a:lstStyle/>
            <a:p>
              <a:endParaRPr lang="en-US"/>
            </a:p>
          </p:txBody>
        </p:sp>
        <p:sp>
          <p:nvSpPr>
            <p:cNvPr id="7465" name="Freeform 319"/>
            <p:cNvSpPr>
              <a:spLocks/>
            </p:cNvSpPr>
            <p:nvPr/>
          </p:nvSpPr>
          <p:spPr bwMode="auto">
            <a:xfrm>
              <a:off x="4625" y="1749"/>
              <a:ext cx="74" cy="95"/>
            </a:xfrm>
            <a:custGeom>
              <a:avLst/>
              <a:gdLst>
                <a:gd name="T0" fmla="*/ 56 w 72"/>
                <a:gd name="T1" fmla="*/ 387 h 84"/>
                <a:gd name="T2" fmla="*/ 56 w 72"/>
                <a:gd name="T3" fmla="*/ 387 h 84"/>
                <a:gd name="T4" fmla="*/ 49 w 72"/>
                <a:gd name="T5" fmla="*/ 387 h 84"/>
                <a:gd name="T6" fmla="*/ 43 w 72"/>
                <a:gd name="T7" fmla="*/ 413 h 84"/>
                <a:gd name="T8" fmla="*/ 43 w 72"/>
                <a:gd name="T9" fmla="*/ 387 h 84"/>
                <a:gd name="T10" fmla="*/ 43 w 72"/>
                <a:gd name="T11" fmla="*/ 387 h 84"/>
                <a:gd name="T12" fmla="*/ 43 w 72"/>
                <a:gd name="T13" fmla="*/ 354 h 84"/>
                <a:gd name="T14" fmla="*/ 37 w 72"/>
                <a:gd name="T15" fmla="*/ 354 h 84"/>
                <a:gd name="T16" fmla="*/ 31 w 72"/>
                <a:gd name="T17" fmla="*/ 300 h 84"/>
                <a:gd name="T18" fmla="*/ 31 w 72"/>
                <a:gd name="T19" fmla="*/ 267 h 84"/>
                <a:gd name="T20" fmla="*/ 31 w 72"/>
                <a:gd name="T21" fmla="*/ 236 h 84"/>
                <a:gd name="T22" fmla="*/ 6 w 72"/>
                <a:gd name="T23" fmla="*/ 179 h 84"/>
                <a:gd name="T24" fmla="*/ 6 w 72"/>
                <a:gd name="T25" fmla="*/ 179 h 84"/>
                <a:gd name="T26" fmla="*/ 6 w 72"/>
                <a:gd name="T27" fmla="*/ 146 h 84"/>
                <a:gd name="T28" fmla="*/ 31 w 72"/>
                <a:gd name="T29" fmla="*/ 179 h 84"/>
                <a:gd name="T30" fmla="*/ 12 w 72"/>
                <a:gd name="T31" fmla="*/ 146 h 84"/>
                <a:gd name="T32" fmla="*/ 6 w 72"/>
                <a:gd name="T33" fmla="*/ 88 h 84"/>
                <a:gd name="T34" fmla="*/ 0 w 72"/>
                <a:gd name="T35" fmla="*/ 61 h 84"/>
                <a:gd name="T36" fmla="*/ 6 w 72"/>
                <a:gd name="T37" fmla="*/ 61 h 84"/>
                <a:gd name="T38" fmla="*/ 31 w 72"/>
                <a:gd name="T39" fmla="*/ 29 h 84"/>
                <a:gd name="T40" fmla="*/ 37 w 72"/>
                <a:gd name="T41" fmla="*/ 0 h 84"/>
                <a:gd name="T42" fmla="*/ 86 w 72"/>
                <a:gd name="T43" fmla="*/ 179 h 84"/>
                <a:gd name="T44" fmla="*/ 102 w 72"/>
                <a:gd name="T45" fmla="*/ 329 h 84"/>
                <a:gd name="T46" fmla="*/ 86 w 72"/>
                <a:gd name="T47" fmla="*/ 329 h 84"/>
                <a:gd name="T48" fmla="*/ 79 w 72"/>
                <a:gd name="T49" fmla="*/ 354 h 84"/>
                <a:gd name="T50" fmla="*/ 67 w 72"/>
                <a:gd name="T51" fmla="*/ 354 h 84"/>
                <a:gd name="T52" fmla="*/ 67 w 72"/>
                <a:gd name="T53" fmla="*/ 354 h 84"/>
                <a:gd name="T54" fmla="*/ 67 w 72"/>
                <a:gd name="T55" fmla="*/ 387 h 84"/>
                <a:gd name="T56" fmla="*/ 56 w 72"/>
                <a:gd name="T57" fmla="*/ 387 h 84"/>
                <a:gd name="T58" fmla="*/ 56 w 72"/>
                <a:gd name="T59" fmla="*/ 387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84"/>
                <a:gd name="T92" fmla="*/ 72 w 72"/>
                <a:gd name="T93" fmla="*/ 84 h 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239FB1"/>
            </a:solidFill>
            <a:ln w="9525">
              <a:solidFill>
                <a:srgbClr val="000000"/>
              </a:solidFill>
              <a:round/>
              <a:headEnd/>
              <a:tailEnd/>
            </a:ln>
          </p:spPr>
          <p:txBody>
            <a:bodyPr/>
            <a:lstStyle/>
            <a:p>
              <a:endParaRPr lang="en-US"/>
            </a:p>
          </p:txBody>
        </p:sp>
        <p:sp>
          <p:nvSpPr>
            <p:cNvPr id="7466" name="Freeform 320"/>
            <p:cNvSpPr>
              <a:spLocks/>
            </p:cNvSpPr>
            <p:nvPr/>
          </p:nvSpPr>
          <p:spPr bwMode="auto">
            <a:xfrm>
              <a:off x="4619" y="2046"/>
              <a:ext cx="25" cy="73"/>
            </a:xfrm>
            <a:custGeom>
              <a:avLst/>
              <a:gdLst>
                <a:gd name="T0" fmla="*/ 25 w 24"/>
                <a:gd name="T1" fmla="*/ 250 h 66"/>
                <a:gd name="T2" fmla="*/ 0 w 24"/>
                <a:gd name="T3" fmla="*/ 177 h 66"/>
                <a:gd name="T4" fmla="*/ 0 w 24"/>
                <a:gd name="T5" fmla="*/ 112 h 66"/>
                <a:gd name="T6" fmla="*/ 6 w 24"/>
                <a:gd name="T7" fmla="*/ 67 h 66"/>
                <a:gd name="T8" fmla="*/ 25 w 24"/>
                <a:gd name="T9" fmla="*/ 0 h 66"/>
                <a:gd name="T10" fmla="*/ 38 w 24"/>
                <a:gd name="T11" fmla="*/ 23 h 66"/>
                <a:gd name="T12" fmla="*/ 31 w 24"/>
                <a:gd name="T13" fmla="*/ 204 h 66"/>
                <a:gd name="T14" fmla="*/ 25 w 24"/>
                <a:gd name="T15" fmla="*/ 250 h 6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66"/>
                <a:gd name="T26" fmla="*/ 24 w 24"/>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round/>
              <a:headEnd/>
              <a:tailEnd/>
            </a:ln>
          </p:spPr>
          <p:txBody>
            <a:bodyPr/>
            <a:lstStyle/>
            <a:p>
              <a:endParaRPr lang="en-US"/>
            </a:p>
          </p:txBody>
        </p:sp>
        <p:sp>
          <p:nvSpPr>
            <p:cNvPr id="7467" name="Freeform 321"/>
            <p:cNvSpPr>
              <a:spLocks/>
            </p:cNvSpPr>
            <p:nvPr/>
          </p:nvSpPr>
          <p:spPr bwMode="auto">
            <a:xfrm>
              <a:off x="3891" y="1453"/>
              <a:ext cx="527" cy="229"/>
            </a:xfrm>
            <a:custGeom>
              <a:avLst/>
              <a:gdLst>
                <a:gd name="T0" fmla="*/ 362 w 520"/>
                <a:gd name="T1" fmla="*/ 943 h 203"/>
                <a:gd name="T2" fmla="*/ 333 w 520"/>
                <a:gd name="T3" fmla="*/ 886 h 203"/>
                <a:gd name="T4" fmla="*/ 276 w 520"/>
                <a:gd name="T5" fmla="*/ 886 h 203"/>
                <a:gd name="T6" fmla="*/ 230 w 520"/>
                <a:gd name="T7" fmla="*/ 856 h 203"/>
                <a:gd name="T8" fmla="*/ 187 w 520"/>
                <a:gd name="T9" fmla="*/ 713 h 203"/>
                <a:gd name="T10" fmla="*/ 139 w 520"/>
                <a:gd name="T11" fmla="*/ 657 h 203"/>
                <a:gd name="T12" fmla="*/ 84 w 520"/>
                <a:gd name="T13" fmla="*/ 551 h 203"/>
                <a:gd name="T14" fmla="*/ 55 w 520"/>
                <a:gd name="T15" fmla="*/ 402 h 203"/>
                <a:gd name="T16" fmla="*/ 6 w 520"/>
                <a:gd name="T17" fmla="*/ 314 h 203"/>
                <a:gd name="T18" fmla="*/ 0 w 520"/>
                <a:gd name="T19" fmla="*/ 258 h 203"/>
                <a:gd name="T20" fmla="*/ 24 w 520"/>
                <a:gd name="T21" fmla="*/ 202 h 203"/>
                <a:gd name="T22" fmla="*/ 66 w 520"/>
                <a:gd name="T23" fmla="*/ 113 h 203"/>
                <a:gd name="T24" fmla="*/ 102 w 520"/>
                <a:gd name="T25" fmla="*/ 177 h 203"/>
                <a:gd name="T26" fmla="*/ 163 w 520"/>
                <a:gd name="T27" fmla="*/ 202 h 203"/>
                <a:gd name="T28" fmla="*/ 157 w 520"/>
                <a:gd name="T29" fmla="*/ 87 h 203"/>
                <a:gd name="T30" fmla="*/ 196 w 520"/>
                <a:gd name="T31" fmla="*/ 29 h 203"/>
                <a:gd name="T32" fmla="*/ 242 w 520"/>
                <a:gd name="T33" fmla="*/ 113 h 203"/>
                <a:gd name="T34" fmla="*/ 300 w 520"/>
                <a:gd name="T35" fmla="*/ 143 h 203"/>
                <a:gd name="T36" fmla="*/ 362 w 520"/>
                <a:gd name="T37" fmla="*/ 229 h 203"/>
                <a:gd name="T38" fmla="*/ 427 w 520"/>
                <a:gd name="T39" fmla="*/ 229 h 203"/>
                <a:gd name="T40" fmla="*/ 469 w 520"/>
                <a:gd name="T41" fmla="*/ 177 h 203"/>
                <a:gd name="T42" fmla="*/ 519 w 520"/>
                <a:gd name="T43" fmla="*/ 202 h 203"/>
                <a:gd name="T44" fmla="*/ 526 w 520"/>
                <a:gd name="T45" fmla="*/ 344 h 203"/>
                <a:gd name="T46" fmla="*/ 533 w 520"/>
                <a:gd name="T47" fmla="*/ 402 h 203"/>
                <a:gd name="T48" fmla="*/ 561 w 520"/>
                <a:gd name="T49" fmla="*/ 402 h 203"/>
                <a:gd name="T50" fmla="*/ 611 w 520"/>
                <a:gd name="T51" fmla="*/ 461 h 203"/>
                <a:gd name="T52" fmla="*/ 584 w 520"/>
                <a:gd name="T53" fmla="*/ 490 h 203"/>
                <a:gd name="T54" fmla="*/ 561 w 520"/>
                <a:gd name="T55" fmla="*/ 597 h 203"/>
                <a:gd name="T56" fmla="*/ 519 w 520"/>
                <a:gd name="T57" fmla="*/ 657 h 203"/>
                <a:gd name="T58" fmla="*/ 498 w 520"/>
                <a:gd name="T59" fmla="*/ 713 h 203"/>
                <a:gd name="T60" fmla="*/ 476 w 520"/>
                <a:gd name="T61" fmla="*/ 886 h 203"/>
                <a:gd name="T62" fmla="*/ 419 w 520"/>
                <a:gd name="T63" fmla="*/ 943 h 203"/>
                <a:gd name="T64" fmla="*/ 392 w 520"/>
                <a:gd name="T65" fmla="*/ 943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0"/>
                <a:gd name="T100" fmla="*/ 0 h 203"/>
                <a:gd name="T101" fmla="*/ 520 w 520"/>
                <a:gd name="T102" fmla="*/ 203 h 2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6F73BF"/>
            </a:solidFill>
            <a:ln w="9525">
              <a:solidFill>
                <a:srgbClr val="000000"/>
              </a:solidFill>
              <a:round/>
              <a:headEnd/>
              <a:tailEnd/>
            </a:ln>
          </p:spPr>
          <p:txBody>
            <a:bodyPr/>
            <a:lstStyle/>
            <a:p>
              <a:endParaRPr lang="en-US"/>
            </a:p>
          </p:txBody>
        </p:sp>
        <p:sp>
          <p:nvSpPr>
            <p:cNvPr id="7468" name="Freeform 322"/>
            <p:cNvSpPr>
              <a:spLocks/>
            </p:cNvSpPr>
            <p:nvPr/>
          </p:nvSpPr>
          <p:spPr bwMode="auto">
            <a:xfrm>
              <a:off x="3255" y="1379"/>
              <a:ext cx="625" cy="310"/>
            </a:xfrm>
            <a:custGeom>
              <a:avLst/>
              <a:gdLst>
                <a:gd name="T0" fmla="*/ 84 w 616"/>
                <a:gd name="T1" fmla="*/ 770 h 275"/>
                <a:gd name="T2" fmla="*/ 60 w 616"/>
                <a:gd name="T3" fmla="*/ 825 h 275"/>
                <a:gd name="T4" fmla="*/ 0 w 616"/>
                <a:gd name="T5" fmla="*/ 597 h 275"/>
                <a:gd name="T6" fmla="*/ 6 w 616"/>
                <a:gd name="T7" fmla="*/ 398 h 275"/>
                <a:gd name="T8" fmla="*/ 24 w 616"/>
                <a:gd name="T9" fmla="*/ 398 h 275"/>
                <a:gd name="T10" fmla="*/ 60 w 616"/>
                <a:gd name="T11" fmla="*/ 309 h 275"/>
                <a:gd name="T12" fmla="*/ 139 w 616"/>
                <a:gd name="T13" fmla="*/ 398 h 275"/>
                <a:gd name="T14" fmla="*/ 203 w 616"/>
                <a:gd name="T15" fmla="*/ 370 h 275"/>
                <a:gd name="T16" fmla="*/ 236 w 616"/>
                <a:gd name="T17" fmla="*/ 370 h 275"/>
                <a:gd name="T18" fmla="*/ 230 w 616"/>
                <a:gd name="T19" fmla="*/ 177 h 275"/>
                <a:gd name="T20" fmla="*/ 224 w 616"/>
                <a:gd name="T21" fmla="*/ 142 h 275"/>
                <a:gd name="T22" fmla="*/ 274 w 616"/>
                <a:gd name="T23" fmla="*/ 112 h 275"/>
                <a:gd name="T24" fmla="*/ 316 w 616"/>
                <a:gd name="T25" fmla="*/ 60 h 275"/>
                <a:gd name="T26" fmla="*/ 361 w 616"/>
                <a:gd name="T27" fmla="*/ 0 h 275"/>
                <a:gd name="T28" fmla="*/ 390 w 616"/>
                <a:gd name="T29" fmla="*/ 60 h 275"/>
                <a:gd name="T30" fmla="*/ 439 w 616"/>
                <a:gd name="T31" fmla="*/ 142 h 275"/>
                <a:gd name="T32" fmla="*/ 476 w 616"/>
                <a:gd name="T33" fmla="*/ 112 h 275"/>
                <a:gd name="T34" fmla="*/ 504 w 616"/>
                <a:gd name="T35" fmla="*/ 87 h 275"/>
                <a:gd name="T36" fmla="*/ 526 w 616"/>
                <a:gd name="T37" fmla="*/ 201 h 275"/>
                <a:gd name="T38" fmla="*/ 606 w 616"/>
                <a:gd name="T39" fmla="*/ 398 h 275"/>
                <a:gd name="T40" fmla="*/ 622 w 616"/>
                <a:gd name="T41" fmla="*/ 398 h 275"/>
                <a:gd name="T42" fmla="*/ 671 w 616"/>
                <a:gd name="T43" fmla="*/ 458 h 275"/>
                <a:gd name="T44" fmla="*/ 722 w 616"/>
                <a:gd name="T45" fmla="*/ 487 h 275"/>
                <a:gd name="T46" fmla="*/ 736 w 616"/>
                <a:gd name="T47" fmla="*/ 656 h 275"/>
                <a:gd name="T48" fmla="*/ 736 w 616"/>
                <a:gd name="T49" fmla="*/ 770 h 275"/>
                <a:gd name="T50" fmla="*/ 686 w 616"/>
                <a:gd name="T51" fmla="*/ 739 h 275"/>
                <a:gd name="T52" fmla="*/ 694 w 616"/>
                <a:gd name="T53" fmla="*/ 903 h 275"/>
                <a:gd name="T54" fmla="*/ 671 w 616"/>
                <a:gd name="T55" fmla="*/ 935 h 275"/>
                <a:gd name="T56" fmla="*/ 664 w 616"/>
                <a:gd name="T57" fmla="*/ 992 h 275"/>
                <a:gd name="T58" fmla="*/ 678 w 616"/>
                <a:gd name="T59" fmla="*/ 1132 h 275"/>
                <a:gd name="T60" fmla="*/ 678 w 616"/>
                <a:gd name="T61" fmla="*/ 1162 h 275"/>
                <a:gd name="T62" fmla="*/ 629 w 616"/>
                <a:gd name="T63" fmla="*/ 1109 h 275"/>
                <a:gd name="T64" fmla="*/ 576 w 616"/>
                <a:gd name="T65" fmla="*/ 1132 h 275"/>
                <a:gd name="T66" fmla="*/ 549 w 616"/>
                <a:gd name="T67" fmla="*/ 1162 h 275"/>
                <a:gd name="T68" fmla="*/ 504 w 616"/>
                <a:gd name="T69" fmla="*/ 1162 h 275"/>
                <a:gd name="T70" fmla="*/ 454 w 616"/>
                <a:gd name="T71" fmla="*/ 1304 h 275"/>
                <a:gd name="T72" fmla="*/ 419 w 616"/>
                <a:gd name="T73" fmla="*/ 1224 h 275"/>
                <a:gd name="T74" fmla="*/ 397 w 616"/>
                <a:gd name="T75" fmla="*/ 1079 h 275"/>
                <a:gd name="T76" fmla="*/ 331 w 616"/>
                <a:gd name="T77" fmla="*/ 1079 h 275"/>
                <a:gd name="T78" fmla="*/ 297 w 616"/>
                <a:gd name="T79" fmla="*/ 965 h 275"/>
                <a:gd name="T80" fmla="*/ 242 w 616"/>
                <a:gd name="T81" fmla="*/ 880 h 275"/>
                <a:gd name="T82" fmla="*/ 203 w 616"/>
                <a:gd name="T83" fmla="*/ 1018 h 275"/>
                <a:gd name="T84" fmla="*/ 218 w 616"/>
                <a:gd name="T85" fmla="*/ 1276 h 275"/>
                <a:gd name="T86" fmla="*/ 169 w 616"/>
                <a:gd name="T87" fmla="*/ 1224 h 275"/>
                <a:gd name="T88" fmla="*/ 139 w 616"/>
                <a:gd name="T89" fmla="*/ 1162 h 275"/>
                <a:gd name="T90" fmla="*/ 113 w 616"/>
                <a:gd name="T91" fmla="*/ 1109 h 275"/>
                <a:gd name="T92" fmla="*/ 84 w 616"/>
                <a:gd name="T93" fmla="*/ 992 h 275"/>
                <a:gd name="T94" fmla="*/ 96 w 616"/>
                <a:gd name="T95" fmla="*/ 965 h 275"/>
                <a:gd name="T96" fmla="*/ 139 w 616"/>
                <a:gd name="T97" fmla="*/ 903 h 275"/>
                <a:gd name="T98" fmla="*/ 133 w 616"/>
                <a:gd name="T99" fmla="*/ 770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6"/>
                <a:gd name="T151" fmla="*/ 0 h 275"/>
                <a:gd name="T152" fmla="*/ 616 w 616"/>
                <a:gd name="T153" fmla="*/ 275 h 2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6F73BF"/>
            </a:solidFill>
            <a:ln w="9525">
              <a:solidFill>
                <a:srgbClr val="000000"/>
              </a:solidFill>
              <a:round/>
              <a:headEnd/>
              <a:tailEnd/>
            </a:ln>
          </p:spPr>
          <p:txBody>
            <a:bodyPr/>
            <a:lstStyle/>
            <a:p>
              <a:endParaRPr lang="en-US"/>
            </a:p>
          </p:txBody>
        </p:sp>
        <p:sp>
          <p:nvSpPr>
            <p:cNvPr id="7469" name="Freeform 323"/>
            <p:cNvSpPr>
              <a:spLocks/>
            </p:cNvSpPr>
            <p:nvPr/>
          </p:nvSpPr>
          <p:spPr bwMode="auto">
            <a:xfrm>
              <a:off x="3160" y="1628"/>
              <a:ext cx="131" cy="54"/>
            </a:xfrm>
            <a:custGeom>
              <a:avLst/>
              <a:gdLst>
                <a:gd name="T0" fmla="*/ 24 w 131"/>
                <a:gd name="T1" fmla="*/ 87 h 48"/>
                <a:gd name="T2" fmla="*/ 0 w 131"/>
                <a:gd name="T3" fmla="*/ 0 h 48"/>
                <a:gd name="T4" fmla="*/ 0 w 131"/>
                <a:gd name="T5" fmla="*/ 0 h 48"/>
                <a:gd name="T6" fmla="*/ 18 w 131"/>
                <a:gd name="T7" fmla="*/ 0 h 48"/>
                <a:gd name="T8" fmla="*/ 36 w 131"/>
                <a:gd name="T9" fmla="*/ 0 h 48"/>
                <a:gd name="T10" fmla="*/ 60 w 131"/>
                <a:gd name="T11" fmla="*/ 60 h 48"/>
                <a:gd name="T12" fmla="*/ 84 w 131"/>
                <a:gd name="T13" fmla="*/ 111 h 48"/>
                <a:gd name="T14" fmla="*/ 108 w 131"/>
                <a:gd name="T15" fmla="*/ 141 h 48"/>
                <a:gd name="T16" fmla="*/ 131 w 131"/>
                <a:gd name="T17" fmla="*/ 192 h 48"/>
                <a:gd name="T18" fmla="*/ 125 w 131"/>
                <a:gd name="T19" fmla="*/ 226 h 48"/>
                <a:gd name="T20" fmla="*/ 114 w 131"/>
                <a:gd name="T21" fmla="*/ 226 h 48"/>
                <a:gd name="T22" fmla="*/ 90 w 131"/>
                <a:gd name="T23" fmla="*/ 226 h 48"/>
                <a:gd name="T24" fmla="*/ 66 w 131"/>
                <a:gd name="T25" fmla="*/ 226 h 48"/>
                <a:gd name="T26" fmla="*/ 42 w 131"/>
                <a:gd name="T27" fmla="*/ 226 h 48"/>
                <a:gd name="T28" fmla="*/ 42 w 131"/>
                <a:gd name="T29" fmla="*/ 168 h 48"/>
                <a:gd name="T30" fmla="*/ 24 w 131"/>
                <a:gd name="T31" fmla="*/ 8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48"/>
                <a:gd name="T50" fmla="*/ 131 w 13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239FB1"/>
            </a:solidFill>
            <a:ln w="9525">
              <a:solidFill>
                <a:srgbClr val="000000"/>
              </a:solidFill>
              <a:round/>
              <a:headEnd/>
              <a:tailEnd/>
            </a:ln>
          </p:spPr>
          <p:txBody>
            <a:bodyPr/>
            <a:lstStyle/>
            <a:p>
              <a:endParaRPr lang="en-US"/>
            </a:p>
          </p:txBody>
        </p:sp>
        <p:sp>
          <p:nvSpPr>
            <p:cNvPr id="7470" name="Freeform 324"/>
            <p:cNvSpPr>
              <a:spLocks/>
            </p:cNvSpPr>
            <p:nvPr/>
          </p:nvSpPr>
          <p:spPr bwMode="auto">
            <a:xfrm>
              <a:off x="3667" y="1641"/>
              <a:ext cx="165" cy="88"/>
            </a:xfrm>
            <a:custGeom>
              <a:avLst/>
              <a:gdLst>
                <a:gd name="T0" fmla="*/ 67 w 162"/>
                <a:gd name="T1" fmla="*/ 230 h 78"/>
                <a:gd name="T2" fmla="*/ 49 w 162"/>
                <a:gd name="T3" fmla="*/ 177 h 78"/>
                <a:gd name="T4" fmla="*/ 12 w 162"/>
                <a:gd name="T5" fmla="*/ 177 h 78"/>
                <a:gd name="T6" fmla="*/ 0 w 162"/>
                <a:gd name="T7" fmla="*/ 87 h 78"/>
                <a:gd name="T8" fmla="*/ 12 w 162"/>
                <a:gd name="T9" fmla="*/ 60 h 78"/>
                <a:gd name="T10" fmla="*/ 43 w 162"/>
                <a:gd name="T11" fmla="*/ 60 h 78"/>
                <a:gd name="T12" fmla="*/ 61 w 162"/>
                <a:gd name="T13" fmla="*/ 60 h 78"/>
                <a:gd name="T14" fmla="*/ 67 w 162"/>
                <a:gd name="T15" fmla="*/ 0 h 78"/>
                <a:gd name="T16" fmla="*/ 89 w 162"/>
                <a:gd name="T17" fmla="*/ 29 h 78"/>
                <a:gd name="T18" fmla="*/ 116 w 162"/>
                <a:gd name="T19" fmla="*/ 29 h 78"/>
                <a:gd name="T20" fmla="*/ 142 w 162"/>
                <a:gd name="T21" fmla="*/ 0 h 78"/>
                <a:gd name="T22" fmla="*/ 169 w 162"/>
                <a:gd name="T23" fmla="*/ 0 h 78"/>
                <a:gd name="T24" fmla="*/ 197 w 162"/>
                <a:gd name="T25" fmla="*/ 60 h 78"/>
                <a:gd name="T26" fmla="*/ 205 w 162"/>
                <a:gd name="T27" fmla="*/ 113 h 78"/>
                <a:gd name="T28" fmla="*/ 169 w 162"/>
                <a:gd name="T29" fmla="*/ 202 h 78"/>
                <a:gd name="T30" fmla="*/ 142 w 162"/>
                <a:gd name="T31" fmla="*/ 230 h 78"/>
                <a:gd name="T32" fmla="*/ 134 w 162"/>
                <a:gd name="T33" fmla="*/ 290 h 78"/>
                <a:gd name="T34" fmla="*/ 122 w 162"/>
                <a:gd name="T35" fmla="*/ 259 h 78"/>
                <a:gd name="T36" fmla="*/ 116 w 162"/>
                <a:gd name="T37" fmla="*/ 290 h 78"/>
                <a:gd name="T38" fmla="*/ 101 w 162"/>
                <a:gd name="T39" fmla="*/ 314 h 78"/>
                <a:gd name="T40" fmla="*/ 89 w 162"/>
                <a:gd name="T41" fmla="*/ 371 h 78"/>
                <a:gd name="T42" fmla="*/ 55 w 162"/>
                <a:gd name="T43" fmla="*/ 371 h 78"/>
                <a:gd name="T44" fmla="*/ 12 w 162"/>
                <a:gd name="T45" fmla="*/ 344 h 78"/>
                <a:gd name="T46" fmla="*/ 12 w 162"/>
                <a:gd name="T47" fmla="*/ 290 h 78"/>
                <a:gd name="T48" fmla="*/ 67 w 162"/>
                <a:gd name="T49" fmla="*/ 230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
                <a:gd name="T76" fmla="*/ 0 h 78"/>
                <a:gd name="T77" fmla="*/ 162 w 162"/>
                <a:gd name="T78" fmla="*/ 78 h 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6F73BF"/>
            </a:solidFill>
            <a:ln w="9525">
              <a:solidFill>
                <a:srgbClr val="000000"/>
              </a:solidFill>
              <a:round/>
              <a:headEnd/>
              <a:tailEnd/>
            </a:ln>
          </p:spPr>
          <p:txBody>
            <a:bodyPr/>
            <a:lstStyle/>
            <a:p>
              <a:endParaRPr lang="en-US"/>
            </a:p>
          </p:txBody>
        </p:sp>
        <p:sp>
          <p:nvSpPr>
            <p:cNvPr id="7471" name="Freeform 325"/>
            <p:cNvSpPr>
              <a:spLocks/>
            </p:cNvSpPr>
            <p:nvPr/>
          </p:nvSpPr>
          <p:spPr bwMode="auto">
            <a:xfrm>
              <a:off x="3370" y="1655"/>
              <a:ext cx="249" cy="169"/>
            </a:xfrm>
            <a:custGeom>
              <a:avLst/>
              <a:gdLst>
                <a:gd name="T0" fmla="*/ 288 w 245"/>
                <a:gd name="T1" fmla="*/ 533 h 150"/>
                <a:gd name="T2" fmla="*/ 281 w 245"/>
                <a:gd name="T3" fmla="*/ 622 h 150"/>
                <a:gd name="T4" fmla="*/ 260 w 245"/>
                <a:gd name="T5" fmla="*/ 650 h 150"/>
                <a:gd name="T6" fmla="*/ 252 w 245"/>
                <a:gd name="T7" fmla="*/ 704 h 150"/>
                <a:gd name="T8" fmla="*/ 244 w 245"/>
                <a:gd name="T9" fmla="*/ 704 h 150"/>
                <a:gd name="T10" fmla="*/ 220 w 245"/>
                <a:gd name="T11" fmla="*/ 677 h 150"/>
                <a:gd name="T12" fmla="*/ 213 w 245"/>
                <a:gd name="T13" fmla="*/ 562 h 150"/>
                <a:gd name="T14" fmla="*/ 195 w 245"/>
                <a:gd name="T15" fmla="*/ 562 h 150"/>
                <a:gd name="T16" fmla="*/ 178 w 245"/>
                <a:gd name="T17" fmla="*/ 510 h 150"/>
                <a:gd name="T18" fmla="*/ 160 w 245"/>
                <a:gd name="T19" fmla="*/ 479 h 150"/>
                <a:gd name="T20" fmla="*/ 128 w 245"/>
                <a:gd name="T21" fmla="*/ 420 h 150"/>
                <a:gd name="T22" fmla="*/ 114 w 245"/>
                <a:gd name="T23" fmla="*/ 453 h 150"/>
                <a:gd name="T24" fmla="*/ 79 w 245"/>
                <a:gd name="T25" fmla="*/ 453 h 150"/>
                <a:gd name="T26" fmla="*/ 67 w 245"/>
                <a:gd name="T27" fmla="*/ 510 h 150"/>
                <a:gd name="T28" fmla="*/ 61 w 245"/>
                <a:gd name="T29" fmla="*/ 510 h 150"/>
                <a:gd name="T30" fmla="*/ 55 w 245"/>
                <a:gd name="T31" fmla="*/ 341 h 150"/>
                <a:gd name="T32" fmla="*/ 30 w 245"/>
                <a:gd name="T33" fmla="*/ 309 h 150"/>
                <a:gd name="T34" fmla="*/ 30 w 245"/>
                <a:gd name="T35" fmla="*/ 309 h 150"/>
                <a:gd name="T36" fmla="*/ 49 w 245"/>
                <a:gd name="T37" fmla="*/ 309 h 150"/>
                <a:gd name="T38" fmla="*/ 49 w 245"/>
                <a:gd name="T39" fmla="*/ 287 h 150"/>
                <a:gd name="T40" fmla="*/ 30 w 245"/>
                <a:gd name="T41" fmla="*/ 258 h 150"/>
                <a:gd name="T42" fmla="*/ 24 w 245"/>
                <a:gd name="T43" fmla="*/ 258 h 150"/>
                <a:gd name="T44" fmla="*/ 24 w 245"/>
                <a:gd name="T45" fmla="*/ 287 h 150"/>
                <a:gd name="T46" fmla="*/ 18 w 245"/>
                <a:gd name="T47" fmla="*/ 170 h 150"/>
                <a:gd name="T48" fmla="*/ 24 w 245"/>
                <a:gd name="T49" fmla="*/ 170 h 150"/>
                <a:gd name="T50" fmla="*/ 30 w 245"/>
                <a:gd name="T51" fmla="*/ 170 h 150"/>
                <a:gd name="T52" fmla="*/ 49 w 245"/>
                <a:gd name="T53" fmla="*/ 201 h 150"/>
                <a:gd name="T54" fmla="*/ 55 w 245"/>
                <a:gd name="T55" fmla="*/ 201 h 150"/>
                <a:gd name="T56" fmla="*/ 55 w 245"/>
                <a:gd name="T57" fmla="*/ 170 h 150"/>
                <a:gd name="T58" fmla="*/ 61 w 245"/>
                <a:gd name="T59" fmla="*/ 142 h 150"/>
                <a:gd name="T60" fmla="*/ 30 w 245"/>
                <a:gd name="T61" fmla="*/ 87 h 150"/>
                <a:gd name="T62" fmla="*/ 18 w 245"/>
                <a:gd name="T63" fmla="*/ 60 h 150"/>
                <a:gd name="T64" fmla="*/ 18 w 245"/>
                <a:gd name="T65" fmla="*/ 142 h 150"/>
                <a:gd name="T66" fmla="*/ 18 w 245"/>
                <a:gd name="T67" fmla="*/ 142 h 150"/>
                <a:gd name="T68" fmla="*/ 6 w 245"/>
                <a:gd name="T69" fmla="*/ 60 h 150"/>
                <a:gd name="T70" fmla="*/ 6 w 245"/>
                <a:gd name="T71" fmla="*/ 0 h 150"/>
                <a:gd name="T72" fmla="*/ 0 w 245"/>
                <a:gd name="T73" fmla="*/ 0 h 150"/>
                <a:gd name="T74" fmla="*/ 30 w 245"/>
                <a:gd name="T75" fmla="*/ 0 h 150"/>
                <a:gd name="T76" fmla="*/ 30 w 245"/>
                <a:gd name="T77" fmla="*/ 60 h 150"/>
                <a:gd name="T78" fmla="*/ 61 w 245"/>
                <a:gd name="T79" fmla="*/ 87 h 150"/>
                <a:gd name="T80" fmla="*/ 79 w 245"/>
                <a:gd name="T81" fmla="*/ 112 h 150"/>
                <a:gd name="T82" fmla="*/ 114 w 245"/>
                <a:gd name="T83" fmla="*/ 142 h 150"/>
                <a:gd name="T84" fmla="*/ 102 w 245"/>
                <a:gd name="T85" fmla="*/ 87 h 150"/>
                <a:gd name="T86" fmla="*/ 122 w 245"/>
                <a:gd name="T87" fmla="*/ 60 h 150"/>
                <a:gd name="T88" fmla="*/ 134 w 245"/>
                <a:gd name="T89" fmla="*/ 0 h 150"/>
                <a:gd name="T90" fmla="*/ 152 w 245"/>
                <a:gd name="T91" fmla="*/ 60 h 150"/>
                <a:gd name="T92" fmla="*/ 178 w 245"/>
                <a:gd name="T93" fmla="*/ 170 h 150"/>
                <a:gd name="T94" fmla="*/ 201 w 245"/>
                <a:gd name="T95" fmla="*/ 201 h 150"/>
                <a:gd name="T96" fmla="*/ 220 w 245"/>
                <a:gd name="T97" fmla="*/ 229 h 150"/>
                <a:gd name="T98" fmla="*/ 288 w 245"/>
                <a:gd name="T99" fmla="*/ 398 h 150"/>
                <a:gd name="T100" fmla="*/ 302 w 245"/>
                <a:gd name="T101" fmla="*/ 479 h 150"/>
                <a:gd name="T102" fmla="*/ 294 w 245"/>
                <a:gd name="T103" fmla="*/ 510 h 150"/>
                <a:gd name="T104" fmla="*/ 288 w 245"/>
                <a:gd name="T105" fmla="*/ 533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5"/>
                <a:gd name="T160" fmla="*/ 0 h 150"/>
                <a:gd name="T161" fmla="*/ 245 w 245"/>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239FB1"/>
            </a:solidFill>
            <a:ln w="9525">
              <a:solidFill>
                <a:srgbClr val="000000"/>
              </a:solidFill>
              <a:round/>
              <a:headEnd/>
              <a:tailEnd/>
            </a:ln>
          </p:spPr>
          <p:txBody>
            <a:bodyPr/>
            <a:lstStyle/>
            <a:p>
              <a:endParaRPr lang="en-US"/>
            </a:p>
          </p:txBody>
        </p:sp>
        <p:sp>
          <p:nvSpPr>
            <p:cNvPr id="7472" name="Freeform 326"/>
            <p:cNvSpPr>
              <a:spLocks/>
            </p:cNvSpPr>
            <p:nvPr/>
          </p:nvSpPr>
          <p:spPr bwMode="auto">
            <a:xfrm>
              <a:off x="3547" y="1749"/>
              <a:ext cx="223" cy="203"/>
            </a:xfrm>
            <a:custGeom>
              <a:avLst/>
              <a:gdLst>
                <a:gd name="T0" fmla="*/ 0 w 221"/>
                <a:gd name="T1" fmla="*/ 370 h 180"/>
                <a:gd name="T2" fmla="*/ 0 w 221"/>
                <a:gd name="T3" fmla="*/ 401 h 180"/>
                <a:gd name="T4" fmla="*/ 0 w 221"/>
                <a:gd name="T5" fmla="*/ 458 h 180"/>
                <a:gd name="T6" fmla="*/ 6 w 221"/>
                <a:gd name="T7" fmla="*/ 489 h 180"/>
                <a:gd name="T8" fmla="*/ 6 w 221"/>
                <a:gd name="T9" fmla="*/ 489 h 180"/>
                <a:gd name="T10" fmla="*/ 12 w 221"/>
                <a:gd name="T11" fmla="*/ 570 h 180"/>
                <a:gd name="T12" fmla="*/ 12 w 221"/>
                <a:gd name="T13" fmla="*/ 657 h 180"/>
                <a:gd name="T14" fmla="*/ 30 w 221"/>
                <a:gd name="T15" fmla="*/ 686 h 180"/>
                <a:gd name="T16" fmla="*/ 36 w 221"/>
                <a:gd name="T17" fmla="*/ 714 h 180"/>
                <a:gd name="T18" fmla="*/ 18 w 221"/>
                <a:gd name="T19" fmla="*/ 832 h 180"/>
                <a:gd name="T20" fmla="*/ 36 w 221"/>
                <a:gd name="T21" fmla="*/ 857 h 180"/>
                <a:gd name="T22" fmla="*/ 48 w 221"/>
                <a:gd name="T23" fmla="*/ 857 h 180"/>
                <a:gd name="T24" fmla="*/ 90 w 221"/>
                <a:gd name="T25" fmla="*/ 857 h 180"/>
                <a:gd name="T26" fmla="*/ 108 w 221"/>
                <a:gd name="T27" fmla="*/ 857 h 180"/>
                <a:gd name="T28" fmla="*/ 126 w 221"/>
                <a:gd name="T29" fmla="*/ 832 h 180"/>
                <a:gd name="T30" fmla="*/ 126 w 221"/>
                <a:gd name="T31" fmla="*/ 774 h 180"/>
                <a:gd name="T32" fmla="*/ 126 w 221"/>
                <a:gd name="T33" fmla="*/ 714 h 180"/>
                <a:gd name="T34" fmla="*/ 144 w 221"/>
                <a:gd name="T35" fmla="*/ 686 h 180"/>
                <a:gd name="T36" fmla="*/ 150 w 221"/>
                <a:gd name="T37" fmla="*/ 657 h 180"/>
                <a:gd name="T38" fmla="*/ 162 w 221"/>
                <a:gd name="T39" fmla="*/ 657 h 180"/>
                <a:gd name="T40" fmla="*/ 170 w 221"/>
                <a:gd name="T41" fmla="*/ 547 h 180"/>
                <a:gd name="T42" fmla="*/ 193 w 221"/>
                <a:gd name="T43" fmla="*/ 489 h 180"/>
                <a:gd name="T44" fmla="*/ 170 w 221"/>
                <a:gd name="T45" fmla="*/ 430 h 180"/>
                <a:gd name="T46" fmla="*/ 199 w 221"/>
                <a:gd name="T47" fmla="*/ 430 h 180"/>
                <a:gd name="T48" fmla="*/ 199 w 221"/>
                <a:gd name="T49" fmla="*/ 401 h 180"/>
                <a:gd name="T50" fmla="*/ 205 w 221"/>
                <a:gd name="T51" fmla="*/ 312 h 180"/>
                <a:gd name="T52" fmla="*/ 193 w 221"/>
                <a:gd name="T53" fmla="*/ 258 h 180"/>
                <a:gd name="T54" fmla="*/ 205 w 221"/>
                <a:gd name="T55" fmla="*/ 177 h 180"/>
                <a:gd name="T56" fmla="*/ 241 w 221"/>
                <a:gd name="T57" fmla="*/ 142 h 180"/>
                <a:gd name="T58" fmla="*/ 241 w 221"/>
                <a:gd name="T59" fmla="*/ 112 h 180"/>
                <a:gd name="T60" fmla="*/ 247 w 221"/>
                <a:gd name="T61" fmla="*/ 112 h 180"/>
                <a:gd name="T62" fmla="*/ 235 w 221"/>
                <a:gd name="T63" fmla="*/ 112 h 180"/>
                <a:gd name="T64" fmla="*/ 229 w 221"/>
                <a:gd name="T65" fmla="*/ 112 h 180"/>
                <a:gd name="T66" fmla="*/ 217 w 221"/>
                <a:gd name="T67" fmla="*/ 112 h 180"/>
                <a:gd name="T68" fmla="*/ 193 w 221"/>
                <a:gd name="T69" fmla="*/ 177 h 180"/>
                <a:gd name="T70" fmla="*/ 182 w 221"/>
                <a:gd name="T71" fmla="*/ 60 h 180"/>
                <a:gd name="T72" fmla="*/ 182 w 221"/>
                <a:gd name="T73" fmla="*/ 60 h 180"/>
                <a:gd name="T74" fmla="*/ 170 w 221"/>
                <a:gd name="T75" fmla="*/ 0 h 180"/>
                <a:gd name="T76" fmla="*/ 156 w 221"/>
                <a:gd name="T77" fmla="*/ 29 h 180"/>
                <a:gd name="T78" fmla="*/ 156 w 221"/>
                <a:gd name="T79" fmla="*/ 87 h 180"/>
                <a:gd name="T80" fmla="*/ 144 w 221"/>
                <a:gd name="T81" fmla="*/ 112 h 180"/>
                <a:gd name="T82" fmla="*/ 138 w 221"/>
                <a:gd name="T83" fmla="*/ 142 h 180"/>
                <a:gd name="T84" fmla="*/ 126 w 221"/>
                <a:gd name="T85" fmla="*/ 142 h 180"/>
                <a:gd name="T86" fmla="*/ 120 w 221"/>
                <a:gd name="T87" fmla="*/ 142 h 180"/>
                <a:gd name="T88" fmla="*/ 114 w 221"/>
                <a:gd name="T89" fmla="*/ 112 h 180"/>
                <a:gd name="T90" fmla="*/ 96 w 221"/>
                <a:gd name="T91" fmla="*/ 112 h 180"/>
                <a:gd name="T92" fmla="*/ 84 w 221"/>
                <a:gd name="T93" fmla="*/ 87 h 180"/>
                <a:gd name="T94" fmla="*/ 78 w 221"/>
                <a:gd name="T95" fmla="*/ 112 h 180"/>
                <a:gd name="T96" fmla="*/ 73 w 221"/>
                <a:gd name="T97" fmla="*/ 142 h 180"/>
                <a:gd name="T98" fmla="*/ 54 w 221"/>
                <a:gd name="T99" fmla="*/ 229 h 180"/>
                <a:gd name="T100" fmla="*/ 36 w 221"/>
                <a:gd name="T101" fmla="*/ 258 h 180"/>
                <a:gd name="T102" fmla="*/ 30 w 221"/>
                <a:gd name="T103" fmla="*/ 312 h 180"/>
                <a:gd name="T104" fmla="*/ 24 w 221"/>
                <a:gd name="T105" fmla="*/ 312 h 180"/>
                <a:gd name="T106" fmla="*/ 6 w 221"/>
                <a:gd name="T107" fmla="*/ 290 h 180"/>
                <a:gd name="T108" fmla="*/ 0 w 221"/>
                <a:gd name="T109" fmla="*/ 370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1"/>
                <a:gd name="T166" fmla="*/ 0 h 180"/>
                <a:gd name="T167" fmla="*/ 221 w 221"/>
                <a:gd name="T168" fmla="*/ 180 h 1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round/>
              <a:headEnd/>
              <a:tailEnd/>
            </a:ln>
          </p:spPr>
          <p:txBody>
            <a:bodyPr/>
            <a:lstStyle/>
            <a:p>
              <a:endParaRPr lang="en-US"/>
            </a:p>
          </p:txBody>
        </p:sp>
        <p:sp>
          <p:nvSpPr>
            <p:cNvPr id="7473" name="Freeform 327"/>
            <p:cNvSpPr>
              <a:spLocks/>
            </p:cNvSpPr>
            <p:nvPr/>
          </p:nvSpPr>
          <p:spPr bwMode="auto">
            <a:xfrm>
              <a:off x="3067" y="1817"/>
              <a:ext cx="37" cy="20"/>
            </a:xfrm>
            <a:custGeom>
              <a:avLst/>
              <a:gdLst>
                <a:gd name="T0" fmla="*/ 49 w 36"/>
                <a:gd name="T1" fmla="*/ 0 h 18"/>
                <a:gd name="T2" fmla="*/ 31 w 36"/>
                <a:gd name="T3" fmla="*/ 24 h 18"/>
                <a:gd name="T4" fmla="*/ 0 w 36"/>
                <a:gd name="T5" fmla="*/ 46 h 18"/>
                <a:gd name="T6" fmla="*/ 6 w 36"/>
                <a:gd name="T7" fmla="*/ 70 h 18"/>
                <a:gd name="T8" fmla="*/ 43 w 36"/>
                <a:gd name="T9" fmla="*/ 46 h 18"/>
                <a:gd name="T10" fmla="*/ 37 w 36"/>
                <a:gd name="T11" fmla="*/ 24 h 18"/>
                <a:gd name="T12" fmla="*/ 49 w 36"/>
                <a:gd name="T13" fmla="*/ 0 h 18"/>
                <a:gd name="T14" fmla="*/ 0 60000 65536"/>
                <a:gd name="T15" fmla="*/ 0 60000 65536"/>
                <a:gd name="T16" fmla="*/ 0 60000 65536"/>
                <a:gd name="T17" fmla="*/ 0 60000 65536"/>
                <a:gd name="T18" fmla="*/ 0 60000 65536"/>
                <a:gd name="T19" fmla="*/ 0 60000 65536"/>
                <a:gd name="T20" fmla="*/ 0 60000 65536"/>
                <a:gd name="T21" fmla="*/ 0 w 36"/>
                <a:gd name="T22" fmla="*/ 0 h 18"/>
                <a:gd name="T23" fmla="*/ 36 w 3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round/>
              <a:headEnd/>
              <a:tailEnd/>
            </a:ln>
          </p:spPr>
          <p:txBody>
            <a:bodyPr/>
            <a:lstStyle/>
            <a:p>
              <a:endParaRPr lang="en-US"/>
            </a:p>
          </p:txBody>
        </p:sp>
        <p:sp>
          <p:nvSpPr>
            <p:cNvPr id="7474" name="Line 328"/>
            <p:cNvSpPr>
              <a:spLocks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5" name="Line 329"/>
            <p:cNvSpPr>
              <a:spLocks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6" name="Line 330"/>
            <p:cNvSpPr>
              <a:spLocks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7" name="Line 331"/>
            <p:cNvSpPr>
              <a:spLocks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 name="Line 332"/>
            <p:cNvSpPr>
              <a:spLocks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9" name="Line 333"/>
            <p:cNvSpPr>
              <a:spLocks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0" name="Line 334"/>
            <p:cNvSpPr>
              <a:spLocks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1" name="Line 335"/>
            <p:cNvSpPr>
              <a:spLocks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2" name="Line 336"/>
            <p:cNvSpPr>
              <a:spLocks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3" name="Line 337"/>
            <p:cNvSpPr>
              <a:spLocks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4" name="Line 338"/>
            <p:cNvSpPr>
              <a:spLocks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5" name="Line 339"/>
            <p:cNvSpPr>
              <a:spLocks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6" name="Line 340"/>
            <p:cNvSpPr>
              <a:spLocks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7" name="Line 341"/>
            <p:cNvSpPr>
              <a:spLocks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8" name="Line 342"/>
            <p:cNvSpPr>
              <a:spLocks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9" name="Line 343"/>
            <p:cNvSpPr>
              <a:spLocks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0" name="Line 344"/>
            <p:cNvSpPr>
              <a:spLocks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1" name="Line 345"/>
            <p:cNvSpPr>
              <a:spLocks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2" name="Line 346"/>
            <p:cNvSpPr>
              <a:spLocks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3" name="Line 347"/>
            <p:cNvSpPr>
              <a:spLocks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4" name="Line 348"/>
            <p:cNvSpPr>
              <a:spLocks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5" name="Freeform 349"/>
            <p:cNvSpPr>
              <a:spLocks/>
            </p:cNvSpPr>
            <p:nvPr/>
          </p:nvSpPr>
          <p:spPr bwMode="auto">
            <a:xfrm>
              <a:off x="3121" y="1837"/>
              <a:ext cx="19" cy="34"/>
            </a:xfrm>
            <a:custGeom>
              <a:avLst/>
              <a:gdLst>
                <a:gd name="T0" fmla="*/ 35 w 18"/>
                <a:gd name="T1" fmla="*/ 88 h 30"/>
                <a:gd name="T2" fmla="*/ 6 w 18"/>
                <a:gd name="T3" fmla="*/ 156 h 30"/>
                <a:gd name="T4" fmla="*/ 0 w 18"/>
                <a:gd name="T5" fmla="*/ 156 h 30"/>
                <a:gd name="T6" fmla="*/ 0 w 18"/>
                <a:gd name="T7" fmla="*/ 61 h 30"/>
                <a:gd name="T8" fmla="*/ 6 w 18"/>
                <a:gd name="T9" fmla="*/ 0 h 30"/>
                <a:gd name="T10" fmla="*/ 35 w 18"/>
                <a:gd name="T11" fmla="*/ 29 h 30"/>
                <a:gd name="T12" fmla="*/ 35 w 18"/>
                <a:gd name="T13" fmla="*/ 88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round/>
              <a:headEnd/>
              <a:tailEnd/>
            </a:ln>
          </p:spPr>
          <p:txBody>
            <a:bodyPr/>
            <a:lstStyle/>
            <a:p>
              <a:endParaRPr lang="en-US"/>
            </a:p>
          </p:txBody>
        </p:sp>
        <p:sp>
          <p:nvSpPr>
            <p:cNvPr id="7496" name="Freeform 350"/>
            <p:cNvSpPr>
              <a:spLocks/>
            </p:cNvSpPr>
            <p:nvPr/>
          </p:nvSpPr>
          <p:spPr bwMode="auto">
            <a:xfrm>
              <a:off x="3128" y="1776"/>
              <a:ext cx="104" cy="115"/>
            </a:xfrm>
            <a:custGeom>
              <a:avLst/>
              <a:gdLst>
                <a:gd name="T0" fmla="*/ 81 w 102"/>
                <a:gd name="T1" fmla="*/ 60 h 102"/>
                <a:gd name="T2" fmla="*/ 49 w 102"/>
                <a:gd name="T3" fmla="*/ 60 h 102"/>
                <a:gd name="T4" fmla="*/ 12 w 102"/>
                <a:gd name="T5" fmla="*/ 60 h 102"/>
                <a:gd name="T6" fmla="*/ 6 w 102"/>
                <a:gd name="T7" fmla="*/ 60 h 102"/>
                <a:gd name="T8" fmla="*/ 6 w 102"/>
                <a:gd name="T9" fmla="*/ 112 h 102"/>
                <a:gd name="T10" fmla="*/ 0 w 102"/>
                <a:gd name="T11" fmla="*/ 142 h 102"/>
                <a:gd name="T12" fmla="*/ 0 w 102"/>
                <a:gd name="T13" fmla="*/ 142 h 102"/>
                <a:gd name="T14" fmla="*/ 0 w 102"/>
                <a:gd name="T15" fmla="*/ 258 h 102"/>
                <a:gd name="T16" fmla="*/ 12 w 102"/>
                <a:gd name="T17" fmla="*/ 289 h 102"/>
                <a:gd name="T18" fmla="*/ 12 w 102"/>
                <a:gd name="T19" fmla="*/ 342 h 102"/>
                <a:gd name="T20" fmla="*/ 0 w 102"/>
                <a:gd name="T21" fmla="*/ 401 h 102"/>
                <a:gd name="T22" fmla="*/ 0 w 102"/>
                <a:gd name="T23" fmla="*/ 426 h 102"/>
                <a:gd name="T24" fmla="*/ 24 w 102"/>
                <a:gd name="T25" fmla="*/ 487 h 102"/>
                <a:gd name="T26" fmla="*/ 67 w 102"/>
                <a:gd name="T27" fmla="*/ 370 h 102"/>
                <a:gd name="T28" fmla="*/ 93 w 102"/>
                <a:gd name="T29" fmla="*/ 312 h 102"/>
                <a:gd name="T30" fmla="*/ 110 w 102"/>
                <a:gd name="T31" fmla="*/ 289 h 102"/>
                <a:gd name="T32" fmla="*/ 110 w 102"/>
                <a:gd name="T33" fmla="*/ 87 h 102"/>
                <a:gd name="T34" fmla="*/ 128 w 102"/>
                <a:gd name="T35" fmla="*/ 29 h 102"/>
                <a:gd name="T36" fmla="*/ 122 w 102"/>
                <a:gd name="T37" fmla="*/ 0 h 102"/>
                <a:gd name="T38" fmla="*/ 104 w 102"/>
                <a:gd name="T39" fmla="*/ 29 h 102"/>
                <a:gd name="T40" fmla="*/ 81 w 102"/>
                <a:gd name="T41" fmla="*/ 60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02"/>
                <a:gd name="T65" fmla="*/ 102 w 102"/>
                <a:gd name="T66" fmla="*/ 102 h 1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239FB1"/>
            </a:solidFill>
            <a:ln w="9525">
              <a:solidFill>
                <a:srgbClr val="000000"/>
              </a:solidFill>
              <a:round/>
              <a:headEnd/>
              <a:tailEnd/>
            </a:ln>
          </p:spPr>
          <p:txBody>
            <a:bodyPr/>
            <a:lstStyle/>
            <a:p>
              <a:endParaRPr lang="en-US"/>
            </a:p>
          </p:txBody>
        </p:sp>
        <p:sp>
          <p:nvSpPr>
            <p:cNvPr id="7497" name="Freeform 351"/>
            <p:cNvSpPr>
              <a:spLocks/>
            </p:cNvSpPr>
            <p:nvPr/>
          </p:nvSpPr>
          <p:spPr bwMode="auto">
            <a:xfrm>
              <a:off x="3637" y="1682"/>
              <a:ext cx="140" cy="108"/>
            </a:xfrm>
            <a:custGeom>
              <a:avLst/>
              <a:gdLst>
                <a:gd name="T0" fmla="*/ 140 w 138"/>
                <a:gd name="T1" fmla="*/ 388 h 96"/>
                <a:gd name="T2" fmla="*/ 126 w 138"/>
                <a:gd name="T3" fmla="*/ 388 h 96"/>
                <a:gd name="T4" fmla="*/ 91 w 138"/>
                <a:gd name="T5" fmla="*/ 443 h 96"/>
                <a:gd name="T6" fmla="*/ 85 w 138"/>
                <a:gd name="T7" fmla="*/ 331 h 96"/>
                <a:gd name="T8" fmla="*/ 85 w 138"/>
                <a:gd name="T9" fmla="*/ 331 h 96"/>
                <a:gd name="T10" fmla="*/ 79 w 138"/>
                <a:gd name="T11" fmla="*/ 273 h 96"/>
                <a:gd name="T12" fmla="*/ 67 w 138"/>
                <a:gd name="T13" fmla="*/ 305 h 96"/>
                <a:gd name="T14" fmla="*/ 67 w 138"/>
                <a:gd name="T15" fmla="*/ 362 h 96"/>
                <a:gd name="T16" fmla="*/ 55 w 138"/>
                <a:gd name="T17" fmla="*/ 388 h 96"/>
                <a:gd name="T18" fmla="*/ 49 w 138"/>
                <a:gd name="T19" fmla="*/ 417 h 96"/>
                <a:gd name="T20" fmla="*/ 24 w 138"/>
                <a:gd name="T21" fmla="*/ 417 h 96"/>
                <a:gd name="T22" fmla="*/ 18 w 138"/>
                <a:gd name="T23" fmla="*/ 417 h 96"/>
                <a:gd name="T24" fmla="*/ 12 w 138"/>
                <a:gd name="T25" fmla="*/ 388 h 96"/>
                <a:gd name="T26" fmla="*/ 18 w 138"/>
                <a:gd name="T27" fmla="*/ 273 h 96"/>
                <a:gd name="T28" fmla="*/ 18 w 138"/>
                <a:gd name="T29" fmla="*/ 254 h 96"/>
                <a:gd name="T30" fmla="*/ 6 w 138"/>
                <a:gd name="T31" fmla="*/ 226 h 96"/>
                <a:gd name="T32" fmla="*/ 0 w 138"/>
                <a:gd name="T33" fmla="*/ 168 h 96"/>
                <a:gd name="T34" fmla="*/ 30 w 138"/>
                <a:gd name="T35" fmla="*/ 29 h 96"/>
                <a:gd name="T36" fmla="*/ 55 w 138"/>
                <a:gd name="T37" fmla="*/ 0 h 96"/>
                <a:gd name="T38" fmla="*/ 79 w 138"/>
                <a:gd name="T39" fmla="*/ 0 h 96"/>
                <a:gd name="T40" fmla="*/ 97 w 138"/>
                <a:gd name="T41" fmla="*/ 60 h 96"/>
                <a:gd name="T42" fmla="*/ 55 w 138"/>
                <a:gd name="T43" fmla="*/ 111 h 96"/>
                <a:gd name="T44" fmla="*/ 55 w 138"/>
                <a:gd name="T45" fmla="*/ 168 h 96"/>
                <a:gd name="T46" fmla="*/ 85 w 138"/>
                <a:gd name="T47" fmla="*/ 192 h 96"/>
                <a:gd name="T48" fmla="*/ 126 w 138"/>
                <a:gd name="T49" fmla="*/ 192 h 96"/>
                <a:gd name="T50" fmla="*/ 134 w 138"/>
                <a:gd name="T51" fmla="*/ 273 h 96"/>
                <a:gd name="T52" fmla="*/ 152 w 138"/>
                <a:gd name="T53" fmla="*/ 273 h 96"/>
                <a:gd name="T54" fmla="*/ 164 w 138"/>
                <a:gd name="T55" fmla="*/ 388 h 96"/>
                <a:gd name="T56" fmla="*/ 158 w 138"/>
                <a:gd name="T57" fmla="*/ 388 h 96"/>
                <a:gd name="T58" fmla="*/ 158 w 138"/>
                <a:gd name="T59" fmla="*/ 388 h 96"/>
                <a:gd name="T60" fmla="*/ 146 w 138"/>
                <a:gd name="T61" fmla="*/ 388 h 96"/>
                <a:gd name="T62" fmla="*/ 140 w 138"/>
                <a:gd name="T63" fmla="*/ 388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96"/>
                <a:gd name="T98" fmla="*/ 138 w 138"/>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6F73BF"/>
            </a:solidFill>
            <a:ln w="9525">
              <a:solidFill>
                <a:srgbClr val="000000"/>
              </a:solidFill>
              <a:round/>
              <a:headEnd/>
              <a:tailEnd/>
            </a:ln>
          </p:spPr>
          <p:txBody>
            <a:bodyPr/>
            <a:lstStyle/>
            <a:p>
              <a:endParaRPr lang="en-US"/>
            </a:p>
          </p:txBody>
        </p:sp>
        <p:sp>
          <p:nvSpPr>
            <p:cNvPr id="7498" name="Freeform 352"/>
            <p:cNvSpPr>
              <a:spLocks/>
            </p:cNvSpPr>
            <p:nvPr/>
          </p:nvSpPr>
          <p:spPr bwMode="auto">
            <a:xfrm>
              <a:off x="3419" y="1587"/>
              <a:ext cx="261" cy="189"/>
            </a:xfrm>
            <a:custGeom>
              <a:avLst/>
              <a:gdLst>
                <a:gd name="T0" fmla="*/ 225 w 257"/>
                <a:gd name="T1" fmla="*/ 668 h 168"/>
                <a:gd name="T2" fmla="*/ 158 w 257"/>
                <a:gd name="T3" fmla="*/ 498 h 168"/>
                <a:gd name="T4" fmla="*/ 140 w 257"/>
                <a:gd name="T5" fmla="*/ 471 h 168"/>
                <a:gd name="T6" fmla="*/ 121 w 257"/>
                <a:gd name="T7" fmla="*/ 443 h 168"/>
                <a:gd name="T8" fmla="*/ 91 w 257"/>
                <a:gd name="T9" fmla="*/ 331 h 168"/>
                <a:gd name="T10" fmla="*/ 73 w 257"/>
                <a:gd name="T11" fmla="*/ 273 h 168"/>
                <a:gd name="T12" fmla="*/ 61 w 257"/>
                <a:gd name="T13" fmla="*/ 331 h 168"/>
                <a:gd name="T14" fmla="*/ 49 w 257"/>
                <a:gd name="T15" fmla="*/ 362 h 168"/>
                <a:gd name="T16" fmla="*/ 55 w 257"/>
                <a:gd name="T17" fmla="*/ 417 h 168"/>
                <a:gd name="T18" fmla="*/ 18 w 257"/>
                <a:gd name="T19" fmla="*/ 388 h 168"/>
                <a:gd name="T20" fmla="*/ 12 w 257"/>
                <a:gd name="T21" fmla="*/ 226 h 168"/>
                <a:gd name="T22" fmla="*/ 6 w 257"/>
                <a:gd name="T23" fmla="*/ 141 h 168"/>
                <a:gd name="T24" fmla="*/ 0 w 257"/>
                <a:gd name="T25" fmla="*/ 54 h 168"/>
                <a:gd name="T26" fmla="*/ 55 w 257"/>
                <a:gd name="T27" fmla="*/ 0 h 168"/>
                <a:gd name="T28" fmla="*/ 73 w 257"/>
                <a:gd name="T29" fmla="*/ 54 h 168"/>
                <a:gd name="T30" fmla="*/ 97 w 257"/>
                <a:gd name="T31" fmla="*/ 87 h 168"/>
                <a:gd name="T32" fmla="*/ 121 w 257"/>
                <a:gd name="T33" fmla="*/ 192 h 168"/>
                <a:gd name="T34" fmla="*/ 140 w 257"/>
                <a:gd name="T35" fmla="*/ 192 h 168"/>
                <a:gd name="T36" fmla="*/ 183 w 257"/>
                <a:gd name="T37" fmla="*/ 192 h 168"/>
                <a:gd name="T38" fmla="*/ 207 w 257"/>
                <a:gd name="T39" fmla="*/ 192 h 168"/>
                <a:gd name="T40" fmla="*/ 225 w 257"/>
                <a:gd name="T41" fmla="*/ 254 h 168"/>
                <a:gd name="T42" fmla="*/ 225 w 257"/>
                <a:gd name="T43" fmla="*/ 331 h 168"/>
                <a:gd name="T44" fmla="*/ 247 w 257"/>
                <a:gd name="T45" fmla="*/ 362 h 168"/>
                <a:gd name="T46" fmla="*/ 263 w 257"/>
                <a:gd name="T47" fmla="*/ 417 h 168"/>
                <a:gd name="T48" fmla="*/ 298 w 257"/>
                <a:gd name="T49" fmla="*/ 305 h 168"/>
                <a:gd name="T50" fmla="*/ 313 w 257"/>
                <a:gd name="T51" fmla="*/ 388 h 168"/>
                <a:gd name="T52" fmla="*/ 298 w 257"/>
                <a:gd name="T53" fmla="*/ 417 h 168"/>
                <a:gd name="T54" fmla="*/ 263 w 257"/>
                <a:gd name="T55" fmla="*/ 554 h 168"/>
                <a:gd name="T56" fmla="*/ 271 w 257"/>
                <a:gd name="T57" fmla="*/ 617 h 168"/>
                <a:gd name="T58" fmla="*/ 285 w 257"/>
                <a:gd name="T59" fmla="*/ 637 h 168"/>
                <a:gd name="T60" fmla="*/ 285 w 257"/>
                <a:gd name="T61" fmla="*/ 668 h 168"/>
                <a:gd name="T62" fmla="*/ 279 w 257"/>
                <a:gd name="T63" fmla="*/ 781 h 168"/>
                <a:gd name="T64" fmla="*/ 255 w 257"/>
                <a:gd name="T65" fmla="*/ 781 h 168"/>
                <a:gd name="T66" fmla="*/ 239 w 257"/>
                <a:gd name="T67" fmla="*/ 752 h 168"/>
                <a:gd name="T68" fmla="*/ 225 w 257"/>
                <a:gd name="T69" fmla="*/ 668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7"/>
                <a:gd name="T106" fmla="*/ 0 h 168"/>
                <a:gd name="T107" fmla="*/ 257 w 257"/>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239FB1"/>
            </a:solidFill>
            <a:ln w="9525">
              <a:solidFill>
                <a:srgbClr val="000000"/>
              </a:solidFill>
              <a:round/>
              <a:headEnd/>
              <a:tailEnd/>
            </a:ln>
          </p:spPr>
          <p:txBody>
            <a:bodyPr/>
            <a:lstStyle/>
            <a:p>
              <a:endParaRPr lang="en-US"/>
            </a:p>
          </p:txBody>
        </p:sp>
        <p:sp>
          <p:nvSpPr>
            <p:cNvPr id="7499" name="Freeform 353"/>
            <p:cNvSpPr>
              <a:spLocks/>
            </p:cNvSpPr>
            <p:nvPr/>
          </p:nvSpPr>
          <p:spPr bwMode="auto">
            <a:xfrm>
              <a:off x="2856" y="1662"/>
              <a:ext cx="42" cy="33"/>
            </a:xfrm>
            <a:custGeom>
              <a:avLst/>
              <a:gdLst>
                <a:gd name="T0" fmla="*/ 12 w 42"/>
                <a:gd name="T1" fmla="*/ 103 h 30"/>
                <a:gd name="T2" fmla="*/ 0 w 42"/>
                <a:gd name="T3" fmla="*/ 41 h 30"/>
                <a:gd name="T4" fmla="*/ 6 w 42"/>
                <a:gd name="T5" fmla="*/ 41 h 30"/>
                <a:gd name="T6" fmla="*/ 6 w 42"/>
                <a:gd name="T7" fmla="*/ 23 h 30"/>
                <a:gd name="T8" fmla="*/ 12 w 42"/>
                <a:gd name="T9" fmla="*/ 23 h 30"/>
                <a:gd name="T10" fmla="*/ 12 w 42"/>
                <a:gd name="T11" fmla="*/ 23 h 30"/>
                <a:gd name="T12" fmla="*/ 18 w 42"/>
                <a:gd name="T13" fmla="*/ 23 h 30"/>
                <a:gd name="T14" fmla="*/ 18 w 42"/>
                <a:gd name="T15" fmla="*/ 23 h 30"/>
                <a:gd name="T16" fmla="*/ 24 w 42"/>
                <a:gd name="T17" fmla="*/ 23 h 30"/>
                <a:gd name="T18" fmla="*/ 24 w 42"/>
                <a:gd name="T19" fmla="*/ 23 h 30"/>
                <a:gd name="T20" fmla="*/ 30 w 42"/>
                <a:gd name="T21" fmla="*/ 0 h 30"/>
                <a:gd name="T22" fmla="*/ 36 w 42"/>
                <a:gd name="T23" fmla="*/ 23 h 30"/>
                <a:gd name="T24" fmla="*/ 36 w 42"/>
                <a:gd name="T25" fmla="*/ 23 h 30"/>
                <a:gd name="T26" fmla="*/ 42 w 42"/>
                <a:gd name="T27" fmla="*/ 23 h 30"/>
                <a:gd name="T28" fmla="*/ 42 w 42"/>
                <a:gd name="T29" fmla="*/ 84 h 30"/>
                <a:gd name="T30" fmla="*/ 12 w 42"/>
                <a:gd name="T31" fmla="*/ 103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30"/>
                <a:gd name="T50" fmla="*/ 42 w 42"/>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6F73BF"/>
            </a:solidFill>
            <a:ln w="9525">
              <a:solidFill>
                <a:srgbClr val="000000"/>
              </a:solidFill>
              <a:round/>
              <a:headEnd/>
              <a:tailEnd/>
            </a:ln>
          </p:spPr>
          <p:txBody>
            <a:bodyPr/>
            <a:lstStyle/>
            <a:p>
              <a:endParaRPr lang="en-US"/>
            </a:p>
          </p:txBody>
        </p:sp>
        <p:sp>
          <p:nvSpPr>
            <p:cNvPr id="7500" name="Freeform 354"/>
            <p:cNvSpPr>
              <a:spLocks/>
            </p:cNvSpPr>
            <p:nvPr/>
          </p:nvSpPr>
          <p:spPr bwMode="auto">
            <a:xfrm>
              <a:off x="2886" y="1621"/>
              <a:ext cx="97" cy="68"/>
            </a:xfrm>
            <a:custGeom>
              <a:avLst/>
              <a:gdLst>
                <a:gd name="T0" fmla="*/ 6 w 95"/>
                <a:gd name="T1" fmla="*/ 29 h 60"/>
                <a:gd name="T2" fmla="*/ 6 w 95"/>
                <a:gd name="T3" fmla="*/ 0 h 60"/>
                <a:gd name="T4" fmla="*/ 0 w 95"/>
                <a:gd name="T5" fmla="*/ 61 h 60"/>
                <a:gd name="T6" fmla="*/ 12 w 95"/>
                <a:gd name="T7" fmla="*/ 124 h 60"/>
                <a:gd name="T8" fmla="*/ 0 w 95"/>
                <a:gd name="T9" fmla="*/ 182 h 60"/>
                <a:gd name="T10" fmla="*/ 6 w 95"/>
                <a:gd name="T11" fmla="*/ 211 h 60"/>
                <a:gd name="T12" fmla="*/ 12 w 95"/>
                <a:gd name="T13" fmla="*/ 211 h 60"/>
                <a:gd name="T14" fmla="*/ 12 w 95"/>
                <a:gd name="T15" fmla="*/ 306 h 60"/>
                <a:gd name="T16" fmla="*/ 43 w 95"/>
                <a:gd name="T17" fmla="*/ 271 h 60"/>
                <a:gd name="T18" fmla="*/ 74 w 95"/>
                <a:gd name="T19" fmla="*/ 306 h 60"/>
                <a:gd name="T20" fmla="*/ 86 w 95"/>
                <a:gd name="T21" fmla="*/ 271 h 60"/>
                <a:gd name="T22" fmla="*/ 86 w 95"/>
                <a:gd name="T23" fmla="*/ 239 h 60"/>
                <a:gd name="T24" fmla="*/ 96 w 95"/>
                <a:gd name="T25" fmla="*/ 239 h 60"/>
                <a:gd name="T26" fmla="*/ 122 w 95"/>
                <a:gd name="T27" fmla="*/ 239 h 60"/>
                <a:gd name="T28" fmla="*/ 109 w 95"/>
                <a:gd name="T29" fmla="*/ 182 h 60"/>
                <a:gd name="T30" fmla="*/ 115 w 95"/>
                <a:gd name="T31" fmla="*/ 156 h 60"/>
                <a:gd name="T32" fmla="*/ 122 w 95"/>
                <a:gd name="T33" fmla="*/ 88 h 60"/>
                <a:gd name="T34" fmla="*/ 122 w 95"/>
                <a:gd name="T35" fmla="*/ 61 h 60"/>
                <a:gd name="T36" fmla="*/ 86 w 95"/>
                <a:gd name="T37" fmla="*/ 29 h 60"/>
                <a:gd name="T38" fmla="*/ 55 w 95"/>
                <a:gd name="T39" fmla="*/ 61 h 60"/>
                <a:gd name="T40" fmla="*/ 37 w 95"/>
                <a:gd name="T41" fmla="*/ 61 h 60"/>
                <a:gd name="T42" fmla="*/ 6 w 95"/>
                <a:gd name="T43" fmla="*/ 29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
                <a:gd name="T67" fmla="*/ 0 h 60"/>
                <a:gd name="T68" fmla="*/ 95 w 95"/>
                <a:gd name="T69" fmla="*/ 60 h 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6F73BF"/>
            </a:solidFill>
            <a:ln w="9525">
              <a:solidFill>
                <a:srgbClr val="000000"/>
              </a:solidFill>
              <a:round/>
              <a:headEnd/>
              <a:tailEnd/>
            </a:ln>
          </p:spPr>
          <p:txBody>
            <a:bodyPr/>
            <a:lstStyle/>
            <a:p>
              <a:endParaRPr lang="en-US"/>
            </a:p>
          </p:txBody>
        </p:sp>
        <p:sp>
          <p:nvSpPr>
            <p:cNvPr id="7501" name="Freeform 355"/>
            <p:cNvSpPr>
              <a:spLocks/>
            </p:cNvSpPr>
            <p:nvPr/>
          </p:nvSpPr>
          <p:spPr bwMode="auto">
            <a:xfrm>
              <a:off x="2836" y="1662"/>
              <a:ext cx="32" cy="60"/>
            </a:xfrm>
            <a:custGeom>
              <a:avLst/>
              <a:gdLst>
                <a:gd name="T0" fmla="*/ 0 w 30"/>
                <a:gd name="T1" fmla="*/ 46 h 54"/>
                <a:gd name="T2" fmla="*/ 6 w 30"/>
                <a:gd name="T3" fmla="*/ 138 h 54"/>
                <a:gd name="T4" fmla="*/ 39 w 30"/>
                <a:gd name="T5" fmla="*/ 210 h 54"/>
                <a:gd name="T6" fmla="*/ 57 w 30"/>
                <a:gd name="T7" fmla="*/ 188 h 54"/>
                <a:gd name="T8" fmla="*/ 69 w 30"/>
                <a:gd name="T9" fmla="*/ 120 h 54"/>
                <a:gd name="T10" fmla="*/ 69 w 30"/>
                <a:gd name="T11" fmla="*/ 120 h 54"/>
                <a:gd name="T12" fmla="*/ 39 w 30"/>
                <a:gd name="T13" fmla="*/ 46 h 54"/>
                <a:gd name="T14" fmla="*/ 39 w 30"/>
                <a:gd name="T15" fmla="*/ 0 h 54"/>
                <a:gd name="T16" fmla="*/ 6 w 30"/>
                <a:gd name="T17" fmla="*/ 0 h 54"/>
                <a:gd name="T18" fmla="*/ 0 w 30"/>
                <a:gd name="T19" fmla="*/ 46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54"/>
                <a:gd name="T32" fmla="*/ 30 w 30"/>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B73BF"/>
            </a:solidFill>
            <a:ln w="9525">
              <a:solidFill>
                <a:srgbClr val="000000"/>
              </a:solidFill>
              <a:round/>
              <a:headEnd/>
              <a:tailEnd/>
            </a:ln>
          </p:spPr>
          <p:txBody>
            <a:bodyPr/>
            <a:lstStyle/>
            <a:p>
              <a:endParaRPr lang="en-US"/>
            </a:p>
          </p:txBody>
        </p:sp>
        <p:sp>
          <p:nvSpPr>
            <p:cNvPr id="7502" name="Freeform 356"/>
            <p:cNvSpPr>
              <a:spLocks/>
            </p:cNvSpPr>
            <p:nvPr/>
          </p:nvSpPr>
          <p:spPr bwMode="auto">
            <a:xfrm>
              <a:off x="3226" y="1682"/>
              <a:ext cx="71" cy="54"/>
            </a:xfrm>
            <a:custGeom>
              <a:avLst/>
              <a:gdLst>
                <a:gd name="T0" fmla="*/ 6 w 71"/>
                <a:gd name="T1" fmla="*/ 29 h 48"/>
                <a:gd name="T2" fmla="*/ 0 w 71"/>
                <a:gd name="T3" fmla="*/ 0 h 48"/>
                <a:gd name="T4" fmla="*/ 24 w 71"/>
                <a:gd name="T5" fmla="*/ 0 h 48"/>
                <a:gd name="T6" fmla="*/ 48 w 71"/>
                <a:gd name="T7" fmla="*/ 0 h 48"/>
                <a:gd name="T8" fmla="*/ 59 w 71"/>
                <a:gd name="T9" fmla="*/ 0 h 48"/>
                <a:gd name="T10" fmla="*/ 59 w 71"/>
                <a:gd name="T11" fmla="*/ 87 h 48"/>
                <a:gd name="T12" fmla="*/ 65 w 71"/>
                <a:gd name="T13" fmla="*/ 111 h 48"/>
                <a:gd name="T14" fmla="*/ 59 w 71"/>
                <a:gd name="T15" fmla="*/ 141 h 48"/>
                <a:gd name="T16" fmla="*/ 71 w 71"/>
                <a:gd name="T17" fmla="*/ 226 h 48"/>
                <a:gd name="T18" fmla="*/ 65 w 71"/>
                <a:gd name="T19" fmla="*/ 226 h 48"/>
                <a:gd name="T20" fmla="*/ 59 w 71"/>
                <a:gd name="T21" fmla="*/ 226 h 48"/>
                <a:gd name="T22" fmla="*/ 59 w 71"/>
                <a:gd name="T23" fmla="*/ 192 h 48"/>
                <a:gd name="T24" fmla="*/ 54 w 71"/>
                <a:gd name="T25" fmla="*/ 192 h 48"/>
                <a:gd name="T26" fmla="*/ 54 w 71"/>
                <a:gd name="T27" fmla="*/ 192 h 48"/>
                <a:gd name="T28" fmla="*/ 48 w 71"/>
                <a:gd name="T29" fmla="*/ 192 h 48"/>
                <a:gd name="T30" fmla="*/ 42 w 71"/>
                <a:gd name="T31" fmla="*/ 168 h 48"/>
                <a:gd name="T32" fmla="*/ 36 w 71"/>
                <a:gd name="T33" fmla="*/ 168 h 48"/>
                <a:gd name="T34" fmla="*/ 36 w 71"/>
                <a:gd name="T35" fmla="*/ 168 h 48"/>
                <a:gd name="T36" fmla="*/ 24 w 71"/>
                <a:gd name="T37" fmla="*/ 141 h 48"/>
                <a:gd name="T38" fmla="*/ 12 w 71"/>
                <a:gd name="T39" fmla="*/ 87 h 48"/>
                <a:gd name="T40" fmla="*/ 6 w 71"/>
                <a:gd name="T41" fmla="*/ 29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8"/>
                <a:gd name="T65" fmla="*/ 71 w 71"/>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6F73BF"/>
            </a:solidFill>
            <a:ln w="9525">
              <a:solidFill>
                <a:srgbClr val="000000"/>
              </a:solidFill>
              <a:round/>
              <a:headEnd/>
              <a:tailEnd/>
            </a:ln>
          </p:spPr>
          <p:txBody>
            <a:bodyPr/>
            <a:lstStyle/>
            <a:p>
              <a:endParaRPr lang="en-US"/>
            </a:p>
          </p:txBody>
        </p:sp>
        <p:sp>
          <p:nvSpPr>
            <p:cNvPr id="7503" name="Freeform 357"/>
            <p:cNvSpPr>
              <a:spLocks/>
            </p:cNvSpPr>
            <p:nvPr/>
          </p:nvSpPr>
          <p:spPr bwMode="auto">
            <a:xfrm>
              <a:off x="3285" y="1675"/>
              <a:ext cx="67" cy="74"/>
            </a:xfrm>
            <a:custGeom>
              <a:avLst/>
              <a:gdLst>
                <a:gd name="T0" fmla="*/ 12 w 66"/>
                <a:gd name="T1" fmla="*/ 238 h 66"/>
                <a:gd name="T2" fmla="*/ 0 w 66"/>
                <a:gd name="T3" fmla="*/ 159 h 66"/>
                <a:gd name="T4" fmla="*/ 6 w 66"/>
                <a:gd name="T5" fmla="*/ 135 h 66"/>
                <a:gd name="T6" fmla="*/ 0 w 66"/>
                <a:gd name="T7" fmla="*/ 107 h 66"/>
                <a:gd name="T8" fmla="*/ 0 w 66"/>
                <a:gd name="T9" fmla="*/ 27 h 66"/>
                <a:gd name="T10" fmla="*/ 6 w 66"/>
                <a:gd name="T11" fmla="*/ 0 h 66"/>
                <a:gd name="T12" fmla="*/ 49 w 66"/>
                <a:gd name="T13" fmla="*/ 27 h 66"/>
                <a:gd name="T14" fmla="*/ 55 w 66"/>
                <a:gd name="T15" fmla="*/ 78 h 66"/>
                <a:gd name="T16" fmla="*/ 79 w 66"/>
                <a:gd name="T17" fmla="*/ 135 h 66"/>
                <a:gd name="T18" fmla="*/ 67 w 66"/>
                <a:gd name="T19" fmla="*/ 135 h 66"/>
                <a:gd name="T20" fmla="*/ 61 w 66"/>
                <a:gd name="T21" fmla="*/ 238 h 66"/>
                <a:gd name="T22" fmla="*/ 61 w 66"/>
                <a:gd name="T23" fmla="*/ 292 h 66"/>
                <a:gd name="T24" fmla="*/ 30 w 66"/>
                <a:gd name="T25" fmla="*/ 262 h 66"/>
                <a:gd name="T26" fmla="*/ 49 w 66"/>
                <a:gd name="T27" fmla="*/ 238 h 66"/>
                <a:gd name="T28" fmla="*/ 30 w 66"/>
                <a:gd name="T29" fmla="*/ 185 h 66"/>
                <a:gd name="T30" fmla="*/ 12 w 66"/>
                <a:gd name="T31" fmla="*/ 238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
                <a:gd name="T49" fmla="*/ 0 h 66"/>
                <a:gd name="T50" fmla="*/ 66 w 66"/>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6F73BF"/>
            </a:solidFill>
            <a:ln w="9525">
              <a:solidFill>
                <a:srgbClr val="000000"/>
              </a:solidFill>
              <a:round/>
              <a:headEnd/>
              <a:tailEnd/>
            </a:ln>
          </p:spPr>
          <p:txBody>
            <a:bodyPr/>
            <a:lstStyle/>
            <a:p>
              <a:endParaRPr lang="en-US"/>
            </a:p>
          </p:txBody>
        </p:sp>
        <p:sp>
          <p:nvSpPr>
            <p:cNvPr id="7504" name="Freeform 358"/>
            <p:cNvSpPr>
              <a:spLocks/>
            </p:cNvSpPr>
            <p:nvPr/>
          </p:nvSpPr>
          <p:spPr bwMode="auto">
            <a:xfrm>
              <a:off x="3262" y="1722"/>
              <a:ext cx="29" cy="21"/>
            </a:xfrm>
            <a:custGeom>
              <a:avLst/>
              <a:gdLst>
                <a:gd name="T0" fmla="*/ 29 w 29"/>
                <a:gd name="T1" fmla="*/ 89 h 18"/>
                <a:gd name="T2" fmla="*/ 23 w 29"/>
                <a:gd name="T3" fmla="*/ 137 h 18"/>
                <a:gd name="T4" fmla="*/ 6 w 29"/>
                <a:gd name="T5" fmla="*/ 47 h 18"/>
                <a:gd name="T6" fmla="*/ 0 w 29"/>
                <a:gd name="T7" fmla="*/ 0 h 18"/>
                <a:gd name="T8" fmla="*/ 0 w 29"/>
                <a:gd name="T9" fmla="*/ 0 h 18"/>
                <a:gd name="T10" fmla="*/ 6 w 29"/>
                <a:gd name="T11" fmla="*/ 0 h 18"/>
                <a:gd name="T12" fmla="*/ 12 w 29"/>
                <a:gd name="T13" fmla="*/ 47 h 18"/>
                <a:gd name="T14" fmla="*/ 18 w 29"/>
                <a:gd name="T15" fmla="*/ 47 h 18"/>
                <a:gd name="T16" fmla="*/ 18 w 29"/>
                <a:gd name="T17" fmla="*/ 47 h 18"/>
                <a:gd name="T18" fmla="*/ 23 w 29"/>
                <a:gd name="T19" fmla="*/ 47 h 18"/>
                <a:gd name="T20" fmla="*/ 23 w 29"/>
                <a:gd name="T21" fmla="*/ 89 h 18"/>
                <a:gd name="T22" fmla="*/ 29 w 29"/>
                <a:gd name="T23" fmla="*/ 89 h 18"/>
                <a:gd name="T24" fmla="*/ 29 w 29"/>
                <a:gd name="T25" fmla="*/ 89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8"/>
                <a:gd name="T41" fmla="*/ 29 w 29"/>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round/>
              <a:headEnd/>
              <a:tailEnd/>
            </a:ln>
          </p:spPr>
          <p:txBody>
            <a:bodyPr/>
            <a:lstStyle/>
            <a:p>
              <a:endParaRPr lang="en-US"/>
            </a:p>
          </p:txBody>
        </p:sp>
        <p:sp>
          <p:nvSpPr>
            <p:cNvPr id="7505" name="Freeform 359"/>
            <p:cNvSpPr>
              <a:spLocks/>
            </p:cNvSpPr>
            <p:nvPr/>
          </p:nvSpPr>
          <p:spPr bwMode="auto">
            <a:xfrm>
              <a:off x="2856" y="1675"/>
              <a:ext cx="101" cy="122"/>
            </a:xfrm>
            <a:custGeom>
              <a:avLst/>
              <a:gdLst>
                <a:gd name="T0" fmla="*/ 18 w 101"/>
                <a:gd name="T1" fmla="*/ 264 h 108"/>
                <a:gd name="T2" fmla="*/ 6 w 101"/>
                <a:gd name="T3" fmla="*/ 264 h 108"/>
                <a:gd name="T4" fmla="*/ 0 w 101"/>
                <a:gd name="T5" fmla="*/ 203 h 108"/>
                <a:gd name="T6" fmla="*/ 6 w 101"/>
                <a:gd name="T7" fmla="*/ 178 h 108"/>
                <a:gd name="T8" fmla="*/ 12 w 101"/>
                <a:gd name="T9" fmla="*/ 87 h 108"/>
                <a:gd name="T10" fmla="*/ 12 w 101"/>
                <a:gd name="T11" fmla="*/ 87 h 108"/>
                <a:gd name="T12" fmla="*/ 42 w 101"/>
                <a:gd name="T13" fmla="*/ 60 h 108"/>
                <a:gd name="T14" fmla="*/ 60 w 101"/>
                <a:gd name="T15" fmla="*/ 29 h 108"/>
                <a:gd name="T16" fmla="*/ 90 w 101"/>
                <a:gd name="T17" fmla="*/ 60 h 108"/>
                <a:gd name="T18" fmla="*/ 96 w 101"/>
                <a:gd name="T19" fmla="*/ 29 h 108"/>
                <a:gd name="T20" fmla="*/ 96 w 101"/>
                <a:gd name="T21" fmla="*/ 0 h 108"/>
                <a:gd name="T22" fmla="*/ 101 w 101"/>
                <a:gd name="T23" fmla="*/ 60 h 108"/>
                <a:gd name="T24" fmla="*/ 96 w 101"/>
                <a:gd name="T25" fmla="*/ 114 h 108"/>
                <a:gd name="T26" fmla="*/ 78 w 101"/>
                <a:gd name="T27" fmla="*/ 87 h 108"/>
                <a:gd name="T28" fmla="*/ 60 w 101"/>
                <a:gd name="T29" fmla="*/ 114 h 108"/>
                <a:gd name="T30" fmla="*/ 66 w 101"/>
                <a:gd name="T31" fmla="*/ 146 h 108"/>
                <a:gd name="T32" fmla="*/ 60 w 101"/>
                <a:gd name="T33" fmla="*/ 146 h 108"/>
                <a:gd name="T34" fmla="*/ 60 w 101"/>
                <a:gd name="T35" fmla="*/ 178 h 108"/>
                <a:gd name="T36" fmla="*/ 54 w 101"/>
                <a:gd name="T37" fmla="*/ 178 h 108"/>
                <a:gd name="T38" fmla="*/ 60 w 101"/>
                <a:gd name="T39" fmla="*/ 178 h 108"/>
                <a:gd name="T40" fmla="*/ 48 w 101"/>
                <a:gd name="T41" fmla="*/ 114 h 108"/>
                <a:gd name="T42" fmla="*/ 42 w 101"/>
                <a:gd name="T43" fmla="*/ 146 h 108"/>
                <a:gd name="T44" fmla="*/ 48 w 101"/>
                <a:gd name="T45" fmla="*/ 234 h 108"/>
                <a:gd name="T46" fmla="*/ 54 w 101"/>
                <a:gd name="T47" fmla="*/ 264 h 108"/>
                <a:gd name="T48" fmla="*/ 48 w 101"/>
                <a:gd name="T49" fmla="*/ 264 h 108"/>
                <a:gd name="T50" fmla="*/ 48 w 101"/>
                <a:gd name="T51" fmla="*/ 293 h 108"/>
                <a:gd name="T52" fmla="*/ 42 w 101"/>
                <a:gd name="T53" fmla="*/ 293 h 108"/>
                <a:gd name="T54" fmla="*/ 66 w 101"/>
                <a:gd name="T55" fmla="*/ 351 h 108"/>
                <a:gd name="T56" fmla="*/ 66 w 101"/>
                <a:gd name="T57" fmla="*/ 412 h 108"/>
                <a:gd name="T58" fmla="*/ 60 w 101"/>
                <a:gd name="T59" fmla="*/ 381 h 108"/>
                <a:gd name="T60" fmla="*/ 54 w 101"/>
                <a:gd name="T61" fmla="*/ 381 h 108"/>
                <a:gd name="T62" fmla="*/ 60 w 101"/>
                <a:gd name="T63" fmla="*/ 441 h 108"/>
                <a:gd name="T64" fmla="*/ 48 w 101"/>
                <a:gd name="T65" fmla="*/ 441 h 108"/>
                <a:gd name="T66" fmla="*/ 54 w 101"/>
                <a:gd name="T67" fmla="*/ 528 h 108"/>
                <a:gd name="T68" fmla="*/ 42 w 101"/>
                <a:gd name="T69" fmla="*/ 498 h 108"/>
                <a:gd name="T70" fmla="*/ 42 w 101"/>
                <a:gd name="T71" fmla="*/ 528 h 108"/>
                <a:gd name="T72" fmla="*/ 36 w 101"/>
                <a:gd name="T73" fmla="*/ 467 h 108"/>
                <a:gd name="T74" fmla="*/ 30 w 101"/>
                <a:gd name="T75" fmla="*/ 498 h 108"/>
                <a:gd name="T76" fmla="*/ 24 w 101"/>
                <a:gd name="T77" fmla="*/ 412 h 108"/>
                <a:gd name="T78" fmla="*/ 24 w 101"/>
                <a:gd name="T79" fmla="*/ 381 h 108"/>
                <a:gd name="T80" fmla="*/ 36 w 101"/>
                <a:gd name="T81" fmla="*/ 351 h 108"/>
                <a:gd name="T82" fmla="*/ 54 w 101"/>
                <a:gd name="T83" fmla="*/ 381 h 108"/>
                <a:gd name="T84" fmla="*/ 48 w 101"/>
                <a:gd name="T85" fmla="*/ 351 h 108"/>
                <a:gd name="T86" fmla="*/ 42 w 101"/>
                <a:gd name="T87" fmla="*/ 324 h 108"/>
                <a:gd name="T88" fmla="*/ 24 w 101"/>
                <a:gd name="T89" fmla="*/ 324 h 108"/>
                <a:gd name="T90" fmla="*/ 18 w 101"/>
                <a:gd name="T91" fmla="*/ 324 h 108"/>
                <a:gd name="T92" fmla="*/ 12 w 101"/>
                <a:gd name="T93" fmla="*/ 293 h 108"/>
                <a:gd name="T94" fmla="*/ 18 w 101"/>
                <a:gd name="T95" fmla="*/ 264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1"/>
                <a:gd name="T145" fmla="*/ 0 h 108"/>
                <a:gd name="T146" fmla="*/ 101 w 101"/>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239FB1"/>
            </a:solidFill>
            <a:ln w="9525">
              <a:solidFill>
                <a:srgbClr val="000000"/>
              </a:solidFill>
              <a:round/>
              <a:headEnd/>
              <a:tailEnd/>
            </a:ln>
          </p:spPr>
          <p:txBody>
            <a:bodyPr/>
            <a:lstStyle/>
            <a:p>
              <a:endParaRPr lang="en-US"/>
            </a:p>
          </p:txBody>
        </p:sp>
        <p:sp>
          <p:nvSpPr>
            <p:cNvPr id="7506" name="Freeform 360"/>
            <p:cNvSpPr>
              <a:spLocks/>
            </p:cNvSpPr>
            <p:nvPr/>
          </p:nvSpPr>
          <p:spPr bwMode="auto">
            <a:xfrm>
              <a:off x="2922" y="1817"/>
              <a:ext cx="42" cy="13"/>
            </a:xfrm>
            <a:custGeom>
              <a:avLst/>
              <a:gdLst>
                <a:gd name="T0" fmla="*/ 48 w 41"/>
                <a:gd name="T1" fmla="*/ 20 h 12"/>
                <a:gd name="T2" fmla="*/ 6 w 41"/>
                <a:gd name="T3" fmla="*/ 0 h 12"/>
                <a:gd name="T4" fmla="*/ 0 w 41"/>
                <a:gd name="T5" fmla="*/ 0 h 12"/>
                <a:gd name="T6" fmla="*/ 0 w 41"/>
                <a:gd name="T7" fmla="*/ 20 h 12"/>
                <a:gd name="T8" fmla="*/ 18 w 41"/>
                <a:gd name="T9" fmla="*/ 20 h 12"/>
                <a:gd name="T10" fmla="*/ 43 w 41"/>
                <a:gd name="T11" fmla="*/ 33 h 12"/>
                <a:gd name="T12" fmla="*/ 54 w 41"/>
                <a:gd name="T13" fmla="*/ 20 h 12"/>
                <a:gd name="T14" fmla="*/ 48 w 41"/>
                <a:gd name="T15" fmla="*/ 20 h 12"/>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12"/>
                <a:gd name="T26" fmla="*/ 41 w 4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round/>
              <a:headEnd/>
              <a:tailEnd/>
            </a:ln>
          </p:spPr>
          <p:txBody>
            <a:bodyPr/>
            <a:lstStyle/>
            <a:p>
              <a:endParaRPr lang="en-US"/>
            </a:p>
          </p:txBody>
        </p:sp>
        <p:sp>
          <p:nvSpPr>
            <p:cNvPr id="7507" name="Freeform 361"/>
            <p:cNvSpPr>
              <a:spLocks/>
            </p:cNvSpPr>
            <p:nvPr/>
          </p:nvSpPr>
          <p:spPr bwMode="auto">
            <a:xfrm>
              <a:off x="2904" y="1736"/>
              <a:ext cx="30" cy="27"/>
            </a:xfrm>
            <a:custGeom>
              <a:avLst/>
              <a:gdLst>
                <a:gd name="T0" fmla="*/ 30 w 30"/>
                <a:gd name="T1" fmla="*/ 87 h 24"/>
                <a:gd name="T2" fmla="*/ 12 w 30"/>
                <a:gd name="T3" fmla="*/ 29 h 24"/>
                <a:gd name="T4" fmla="*/ 0 w 30"/>
                <a:gd name="T5" fmla="*/ 0 h 24"/>
                <a:gd name="T6" fmla="*/ 12 w 30"/>
                <a:gd name="T7" fmla="*/ 60 h 24"/>
                <a:gd name="T8" fmla="*/ 30 w 30"/>
                <a:gd name="T9" fmla="*/ 111 h 24"/>
                <a:gd name="T10" fmla="*/ 30 w 30"/>
                <a:gd name="T11" fmla="*/ 87 h 24"/>
                <a:gd name="T12" fmla="*/ 0 60000 65536"/>
                <a:gd name="T13" fmla="*/ 0 60000 65536"/>
                <a:gd name="T14" fmla="*/ 0 60000 65536"/>
                <a:gd name="T15" fmla="*/ 0 60000 65536"/>
                <a:gd name="T16" fmla="*/ 0 60000 65536"/>
                <a:gd name="T17" fmla="*/ 0 60000 65536"/>
                <a:gd name="T18" fmla="*/ 0 w 30"/>
                <a:gd name="T19" fmla="*/ 0 h 24"/>
                <a:gd name="T20" fmla="*/ 30 w 3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round/>
              <a:headEnd/>
              <a:tailEnd/>
            </a:ln>
          </p:spPr>
          <p:txBody>
            <a:bodyPr/>
            <a:lstStyle/>
            <a:p>
              <a:endParaRPr lang="en-US"/>
            </a:p>
          </p:txBody>
        </p:sp>
        <p:sp>
          <p:nvSpPr>
            <p:cNvPr id="7508" name="Freeform 362"/>
            <p:cNvSpPr>
              <a:spLocks/>
            </p:cNvSpPr>
            <p:nvPr/>
          </p:nvSpPr>
          <p:spPr bwMode="auto">
            <a:xfrm>
              <a:off x="2953" y="1729"/>
              <a:ext cx="11" cy="7"/>
            </a:xfrm>
            <a:custGeom>
              <a:avLst/>
              <a:gdLst>
                <a:gd name="T0" fmla="*/ 11 w 11"/>
                <a:gd name="T1" fmla="*/ 47 h 6"/>
                <a:gd name="T2" fmla="*/ 5 w 11"/>
                <a:gd name="T3" fmla="*/ 47 h 6"/>
                <a:gd name="T4" fmla="*/ 0 w 11"/>
                <a:gd name="T5" fmla="*/ 0 h 6"/>
                <a:gd name="T6" fmla="*/ 11 w 11"/>
                <a:gd name="T7" fmla="*/ 47 h 6"/>
                <a:gd name="T8" fmla="*/ 11 w 11"/>
                <a:gd name="T9" fmla="*/ 47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11" y="6"/>
                  </a:moveTo>
                  <a:lnTo>
                    <a:pt x="5" y="6"/>
                  </a:lnTo>
                  <a:lnTo>
                    <a:pt x="0" y="0"/>
                  </a:lnTo>
                  <a:lnTo>
                    <a:pt x="11" y="6"/>
                  </a:lnTo>
                  <a:close/>
                </a:path>
              </a:pathLst>
            </a:custGeom>
            <a:solidFill>
              <a:srgbClr val="239FB1"/>
            </a:solidFill>
            <a:ln w="9525">
              <a:solidFill>
                <a:srgbClr val="000000"/>
              </a:solidFill>
              <a:round/>
              <a:headEnd/>
              <a:tailEnd/>
            </a:ln>
          </p:spPr>
          <p:txBody>
            <a:bodyPr/>
            <a:lstStyle/>
            <a:p>
              <a:endParaRPr lang="en-US"/>
            </a:p>
          </p:txBody>
        </p:sp>
        <p:sp>
          <p:nvSpPr>
            <p:cNvPr id="7509" name="Freeform 363"/>
            <p:cNvSpPr>
              <a:spLocks/>
            </p:cNvSpPr>
            <p:nvPr/>
          </p:nvSpPr>
          <p:spPr bwMode="auto">
            <a:xfrm>
              <a:off x="2862" y="1749"/>
              <a:ext cx="6" cy="7"/>
            </a:xfrm>
            <a:custGeom>
              <a:avLst/>
              <a:gdLst>
                <a:gd name="T0" fmla="*/ 0 w 6"/>
                <a:gd name="T1" fmla="*/ 0 h 6"/>
                <a:gd name="T2" fmla="*/ 6 w 6"/>
                <a:gd name="T3" fmla="*/ 47 h 6"/>
                <a:gd name="T4" fmla="*/ 6 w 6"/>
                <a:gd name="T5" fmla="*/ 47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6" y="6"/>
                  </a:lnTo>
                  <a:lnTo>
                    <a:pt x="0" y="0"/>
                  </a:lnTo>
                  <a:close/>
                </a:path>
              </a:pathLst>
            </a:custGeom>
            <a:solidFill>
              <a:srgbClr val="239FB1"/>
            </a:solidFill>
            <a:ln w="9525">
              <a:solidFill>
                <a:srgbClr val="000000"/>
              </a:solidFill>
              <a:round/>
              <a:headEnd/>
              <a:tailEnd/>
            </a:ln>
          </p:spPr>
          <p:txBody>
            <a:bodyPr/>
            <a:lstStyle/>
            <a:p>
              <a:endParaRPr lang="en-US"/>
            </a:p>
          </p:txBody>
        </p:sp>
        <p:sp>
          <p:nvSpPr>
            <p:cNvPr id="7510" name="Freeform 364"/>
            <p:cNvSpPr>
              <a:spLocks/>
            </p:cNvSpPr>
            <p:nvPr/>
          </p:nvSpPr>
          <p:spPr bwMode="auto">
            <a:xfrm>
              <a:off x="2953" y="1749"/>
              <a:ext cx="4" cy="7"/>
            </a:xfrm>
            <a:custGeom>
              <a:avLst/>
              <a:gdLst>
                <a:gd name="T0" fmla="*/ 2 w 5"/>
                <a:gd name="T1" fmla="*/ 0 h 6"/>
                <a:gd name="T2" fmla="*/ 2 w 5"/>
                <a:gd name="T3" fmla="*/ 47 h 6"/>
                <a:gd name="T4" fmla="*/ 0 w 5"/>
                <a:gd name="T5" fmla="*/ 0 h 6"/>
                <a:gd name="T6" fmla="*/ 2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0"/>
                  </a:moveTo>
                  <a:lnTo>
                    <a:pt x="5" y="6"/>
                  </a:lnTo>
                  <a:lnTo>
                    <a:pt x="0" y="0"/>
                  </a:lnTo>
                  <a:lnTo>
                    <a:pt x="5" y="0"/>
                  </a:lnTo>
                  <a:close/>
                </a:path>
              </a:pathLst>
            </a:custGeom>
            <a:solidFill>
              <a:srgbClr val="239FB1"/>
            </a:solidFill>
            <a:ln w="9525">
              <a:solidFill>
                <a:srgbClr val="000000"/>
              </a:solidFill>
              <a:round/>
              <a:headEnd/>
              <a:tailEnd/>
            </a:ln>
          </p:spPr>
          <p:txBody>
            <a:bodyPr/>
            <a:lstStyle/>
            <a:p>
              <a:endParaRPr lang="en-US"/>
            </a:p>
          </p:txBody>
        </p:sp>
        <p:sp>
          <p:nvSpPr>
            <p:cNvPr id="7511" name="Freeform 365"/>
            <p:cNvSpPr>
              <a:spLocks/>
            </p:cNvSpPr>
            <p:nvPr/>
          </p:nvSpPr>
          <p:spPr bwMode="auto">
            <a:xfrm>
              <a:off x="2631" y="1561"/>
              <a:ext cx="194" cy="202"/>
            </a:xfrm>
            <a:custGeom>
              <a:avLst/>
              <a:gdLst>
                <a:gd name="T0" fmla="*/ 97 w 192"/>
                <a:gd name="T1" fmla="*/ 0 h 179"/>
                <a:gd name="T2" fmla="*/ 73 w 192"/>
                <a:gd name="T3" fmla="*/ 29 h 179"/>
                <a:gd name="T4" fmla="*/ 67 w 192"/>
                <a:gd name="T5" fmla="*/ 29 h 179"/>
                <a:gd name="T6" fmla="*/ 42 w 192"/>
                <a:gd name="T7" fmla="*/ 60 h 179"/>
                <a:gd name="T8" fmla="*/ 24 w 192"/>
                <a:gd name="T9" fmla="*/ 60 h 179"/>
                <a:gd name="T10" fmla="*/ 6 w 192"/>
                <a:gd name="T11" fmla="*/ 111 h 179"/>
                <a:gd name="T12" fmla="*/ 0 w 192"/>
                <a:gd name="T13" fmla="*/ 166 h 179"/>
                <a:gd name="T14" fmla="*/ 6 w 192"/>
                <a:gd name="T15" fmla="*/ 228 h 179"/>
                <a:gd name="T16" fmla="*/ 18 w 192"/>
                <a:gd name="T17" fmla="*/ 310 h 179"/>
                <a:gd name="T18" fmla="*/ 67 w 192"/>
                <a:gd name="T19" fmla="*/ 288 h 179"/>
                <a:gd name="T20" fmla="*/ 91 w 192"/>
                <a:gd name="T21" fmla="*/ 429 h 179"/>
                <a:gd name="T22" fmla="*/ 109 w 192"/>
                <a:gd name="T23" fmla="*/ 517 h 179"/>
                <a:gd name="T24" fmla="*/ 146 w 192"/>
                <a:gd name="T25" fmla="*/ 597 h 179"/>
                <a:gd name="T26" fmla="*/ 170 w 192"/>
                <a:gd name="T27" fmla="*/ 658 h 179"/>
                <a:gd name="T28" fmla="*/ 176 w 192"/>
                <a:gd name="T29" fmla="*/ 832 h 179"/>
                <a:gd name="T30" fmla="*/ 194 w 192"/>
                <a:gd name="T31" fmla="*/ 801 h 179"/>
                <a:gd name="T32" fmla="*/ 200 w 192"/>
                <a:gd name="T33" fmla="*/ 743 h 179"/>
                <a:gd name="T34" fmla="*/ 194 w 192"/>
                <a:gd name="T35" fmla="*/ 629 h 179"/>
                <a:gd name="T36" fmla="*/ 218 w 192"/>
                <a:gd name="T37" fmla="*/ 686 h 179"/>
                <a:gd name="T38" fmla="*/ 200 w 192"/>
                <a:gd name="T39" fmla="*/ 569 h 179"/>
                <a:gd name="T40" fmla="*/ 182 w 192"/>
                <a:gd name="T41" fmla="*/ 489 h 179"/>
                <a:gd name="T42" fmla="*/ 146 w 192"/>
                <a:gd name="T43" fmla="*/ 458 h 179"/>
                <a:gd name="T44" fmla="*/ 127 w 192"/>
                <a:gd name="T45" fmla="*/ 343 h 179"/>
                <a:gd name="T46" fmla="*/ 103 w 192"/>
                <a:gd name="T47" fmla="*/ 200 h 179"/>
                <a:gd name="T48" fmla="*/ 115 w 192"/>
                <a:gd name="T49" fmla="*/ 111 h 179"/>
                <a:gd name="T50" fmla="*/ 121 w 192"/>
                <a:gd name="T51" fmla="*/ 87 h 179"/>
                <a:gd name="T52" fmla="*/ 109 w 192"/>
                <a:gd name="T53" fmla="*/ 288 h 179"/>
                <a:gd name="T54" fmla="*/ 109 w 192"/>
                <a:gd name="T55" fmla="*/ 288 h 179"/>
                <a:gd name="T56" fmla="*/ 109 w 192"/>
                <a:gd name="T57" fmla="*/ 288 h 179"/>
                <a:gd name="T58" fmla="*/ 121 w 192"/>
                <a:gd name="T59" fmla="*/ 60 h 179"/>
                <a:gd name="T60" fmla="*/ 109 w 192"/>
                <a:gd name="T61" fmla="*/ 517 h 179"/>
                <a:gd name="T62" fmla="*/ 121 w 192"/>
                <a:gd name="T63" fmla="*/ 60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79"/>
                <a:gd name="T98" fmla="*/ 192 w 192"/>
                <a:gd name="T99" fmla="*/ 179 h 1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6F73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2" name="Freeform 366"/>
            <p:cNvSpPr>
              <a:spLocks/>
            </p:cNvSpPr>
            <p:nvPr/>
          </p:nvSpPr>
          <p:spPr bwMode="auto">
            <a:xfrm>
              <a:off x="2631" y="1561"/>
              <a:ext cx="194" cy="202"/>
            </a:xfrm>
            <a:custGeom>
              <a:avLst/>
              <a:gdLst>
                <a:gd name="T0" fmla="*/ 121 w 192"/>
                <a:gd name="T1" fmla="*/ 60 h 179"/>
                <a:gd name="T2" fmla="*/ 97 w 192"/>
                <a:gd name="T3" fmla="*/ 0 h 179"/>
                <a:gd name="T4" fmla="*/ 79 w 192"/>
                <a:gd name="T5" fmla="*/ 29 h 179"/>
                <a:gd name="T6" fmla="*/ 73 w 192"/>
                <a:gd name="T7" fmla="*/ 29 h 179"/>
                <a:gd name="T8" fmla="*/ 73 w 192"/>
                <a:gd name="T9" fmla="*/ 29 h 179"/>
                <a:gd name="T10" fmla="*/ 67 w 192"/>
                <a:gd name="T11" fmla="*/ 29 h 179"/>
                <a:gd name="T12" fmla="*/ 67 w 192"/>
                <a:gd name="T13" fmla="*/ 60 h 179"/>
                <a:gd name="T14" fmla="*/ 42 w 192"/>
                <a:gd name="T15" fmla="*/ 60 h 179"/>
                <a:gd name="T16" fmla="*/ 36 w 192"/>
                <a:gd name="T17" fmla="*/ 111 h 179"/>
                <a:gd name="T18" fmla="*/ 24 w 192"/>
                <a:gd name="T19" fmla="*/ 60 h 179"/>
                <a:gd name="T20" fmla="*/ 18 w 192"/>
                <a:gd name="T21" fmla="*/ 87 h 179"/>
                <a:gd name="T22" fmla="*/ 6 w 192"/>
                <a:gd name="T23" fmla="*/ 111 h 179"/>
                <a:gd name="T24" fmla="*/ 6 w 192"/>
                <a:gd name="T25" fmla="*/ 141 h 179"/>
                <a:gd name="T26" fmla="*/ 0 w 192"/>
                <a:gd name="T27" fmla="*/ 166 h 179"/>
                <a:gd name="T28" fmla="*/ 6 w 192"/>
                <a:gd name="T29" fmla="*/ 200 h 179"/>
                <a:gd name="T30" fmla="*/ 6 w 192"/>
                <a:gd name="T31" fmla="*/ 228 h 179"/>
                <a:gd name="T32" fmla="*/ 18 w 192"/>
                <a:gd name="T33" fmla="*/ 257 h 179"/>
                <a:gd name="T34" fmla="*/ 18 w 192"/>
                <a:gd name="T35" fmla="*/ 310 h 179"/>
                <a:gd name="T36" fmla="*/ 30 w 192"/>
                <a:gd name="T37" fmla="*/ 257 h 179"/>
                <a:gd name="T38" fmla="*/ 67 w 192"/>
                <a:gd name="T39" fmla="*/ 288 h 179"/>
                <a:gd name="T40" fmla="*/ 79 w 192"/>
                <a:gd name="T41" fmla="*/ 369 h 179"/>
                <a:gd name="T42" fmla="*/ 91 w 192"/>
                <a:gd name="T43" fmla="*/ 429 h 179"/>
                <a:gd name="T44" fmla="*/ 103 w 192"/>
                <a:gd name="T45" fmla="*/ 489 h 179"/>
                <a:gd name="T46" fmla="*/ 109 w 192"/>
                <a:gd name="T47" fmla="*/ 517 h 179"/>
                <a:gd name="T48" fmla="*/ 121 w 192"/>
                <a:gd name="T49" fmla="*/ 546 h 179"/>
                <a:gd name="T50" fmla="*/ 146 w 192"/>
                <a:gd name="T51" fmla="*/ 597 h 179"/>
                <a:gd name="T52" fmla="*/ 158 w 192"/>
                <a:gd name="T53" fmla="*/ 629 h 179"/>
                <a:gd name="T54" fmla="*/ 170 w 192"/>
                <a:gd name="T55" fmla="*/ 658 h 179"/>
                <a:gd name="T56" fmla="*/ 182 w 192"/>
                <a:gd name="T57" fmla="*/ 743 h 179"/>
                <a:gd name="T58" fmla="*/ 176 w 192"/>
                <a:gd name="T59" fmla="*/ 832 h 179"/>
                <a:gd name="T60" fmla="*/ 182 w 192"/>
                <a:gd name="T61" fmla="*/ 859 h 179"/>
                <a:gd name="T62" fmla="*/ 194 w 192"/>
                <a:gd name="T63" fmla="*/ 801 h 179"/>
                <a:gd name="T64" fmla="*/ 200 w 192"/>
                <a:gd name="T65" fmla="*/ 774 h 179"/>
                <a:gd name="T66" fmla="*/ 200 w 192"/>
                <a:gd name="T67" fmla="*/ 743 h 179"/>
                <a:gd name="T68" fmla="*/ 194 w 192"/>
                <a:gd name="T69" fmla="*/ 686 h 179"/>
                <a:gd name="T70" fmla="*/ 194 w 192"/>
                <a:gd name="T71" fmla="*/ 629 h 179"/>
                <a:gd name="T72" fmla="*/ 206 w 192"/>
                <a:gd name="T73" fmla="*/ 629 h 179"/>
                <a:gd name="T74" fmla="*/ 218 w 192"/>
                <a:gd name="T75" fmla="*/ 686 h 179"/>
                <a:gd name="T76" fmla="*/ 218 w 192"/>
                <a:gd name="T77" fmla="*/ 629 h 179"/>
                <a:gd name="T78" fmla="*/ 200 w 192"/>
                <a:gd name="T79" fmla="*/ 569 h 179"/>
                <a:gd name="T80" fmla="*/ 176 w 192"/>
                <a:gd name="T81" fmla="*/ 517 h 179"/>
                <a:gd name="T82" fmla="*/ 182 w 192"/>
                <a:gd name="T83" fmla="*/ 489 h 179"/>
                <a:gd name="T84" fmla="*/ 176 w 192"/>
                <a:gd name="T85" fmla="*/ 489 h 179"/>
                <a:gd name="T86" fmla="*/ 146 w 192"/>
                <a:gd name="T87" fmla="*/ 458 h 179"/>
                <a:gd name="T88" fmla="*/ 133 w 192"/>
                <a:gd name="T89" fmla="*/ 401 h 179"/>
                <a:gd name="T90" fmla="*/ 127 w 192"/>
                <a:gd name="T91" fmla="*/ 343 h 179"/>
                <a:gd name="T92" fmla="*/ 109 w 192"/>
                <a:gd name="T93" fmla="*/ 288 h 179"/>
                <a:gd name="T94" fmla="*/ 103 w 192"/>
                <a:gd name="T95" fmla="*/ 200 h 179"/>
                <a:gd name="T96" fmla="*/ 103 w 192"/>
                <a:gd name="T97" fmla="*/ 166 h 179"/>
                <a:gd name="T98" fmla="*/ 115 w 192"/>
                <a:gd name="T99" fmla="*/ 111 h 179"/>
                <a:gd name="T100" fmla="*/ 121 w 192"/>
                <a:gd name="T101" fmla="*/ 141 h 179"/>
                <a:gd name="T102" fmla="*/ 121 w 192"/>
                <a:gd name="T103" fmla="*/ 87 h 179"/>
                <a:gd name="T104" fmla="*/ 121 w 192"/>
                <a:gd name="T105" fmla="*/ 60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2"/>
                <a:gd name="T160" fmla="*/ 0 h 179"/>
                <a:gd name="T161" fmla="*/ 192 w 192"/>
                <a:gd name="T162" fmla="*/ 179 h 1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3" name="Freeform 367"/>
            <p:cNvSpPr>
              <a:spLocks/>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 name="T18" fmla="*/ 0 w 6"/>
                <a:gd name="T19" fmla="*/ 0 h 1"/>
                <a:gd name="T20" fmla="*/ 6 w 6"/>
                <a:gd name="T21" fmla="*/ 1 h 1"/>
              </a:gdLst>
              <a:ahLst/>
              <a:cxnLst>
                <a:cxn ang="T12">
                  <a:pos x="T0" y="T1"/>
                </a:cxn>
                <a:cxn ang="T13">
                  <a:pos x="T2" y="T3"/>
                </a:cxn>
                <a:cxn ang="T14">
                  <a:pos x="T4" y="T5"/>
                </a:cxn>
                <a:cxn ang="T15">
                  <a:pos x="T6" y="T7"/>
                </a:cxn>
                <a:cxn ang="T16">
                  <a:pos x="T8" y="T9"/>
                </a:cxn>
                <a:cxn ang="T17">
                  <a:pos x="T10" y="T11"/>
                </a:cxn>
              </a:cxnLst>
              <a:rect l="T18" t="T19" r="T20" b="T21"/>
              <a:pathLst>
                <a:path w="6" h="1">
                  <a:moveTo>
                    <a:pt x="6" y="0"/>
                  </a:moveTo>
                  <a:lnTo>
                    <a:pt x="6" y="0"/>
                  </a:lnTo>
                  <a:lnTo>
                    <a:pt x="0" y="0"/>
                  </a:lnTo>
                  <a:lnTo>
                    <a:pt x="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4" name="Freeform 368"/>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5" name="Freeform 369"/>
            <p:cNvSpPr>
              <a:spLocks/>
            </p:cNvSpPr>
            <p:nvPr/>
          </p:nvSpPr>
          <p:spPr bwMode="auto">
            <a:xfrm>
              <a:off x="2734" y="1756"/>
              <a:ext cx="48" cy="34"/>
            </a:xfrm>
            <a:custGeom>
              <a:avLst/>
              <a:gdLst>
                <a:gd name="T0" fmla="*/ 42 w 48"/>
                <a:gd name="T1" fmla="*/ 88 h 30"/>
                <a:gd name="T2" fmla="*/ 42 w 48"/>
                <a:gd name="T3" fmla="*/ 156 h 30"/>
                <a:gd name="T4" fmla="*/ 24 w 48"/>
                <a:gd name="T5" fmla="*/ 124 h 30"/>
                <a:gd name="T6" fmla="*/ 0 w 48"/>
                <a:gd name="T7" fmla="*/ 61 h 30"/>
                <a:gd name="T8" fmla="*/ 0 w 48"/>
                <a:gd name="T9" fmla="*/ 29 h 30"/>
                <a:gd name="T10" fmla="*/ 12 w 48"/>
                <a:gd name="T11" fmla="*/ 0 h 30"/>
                <a:gd name="T12" fmla="*/ 30 w 48"/>
                <a:gd name="T13" fmla="*/ 0 h 30"/>
                <a:gd name="T14" fmla="*/ 48 w 48"/>
                <a:gd name="T15" fmla="*/ 0 h 30"/>
                <a:gd name="T16" fmla="*/ 42 w 48"/>
                <a:gd name="T17" fmla="*/ 8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0"/>
                <a:gd name="T29" fmla="*/ 48 w 48"/>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6F73BF"/>
            </a:solidFill>
            <a:ln w="9525">
              <a:solidFill>
                <a:srgbClr val="000000"/>
              </a:solidFill>
              <a:round/>
              <a:headEnd/>
              <a:tailEnd/>
            </a:ln>
          </p:spPr>
          <p:txBody>
            <a:bodyPr/>
            <a:lstStyle/>
            <a:p>
              <a:endParaRPr lang="en-US"/>
            </a:p>
          </p:txBody>
        </p:sp>
        <p:sp>
          <p:nvSpPr>
            <p:cNvPr id="7516" name="Freeform 370"/>
            <p:cNvSpPr>
              <a:spLocks/>
            </p:cNvSpPr>
            <p:nvPr/>
          </p:nvSpPr>
          <p:spPr bwMode="auto">
            <a:xfrm>
              <a:off x="2661" y="1689"/>
              <a:ext cx="24" cy="54"/>
            </a:xfrm>
            <a:custGeom>
              <a:avLst/>
              <a:gdLst>
                <a:gd name="T0" fmla="*/ 12 w 24"/>
                <a:gd name="T1" fmla="*/ 192 h 48"/>
                <a:gd name="T2" fmla="*/ 6 w 24"/>
                <a:gd name="T3" fmla="*/ 226 h 48"/>
                <a:gd name="T4" fmla="*/ 0 w 24"/>
                <a:gd name="T5" fmla="*/ 168 h 48"/>
                <a:gd name="T6" fmla="*/ 0 w 24"/>
                <a:gd name="T7" fmla="*/ 111 h 48"/>
                <a:gd name="T8" fmla="*/ 0 w 24"/>
                <a:gd name="T9" fmla="*/ 29 h 48"/>
                <a:gd name="T10" fmla="*/ 12 w 24"/>
                <a:gd name="T11" fmla="*/ 0 h 48"/>
                <a:gd name="T12" fmla="*/ 24 w 24"/>
                <a:gd name="T13" fmla="*/ 60 h 48"/>
                <a:gd name="T14" fmla="*/ 24 w 24"/>
                <a:gd name="T15" fmla="*/ 168 h 48"/>
                <a:gd name="T16" fmla="*/ 12 w 24"/>
                <a:gd name="T17" fmla="*/ 19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48"/>
                <a:gd name="T29" fmla="*/ 24 w 24"/>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6F73BF"/>
            </a:solidFill>
            <a:ln w="9525">
              <a:solidFill>
                <a:srgbClr val="000000"/>
              </a:solidFill>
              <a:round/>
              <a:headEnd/>
              <a:tailEnd/>
            </a:ln>
          </p:spPr>
          <p:txBody>
            <a:bodyPr/>
            <a:lstStyle/>
            <a:p>
              <a:endParaRPr lang="en-US"/>
            </a:p>
          </p:txBody>
        </p:sp>
        <p:sp>
          <p:nvSpPr>
            <p:cNvPr id="7517" name="Rectangle 371"/>
            <p:cNvSpPr>
              <a:spLocks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518" name="Freeform 372"/>
            <p:cNvSpPr>
              <a:spLocks/>
            </p:cNvSpPr>
            <p:nvPr/>
          </p:nvSpPr>
          <p:spPr bwMode="auto">
            <a:xfrm>
              <a:off x="2957" y="1675"/>
              <a:ext cx="317" cy="135"/>
            </a:xfrm>
            <a:custGeom>
              <a:avLst/>
              <a:gdLst>
                <a:gd name="T0" fmla="*/ 251 w 312"/>
                <a:gd name="T1" fmla="*/ 471 h 120"/>
                <a:gd name="T2" fmla="*/ 213 w 312"/>
                <a:gd name="T3" fmla="*/ 471 h 120"/>
                <a:gd name="T4" fmla="*/ 207 w 312"/>
                <a:gd name="T5" fmla="*/ 554 h 120"/>
                <a:gd name="T6" fmla="*/ 207 w 312"/>
                <a:gd name="T7" fmla="*/ 528 h 120"/>
                <a:gd name="T8" fmla="*/ 201 w 312"/>
                <a:gd name="T9" fmla="*/ 471 h 120"/>
                <a:gd name="T10" fmla="*/ 168 w 312"/>
                <a:gd name="T11" fmla="*/ 500 h 120"/>
                <a:gd name="T12" fmla="*/ 128 w 312"/>
                <a:gd name="T13" fmla="*/ 500 h 120"/>
                <a:gd name="T14" fmla="*/ 91 w 312"/>
                <a:gd name="T15" fmla="*/ 500 h 120"/>
                <a:gd name="T16" fmla="*/ 67 w 312"/>
                <a:gd name="T17" fmla="*/ 500 h 120"/>
                <a:gd name="T18" fmla="*/ 49 w 312"/>
                <a:gd name="T19" fmla="*/ 471 h 120"/>
                <a:gd name="T20" fmla="*/ 49 w 312"/>
                <a:gd name="T21" fmla="*/ 444 h 120"/>
                <a:gd name="T22" fmla="*/ 24 w 312"/>
                <a:gd name="T23" fmla="*/ 417 h 120"/>
                <a:gd name="T24" fmla="*/ 18 w 312"/>
                <a:gd name="T25" fmla="*/ 362 h 120"/>
                <a:gd name="T26" fmla="*/ 0 w 312"/>
                <a:gd name="T27" fmla="*/ 305 h 120"/>
                <a:gd name="T28" fmla="*/ 12 w 312"/>
                <a:gd name="T29" fmla="*/ 305 h 120"/>
                <a:gd name="T30" fmla="*/ 12 w 312"/>
                <a:gd name="T31" fmla="*/ 285 h 120"/>
                <a:gd name="T32" fmla="*/ 0 w 312"/>
                <a:gd name="T33" fmla="*/ 226 h 120"/>
                <a:gd name="T34" fmla="*/ 18 w 312"/>
                <a:gd name="T35" fmla="*/ 141 h 120"/>
                <a:gd name="T36" fmla="*/ 55 w 312"/>
                <a:gd name="T37" fmla="*/ 141 h 120"/>
                <a:gd name="T38" fmla="*/ 61 w 312"/>
                <a:gd name="T39" fmla="*/ 111 h 120"/>
                <a:gd name="T40" fmla="*/ 85 w 312"/>
                <a:gd name="T41" fmla="*/ 87 h 120"/>
                <a:gd name="T42" fmla="*/ 134 w 312"/>
                <a:gd name="T43" fmla="*/ 0 h 120"/>
                <a:gd name="T44" fmla="*/ 168 w 312"/>
                <a:gd name="T45" fmla="*/ 0 h 120"/>
                <a:gd name="T46" fmla="*/ 195 w 312"/>
                <a:gd name="T47" fmla="*/ 29 h 120"/>
                <a:gd name="T48" fmla="*/ 243 w 312"/>
                <a:gd name="T49" fmla="*/ 87 h 120"/>
                <a:gd name="T50" fmla="*/ 294 w 312"/>
                <a:gd name="T51" fmla="*/ 29 h 120"/>
                <a:gd name="T52" fmla="*/ 332 w 312"/>
                <a:gd name="T53" fmla="*/ 60 h 120"/>
                <a:gd name="T54" fmla="*/ 354 w 312"/>
                <a:gd name="T55" fmla="*/ 169 h 120"/>
                <a:gd name="T56" fmla="*/ 362 w 312"/>
                <a:gd name="T57" fmla="*/ 226 h 120"/>
                <a:gd name="T58" fmla="*/ 369 w 312"/>
                <a:gd name="T59" fmla="*/ 362 h 120"/>
                <a:gd name="T60" fmla="*/ 369 w 312"/>
                <a:gd name="T61" fmla="*/ 444 h 120"/>
                <a:gd name="T62" fmla="*/ 339 w 312"/>
                <a:gd name="T63" fmla="*/ 417 h 120"/>
                <a:gd name="T64" fmla="*/ 324 w 312"/>
                <a:gd name="T65" fmla="*/ 417 h 120"/>
                <a:gd name="T66" fmla="*/ 287 w 312"/>
                <a:gd name="T67" fmla="*/ 471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2"/>
                <a:gd name="T103" fmla="*/ 0 h 120"/>
                <a:gd name="T104" fmla="*/ 312 w 312"/>
                <a:gd name="T105" fmla="*/ 120 h 1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239FB1"/>
            </a:solidFill>
            <a:ln w="9525">
              <a:solidFill>
                <a:srgbClr val="000000"/>
              </a:solidFill>
              <a:round/>
              <a:headEnd/>
              <a:tailEnd/>
            </a:ln>
          </p:spPr>
          <p:txBody>
            <a:bodyPr/>
            <a:lstStyle/>
            <a:p>
              <a:endParaRPr lang="en-US"/>
            </a:p>
          </p:txBody>
        </p:sp>
        <p:sp>
          <p:nvSpPr>
            <p:cNvPr id="7519" name="Freeform 373"/>
            <p:cNvSpPr>
              <a:spLocks/>
            </p:cNvSpPr>
            <p:nvPr/>
          </p:nvSpPr>
          <p:spPr bwMode="auto">
            <a:xfrm>
              <a:off x="2953" y="1675"/>
              <a:ext cx="47" cy="34"/>
            </a:xfrm>
            <a:custGeom>
              <a:avLst/>
              <a:gdLst>
                <a:gd name="T0" fmla="*/ 5 w 47"/>
                <a:gd name="T1" fmla="*/ 0 h 30"/>
                <a:gd name="T2" fmla="*/ 0 w 47"/>
                <a:gd name="T3" fmla="*/ 0 h 30"/>
                <a:gd name="T4" fmla="*/ 5 w 47"/>
                <a:gd name="T5" fmla="*/ 61 h 30"/>
                <a:gd name="T6" fmla="*/ 0 w 47"/>
                <a:gd name="T7" fmla="*/ 124 h 30"/>
                <a:gd name="T8" fmla="*/ 11 w 47"/>
                <a:gd name="T9" fmla="*/ 124 h 30"/>
                <a:gd name="T10" fmla="*/ 5 w 47"/>
                <a:gd name="T11" fmla="*/ 156 h 30"/>
                <a:gd name="T12" fmla="*/ 23 w 47"/>
                <a:gd name="T13" fmla="*/ 88 h 30"/>
                <a:gd name="T14" fmla="*/ 47 w 47"/>
                <a:gd name="T15" fmla="*/ 88 h 30"/>
                <a:gd name="T16" fmla="*/ 41 w 47"/>
                <a:gd name="T17" fmla="*/ 61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30"/>
                <a:gd name="T35" fmla="*/ 47 w 47"/>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239FB1"/>
            </a:solidFill>
            <a:ln w="9525">
              <a:solidFill>
                <a:srgbClr val="000000"/>
              </a:solidFill>
              <a:round/>
              <a:headEnd/>
              <a:tailEnd/>
            </a:ln>
          </p:spPr>
          <p:txBody>
            <a:bodyPr/>
            <a:lstStyle/>
            <a:p>
              <a:endParaRPr lang="en-US"/>
            </a:p>
          </p:txBody>
        </p:sp>
        <p:sp>
          <p:nvSpPr>
            <p:cNvPr id="7520" name="Freeform 374"/>
            <p:cNvSpPr>
              <a:spLocks/>
            </p:cNvSpPr>
            <p:nvPr/>
          </p:nvSpPr>
          <p:spPr bwMode="auto">
            <a:xfrm>
              <a:off x="2875" y="1365"/>
              <a:ext cx="137" cy="102"/>
            </a:xfrm>
            <a:custGeom>
              <a:avLst/>
              <a:gdLst>
                <a:gd name="T0" fmla="*/ 137 w 137"/>
                <a:gd name="T1" fmla="*/ 239 h 90"/>
                <a:gd name="T2" fmla="*/ 131 w 137"/>
                <a:gd name="T3" fmla="*/ 271 h 90"/>
                <a:gd name="T4" fmla="*/ 137 w 137"/>
                <a:gd name="T5" fmla="*/ 367 h 90"/>
                <a:gd name="T6" fmla="*/ 119 w 137"/>
                <a:gd name="T7" fmla="*/ 425 h 90"/>
                <a:gd name="T8" fmla="*/ 119 w 137"/>
                <a:gd name="T9" fmla="*/ 457 h 90"/>
                <a:gd name="T10" fmla="*/ 89 w 137"/>
                <a:gd name="T11" fmla="*/ 425 h 90"/>
                <a:gd name="T12" fmla="*/ 66 w 137"/>
                <a:gd name="T13" fmla="*/ 394 h 90"/>
                <a:gd name="T14" fmla="*/ 36 w 137"/>
                <a:gd name="T15" fmla="*/ 394 h 90"/>
                <a:gd name="T16" fmla="*/ 12 w 137"/>
                <a:gd name="T17" fmla="*/ 394 h 90"/>
                <a:gd name="T18" fmla="*/ 6 w 137"/>
                <a:gd name="T19" fmla="*/ 367 h 90"/>
                <a:gd name="T20" fmla="*/ 12 w 137"/>
                <a:gd name="T21" fmla="*/ 306 h 90"/>
                <a:gd name="T22" fmla="*/ 0 w 137"/>
                <a:gd name="T23" fmla="*/ 182 h 90"/>
                <a:gd name="T24" fmla="*/ 48 w 137"/>
                <a:gd name="T25" fmla="*/ 29 h 90"/>
                <a:gd name="T26" fmla="*/ 66 w 137"/>
                <a:gd name="T27" fmla="*/ 0 h 90"/>
                <a:gd name="T28" fmla="*/ 89 w 137"/>
                <a:gd name="T29" fmla="*/ 29 h 90"/>
                <a:gd name="T30" fmla="*/ 113 w 137"/>
                <a:gd name="T31" fmla="*/ 61 h 90"/>
                <a:gd name="T32" fmla="*/ 119 w 137"/>
                <a:gd name="T33" fmla="*/ 156 h 90"/>
                <a:gd name="T34" fmla="*/ 137 w 137"/>
                <a:gd name="T35" fmla="*/ 239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7"/>
                <a:gd name="T55" fmla="*/ 0 h 90"/>
                <a:gd name="T56" fmla="*/ 137 w 137"/>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6F73BF"/>
            </a:solidFill>
            <a:ln w="9525">
              <a:solidFill>
                <a:srgbClr val="000000"/>
              </a:solidFill>
              <a:round/>
              <a:headEnd/>
              <a:tailEnd/>
            </a:ln>
          </p:spPr>
          <p:txBody>
            <a:bodyPr/>
            <a:lstStyle/>
            <a:p>
              <a:endParaRPr lang="en-US"/>
            </a:p>
          </p:txBody>
        </p:sp>
        <p:sp>
          <p:nvSpPr>
            <p:cNvPr id="7521" name="Freeform 375"/>
            <p:cNvSpPr>
              <a:spLocks/>
            </p:cNvSpPr>
            <p:nvPr/>
          </p:nvSpPr>
          <p:spPr bwMode="auto">
            <a:xfrm>
              <a:off x="2648" y="1345"/>
              <a:ext cx="37" cy="47"/>
            </a:xfrm>
            <a:custGeom>
              <a:avLst/>
              <a:gdLst>
                <a:gd name="T0" fmla="*/ 31 w 36"/>
                <a:gd name="T1" fmla="*/ 154 h 42"/>
                <a:gd name="T2" fmla="*/ 31 w 36"/>
                <a:gd name="T3" fmla="*/ 181 h 42"/>
                <a:gd name="T4" fmla="*/ 6 w 36"/>
                <a:gd name="T5" fmla="*/ 181 h 42"/>
                <a:gd name="T6" fmla="*/ 0 w 36"/>
                <a:gd name="T7" fmla="*/ 154 h 42"/>
                <a:gd name="T8" fmla="*/ 0 w 36"/>
                <a:gd name="T9" fmla="*/ 132 h 42"/>
                <a:gd name="T10" fmla="*/ 0 w 36"/>
                <a:gd name="T11" fmla="*/ 54 h 42"/>
                <a:gd name="T12" fmla="*/ 6 w 36"/>
                <a:gd name="T13" fmla="*/ 27 h 42"/>
                <a:gd name="T14" fmla="*/ 12 w 36"/>
                <a:gd name="T15" fmla="*/ 54 h 42"/>
                <a:gd name="T16" fmla="*/ 12 w 36"/>
                <a:gd name="T17" fmla="*/ 27 h 42"/>
                <a:gd name="T18" fmla="*/ 31 w 36"/>
                <a:gd name="T19" fmla="*/ 0 h 42"/>
                <a:gd name="T20" fmla="*/ 37 w 36"/>
                <a:gd name="T21" fmla="*/ 54 h 42"/>
                <a:gd name="T22" fmla="*/ 49 w 36"/>
                <a:gd name="T23" fmla="*/ 54 h 42"/>
                <a:gd name="T24" fmla="*/ 43 w 36"/>
                <a:gd name="T25" fmla="*/ 77 h 42"/>
                <a:gd name="T26" fmla="*/ 31 w 36"/>
                <a:gd name="T27" fmla="*/ 105 h 42"/>
                <a:gd name="T28" fmla="*/ 31 w 36"/>
                <a:gd name="T29" fmla="*/ 132 h 42"/>
                <a:gd name="T30" fmla="*/ 31 w 36"/>
                <a:gd name="T31" fmla="*/ 154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42"/>
                <a:gd name="T50" fmla="*/ 36 w 36"/>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239FB1"/>
            </a:solidFill>
            <a:ln w="9525">
              <a:solidFill>
                <a:srgbClr val="000000"/>
              </a:solidFill>
              <a:round/>
              <a:headEnd/>
              <a:tailEnd/>
            </a:ln>
          </p:spPr>
          <p:txBody>
            <a:bodyPr/>
            <a:lstStyle/>
            <a:p>
              <a:endParaRPr lang="en-US"/>
            </a:p>
          </p:txBody>
        </p:sp>
        <p:sp>
          <p:nvSpPr>
            <p:cNvPr id="7522" name="Freeform 376"/>
            <p:cNvSpPr>
              <a:spLocks/>
            </p:cNvSpPr>
            <p:nvPr/>
          </p:nvSpPr>
          <p:spPr bwMode="auto">
            <a:xfrm>
              <a:off x="2691" y="1365"/>
              <a:ext cx="19" cy="21"/>
            </a:xfrm>
            <a:custGeom>
              <a:avLst/>
              <a:gdLst>
                <a:gd name="T0" fmla="*/ 35 w 18"/>
                <a:gd name="T1" fmla="*/ 47 h 18"/>
                <a:gd name="T2" fmla="*/ 35 w 18"/>
                <a:gd name="T3" fmla="*/ 47 h 18"/>
                <a:gd name="T4" fmla="*/ 25 w 18"/>
                <a:gd name="T5" fmla="*/ 0 h 18"/>
                <a:gd name="T6" fmla="*/ 25 w 18"/>
                <a:gd name="T7" fmla="*/ 47 h 18"/>
                <a:gd name="T8" fmla="*/ 6 w 18"/>
                <a:gd name="T9" fmla="*/ 47 h 18"/>
                <a:gd name="T10" fmla="*/ 0 w 18"/>
                <a:gd name="T11" fmla="*/ 47 h 18"/>
                <a:gd name="T12" fmla="*/ 0 w 18"/>
                <a:gd name="T13" fmla="*/ 47 h 18"/>
                <a:gd name="T14" fmla="*/ 0 w 18"/>
                <a:gd name="T15" fmla="*/ 89 h 18"/>
                <a:gd name="T16" fmla="*/ 25 w 18"/>
                <a:gd name="T17" fmla="*/ 137 h 18"/>
                <a:gd name="T18" fmla="*/ 25 w 18"/>
                <a:gd name="T19" fmla="*/ 137 h 18"/>
                <a:gd name="T20" fmla="*/ 25 w 18"/>
                <a:gd name="T21" fmla="*/ 89 h 18"/>
                <a:gd name="T22" fmla="*/ 35 w 18"/>
                <a:gd name="T23" fmla="*/ 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8"/>
                <a:gd name="T38" fmla="*/ 18 w 18"/>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round/>
              <a:headEnd/>
              <a:tailEnd/>
            </a:ln>
          </p:spPr>
          <p:txBody>
            <a:bodyPr/>
            <a:lstStyle/>
            <a:p>
              <a:endParaRPr lang="en-US"/>
            </a:p>
          </p:txBody>
        </p:sp>
        <p:sp>
          <p:nvSpPr>
            <p:cNvPr id="7523" name="Freeform 377"/>
            <p:cNvSpPr>
              <a:spLocks/>
            </p:cNvSpPr>
            <p:nvPr/>
          </p:nvSpPr>
          <p:spPr bwMode="auto">
            <a:xfrm>
              <a:off x="2648" y="1331"/>
              <a:ext cx="31" cy="21"/>
            </a:xfrm>
            <a:custGeom>
              <a:avLst/>
              <a:gdLst>
                <a:gd name="T0" fmla="*/ 37 w 30"/>
                <a:gd name="T1" fmla="*/ 89 h 18"/>
                <a:gd name="T2" fmla="*/ 0 w 30"/>
                <a:gd name="T3" fmla="*/ 89 h 18"/>
                <a:gd name="T4" fmla="*/ 0 w 30"/>
                <a:gd name="T5" fmla="*/ 137 h 18"/>
                <a:gd name="T6" fmla="*/ 0 w 30"/>
                <a:gd name="T7" fmla="*/ 89 h 18"/>
                <a:gd name="T8" fmla="*/ 31 w 30"/>
                <a:gd name="T9" fmla="*/ 89 h 18"/>
                <a:gd name="T10" fmla="*/ 43 w 30"/>
                <a:gd name="T11" fmla="*/ 0 h 18"/>
                <a:gd name="T12" fmla="*/ 37 w 30"/>
                <a:gd name="T13" fmla="*/ 89 h 18"/>
                <a:gd name="T14" fmla="*/ 0 60000 65536"/>
                <a:gd name="T15" fmla="*/ 0 60000 65536"/>
                <a:gd name="T16" fmla="*/ 0 60000 65536"/>
                <a:gd name="T17" fmla="*/ 0 60000 65536"/>
                <a:gd name="T18" fmla="*/ 0 60000 65536"/>
                <a:gd name="T19" fmla="*/ 0 60000 65536"/>
                <a:gd name="T20" fmla="*/ 0 60000 65536"/>
                <a:gd name="T21" fmla="*/ 0 w 30"/>
                <a:gd name="T22" fmla="*/ 0 h 18"/>
                <a:gd name="T23" fmla="*/ 30 w 3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round/>
              <a:headEnd/>
              <a:tailEnd/>
            </a:ln>
          </p:spPr>
          <p:txBody>
            <a:bodyPr/>
            <a:lstStyle/>
            <a:p>
              <a:endParaRPr lang="en-US"/>
            </a:p>
          </p:txBody>
        </p:sp>
        <p:sp>
          <p:nvSpPr>
            <p:cNvPr id="7524" name="Freeform 378"/>
            <p:cNvSpPr>
              <a:spLocks/>
            </p:cNvSpPr>
            <p:nvPr/>
          </p:nvSpPr>
          <p:spPr bwMode="auto">
            <a:xfrm>
              <a:off x="2667" y="1379"/>
              <a:ext cx="18" cy="7"/>
            </a:xfrm>
            <a:custGeom>
              <a:avLst/>
              <a:gdLst>
                <a:gd name="T0" fmla="*/ 18 w 18"/>
                <a:gd name="T1" fmla="*/ 47 h 6"/>
                <a:gd name="T2" fmla="*/ 12 w 18"/>
                <a:gd name="T3" fmla="*/ 0 h 6"/>
                <a:gd name="T4" fmla="*/ 0 w 18"/>
                <a:gd name="T5" fmla="*/ 0 h 6"/>
                <a:gd name="T6" fmla="*/ 12 w 18"/>
                <a:gd name="T7" fmla="*/ 47 h 6"/>
                <a:gd name="T8" fmla="*/ 18 w 18"/>
                <a:gd name="T9" fmla="*/ 47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6"/>
                  </a:moveTo>
                  <a:lnTo>
                    <a:pt x="12" y="0"/>
                  </a:lnTo>
                  <a:lnTo>
                    <a:pt x="0" y="0"/>
                  </a:lnTo>
                  <a:lnTo>
                    <a:pt x="12" y="6"/>
                  </a:lnTo>
                  <a:lnTo>
                    <a:pt x="18" y="6"/>
                  </a:lnTo>
                  <a:close/>
                </a:path>
              </a:pathLst>
            </a:custGeom>
            <a:solidFill>
              <a:srgbClr val="239FB1"/>
            </a:solidFill>
            <a:ln w="9525">
              <a:solidFill>
                <a:srgbClr val="000000"/>
              </a:solidFill>
              <a:round/>
              <a:headEnd/>
              <a:tailEnd/>
            </a:ln>
          </p:spPr>
          <p:txBody>
            <a:bodyPr/>
            <a:lstStyle/>
            <a:p>
              <a:endParaRPr lang="en-US"/>
            </a:p>
          </p:txBody>
        </p:sp>
        <p:sp>
          <p:nvSpPr>
            <p:cNvPr id="7525" name="Rectangle 379"/>
            <p:cNvSpPr>
              <a:spLocks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526" name="Freeform 380"/>
            <p:cNvSpPr>
              <a:spLocks/>
            </p:cNvSpPr>
            <p:nvPr/>
          </p:nvSpPr>
          <p:spPr bwMode="auto">
            <a:xfrm>
              <a:off x="2862" y="1291"/>
              <a:ext cx="67" cy="40"/>
            </a:xfrm>
            <a:custGeom>
              <a:avLst/>
              <a:gdLst>
                <a:gd name="T0" fmla="*/ 79 w 66"/>
                <a:gd name="T1" fmla="*/ 97 h 36"/>
                <a:gd name="T2" fmla="*/ 73 w 66"/>
                <a:gd name="T3" fmla="*/ 24 h 36"/>
                <a:gd name="T4" fmla="*/ 24 w 66"/>
                <a:gd name="T5" fmla="*/ 0 h 36"/>
                <a:gd name="T6" fmla="*/ 0 w 66"/>
                <a:gd name="T7" fmla="*/ 46 h 36"/>
                <a:gd name="T8" fmla="*/ 6 w 66"/>
                <a:gd name="T9" fmla="*/ 70 h 36"/>
                <a:gd name="T10" fmla="*/ 12 w 66"/>
                <a:gd name="T11" fmla="*/ 97 h 36"/>
                <a:gd name="T12" fmla="*/ 18 w 66"/>
                <a:gd name="T13" fmla="*/ 97 h 36"/>
                <a:gd name="T14" fmla="*/ 49 w 66"/>
                <a:gd name="T15" fmla="*/ 120 h 36"/>
                <a:gd name="T16" fmla="*/ 73 w 66"/>
                <a:gd name="T17" fmla="*/ 138 h 36"/>
                <a:gd name="T18" fmla="*/ 79 w 66"/>
                <a:gd name="T19" fmla="*/ 9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36"/>
                <a:gd name="T32" fmla="*/ 66 w 66"/>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239FB1"/>
            </a:solidFill>
            <a:ln w="9525">
              <a:solidFill>
                <a:srgbClr val="000000"/>
              </a:solidFill>
              <a:round/>
              <a:headEnd/>
              <a:tailEnd/>
            </a:ln>
          </p:spPr>
          <p:txBody>
            <a:bodyPr/>
            <a:lstStyle/>
            <a:p>
              <a:endParaRPr lang="en-US"/>
            </a:p>
          </p:txBody>
        </p:sp>
        <p:sp>
          <p:nvSpPr>
            <p:cNvPr id="7527" name="Freeform 381"/>
            <p:cNvSpPr>
              <a:spLocks/>
            </p:cNvSpPr>
            <p:nvPr/>
          </p:nvSpPr>
          <p:spPr bwMode="auto">
            <a:xfrm>
              <a:off x="2836" y="1318"/>
              <a:ext cx="105" cy="54"/>
            </a:xfrm>
            <a:custGeom>
              <a:avLst/>
              <a:gdLst>
                <a:gd name="T0" fmla="*/ 80 w 102"/>
                <a:gd name="T1" fmla="*/ 141 h 48"/>
                <a:gd name="T2" fmla="*/ 37 w 102"/>
                <a:gd name="T3" fmla="*/ 168 h 48"/>
                <a:gd name="T4" fmla="*/ 0 w 102"/>
                <a:gd name="T5" fmla="*/ 192 h 48"/>
                <a:gd name="T6" fmla="*/ 0 w 102"/>
                <a:gd name="T7" fmla="*/ 192 h 48"/>
                <a:gd name="T8" fmla="*/ 6 w 102"/>
                <a:gd name="T9" fmla="*/ 87 h 48"/>
                <a:gd name="T10" fmla="*/ 31 w 102"/>
                <a:gd name="T11" fmla="*/ 60 h 48"/>
                <a:gd name="T12" fmla="*/ 49 w 102"/>
                <a:gd name="T13" fmla="*/ 111 h 48"/>
                <a:gd name="T14" fmla="*/ 59 w 102"/>
                <a:gd name="T15" fmla="*/ 87 h 48"/>
                <a:gd name="T16" fmla="*/ 59 w 102"/>
                <a:gd name="T17" fmla="*/ 0 h 48"/>
                <a:gd name="T18" fmla="*/ 86 w 102"/>
                <a:gd name="T19" fmla="*/ 29 h 48"/>
                <a:gd name="T20" fmla="*/ 123 w 102"/>
                <a:gd name="T21" fmla="*/ 60 h 48"/>
                <a:gd name="T22" fmla="*/ 132 w 102"/>
                <a:gd name="T23" fmla="*/ 111 h 48"/>
                <a:gd name="T24" fmla="*/ 148 w 102"/>
                <a:gd name="T25" fmla="*/ 192 h 48"/>
                <a:gd name="T26" fmla="*/ 123 w 102"/>
                <a:gd name="T27" fmla="*/ 226 h 48"/>
                <a:gd name="T28" fmla="*/ 80 w 102"/>
                <a:gd name="T29" fmla="*/ 141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2"/>
                <a:gd name="T46" fmla="*/ 0 h 48"/>
                <a:gd name="T47" fmla="*/ 102 w 102"/>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6F73BF"/>
            </a:solidFill>
            <a:ln w="9525">
              <a:solidFill>
                <a:srgbClr val="000000"/>
              </a:solidFill>
              <a:round/>
              <a:headEnd/>
              <a:tailEnd/>
            </a:ln>
          </p:spPr>
          <p:txBody>
            <a:bodyPr/>
            <a:lstStyle/>
            <a:p>
              <a:endParaRPr lang="en-US"/>
            </a:p>
          </p:txBody>
        </p:sp>
        <p:sp>
          <p:nvSpPr>
            <p:cNvPr id="7528" name="Freeform 382"/>
            <p:cNvSpPr>
              <a:spLocks/>
            </p:cNvSpPr>
            <p:nvPr/>
          </p:nvSpPr>
          <p:spPr bwMode="auto">
            <a:xfrm>
              <a:off x="2836" y="1352"/>
              <a:ext cx="86" cy="54"/>
            </a:xfrm>
            <a:custGeom>
              <a:avLst/>
              <a:gdLst>
                <a:gd name="T0" fmla="*/ 0 w 84"/>
                <a:gd name="T1" fmla="*/ 168 h 48"/>
                <a:gd name="T2" fmla="*/ 0 w 84"/>
                <a:gd name="T3" fmla="*/ 60 h 48"/>
                <a:gd name="T4" fmla="*/ 0 w 84"/>
                <a:gd name="T5" fmla="*/ 60 h 48"/>
                <a:gd name="T6" fmla="*/ 37 w 84"/>
                <a:gd name="T7" fmla="*/ 29 h 48"/>
                <a:gd name="T8" fmla="*/ 71 w 84"/>
                <a:gd name="T9" fmla="*/ 0 h 48"/>
                <a:gd name="T10" fmla="*/ 112 w 84"/>
                <a:gd name="T11" fmla="*/ 87 h 48"/>
                <a:gd name="T12" fmla="*/ 49 w 84"/>
                <a:gd name="T13" fmla="*/ 226 h 48"/>
                <a:gd name="T14" fmla="*/ 37 w 84"/>
                <a:gd name="T15" fmla="*/ 226 h 48"/>
                <a:gd name="T16" fmla="*/ 37 w 84"/>
                <a:gd name="T17" fmla="*/ 168 h 48"/>
                <a:gd name="T18" fmla="*/ 12 w 84"/>
                <a:gd name="T19" fmla="*/ 168 h 48"/>
                <a:gd name="T20" fmla="*/ 0 w 84"/>
                <a:gd name="T21" fmla="*/ 168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48"/>
                <a:gd name="T35" fmla="*/ 84 w 8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239FB1"/>
            </a:solidFill>
            <a:ln w="9525">
              <a:solidFill>
                <a:srgbClr val="000000"/>
              </a:solidFill>
              <a:round/>
              <a:headEnd/>
              <a:tailEnd/>
            </a:ln>
          </p:spPr>
          <p:txBody>
            <a:bodyPr/>
            <a:lstStyle/>
            <a:p>
              <a:endParaRPr lang="en-US"/>
            </a:p>
          </p:txBody>
        </p:sp>
        <p:sp>
          <p:nvSpPr>
            <p:cNvPr id="7529" name="Freeform 383"/>
            <p:cNvSpPr>
              <a:spLocks/>
            </p:cNvSpPr>
            <p:nvPr/>
          </p:nvSpPr>
          <p:spPr bwMode="auto">
            <a:xfrm>
              <a:off x="2577" y="1426"/>
              <a:ext cx="54" cy="54"/>
            </a:xfrm>
            <a:custGeom>
              <a:avLst/>
              <a:gdLst>
                <a:gd name="T0" fmla="*/ 55 w 53"/>
                <a:gd name="T1" fmla="*/ 111 h 48"/>
                <a:gd name="T2" fmla="*/ 66 w 53"/>
                <a:gd name="T3" fmla="*/ 87 h 48"/>
                <a:gd name="T4" fmla="*/ 61 w 53"/>
                <a:gd name="T5" fmla="*/ 60 h 48"/>
                <a:gd name="T6" fmla="*/ 66 w 53"/>
                <a:gd name="T7" fmla="*/ 0 h 48"/>
                <a:gd name="T8" fmla="*/ 49 w 53"/>
                <a:gd name="T9" fmla="*/ 0 h 48"/>
                <a:gd name="T10" fmla="*/ 18 w 53"/>
                <a:gd name="T11" fmla="*/ 60 h 48"/>
                <a:gd name="T12" fmla="*/ 6 w 53"/>
                <a:gd name="T13" fmla="*/ 141 h 48"/>
                <a:gd name="T14" fmla="*/ 0 w 53"/>
                <a:gd name="T15" fmla="*/ 168 h 48"/>
                <a:gd name="T16" fmla="*/ 12 w 53"/>
                <a:gd name="T17" fmla="*/ 168 h 48"/>
                <a:gd name="T18" fmla="*/ 43 w 53"/>
                <a:gd name="T19" fmla="*/ 168 h 48"/>
                <a:gd name="T20" fmla="*/ 49 w 53"/>
                <a:gd name="T21" fmla="*/ 192 h 48"/>
                <a:gd name="T22" fmla="*/ 55 w 53"/>
                <a:gd name="T23" fmla="*/ 226 h 48"/>
                <a:gd name="T24" fmla="*/ 55 w 53"/>
                <a:gd name="T25" fmla="*/ 111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48"/>
                <a:gd name="T41" fmla="*/ 53 w 53"/>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6F73BF"/>
            </a:solidFill>
            <a:ln w="9525">
              <a:solidFill>
                <a:srgbClr val="000000"/>
              </a:solidFill>
              <a:round/>
              <a:headEnd/>
              <a:tailEnd/>
            </a:ln>
          </p:spPr>
          <p:txBody>
            <a:bodyPr/>
            <a:lstStyle/>
            <a:p>
              <a:endParaRPr lang="en-US"/>
            </a:p>
          </p:txBody>
        </p:sp>
        <p:sp>
          <p:nvSpPr>
            <p:cNvPr id="7530" name="Freeform 384"/>
            <p:cNvSpPr>
              <a:spLocks/>
            </p:cNvSpPr>
            <p:nvPr/>
          </p:nvSpPr>
          <p:spPr bwMode="auto">
            <a:xfrm>
              <a:off x="2741" y="1392"/>
              <a:ext cx="151" cy="122"/>
            </a:xfrm>
            <a:custGeom>
              <a:avLst/>
              <a:gdLst>
                <a:gd name="T0" fmla="*/ 60 w 150"/>
                <a:gd name="T1" fmla="*/ 29 h 108"/>
                <a:gd name="T2" fmla="*/ 60 w 150"/>
                <a:gd name="T3" fmla="*/ 0 h 108"/>
                <a:gd name="T4" fmla="*/ 42 w 150"/>
                <a:gd name="T5" fmla="*/ 29 h 108"/>
                <a:gd name="T6" fmla="*/ 18 w 150"/>
                <a:gd name="T7" fmla="*/ 60 h 108"/>
                <a:gd name="T8" fmla="*/ 0 w 150"/>
                <a:gd name="T9" fmla="*/ 60 h 108"/>
                <a:gd name="T10" fmla="*/ 6 w 150"/>
                <a:gd name="T11" fmla="*/ 87 h 108"/>
                <a:gd name="T12" fmla="*/ 0 w 150"/>
                <a:gd name="T13" fmla="*/ 114 h 108"/>
                <a:gd name="T14" fmla="*/ 0 w 150"/>
                <a:gd name="T15" fmla="*/ 203 h 108"/>
                <a:gd name="T16" fmla="*/ 12 w 150"/>
                <a:gd name="T17" fmla="*/ 293 h 108"/>
                <a:gd name="T18" fmla="*/ 12 w 150"/>
                <a:gd name="T19" fmla="*/ 381 h 108"/>
                <a:gd name="T20" fmla="*/ 12 w 150"/>
                <a:gd name="T21" fmla="*/ 351 h 108"/>
                <a:gd name="T22" fmla="*/ 36 w 150"/>
                <a:gd name="T23" fmla="*/ 412 h 108"/>
                <a:gd name="T24" fmla="*/ 42 w 150"/>
                <a:gd name="T25" fmla="*/ 441 h 108"/>
                <a:gd name="T26" fmla="*/ 48 w 150"/>
                <a:gd name="T27" fmla="*/ 412 h 108"/>
                <a:gd name="T28" fmla="*/ 60 w 150"/>
                <a:gd name="T29" fmla="*/ 441 h 108"/>
                <a:gd name="T30" fmla="*/ 91 w 150"/>
                <a:gd name="T31" fmla="*/ 498 h 108"/>
                <a:gd name="T32" fmla="*/ 109 w 150"/>
                <a:gd name="T33" fmla="*/ 498 h 108"/>
                <a:gd name="T34" fmla="*/ 109 w 150"/>
                <a:gd name="T35" fmla="*/ 528 h 108"/>
                <a:gd name="T36" fmla="*/ 121 w 150"/>
                <a:gd name="T37" fmla="*/ 498 h 108"/>
                <a:gd name="T38" fmla="*/ 145 w 150"/>
                <a:gd name="T39" fmla="*/ 528 h 108"/>
                <a:gd name="T40" fmla="*/ 151 w 150"/>
                <a:gd name="T41" fmla="*/ 498 h 108"/>
                <a:gd name="T42" fmla="*/ 163 w 150"/>
                <a:gd name="T43" fmla="*/ 412 h 108"/>
                <a:gd name="T44" fmla="*/ 163 w 150"/>
                <a:gd name="T45" fmla="*/ 381 h 108"/>
                <a:gd name="T46" fmla="*/ 157 w 150"/>
                <a:gd name="T47" fmla="*/ 264 h 108"/>
                <a:gd name="T48" fmla="*/ 151 w 150"/>
                <a:gd name="T49" fmla="*/ 234 h 108"/>
                <a:gd name="T50" fmla="*/ 157 w 150"/>
                <a:gd name="T51" fmla="*/ 178 h 108"/>
                <a:gd name="T52" fmla="*/ 145 w 150"/>
                <a:gd name="T53" fmla="*/ 60 h 108"/>
                <a:gd name="T54" fmla="*/ 91 w 150"/>
                <a:gd name="T55" fmla="*/ 29 h 108"/>
                <a:gd name="T56" fmla="*/ 60 w 150"/>
                <a:gd name="T57" fmla="*/ 29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0"/>
                <a:gd name="T88" fmla="*/ 0 h 108"/>
                <a:gd name="T89" fmla="*/ 150 w 150"/>
                <a:gd name="T90" fmla="*/ 108 h 1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6F73BF"/>
            </a:solidFill>
            <a:ln w="9525">
              <a:solidFill>
                <a:srgbClr val="000000"/>
              </a:solidFill>
              <a:round/>
              <a:headEnd/>
              <a:tailEnd/>
            </a:ln>
          </p:spPr>
          <p:txBody>
            <a:bodyPr/>
            <a:lstStyle/>
            <a:p>
              <a:endParaRPr lang="en-US"/>
            </a:p>
          </p:txBody>
        </p:sp>
        <p:sp>
          <p:nvSpPr>
            <p:cNvPr id="7531" name="Freeform 385"/>
            <p:cNvSpPr>
              <a:spLocks/>
            </p:cNvSpPr>
            <p:nvPr/>
          </p:nvSpPr>
          <p:spPr bwMode="auto">
            <a:xfrm>
              <a:off x="2850" y="1534"/>
              <a:ext cx="150" cy="100"/>
            </a:xfrm>
            <a:custGeom>
              <a:avLst/>
              <a:gdLst>
                <a:gd name="T0" fmla="*/ 150 w 149"/>
                <a:gd name="T1" fmla="*/ 324 h 89"/>
                <a:gd name="T2" fmla="*/ 144 w 149"/>
                <a:gd name="T3" fmla="*/ 407 h 89"/>
                <a:gd name="T4" fmla="*/ 115 w 149"/>
                <a:gd name="T5" fmla="*/ 374 h 89"/>
                <a:gd name="T6" fmla="*/ 91 w 149"/>
                <a:gd name="T7" fmla="*/ 407 h 89"/>
                <a:gd name="T8" fmla="*/ 60 w 149"/>
                <a:gd name="T9" fmla="*/ 407 h 89"/>
                <a:gd name="T10" fmla="*/ 42 w 149"/>
                <a:gd name="T11" fmla="*/ 374 h 89"/>
                <a:gd name="T12" fmla="*/ 42 w 149"/>
                <a:gd name="T13" fmla="*/ 352 h 89"/>
                <a:gd name="T14" fmla="*/ 36 w 149"/>
                <a:gd name="T15" fmla="*/ 324 h 89"/>
                <a:gd name="T16" fmla="*/ 30 w 149"/>
                <a:gd name="T17" fmla="*/ 324 h 89"/>
                <a:gd name="T18" fmla="*/ 30 w 149"/>
                <a:gd name="T19" fmla="*/ 324 h 89"/>
                <a:gd name="T20" fmla="*/ 18 w 149"/>
                <a:gd name="T21" fmla="*/ 294 h 89"/>
                <a:gd name="T22" fmla="*/ 0 w 149"/>
                <a:gd name="T23" fmla="*/ 191 h 89"/>
                <a:gd name="T24" fmla="*/ 6 w 149"/>
                <a:gd name="T25" fmla="*/ 163 h 89"/>
                <a:gd name="T26" fmla="*/ 18 w 149"/>
                <a:gd name="T27" fmla="*/ 111 h 89"/>
                <a:gd name="T28" fmla="*/ 36 w 149"/>
                <a:gd name="T29" fmla="*/ 27 h 89"/>
                <a:gd name="T30" fmla="*/ 36 w 149"/>
                <a:gd name="T31" fmla="*/ 27 h 89"/>
                <a:gd name="T32" fmla="*/ 66 w 149"/>
                <a:gd name="T33" fmla="*/ 54 h 89"/>
                <a:gd name="T34" fmla="*/ 103 w 149"/>
                <a:gd name="T35" fmla="*/ 0 h 89"/>
                <a:gd name="T36" fmla="*/ 103 w 149"/>
                <a:gd name="T37" fmla="*/ 0 h 89"/>
                <a:gd name="T38" fmla="*/ 115 w 149"/>
                <a:gd name="T39" fmla="*/ 54 h 89"/>
                <a:gd name="T40" fmla="*/ 126 w 149"/>
                <a:gd name="T41" fmla="*/ 111 h 89"/>
                <a:gd name="T42" fmla="*/ 138 w 149"/>
                <a:gd name="T43" fmla="*/ 242 h 89"/>
                <a:gd name="T44" fmla="*/ 150 w 149"/>
                <a:gd name="T45" fmla="*/ 242 h 89"/>
                <a:gd name="T46" fmla="*/ 162 w 149"/>
                <a:gd name="T47" fmla="*/ 263 h 89"/>
                <a:gd name="T48" fmla="*/ 162 w 149"/>
                <a:gd name="T49" fmla="*/ 294 h 89"/>
                <a:gd name="T50" fmla="*/ 156 w 149"/>
                <a:gd name="T51" fmla="*/ 294 h 89"/>
                <a:gd name="T52" fmla="*/ 150 w 149"/>
                <a:gd name="T53" fmla="*/ 294 h 89"/>
                <a:gd name="T54" fmla="*/ 150 w 149"/>
                <a:gd name="T55" fmla="*/ 324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9"/>
                <a:gd name="T85" fmla="*/ 0 h 89"/>
                <a:gd name="T86" fmla="*/ 149 w 149"/>
                <a:gd name="T87" fmla="*/ 89 h 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6F73BF"/>
            </a:solidFill>
            <a:ln w="9525">
              <a:solidFill>
                <a:srgbClr val="000000"/>
              </a:solidFill>
              <a:round/>
              <a:headEnd/>
              <a:tailEnd/>
            </a:ln>
          </p:spPr>
          <p:txBody>
            <a:bodyPr/>
            <a:lstStyle/>
            <a:p>
              <a:endParaRPr lang="en-US"/>
            </a:p>
          </p:txBody>
        </p:sp>
        <p:sp>
          <p:nvSpPr>
            <p:cNvPr id="7532" name="Freeform 386"/>
            <p:cNvSpPr>
              <a:spLocks/>
            </p:cNvSpPr>
            <p:nvPr/>
          </p:nvSpPr>
          <p:spPr bwMode="auto">
            <a:xfrm>
              <a:off x="2715" y="1473"/>
              <a:ext cx="104" cy="54"/>
            </a:xfrm>
            <a:custGeom>
              <a:avLst/>
              <a:gdLst>
                <a:gd name="T0" fmla="*/ 110 w 102"/>
                <a:gd name="T1" fmla="*/ 87 h 48"/>
                <a:gd name="T2" fmla="*/ 128 w 102"/>
                <a:gd name="T3" fmla="*/ 141 h 48"/>
                <a:gd name="T4" fmla="*/ 128 w 102"/>
                <a:gd name="T5" fmla="*/ 141 h 48"/>
                <a:gd name="T6" fmla="*/ 122 w 102"/>
                <a:gd name="T7" fmla="*/ 168 h 48"/>
                <a:gd name="T8" fmla="*/ 116 w 102"/>
                <a:gd name="T9" fmla="*/ 168 h 48"/>
                <a:gd name="T10" fmla="*/ 116 w 102"/>
                <a:gd name="T11" fmla="*/ 168 h 48"/>
                <a:gd name="T12" fmla="*/ 110 w 102"/>
                <a:gd name="T13" fmla="*/ 192 h 48"/>
                <a:gd name="T14" fmla="*/ 104 w 102"/>
                <a:gd name="T15" fmla="*/ 226 h 48"/>
                <a:gd name="T16" fmla="*/ 93 w 102"/>
                <a:gd name="T17" fmla="*/ 226 h 48"/>
                <a:gd name="T18" fmla="*/ 81 w 102"/>
                <a:gd name="T19" fmla="*/ 192 h 48"/>
                <a:gd name="T20" fmla="*/ 55 w 102"/>
                <a:gd name="T21" fmla="*/ 192 h 48"/>
                <a:gd name="T22" fmla="*/ 43 w 102"/>
                <a:gd name="T23" fmla="*/ 226 h 48"/>
                <a:gd name="T24" fmla="*/ 24 w 102"/>
                <a:gd name="T25" fmla="*/ 192 h 48"/>
                <a:gd name="T26" fmla="*/ 0 w 102"/>
                <a:gd name="T27" fmla="*/ 111 h 48"/>
                <a:gd name="T28" fmla="*/ 0 w 102"/>
                <a:gd name="T29" fmla="*/ 87 h 48"/>
                <a:gd name="T30" fmla="*/ 43 w 102"/>
                <a:gd name="T31" fmla="*/ 0 h 48"/>
                <a:gd name="T32" fmla="*/ 49 w 102"/>
                <a:gd name="T33" fmla="*/ 29 h 48"/>
                <a:gd name="T34" fmla="*/ 49 w 102"/>
                <a:gd name="T35" fmla="*/ 0 h 48"/>
                <a:gd name="T36" fmla="*/ 73 w 102"/>
                <a:gd name="T37" fmla="*/ 60 h 48"/>
                <a:gd name="T38" fmla="*/ 81 w 102"/>
                <a:gd name="T39" fmla="*/ 87 h 48"/>
                <a:gd name="T40" fmla="*/ 93 w 102"/>
                <a:gd name="T41" fmla="*/ 60 h 48"/>
                <a:gd name="T42" fmla="*/ 110 w 102"/>
                <a:gd name="T43" fmla="*/ 87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2"/>
                <a:gd name="T67" fmla="*/ 0 h 48"/>
                <a:gd name="T68" fmla="*/ 102 w 102"/>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6F73BF"/>
            </a:solidFill>
            <a:ln w="9525">
              <a:solidFill>
                <a:srgbClr val="000000"/>
              </a:solidFill>
              <a:round/>
              <a:headEnd/>
              <a:tailEnd/>
            </a:ln>
          </p:spPr>
          <p:txBody>
            <a:bodyPr/>
            <a:lstStyle/>
            <a:p>
              <a:endParaRPr lang="en-US"/>
            </a:p>
          </p:txBody>
        </p:sp>
        <p:sp>
          <p:nvSpPr>
            <p:cNvPr id="7533" name="Freeform 387"/>
            <p:cNvSpPr>
              <a:spLocks/>
            </p:cNvSpPr>
            <p:nvPr/>
          </p:nvSpPr>
          <p:spPr bwMode="auto">
            <a:xfrm>
              <a:off x="2565" y="1467"/>
              <a:ext cx="55" cy="40"/>
            </a:xfrm>
            <a:custGeom>
              <a:avLst/>
              <a:gdLst>
                <a:gd name="T0" fmla="*/ 12 w 54"/>
                <a:gd name="T1" fmla="*/ 0 h 36"/>
                <a:gd name="T2" fmla="*/ 0 w 54"/>
                <a:gd name="T3" fmla="*/ 24 h 36"/>
                <a:gd name="T4" fmla="*/ 6 w 54"/>
                <a:gd name="T5" fmla="*/ 46 h 36"/>
                <a:gd name="T6" fmla="*/ 24 w 54"/>
                <a:gd name="T7" fmla="*/ 97 h 36"/>
                <a:gd name="T8" fmla="*/ 43 w 54"/>
                <a:gd name="T9" fmla="*/ 97 h 36"/>
                <a:gd name="T10" fmla="*/ 49 w 54"/>
                <a:gd name="T11" fmla="*/ 97 h 36"/>
                <a:gd name="T12" fmla="*/ 61 w 54"/>
                <a:gd name="T13" fmla="*/ 138 h 36"/>
                <a:gd name="T14" fmla="*/ 61 w 54"/>
                <a:gd name="T15" fmla="*/ 138 h 36"/>
                <a:gd name="T16" fmla="*/ 61 w 54"/>
                <a:gd name="T17" fmla="*/ 120 h 36"/>
                <a:gd name="T18" fmla="*/ 67 w 54"/>
                <a:gd name="T19" fmla="*/ 97 h 36"/>
                <a:gd name="T20" fmla="*/ 67 w 54"/>
                <a:gd name="T21" fmla="*/ 46 h 36"/>
                <a:gd name="T22" fmla="*/ 61 w 54"/>
                <a:gd name="T23" fmla="*/ 24 h 36"/>
                <a:gd name="T24" fmla="*/ 55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36"/>
                <a:gd name="T47" fmla="*/ 54 w 5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6F73BF"/>
            </a:solidFill>
            <a:ln w="9525">
              <a:solidFill>
                <a:srgbClr val="000000"/>
              </a:solidFill>
              <a:round/>
              <a:headEnd/>
              <a:tailEnd/>
            </a:ln>
          </p:spPr>
          <p:txBody>
            <a:bodyPr/>
            <a:lstStyle/>
            <a:p>
              <a:endParaRPr lang="en-US"/>
            </a:p>
          </p:txBody>
        </p:sp>
        <p:sp>
          <p:nvSpPr>
            <p:cNvPr id="7534" name="Freeform 388"/>
            <p:cNvSpPr>
              <a:spLocks/>
            </p:cNvSpPr>
            <p:nvPr/>
          </p:nvSpPr>
          <p:spPr bwMode="auto">
            <a:xfrm>
              <a:off x="2620" y="1392"/>
              <a:ext cx="133" cy="162"/>
            </a:xfrm>
            <a:custGeom>
              <a:avLst/>
              <a:gdLst>
                <a:gd name="T0" fmla="*/ 29 w 131"/>
                <a:gd name="T1" fmla="*/ 111 h 144"/>
                <a:gd name="T2" fmla="*/ 48 w 131"/>
                <a:gd name="T3" fmla="*/ 111 h 144"/>
                <a:gd name="T4" fmla="*/ 48 w 131"/>
                <a:gd name="T5" fmla="*/ 111 h 144"/>
                <a:gd name="T6" fmla="*/ 54 w 131"/>
                <a:gd name="T7" fmla="*/ 83 h 144"/>
                <a:gd name="T8" fmla="*/ 60 w 131"/>
                <a:gd name="T9" fmla="*/ 111 h 144"/>
                <a:gd name="T10" fmla="*/ 54 w 131"/>
                <a:gd name="T11" fmla="*/ 83 h 144"/>
                <a:gd name="T12" fmla="*/ 48 w 131"/>
                <a:gd name="T13" fmla="*/ 54 h 144"/>
                <a:gd name="T14" fmla="*/ 48 w 131"/>
                <a:gd name="T15" fmla="*/ 29 h 144"/>
                <a:gd name="T16" fmla="*/ 48 w 131"/>
                <a:gd name="T17" fmla="*/ 0 h 144"/>
                <a:gd name="T18" fmla="*/ 60 w 131"/>
                <a:gd name="T19" fmla="*/ 0 h 144"/>
                <a:gd name="T20" fmla="*/ 60 w 131"/>
                <a:gd name="T21" fmla="*/ 0 h 144"/>
                <a:gd name="T22" fmla="*/ 66 w 131"/>
                <a:gd name="T23" fmla="*/ 29 h 144"/>
                <a:gd name="T24" fmla="*/ 78 w 131"/>
                <a:gd name="T25" fmla="*/ 29 h 144"/>
                <a:gd name="T26" fmla="*/ 78 w 131"/>
                <a:gd name="T27" fmla="*/ 54 h 144"/>
                <a:gd name="T28" fmla="*/ 84 w 131"/>
                <a:gd name="T29" fmla="*/ 83 h 144"/>
                <a:gd name="T30" fmla="*/ 117 w 131"/>
                <a:gd name="T31" fmla="*/ 29 h 144"/>
                <a:gd name="T32" fmla="*/ 105 w 131"/>
                <a:gd name="T33" fmla="*/ 29 h 144"/>
                <a:gd name="T34" fmla="*/ 139 w 131"/>
                <a:gd name="T35" fmla="*/ 83 h 144"/>
                <a:gd name="T36" fmla="*/ 145 w 131"/>
                <a:gd name="T37" fmla="*/ 54 h 144"/>
                <a:gd name="T38" fmla="*/ 151 w 131"/>
                <a:gd name="T39" fmla="*/ 83 h 144"/>
                <a:gd name="T40" fmla="*/ 145 w 131"/>
                <a:gd name="T41" fmla="*/ 111 h 144"/>
                <a:gd name="T42" fmla="*/ 145 w 131"/>
                <a:gd name="T43" fmla="*/ 192 h 144"/>
                <a:gd name="T44" fmla="*/ 157 w 131"/>
                <a:gd name="T45" fmla="*/ 272 h 144"/>
                <a:gd name="T46" fmla="*/ 157 w 131"/>
                <a:gd name="T47" fmla="*/ 362 h 144"/>
                <a:gd name="T48" fmla="*/ 151 w 131"/>
                <a:gd name="T49" fmla="*/ 331 h 144"/>
                <a:gd name="T50" fmla="*/ 117 w 131"/>
                <a:gd name="T51" fmla="*/ 417 h 144"/>
                <a:gd name="T52" fmla="*/ 117 w 131"/>
                <a:gd name="T53" fmla="*/ 443 h 144"/>
                <a:gd name="T54" fmla="*/ 145 w 131"/>
                <a:gd name="T55" fmla="*/ 528 h 144"/>
                <a:gd name="T56" fmla="*/ 133 w 131"/>
                <a:gd name="T57" fmla="*/ 581 h 144"/>
                <a:gd name="T58" fmla="*/ 133 w 131"/>
                <a:gd name="T59" fmla="*/ 637 h 144"/>
                <a:gd name="T60" fmla="*/ 133 w 131"/>
                <a:gd name="T61" fmla="*/ 637 h 144"/>
                <a:gd name="T62" fmla="*/ 105 w 131"/>
                <a:gd name="T63" fmla="*/ 637 h 144"/>
                <a:gd name="T64" fmla="*/ 84 w 131"/>
                <a:gd name="T65" fmla="*/ 637 h 144"/>
                <a:gd name="T66" fmla="*/ 84 w 131"/>
                <a:gd name="T67" fmla="*/ 668 h 144"/>
                <a:gd name="T68" fmla="*/ 66 w 131"/>
                <a:gd name="T69" fmla="*/ 637 h 144"/>
                <a:gd name="T70" fmla="*/ 54 w 131"/>
                <a:gd name="T71" fmla="*/ 637 h 144"/>
                <a:gd name="T72" fmla="*/ 23 w 131"/>
                <a:gd name="T73" fmla="*/ 637 h 144"/>
                <a:gd name="T74" fmla="*/ 29 w 131"/>
                <a:gd name="T75" fmla="*/ 528 h 144"/>
                <a:gd name="T76" fmla="*/ 6 w 131"/>
                <a:gd name="T77" fmla="*/ 471 h 144"/>
                <a:gd name="T78" fmla="*/ 6 w 131"/>
                <a:gd name="T79" fmla="*/ 471 h 144"/>
                <a:gd name="T80" fmla="*/ 6 w 131"/>
                <a:gd name="T81" fmla="*/ 471 h 144"/>
                <a:gd name="T82" fmla="*/ 0 w 131"/>
                <a:gd name="T83" fmla="*/ 417 h 144"/>
                <a:gd name="T84" fmla="*/ 0 w 131"/>
                <a:gd name="T85" fmla="*/ 362 h 144"/>
                <a:gd name="T86" fmla="*/ 0 w 131"/>
                <a:gd name="T87" fmla="*/ 362 h 144"/>
                <a:gd name="T88" fmla="*/ 0 w 131"/>
                <a:gd name="T89" fmla="*/ 254 h 144"/>
                <a:gd name="T90" fmla="*/ 11 w 131"/>
                <a:gd name="T91" fmla="*/ 226 h 144"/>
                <a:gd name="T92" fmla="*/ 6 w 131"/>
                <a:gd name="T93" fmla="*/ 192 h 144"/>
                <a:gd name="T94" fmla="*/ 11 w 131"/>
                <a:gd name="T95" fmla="*/ 141 h 144"/>
                <a:gd name="T96" fmla="*/ 11 w 131"/>
                <a:gd name="T97" fmla="*/ 141 h 144"/>
                <a:gd name="T98" fmla="*/ 11 w 131"/>
                <a:gd name="T99" fmla="*/ 111 h 144"/>
                <a:gd name="T100" fmla="*/ 29 w 131"/>
                <a:gd name="T101" fmla="*/ 111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1"/>
                <a:gd name="T154" fmla="*/ 0 h 144"/>
                <a:gd name="T155" fmla="*/ 131 w 131"/>
                <a:gd name="T156" fmla="*/ 144 h 1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6F73BF"/>
            </a:solidFill>
            <a:ln w="9525">
              <a:solidFill>
                <a:srgbClr val="000000"/>
              </a:solidFill>
              <a:round/>
              <a:headEnd/>
              <a:tailEnd/>
            </a:ln>
          </p:spPr>
          <p:txBody>
            <a:bodyPr/>
            <a:lstStyle/>
            <a:p>
              <a:endParaRPr lang="en-US"/>
            </a:p>
          </p:txBody>
        </p:sp>
        <p:sp>
          <p:nvSpPr>
            <p:cNvPr id="7535" name="Freeform 389"/>
            <p:cNvSpPr>
              <a:spLocks/>
            </p:cNvSpPr>
            <p:nvPr/>
          </p:nvSpPr>
          <p:spPr bwMode="auto">
            <a:xfrm>
              <a:off x="2722" y="1399"/>
              <a:ext cx="6" cy="7"/>
            </a:xfrm>
            <a:custGeom>
              <a:avLst/>
              <a:gdLst>
                <a:gd name="T0" fmla="*/ 0 w 6"/>
                <a:gd name="T1" fmla="*/ 47 h 6"/>
                <a:gd name="T2" fmla="*/ 6 w 6"/>
                <a:gd name="T3" fmla="*/ 47 h 6"/>
                <a:gd name="T4" fmla="*/ 6 w 6"/>
                <a:gd name="T5" fmla="*/ 0 h 6"/>
                <a:gd name="T6" fmla="*/ 0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6"/>
                  </a:lnTo>
                  <a:lnTo>
                    <a:pt x="6" y="0"/>
                  </a:lnTo>
                  <a:lnTo>
                    <a:pt x="0" y="6"/>
                  </a:lnTo>
                  <a:close/>
                </a:path>
              </a:pathLst>
            </a:custGeom>
            <a:solidFill>
              <a:srgbClr val="6F73BF"/>
            </a:solidFill>
            <a:ln w="9525">
              <a:solidFill>
                <a:srgbClr val="000000"/>
              </a:solidFill>
              <a:round/>
              <a:headEnd/>
              <a:tailEnd/>
            </a:ln>
          </p:spPr>
          <p:txBody>
            <a:bodyPr/>
            <a:lstStyle/>
            <a:p>
              <a:endParaRPr lang="en-US"/>
            </a:p>
          </p:txBody>
        </p:sp>
        <p:sp>
          <p:nvSpPr>
            <p:cNvPr id="7536" name="Freeform 390"/>
            <p:cNvSpPr>
              <a:spLocks/>
            </p:cNvSpPr>
            <p:nvPr/>
          </p:nvSpPr>
          <p:spPr bwMode="auto">
            <a:xfrm>
              <a:off x="2613" y="1494"/>
              <a:ext cx="13" cy="13"/>
            </a:xfrm>
            <a:custGeom>
              <a:avLst/>
              <a:gdLst>
                <a:gd name="T0" fmla="*/ 20 w 12"/>
                <a:gd name="T1" fmla="*/ 0 h 12"/>
                <a:gd name="T2" fmla="*/ 0 w 12"/>
                <a:gd name="T3" fmla="*/ 20 h 12"/>
                <a:gd name="T4" fmla="*/ 0 w 12"/>
                <a:gd name="T5" fmla="*/ 33 h 12"/>
                <a:gd name="T6" fmla="*/ 33 w 12"/>
                <a:gd name="T7" fmla="*/ 33 h 12"/>
                <a:gd name="T8" fmla="*/ 33 w 12"/>
                <a:gd name="T9" fmla="*/ 33 h 12"/>
                <a:gd name="T10" fmla="*/ 20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6" y="0"/>
                  </a:moveTo>
                  <a:lnTo>
                    <a:pt x="0" y="6"/>
                  </a:lnTo>
                  <a:lnTo>
                    <a:pt x="0" y="12"/>
                  </a:lnTo>
                  <a:lnTo>
                    <a:pt x="12" y="12"/>
                  </a:lnTo>
                  <a:lnTo>
                    <a:pt x="6" y="0"/>
                  </a:lnTo>
                  <a:close/>
                </a:path>
              </a:pathLst>
            </a:custGeom>
            <a:solidFill>
              <a:srgbClr val="6F73BF"/>
            </a:solidFill>
            <a:ln w="9525">
              <a:solidFill>
                <a:srgbClr val="000000"/>
              </a:solidFill>
              <a:round/>
              <a:headEnd/>
              <a:tailEnd/>
            </a:ln>
          </p:spPr>
          <p:txBody>
            <a:bodyPr/>
            <a:lstStyle/>
            <a:p>
              <a:endParaRPr lang="en-US"/>
            </a:p>
          </p:txBody>
        </p:sp>
        <p:sp>
          <p:nvSpPr>
            <p:cNvPr id="7537" name="Freeform 391"/>
            <p:cNvSpPr>
              <a:spLocks/>
            </p:cNvSpPr>
            <p:nvPr/>
          </p:nvSpPr>
          <p:spPr bwMode="auto">
            <a:xfrm>
              <a:off x="2941" y="1521"/>
              <a:ext cx="71" cy="80"/>
            </a:xfrm>
            <a:custGeom>
              <a:avLst/>
              <a:gdLst>
                <a:gd name="T0" fmla="*/ 12 w 71"/>
                <a:gd name="T1" fmla="*/ 0 h 71"/>
                <a:gd name="T2" fmla="*/ 0 w 71"/>
                <a:gd name="T3" fmla="*/ 60 h 71"/>
                <a:gd name="T4" fmla="*/ 0 w 71"/>
                <a:gd name="T5" fmla="*/ 60 h 71"/>
                <a:gd name="T6" fmla="*/ 12 w 71"/>
                <a:gd name="T7" fmla="*/ 112 h 71"/>
                <a:gd name="T8" fmla="*/ 23 w 71"/>
                <a:gd name="T9" fmla="*/ 170 h 71"/>
                <a:gd name="T10" fmla="*/ 35 w 71"/>
                <a:gd name="T11" fmla="*/ 304 h 71"/>
                <a:gd name="T12" fmla="*/ 47 w 71"/>
                <a:gd name="T13" fmla="*/ 304 h 71"/>
                <a:gd name="T14" fmla="*/ 59 w 71"/>
                <a:gd name="T15" fmla="*/ 331 h 71"/>
                <a:gd name="T16" fmla="*/ 53 w 71"/>
                <a:gd name="T17" fmla="*/ 274 h 71"/>
                <a:gd name="T18" fmla="*/ 71 w 71"/>
                <a:gd name="T19" fmla="*/ 229 h 71"/>
                <a:gd name="T20" fmla="*/ 59 w 71"/>
                <a:gd name="T21" fmla="*/ 170 h 71"/>
                <a:gd name="T22" fmla="*/ 29 w 71"/>
                <a:gd name="T23" fmla="*/ 87 h 71"/>
                <a:gd name="T24" fmla="*/ 17 w 71"/>
                <a:gd name="T25" fmla="*/ 29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71"/>
                <a:gd name="T44" fmla="*/ 71 w 71"/>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6F73BF"/>
            </a:solidFill>
            <a:ln w="9525">
              <a:solidFill>
                <a:srgbClr val="000000"/>
              </a:solidFill>
              <a:round/>
              <a:headEnd/>
              <a:tailEnd/>
            </a:ln>
          </p:spPr>
          <p:txBody>
            <a:bodyPr/>
            <a:lstStyle/>
            <a:p>
              <a:endParaRPr lang="en-US"/>
            </a:p>
          </p:txBody>
        </p:sp>
        <p:sp>
          <p:nvSpPr>
            <p:cNvPr id="7538" name="Freeform 392"/>
            <p:cNvSpPr>
              <a:spLocks/>
            </p:cNvSpPr>
            <p:nvPr/>
          </p:nvSpPr>
          <p:spPr bwMode="auto">
            <a:xfrm>
              <a:off x="2594" y="1069"/>
              <a:ext cx="328" cy="256"/>
            </a:xfrm>
            <a:custGeom>
              <a:avLst/>
              <a:gdLst>
                <a:gd name="T0" fmla="*/ 224 w 323"/>
                <a:gd name="T1" fmla="*/ 142 h 227"/>
                <a:gd name="T2" fmla="*/ 218 w 323"/>
                <a:gd name="T3" fmla="*/ 112 h 227"/>
                <a:gd name="T4" fmla="*/ 218 w 323"/>
                <a:gd name="T5" fmla="*/ 142 h 227"/>
                <a:gd name="T6" fmla="*/ 199 w 323"/>
                <a:gd name="T7" fmla="*/ 142 h 227"/>
                <a:gd name="T8" fmla="*/ 190 w 323"/>
                <a:gd name="T9" fmla="*/ 202 h 227"/>
                <a:gd name="T10" fmla="*/ 190 w 323"/>
                <a:gd name="T11" fmla="*/ 229 h 227"/>
                <a:gd name="T12" fmla="*/ 172 w 323"/>
                <a:gd name="T13" fmla="*/ 229 h 227"/>
                <a:gd name="T14" fmla="*/ 157 w 323"/>
                <a:gd name="T15" fmla="*/ 229 h 227"/>
                <a:gd name="T16" fmla="*/ 157 w 323"/>
                <a:gd name="T17" fmla="*/ 290 h 227"/>
                <a:gd name="T18" fmla="*/ 151 w 323"/>
                <a:gd name="T19" fmla="*/ 290 h 227"/>
                <a:gd name="T20" fmla="*/ 145 w 323"/>
                <a:gd name="T21" fmla="*/ 312 h 227"/>
                <a:gd name="T22" fmla="*/ 133 w 323"/>
                <a:gd name="T23" fmla="*/ 370 h 227"/>
                <a:gd name="T24" fmla="*/ 139 w 323"/>
                <a:gd name="T25" fmla="*/ 401 h 227"/>
                <a:gd name="T26" fmla="*/ 127 w 323"/>
                <a:gd name="T27" fmla="*/ 458 h 227"/>
                <a:gd name="T28" fmla="*/ 96 w 323"/>
                <a:gd name="T29" fmla="*/ 489 h 227"/>
                <a:gd name="T30" fmla="*/ 107 w 323"/>
                <a:gd name="T31" fmla="*/ 510 h 227"/>
                <a:gd name="T32" fmla="*/ 78 w 323"/>
                <a:gd name="T33" fmla="*/ 568 h 227"/>
                <a:gd name="T34" fmla="*/ 90 w 323"/>
                <a:gd name="T35" fmla="*/ 568 h 227"/>
                <a:gd name="T36" fmla="*/ 84 w 323"/>
                <a:gd name="T37" fmla="*/ 626 h 227"/>
                <a:gd name="T38" fmla="*/ 66 w 323"/>
                <a:gd name="T39" fmla="*/ 626 h 227"/>
                <a:gd name="T40" fmla="*/ 60 w 323"/>
                <a:gd name="T41" fmla="*/ 655 h 227"/>
                <a:gd name="T42" fmla="*/ 30 w 323"/>
                <a:gd name="T43" fmla="*/ 655 h 227"/>
                <a:gd name="T44" fmla="*/ 30 w 323"/>
                <a:gd name="T45" fmla="*/ 683 h 227"/>
                <a:gd name="T46" fmla="*/ 30 w 323"/>
                <a:gd name="T47" fmla="*/ 709 h 227"/>
                <a:gd name="T48" fmla="*/ 12 w 323"/>
                <a:gd name="T49" fmla="*/ 709 h 227"/>
                <a:gd name="T50" fmla="*/ 0 w 323"/>
                <a:gd name="T51" fmla="*/ 739 h 227"/>
                <a:gd name="T52" fmla="*/ 0 w 323"/>
                <a:gd name="T53" fmla="*/ 770 h 227"/>
                <a:gd name="T54" fmla="*/ 6 w 323"/>
                <a:gd name="T55" fmla="*/ 796 h 227"/>
                <a:gd name="T56" fmla="*/ 30 w 323"/>
                <a:gd name="T57" fmla="*/ 796 h 227"/>
                <a:gd name="T58" fmla="*/ 30 w 323"/>
                <a:gd name="T59" fmla="*/ 824 h 227"/>
                <a:gd name="T60" fmla="*/ 6 w 323"/>
                <a:gd name="T61" fmla="*/ 856 h 227"/>
                <a:gd name="T62" fmla="*/ 12 w 323"/>
                <a:gd name="T63" fmla="*/ 856 h 227"/>
                <a:gd name="T64" fmla="*/ 12 w 323"/>
                <a:gd name="T65" fmla="*/ 885 h 227"/>
                <a:gd name="T66" fmla="*/ 24 w 323"/>
                <a:gd name="T67" fmla="*/ 885 h 227"/>
                <a:gd name="T68" fmla="*/ 12 w 323"/>
                <a:gd name="T69" fmla="*/ 939 h 227"/>
                <a:gd name="T70" fmla="*/ 6 w 323"/>
                <a:gd name="T71" fmla="*/ 966 h 227"/>
                <a:gd name="T72" fmla="*/ 18 w 323"/>
                <a:gd name="T73" fmla="*/ 966 h 227"/>
                <a:gd name="T74" fmla="*/ 12 w 323"/>
                <a:gd name="T75" fmla="*/ 1053 h 227"/>
                <a:gd name="T76" fmla="*/ 78 w 323"/>
                <a:gd name="T77" fmla="*/ 998 h 227"/>
                <a:gd name="T78" fmla="*/ 96 w 323"/>
                <a:gd name="T79" fmla="*/ 939 h 227"/>
                <a:gd name="T80" fmla="*/ 127 w 323"/>
                <a:gd name="T81" fmla="*/ 907 h 227"/>
                <a:gd name="T82" fmla="*/ 133 w 323"/>
                <a:gd name="T83" fmla="*/ 796 h 227"/>
                <a:gd name="T84" fmla="*/ 119 w 323"/>
                <a:gd name="T85" fmla="*/ 597 h 227"/>
                <a:gd name="T86" fmla="*/ 139 w 323"/>
                <a:gd name="T87" fmla="*/ 510 h 227"/>
                <a:gd name="T88" fmla="*/ 163 w 323"/>
                <a:gd name="T89" fmla="*/ 370 h 227"/>
                <a:gd name="T90" fmla="*/ 206 w 323"/>
                <a:gd name="T91" fmla="*/ 229 h 227"/>
                <a:gd name="T92" fmla="*/ 224 w 323"/>
                <a:gd name="T93" fmla="*/ 142 h 227"/>
                <a:gd name="T94" fmla="*/ 263 w 323"/>
                <a:gd name="T95" fmla="*/ 177 h 227"/>
                <a:gd name="T96" fmla="*/ 313 w 323"/>
                <a:gd name="T97" fmla="*/ 177 h 227"/>
                <a:gd name="T98" fmla="*/ 365 w 323"/>
                <a:gd name="T99" fmla="*/ 112 h 227"/>
                <a:gd name="T100" fmla="*/ 394 w 323"/>
                <a:gd name="T101" fmla="*/ 112 h 227"/>
                <a:gd name="T102" fmla="*/ 372 w 323"/>
                <a:gd name="T103" fmla="*/ 87 h 227"/>
                <a:gd name="T104" fmla="*/ 380 w 323"/>
                <a:gd name="T105" fmla="*/ 29 h 227"/>
                <a:gd name="T106" fmla="*/ 351 w 323"/>
                <a:gd name="T107" fmla="*/ 60 h 227"/>
                <a:gd name="T108" fmla="*/ 343 w 323"/>
                <a:gd name="T109" fmla="*/ 29 h 227"/>
                <a:gd name="T110" fmla="*/ 321 w 323"/>
                <a:gd name="T111" fmla="*/ 60 h 227"/>
                <a:gd name="T112" fmla="*/ 306 w 323"/>
                <a:gd name="T113" fmla="*/ 29 h 227"/>
                <a:gd name="T114" fmla="*/ 291 w 323"/>
                <a:gd name="T115" fmla="*/ 29 h 227"/>
                <a:gd name="T116" fmla="*/ 263 w 323"/>
                <a:gd name="T117" fmla="*/ 60 h 227"/>
                <a:gd name="T118" fmla="*/ 255 w 323"/>
                <a:gd name="T119" fmla="*/ 87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3"/>
                <a:gd name="T181" fmla="*/ 0 h 227"/>
                <a:gd name="T182" fmla="*/ 323 w 323"/>
                <a:gd name="T183" fmla="*/ 227 h 2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239FB1"/>
            </a:solidFill>
            <a:ln w="9525">
              <a:solidFill>
                <a:srgbClr val="000000"/>
              </a:solidFill>
              <a:round/>
              <a:headEnd/>
              <a:tailEnd/>
            </a:ln>
          </p:spPr>
          <p:txBody>
            <a:bodyPr/>
            <a:lstStyle/>
            <a:p>
              <a:endParaRPr lang="en-US"/>
            </a:p>
          </p:txBody>
        </p:sp>
        <p:sp>
          <p:nvSpPr>
            <p:cNvPr id="7539" name="Freeform 393"/>
            <p:cNvSpPr>
              <a:spLocks/>
            </p:cNvSpPr>
            <p:nvPr/>
          </p:nvSpPr>
          <p:spPr bwMode="auto">
            <a:xfrm>
              <a:off x="2648" y="914"/>
              <a:ext cx="122" cy="54"/>
            </a:xfrm>
            <a:custGeom>
              <a:avLst/>
              <a:gdLst>
                <a:gd name="T0" fmla="*/ 24 w 120"/>
                <a:gd name="T1" fmla="*/ 29 h 48"/>
                <a:gd name="T2" fmla="*/ 12 w 120"/>
                <a:gd name="T3" fmla="*/ 29 h 48"/>
                <a:gd name="T4" fmla="*/ 0 w 120"/>
                <a:gd name="T5" fmla="*/ 29 h 48"/>
                <a:gd name="T6" fmla="*/ 0 w 120"/>
                <a:gd name="T7" fmla="*/ 60 h 48"/>
                <a:gd name="T8" fmla="*/ 12 w 120"/>
                <a:gd name="T9" fmla="*/ 60 h 48"/>
                <a:gd name="T10" fmla="*/ 12 w 120"/>
                <a:gd name="T11" fmla="*/ 60 h 48"/>
                <a:gd name="T12" fmla="*/ 6 w 120"/>
                <a:gd name="T13" fmla="*/ 87 h 48"/>
                <a:gd name="T14" fmla="*/ 18 w 120"/>
                <a:gd name="T15" fmla="*/ 111 h 48"/>
                <a:gd name="T16" fmla="*/ 43 w 120"/>
                <a:gd name="T17" fmla="*/ 111 h 48"/>
                <a:gd name="T18" fmla="*/ 49 w 120"/>
                <a:gd name="T19" fmla="*/ 111 h 48"/>
                <a:gd name="T20" fmla="*/ 61 w 120"/>
                <a:gd name="T21" fmla="*/ 87 h 48"/>
                <a:gd name="T22" fmla="*/ 61 w 120"/>
                <a:gd name="T23" fmla="*/ 111 h 48"/>
                <a:gd name="T24" fmla="*/ 73 w 120"/>
                <a:gd name="T25" fmla="*/ 87 h 48"/>
                <a:gd name="T26" fmla="*/ 79 w 120"/>
                <a:gd name="T27" fmla="*/ 111 h 48"/>
                <a:gd name="T28" fmla="*/ 49 w 120"/>
                <a:gd name="T29" fmla="*/ 141 h 48"/>
                <a:gd name="T30" fmla="*/ 43 w 120"/>
                <a:gd name="T31" fmla="*/ 141 h 48"/>
                <a:gd name="T32" fmla="*/ 79 w 120"/>
                <a:gd name="T33" fmla="*/ 141 h 48"/>
                <a:gd name="T34" fmla="*/ 67 w 120"/>
                <a:gd name="T35" fmla="*/ 168 h 48"/>
                <a:gd name="T36" fmla="*/ 73 w 120"/>
                <a:gd name="T37" fmla="*/ 168 h 48"/>
                <a:gd name="T38" fmla="*/ 49 w 120"/>
                <a:gd name="T39" fmla="*/ 168 h 48"/>
                <a:gd name="T40" fmla="*/ 73 w 120"/>
                <a:gd name="T41" fmla="*/ 192 h 48"/>
                <a:gd name="T42" fmla="*/ 85 w 120"/>
                <a:gd name="T43" fmla="*/ 226 h 48"/>
                <a:gd name="T44" fmla="*/ 85 w 120"/>
                <a:gd name="T45" fmla="*/ 226 h 48"/>
                <a:gd name="T46" fmla="*/ 104 w 120"/>
                <a:gd name="T47" fmla="*/ 168 h 48"/>
                <a:gd name="T48" fmla="*/ 116 w 120"/>
                <a:gd name="T49" fmla="*/ 141 h 48"/>
                <a:gd name="T50" fmla="*/ 116 w 120"/>
                <a:gd name="T51" fmla="*/ 111 h 48"/>
                <a:gd name="T52" fmla="*/ 146 w 120"/>
                <a:gd name="T53" fmla="*/ 87 h 48"/>
                <a:gd name="T54" fmla="*/ 116 w 120"/>
                <a:gd name="T55" fmla="*/ 60 h 48"/>
                <a:gd name="T56" fmla="*/ 104 w 120"/>
                <a:gd name="T57" fmla="*/ 29 h 48"/>
                <a:gd name="T58" fmla="*/ 92 w 120"/>
                <a:gd name="T59" fmla="*/ 29 h 48"/>
                <a:gd name="T60" fmla="*/ 85 w 120"/>
                <a:gd name="T61" fmla="*/ 29 h 48"/>
                <a:gd name="T62" fmla="*/ 73 w 120"/>
                <a:gd name="T63" fmla="*/ 0 h 48"/>
                <a:gd name="T64" fmla="*/ 73 w 120"/>
                <a:gd name="T65" fmla="*/ 87 h 48"/>
                <a:gd name="T66" fmla="*/ 55 w 120"/>
                <a:gd name="T67" fmla="*/ 29 h 48"/>
                <a:gd name="T68" fmla="*/ 43 w 120"/>
                <a:gd name="T69" fmla="*/ 29 h 48"/>
                <a:gd name="T70" fmla="*/ 24 w 120"/>
                <a:gd name="T71" fmla="*/ 29 h 48"/>
                <a:gd name="T72" fmla="*/ 24 w 120"/>
                <a:gd name="T73" fmla="*/ 29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0"/>
                <a:gd name="T112" fmla="*/ 0 h 48"/>
                <a:gd name="T113" fmla="*/ 120 w 120"/>
                <a:gd name="T114" fmla="*/ 48 h 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239FB1"/>
            </a:solidFill>
            <a:ln w="9525">
              <a:solidFill>
                <a:srgbClr val="000000"/>
              </a:solidFill>
              <a:round/>
              <a:headEnd/>
              <a:tailEnd/>
            </a:ln>
          </p:spPr>
          <p:txBody>
            <a:bodyPr/>
            <a:lstStyle/>
            <a:p>
              <a:endParaRPr lang="en-US"/>
            </a:p>
          </p:txBody>
        </p:sp>
        <p:sp>
          <p:nvSpPr>
            <p:cNvPr id="7540" name="Freeform 394"/>
            <p:cNvSpPr>
              <a:spLocks/>
            </p:cNvSpPr>
            <p:nvPr/>
          </p:nvSpPr>
          <p:spPr bwMode="auto">
            <a:xfrm>
              <a:off x="2728" y="907"/>
              <a:ext cx="97" cy="20"/>
            </a:xfrm>
            <a:custGeom>
              <a:avLst/>
              <a:gdLst>
                <a:gd name="T0" fmla="*/ 42 w 96"/>
                <a:gd name="T1" fmla="*/ 24 h 18"/>
                <a:gd name="T2" fmla="*/ 18 w 96"/>
                <a:gd name="T3" fmla="*/ 0 h 18"/>
                <a:gd name="T4" fmla="*/ 6 w 96"/>
                <a:gd name="T5" fmla="*/ 24 h 18"/>
                <a:gd name="T6" fmla="*/ 0 w 96"/>
                <a:gd name="T7" fmla="*/ 24 h 18"/>
                <a:gd name="T8" fmla="*/ 0 w 96"/>
                <a:gd name="T9" fmla="*/ 24 h 18"/>
                <a:gd name="T10" fmla="*/ 42 w 96"/>
                <a:gd name="T11" fmla="*/ 46 h 18"/>
                <a:gd name="T12" fmla="*/ 18 w 96"/>
                <a:gd name="T13" fmla="*/ 46 h 18"/>
                <a:gd name="T14" fmla="*/ 61 w 96"/>
                <a:gd name="T15" fmla="*/ 70 h 18"/>
                <a:gd name="T16" fmla="*/ 97 w 96"/>
                <a:gd name="T17" fmla="*/ 46 h 18"/>
                <a:gd name="T18" fmla="*/ 109 w 96"/>
                <a:gd name="T19" fmla="*/ 24 h 18"/>
                <a:gd name="T20" fmla="*/ 103 w 96"/>
                <a:gd name="T21" fmla="*/ 24 h 18"/>
                <a:gd name="T22" fmla="*/ 73 w 96"/>
                <a:gd name="T23" fmla="*/ 0 h 18"/>
                <a:gd name="T24" fmla="*/ 67 w 96"/>
                <a:gd name="T25" fmla="*/ 0 h 18"/>
                <a:gd name="T26" fmla="*/ 61 w 96"/>
                <a:gd name="T27" fmla="*/ 0 h 18"/>
                <a:gd name="T28" fmla="*/ 42 w 96"/>
                <a:gd name="T29" fmla="*/ 0 h 18"/>
                <a:gd name="T30" fmla="*/ 42 w 96"/>
                <a:gd name="T31" fmla="*/ 24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6"/>
                <a:gd name="T49" fmla="*/ 0 h 18"/>
                <a:gd name="T50" fmla="*/ 96 w 9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239FB1"/>
            </a:solidFill>
            <a:ln w="9525">
              <a:solidFill>
                <a:srgbClr val="000000"/>
              </a:solidFill>
              <a:round/>
              <a:headEnd/>
              <a:tailEnd/>
            </a:ln>
          </p:spPr>
          <p:txBody>
            <a:bodyPr/>
            <a:lstStyle/>
            <a:p>
              <a:endParaRPr lang="en-US"/>
            </a:p>
          </p:txBody>
        </p:sp>
        <p:sp>
          <p:nvSpPr>
            <p:cNvPr id="7541" name="Freeform 395"/>
            <p:cNvSpPr>
              <a:spLocks/>
            </p:cNvSpPr>
            <p:nvPr/>
          </p:nvSpPr>
          <p:spPr bwMode="auto">
            <a:xfrm>
              <a:off x="2764" y="947"/>
              <a:ext cx="49" cy="7"/>
            </a:xfrm>
            <a:custGeom>
              <a:avLst/>
              <a:gdLst>
                <a:gd name="T0" fmla="*/ 49 w 48"/>
                <a:gd name="T1" fmla="*/ 47 h 6"/>
                <a:gd name="T2" fmla="*/ 18 w 48"/>
                <a:gd name="T3" fmla="*/ 47 h 6"/>
                <a:gd name="T4" fmla="*/ 6 w 48"/>
                <a:gd name="T5" fmla="*/ 47 h 6"/>
                <a:gd name="T6" fmla="*/ 6 w 48"/>
                <a:gd name="T7" fmla="*/ 0 h 6"/>
                <a:gd name="T8" fmla="*/ 0 w 48"/>
                <a:gd name="T9" fmla="*/ 0 h 6"/>
                <a:gd name="T10" fmla="*/ 43 w 48"/>
                <a:gd name="T11" fmla="*/ 0 h 6"/>
                <a:gd name="T12" fmla="*/ 61 w 48"/>
                <a:gd name="T13" fmla="*/ 0 h 6"/>
                <a:gd name="T14" fmla="*/ 49 w 48"/>
                <a:gd name="T15" fmla="*/ 47 h 6"/>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6"/>
                <a:gd name="T26" fmla="*/ 48 w 4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6">
                  <a:moveTo>
                    <a:pt x="36" y="6"/>
                  </a:moveTo>
                  <a:lnTo>
                    <a:pt x="18" y="6"/>
                  </a:lnTo>
                  <a:lnTo>
                    <a:pt x="6" y="6"/>
                  </a:lnTo>
                  <a:lnTo>
                    <a:pt x="6" y="0"/>
                  </a:lnTo>
                  <a:lnTo>
                    <a:pt x="0" y="0"/>
                  </a:lnTo>
                  <a:lnTo>
                    <a:pt x="30" y="0"/>
                  </a:lnTo>
                  <a:lnTo>
                    <a:pt x="48" y="0"/>
                  </a:lnTo>
                  <a:lnTo>
                    <a:pt x="36" y="6"/>
                  </a:lnTo>
                  <a:close/>
                </a:path>
              </a:pathLst>
            </a:custGeom>
            <a:solidFill>
              <a:srgbClr val="239FB1"/>
            </a:solidFill>
            <a:ln w="9525">
              <a:solidFill>
                <a:srgbClr val="000000"/>
              </a:solidFill>
              <a:round/>
              <a:headEnd/>
              <a:tailEnd/>
            </a:ln>
          </p:spPr>
          <p:txBody>
            <a:bodyPr/>
            <a:lstStyle/>
            <a:p>
              <a:endParaRPr lang="en-US"/>
            </a:p>
          </p:txBody>
        </p:sp>
        <p:sp>
          <p:nvSpPr>
            <p:cNvPr id="7542" name="Freeform 396"/>
            <p:cNvSpPr>
              <a:spLocks/>
            </p:cNvSpPr>
            <p:nvPr/>
          </p:nvSpPr>
          <p:spPr bwMode="auto">
            <a:xfrm>
              <a:off x="2722" y="1110"/>
              <a:ext cx="19" cy="6"/>
            </a:xfrm>
            <a:custGeom>
              <a:avLst/>
              <a:gdLst>
                <a:gd name="T0" fmla="*/ 25 w 18"/>
                <a:gd name="T1" fmla="*/ 0 h 6"/>
                <a:gd name="T2" fmla="*/ 6 w 18"/>
                <a:gd name="T3" fmla="*/ 6 h 6"/>
                <a:gd name="T4" fmla="*/ 0 w 18"/>
                <a:gd name="T5" fmla="*/ 6 h 6"/>
                <a:gd name="T6" fmla="*/ 6 w 18"/>
                <a:gd name="T7" fmla="*/ 6 h 6"/>
                <a:gd name="T8" fmla="*/ 25 w 18"/>
                <a:gd name="T9" fmla="*/ 6 h 6"/>
                <a:gd name="T10" fmla="*/ 35 w 18"/>
                <a:gd name="T11" fmla="*/ 0 h 6"/>
                <a:gd name="T12" fmla="*/ 25 w 18"/>
                <a:gd name="T13" fmla="*/ 6 h 6"/>
                <a:gd name="T14" fmla="*/ 25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6"/>
                <a:gd name="T26" fmla="*/ 18 w 1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round/>
              <a:headEnd/>
              <a:tailEnd/>
            </a:ln>
          </p:spPr>
          <p:txBody>
            <a:bodyPr/>
            <a:lstStyle/>
            <a:p>
              <a:endParaRPr lang="en-US"/>
            </a:p>
          </p:txBody>
        </p:sp>
        <p:sp>
          <p:nvSpPr>
            <p:cNvPr id="7543" name="Freeform 397"/>
            <p:cNvSpPr>
              <a:spLocks/>
            </p:cNvSpPr>
            <p:nvPr/>
          </p:nvSpPr>
          <p:spPr bwMode="auto">
            <a:xfrm>
              <a:off x="2789" y="1089"/>
              <a:ext cx="175" cy="195"/>
            </a:xfrm>
            <a:custGeom>
              <a:avLst/>
              <a:gdLst>
                <a:gd name="T0" fmla="*/ 170 w 173"/>
                <a:gd name="T1" fmla="*/ 449 h 173"/>
                <a:gd name="T2" fmla="*/ 164 w 173"/>
                <a:gd name="T3" fmla="*/ 418 h 173"/>
                <a:gd name="T4" fmla="*/ 164 w 173"/>
                <a:gd name="T5" fmla="*/ 342 h 173"/>
                <a:gd name="T6" fmla="*/ 136 w 173"/>
                <a:gd name="T7" fmla="*/ 258 h 173"/>
                <a:gd name="T8" fmla="*/ 158 w 173"/>
                <a:gd name="T9" fmla="*/ 201 h 173"/>
                <a:gd name="T10" fmla="*/ 121 w 173"/>
                <a:gd name="T11" fmla="*/ 142 h 173"/>
                <a:gd name="T12" fmla="*/ 121 w 173"/>
                <a:gd name="T13" fmla="*/ 87 h 173"/>
                <a:gd name="T14" fmla="*/ 121 w 173"/>
                <a:gd name="T15" fmla="*/ 60 h 173"/>
                <a:gd name="T16" fmla="*/ 121 w 173"/>
                <a:gd name="T17" fmla="*/ 29 h 173"/>
                <a:gd name="T18" fmla="*/ 103 w 173"/>
                <a:gd name="T19" fmla="*/ 0 h 173"/>
                <a:gd name="T20" fmla="*/ 85 w 173"/>
                <a:gd name="T21" fmla="*/ 29 h 173"/>
                <a:gd name="T22" fmla="*/ 79 w 173"/>
                <a:gd name="T23" fmla="*/ 87 h 173"/>
                <a:gd name="T24" fmla="*/ 73 w 173"/>
                <a:gd name="T25" fmla="*/ 112 h 173"/>
                <a:gd name="T26" fmla="*/ 42 w 173"/>
                <a:gd name="T27" fmla="*/ 112 h 173"/>
                <a:gd name="T28" fmla="*/ 24 w 173"/>
                <a:gd name="T29" fmla="*/ 87 h 173"/>
                <a:gd name="T30" fmla="*/ 12 w 173"/>
                <a:gd name="T31" fmla="*/ 60 h 173"/>
                <a:gd name="T32" fmla="*/ 0 w 173"/>
                <a:gd name="T33" fmla="*/ 60 h 173"/>
                <a:gd name="T34" fmla="*/ 42 w 173"/>
                <a:gd name="T35" fmla="*/ 142 h 173"/>
                <a:gd name="T36" fmla="*/ 67 w 173"/>
                <a:gd name="T37" fmla="*/ 258 h 173"/>
                <a:gd name="T38" fmla="*/ 73 w 173"/>
                <a:gd name="T39" fmla="*/ 342 h 173"/>
                <a:gd name="T40" fmla="*/ 79 w 173"/>
                <a:gd name="T41" fmla="*/ 309 h 173"/>
                <a:gd name="T42" fmla="*/ 85 w 173"/>
                <a:gd name="T43" fmla="*/ 342 h 173"/>
                <a:gd name="T44" fmla="*/ 91 w 173"/>
                <a:gd name="T45" fmla="*/ 398 h 173"/>
                <a:gd name="T46" fmla="*/ 67 w 173"/>
                <a:gd name="T47" fmla="*/ 477 h 173"/>
                <a:gd name="T48" fmla="*/ 42 w 173"/>
                <a:gd name="T49" fmla="*/ 531 h 173"/>
                <a:gd name="T50" fmla="*/ 30 w 173"/>
                <a:gd name="T51" fmla="*/ 561 h 173"/>
                <a:gd name="T52" fmla="*/ 36 w 173"/>
                <a:gd name="T53" fmla="*/ 649 h 173"/>
                <a:gd name="T54" fmla="*/ 36 w 173"/>
                <a:gd name="T55" fmla="*/ 761 h 173"/>
                <a:gd name="T56" fmla="*/ 67 w 173"/>
                <a:gd name="T57" fmla="*/ 789 h 173"/>
                <a:gd name="T58" fmla="*/ 67 w 173"/>
                <a:gd name="T59" fmla="*/ 789 h 173"/>
                <a:gd name="T60" fmla="*/ 73 w 173"/>
                <a:gd name="T61" fmla="*/ 789 h 173"/>
                <a:gd name="T62" fmla="*/ 79 w 173"/>
                <a:gd name="T63" fmla="*/ 822 h 173"/>
                <a:gd name="T64" fmla="*/ 85 w 173"/>
                <a:gd name="T65" fmla="*/ 822 h 173"/>
                <a:gd name="T66" fmla="*/ 115 w 173"/>
                <a:gd name="T67" fmla="*/ 789 h 173"/>
                <a:gd name="T68" fmla="*/ 127 w 173"/>
                <a:gd name="T69" fmla="*/ 761 h 173"/>
                <a:gd name="T70" fmla="*/ 158 w 173"/>
                <a:gd name="T71" fmla="*/ 761 h 173"/>
                <a:gd name="T72" fmla="*/ 164 w 173"/>
                <a:gd name="T73" fmla="*/ 735 h 173"/>
                <a:gd name="T74" fmla="*/ 176 w 173"/>
                <a:gd name="T75" fmla="*/ 675 h 173"/>
                <a:gd name="T76" fmla="*/ 188 w 173"/>
                <a:gd name="T77" fmla="*/ 621 h 173"/>
                <a:gd name="T78" fmla="*/ 199 w 173"/>
                <a:gd name="T79" fmla="*/ 561 h 173"/>
                <a:gd name="T80" fmla="*/ 170 w 173"/>
                <a:gd name="T81" fmla="*/ 506 h 173"/>
                <a:gd name="T82" fmla="*/ 176 w 173"/>
                <a:gd name="T83" fmla="*/ 477 h 173"/>
                <a:gd name="T84" fmla="*/ 170 w 173"/>
                <a:gd name="T85" fmla="*/ 449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73"/>
                <a:gd name="T131" fmla="*/ 173 w 173"/>
                <a:gd name="T132" fmla="*/ 173 h 1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239FB1"/>
            </a:solidFill>
            <a:ln w="9525">
              <a:solidFill>
                <a:srgbClr val="000000"/>
              </a:solidFill>
              <a:round/>
              <a:headEnd/>
              <a:tailEnd/>
            </a:ln>
          </p:spPr>
          <p:txBody>
            <a:bodyPr/>
            <a:lstStyle/>
            <a:p>
              <a:endParaRPr lang="en-US"/>
            </a:p>
          </p:txBody>
        </p:sp>
        <p:sp>
          <p:nvSpPr>
            <p:cNvPr id="7544" name="Rectangle 398"/>
            <p:cNvSpPr>
              <a:spLocks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545" name="Freeform 399"/>
            <p:cNvSpPr>
              <a:spLocks/>
            </p:cNvSpPr>
            <p:nvPr/>
          </p:nvSpPr>
          <p:spPr bwMode="auto">
            <a:xfrm>
              <a:off x="2673" y="1521"/>
              <a:ext cx="122" cy="54"/>
            </a:xfrm>
            <a:custGeom>
              <a:avLst/>
              <a:gdLst>
                <a:gd name="T0" fmla="*/ 55 w 120"/>
                <a:gd name="T1" fmla="*/ 168 h 48"/>
                <a:gd name="T2" fmla="*/ 24 w 120"/>
                <a:gd name="T3" fmla="*/ 192 h 48"/>
                <a:gd name="T4" fmla="*/ 18 w 120"/>
                <a:gd name="T5" fmla="*/ 192 h 48"/>
                <a:gd name="T6" fmla="*/ 6 w 120"/>
                <a:gd name="T7" fmla="*/ 168 h 48"/>
                <a:gd name="T8" fmla="*/ 0 w 120"/>
                <a:gd name="T9" fmla="*/ 168 h 48"/>
                <a:gd name="T10" fmla="*/ 0 w 120"/>
                <a:gd name="T11" fmla="*/ 168 h 48"/>
                <a:gd name="T12" fmla="*/ 0 w 120"/>
                <a:gd name="T13" fmla="*/ 141 h 48"/>
                <a:gd name="T14" fmla="*/ 0 w 120"/>
                <a:gd name="T15" fmla="*/ 111 h 48"/>
                <a:gd name="T16" fmla="*/ 12 w 120"/>
                <a:gd name="T17" fmla="*/ 141 h 48"/>
                <a:gd name="T18" fmla="*/ 18 w 120"/>
                <a:gd name="T19" fmla="*/ 141 h 48"/>
                <a:gd name="T20" fmla="*/ 18 w 120"/>
                <a:gd name="T21" fmla="*/ 111 h 48"/>
                <a:gd name="T22" fmla="*/ 49 w 120"/>
                <a:gd name="T23" fmla="*/ 111 h 48"/>
                <a:gd name="T24" fmla="*/ 67 w 120"/>
                <a:gd name="T25" fmla="*/ 111 h 48"/>
                <a:gd name="T26" fmla="*/ 67 w 120"/>
                <a:gd name="T27" fmla="*/ 111 h 48"/>
                <a:gd name="T28" fmla="*/ 67 w 120"/>
                <a:gd name="T29" fmla="*/ 60 h 48"/>
                <a:gd name="T30" fmla="*/ 79 w 120"/>
                <a:gd name="T31" fmla="*/ 0 h 48"/>
                <a:gd name="T32" fmla="*/ 85 w 120"/>
                <a:gd name="T33" fmla="*/ 29 h 48"/>
                <a:gd name="T34" fmla="*/ 104 w 120"/>
                <a:gd name="T35" fmla="*/ 0 h 48"/>
                <a:gd name="T36" fmla="*/ 134 w 120"/>
                <a:gd name="T37" fmla="*/ 0 h 48"/>
                <a:gd name="T38" fmla="*/ 146 w 120"/>
                <a:gd name="T39" fmla="*/ 87 h 48"/>
                <a:gd name="T40" fmla="*/ 140 w 120"/>
                <a:gd name="T41" fmla="*/ 111 h 48"/>
                <a:gd name="T42" fmla="*/ 140 w 120"/>
                <a:gd name="T43" fmla="*/ 111 h 48"/>
                <a:gd name="T44" fmla="*/ 134 w 120"/>
                <a:gd name="T45" fmla="*/ 168 h 48"/>
                <a:gd name="T46" fmla="*/ 128 w 120"/>
                <a:gd name="T47" fmla="*/ 192 h 48"/>
                <a:gd name="T48" fmla="*/ 85 w 120"/>
                <a:gd name="T49" fmla="*/ 226 h 48"/>
                <a:gd name="T50" fmla="*/ 79 w 120"/>
                <a:gd name="T51" fmla="*/ 226 h 48"/>
                <a:gd name="T52" fmla="*/ 55 w 120"/>
                <a:gd name="T53" fmla="*/ 168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48"/>
                <a:gd name="T83" fmla="*/ 120 w 120"/>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6F73BF"/>
            </a:solidFill>
            <a:ln w="9525">
              <a:solidFill>
                <a:srgbClr val="000000"/>
              </a:solidFill>
              <a:round/>
              <a:headEnd/>
              <a:tailEnd/>
            </a:ln>
          </p:spPr>
          <p:txBody>
            <a:bodyPr/>
            <a:lstStyle/>
            <a:p>
              <a:endParaRPr lang="en-US"/>
            </a:p>
          </p:txBody>
        </p:sp>
        <p:sp>
          <p:nvSpPr>
            <p:cNvPr id="7546" name="Freeform 400"/>
            <p:cNvSpPr>
              <a:spLocks/>
            </p:cNvSpPr>
            <p:nvPr/>
          </p:nvSpPr>
          <p:spPr bwMode="auto">
            <a:xfrm>
              <a:off x="2777" y="1601"/>
              <a:ext cx="66" cy="61"/>
            </a:xfrm>
            <a:custGeom>
              <a:avLst/>
              <a:gdLst>
                <a:gd name="T0" fmla="*/ 60 w 66"/>
                <a:gd name="T1" fmla="*/ 29 h 54"/>
                <a:gd name="T2" fmla="*/ 60 w 66"/>
                <a:gd name="T3" fmla="*/ 29 h 54"/>
                <a:gd name="T4" fmla="*/ 54 w 66"/>
                <a:gd name="T5" fmla="*/ 60 h 54"/>
                <a:gd name="T6" fmla="*/ 54 w 66"/>
                <a:gd name="T7" fmla="*/ 60 h 54"/>
                <a:gd name="T8" fmla="*/ 54 w 66"/>
                <a:gd name="T9" fmla="*/ 87 h 54"/>
                <a:gd name="T10" fmla="*/ 60 w 66"/>
                <a:gd name="T11" fmla="*/ 87 h 54"/>
                <a:gd name="T12" fmla="*/ 66 w 66"/>
                <a:gd name="T13" fmla="*/ 114 h 54"/>
                <a:gd name="T14" fmla="*/ 60 w 66"/>
                <a:gd name="T15" fmla="*/ 114 h 54"/>
                <a:gd name="T16" fmla="*/ 60 w 66"/>
                <a:gd name="T17" fmla="*/ 146 h 54"/>
                <a:gd name="T18" fmla="*/ 60 w 66"/>
                <a:gd name="T19" fmla="*/ 146 h 54"/>
                <a:gd name="T20" fmla="*/ 54 w 66"/>
                <a:gd name="T21" fmla="*/ 178 h 54"/>
                <a:gd name="T22" fmla="*/ 60 w 66"/>
                <a:gd name="T23" fmla="*/ 178 h 54"/>
                <a:gd name="T24" fmla="*/ 54 w 66"/>
                <a:gd name="T25" fmla="*/ 203 h 54"/>
                <a:gd name="T26" fmla="*/ 54 w 66"/>
                <a:gd name="T27" fmla="*/ 178 h 54"/>
                <a:gd name="T28" fmla="*/ 48 w 66"/>
                <a:gd name="T29" fmla="*/ 203 h 54"/>
                <a:gd name="T30" fmla="*/ 48 w 66"/>
                <a:gd name="T31" fmla="*/ 203 h 54"/>
                <a:gd name="T32" fmla="*/ 48 w 66"/>
                <a:gd name="T33" fmla="*/ 234 h 54"/>
                <a:gd name="T34" fmla="*/ 48 w 66"/>
                <a:gd name="T35" fmla="*/ 264 h 54"/>
                <a:gd name="T36" fmla="*/ 42 w 66"/>
                <a:gd name="T37" fmla="*/ 234 h 54"/>
                <a:gd name="T38" fmla="*/ 36 w 66"/>
                <a:gd name="T39" fmla="*/ 234 h 54"/>
                <a:gd name="T40" fmla="*/ 36 w 66"/>
                <a:gd name="T41" fmla="*/ 203 h 54"/>
                <a:gd name="T42" fmla="*/ 36 w 66"/>
                <a:gd name="T43" fmla="*/ 203 h 54"/>
                <a:gd name="T44" fmla="*/ 30 w 66"/>
                <a:gd name="T45" fmla="*/ 178 h 54"/>
                <a:gd name="T46" fmla="*/ 24 w 66"/>
                <a:gd name="T47" fmla="*/ 178 h 54"/>
                <a:gd name="T48" fmla="*/ 24 w 66"/>
                <a:gd name="T49" fmla="*/ 146 h 54"/>
                <a:gd name="T50" fmla="*/ 12 w 66"/>
                <a:gd name="T51" fmla="*/ 87 h 54"/>
                <a:gd name="T52" fmla="*/ 12 w 66"/>
                <a:gd name="T53" fmla="*/ 87 h 54"/>
                <a:gd name="T54" fmla="*/ 6 w 66"/>
                <a:gd name="T55" fmla="*/ 87 h 54"/>
                <a:gd name="T56" fmla="*/ 6 w 66"/>
                <a:gd name="T57" fmla="*/ 60 h 54"/>
                <a:gd name="T58" fmla="*/ 0 w 66"/>
                <a:gd name="T59" fmla="*/ 29 h 54"/>
                <a:gd name="T60" fmla="*/ 0 w 66"/>
                <a:gd name="T61" fmla="*/ 0 h 54"/>
                <a:gd name="T62" fmla="*/ 6 w 66"/>
                <a:gd name="T63" fmla="*/ 0 h 54"/>
                <a:gd name="T64" fmla="*/ 6 w 66"/>
                <a:gd name="T65" fmla="*/ 29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29 h 54"/>
                <a:gd name="T86" fmla="*/ 54 w 66"/>
                <a:gd name="T87" fmla="*/ 29 h 54"/>
                <a:gd name="T88" fmla="*/ 60 w 66"/>
                <a:gd name="T89" fmla="*/ 29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6"/>
                <a:gd name="T136" fmla="*/ 0 h 54"/>
                <a:gd name="T137" fmla="*/ 66 w 66"/>
                <a:gd name="T138" fmla="*/ 54 h 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6F73BF"/>
            </a:solidFill>
            <a:ln w="9525">
              <a:solidFill>
                <a:srgbClr val="000000"/>
              </a:solidFill>
              <a:round/>
              <a:headEnd/>
              <a:tailEnd/>
            </a:ln>
          </p:spPr>
          <p:txBody>
            <a:bodyPr/>
            <a:lstStyle/>
            <a:p>
              <a:endParaRPr lang="en-US"/>
            </a:p>
          </p:txBody>
        </p:sp>
        <p:sp>
          <p:nvSpPr>
            <p:cNvPr id="7547" name="Freeform 401"/>
            <p:cNvSpPr>
              <a:spLocks/>
            </p:cNvSpPr>
            <p:nvPr/>
          </p:nvSpPr>
          <p:spPr bwMode="auto">
            <a:xfrm>
              <a:off x="2741" y="1568"/>
              <a:ext cx="95" cy="80"/>
            </a:xfrm>
            <a:custGeom>
              <a:avLst/>
              <a:gdLst>
                <a:gd name="T0" fmla="*/ 71 w 96"/>
                <a:gd name="T1" fmla="*/ 162 h 71"/>
                <a:gd name="T2" fmla="*/ 77 w 96"/>
                <a:gd name="T3" fmla="*/ 162 h 71"/>
                <a:gd name="T4" fmla="*/ 77 w 96"/>
                <a:gd name="T5" fmla="*/ 140 h 71"/>
                <a:gd name="T6" fmla="*/ 83 w 96"/>
                <a:gd name="T7" fmla="*/ 140 h 71"/>
                <a:gd name="T8" fmla="*/ 83 w 96"/>
                <a:gd name="T9" fmla="*/ 140 h 71"/>
                <a:gd name="T10" fmla="*/ 77 w 96"/>
                <a:gd name="T11" fmla="*/ 140 h 71"/>
                <a:gd name="T12" fmla="*/ 71 w 96"/>
                <a:gd name="T13" fmla="*/ 110 h 71"/>
                <a:gd name="T14" fmla="*/ 77 w 96"/>
                <a:gd name="T15" fmla="*/ 110 h 71"/>
                <a:gd name="T16" fmla="*/ 71 w 96"/>
                <a:gd name="T17" fmla="*/ 110 h 71"/>
                <a:gd name="T18" fmla="*/ 71 w 96"/>
                <a:gd name="T19" fmla="*/ 78 h 71"/>
                <a:gd name="T20" fmla="*/ 48 w 96"/>
                <a:gd name="T21" fmla="*/ 78 h 71"/>
                <a:gd name="T22" fmla="*/ 48 w 96"/>
                <a:gd name="T23" fmla="*/ 0 h 71"/>
                <a:gd name="T24" fmla="*/ 42 w 96"/>
                <a:gd name="T25" fmla="*/ 29 h 71"/>
                <a:gd name="T26" fmla="*/ 42 w 96"/>
                <a:gd name="T27" fmla="*/ 29 h 71"/>
                <a:gd name="T28" fmla="*/ 42 w 96"/>
                <a:gd name="T29" fmla="*/ 29 h 71"/>
                <a:gd name="T30" fmla="*/ 36 w 96"/>
                <a:gd name="T31" fmla="*/ 29 h 71"/>
                <a:gd name="T32" fmla="*/ 36 w 96"/>
                <a:gd name="T33" fmla="*/ 29 h 71"/>
                <a:gd name="T34" fmla="*/ 30 w 96"/>
                <a:gd name="T35" fmla="*/ 60 h 71"/>
                <a:gd name="T36" fmla="*/ 30 w 96"/>
                <a:gd name="T37" fmla="*/ 60 h 71"/>
                <a:gd name="T38" fmla="*/ 30 w 96"/>
                <a:gd name="T39" fmla="*/ 60 h 71"/>
                <a:gd name="T40" fmla="*/ 36 w 96"/>
                <a:gd name="T41" fmla="*/ 78 h 71"/>
                <a:gd name="T42" fmla="*/ 30 w 96"/>
                <a:gd name="T43" fmla="*/ 78 h 71"/>
                <a:gd name="T44" fmla="*/ 30 w 96"/>
                <a:gd name="T45" fmla="*/ 78 h 71"/>
                <a:gd name="T46" fmla="*/ 30 w 96"/>
                <a:gd name="T47" fmla="*/ 110 h 71"/>
                <a:gd name="T48" fmla="*/ 30 w 96"/>
                <a:gd name="T49" fmla="*/ 110 h 71"/>
                <a:gd name="T50" fmla="*/ 24 w 96"/>
                <a:gd name="T51" fmla="*/ 110 h 71"/>
                <a:gd name="T52" fmla="*/ 24 w 96"/>
                <a:gd name="T53" fmla="*/ 110 h 71"/>
                <a:gd name="T54" fmla="*/ 18 w 96"/>
                <a:gd name="T55" fmla="*/ 110 h 71"/>
                <a:gd name="T56" fmla="*/ 18 w 96"/>
                <a:gd name="T57" fmla="*/ 110 h 71"/>
                <a:gd name="T58" fmla="*/ 12 w 96"/>
                <a:gd name="T59" fmla="*/ 110 h 71"/>
                <a:gd name="T60" fmla="*/ 6 w 96"/>
                <a:gd name="T61" fmla="*/ 110 h 71"/>
                <a:gd name="T62" fmla="*/ 0 w 96"/>
                <a:gd name="T63" fmla="*/ 110 h 71"/>
                <a:gd name="T64" fmla="*/ 6 w 96"/>
                <a:gd name="T65" fmla="*/ 140 h 71"/>
                <a:gd name="T66" fmla="*/ 12 w 96"/>
                <a:gd name="T67" fmla="*/ 162 h 71"/>
                <a:gd name="T68" fmla="*/ 12 w 96"/>
                <a:gd name="T69" fmla="*/ 140 h 71"/>
                <a:gd name="T70" fmla="*/ 24 w 96"/>
                <a:gd name="T71" fmla="*/ 226 h 71"/>
                <a:gd name="T72" fmla="*/ 30 w 96"/>
                <a:gd name="T73" fmla="*/ 255 h 71"/>
                <a:gd name="T74" fmla="*/ 48 w 96"/>
                <a:gd name="T75" fmla="*/ 304 h 71"/>
                <a:gd name="T76" fmla="*/ 53 w 96"/>
                <a:gd name="T77" fmla="*/ 331 h 71"/>
                <a:gd name="T78" fmla="*/ 53 w 96"/>
                <a:gd name="T79" fmla="*/ 331 h 71"/>
                <a:gd name="T80" fmla="*/ 59 w 96"/>
                <a:gd name="T81" fmla="*/ 331 h 71"/>
                <a:gd name="T82" fmla="*/ 59 w 96"/>
                <a:gd name="T83" fmla="*/ 331 h 71"/>
                <a:gd name="T84" fmla="*/ 53 w 96"/>
                <a:gd name="T85" fmla="*/ 304 h 71"/>
                <a:gd name="T86" fmla="*/ 48 w 96"/>
                <a:gd name="T87" fmla="*/ 304 h 71"/>
                <a:gd name="T88" fmla="*/ 48 w 96"/>
                <a:gd name="T89" fmla="*/ 274 h 71"/>
                <a:gd name="T90" fmla="*/ 48 w 96"/>
                <a:gd name="T91" fmla="*/ 226 h 71"/>
                <a:gd name="T92" fmla="*/ 48 w 96"/>
                <a:gd name="T93" fmla="*/ 226 h 71"/>
                <a:gd name="T94" fmla="*/ 42 w 96"/>
                <a:gd name="T95" fmla="*/ 226 h 71"/>
                <a:gd name="T96" fmla="*/ 42 w 96"/>
                <a:gd name="T97" fmla="*/ 192 h 71"/>
                <a:gd name="T98" fmla="*/ 36 w 96"/>
                <a:gd name="T99" fmla="*/ 162 h 71"/>
                <a:gd name="T100" fmla="*/ 36 w 96"/>
                <a:gd name="T101" fmla="*/ 140 h 71"/>
                <a:gd name="T102" fmla="*/ 42 w 96"/>
                <a:gd name="T103" fmla="*/ 140 h 71"/>
                <a:gd name="T104" fmla="*/ 42 w 96"/>
                <a:gd name="T105" fmla="*/ 162 h 71"/>
                <a:gd name="T106" fmla="*/ 48 w 96"/>
                <a:gd name="T107" fmla="*/ 140 h 71"/>
                <a:gd name="T108" fmla="*/ 48 w 96"/>
                <a:gd name="T109" fmla="*/ 140 h 71"/>
                <a:gd name="T110" fmla="*/ 48 w 96"/>
                <a:gd name="T111" fmla="*/ 140 h 71"/>
                <a:gd name="T112" fmla="*/ 59 w 96"/>
                <a:gd name="T113" fmla="*/ 140 h 71"/>
                <a:gd name="T114" fmla="*/ 59 w 96"/>
                <a:gd name="T115" fmla="*/ 140 h 71"/>
                <a:gd name="T116" fmla="*/ 59 w 96"/>
                <a:gd name="T117" fmla="*/ 140 h 71"/>
                <a:gd name="T118" fmla="*/ 65 w 96"/>
                <a:gd name="T119" fmla="*/ 140 h 71"/>
                <a:gd name="T120" fmla="*/ 65 w 96"/>
                <a:gd name="T121" fmla="*/ 140 h 71"/>
                <a:gd name="T122" fmla="*/ 71 w 96"/>
                <a:gd name="T123" fmla="*/ 140 h 71"/>
                <a:gd name="T124" fmla="*/ 71 w 96"/>
                <a:gd name="T125" fmla="*/ 162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6"/>
                <a:gd name="T190" fmla="*/ 0 h 71"/>
                <a:gd name="T191" fmla="*/ 96 w 96"/>
                <a:gd name="T192" fmla="*/ 71 h 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6F73BF"/>
            </a:solidFill>
            <a:ln w="9525">
              <a:solidFill>
                <a:srgbClr val="000000"/>
              </a:solidFill>
              <a:round/>
              <a:headEnd/>
              <a:tailEnd/>
            </a:ln>
          </p:spPr>
          <p:txBody>
            <a:bodyPr/>
            <a:lstStyle/>
            <a:p>
              <a:endParaRPr lang="en-US"/>
            </a:p>
          </p:txBody>
        </p:sp>
        <p:sp>
          <p:nvSpPr>
            <p:cNvPr id="7548" name="Freeform 402"/>
            <p:cNvSpPr>
              <a:spLocks/>
            </p:cNvSpPr>
            <p:nvPr/>
          </p:nvSpPr>
          <p:spPr bwMode="auto">
            <a:xfrm>
              <a:off x="2800" y="1648"/>
              <a:ext cx="25" cy="14"/>
            </a:xfrm>
            <a:custGeom>
              <a:avLst/>
              <a:gdLst>
                <a:gd name="T0" fmla="*/ 38 w 24"/>
                <a:gd name="T1" fmla="*/ 89 h 12"/>
                <a:gd name="T2" fmla="*/ 38 w 24"/>
                <a:gd name="T3" fmla="*/ 89 h 12"/>
                <a:gd name="T4" fmla="*/ 31 w 24"/>
                <a:gd name="T5" fmla="*/ 47 h 12"/>
                <a:gd name="T6" fmla="*/ 25 w 24"/>
                <a:gd name="T7" fmla="*/ 47 h 12"/>
                <a:gd name="T8" fmla="*/ 25 w 24"/>
                <a:gd name="T9" fmla="*/ 0 h 12"/>
                <a:gd name="T10" fmla="*/ 6 w 24"/>
                <a:gd name="T11" fmla="*/ 47 h 12"/>
                <a:gd name="T12" fmla="*/ 0 w 24"/>
                <a:gd name="T13" fmla="*/ 0 h 12"/>
                <a:gd name="T14" fmla="*/ 38 w 24"/>
                <a:gd name="T15" fmla="*/ 89 h 1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2"/>
                <a:gd name="T26" fmla="*/ 24 w 2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round/>
              <a:headEnd/>
              <a:tailEnd/>
            </a:ln>
          </p:spPr>
          <p:txBody>
            <a:bodyPr/>
            <a:lstStyle/>
            <a:p>
              <a:endParaRPr lang="en-US"/>
            </a:p>
          </p:txBody>
        </p:sp>
        <p:sp>
          <p:nvSpPr>
            <p:cNvPr id="7549" name="Freeform 403"/>
            <p:cNvSpPr>
              <a:spLocks/>
            </p:cNvSpPr>
            <p:nvPr/>
          </p:nvSpPr>
          <p:spPr bwMode="auto">
            <a:xfrm>
              <a:off x="2449" y="1473"/>
              <a:ext cx="199" cy="189"/>
            </a:xfrm>
            <a:custGeom>
              <a:avLst/>
              <a:gdLst>
                <a:gd name="T0" fmla="*/ 223 w 197"/>
                <a:gd name="T1" fmla="*/ 715 h 167"/>
                <a:gd name="T2" fmla="*/ 217 w 197"/>
                <a:gd name="T3" fmla="*/ 715 h 167"/>
                <a:gd name="T4" fmla="*/ 217 w 197"/>
                <a:gd name="T5" fmla="*/ 715 h 167"/>
                <a:gd name="T6" fmla="*/ 182 w 197"/>
                <a:gd name="T7" fmla="*/ 745 h 167"/>
                <a:gd name="T8" fmla="*/ 176 w 197"/>
                <a:gd name="T9" fmla="*/ 745 h 167"/>
                <a:gd name="T10" fmla="*/ 139 w 197"/>
                <a:gd name="T11" fmla="*/ 772 h 167"/>
                <a:gd name="T12" fmla="*/ 115 w 197"/>
                <a:gd name="T13" fmla="*/ 834 h 167"/>
                <a:gd name="T14" fmla="*/ 109 w 197"/>
                <a:gd name="T15" fmla="*/ 834 h 167"/>
                <a:gd name="T16" fmla="*/ 48 w 197"/>
                <a:gd name="T17" fmla="*/ 745 h 167"/>
                <a:gd name="T18" fmla="*/ 67 w 197"/>
                <a:gd name="T19" fmla="*/ 625 h 167"/>
                <a:gd name="T20" fmla="*/ 79 w 197"/>
                <a:gd name="T21" fmla="*/ 568 h 167"/>
                <a:gd name="T22" fmla="*/ 73 w 197"/>
                <a:gd name="T23" fmla="*/ 476 h 167"/>
                <a:gd name="T24" fmla="*/ 42 w 197"/>
                <a:gd name="T25" fmla="*/ 392 h 167"/>
                <a:gd name="T26" fmla="*/ 36 w 197"/>
                <a:gd name="T27" fmla="*/ 362 h 167"/>
                <a:gd name="T28" fmla="*/ 12 w 197"/>
                <a:gd name="T29" fmla="*/ 300 h 167"/>
                <a:gd name="T30" fmla="*/ 6 w 197"/>
                <a:gd name="T31" fmla="*/ 270 h 167"/>
                <a:gd name="T32" fmla="*/ 0 w 197"/>
                <a:gd name="T33" fmla="*/ 270 h 167"/>
                <a:gd name="T34" fmla="*/ 30 w 197"/>
                <a:gd name="T35" fmla="*/ 239 h 167"/>
                <a:gd name="T36" fmla="*/ 48 w 197"/>
                <a:gd name="T37" fmla="*/ 146 h 167"/>
                <a:gd name="T38" fmla="*/ 67 w 197"/>
                <a:gd name="T39" fmla="*/ 146 h 167"/>
                <a:gd name="T40" fmla="*/ 91 w 197"/>
                <a:gd name="T41" fmla="*/ 146 h 167"/>
                <a:gd name="T42" fmla="*/ 115 w 197"/>
                <a:gd name="T43" fmla="*/ 29 h 167"/>
                <a:gd name="T44" fmla="*/ 133 w 197"/>
                <a:gd name="T45" fmla="*/ 29 h 167"/>
                <a:gd name="T46" fmla="*/ 166 w 197"/>
                <a:gd name="T47" fmla="*/ 88 h 167"/>
                <a:gd name="T48" fmla="*/ 188 w 197"/>
                <a:gd name="T49" fmla="*/ 146 h 167"/>
                <a:gd name="T50" fmla="*/ 200 w 197"/>
                <a:gd name="T51" fmla="*/ 146 h 167"/>
                <a:gd name="T52" fmla="*/ 223 w 197"/>
                <a:gd name="T53" fmla="*/ 211 h 167"/>
                <a:gd name="T54" fmla="*/ 211 w 197"/>
                <a:gd name="T55" fmla="*/ 362 h 167"/>
                <a:gd name="T56" fmla="*/ 194 w 197"/>
                <a:gd name="T57" fmla="*/ 448 h 167"/>
                <a:gd name="T58" fmla="*/ 211 w 197"/>
                <a:gd name="T59" fmla="*/ 506 h 167"/>
                <a:gd name="T60" fmla="*/ 205 w 197"/>
                <a:gd name="T61" fmla="*/ 568 h 167"/>
                <a:gd name="T62" fmla="*/ 211 w 197"/>
                <a:gd name="T63" fmla="*/ 625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167"/>
                <a:gd name="T98" fmla="*/ 197 w 197"/>
                <a:gd name="T99" fmla="*/ 167 h 1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6F73BF"/>
            </a:solidFill>
            <a:ln w="9525">
              <a:solidFill>
                <a:srgbClr val="000000"/>
              </a:solidFill>
              <a:round/>
              <a:headEnd/>
              <a:tailEnd/>
            </a:ln>
          </p:spPr>
          <p:txBody>
            <a:bodyPr/>
            <a:lstStyle/>
            <a:p>
              <a:endParaRPr lang="en-US"/>
            </a:p>
          </p:txBody>
        </p:sp>
        <p:sp>
          <p:nvSpPr>
            <p:cNvPr id="7550" name="Freeform 404"/>
            <p:cNvSpPr>
              <a:spLocks/>
            </p:cNvSpPr>
            <p:nvPr/>
          </p:nvSpPr>
          <p:spPr bwMode="auto">
            <a:xfrm>
              <a:off x="2667" y="1655"/>
              <a:ext cx="12" cy="27"/>
            </a:xfrm>
            <a:custGeom>
              <a:avLst/>
              <a:gdLst>
                <a:gd name="T0" fmla="*/ 6 w 12"/>
                <a:gd name="T1" fmla="*/ 111 h 24"/>
                <a:gd name="T2" fmla="*/ 0 w 12"/>
                <a:gd name="T3" fmla="*/ 87 h 24"/>
                <a:gd name="T4" fmla="*/ 0 w 12"/>
                <a:gd name="T5" fmla="*/ 60 h 24"/>
                <a:gd name="T6" fmla="*/ 6 w 12"/>
                <a:gd name="T7" fmla="*/ 0 h 24"/>
                <a:gd name="T8" fmla="*/ 12 w 12"/>
                <a:gd name="T9" fmla="*/ 60 h 24"/>
                <a:gd name="T10" fmla="*/ 6 w 12"/>
                <a:gd name="T11" fmla="*/ 11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round/>
              <a:headEnd/>
              <a:tailEnd/>
            </a:ln>
          </p:spPr>
          <p:txBody>
            <a:bodyPr/>
            <a:lstStyle/>
            <a:p>
              <a:endParaRPr lang="en-US"/>
            </a:p>
          </p:txBody>
        </p:sp>
        <p:sp>
          <p:nvSpPr>
            <p:cNvPr id="7551" name="Freeform 405"/>
            <p:cNvSpPr>
              <a:spLocks/>
            </p:cNvSpPr>
            <p:nvPr/>
          </p:nvSpPr>
          <p:spPr bwMode="auto">
            <a:xfrm>
              <a:off x="2777" y="1527"/>
              <a:ext cx="109" cy="60"/>
            </a:xfrm>
            <a:custGeom>
              <a:avLst/>
              <a:gdLst>
                <a:gd name="T0" fmla="*/ 48 w 108"/>
                <a:gd name="T1" fmla="*/ 265 h 53"/>
                <a:gd name="T2" fmla="*/ 24 w 108"/>
                <a:gd name="T3" fmla="*/ 265 h 53"/>
                <a:gd name="T4" fmla="*/ 12 w 108"/>
                <a:gd name="T5" fmla="*/ 182 h 53"/>
                <a:gd name="T6" fmla="*/ 6 w 108"/>
                <a:gd name="T7" fmla="*/ 182 h 53"/>
                <a:gd name="T8" fmla="*/ 0 w 108"/>
                <a:gd name="T9" fmla="*/ 182 h 53"/>
                <a:gd name="T10" fmla="*/ 6 w 108"/>
                <a:gd name="T11" fmla="*/ 146 h 53"/>
                <a:gd name="T12" fmla="*/ 12 w 108"/>
                <a:gd name="T13" fmla="*/ 88 h 53"/>
                <a:gd name="T14" fmla="*/ 12 w 108"/>
                <a:gd name="T15" fmla="*/ 88 h 53"/>
                <a:gd name="T16" fmla="*/ 18 w 108"/>
                <a:gd name="T17" fmla="*/ 61 h 53"/>
                <a:gd name="T18" fmla="*/ 24 w 108"/>
                <a:gd name="T19" fmla="*/ 61 h 53"/>
                <a:gd name="T20" fmla="*/ 42 w 108"/>
                <a:gd name="T21" fmla="*/ 61 h 53"/>
                <a:gd name="T22" fmla="*/ 79 w 108"/>
                <a:gd name="T23" fmla="*/ 0 h 53"/>
                <a:gd name="T24" fmla="*/ 109 w 108"/>
                <a:gd name="T25" fmla="*/ 29 h 53"/>
                <a:gd name="T26" fmla="*/ 121 w 108"/>
                <a:gd name="T27" fmla="*/ 61 h 53"/>
                <a:gd name="T28" fmla="*/ 103 w 108"/>
                <a:gd name="T29" fmla="*/ 146 h 53"/>
                <a:gd name="T30" fmla="*/ 91 w 108"/>
                <a:gd name="T31" fmla="*/ 211 h 53"/>
                <a:gd name="T32" fmla="*/ 85 w 108"/>
                <a:gd name="T33" fmla="*/ 239 h 53"/>
                <a:gd name="T34" fmla="*/ 48 w 108"/>
                <a:gd name="T35" fmla="*/ 265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53"/>
                <a:gd name="T56" fmla="*/ 108 w 108"/>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6F73BF"/>
            </a:solidFill>
            <a:ln w="9525">
              <a:solidFill>
                <a:srgbClr val="000000"/>
              </a:solidFill>
              <a:round/>
              <a:headEnd/>
              <a:tailEnd/>
            </a:ln>
          </p:spPr>
          <p:txBody>
            <a:bodyPr/>
            <a:lstStyle/>
            <a:p>
              <a:endParaRPr lang="en-US"/>
            </a:p>
          </p:txBody>
        </p:sp>
        <p:sp>
          <p:nvSpPr>
            <p:cNvPr id="7552" name="Freeform 406"/>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553" name="Freeform 407"/>
            <p:cNvSpPr>
              <a:spLocks/>
            </p:cNvSpPr>
            <p:nvPr/>
          </p:nvSpPr>
          <p:spPr bwMode="auto">
            <a:xfrm>
              <a:off x="2898" y="954"/>
              <a:ext cx="2122" cy="728"/>
            </a:xfrm>
            <a:custGeom>
              <a:avLst/>
              <a:gdLst>
                <a:gd name="T0" fmla="*/ 2160 w 2093"/>
                <a:gd name="T1" fmla="*/ 652 h 646"/>
                <a:gd name="T2" fmla="*/ 1954 w 2093"/>
                <a:gd name="T3" fmla="*/ 511 h 646"/>
                <a:gd name="T4" fmla="*/ 1766 w 2093"/>
                <a:gd name="T5" fmla="*/ 420 h 646"/>
                <a:gd name="T6" fmla="*/ 1603 w 2093"/>
                <a:gd name="T7" fmla="*/ 370 h 646"/>
                <a:gd name="T8" fmla="*/ 1559 w 2093"/>
                <a:gd name="T9" fmla="*/ 453 h 646"/>
                <a:gd name="T10" fmla="*/ 1453 w 2093"/>
                <a:gd name="T11" fmla="*/ 453 h 646"/>
                <a:gd name="T12" fmla="*/ 1159 w 2093"/>
                <a:gd name="T13" fmla="*/ 258 h 646"/>
                <a:gd name="T14" fmla="*/ 1144 w 2093"/>
                <a:gd name="T15" fmla="*/ 142 h 646"/>
                <a:gd name="T16" fmla="*/ 1029 w 2093"/>
                <a:gd name="T17" fmla="*/ 29 h 646"/>
                <a:gd name="T18" fmla="*/ 944 w 2093"/>
                <a:gd name="T19" fmla="*/ 87 h 646"/>
                <a:gd name="T20" fmla="*/ 780 w 2093"/>
                <a:gd name="T21" fmla="*/ 201 h 646"/>
                <a:gd name="T22" fmla="*/ 772 w 2093"/>
                <a:gd name="T23" fmla="*/ 398 h 646"/>
                <a:gd name="T24" fmla="*/ 758 w 2093"/>
                <a:gd name="T25" fmla="*/ 420 h 646"/>
                <a:gd name="T26" fmla="*/ 665 w 2093"/>
                <a:gd name="T27" fmla="*/ 341 h 646"/>
                <a:gd name="T28" fmla="*/ 751 w 2093"/>
                <a:gd name="T29" fmla="*/ 652 h 646"/>
                <a:gd name="T30" fmla="*/ 708 w 2093"/>
                <a:gd name="T31" fmla="*/ 824 h 646"/>
                <a:gd name="T32" fmla="*/ 692 w 2093"/>
                <a:gd name="T33" fmla="*/ 735 h 646"/>
                <a:gd name="T34" fmla="*/ 566 w 2093"/>
                <a:gd name="T35" fmla="*/ 453 h 646"/>
                <a:gd name="T36" fmla="*/ 614 w 2093"/>
                <a:gd name="T37" fmla="*/ 710 h 646"/>
                <a:gd name="T38" fmla="*/ 464 w 2093"/>
                <a:gd name="T39" fmla="*/ 652 h 646"/>
                <a:gd name="T40" fmla="*/ 365 w 2093"/>
                <a:gd name="T41" fmla="*/ 677 h 646"/>
                <a:gd name="T42" fmla="*/ 254 w 2093"/>
                <a:gd name="T43" fmla="*/ 677 h 646"/>
                <a:gd name="T44" fmla="*/ 208 w 2093"/>
                <a:gd name="T45" fmla="*/ 881 h 646"/>
                <a:gd name="T46" fmla="*/ 119 w 2093"/>
                <a:gd name="T47" fmla="*/ 989 h 646"/>
                <a:gd name="T48" fmla="*/ 157 w 2093"/>
                <a:gd name="T49" fmla="*/ 881 h 646"/>
                <a:gd name="T50" fmla="*/ 61 w 2093"/>
                <a:gd name="T51" fmla="*/ 623 h 646"/>
                <a:gd name="T52" fmla="*/ 0 w 2093"/>
                <a:gd name="T53" fmla="*/ 652 h 646"/>
                <a:gd name="T54" fmla="*/ 78 w 2093"/>
                <a:gd name="T55" fmla="*/ 1128 h 646"/>
                <a:gd name="T56" fmla="*/ 55 w 2093"/>
                <a:gd name="T57" fmla="*/ 1385 h 646"/>
                <a:gd name="T58" fmla="*/ 108 w 2093"/>
                <a:gd name="T59" fmla="*/ 1868 h 646"/>
                <a:gd name="T60" fmla="*/ 270 w 2093"/>
                <a:gd name="T61" fmla="*/ 2291 h 646"/>
                <a:gd name="T62" fmla="*/ 278 w 2093"/>
                <a:gd name="T63" fmla="*/ 2635 h 646"/>
                <a:gd name="T64" fmla="*/ 327 w 2093"/>
                <a:gd name="T65" fmla="*/ 2825 h 646"/>
                <a:gd name="T66" fmla="*/ 457 w 2093"/>
                <a:gd name="T67" fmla="*/ 2855 h 646"/>
                <a:gd name="T68" fmla="*/ 422 w 2093"/>
                <a:gd name="T69" fmla="*/ 2267 h 646"/>
                <a:gd name="T70" fmla="*/ 620 w 2093"/>
                <a:gd name="T71" fmla="*/ 2150 h 646"/>
                <a:gd name="T72" fmla="*/ 716 w 2093"/>
                <a:gd name="T73" fmla="*/ 1868 h 646"/>
                <a:gd name="T74" fmla="*/ 893 w 2093"/>
                <a:gd name="T75" fmla="*/ 1898 h 646"/>
                <a:gd name="T76" fmla="*/ 1066 w 2093"/>
                <a:gd name="T77" fmla="*/ 2178 h 646"/>
                <a:gd name="T78" fmla="*/ 1237 w 2093"/>
                <a:gd name="T79" fmla="*/ 2209 h 646"/>
                <a:gd name="T80" fmla="*/ 1401 w 2093"/>
                <a:gd name="T81" fmla="*/ 2150 h 646"/>
                <a:gd name="T82" fmla="*/ 1644 w 2093"/>
                <a:gd name="T83" fmla="*/ 2267 h 646"/>
                <a:gd name="T84" fmla="*/ 1724 w 2093"/>
                <a:gd name="T85" fmla="*/ 1982 h 646"/>
                <a:gd name="T86" fmla="*/ 1946 w 2093"/>
                <a:gd name="T87" fmla="*/ 2350 h 646"/>
                <a:gd name="T88" fmla="*/ 2038 w 2093"/>
                <a:gd name="T89" fmla="*/ 2765 h 646"/>
                <a:gd name="T90" fmla="*/ 2080 w 2093"/>
                <a:gd name="T91" fmla="*/ 2884 h 646"/>
                <a:gd name="T92" fmla="*/ 2138 w 2093"/>
                <a:gd name="T93" fmla="*/ 2350 h 646"/>
                <a:gd name="T94" fmla="*/ 2009 w 2093"/>
                <a:gd name="T95" fmla="*/ 1898 h 646"/>
                <a:gd name="T96" fmla="*/ 1954 w 2093"/>
                <a:gd name="T97" fmla="*/ 1694 h 646"/>
                <a:gd name="T98" fmla="*/ 2032 w 2093"/>
                <a:gd name="T99" fmla="*/ 1440 h 646"/>
                <a:gd name="T100" fmla="*/ 2160 w 2093"/>
                <a:gd name="T101" fmla="*/ 1440 h 646"/>
                <a:gd name="T102" fmla="*/ 2224 w 2093"/>
                <a:gd name="T103" fmla="*/ 1297 h 646"/>
                <a:gd name="T104" fmla="*/ 2260 w 2093"/>
                <a:gd name="T105" fmla="*/ 1184 h 646"/>
                <a:gd name="T106" fmla="*/ 2274 w 2093"/>
                <a:gd name="T107" fmla="*/ 1724 h 646"/>
                <a:gd name="T108" fmla="*/ 2409 w 2093"/>
                <a:gd name="T109" fmla="*/ 2012 h 646"/>
                <a:gd name="T110" fmla="*/ 2383 w 2093"/>
                <a:gd name="T111" fmla="*/ 1669 h 646"/>
                <a:gd name="T112" fmla="*/ 2332 w 2093"/>
                <a:gd name="T113" fmla="*/ 1385 h 646"/>
                <a:gd name="T114" fmla="*/ 2423 w 2093"/>
                <a:gd name="T115" fmla="*/ 1271 h 646"/>
                <a:gd name="T116" fmla="*/ 2467 w 2093"/>
                <a:gd name="T117" fmla="*/ 1103 h 646"/>
                <a:gd name="T118" fmla="*/ 2347 w 2093"/>
                <a:gd name="T119" fmla="*/ 735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93"/>
                <a:gd name="T181" fmla="*/ 0 h 646"/>
                <a:gd name="T182" fmla="*/ 2093 w 2093"/>
                <a:gd name="T183" fmla="*/ 646 h 6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6F73BF"/>
            </a:solidFill>
            <a:ln w="9525">
              <a:solidFill>
                <a:srgbClr val="000000"/>
              </a:solidFill>
              <a:round/>
              <a:headEnd/>
              <a:tailEnd/>
            </a:ln>
          </p:spPr>
          <p:txBody>
            <a:bodyPr/>
            <a:lstStyle/>
            <a:p>
              <a:endParaRPr lang="en-US"/>
            </a:p>
          </p:txBody>
        </p:sp>
        <p:sp>
          <p:nvSpPr>
            <p:cNvPr id="7554" name="Freeform 408"/>
            <p:cNvSpPr>
              <a:spLocks/>
            </p:cNvSpPr>
            <p:nvPr/>
          </p:nvSpPr>
          <p:spPr bwMode="auto">
            <a:xfrm>
              <a:off x="4656" y="1399"/>
              <a:ext cx="145" cy="183"/>
            </a:xfrm>
            <a:custGeom>
              <a:avLst/>
              <a:gdLst>
                <a:gd name="T0" fmla="*/ 139 w 144"/>
                <a:gd name="T1" fmla="*/ 557 h 162"/>
                <a:gd name="T2" fmla="*/ 121 w 144"/>
                <a:gd name="T3" fmla="*/ 467 h 162"/>
                <a:gd name="T4" fmla="*/ 103 w 144"/>
                <a:gd name="T5" fmla="*/ 381 h 162"/>
                <a:gd name="T6" fmla="*/ 85 w 144"/>
                <a:gd name="T7" fmla="*/ 293 h 162"/>
                <a:gd name="T8" fmla="*/ 48 w 144"/>
                <a:gd name="T9" fmla="*/ 234 h 162"/>
                <a:gd name="T10" fmla="*/ 48 w 144"/>
                <a:gd name="T11" fmla="*/ 203 h 162"/>
                <a:gd name="T12" fmla="*/ 24 w 144"/>
                <a:gd name="T13" fmla="*/ 87 h 162"/>
                <a:gd name="T14" fmla="*/ 6 w 144"/>
                <a:gd name="T15" fmla="*/ 0 h 162"/>
                <a:gd name="T16" fmla="*/ 0 w 144"/>
                <a:gd name="T17" fmla="*/ 29 h 162"/>
                <a:gd name="T18" fmla="*/ 18 w 144"/>
                <a:gd name="T19" fmla="*/ 87 h 162"/>
                <a:gd name="T20" fmla="*/ 12 w 144"/>
                <a:gd name="T21" fmla="*/ 114 h 162"/>
                <a:gd name="T22" fmla="*/ 6 w 144"/>
                <a:gd name="T23" fmla="*/ 114 h 162"/>
                <a:gd name="T24" fmla="*/ 42 w 144"/>
                <a:gd name="T25" fmla="*/ 264 h 162"/>
                <a:gd name="T26" fmla="*/ 54 w 144"/>
                <a:gd name="T27" fmla="*/ 351 h 162"/>
                <a:gd name="T28" fmla="*/ 85 w 144"/>
                <a:gd name="T29" fmla="*/ 441 h 162"/>
                <a:gd name="T30" fmla="*/ 97 w 144"/>
                <a:gd name="T31" fmla="*/ 528 h 162"/>
                <a:gd name="T32" fmla="*/ 109 w 144"/>
                <a:gd name="T33" fmla="*/ 611 h 162"/>
                <a:gd name="T34" fmla="*/ 121 w 144"/>
                <a:gd name="T35" fmla="*/ 703 h 162"/>
                <a:gd name="T36" fmla="*/ 133 w 144"/>
                <a:gd name="T37" fmla="*/ 791 h 162"/>
                <a:gd name="T38" fmla="*/ 139 w 144"/>
                <a:gd name="T39" fmla="*/ 791 h 162"/>
                <a:gd name="T40" fmla="*/ 139 w 144"/>
                <a:gd name="T41" fmla="*/ 732 h 162"/>
                <a:gd name="T42" fmla="*/ 151 w 144"/>
                <a:gd name="T43" fmla="*/ 760 h 162"/>
                <a:gd name="T44" fmla="*/ 157 w 144"/>
                <a:gd name="T45" fmla="*/ 791 h 162"/>
                <a:gd name="T46" fmla="*/ 145 w 144"/>
                <a:gd name="T47" fmla="*/ 732 h 162"/>
                <a:gd name="T48" fmla="*/ 115 w 144"/>
                <a:gd name="T49" fmla="*/ 611 h 162"/>
                <a:gd name="T50" fmla="*/ 109 w 144"/>
                <a:gd name="T51" fmla="*/ 498 h 162"/>
                <a:gd name="T52" fmla="*/ 115 w 144"/>
                <a:gd name="T53" fmla="*/ 498 h 162"/>
                <a:gd name="T54" fmla="*/ 133 w 144"/>
                <a:gd name="T55" fmla="*/ 528 h 162"/>
                <a:gd name="T56" fmla="*/ 139 w 144"/>
                <a:gd name="T57" fmla="*/ 557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62"/>
                <a:gd name="T89" fmla="*/ 144 w 144"/>
                <a:gd name="T90" fmla="*/ 162 h 1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6F73BF"/>
            </a:solidFill>
            <a:ln w="9525">
              <a:solidFill>
                <a:srgbClr val="000000"/>
              </a:solidFill>
              <a:round/>
              <a:headEnd/>
              <a:tailEnd/>
            </a:ln>
          </p:spPr>
          <p:txBody>
            <a:bodyPr/>
            <a:lstStyle/>
            <a:p>
              <a:endParaRPr lang="en-US"/>
            </a:p>
          </p:txBody>
        </p:sp>
        <p:sp>
          <p:nvSpPr>
            <p:cNvPr id="7555" name="Freeform 409"/>
            <p:cNvSpPr>
              <a:spLocks/>
            </p:cNvSpPr>
            <p:nvPr/>
          </p:nvSpPr>
          <p:spPr bwMode="auto">
            <a:xfrm>
              <a:off x="3176" y="961"/>
              <a:ext cx="158" cy="67"/>
            </a:xfrm>
            <a:custGeom>
              <a:avLst/>
              <a:gdLst>
                <a:gd name="T0" fmla="*/ 198 w 155"/>
                <a:gd name="T1" fmla="*/ 26 h 60"/>
                <a:gd name="T2" fmla="*/ 182 w 155"/>
                <a:gd name="T3" fmla="*/ 50 h 60"/>
                <a:gd name="T4" fmla="*/ 134 w 155"/>
                <a:gd name="T5" fmla="*/ 103 h 60"/>
                <a:gd name="T6" fmla="*/ 104 w 155"/>
                <a:gd name="T7" fmla="*/ 128 h 60"/>
                <a:gd name="T8" fmla="*/ 80 w 155"/>
                <a:gd name="T9" fmla="*/ 128 h 60"/>
                <a:gd name="T10" fmla="*/ 92 w 155"/>
                <a:gd name="T11" fmla="*/ 151 h 60"/>
                <a:gd name="T12" fmla="*/ 92 w 155"/>
                <a:gd name="T13" fmla="*/ 151 h 60"/>
                <a:gd name="T14" fmla="*/ 73 w 155"/>
                <a:gd name="T15" fmla="*/ 151 h 60"/>
                <a:gd name="T16" fmla="*/ 80 w 155"/>
                <a:gd name="T17" fmla="*/ 179 h 60"/>
                <a:gd name="T18" fmla="*/ 61 w 155"/>
                <a:gd name="T19" fmla="*/ 151 h 60"/>
                <a:gd name="T20" fmla="*/ 67 w 155"/>
                <a:gd name="T21" fmla="*/ 203 h 60"/>
                <a:gd name="T22" fmla="*/ 61 w 155"/>
                <a:gd name="T23" fmla="*/ 203 h 60"/>
                <a:gd name="T24" fmla="*/ 67 w 155"/>
                <a:gd name="T25" fmla="*/ 227 h 60"/>
                <a:gd name="T26" fmla="*/ 49 w 155"/>
                <a:gd name="T27" fmla="*/ 203 h 60"/>
                <a:gd name="T28" fmla="*/ 67 w 155"/>
                <a:gd name="T29" fmla="*/ 227 h 60"/>
                <a:gd name="T30" fmla="*/ 55 w 155"/>
                <a:gd name="T31" fmla="*/ 227 h 60"/>
                <a:gd name="T32" fmla="*/ 61 w 155"/>
                <a:gd name="T33" fmla="*/ 253 h 60"/>
                <a:gd name="T34" fmla="*/ 12 w 155"/>
                <a:gd name="T35" fmla="*/ 227 h 60"/>
                <a:gd name="T36" fmla="*/ 18 w 155"/>
                <a:gd name="T37" fmla="*/ 227 h 60"/>
                <a:gd name="T38" fmla="*/ 0 w 155"/>
                <a:gd name="T39" fmla="*/ 227 h 60"/>
                <a:gd name="T40" fmla="*/ 18 w 155"/>
                <a:gd name="T41" fmla="*/ 203 h 60"/>
                <a:gd name="T42" fmla="*/ 24 w 155"/>
                <a:gd name="T43" fmla="*/ 179 h 60"/>
                <a:gd name="T44" fmla="*/ 18 w 155"/>
                <a:gd name="T45" fmla="*/ 179 h 60"/>
                <a:gd name="T46" fmla="*/ 18 w 155"/>
                <a:gd name="T47" fmla="*/ 151 h 60"/>
                <a:gd name="T48" fmla="*/ 43 w 155"/>
                <a:gd name="T49" fmla="*/ 151 h 60"/>
                <a:gd name="T50" fmla="*/ 24 w 155"/>
                <a:gd name="T51" fmla="*/ 151 h 60"/>
                <a:gd name="T52" fmla="*/ 24 w 155"/>
                <a:gd name="T53" fmla="*/ 128 h 60"/>
                <a:gd name="T54" fmla="*/ 18 w 155"/>
                <a:gd name="T55" fmla="*/ 128 h 60"/>
                <a:gd name="T56" fmla="*/ 24 w 155"/>
                <a:gd name="T57" fmla="*/ 128 h 60"/>
                <a:gd name="T58" fmla="*/ 49 w 155"/>
                <a:gd name="T59" fmla="*/ 103 h 60"/>
                <a:gd name="T60" fmla="*/ 73 w 155"/>
                <a:gd name="T61" fmla="*/ 76 h 60"/>
                <a:gd name="T62" fmla="*/ 80 w 155"/>
                <a:gd name="T63" fmla="*/ 50 h 60"/>
                <a:gd name="T64" fmla="*/ 152 w 155"/>
                <a:gd name="T65" fmla="*/ 26 h 60"/>
                <a:gd name="T66" fmla="*/ 176 w 155"/>
                <a:gd name="T67" fmla="*/ 0 h 60"/>
                <a:gd name="T68" fmla="*/ 198 w 155"/>
                <a:gd name="T69" fmla="*/ 26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5"/>
                <a:gd name="T106" fmla="*/ 0 h 60"/>
                <a:gd name="T107" fmla="*/ 155 w 155"/>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6F73BF"/>
            </a:solidFill>
            <a:ln w="9525">
              <a:solidFill>
                <a:srgbClr val="000000"/>
              </a:solidFill>
              <a:round/>
              <a:headEnd/>
              <a:tailEnd/>
            </a:ln>
          </p:spPr>
          <p:txBody>
            <a:bodyPr/>
            <a:lstStyle/>
            <a:p>
              <a:endParaRPr lang="en-US"/>
            </a:p>
          </p:txBody>
        </p:sp>
        <p:sp>
          <p:nvSpPr>
            <p:cNvPr id="7556" name="Freeform 410"/>
            <p:cNvSpPr>
              <a:spLocks/>
            </p:cNvSpPr>
            <p:nvPr/>
          </p:nvSpPr>
          <p:spPr bwMode="auto">
            <a:xfrm>
              <a:off x="3171" y="1028"/>
              <a:ext cx="84" cy="48"/>
            </a:xfrm>
            <a:custGeom>
              <a:avLst/>
              <a:gdLst>
                <a:gd name="T0" fmla="*/ 84 w 84"/>
                <a:gd name="T1" fmla="*/ 238 h 42"/>
                <a:gd name="T2" fmla="*/ 54 w 84"/>
                <a:gd name="T3" fmla="*/ 136 h 42"/>
                <a:gd name="T4" fmla="*/ 42 w 84"/>
                <a:gd name="T5" fmla="*/ 70 h 42"/>
                <a:gd name="T6" fmla="*/ 42 w 84"/>
                <a:gd name="T7" fmla="*/ 33 h 42"/>
                <a:gd name="T8" fmla="*/ 42 w 84"/>
                <a:gd name="T9" fmla="*/ 33 h 42"/>
                <a:gd name="T10" fmla="*/ 48 w 84"/>
                <a:gd name="T11" fmla="*/ 0 h 42"/>
                <a:gd name="T12" fmla="*/ 12 w 84"/>
                <a:gd name="T13" fmla="*/ 0 h 42"/>
                <a:gd name="T14" fmla="*/ 12 w 84"/>
                <a:gd name="T15" fmla="*/ 33 h 42"/>
                <a:gd name="T16" fmla="*/ 6 w 84"/>
                <a:gd name="T17" fmla="*/ 70 h 42"/>
                <a:gd name="T18" fmla="*/ 12 w 84"/>
                <a:gd name="T19" fmla="*/ 70 h 42"/>
                <a:gd name="T20" fmla="*/ 6 w 84"/>
                <a:gd name="T21" fmla="*/ 104 h 42"/>
                <a:gd name="T22" fmla="*/ 0 w 84"/>
                <a:gd name="T23" fmla="*/ 136 h 42"/>
                <a:gd name="T24" fmla="*/ 6 w 84"/>
                <a:gd name="T25" fmla="*/ 167 h 42"/>
                <a:gd name="T26" fmla="*/ 18 w 84"/>
                <a:gd name="T27" fmla="*/ 167 h 42"/>
                <a:gd name="T28" fmla="*/ 24 w 84"/>
                <a:gd name="T29" fmla="*/ 167 h 42"/>
                <a:gd name="T30" fmla="*/ 30 w 84"/>
                <a:gd name="T31" fmla="*/ 167 h 42"/>
                <a:gd name="T32" fmla="*/ 36 w 84"/>
                <a:gd name="T33" fmla="*/ 207 h 42"/>
                <a:gd name="T34" fmla="*/ 36 w 84"/>
                <a:gd name="T35" fmla="*/ 207 h 42"/>
                <a:gd name="T36" fmla="*/ 48 w 84"/>
                <a:gd name="T37" fmla="*/ 238 h 42"/>
                <a:gd name="T38" fmla="*/ 60 w 84"/>
                <a:gd name="T39" fmla="*/ 238 h 42"/>
                <a:gd name="T40" fmla="*/ 66 w 84"/>
                <a:gd name="T41" fmla="*/ 238 h 42"/>
                <a:gd name="T42" fmla="*/ 78 w 84"/>
                <a:gd name="T43" fmla="*/ 238 h 42"/>
                <a:gd name="T44" fmla="*/ 84 w 84"/>
                <a:gd name="T45" fmla="*/ 238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42"/>
                <a:gd name="T71" fmla="*/ 84 w 84"/>
                <a:gd name="T72" fmla="*/ 42 h 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6F73BF"/>
            </a:solidFill>
            <a:ln w="9525">
              <a:solidFill>
                <a:srgbClr val="000000"/>
              </a:solidFill>
              <a:round/>
              <a:headEnd/>
              <a:tailEnd/>
            </a:ln>
          </p:spPr>
          <p:txBody>
            <a:bodyPr/>
            <a:lstStyle/>
            <a:p>
              <a:endParaRPr lang="en-US"/>
            </a:p>
          </p:txBody>
        </p:sp>
        <p:sp>
          <p:nvSpPr>
            <p:cNvPr id="7557" name="Freeform 411"/>
            <p:cNvSpPr>
              <a:spLocks/>
            </p:cNvSpPr>
            <p:nvPr/>
          </p:nvSpPr>
          <p:spPr bwMode="auto">
            <a:xfrm>
              <a:off x="4153" y="974"/>
              <a:ext cx="102" cy="27"/>
            </a:xfrm>
            <a:custGeom>
              <a:avLst/>
              <a:gdLst>
                <a:gd name="T0" fmla="*/ 102 w 102"/>
                <a:gd name="T1" fmla="*/ 60 h 24"/>
                <a:gd name="T2" fmla="*/ 36 w 102"/>
                <a:gd name="T3" fmla="*/ 0 h 24"/>
                <a:gd name="T4" fmla="*/ 48 w 102"/>
                <a:gd name="T5" fmla="*/ 29 h 24"/>
                <a:gd name="T6" fmla="*/ 36 w 102"/>
                <a:gd name="T7" fmla="*/ 29 h 24"/>
                <a:gd name="T8" fmla="*/ 42 w 102"/>
                <a:gd name="T9" fmla="*/ 29 h 24"/>
                <a:gd name="T10" fmla="*/ 12 w 102"/>
                <a:gd name="T11" fmla="*/ 29 h 24"/>
                <a:gd name="T12" fmla="*/ 0 w 102"/>
                <a:gd name="T13" fmla="*/ 29 h 24"/>
                <a:gd name="T14" fmla="*/ 0 w 102"/>
                <a:gd name="T15" fmla="*/ 29 h 24"/>
                <a:gd name="T16" fmla="*/ 6 w 102"/>
                <a:gd name="T17" fmla="*/ 60 h 24"/>
                <a:gd name="T18" fmla="*/ 12 w 102"/>
                <a:gd name="T19" fmla="*/ 87 h 24"/>
                <a:gd name="T20" fmla="*/ 48 w 102"/>
                <a:gd name="T21" fmla="*/ 111 h 24"/>
                <a:gd name="T22" fmla="*/ 54 w 102"/>
                <a:gd name="T23" fmla="*/ 111 h 24"/>
                <a:gd name="T24" fmla="*/ 84 w 102"/>
                <a:gd name="T25" fmla="*/ 87 h 24"/>
                <a:gd name="T26" fmla="*/ 96 w 102"/>
                <a:gd name="T27" fmla="*/ 87 h 24"/>
                <a:gd name="T28" fmla="*/ 90 w 102"/>
                <a:gd name="T29" fmla="*/ 87 h 24"/>
                <a:gd name="T30" fmla="*/ 102 w 102"/>
                <a:gd name="T31" fmla="*/ 87 h 24"/>
                <a:gd name="T32" fmla="*/ 102 w 102"/>
                <a:gd name="T33" fmla="*/ 6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24"/>
                <a:gd name="T53" fmla="*/ 102 w 102"/>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round/>
              <a:headEnd/>
              <a:tailEnd/>
            </a:ln>
          </p:spPr>
          <p:txBody>
            <a:bodyPr/>
            <a:lstStyle/>
            <a:p>
              <a:endParaRPr lang="en-US"/>
            </a:p>
          </p:txBody>
        </p:sp>
        <p:sp>
          <p:nvSpPr>
            <p:cNvPr id="7558" name="Freeform 412"/>
            <p:cNvSpPr>
              <a:spLocks/>
            </p:cNvSpPr>
            <p:nvPr/>
          </p:nvSpPr>
          <p:spPr bwMode="auto">
            <a:xfrm>
              <a:off x="3571" y="914"/>
              <a:ext cx="77" cy="20"/>
            </a:xfrm>
            <a:custGeom>
              <a:avLst/>
              <a:gdLst>
                <a:gd name="T0" fmla="*/ 65 w 77"/>
                <a:gd name="T1" fmla="*/ 24 h 18"/>
                <a:gd name="T2" fmla="*/ 47 w 77"/>
                <a:gd name="T3" fmla="*/ 0 h 18"/>
                <a:gd name="T4" fmla="*/ 36 w 77"/>
                <a:gd name="T5" fmla="*/ 24 h 18"/>
                <a:gd name="T6" fmla="*/ 30 w 77"/>
                <a:gd name="T7" fmla="*/ 0 h 18"/>
                <a:gd name="T8" fmla="*/ 0 w 77"/>
                <a:gd name="T9" fmla="*/ 0 h 18"/>
                <a:gd name="T10" fmla="*/ 0 w 77"/>
                <a:gd name="T11" fmla="*/ 24 h 18"/>
                <a:gd name="T12" fmla="*/ 6 w 77"/>
                <a:gd name="T13" fmla="*/ 24 h 18"/>
                <a:gd name="T14" fmla="*/ 24 w 77"/>
                <a:gd name="T15" fmla="*/ 46 h 18"/>
                <a:gd name="T16" fmla="*/ 77 w 77"/>
                <a:gd name="T17" fmla="*/ 70 h 18"/>
                <a:gd name="T18" fmla="*/ 71 w 77"/>
                <a:gd name="T19" fmla="*/ 46 h 18"/>
                <a:gd name="T20" fmla="*/ 65 w 77"/>
                <a:gd name="T21" fmla="*/ 2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18"/>
                <a:gd name="T35" fmla="*/ 77 w 7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6F73BF"/>
            </a:solidFill>
            <a:ln w="9525">
              <a:solidFill>
                <a:srgbClr val="000000"/>
              </a:solidFill>
              <a:round/>
              <a:headEnd/>
              <a:tailEnd/>
            </a:ln>
          </p:spPr>
          <p:txBody>
            <a:bodyPr/>
            <a:lstStyle/>
            <a:p>
              <a:endParaRPr lang="en-US"/>
            </a:p>
          </p:txBody>
        </p:sp>
        <p:sp>
          <p:nvSpPr>
            <p:cNvPr id="7559" name="Freeform 413"/>
            <p:cNvSpPr>
              <a:spLocks/>
            </p:cNvSpPr>
            <p:nvPr/>
          </p:nvSpPr>
          <p:spPr bwMode="auto">
            <a:xfrm>
              <a:off x="3661" y="920"/>
              <a:ext cx="62" cy="27"/>
            </a:xfrm>
            <a:custGeom>
              <a:avLst/>
              <a:gdLst>
                <a:gd name="T0" fmla="*/ 91 w 60"/>
                <a:gd name="T1" fmla="*/ 60 h 24"/>
                <a:gd name="T2" fmla="*/ 43 w 60"/>
                <a:gd name="T3" fmla="*/ 29 h 24"/>
                <a:gd name="T4" fmla="*/ 31 w 60"/>
                <a:gd name="T5" fmla="*/ 60 h 24"/>
                <a:gd name="T6" fmla="*/ 31 w 60"/>
                <a:gd name="T7" fmla="*/ 29 h 24"/>
                <a:gd name="T8" fmla="*/ 6 w 60"/>
                <a:gd name="T9" fmla="*/ 0 h 24"/>
                <a:gd name="T10" fmla="*/ 12 w 60"/>
                <a:gd name="T11" fmla="*/ 29 h 24"/>
                <a:gd name="T12" fmla="*/ 0 w 60"/>
                <a:gd name="T13" fmla="*/ 29 h 24"/>
                <a:gd name="T14" fmla="*/ 0 w 60"/>
                <a:gd name="T15" fmla="*/ 29 h 24"/>
                <a:gd name="T16" fmla="*/ 6 w 60"/>
                <a:gd name="T17" fmla="*/ 60 h 24"/>
                <a:gd name="T18" fmla="*/ 0 w 60"/>
                <a:gd name="T19" fmla="*/ 87 h 24"/>
                <a:gd name="T20" fmla="*/ 6 w 60"/>
                <a:gd name="T21" fmla="*/ 111 h 24"/>
                <a:gd name="T22" fmla="*/ 91 w 60"/>
                <a:gd name="T23" fmla="*/ 87 h 24"/>
                <a:gd name="T24" fmla="*/ 91 w 60"/>
                <a:gd name="T25" fmla="*/ 6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4"/>
                <a:gd name="T41" fmla="*/ 60 w 60"/>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6F73BF"/>
            </a:solidFill>
            <a:ln w="9525">
              <a:solidFill>
                <a:srgbClr val="000000"/>
              </a:solidFill>
              <a:round/>
              <a:headEnd/>
              <a:tailEnd/>
            </a:ln>
          </p:spPr>
          <p:txBody>
            <a:bodyPr/>
            <a:lstStyle/>
            <a:p>
              <a:endParaRPr lang="en-US"/>
            </a:p>
          </p:txBody>
        </p:sp>
        <p:sp>
          <p:nvSpPr>
            <p:cNvPr id="7560" name="Freeform 414"/>
            <p:cNvSpPr>
              <a:spLocks/>
            </p:cNvSpPr>
            <p:nvPr/>
          </p:nvSpPr>
          <p:spPr bwMode="auto">
            <a:xfrm>
              <a:off x="3535" y="900"/>
              <a:ext cx="67" cy="14"/>
            </a:xfrm>
            <a:custGeom>
              <a:avLst/>
              <a:gdLst>
                <a:gd name="T0" fmla="*/ 79 w 66"/>
                <a:gd name="T1" fmla="*/ 47 h 12"/>
                <a:gd name="T2" fmla="*/ 49 w 66"/>
                <a:gd name="T3" fmla="*/ 0 h 12"/>
                <a:gd name="T4" fmla="*/ 6 w 66"/>
                <a:gd name="T5" fmla="*/ 0 h 12"/>
                <a:gd name="T6" fmla="*/ 12 w 66"/>
                <a:gd name="T7" fmla="*/ 0 h 12"/>
                <a:gd name="T8" fmla="*/ 12 w 66"/>
                <a:gd name="T9" fmla="*/ 47 h 12"/>
                <a:gd name="T10" fmla="*/ 0 w 66"/>
                <a:gd name="T11" fmla="*/ 47 h 12"/>
                <a:gd name="T12" fmla="*/ 18 w 66"/>
                <a:gd name="T13" fmla="*/ 47 h 12"/>
                <a:gd name="T14" fmla="*/ 12 w 66"/>
                <a:gd name="T15" fmla="*/ 89 h 12"/>
                <a:gd name="T16" fmla="*/ 73 w 66"/>
                <a:gd name="T17" fmla="*/ 47 h 12"/>
                <a:gd name="T18" fmla="*/ 67 w 66"/>
                <a:gd name="T19" fmla="*/ 47 h 12"/>
                <a:gd name="T20" fmla="*/ 79 w 66"/>
                <a:gd name="T21" fmla="*/ 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12"/>
                <a:gd name="T35" fmla="*/ 66 w 6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6F73BF"/>
            </a:solidFill>
            <a:ln w="9525">
              <a:solidFill>
                <a:srgbClr val="000000"/>
              </a:solidFill>
              <a:round/>
              <a:headEnd/>
              <a:tailEnd/>
            </a:ln>
          </p:spPr>
          <p:txBody>
            <a:bodyPr/>
            <a:lstStyle/>
            <a:p>
              <a:endParaRPr lang="en-US"/>
            </a:p>
          </p:txBody>
        </p:sp>
        <p:sp>
          <p:nvSpPr>
            <p:cNvPr id="7561" name="Freeform 415"/>
            <p:cNvSpPr>
              <a:spLocks/>
            </p:cNvSpPr>
            <p:nvPr/>
          </p:nvSpPr>
          <p:spPr bwMode="auto">
            <a:xfrm>
              <a:off x="4268" y="988"/>
              <a:ext cx="67" cy="13"/>
            </a:xfrm>
            <a:custGeom>
              <a:avLst/>
              <a:gdLst>
                <a:gd name="T0" fmla="*/ 79 w 66"/>
                <a:gd name="T1" fmla="*/ 20 h 12"/>
                <a:gd name="T2" fmla="*/ 12 w 66"/>
                <a:gd name="T3" fmla="*/ 0 h 12"/>
                <a:gd name="T4" fmla="*/ 0 w 66"/>
                <a:gd name="T5" fmla="*/ 0 h 12"/>
                <a:gd name="T6" fmla="*/ 6 w 66"/>
                <a:gd name="T7" fmla="*/ 20 h 12"/>
                <a:gd name="T8" fmla="*/ 73 w 66"/>
                <a:gd name="T9" fmla="*/ 33 h 12"/>
                <a:gd name="T10" fmla="*/ 79 w 66"/>
                <a:gd name="T11" fmla="*/ 20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round/>
              <a:headEnd/>
              <a:tailEnd/>
            </a:ln>
          </p:spPr>
          <p:txBody>
            <a:bodyPr/>
            <a:lstStyle/>
            <a:p>
              <a:endParaRPr lang="en-US"/>
            </a:p>
          </p:txBody>
        </p:sp>
        <p:sp>
          <p:nvSpPr>
            <p:cNvPr id="7562" name="Freeform 416"/>
            <p:cNvSpPr>
              <a:spLocks/>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47 h 12"/>
                <a:gd name="T10" fmla="*/ 6 w 36"/>
                <a:gd name="T11" fmla="*/ 47 h 12"/>
                <a:gd name="T12" fmla="*/ 6 w 36"/>
                <a:gd name="T13" fmla="*/ 47 h 12"/>
                <a:gd name="T14" fmla="*/ 0 w 36"/>
                <a:gd name="T15" fmla="*/ 47 h 12"/>
                <a:gd name="T16" fmla="*/ 12 w 36"/>
                <a:gd name="T17" fmla="*/ 47 h 12"/>
                <a:gd name="T18" fmla="*/ 49 w 36"/>
                <a:gd name="T19" fmla="*/ 89 h 12"/>
                <a:gd name="T20" fmla="*/ 49 w 36"/>
                <a:gd name="T21" fmla="*/ 0 h 12"/>
                <a:gd name="T22" fmla="*/ 37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12"/>
                <a:gd name="T41" fmla="*/ 36 w 36"/>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6F73BF"/>
            </a:solidFill>
            <a:ln w="9525">
              <a:solidFill>
                <a:srgbClr val="000000"/>
              </a:solidFill>
              <a:round/>
              <a:headEnd/>
              <a:tailEnd/>
            </a:ln>
          </p:spPr>
          <p:txBody>
            <a:bodyPr/>
            <a:lstStyle/>
            <a:p>
              <a:endParaRPr lang="en-US"/>
            </a:p>
          </p:txBody>
        </p:sp>
        <p:sp>
          <p:nvSpPr>
            <p:cNvPr id="7563" name="Freeform 417"/>
            <p:cNvSpPr>
              <a:spLocks/>
            </p:cNvSpPr>
            <p:nvPr/>
          </p:nvSpPr>
          <p:spPr bwMode="auto">
            <a:xfrm>
              <a:off x="4238" y="1015"/>
              <a:ext cx="54" cy="13"/>
            </a:xfrm>
            <a:custGeom>
              <a:avLst/>
              <a:gdLst>
                <a:gd name="T0" fmla="*/ 66 w 53"/>
                <a:gd name="T1" fmla="*/ 33 h 12"/>
                <a:gd name="T2" fmla="*/ 0 w 53"/>
                <a:gd name="T3" fmla="*/ 20 h 12"/>
                <a:gd name="T4" fmla="*/ 18 w 53"/>
                <a:gd name="T5" fmla="*/ 0 h 12"/>
                <a:gd name="T6" fmla="*/ 60 w 53"/>
                <a:gd name="T7" fmla="*/ 33 h 12"/>
                <a:gd name="T8" fmla="*/ 66 w 53"/>
                <a:gd name="T9" fmla="*/ 33 h 12"/>
                <a:gd name="T10" fmla="*/ 0 60000 65536"/>
                <a:gd name="T11" fmla="*/ 0 60000 65536"/>
                <a:gd name="T12" fmla="*/ 0 60000 65536"/>
                <a:gd name="T13" fmla="*/ 0 60000 65536"/>
                <a:gd name="T14" fmla="*/ 0 60000 65536"/>
                <a:gd name="T15" fmla="*/ 0 w 53"/>
                <a:gd name="T16" fmla="*/ 0 h 12"/>
                <a:gd name="T17" fmla="*/ 53 w 53"/>
                <a:gd name="T18" fmla="*/ 12 h 12"/>
              </a:gdLst>
              <a:ahLst/>
              <a:cxnLst>
                <a:cxn ang="T10">
                  <a:pos x="T0" y="T1"/>
                </a:cxn>
                <a:cxn ang="T11">
                  <a:pos x="T2" y="T3"/>
                </a:cxn>
                <a:cxn ang="T12">
                  <a:pos x="T4" y="T5"/>
                </a:cxn>
                <a:cxn ang="T13">
                  <a:pos x="T6" y="T7"/>
                </a:cxn>
                <a:cxn ang="T14">
                  <a:pos x="T8" y="T9"/>
                </a:cxn>
              </a:cxnLst>
              <a:rect l="T15" t="T16" r="T17" b="T18"/>
              <a:pathLst>
                <a:path w="53" h="12">
                  <a:moveTo>
                    <a:pt x="53" y="12"/>
                  </a:moveTo>
                  <a:lnTo>
                    <a:pt x="0" y="6"/>
                  </a:lnTo>
                  <a:lnTo>
                    <a:pt x="18" y="0"/>
                  </a:lnTo>
                  <a:lnTo>
                    <a:pt x="47" y="12"/>
                  </a:lnTo>
                  <a:lnTo>
                    <a:pt x="53" y="12"/>
                  </a:lnTo>
                  <a:close/>
                </a:path>
              </a:pathLst>
            </a:custGeom>
            <a:solidFill>
              <a:srgbClr val="6F73BF"/>
            </a:solidFill>
            <a:ln w="9525">
              <a:solidFill>
                <a:srgbClr val="000000"/>
              </a:solidFill>
              <a:round/>
              <a:headEnd/>
              <a:tailEnd/>
            </a:ln>
          </p:spPr>
          <p:txBody>
            <a:bodyPr/>
            <a:lstStyle/>
            <a:p>
              <a:endParaRPr lang="en-US"/>
            </a:p>
          </p:txBody>
        </p:sp>
        <p:sp>
          <p:nvSpPr>
            <p:cNvPr id="7564" name="Freeform 418"/>
            <p:cNvSpPr>
              <a:spLocks/>
            </p:cNvSpPr>
            <p:nvPr/>
          </p:nvSpPr>
          <p:spPr bwMode="auto">
            <a:xfrm>
              <a:off x="3146" y="1096"/>
              <a:ext cx="30" cy="14"/>
            </a:xfrm>
            <a:custGeom>
              <a:avLst/>
              <a:gdLst>
                <a:gd name="T0" fmla="*/ 30 w 30"/>
                <a:gd name="T1" fmla="*/ 47 h 12"/>
                <a:gd name="T2" fmla="*/ 12 w 30"/>
                <a:gd name="T3" fmla="*/ 89 h 12"/>
                <a:gd name="T4" fmla="*/ 0 w 30"/>
                <a:gd name="T5" fmla="*/ 47 h 12"/>
                <a:gd name="T6" fmla="*/ 12 w 30"/>
                <a:gd name="T7" fmla="*/ 0 h 12"/>
                <a:gd name="T8" fmla="*/ 30 w 30"/>
                <a:gd name="T9" fmla="*/ 47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30" y="6"/>
                  </a:moveTo>
                  <a:lnTo>
                    <a:pt x="12" y="12"/>
                  </a:lnTo>
                  <a:lnTo>
                    <a:pt x="0" y="6"/>
                  </a:lnTo>
                  <a:lnTo>
                    <a:pt x="12" y="0"/>
                  </a:lnTo>
                  <a:lnTo>
                    <a:pt x="30" y="6"/>
                  </a:lnTo>
                  <a:close/>
                </a:path>
              </a:pathLst>
            </a:custGeom>
            <a:solidFill>
              <a:srgbClr val="6F73BF"/>
            </a:solidFill>
            <a:ln w="9525">
              <a:solidFill>
                <a:srgbClr val="000000"/>
              </a:solidFill>
              <a:round/>
              <a:headEnd/>
              <a:tailEnd/>
            </a:ln>
          </p:spPr>
          <p:txBody>
            <a:bodyPr/>
            <a:lstStyle/>
            <a:p>
              <a:endParaRPr lang="en-US"/>
            </a:p>
          </p:txBody>
        </p:sp>
        <p:sp>
          <p:nvSpPr>
            <p:cNvPr id="7565" name="Freeform 419"/>
            <p:cNvSpPr>
              <a:spLocks/>
            </p:cNvSpPr>
            <p:nvPr/>
          </p:nvSpPr>
          <p:spPr bwMode="auto">
            <a:xfrm>
              <a:off x="3042" y="900"/>
              <a:ext cx="50" cy="14"/>
            </a:xfrm>
            <a:custGeom>
              <a:avLst/>
              <a:gdLst>
                <a:gd name="T0" fmla="*/ 81 w 48"/>
                <a:gd name="T1" fmla="*/ 47 h 12"/>
                <a:gd name="T2" fmla="*/ 31 w 48"/>
                <a:gd name="T3" fmla="*/ 47 h 12"/>
                <a:gd name="T4" fmla="*/ 6 w 48"/>
                <a:gd name="T5" fmla="*/ 89 h 12"/>
                <a:gd name="T6" fmla="*/ 0 w 48"/>
                <a:gd name="T7" fmla="*/ 89 h 12"/>
                <a:gd name="T8" fmla="*/ 6 w 48"/>
                <a:gd name="T9" fmla="*/ 47 h 12"/>
                <a:gd name="T10" fmla="*/ 38 w 48"/>
                <a:gd name="T11" fmla="*/ 47 h 12"/>
                <a:gd name="T12" fmla="*/ 72 w 48"/>
                <a:gd name="T13" fmla="*/ 0 h 12"/>
                <a:gd name="T14" fmla="*/ 81 w 48"/>
                <a:gd name="T15" fmla="*/ 47 h 1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12"/>
                <a:gd name="T26" fmla="*/ 48 w 4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round/>
              <a:headEnd/>
              <a:tailEnd/>
            </a:ln>
          </p:spPr>
          <p:txBody>
            <a:bodyPr/>
            <a:lstStyle/>
            <a:p>
              <a:endParaRPr lang="en-US"/>
            </a:p>
          </p:txBody>
        </p:sp>
        <p:sp>
          <p:nvSpPr>
            <p:cNvPr id="7566" name="Freeform 420"/>
            <p:cNvSpPr>
              <a:spLocks/>
            </p:cNvSpPr>
            <p:nvPr/>
          </p:nvSpPr>
          <p:spPr bwMode="auto">
            <a:xfrm>
              <a:off x="4880" y="1594"/>
              <a:ext cx="19" cy="27"/>
            </a:xfrm>
            <a:custGeom>
              <a:avLst/>
              <a:gdLst>
                <a:gd name="T0" fmla="*/ 35 w 18"/>
                <a:gd name="T1" fmla="*/ 0 h 24"/>
                <a:gd name="T2" fmla="*/ 6 w 18"/>
                <a:gd name="T3" fmla="*/ 29 h 24"/>
                <a:gd name="T4" fmla="*/ 0 w 18"/>
                <a:gd name="T5" fmla="*/ 111 h 24"/>
                <a:gd name="T6" fmla="*/ 25 w 18"/>
                <a:gd name="T7" fmla="*/ 60 h 24"/>
                <a:gd name="T8" fmla="*/ 35 w 18"/>
                <a:gd name="T9" fmla="*/ 29 h 24"/>
                <a:gd name="T10" fmla="*/ 35 w 18"/>
                <a:gd name="T11" fmla="*/ 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round/>
              <a:headEnd/>
              <a:tailEnd/>
            </a:ln>
          </p:spPr>
          <p:txBody>
            <a:bodyPr/>
            <a:lstStyle/>
            <a:p>
              <a:endParaRPr lang="en-US"/>
            </a:p>
          </p:txBody>
        </p:sp>
        <p:sp>
          <p:nvSpPr>
            <p:cNvPr id="7567" name="Freeform 421"/>
            <p:cNvSpPr>
              <a:spLocks/>
            </p:cNvSpPr>
            <p:nvPr/>
          </p:nvSpPr>
          <p:spPr bwMode="auto">
            <a:xfrm>
              <a:off x="4782" y="1062"/>
              <a:ext cx="19" cy="14"/>
            </a:xfrm>
            <a:custGeom>
              <a:avLst/>
              <a:gdLst>
                <a:gd name="T0" fmla="*/ 6 w 18"/>
                <a:gd name="T1" fmla="*/ 0 h 12"/>
                <a:gd name="T2" fmla="*/ 0 w 18"/>
                <a:gd name="T3" fmla="*/ 47 h 12"/>
                <a:gd name="T4" fmla="*/ 25 w 18"/>
                <a:gd name="T5" fmla="*/ 89 h 12"/>
                <a:gd name="T6" fmla="*/ 35 w 18"/>
                <a:gd name="T7" fmla="*/ 47 h 12"/>
                <a:gd name="T8" fmla="*/ 6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6" y="0"/>
                  </a:moveTo>
                  <a:lnTo>
                    <a:pt x="0" y="6"/>
                  </a:lnTo>
                  <a:lnTo>
                    <a:pt x="12" y="12"/>
                  </a:lnTo>
                  <a:lnTo>
                    <a:pt x="18" y="6"/>
                  </a:lnTo>
                  <a:lnTo>
                    <a:pt x="6" y="0"/>
                  </a:lnTo>
                  <a:close/>
                </a:path>
              </a:pathLst>
            </a:custGeom>
            <a:solidFill>
              <a:srgbClr val="6F73BF"/>
            </a:solidFill>
            <a:ln w="9525">
              <a:solidFill>
                <a:srgbClr val="000000"/>
              </a:solidFill>
              <a:round/>
              <a:headEnd/>
              <a:tailEnd/>
            </a:ln>
          </p:spPr>
          <p:txBody>
            <a:bodyPr/>
            <a:lstStyle/>
            <a:p>
              <a:endParaRPr lang="en-US"/>
            </a:p>
          </p:txBody>
        </p:sp>
        <p:sp>
          <p:nvSpPr>
            <p:cNvPr id="7568" name="Freeform 422"/>
            <p:cNvSpPr>
              <a:spLocks/>
            </p:cNvSpPr>
            <p:nvPr/>
          </p:nvSpPr>
          <p:spPr bwMode="auto">
            <a:xfrm>
              <a:off x="3274" y="1082"/>
              <a:ext cx="30" cy="7"/>
            </a:xfrm>
            <a:custGeom>
              <a:avLst/>
              <a:gdLst>
                <a:gd name="T0" fmla="*/ 42 w 29"/>
                <a:gd name="T1" fmla="*/ 47 h 6"/>
                <a:gd name="T2" fmla="*/ 0 w 29"/>
                <a:gd name="T3" fmla="*/ 0 h 6"/>
                <a:gd name="T4" fmla="*/ 0 w 29"/>
                <a:gd name="T5" fmla="*/ 0 h 6"/>
                <a:gd name="T6" fmla="*/ 30 w 29"/>
                <a:gd name="T7" fmla="*/ 47 h 6"/>
                <a:gd name="T8" fmla="*/ 42 w 29"/>
                <a:gd name="T9" fmla="*/ 47 h 6"/>
                <a:gd name="T10" fmla="*/ 0 60000 65536"/>
                <a:gd name="T11" fmla="*/ 0 60000 65536"/>
                <a:gd name="T12" fmla="*/ 0 60000 65536"/>
                <a:gd name="T13" fmla="*/ 0 60000 65536"/>
                <a:gd name="T14" fmla="*/ 0 60000 65536"/>
                <a:gd name="T15" fmla="*/ 0 w 29"/>
                <a:gd name="T16" fmla="*/ 0 h 6"/>
                <a:gd name="T17" fmla="*/ 29 w 29"/>
                <a:gd name="T18" fmla="*/ 6 h 6"/>
              </a:gdLst>
              <a:ahLst/>
              <a:cxnLst>
                <a:cxn ang="T10">
                  <a:pos x="T0" y="T1"/>
                </a:cxn>
                <a:cxn ang="T11">
                  <a:pos x="T2" y="T3"/>
                </a:cxn>
                <a:cxn ang="T12">
                  <a:pos x="T4" y="T5"/>
                </a:cxn>
                <a:cxn ang="T13">
                  <a:pos x="T6" y="T7"/>
                </a:cxn>
                <a:cxn ang="T14">
                  <a:pos x="T8" y="T9"/>
                </a:cxn>
              </a:cxnLst>
              <a:rect l="T15" t="T16" r="T17" b="T18"/>
              <a:pathLst>
                <a:path w="29" h="6">
                  <a:moveTo>
                    <a:pt x="29" y="6"/>
                  </a:moveTo>
                  <a:lnTo>
                    <a:pt x="0" y="0"/>
                  </a:lnTo>
                  <a:lnTo>
                    <a:pt x="17" y="6"/>
                  </a:lnTo>
                  <a:lnTo>
                    <a:pt x="29" y="6"/>
                  </a:lnTo>
                  <a:close/>
                </a:path>
              </a:pathLst>
            </a:custGeom>
            <a:solidFill>
              <a:srgbClr val="6F73BF"/>
            </a:solidFill>
            <a:ln w="9525">
              <a:solidFill>
                <a:srgbClr val="000000"/>
              </a:solidFill>
              <a:round/>
              <a:headEnd/>
              <a:tailEnd/>
            </a:ln>
          </p:spPr>
          <p:txBody>
            <a:bodyPr/>
            <a:lstStyle/>
            <a:p>
              <a:endParaRPr lang="en-US"/>
            </a:p>
          </p:txBody>
        </p:sp>
        <p:sp>
          <p:nvSpPr>
            <p:cNvPr id="7569" name="Freeform 423"/>
            <p:cNvSpPr>
              <a:spLocks/>
            </p:cNvSpPr>
            <p:nvPr/>
          </p:nvSpPr>
          <p:spPr bwMode="auto">
            <a:xfrm>
              <a:off x="2843" y="1318"/>
              <a:ext cx="19" cy="7"/>
            </a:xfrm>
            <a:custGeom>
              <a:avLst/>
              <a:gdLst>
                <a:gd name="T0" fmla="*/ 35 w 18"/>
                <a:gd name="T1" fmla="*/ 0 h 6"/>
                <a:gd name="T2" fmla="*/ 0 w 18"/>
                <a:gd name="T3" fmla="*/ 47 h 6"/>
                <a:gd name="T4" fmla="*/ 0 w 18"/>
                <a:gd name="T5" fmla="*/ 0 h 6"/>
                <a:gd name="T6" fmla="*/ 35 w 18"/>
                <a:gd name="T7" fmla="*/ 0 h 6"/>
                <a:gd name="T8" fmla="*/ 35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0"/>
                  </a:moveTo>
                  <a:lnTo>
                    <a:pt x="0" y="6"/>
                  </a:lnTo>
                  <a:lnTo>
                    <a:pt x="0" y="0"/>
                  </a:lnTo>
                  <a:lnTo>
                    <a:pt x="18" y="0"/>
                  </a:lnTo>
                  <a:close/>
                </a:path>
              </a:pathLst>
            </a:custGeom>
            <a:solidFill>
              <a:srgbClr val="6F73BF"/>
            </a:solidFill>
            <a:ln w="9525">
              <a:solidFill>
                <a:srgbClr val="000000"/>
              </a:solidFill>
              <a:round/>
              <a:headEnd/>
              <a:tailEnd/>
            </a:ln>
          </p:spPr>
          <p:txBody>
            <a:bodyPr/>
            <a:lstStyle/>
            <a:p>
              <a:endParaRPr lang="en-US"/>
            </a:p>
          </p:txBody>
        </p:sp>
        <p:sp>
          <p:nvSpPr>
            <p:cNvPr id="7570" name="Freeform 424"/>
            <p:cNvSpPr>
              <a:spLocks/>
            </p:cNvSpPr>
            <p:nvPr/>
          </p:nvSpPr>
          <p:spPr bwMode="auto">
            <a:xfrm>
              <a:off x="4880" y="1298"/>
              <a:ext cx="13" cy="13"/>
            </a:xfrm>
            <a:custGeom>
              <a:avLst/>
              <a:gdLst>
                <a:gd name="T0" fmla="*/ 33 w 12"/>
                <a:gd name="T1" fmla="*/ 20 h 12"/>
                <a:gd name="T2" fmla="*/ 20 w 12"/>
                <a:gd name="T3" fmla="*/ 33 h 12"/>
                <a:gd name="T4" fmla="*/ 0 w 12"/>
                <a:gd name="T5" fmla="*/ 20 h 12"/>
                <a:gd name="T6" fmla="*/ 20 w 12"/>
                <a:gd name="T7" fmla="*/ 0 h 12"/>
                <a:gd name="T8" fmla="*/ 33 w 12"/>
                <a:gd name="T9" fmla="*/ 2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6" y="12"/>
                  </a:lnTo>
                  <a:lnTo>
                    <a:pt x="0" y="6"/>
                  </a:lnTo>
                  <a:lnTo>
                    <a:pt x="6" y="0"/>
                  </a:lnTo>
                  <a:lnTo>
                    <a:pt x="12" y="6"/>
                  </a:lnTo>
                  <a:close/>
                </a:path>
              </a:pathLst>
            </a:custGeom>
            <a:solidFill>
              <a:srgbClr val="6F73BF"/>
            </a:solidFill>
            <a:ln w="9525">
              <a:solidFill>
                <a:srgbClr val="000000"/>
              </a:solidFill>
              <a:round/>
              <a:headEnd/>
              <a:tailEnd/>
            </a:ln>
          </p:spPr>
          <p:txBody>
            <a:bodyPr/>
            <a:lstStyle/>
            <a:p>
              <a:endParaRPr lang="en-US"/>
            </a:p>
          </p:txBody>
        </p:sp>
        <p:sp>
          <p:nvSpPr>
            <p:cNvPr id="7571" name="Freeform 425"/>
            <p:cNvSpPr>
              <a:spLocks/>
            </p:cNvSpPr>
            <p:nvPr/>
          </p:nvSpPr>
          <p:spPr bwMode="auto">
            <a:xfrm>
              <a:off x="4680" y="1089"/>
              <a:ext cx="23" cy="7"/>
            </a:xfrm>
            <a:custGeom>
              <a:avLst/>
              <a:gdLst>
                <a:gd name="T0" fmla="*/ 12 w 24"/>
                <a:gd name="T1" fmla="*/ 0 h 6"/>
                <a:gd name="T2" fmla="*/ 12 w 24"/>
                <a:gd name="T3" fmla="*/ 47 h 6"/>
                <a:gd name="T4" fmla="*/ 0 w 24"/>
                <a:gd name="T5" fmla="*/ 0 h 6"/>
                <a:gd name="T6" fmla="*/ 12 w 24"/>
                <a:gd name="T7" fmla="*/ 0 h 6"/>
                <a:gd name="T8" fmla="*/ 12 w 24"/>
                <a:gd name="T9" fmla="*/ 0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24" y="0"/>
                  </a:moveTo>
                  <a:lnTo>
                    <a:pt x="18" y="6"/>
                  </a:lnTo>
                  <a:lnTo>
                    <a:pt x="0" y="0"/>
                  </a:lnTo>
                  <a:lnTo>
                    <a:pt x="18" y="0"/>
                  </a:lnTo>
                  <a:lnTo>
                    <a:pt x="24" y="0"/>
                  </a:lnTo>
                  <a:close/>
                </a:path>
              </a:pathLst>
            </a:custGeom>
            <a:solidFill>
              <a:srgbClr val="6F73BF"/>
            </a:solidFill>
            <a:ln w="9525">
              <a:solidFill>
                <a:srgbClr val="000000"/>
              </a:solidFill>
              <a:round/>
              <a:headEnd/>
              <a:tailEnd/>
            </a:ln>
          </p:spPr>
          <p:txBody>
            <a:bodyPr/>
            <a:lstStyle/>
            <a:p>
              <a:endParaRPr lang="en-US"/>
            </a:p>
          </p:txBody>
        </p:sp>
        <p:sp>
          <p:nvSpPr>
            <p:cNvPr id="7572" name="Freeform 426"/>
            <p:cNvSpPr>
              <a:spLocks/>
            </p:cNvSpPr>
            <p:nvPr/>
          </p:nvSpPr>
          <p:spPr bwMode="auto">
            <a:xfrm>
              <a:off x="3383" y="1022"/>
              <a:ext cx="23" cy="6"/>
            </a:xfrm>
            <a:custGeom>
              <a:avLst/>
              <a:gdLst>
                <a:gd name="T0" fmla="*/ 12 w 24"/>
                <a:gd name="T1" fmla="*/ 6 h 6"/>
                <a:gd name="T2" fmla="*/ 0 w 24"/>
                <a:gd name="T3" fmla="*/ 6 h 6"/>
                <a:gd name="T4" fmla="*/ 6 w 24"/>
                <a:gd name="T5" fmla="*/ 0 h 6"/>
                <a:gd name="T6" fmla="*/ 12 w 24"/>
                <a:gd name="T7" fmla="*/ 6 h 6"/>
                <a:gd name="T8" fmla="*/ 12 w 24"/>
                <a:gd name="T9" fmla="*/ 6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24" y="6"/>
                  </a:moveTo>
                  <a:lnTo>
                    <a:pt x="0" y="6"/>
                  </a:lnTo>
                  <a:lnTo>
                    <a:pt x="6" y="0"/>
                  </a:lnTo>
                  <a:lnTo>
                    <a:pt x="18" y="6"/>
                  </a:lnTo>
                  <a:lnTo>
                    <a:pt x="24" y="6"/>
                  </a:lnTo>
                  <a:close/>
                </a:path>
              </a:pathLst>
            </a:custGeom>
            <a:solidFill>
              <a:srgbClr val="6F73BF"/>
            </a:solidFill>
            <a:ln w="9525">
              <a:solidFill>
                <a:srgbClr val="000000"/>
              </a:solidFill>
              <a:round/>
              <a:headEnd/>
              <a:tailEnd/>
            </a:ln>
          </p:spPr>
          <p:txBody>
            <a:bodyPr/>
            <a:lstStyle/>
            <a:p>
              <a:endParaRPr lang="en-US"/>
            </a:p>
          </p:txBody>
        </p:sp>
        <p:sp>
          <p:nvSpPr>
            <p:cNvPr id="7573" name="Freeform 427"/>
            <p:cNvSpPr>
              <a:spLocks/>
            </p:cNvSpPr>
            <p:nvPr/>
          </p:nvSpPr>
          <p:spPr bwMode="auto">
            <a:xfrm>
              <a:off x="3176" y="900"/>
              <a:ext cx="31" cy="7"/>
            </a:xfrm>
            <a:custGeom>
              <a:avLst/>
              <a:gdLst>
                <a:gd name="T0" fmla="*/ 43 w 30"/>
                <a:gd name="T1" fmla="*/ 0 h 6"/>
                <a:gd name="T2" fmla="*/ 0 w 30"/>
                <a:gd name="T3" fmla="*/ 47 h 6"/>
                <a:gd name="T4" fmla="*/ 31 w 30"/>
                <a:gd name="T5" fmla="*/ 47 h 6"/>
                <a:gd name="T6" fmla="*/ 43 w 30"/>
                <a:gd name="T7" fmla="*/ 0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30" y="0"/>
                  </a:moveTo>
                  <a:lnTo>
                    <a:pt x="0" y="6"/>
                  </a:lnTo>
                  <a:lnTo>
                    <a:pt x="18" y="6"/>
                  </a:lnTo>
                  <a:lnTo>
                    <a:pt x="30" y="0"/>
                  </a:lnTo>
                  <a:close/>
                </a:path>
              </a:pathLst>
            </a:custGeom>
            <a:solidFill>
              <a:srgbClr val="6F73BF"/>
            </a:solidFill>
            <a:ln w="9525">
              <a:solidFill>
                <a:srgbClr val="000000"/>
              </a:solidFill>
              <a:round/>
              <a:headEnd/>
              <a:tailEnd/>
            </a:ln>
          </p:spPr>
          <p:txBody>
            <a:bodyPr/>
            <a:lstStyle/>
            <a:p>
              <a:endParaRPr lang="en-US"/>
            </a:p>
          </p:txBody>
        </p:sp>
        <p:sp>
          <p:nvSpPr>
            <p:cNvPr id="7574" name="Freeform 428"/>
            <p:cNvSpPr>
              <a:spLocks/>
            </p:cNvSpPr>
            <p:nvPr/>
          </p:nvSpPr>
          <p:spPr bwMode="auto">
            <a:xfrm>
              <a:off x="3207" y="900"/>
              <a:ext cx="31" cy="1"/>
            </a:xfrm>
            <a:custGeom>
              <a:avLst/>
              <a:gdLst>
                <a:gd name="T0" fmla="*/ 43 w 30"/>
                <a:gd name="T1" fmla="*/ 0 h 1"/>
                <a:gd name="T2" fmla="*/ 0 w 30"/>
                <a:gd name="T3" fmla="*/ 0 h 1"/>
                <a:gd name="T4" fmla="*/ 43 w 30"/>
                <a:gd name="T5" fmla="*/ 0 h 1"/>
                <a:gd name="T6" fmla="*/ 43 w 30"/>
                <a:gd name="T7" fmla="*/ 0 h 1"/>
                <a:gd name="T8" fmla="*/ 0 60000 65536"/>
                <a:gd name="T9" fmla="*/ 0 60000 65536"/>
                <a:gd name="T10" fmla="*/ 0 60000 65536"/>
                <a:gd name="T11" fmla="*/ 0 60000 65536"/>
                <a:gd name="T12" fmla="*/ 0 w 30"/>
                <a:gd name="T13" fmla="*/ 0 h 1"/>
                <a:gd name="T14" fmla="*/ 30 w 30"/>
                <a:gd name="T15" fmla="*/ 1 h 1"/>
              </a:gdLst>
              <a:ahLst/>
              <a:cxnLst>
                <a:cxn ang="T8">
                  <a:pos x="T0" y="T1"/>
                </a:cxn>
                <a:cxn ang="T9">
                  <a:pos x="T2" y="T3"/>
                </a:cxn>
                <a:cxn ang="T10">
                  <a:pos x="T4" y="T5"/>
                </a:cxn>
                <a:cxn ang="T11">
                  <a:pos x="T6" y="T7"/>
                </a:cxn>
              </a:cxnLst>
              <a:rect l="T12" t="T13" r="T14" b="T15"/>
              <a:pathLst>
                <a:path w="30" h="1">
                  <a:moveTo>
                    <a:pt x="30" y="0"/>
                  </a:moveTo>
                  <a:lnTo>
                    <a:pt x="0" y="0"/>
                  </a:lnTo>
                  <a:lnTo>
                    <a:pt x="30" y="0"/>
                  </a:lnTo>
                  <a:close/>
                </a:path>
              </a:pathLst>
            </a:custGeom>
            <a:solidFill>
              <a:srgbClr val="6F73BF"/>
            </a:solidFill>
            <a:ln w="9525">
              <a:solidFill>
                <a:srgbClr val="000000"/>
              </a:solidFill>
              <a:round/>
              <a:headEnd/>
              <a:tailEnd/>
            </a:ln>
          </p:spPr>
          <p:txBody>
            <a:bodyPr/>
            <a:lstStyle/>
            <a:p>
              <a:endParaRPr lang="en-US"/>
            </a:p>
          </p:txBody>
        </p:sp>
        <p:sp>
          <p:nvSpPr>
            <p:cNvPr id="7575" name="Freeform 429"/>
            <p:cNvSpPr>
              <a:spLocks/>
            </p:cNvSpPr>
            <p:nvPr/>
          </p:nvSpPr>
          <p:spPr bwMode="auto">
            <a:xfrm>
              <a:off x="3875" y="1008"/>
              <a:ext cx="23" cy="1"/>
            </a:xfrm>
            <a:custGeom>
              <a:avLst/>
              <a:gdLst>
                <a:gd name="T0" fmla="*/ 12 w 24"/>
                <a:gd name="T1" fmla="*/ 0 h 1"/>
                <a:gd name="T2" fmla="*/ 0 w 24"/>
                <a:gd name="T3" fmla="*/ 0 h 1"/>
                <a:gd name="T4" fmla="*/ 12 w 24"/>
                <a:gd name="T5" fmla="*/ 0 h 1"/>
                <a:gd name="T6" fmla="*/ 12 w 24"/>
                <a:gd name="T7" fmla="*/ 0 h 1"/>
                <a:gd name="T8" fmla="*/ 0 60000 65536"/>
                <a:gd name="T9" fmla="*/ 0 60000 65536"/>
                <a:gd name="T10" fmla="*/ 0 60000 65536"/>
                <a:gd name="T11" fmla="*/ 0 60000 65536"/>
                <a:gd name="T12" fmla="*/ 0 w 24"/>
                <a:gd name="T13" fmla="*/ 0 h 1"/>
                <a:gd name="T14" fmla="*/ 24 w 24"/>
                <a:gd name="T15" fmla="*/ 1 h 1"/>
              </a:gdLst>
              <a:ahLst/>
              <a:cxnLst>
                <a:cxn ang="T8">
                  <a:pos x="T0" y="T1"/>
                </a:cxn>
                <a:cxn ang="T9">
                  <a:pos x="T2" y="T3"/>
                </a:cxn>
                <a:cxn ang="T10">
                  <a:pos x="T4" y="T5"/>
                </a:cxn>
                <a:cxn ang="T11">
                  <a:pos x="T6" y="T7"/>
                </a:cxn>
              </a:cxnLst>
              <a:rect l="T12" t="T13" r="T14" b="T15"/>
              <a:pathLst>
                <a:path w="24" h="1">
                  <a:moveTo>
                    <a:pt x="24" y="0"/>
                  </a:moveTo>
                  <a:lnTo>
                    <a:pt x="0" y="0"/>
                  </a:lnTo>
                  <a:lnTo>
                    <a:pt x="24" y="0"/>
                  </a:lnTo>
                  <a:close/>
                </a:path>
              </a:pathLst>
            </a:custGeom>
            <a:solidFill>
              <a:srgbClr val="6F73BF"/>
            </a:solidFill>
            <a:ln w="9525">
              <a:solidFill>
                <a:srgbClr val="000000"/>
              </a:solidFill>
              <a:round/>
              <a:headEnd/>
              <a:tailEnd/>
            </a:ln>
          </p:spPr>
          <p:txBody>
            <a:bodyPr/>
            <a:lstStyle/>
            <a:p>
              <a:endParaRPr lang="en-US"/>
            </a:p>
          </p:txBody>
        </p:sp>
        <p:sp>
          <p:nvSpPr>
            <p:cNvPr id="7576" name="Freeform 430"/>
            <p:cNvSpPr>
              <a:spLocks/>
            </p:cNvSpPr>
            <p:nvPr/>
          </p:nvSpPr>
          <p:spPr bwMode="auto">
            <a:xfrm>
              <a:off x="4922" y="1480"/>
              <a:ext cx="12" cy="13"/>
            </a:xfrm>
            <a:custGeom>
              <a:avLst/>
              <a:gdLst>
                <a:gd name="T0" fmla="*/ 12 w 12"/>
                <a:gd name="T1" fmla="*/ 0 h 12"/>
                <a:gd name="T2" fmla="*/ 6 w 12"/>
                <a:gd name="T3" fmla="*/ 33 h 12"/>
                <a:gd name="T4" fmla="*/ 0 w 12"/>
                <a:gd name="T5" fmla="*/ 0 h 12"/>
                <a:gd name="T6" fmla="*/ 12 w 12"/>
                <a:gd name="T7" fmla="*/ 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0"/>
                  </a:moveTo>
                  <a:lnTo>
                    <a:pt x="6" y="12"/>
                  </a:lnTo>
                  <a:lnTo>
                    <a:pt x="0" y="0"/>
                  </a:lnTo>
                  <a:lnTo>
                    <a:pt x="12" y="0"/>
                  </a:lnTo>
                  <a:close/>
                </a:path>
              </a:pathLst>
            </a:custGeom>
            <a:solidFill>
              <a:srgbClr val="6F73BF"/>
            </a:solidFill>
            <a:ln w="9525">
              <a:solidFill>
                <a:srgbClr val="000000"/>
              </a:solidFill>
              <a:round/>
              <a:headEnd/>
              <a:tailEnd/>
            </a:ln>
          </p:spPr>
          <p:txBody>
            <a:bodyPr/>
            <a:lstStyle/>
            <a:p>
              <a:endParaRPr lang="en-US"/>
            </a:p>
          </p:txBody>
        </p:sp>
        <p:sp>
          <p:nvSpPr>
            <p:cNvPr id="7577" name="Freeform 431"/>
            <p:cNvSpPr>
              <a:spLocks/>
            </p:cNvSpPr>
            <p:nvPr/>
          </p:nvSpPr>
          <p:spPr bwMode="auto">
            <a:xfrm>
              <a:off x="4868" y="1614"/>
              <a:ext cx="7" cy="20"/>
            </a:xfrm>
            <a:custGeom>
              <a:avLst/>
              <a:gdLst>
                <a:gd name="T0" fmla="*/ 47 w 6"/>
                <a:gd name="T1" fmla="*/ 0 h 18"/>
                <a:gd name="T2" fmla="*/ 0 w 6"/>
                <a:gd name="T3" fmla="*/ 70 h 18"/>
                <a:gd name="T4" fmla="*/ 0 w 6"/>
                <a:gd name="T5" fmla="*/ 24 h 18"/>
                <a:gd name="T6" fmla="*/ 47 w 6"/>
                <a:gd name="T7" fmla="*/ 0 h 18"/>
                <a:gd name="T8" fmla="*/ 0 60000 65536"/>
                <a:gd name="T9" fmla="*/ 0 60000 65536"/>
                <a:gd name="T10" fmla="*/ 0 60000 65536"/>
                <a:gd name="T11" fmla="*/ 0 60000 65536"/>
                <a:gd name="T12" fmla="*/ 0 w 6"/>
                <a:gd name="T13" fmla="*/ 0 h 18"/>
                <a:gd name="T14" fmla="*/ 6 w 6"/>
                <a:gd name="T15" fmla="*/ 18 h 18"/>
              </a:gdLst>
              <a:ahLst/>
              <a:cxnLst>
                <a:cxn ang="T8">
                  <a:pos x="T0" y="T1"/>
                </a:cxn>
                <a:cxn ang="T9">
                  <a:pos x="T2" y="T3"/>
                </a:cxn>
                <a:cxn ang="T10">
                  <a:pos x="T4" y="T5"/>
                </a:cxn>
                <a:cxn ang="T11">
                  <a:pos x="T6" y="T7"/>
                </a:cxn>
              </a:cxnLst>
              <a:rect l="T12" t="T13" r="T14" b="T15"/>
              <a:pathLst>
                <a:path w="6" h="18">
                  <a:moveTo>
                    <a:pt x="6" y="0"/>
                  </a:moveTo>
                  <a:lnTo>
                    <a:pt x="0" y="18"/>
                  </a:lnTo>
                  <a:lnTo>
                    <a:pt x="0" y="6"/>
                  </a:lnTo>
                  <a:lnTo>
                    <a:pt x="6" y="0"/>
                  </a:lnTo>
                  <a:close/>
                </a:path>
              </a:pathLst>
            </a:custGeom>
            <a:solidFill>
              <a:srgbClr val="6F73BF"/>
            </a:solidFill>
            <a:ln w="9525">
              <a:solidFill>
                <a:srgbClr val="000000"/>
              </a:solidFill>
              <a:round/>
              <a:headEnd/>
              <a:tailEnd/>
            </a:ln>
          </p:spPr>
          <p:txBody>
            <a:bodyPr/>
            <a:lstStyle/>
            <a:p>
              <a:endParaRPr lang="en-US"/>
            </a:p>
          </p:txBody>
        </p:sp>
        <p:sp>
          <p:nvSpPr>
            <p:cNvPr id="7578" name="Freeform 432"/>
            <p:cNvSpPr>
              <a:spLocks/>
            </p:cNvSpPr>
            <p:nvPr/>
          </p:nvSpPr>
          <p:spPr bwMode="auto">
            <a:xfrm>
              <a:off x="4226" y="1008"/>
              <a:ext cx="12" cy="7"/>
            </a:xfrm>
            <a:custGeom>
              <a:avLst/>
              <a:gdLst>
                <a:gd name="T0" fmla="*/ 12 w 12"/>
                <a:gd name="T1" fmla="*/ 0 h 6"/>
                <a:gd name="T2" fmla="*/ 0 w 12"/>
                <a:gd name="T3" fmla="*/ 47 h 6"/>
                <a:gd name="T4" fmla="*/ 12 w 12"/>
                <a:gd name="T5" fmla="*/ 47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0" y="6"/>
                  </a:lnTo>
                  <a:lnTo>
                    <a:pt x="12" y="6"/>
                  </a:lnTo>
                  <a:lnTo>
                    <a:pt x="12" y="0"/>
                  </a:lnTo>
                  <a:close/>
                </a:path>
              </a:pathLst>
            </a:custGeom>
            <a:solidFill>
              <a:srgbClr val="6F73BF"/>
            </a:solidFill>
            <a:ln w="9525">
              <a:solidFill>
                <a:srgbClr val="000000"/>
              </a:solidFill>
              <a:round/>
              <a:headEnd/>
              <a:tailEnd/>
            </a:ln>
          </p:spPr>
          <p:txBody>
            <a:bodyPr/>
            <a:lstStyle/>
            <a:p>
              <a:endParaRPr lang="en-US"/>
            </a:p>
          </p:txBody>
        </p:sp>
        <p:sp>
          <p:nvSpPr>
            <p:cNvPr id="7579" name="Freeform 433"/>
            <p:cNvSpPr>
              <a:spLocks/>
            </p:cNvSpPr>
            <p:nvPr/>
          </p:nvSpPr>
          <p:spPr bwMode="auto">
            <a:xfrm>
              <a:off x="3024" y="906"/>
              <a:ext cx="38" cy="2"/>
            </a:xfrm>
            <a:custGeom>
              <a:avLst/>
              <a:gdLst>
                <a:gd name="T0" fmla="*/ 72 w 36"/>
                <a:gd name="T1" fmla="*/ 0 h 2"/>
                <a:gd name="T2" fmla="*/ 0 w 36"/>
                <a:gd name="T3" fmla="*/ 0 h 2"/>
                <a:gd name="T4" fmla="*/ 25 w 36"/>
                <a:gd name="T5" fmla="*/ 0 h 2"/>
                <a:gd name="T6" fmla="*/ 72 w 36"/>
                <a:gd name="T7" fmla="*/ 0 h 2"/>
                <a:gd name="T8" fmla="*/ 0 60000 65536"/>
                <a:gd name="T9" fmla="*/ 0 60000 65536"/>
                <a:gd name="T10" fmla="*/ 0 60000 65536"/>
                <a:gd name="T11" fmla="*/ 0 60000 65536"/>
                <a:gd name="T12" fmla="*/ 0 w 36"/>
                <a:gd name="T13" fmla="*/ 0 h 2"/>
                <a:gd name="T14" fmla="*/ 36 w 36"/>
                <a:gd name="T15" fmla="*/ 2 h 2"/>
              </a:gdLst>
              <a:ahLst/>
              <a:cxnLst>
                <a:cxn ang="T8">
                  <a:pos x="T0" y="T1"/>
                </a:cxn>
                <a:cxn ang="T9">
                  <a:pos x="T2" y="T3"/>
                </a:cxn>
                <a:cxn ang="T10">
                  <a:pos x="T4" y="T5"/>
                </a:cxn>
                <a:cxn ang="T11">
                  <a:pos x="T6" y="T7"/>
                </a:cxn>
              </a:cxnLst>
              <a:rect l="T12" t="T13" r="T14" b="T15"/>
              <a:pathLst>
                <a:path w="36" h="2">
                  <a:moveTo>
                    <a:pt x="36" y="0"/>
                  </a:moveTo>
                  <a:lnTo>
                    <a:pt x="0" y="0"/>
                  </a:lnTo>
                  <a:lnTo>
                    <a:pt x="12" y="0"/>
                  </a:lnTo>
                  <a:lnTo>
                    <a:pt x="36" y="0"/>
                  </a:lnTo>
                  <a:close/>
                </a:path>
              </a:pathLst>
            </a:custGeom>
            <a:solidFill>
              <a:srgbClr val="6F73BF"/>
            </a:solidFill>
            <a:ln w="9525">
              <a:solidFill>
                <a:srgbClr val="000000"/>
              </a:solidFill>
              <a:round/>
              <a:headEnd/>
              <a:tailEnd/>
            </a:ln>
          </p:spPr>
          <p:txBody>
            <a:bodyPr/>
            <a:lstStyle/>
            <a:p>
              <a:endParaRPr lang="en-US"/>
            </a:p>
          </p:txBody>
        </p:sp>
        <p:sp>
          <p:nvSpPr>
            <p:cNvPr id="7580" name="Freeform 434"/>
            <p:cNvSpPr>
              <a:spLocks/>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0" y="6"/>
                  </a:lnTo>
                  <a:lnTo>
                    <a:pt x="0" y="0"/>
                  </a:lnTo>
                  <a:lnTo>
                    <a:pt x="12" y="0"/>
                  </a:lnTo>
                  <a:close/>
                </a:path>
              </a:pathLst>
            </a:custGeom>
            <a:solidFill>
              <a:srgbClr val="6F73BF"/>
            </a:solidFill>
            <a:ln w="9525">
              <a:solidFill>
                <a:srgbClr val="000000"/>
              </a:solidFill>
              <a:round/>
              <a:headEnd/>
              <a:tailEnd/>
            </a:ln>
          </p:spPr>
          <p:txBody>
            <a:bodyPr/>
            <a:lstStyle/>
            <a:p>
              <a:endParaRPr lang="en-US"/>
            </a:p>
          </p:txBody>
        </p:sp>
        <p:sp>
          <p:nvSpPr>
            <p:cNvPr id="7581" name="Freeform 435"/>
            <p:cNvSpPr>
              <a:spLocks/>
            </p:cNvSpPr>
            <p:nvPr/>
          </p:nvSpPr>
          <p:spPr bwMode="auto">
            <a:xfrm>
              <a:off x="3160" y="906"/>
              <a:ext cx="16" cy="7"/>
            </a:xfrm>
            <a:custGeom>
              <a:avLst/>
              <a:gdLst>
                <a:gd name="T0" fmla="*/ 4 w 18"/>
                <a:gd name="T1" fmla="*/ 0 h 6"/>
                <a:gd name="T2" fmla="*/ 0 w 18"/>
                <a:gd name="T3" fmla="*/ 0 h 6"/>
                <a:gd name="T4" fmla="*/ 4 w 18"/>
                <a:gd name="T5" fmla="*/ 47 h 6"/>
                <a:gd name="T6" fmla="*/ 4 w 18"/>
                <a:gd name="T7" fmla="*/ 0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0"/>
                  </a:moveTo>
                  <a:lnTo>
                    <a:pt x="0" y="0"/>
                  </a:lnTo>
                  <a:lnTo>
                    <a:pt x="6" y="6"/>
                  </a:lnTo>
                  <a:lnTo>
                    <a:pt x="18" y="0"/>
                  </a:lnTo>
                  <a:close/>
                </a:path>
              </a:pathLst>
            </a:custGeom>
            <a:solidFill>
              <a:srgbClr val="6F73BF"/>
            </a:solidFill>
            <a:ln w="9525">
              <a:solidFill>
                <a:srgbClr val="000000"/>
              </a:solidFill>
              <a:round/>
              <a:headEnd/>
              <a:tailEnd/>
            </a:ln>
          </p:spPr>
          <p:txBody>
            <a:bodyPr/>
            <a:lstStyle/>
            <a:p>
              <a:endParaRPr lang="en-US"/>
            </a:p>
          </p:txBody>
        </p:sp>
        <p:sp>
          <p:nvSpPr>
            <p:cNvPr id="7582" name="Freeform 436"/>
            <p:cNvSpPr>
              <a:spLocks/>
            </p:cNvSpPr>
            <p:nvPr/>
          </p:nvSpPr>
          <p:spPr bwMode="auto">
            <a:xfrm>
              <a:off x="4988" y="1378"/>
              <a:ext cx="25" cy="21"/>
            </a:xfrm>
            <a:custGeom>
              <a:avLst/>
              <a:gdLst>
                <a:gd name="T0" fmla="*/ 38 w 24"/>
                <a:gd name="T1" fmla="*/ 137 h 18"/>
                <a:gd name="T2" fmla="*/ 0 w 24"/>
                <a:gd name="T3" fmla="*/ 0 h 18"/>
                <a:gd name="T4" fmla="*/ 31 w 24"/>
                <a:gd name="T5" fmla="*/ 89 h 18"/>
                <a:gd name="T6" fmla="*/ 38 w 24"/>
                <a:gd name="T7" fmla="*/ 137 h 18"/>
                <a:gd name="T8" fmla="*/ 0 60000 65536"/>
                <a:gd name="T9" fmla="*/ 0 60000 65536"/>
                <a:gd name="T10" fmla="*/ 0 60000 65536"/>
                <a:gd name="T11" fmla="*/ 0 60000 65536"/>
                <a:gd name="T12" fmla="*/ 0 w 24"/>
                <a:gd name="T13" fmla="*/ 0 h 18"/>
                <a:gd name="T14" fmla="*/ 24 w 24"/>
                <a:gd name="T15" fmla="*/ 18 h 18"/>
              </a:gdLst>
              <a:ahLst/>
              <a:cxnLst>
                <a:cxn ang="T8">
                  <a:pos x="T0" y="T1"/>
                </a:cxn>
                <a:cxn ang="T9">
                  <a:pos x="T2" y="T3"/>
                </a:cxn>
                <a:cxn ang="T10">
                  <a:pos x="T4" y="T5"/>
                </a:cxn>
                <a:cxn ang="T11">
                  <a:pos x="T6" y="T7"/>
                </a:cxn>
              </a:cxnLst>
              <a:rect l="T12" t="T13" r="T14" b="T15"/>
              <a:pathLst>
                <a:path w="24" h="18">
                  <a:moveTo>
                    <a:pt x="24" y="18"/>
                  </a:moveTo>
                  <a:lnTo>
                    <a:pt x="0" y="0"/>
                  </a:lnTo>
                  <a:lnTo>
                    <a:pt x="18" y="12"/>
                  </a:lnTo>
                  <a:lnTo>
                    <a:pt x="24" y="18"/>
                  </a:lnTo>
                  <a:close/>
                </a:path>
              </a:pathLst>
            </a:custGeom>
            <a:solidFill>
              <a:srgbClr val="6F73BF"/>
            </a:solidFill>
            <a:ln w="9525">
              <a:solidFill>
                <a:srgbClr val="000000"/>
              </a:solidFill>
              <a:round/>
              <a:headEnd/>
              <a:tailEnd/>
            </a:ln>
          </p:spPr>
          <p:txBody>
            <a:bodyPr/>
            <a:lstStyle/>
            <a:p>
              <a:endParaRPr lang="en-US"/>
            </a:p>
          </p:txBody>
        </p:sp>
        <p:sp>
          <p:nvSpPr>
            <p:cNvPr id="7583" name="Freeform 437"/>
            <p:cNvSpPr>
              <a:spLocks/>
            </p:cNvSpPr>
            <p:nvPr/>
          </p:nvSpPr>
          <p:spPr bwMode="auto">
            <a:xfrm>
              <a:off x="4134" y="981"/>
              <a:ext cx="12" cy="7"/>
            </a:xfrm>
            <a:custGeom>
              <a:avLst/>
              <a:gdLst>
                <a:gd name="T0" fmla="*/ 12 w 12"/>
                <a:gd name="T1" fmla="*/ 47 h 6"/>
                <a:gd name="T2" fmla="*/ 0 w 12"/>
                <a:gd name="T3" fmla="*/ 0 h 6"/>
                <a:gd name="T4" fmla="*/ 12 w 12"/>
                <a:gd name="T5" fmla="*/ 47 h 6"/>
                <a:gd name="T6" fmla="*/ 12 w 12"/>
                <a:gd name="T7" fmla="*/ 4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12" y="6"/>
                  </a:lnTo>
                  <a:close/>
                </a:path>
              </a:pathLst>
            </a:custGeom>
            <a:solidFill>
              <a:srgbClr val="6F73BF"/>
            </a:solidFill>
            <a:ln w="9525">
              <a:solidFill>
                <a:srgbClr val="000000"/>
              </a:solidFill>
              <a:round/>
              <a:headEnd/>
              <a:tailEnd/>
            </a:ln>
          </p:spPr>
          <p:txBody>
            <a:bodyPr/>
            <a:lstStyle/>
            <a:p>
              <a:endParaRPr lang="en-US"/>
            </a:p>
          </p:txBody>
        </p:sp>
        <p:sp>
          <p:nvSpPr>
            <p:cNvPr id="7584" name="Freeform 438"/>
            <p:cNvSpPr>
              <a:spLocks/>
            </p:cNvSpPr>
            <p:nvPr/>
          </p:nvSpPr>
          <p:spPr bwMode="auto">
            <a:xfrm>
              <a:off x="2843" y="1304"/>
              <a:ext cx="13" cy="7"/>
            </a:xfrm>
            <a:custGeom>
              <a:avLst/>
              <a:gdLst>
                <a:gd name="T0" fmla="*/ 33 w 12"/>
                <a:gd name="T1" fmla="*/ 47 h 6"/>
                <a:gd name="T2" fmla="*/ 0 w 12"/>
                <a:gd name="T3" fmla="*/ 0 h 6"/>
                <a:gd name="T4" fmla="*/ 20 w 12"/>
                <a:gd name="T5" fmla="*/ 0 h 6"/>
                <a:gd name="T6" fmla="*/ 33 w 12"/>
                <a:gd name="T7" fmla="*/ 4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6" y="0"/>
                  </a:lnTo>
                  <a:lnTo>
                    <a:pt x="12" y="6"/>
                  </a:lnTo>
                  <a:close/>
                </a:path>
              </a:pathLst>
            </a:custGeom>
            <a:solidFill>
              <a:srgbClr val="239FB1"/>
            </a:solidFill>
            <a:ln w="9525">
              <a:solidFill>
                <a:srgbClr val="000000"/>
              </a:solidFill>
              <a:round/>
              <a:headEnd/>
              <a:tailEnd/>
            </a:ln>
          </p:spPr>
          <p:txBody>
            <a:bodyPr/>
            <a:lstStyle/>
            <a:p>
              <a:endParaRPr lang="en-US"/>
            </a:p>
          </p:txBody>
        </p:sp>
        <p:sp>
          <p:nvSpPr>
            <p:cNvPr id="7585" name="Freeform 439"/>
            <p:cNvSpPr>
              <a:spLocks/>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6" y="0"/>
                  </a:moveTo>
                  <a:lnTo>
                    <a:pt x="6" y="0"/>
                  </a:lnTo>
                  <a:lnTo>
                    <a:pt x="0" y="0"/>
                  </a:lnTo>
                  <a:lnTo>
                    <a:pt x="6" y="0"/>
                  </a:lnTo>
                  <a:close/>
                </a:path>
              </a:pathLst>
            </a:custGeom>
            <a:solidFill>
              <a:srgbClr val="ACECF7"/>
            </a:solidFill>
            <a:ln w="9525">
              <a:solidFill>
                <a:srgbClr val="000000"/>
              </a:solidFill>
              <a:round/>
              <a:headEnd/>
              <a:tailEnd/>
            </a:ln>
          </p:spPr>
          <p:txBody>
            <a:bodyPr/>
            <a:lstStyle/>
            <a:p>
              <a:endParaRPr lang="en-US"/>
            </a:p>
          </p:txBody>
        </p:sp>
        <p:sp>
          <p:nvSpPr>
            <p:cNvPr id="7586" name="Freeform 440"/>
            <p:cNvSpPr>
              <a:spLocks/>
            </p:cNvSpPr>
            <p:nvPr/>
          </p:nvSpPr>
          <p:spPr bwMode="auto">
            <a:xfrm>
              <a:off x="2782" y="1507"/>
              <a:ext cx="93" cy="34"/>
            </a:xfrm>
            <a:custGeom>
              <a:avLst/>
              <a:gdLst>
                <a:gd name="T0" fmla="*/ 53 w 90"/>
                <a:gd name="T1" fmla="*/ 0 h 30"/>
                <a:gd name="T2" fmla="*/ 53 w 90"/>
                <a:gd name="T3" fmla="*/ 0 h 30"/>
                <a:gd name="T4" fmla="*/ 43 w 90"/>
                <a:gd name="T5" fmla="*/ 29 h 30"/>
                <a:gd name="T6" fmla="*/ 37 w 90"/>
                <a:gd name="T7" fmla="*/ 29 h 30"/>
                <a:gd name="T8" fmla="*/ 37 w 90"/>
                <a:gd name="T9" fmla="*/ 29 h 30"/>
                <a:gd name="T10" fmla="*/ 31 w 90"/>
                <a:gd name="T11" fmla="*/ 61 h 30"/>
                <a:gd name="T12" fmla="*/ 12 w 90"/>
                <a:gd name="T13" fmla="*/ 88 h 30"/>
                <a:gd name="T14" fmla="*/ 6 w 90"/>
                <a:gd name="T15" fmla="*/ 88 h 30"/>
                <a:gd name="T16" fmla="*/ 0 w 90"/>
                <a:gd name="T17" fmla="*/ 61 h 30"/>
                <a:gd name="T18" fmla="*/ 12 w 90"/>
                <a:gd name="T19" fmla="*/ 156 h 30"/>
                <a:gd name="T20" fmla="*/ 31 w 90"/>
                <a:gd name="T21" fmla="*/ 156 h 30"/>
                <a:gd name="T22" fmla="*/ 53 w 90"/>
                <a:gd name="T23" fmla="*/ 156 h 30"/>
                <a:gd name="T24" fmla="*/ 91 w 90"/>
                <a:gd name="T25" fmla="*/ 88 h 30"/>
                <a:gd name="T26" fmla="*/ 137 w 90"/>
                <a:gd name="T27" fmla="*/ 124 h 30"/>
                <a:gd name="T28" fmla="*/ 137 w 90"/>
                <a:gd name="T29" fmla="*/ 29 h 30"/>
                <a:gd name="T30" fmla="*/ 100 w 90"/>
                <a:gd name="T31" fmla="*/ 0 h 30"/>
                <a:gd name="T32" fmla="*/ 82 w 90"/>
                <a:gd name="T33" fmla="*/ 29 h 30"/>
                <a:gd name="T34" fmla="*/ 82 w 90"/>
                <a:gd name="T35" fmla="*/ 0 h 30"/>
                <a:gd name="T36" fmla="*/ 53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30"/>
                <a:gd name="T59" fmla="*/ 90 w 90"/>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6F73BF"/>
            </a:solidFill>
            <a:ln w="9525">
              <a:solidFill>
                <a:srgbClr val="000000"/>
              </a:solidFill>
              <a:round/>
              <a:headEnd/>
              <a:tailEnd/>
            </a:ln>
          </p:spPr>
          <p:txBody>
            <a:bodyPr/>
            <a:lstStyle/>
            <a:p>
              <a:endParaRPr lang="en-US"/>
            </a:p>
          </p:txBody>
        </p:sp>
        <p:sp>
          <p:nvSpPr>
            <p:cNvPr id="7587" name="Freeform 441"/>
            <p:cNvSpPr>
              <a:spLocks/>
            </p:cNvSpPr>
            <p:nvPr/>
          </p:nvSpPr>
          <p:spPr bwMode="auto">
            <a:xfrm>
              <a:off x="2741" y="1568"/>
              <a:ext cx="48" cy="26"/>
            </a:xfrm>
            <a:custGeom>
              <a:avLst/>
              <a:gdLst>
                <a:gd name="T0" fmla="*/ 6 w 48"/>
                <a:gd name="T1" fmla="*/ 111 h 23"/>
                <a:gd name="T2" fmla="*/ 12 w 48"/>
                <a:gd name="T3" fmla="*/ 111 h 23"/>
                <a:gd name="T4" fmla="*/ 18 w 48"/>
                <a:gd name="T5" fmla="*/ 111 h 23"/>
                <a:gd name="T6" fmla="*/ 18 w 48"/>
                <a:gd name="T7" fmla="*/ 111 h 23"/>
                <a:gd name="T8" fmla="*/ 24 w 48"/>
                <a:gd name="T9" fmla="*/ 111 h 23"/>
                <a:gd name="T10" fmla="*/ 24 w 48"/>
                <a:gd name="T11" fmla="*/ 111 h 23"/>
                <a:gd name="T12" fmla="*/ 30 w 48"/>
                <a:gd name="T13" fmla="*/ 111 h 23"/>
                <a:gd name="T14" fmla="*/ 30 w 48"/>
                <a:gd name="T15" fmla="*/ 111 h 23"/>
                <a:gd name="T16" fmla="*/ 30 w 48"/>
                <a:gd name="T17" fmla="*/ 85 h 23"/>
                <a:gd name="T18" fmla="*/ 30 w 48"/>
                <a:gd name="T19" fmla="*/ 85 h 23"/>
                <a:gd name="T20" fmla="*/ 36 w 48"/>
                <a:gd name="T21" fmla="*/ 85 h 23"/>
                <a:gd name="T22" fmla="*/ 30 w 48"/>
                <a:gd name="T23" fmla="*/ 60 h 23"/>
                <a:gd name="T24" fmla="*/ 30 w 48"/>
                <a:gd name="T25" fmla="*/ 60 h 23"/>
                <a:gd name="T26" fmla="*/ 30 w 48"/>
                <a:gd name="T27" fmla="*/ 60 h 23"/>
                <a:gd name="T28" fmla="*/ 36 w 48"/>
                <a:gd name="T29" fmla="*/ 29 h 23"/>
                <a:gd name="T30" fmla="*/ 36 w 48"/>
                <a:gd name="T31" fmla="*/ 29 h 23"/>
                <a:gd name="T32" fmla="*/ 42 w 48"/>
                <a:gd name="T33" fmla="*/ 29 h 23"/>
                <a:gd name="T34" fmla="*/ 42 w 48"/>
                <a:gd name="T35" fmla="*/ 29 h 23"/>
                <a:gd name="T36" fmla="*/ 42 w 48"/>
                <a:gd name="T37" fmla="*/ 29 h 23"/>
                <a:gd name="T38" fmla="*/ 48 w 48"/>
                <a:gd name="T39" fmla="*/ 0 h 23"/>
                <a:gd name="T40" fmla="*/ 42 w 48"/>
                <a:gd name="T41" fmla="*/ 0 h 23"/>
                <a:gd name="T42" fmla="*/ 36 w 48"/>
                <a:gd name="T43" fmla="*/ 0 h 23"/>
                <a:gd name="T44" fmla="*/ 6 w 48"/>
                <a:gd name="T45" fmla="*/ 29 h 23"/>
                <a:gd name="T46" fmla="*/ 0 w 48"/>
                <a:gd name="T47" fmla="*/ 29 h 23"/>
                <a:gd name="T48" fmla="*/ 0 w 48"/>
                <a:gd name="T49" fmla="*/ 60 h 23"/>
                <a:gd name="T50" fmla="*/ 0 w 48"/>
                <a:gd name="T51" fmla="*/ 111 h 23"/>
                <a:gd name="T52" fmla="*/ 6 w 48"/>
                <a:gd name="T53" fmla="*/ 111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23"/>
                <a:gd name="T83" fmla="*/ 48 w 48"/>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6F73BF"/>
            </a:solidFill>
            <a:ln w="9525">
              <a:solidFill>
                <a:srgbClr val="000000"/>
              </a:solidFill>
              <a:round/>
              <a:headEnd/>
              <a:tailEnd/>
            </a:ln>
          </p:spPr>
          <p:txBody>
            <a:bodyPr/>
            <a:lstStyle/>
            <a:p>
              <a:endParaRPr lang="en-US"/>
            </a:p>
          </p:txBody>
        </p:sp>
        <p:sp>
          <p:nvSpPr>
            <p:cNvPr id="7588" name="Freeform 442"/>
            <p:cNvSpPr>
              <a:spLocks/>
            </p:cNvSpPr>
            <p:nvPr/>
          </p:nvSpPr>
          <p:spPr bwMode="auto">
            <a:xfrm>
              <a:off x="2685" y="1102"/>
              <a:ext cx="165" cy="276"/>
            </a:xfrm>
            <a:custGeom>
              <a:avLst/>
              <a:gdLst>
                <a:gd name="T0" fmla="*/ 142 w 162"/>
                <a:gd name="T1" fmla="*/ 448 h 245"/>
                <a:gd name="T2" fmla="*/ 122 w 162"/>
                <a:gd name="T3" fmla="*/ 505 h 245"/>
                <a:gd name="T4" fmla="*/ 110 w 162"/>
                <a:gd name="T5" fmla="*/ 561 h 245"/>
                <a:gd name="T6" fmla="*/ 101 w 162"/>
                <a:gd name="T7" fmla="*/ 620 h 245"/>
                <a:gd name="T8" fmla="*/ 128 w 162"/>
                <a:gd name="T9" fmla="*/ 731 h 245"/>
                <a:gd name="T10" fmla="*/ 122 w 162"/>
                <a:gd name="T11" fmla="*/ 814 h 245"/>
                <a:gd name="T12" fmla="*/ 116 w 162"/>
                <a:gd name="T13" fmla="*/ 786 h 245"/>
                <a:gd name="T14" fmla="*/ 128 w 162"/>
                <a:gd name="T15" fmla="*/ 814 h 245"/>
                <a:gd name="T16" fmla="*/ 116 w 162"/>
                <a:gd name="T17" fmla="*/ 849 h 245"/>
                <a:gd name="T18" fmla="*/ 101 w 162"/>
                <a:gd name="T19" fmla="*/ 870 h 245"/>
                <a:gd name="T20" fmla="*/ 101 w 162"/>
                <a:gd name="T21" fmla="*/ 901 h 245"/>
                <a:gd name="T22" fmla="*/ 110 w 162"/>
                <a:gd name="T23" fmla="*/ 960 h 245"/>
                <a:gd name="T24" fmla="*/ 101 w 162"/>
                <a:gd name="T25" fmla="*/ 1015 h 245"/>
                <a:gd name="T26" fmla="*/ 61 w 162"/>
                <a:gd name="T27" fmla="*/ 1123 h 245"/>
                <a:gd name="T28" fmla="*/ 43 w 162"/>
                <a:gd name="T29" fmla="*/ 1150 h 245"/>
                <a:gd name="T30" fmla="*/ 24 w 162"/>
                <a:gd name="T31" fmla="*/ 1043 h 245"/>
                <a:gd name="T32" fmla="*/ 12 w 162"/>
                <a:gd name="T33" fmla="*/ 927 h 245"/>
                <a:gd name="T34" fmla="*/ 6 w 162"/>
                <a:gd name="T35" fmla="*/ 901 h 245"/>
                <a:gd name="T36" fmla="*/ 6 w 162"/>
                <a:gd name="T37" fmla="*/ 849 h 245"/>
                <a:gd name="T38" fmla="*/ 12 w 162"/>
                <a:gd name="T39" fmla="*/ 700 h 245"/>
                <a:gd name="T40" fmla="*/ 18 w 162"/>
                <a:gd name="T41" fmla="*/ 642 h 245"/>
                <a:gd name="T42" fmla="*/ 6 w 162"/>
                <a:gd name="T43" fmla="*/ 531 h 245"/>
                <a:gd name="T44" fmla="*/ 18 w 162"/>
                <a:gd name="T45" fmla="*/ 418 h 245"/>
                <a:gd name="T46" fmla="*/ 24 w 162"/>
                <a:gd name="T47" fmla="*/ 364 h 245"/>
                <a:gd name="T48" fmla="*/ 49 w 162"/>
                <a:gd name="T49" fmla="*/ 258 h 245"/>
                <a:gd name="T50" fmla="*/ 67 w 162"/>
                <a:gd name="T51" fmla="*/ 201 h 245"/>
                <a:gd name="T52" fmla="*/ 101 w 162"/>
                <a:gd name="T53" fmla="*/ 87 h 245"/>
                <a:gd name="T54" fmla="*/ 128 w 162"/>
                <a:gd name="T55" fmla="*/ 60 h 245"/>
                <a:gd name="T56" fmla="*/ 128 w 162"/>
                <a:gd name="T57" fmla="*/ 0 h 245"/>
                <a:gd name="T58" fmla="*/ 197 w 162"/>
                <a:gd name="T59" fmla="*/ 201 h 245"/>
                <a:gd name="T60" fmla="*/ 183 w 162"/>
                <a:gd name="T61" fmla="*/ 287 h 245"/>
                <a:gd name="T62" fmla="*/ 177 w 162"/>
                <a:gd name="T63" fmla="*/ 287 h 245"/>
                <a:gd name="T64" fmla="*/ 160 w 162"/>
                <a:gd name="T65" fmla="*/ 309 h 245"/>
                <a:gd name="T66" fmla="*/ 160 w 162"/>
                <a:gd name="T67" fmla="*/ 392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2"/>
                <a:gd name="T103" fmla="*/ 0 h 245"/>
                <a:gd name="T104" fmla="*/ 162 w 162"/>
                <a:gd name="T105" fmla="*/ 245 h 2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239FB1"/>
            </a:solidFill>
            <a:ln w="9525">
              <a:solidFill>
                <a:srgbClr val="000000"/>
              </a:solidFill>
              <a:round/>
              <a:headEnd/>
              <a:tailEnd/>
            </a:ln>
          </p:spPr>
          <p:txBody>
            <a:bodyPr/>
            <a:lstStyle/>
            <a:p>
              <a:endParaRPr lang="en-US"/>
            </a:p>
          </p:txBody>
        </p:sp>
        <p:sp>
          <p:nvSpPr>
            <p:cNvPr id="7589" name="Freeform 443"/>
            <p:cNvSpPr>
              <a:spLocks/>
            </p:cNvSpPr>
            <p:nvPr/>
          </p:nvSpPr>
          <p:spPr bwMode="auto">
            <a:xfrm>
              <a:off x="2789" y="1331"/>
              <a:ext cx="11" cy="14"/>
            </a:xfrm>
            <a:custGeom>
              <a:avLst/>
              <a:gdLst>
                <a:gd name="T0" fmla="*/ 6 w 12"/>
                <a:gd name="T1" fmla="*/ 0 h 12"/>
                <a:gd name="T2" fmla="*/ 6 w 12"/>
                <a:gd name="T3" fmla="*/ 0 h 12"/>
                <a:gd name="T4" fmla="*/ 6 w 12"/>
                <a:gd name="T5" fmla="*/ 89 h 12"/>
                <a:gd name="T6" fmla="*/ 6 w 12"/>
                <a:gd name="T7" fmla="*/ 89 h 12"/>
                <a:gd name="T8" fmla="*/ 0 w 12"/>
                <a:gd name="T9" fmla="*/ 47 h 12"/>
                <a:gd name="T10" fmla="*/ 6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0"/>
                  </a:moveTo>
                  <a:lnTo>
                    <a:pt x="12" y="0"/>
                  </a:lnTo>
                  <a:lnTo>
                    <a:pt x="6" y="12"/>
                  </a:lnTo>
                  <a:lnTo>
                    <a:pt x="0" y="6"/>
                  </a:lnTo>
                  <a:lnTo>
                    <a:pt x="12" y="0"/>
                  </a:lnTo>
                  <a:close/>
                </a:path>
              </a:pathLst>
            </a:custGeom>
            <a:solidFill>
              <a:srgbClr val="239FB1"/>
            </a:solidFill>
            <a:ln w="9525">
              <a:solidFill>
                <a:srgbClr val="000000"/>
              </a:solidFill>
              <a:round/>
              <a:headEnd/>
              <a:tailEnd/>
            </a:ln>
          </p:spPr>
          <p:txBody>
            <a:bodyPr/>
            <a:lstStyle/>
            <a:p>
              <a:endParaRPr lang="en-US"/>
            </a:p>
          </p:txBody>
        </p:sp>
        <p:sp>
          <p:nvSpPr>
            <p:cNvPr id="7590" name="Freeform 444"/>
            <p:cNvSpPr>
              <a:spLocks/>
            </p:cNvSpPr>
            <p:nvPr/>
          </p:nvSpPr>
          <p:spPr bwMode="auto">
            <a:xfrm>
              <a:off x="2620" y="1547"/>
              <a:ext cx="71" cy="40"/>
            </a:xfrm>
            <a:custGeom>
              <a:avLst/>
              <a:gdLst>
                <a:gd name="T0" fmla="*/ 65 w 71"/>
                <a:gd name="T1" fmla="*/ 104 h 35"/>
                <a:gd name="T2" fmla="*/ 65 w 71"/>
                <a:gd name="T3" fmla="*/ 136 h 35"/>
                <a:gd name="T4" fmla="*/ 53 w 71"/>
                <a:gd name="T5" fmla="*/ 136 h 35"/>
                <a:gd name="T6" fmla="*/ 47 w 71"/>
                <a:gd name="T7" fmla="*/ 202 h 35"/>
                <a:gd name="T8" fmla="*/ 35 w 71"/>
                <a:gd name="T9" fmla="*/ 136 h 35"/>
                <a:gd name="T10" fmla="*/ 29 w 71"/>
                <a:gd name="T11" fmla="*/ 167 h 35"/>
                <a:gd name="T12" fmla="*/ 17 w 71"/>
                <a:gd name="T13" fmla="*/ 202 h 35"/>
                <a:gd name="T14" fmla="*/ 6 w 71"/>
                <a:gd name="T15" fmla="*/ 136 h 35"/>
                <a:gd name="T16" fmla="*/ 0 w 71"/>
                <a:gd name="T17" fmla="*/ 136 h 35"/>
                <a:gd name="T18" fmla="*/ 17 w 71"/>
                <a:gd name="T19" fmla="*/ 33 h 35"/>
                <a:gd name="T20" fmla="*/ 17 w 71"/>
                <a:gd name="T21" fmla="*/ 33 h 35"/>
                <a:gd name="T22" fmla="*/ 23 w 71"/>
                <a:gd name="T23" fmla="*/ 0 h 35"/>
                <a:gd name="T24" fmla="*/ 41 w 71"/>
                <a:gd name="T25" fmla="*/ 0 h 35"/>
                <a:gd name="T26" fmla="*/ 53 w 71"/>
                <a:gd name="T27" fmla="*/ 0 h 35"/>
                <a:gd name="T28" fmla="*/ 53 w 71"/>
                <a:gd name="T29" fmla="*/ 33 h 35"/>
                <a:gd name="T30" fmla="*/ 53 w 71"/>
                <a:gd name="T31" fmla="*/ 70 h 35"/>
                <a:gd name="T32" fmla="*/ 53 w 71"/>
                <a:gd name="T33" fmla="*/ 70 h 35"/>
                <a:gd name="T34" fmla="*/ 59 w 71"/>
                <a:gd name="T35" fmla="*/ 70 h 35"/>
                <a:gd name="T36" fmla="*/ 71 w 71"/>
                <a:gd name="T37" fmla="*/ 104 h 35"/>
                <a:gd name="T38" fmla="*/ 71 w 71"/>
                <a:gd name="T39" fmla="*/ 104 h 35"/>
                <a:gd name="T40" fmla="*/ 65 w 71"/>
                <a:gd name="T41" fmla="*/ 104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35"/>
                <a:gd name="T65" fmla="*/ 71 w 71"/>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6F73BF"/>
            </a:solidFill>
            <a:ln w="9525">
              <a:solidFill>
                <a:srgbClr val="000000"/>
              </a:solidFill>
              <a:round/>
              <a:headEnd/>
              <a:tailEnd/>
            </a:ln>
          </p:spPr>
          <p:txBody>
            <a:bodyPr/>
            <a:lstStyle/>
            <a:p>
              <a:endParaRPr lang="en-US"/>
            </a:p>
          </p:txBody>
        </p:sp>
        <p:sp>
          <p:nvSpPr>
            <p:cNvPr id="7591" name="Freeform 445"/>
            <p:cNvSpPr>
              <a:spLocks/>
            </p:cNvSpPr>
            <p:nvPr/>
          </p:nvSpPr>
          <p:spPr bwMode="auto">
            <a:xfrm>
              <a:off x="2875" y="1439"/>
              <a:ext cx="285" cy="175"/>
            </a:xfrm>
            <a:custGeom>
              <a:avLst/>
              <a:gdLst>
                <a:gd name="T0" fmla="*/ 175 w 281"/>
                <a:gd name="T1" fmla="*/ 0 h 155"/>
                <a:gd name="T2" fmla="*/ 163 w 281"/>
                <a:gd name="T3" fmla="*/ 29 h 155"/>
                <a:gd name="T4" fmla="*/ 145 w 281"/>
                <a:gd name="T5" fmla="*/ 87 h 155"/>
                <a:gd name="T6" fmla="*/ 145 w 281"/>
                <a:gd name="T7" fmla="*/ 113 h 155"/>
                <a:gd name="T8" fmla="*/ 102 w 281"/>
                <a:gd name="T9" fmla="*/ 87 h 155"/>
                <a:gd name="T10" fmla="*/ 79 w 281"/>
                <a:gd name="T11" fmla="*/ 60 h 155"/>
                <a:gd name="T12" fmla="*/ 49 w 281"/>
                <a:gd name="T13" fmla="*/ 60 h 155"/>
                <a:gd name="T14" fmla="*/ 12 w 281"/>
                <a:gd name="T15" fmla="*/ 60 h 155"/>
                <a:gd name="T16" fmla="*/ 18 w 281"/>
                <a:gd name="T17" fmla="*/ 178 h 155"/>
                <a:gd name="T18" fmla="*/ 18 w 281"/>
                <a:gd name="T19" fmla="*/ 203 h 155"/>
                <a:gd name="T20" fmla="*/ 6 w 281"/>
                <a:gd name="T21" fmla="*/ 292 h 155"/>
                <a:gd name="T22" fmla="*/ 0 w 281"/>
                <a:gd name="T23" fmla="*/ 324 h 155"/>
                <a:gd name="T24" fmla="*/ 0 w 281"/>
                <a:gd name="T25" fmla="*/ 412 h 155"/>
                <a:gd name="T26" fmla="*/ 12 w 281"/>
                <a:gd name="T27" fmla="*/ 437 h 155"/>
                <a:gd name="T28" fmla="*/ 12 w 281"/>
                <a:gd name="T29" fmla="*/ 437 h 155"/>
                <a:gd name="T30" fmla="*/ 55 w 281"/>
                <a:gd name="T31" fmla="*/ 466 h 155"/>
                <a:gd name="T32" fmla="*/ 79 w 281"/>
                <a:gd name="T33" fmla="*/ 412 h 155"/>
                <a:gd name="T34" fmla="*/ 91 w 281"/>
                <a:gd name="T35" fmla="*/ 345 h 155"/>
                <a:gd name="T36" fmla="*/ 96 w 281"/>
                <a:gd name="T37" fmla="*/ 375 h 155"/>
                <a:gd name="T38" fmla="*/ 110 w 281"/>
                <a:gd name="T39" fmla="*/ 437 h 155"/>
                <a:gd name="T40" fmla="*/ 151 w 281"/>
                <a:gd name="T41" fmla="*/ 526 h 155"/>
                <a:gd name="T42" fmla="*/ 163 w 281"/>
                <a:gd name="T43" fmla="*/ 579 h 155"/>
                <a:gd name="T44" fmla="*/ 175 w 281"/>
                <a:gd name="T45" fmla="*/ 555 h 155"/>
                <a:gd name="T46" fmla="*/ 183 w 281"/>
                <a:gd name="T47" fmla="*/ 555 h 155"/>
                <a:gd name="T48" fmla="*/ 175 w 281"/>
                <a:gd name="T49" fmla="*/ 526 h 155"/>
                <a:gd name="T50" fmla="*/ 183 w 281"/>
                <a:gd name="T51" fmla="*/ 555 h 155"/>
                <a:gd name="T52" fmla="*/ 201 w 281"/>
                <a:gd name="T53" fmla="*/ 555 h 155"/>
                <a:gd name="T54" fmla="*/ 175 w 281"/>
                <a:gd name="T55" fmla="*/ 579 h 155"/>
                <a:gd name="T56" fmla="*/ 183 w 281"/>
                <a:gd name="T57" fmla="*/ 579 h 155"/>
                <a:gd name="T58" fmla="*/ 201 w 281"/>
                <a:gd name="T59" fmla="*/ 610 h 155"/>
                <a:gd name="T60" fmla="*/ 224 w 281"/>
                <a:gd name="T61" fmla="*/ 610 h 155"/>
                <a:gd name="T62" fmla="*/ 201 w 281"/>
                <a:gd name="T63" fmla="*/ 670 h 155"/>
                <a:gd name="T64" fmla="*/ 218 w 281"/>
                <a:gd name="T65" fmla="*/ 691 h 155"/>
                <a:gd name="T66" fmla="*/ 224 w 281"/>
                <a:gd name="T67" fmla="*/ 723 h 155"/>
                <a:gd name="T68" fmla="*/ 224 w 281"/>
                <a:gd name="T69" fmla="*/ 756 h 155"/>
                <a:gd name="T70" fmla="*/ 248 w 281"/>
                <a:gd name="T71" fmla="*/ 723 h 155"/>
                <a:gd name="T72" fmla="*/ 264 w 281"/>
                <a:gd name="T73" fmla="*/ 723 h 155"/>
                <a:gd name="T74" fmla="*/ 280 w 281"/>
                <a:gd name="T75" fmla="*/ 691 h 155"/>
                <a:gd name="T76" fmla="*/ 256 w 281"/>
                <a:gd name="T77" fmla="*/ 691 h 155"/>
                <a:gd name="T78" fmla="*/ 242 w 281"/>
                <a:gd name="T79" fmla="*/ 633 h 155"/>
                <a:gd name="T80" fmla="*/ 248 w 281"/>
                <a:gd name="T81" fmla="*/ 579 h 155"/>
                <a:gd name="T82" fmla="*/ 242 w 281"/>
                <a:gd name="T83" fmla="*/ 610 h 155"/>
                <a:gd name="T84" fmla="*/ 248 w 281"/>
                <a:gd name="T85" fmla="*/ 579 h 155"/>
                <a:gd name="T86" fmla="*/ 280 w 281"/>
                <a:gd name="T87" fmla="*/ 555 h 155"/>
                <a:gd name="T88" fmla="*/ 309 w 281"/>
                <a:gd name="T89" fmla="*/ 493 h 155"/>
                <a:gd name="T90" fmla="*/ 315 w 281"/>
                <a:gd name="T91" fmla="*/ 493 h 155"/>
                <a:gd name="T92" fmla="*/ 322 w 281"/>
                <a:gd name="T93" fmla="*/ 437 h 155"/>
                <a:gd name="T94" fmla="*/ 337 w 281"/>
                <a:gd name="T95" fmla="*/ 412 h 155"/>
                <a:gd name="T96" fmla="*/ 322 w 281"/>
                <a:gd name="T97" fmla="*/ 292 h 155"/>
                <a:gd name="T98" fmla="*/ 303 w 281"/>
                <a:gd name="T99" fmla="*/ 260 h 155"/>
                <a:gd name="T100" fmla="*/ 272 w 281"/>
                <a:gd name="T101" fmla="*/ 203 h 155"/>
                <a:gd name="T102" fmla="*/ 256 w 281"/>
                <a:gd name="T103" fmla="*/ 230 h 155"/>
                <a:gd name="T104" fmla="*/ 210 w 281"/>
                <a:gd name="T105" fmla="*/ 60 h 155"/>
                <a:gd name="T106" fmla="*/ 210 w 281"/>
                <a:gd name="T107" fmla="*/ 29 h 155"/>
                <a:gd name="T108" fmla="*/ 175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1"/>
                <a:gd name="T166" fmla="*/ 0 h 155"/>
                <a:gd name="T167" fmla="*/ 281 w 281"/>
                <a:gd name="T168" fmla="*/ 155 h 1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6F73BF"/>
            </a:solidFill>
            <a:ln w="9525">
              <a:solidFill>
                <a:srgbClr val="000000"/>
              </a:solidFill>
              <a:round/>
              <a:headEnd/>
              <a:tailEnd/>
            </a:ln>
          </p:spPr>
          <p:txBody>
            <a:bodyPr/>
            <a:lstStyle/>
            <a:p>
              <a:endParaRPr lang="en-US"/>
            </a:p>
          </p:txBody>
        </p:sp>
        <p:sp>
          <p:nvSpPr>
            <p:cNvPr id="7592" name="Freeform 446"/>
            <p:cNvSpPr>
              <a:spLocks/>
            </p:cNvSpPr>
            <p:nvPr/>
          </p:nvSpPr>
          <p:spPr bwMode="auto">
            <a:xfrm>
              <a:off x="522" y="1048"/>
              <a:ext cx="1157" cy="634"/>
            </a:xfrm>
            <a:custGeom>
              <a:avLst/>
              <a:gdLst>
                <a:gd name="T0" fmla="*/ 1034 w 1142"/>
                <a:gd name="T1" fmla="*/ 434 h 562"/>
                <a:gd name="T2" fmla="*/ 1112 w 1142"/>
                <a:gd name="T3" fmla="*/ 229 h 562"/>
                <a:gd name="T4" fmla="*/ 1006 w 1142"/>
                <a:gd name="T5" fmla="*/ 370 h 562"/>
                <a:gd name="T6" fmla="*/ 963 w 1142"/>
                <a:gd name="T7" fmla="*/ 229 h 562"/>
                <a:gd name="T8" fmla="*/ 963 w 1142"/>
                <a:gd name="T9" fmla="*/ 87 h 562"/>
                <a:gd name="T10" fmla="*/ 934 w 1142"/>
                <a:gd name="T11" fmla="*/ 60 h 562"/>
                <a:gd name="T12" fmla="*/ 921 w 1142"/>
                <a:gd name="T13" fmla="*/ 229 h 562"/>
                <a:gd name="T14" fmla="*/ 851 w 1142"/>
                <a:gd name="T15" fmla="*/ 434 h 562"/>
                <a:gd name="T16" fmla="*/ 879 w 1142"/>
                <a:gd name="T17" fmla="*/ 314 h 562"/>
                <a:gd name="T18" fmla="*/ 829 w 1142"/>
                <a:gd name="T19" fmla="*/ 314 h 562"/>
                <a:gd name="T20" fmla="*/ 695 w 1142"/>
                <a:gd name="T21" fmla="*/ 314 h 562"/>
                <a:gd name="T22" fmla="*/ 673 w 1142"/>
                <a:gd name="T23" fmla="*/ 405 h 562"/>
                <a:gd name="T24" fmla="*/ 603 w 1142"/>
                <a:gd name="T25" fmla="*/ 290 h 562"/>
                <a:gd name="T26" fmla="*/ 475 w 1142"/>
                <a:gd name="T27" fmla="*/ 177 h 562"/>
                <a:gd name="T28" fmla="*/ 405 w 1142"/>
                <a:gd name="T29" fmla="*/ 177 h 562"/>
                <a:gd name="T30" fmla="*/ 281 w 1142"/>
                <a:gd name="T31" fmla="*/ 290 h 562"/>
                <a:gd name="T32" fmla="*/ 61 w 1142"/>
                <a:gd name="T33" fmla="*/ 773 h 562"/>
                <a:gd name="T34" fmla="*/ 61 w 1142"/>
                <a:gd name="T35" fmla="*/ 1060 h 562"/>
                <a:gd name="T36" fmla="*/ 91 w 1142"/>
                <a:gd name="T37" fmla="*/ 1409 h 562"/>
                <a:gd name="T38" fmla="*/ 73 w 1142"/>
                <a:gd name="T39" fmla="*/ 1522 h 562"/>
                <a:gd name="T40" fmla="*/ 73 w 1142"/>
                <a:gd name="T41" fmla="*/ 1579 h 562"/>
                <a:gd name="T42" fmla="*/ 85 w 1142"/>
                <a:gd name="T43" fmla="*/ 1723 h 562"/>
                <a:gd name="T44" fmla="*/ 67 w 1142"/>
                <a:gd name="T45" fmla="*/ 1781 h 562"/>
                <a:gd name="T46" fmla="*/ 85 w 1142"/>
                <a:gd name="T47" fmla="*/ 1830 h 562"/>
                <a:gd name="T48" fmla="*/ 85 w 1142"/>
                <a:gd name="T49" fmla="*/ 1864 h 562"/>
                <a:gd name="T50" fmla="*/ 97 w 1142"/>
                <a:gd name="T51" fmla="*/ 1948 h 562"/>
                <a:gd name="T52" fmla="*/ 609 w 1142"/>
                <a:gd name="T53" fmla="*/ 2009 h 562"/>
                <a:gd name="T54" fmla="*/ 751 w 1142"/>
                <a:gd name="T55" fmla="*/ 2154 h 562"/>
                <a:gd name="T56" fmla="*/ 794 w 1142"/>
                <a:gd name="T57" fmla="*/ 2494 h 562"/>
                <a:gd name="T58" fmla="*/ 851 w 1142"/>
                <a:gd name="T59" fmla="*/ 2521 h 562"/>
                <a:gd name="T60" fmla="*/ 1034 w 1142"/>
                <a:gd name="T61" fmla="*/ 2266 h 562"/>
                <a:gd name="T62" fmla="*/ 1091 w 1142"/>
                <a:gd name="T63" fmla="*/ 2352 h 562"/>
                <a:gd name="T64" fmla="*/ 1162 w 1142"/>
                <a:gd name="T65" fmla="*/ 2318 h 562"/>
                <a:gd name="T66" fmla="*/ 1105 w 1142"/>
                <a:gd name="T67" fmla="*/ 2494 h 562"/>
                <a:gd name="T68" fmla="*/ 1198 w 1142"/>
                <a:gd name="T69" fmla="*/ 2318 h 562"/>
                <a:gd name="T70" fmla="*/ 1155 w 1142"/>
                <a:gd name="T71" fmla="*/ 2123 h 562"/>
                <a:gd name="T72" fmla="*/ 1169 w 1142"/>
                <a:gd name="T73" fmla="*/ 2009 h 562"/>
                <a:gd name="T74" fmla="*/ 1049 w 1142"/>
                <a:gd name="T75" fmla="*/ 2154 h 562"/>
                <a:gd name="T76" fmla="*/ 1220 w 1142"/>
                <a:gd name="T77" fmla="*/ 1894 h 562"/>
                <a:gd name="T78" fmla="*/ 1346 w 1142"/>
                <a:gd name="T79" fmla="*/ 1658 h 562"/>
                <a:gd name="T80" fmla="*/ 1318 w 1142"/>
                <a:gd name="T81" fmla="*/ 1522 h 562"/>
                <a:gd name="T82" fmla="*/ 1298 w 1142"/>
                <a:gd name="T83" fmla="*/ 1548 h 562"/>
                <a:gd name="T84" fmla="*/ 1298 w 1142"/>
                <a:gd name="T85" fmla="*/ 1432 h 562"/>
                <a:gd name="T86" fmla="*/ 1283 w 1142"/>
                <a:gd name="T87" fmla="*/ 1349 h 562"/>
                <a:gd name="T88" fmla="*/ 1276 w 1142"/>
                <a:gd name="T89" fmla="*/ 1288 h 562"/>
                <a:gd name="T90" fmla="*/ 1268 w 1142"/>
                <a:gd name="T91" fmla="*/ 1173 h 562"/>
                <a:gd name="T92" fmla="*/ 1276 w 1142"/>
                <a:gd name="T93" fmla="*/ 1060 h 562"/>
                <a:gd name="T94" fmla="*/ 1254 w 1142"/>
                <a:gd name="T95" fmla="*/ 1060 h 562"/>
                <a:gd name="T96" fmla="*/ 1198 w 1142"/>
                <a:gd name="T97" fmla="*/ 1146 h 562"/>
                <a:gd name="T98" fmla="*/ 1162 w 1142"/>
                <a:gd name="T99" fmla="*/ 1121 h 562"/>
                <a:gd name="T100" fmla="*/ 1190 w 1142"/>
                <a:gd name="T101" fmla="*/ 943 h 562"/>
                <a:gd name="T102" fmla="*/ 1142 w 1142"/>
                <a:gd name="T103" fmla="*/ 799 h 562"/>
                <a:gd name="T104" fmla="*/ 1056 w 1142"/>
                <a:gd name="T105" fmla="*/ 943 h 562"/>
                <a:gd name="T106" fmla="*/ 992 w 1142"/>
                <a:gd name="T107" fmla="*/ 1409 h 562"/>
                <a:gd name="T108" fmla="*/ 921 w 1142"/>
                <a:gd name="T109" fmla="*/ 1755 h 562"/>
                <a:gd name="T110" fmla="*/ 893 w 1142"/>
                <a:gd name="T111" fmla="*/ 1610 h 562"/>
                <a:gd name="T112" fmla="*/ 815 w 1142"/>
                <a:gd name="T113" fmla="*/ 1288 h 562"/>
                <a:gd name="T114" fmla="*/ 744 w 1142"/>
                <a:gd name="T115" fmla="*/ 1173 h 562"/>
                <a:gd name="T116" fmla="*/ 837 w 1142"/>
                <a:gd name="T117" fmla="*/ 799 h 562"/>
                <a:gd name="T118" fmla="*/ 844 w 1142"/>
                <a:gd name="T119" fmla="*/ 657 h 562"/>
                <a:gd name="T120" fmla="*/ 929 w 1142"/>
                <a:gd name="T121" fmla="*/ 657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42"/>
                <a:gd name="T184" fmla="*/ 0 h 562"/>
                <a:gd name="T185" fmla="*/ 1142 w 1142"/>
                <a:gd name="T186" fmla="*/ 562 h 5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round/>
              <a:headEnd/>
              <a:tailEnd/>
            </a:ln>
          </p:spPr>
          <p:txBody>
            <a:bodyPr/>
            <a:lstStyle/>
            <a:p>
              <a:endParaRPr lang="en-US"/>
            </a:p>
          </p:txBody>
        </p:sp>
        <p:sp>
          <p:nvSpPr>
            <p:cNvPr id="7593" name="Freeform 447"/>
            <p:cNvSpPr>
              <a:spLocks/>
            </p:cNvSpPr>
            <p:nvPr/>
          </p:nvSpPr>
          <p:spPr bwMode="auto">
            <a:xfrm>
              <a:off x="1394" y="1021"/>
              <a:ext cx="315" cy="222"/>
            </a:xfrm>
            <a:custGeom>
              <a:avLst/>
              <a:gdLst>
                <a:gd name="T0" fmla="*/ 267 w 311"/>
                <a:gd name="T1" fmla="*/ 201 h 197"/>
                <a:gd name="T2" fmla="*/ 255 w 311"/>
                <a:gd name="T3" fmla="*/ 170 h 197"/>
                <a:gd name="T4" fmla="*/ 243 w 311"/>
                <a:gd name="T5" fmla="*/ 142 h 197"/>
                <a:gd name="T6" fmla="*/ 211 w 311"/>
                <a:gd name="T7" fmla="*/ 201 h 197"/>
                <a:gd name="T8" fmla="*/ 220 w 311"/>
                <a:gd name="T9" fmla="*/ 112 h 197"/>
                <a:gd name="T10" fmla="*/ 229 w 311"/>
                <a:gd name="T11" fmla="*/ 112 h 197"/>
                <a:gd name="T12" fmla="*/ 170 w 311"/>
                <a:gd name="T13" fmla="*/ 112 h 197"/>
                <a:gd name="T14" fmla="*/ 170 w 311"/>
                <a:gd name="T15" fmla="*/ 112 h 197"/>
                <a:gd name="T16" fmla="*/ 158 w 311"/>
                <a:gd name="T17" fmla="*/ 112 h 197"/>
                <a:gd name="T18" fmla="*/ 146 w 311"/>
                <a:gd name="T19" fmla="*/ 87 h 197"/>
                <a:gd name="T20" fmla="*/ 115 w 311"/>
                <a:gd name="T21" fmla="*/ 29 h 197"/>
                <a:gd name="T22" fmla="*/ 91 w 311"/>
                <a:gd name="T23" fmla="*/ 60 h 197"/>
                <a:gd name="T24" fmla="*/ 85 w 311"/>
                <a:gd name="T25" fmla="*/ 87 h 197"/>
                <a:gd name="T26" fmla="*/ 79 w 311"/>
                <a:gd name="T27" fmla="*/ 170 h 197"/>
                <a:gd name="T28" fmla="*/ 61 w 311"/>
                <a:gd name="T29" fmla="*/ 112 h 197"/>
                <a:gd name="T30" fmla="*/ 24 w 311"/>
                <a:gd name="T31" fmla="*/ 60 h 197"/>
                <a:gd name="T32" fmla="*/ 6 w 311"/>
                <a:gd name="T33" fmla="*/ 258 h 197"/>
                <a:gd name="T34" fmla="*/ 36 w 311"/>
                <a:gd name="T35" fmla="*/ 288 h 197"/>
                <a:gd name="T36" fmla="*/ 97 w 311"/>
                <a:gd name="T37" fmla="*/ 258 h 197"/>
                <a:gd name="T38" fmla="*/ 152 w 311"/>
                <a:gd name="T39" fmla="*/ 258 h 197"/>
                <a:gd name="T40" fmla="*/ 164 w 311"/>
                <a:gd name="T41" fmla="*/ 309 h 197"/>
                <a:gd name="T42" fmla="*/ 158 w 311"/>
                <a:gd name="T43" fmla="*/ 398 h 197"/>
                <a:gd name="T44" fmla="*/ 194 w 311"/>
                <a:gd name="T45" fmla="*/ 370 h 197"/>
                <a:gd name="T46" fmla="*/ 182 w 311"/>
                <a:gd name="T47" fmla="*/ 533 h 197"/>
                <a:gd name="T48" fmla="*/ 237 w 311"/>
                <a:gd name="T49" fmla="*/ 597 h 197"/>
                <a:gd name="T50" fmla="*/ 176 w 311"/>
                <a:gd name="T51" fmla="*/ 563 h 197"/>
                <a:gd name="T52" fmla="*/ 125 w 311"/>
                <a:gd name="T53" fmla="*/ 677 h 197"/>
                <a:gd name="T54" fmla="*/ 79 w 311"/>
                <a:gd name="T55" fmla="*/ 702 h 197"/>
                <a:gd name="T56" fmla="*/ 137 w 311"/>
                <a:gd name="T57" fmla="*/ 702 h 197"/>
                <a:gd name="T58" fmla="*/ 152 w 311"/>
                <a:gd name="T59" fmla="*/ 702 h 197"/>
                <a:gd name="T60" fmla="*/ 164 w 311"/>
                <a:gd name="T61" fmla="*/ 788 h 197"/>
                <a:gd name="T62" fmla="*/ 188 w 311"/>
                <a:gd name="T63" fmla="*/ 874 h 197"/>
                <a:gd name="T64" fmla="*/ 211 w 311"/>
                <a:gd name="T65" fmla="*/ 788 h 197"/>
                <a:gd name="T66" fmla="*/ 249 w 311"/>
                <a:gd name="T67" fmla="*/ 817 h 197"/>
                <a:gd name="T68" fmla="*/ 267 w 311"/>
                <a:gd name="T69" fmla="*/ 850 h 197"/>
                <a:gd name="T70" fmla="*/ 281 w 311"/>
                <a:gd name="T71" fmla="*/ 788 h 197"/>
                <a:gd name="T72" fmla="*/ 281 w 311"/>
                <a:gd name="T73" fmla="*/ 732 h 197"/>
                <a:gd name="T74" fmla="*/ 261 w 311"/>
                <a:gd name="T75" fmla="*/ 677 h 197"/>
                <a:gd name="T76" fmla="*/ 261 w 311"/>
                <a:gd name="T77" fmla="*/ 652 h 197"/>
                <a:gd name="T78" fmla="*/ 255 w 311"/>
                <a:gd name="T79" fmla="*/ 597 h 197"/>
                <a:gd name="T80" fmla="*/ 267 w 311"/>
                <a:gd name="T81" fmla="*/ 563 h 197"/>
                <a:gd name="T82" fmla="*/ 289 w 311"/>
                <a:gd name="T83" fmla="*/ 597 h 197"/>
                <a:gd name="T84" fmla="*/ 303 w 311"/>
                <a:gd name="T85" fmla="*/ 597 h 197"/>
                <a:gd name="T86" fmla="*/ 303 w 311"/>
                <a:gd name="T87" fmla="*/ 652 h 197"/>
                <a:gd name="T88" fmla="*/ 319 w 311"/>
                <a:gd name="T89" fmla="*/ 677 h 197"/>
                <a:gd name="T90" fmla="*/ 333 w 311"/>
                <a:gd name="T91" fmla="*/ 623 h 197"/>
                <a:gd name="T92" fmla="*/ 345 w 311"/>
                <a:gd name="T93" fmla="*/ 597 h 197"/>
                <a:gd name="T94" fmla="*/ 358 w 311"/>
                <a:gd name="T95" fmla="*/ 563 h 197"/>
                <a:gd name="T96" fmla="*/ 351 w 311"/>
                <a:gd name="T97" fmla="*/ 533 h 197"/>
                <a:gd name="T98" fmla="*/ 333 w 311"/>
                <a:gd name="T99" fmla="*/ 533 h 197"/>
                <a:gd name="T100" fmla="*/ 333 w 311"/>
                <a:gd name="T101" fmla="*/ 510 h 197"/>
                <a:gd name="T102" fmla="*/ 333 w 311"/>
                <a:gd name="T103" fmla="*/ 485 h 197"/>
                <a:gd name="T104" fmla="*/ 327 w 311"/>
                <a:gd name="T105" fmla="*/ 420 h 197"/>
                <a:gd name="T106" fmla="*/ 311 w 311"/>
                <a:gd name="T107" fmla="*/ 420 h 197"/>
                <a:gd name="T108" fmla="*/ 289 w 311"/>
                <a:gd name="T109" fmla="*/ 420 h 197"/>
                <a:gd name="T110" fmla="*/ 281 w 311"/>
                <a:gd name="T111" fmla="*/ 398 h 197"/>
                <a:gd name="T112" fmla="*/ 295 w 311"/>
                <a:gd name="T113" fmla="*/ 370 h 197"/>
                <a:gd name="T114" fmla="*/ 289 w 311"/>
                <a:gd name="T115" fmla="*/ 341 h 197"/>
                <a:gd name="T116" fmla="*/ 267 w 311"/>
                <a:gd name="T117" fmla="*/ 309 h 197"/>
                <a:gd name="T118" fmla="*/ 267 w 311"/>
                <a:gd name="T119" fmla="*/ 309 h 197"/>
                <a:gd name="T120" fmla="*/ 281 w 311"/>
                <a:gd name="T121" fmla="*/ 229 h 197"/>
                <a:gd name="T122" fmla="*/ 249 w 311"/>
                <a:gd name="T123" fmla="*/ 288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1"/>
                <a:gd name="T187" fmla="*/ 0 h 197"/>
                <a:gd name="T188" fmla="*/ 311 w 311"/>
                <a:gd name="T189" fmla="*/ 197 h 1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round/>
              <a:headEnd/>
              <a:tailEnd/>
            </a:ln>
          </p:spPr>
          <p:txBody>
            <a:bodyPr/>
            <a:lstStyle/>
            <a:p>
              <a:endParaRPr lang="en-US"/>
            </a:p>
          </p:txBody>
        </p:sp>
        <p:sp>
          <p:nvSpPr>
            <p:cNvPr id="7594" name="Freeform 448"/>
            <p:cNvSpPr>
              <a:spLocks/>
            </p:cNvSpPr>
            <p:nvPr/>
          </p:nvSpPr>
          <p:spPr bwMode="auto">
            <a:xfrm>
              <a:off x="1485" y="873"/>
              <a:ext cx="389" cy="101"/>
            </a:xfrm>
            <a:custGeom>
              <a:avLst/>
              <a:gdLst>
                <a:gd name="T0" fmla="*/ 122 w 383"/>
                <a:gd name="T1" fmla="*/ 293 h 90"/>
                <a:gd name="T2" fmla="*/ 85 w 383"/>
                <a:gd name="T3" fmla="*/ 323 h 90"/>
                <a:gd name="T4" fmla="*/ 73 w 383"/>
                <a:gd name="T5" fmla="*/ 293 h 90"/>
                <a:gd name="T6" fmla="*/ 85 w 383"/>
                <a:gd name="T7" fmla="*/ 264 h 90"/>
                <a:gd name="T8" fmla="*/ 61 w 383"/>
                <a:gd name="T9" fmla="*/ 264 h 90"/>
                <a:gd name="T10" fmla="*/ 134 w 383"/>
                <a:gd name="T11" fmla="*/ 241 h 90"/>
                <a:gd name="T12" fmla="*/ 91 w 383"/>
                <a:gd name="T13" fmla="*/ 160 h 90"/>
                <a:gd name="T14" fmla="*/ 140 w 383"/>
                <a:gd name="T15" fmla="*/ 160 h 90"/>
                <a:gd name="T16" fmla="*/ 158 w 383"/>
                <a:gd name="T17" fmla="*/ 185 h 90"/>
                <a:gd name="T18" fmla="*/ 146 w 383"/>
                <a:gd name="T19" fmla="*/ 135 h 90"/>
                <a:gd name="T20" fmla="*/ 212 w 383"/>
                <a:gd name="T21" fmla="*/ 107 h 90"/>
                <a:gd name="T22" fmla="*/ 248 w 383"/>
                <a:gd name="T23" fmla="*/ 79 h 90"/>
                <a:gd name="T24" fmla="*/ 175 w 383"/>
                <a:gd name="T25" fmla="*/ 107 h 90"/>
                <a:gd name="T26" fmla="*/ 110 w 383"/>
                <a:gd name="T27" fmla="*/ 135 h 90"/>
                <a:gd name="T28" fmla="*/ 166 w 383"/>
                <a:gd name="T29" fmla="*/ 107 h 90"/>
                <a:gd name="T30" fmla="*/ 91 w 383"/>
                <a:gd name="T31" fmla="*/ 135 h 90"/>
                <a:gd name="T32" fmla="*/ 73 w 383"/>
                <a:gd name="T33" fmla="*/ 107 h 90"/>
                <a:gd name="T34" fmla="*/ 140 w 383"/>
                <a:gd name="T35" fmla="*/ 79 h 90"/>
                <a:gd name="T36" fmla="*/ 73 w 383"/>
                <a:gd name="T37" fmla="*/ 107 h 90"/>
                <a:gd name="T38" fmla="*/ 122 w 383"/>
                <a:gd name="T39" fmla="*/ 79 h 90"/>
                <a:gd name="T40" fmla="*/ 61 w 383"/>
                <a:gd name="T41" fmla="*/ 79 h 90"/>
                <a:gd name="T42" fmla="*/ 134 w 383"/>
                <a:gd name="T43" fmla="*/ 54 h 90"/>
                <a:gd name="T44" fmla="*/ 224 w 383"/>
                <a:gd name="T45" fmla="*/ 54 h 90"/>
                <a:gd name="T46" fmla="*/ 212 w 383"/>
                <a:gd name="T47" fmla="*/ 0 h 90"/>
                <a:gd name="T48" fmla="*/ 285 w 383"/>
                <a:gd name="T49" fmla="*/ 27 h 90"/>
                <a:gd name="T50" fmla="*/ 272 w 383"/>
                <a:gd name="T51" fmla="*/ 0 h 90"/>
                <a:gd name="T52" fmla="*/ 366 w 383"/>
                <a:gd name="T53" fmla="*/ 27 h 90"/>
                <a:gd name="T54" fmla="*/ 468 w 383"/>
                <a:gd name="T55" fmla="*/ 27 h 90"/>
                <a:gd name="T56" fmla="*/ 402 w 383"/>
                <a:gd name="T57" fmla="*/ 79 h 90"/>
                <a:gd name="T58" fmla="*/ 336 w 383"/>
                <a:gd name="T59" fmla="*/ 107 h 90"/>
                <a:gd name="T60" fmla="*/ 409 w 383"/>
                <a:gd name="T61" fmla="*/ 79 h 90"/>
                <a:gd name="T62" fmla="*/ 344 w 383"/>
                <a:gd name="T63" fmla="*/ 135 h 90"/>
                <a:gd name="T64" fmla="*/ 272 w 383"/>
                <a:gd name="T65" fmla="*/ 185 h 90"/>
                <a:gd name="T66" fmla="*/ 206 w 383"/>
                <a:gd name="T67" fmla="*/ 215 h 90"/>
                <a:gd name="T68" fmla="*/ 240 w 383"/>
                <a:gd name="T69" fmla="*/ 215 h 90"/>
                <a:gd name="T70" fmla="*/ 193 w 383"/>
                <a:gd name="T71" fmla="*/ 241 h 90"/>
                <a:gd name="T72" fmla="*/ 232 w 383"/>
                <a:gd name="T73" fmla="*/ 241 h 90"/>
                <a:gd name="T74" fmla="*/ 166 w 383"/>
                <a:gd name="T75" fmla="*/ 293 h 90"/>
                <a:gd name="T76" fmla="*/ 166 w 383"/>
                <a:gd name="T77" fmla="*/ 323 h 90"/>
                <a:gd name="T78" fmla="*/ 122 w 383"/>
                <a:gd name="T79" fmla="*/ 351 h 90"/>
                <a:gd name="T80" fmla="*/ 152 w 383"/>
                <a:gd name="T81" fmla="*/ 373 h 90"/>
                <a:gd name="T82" fmla="*/ 110 w 383"/>
                <a:gd name="T83" fmla="*/ 404 h 90"/>
                <a:gd name="T84" fmla="*/ 0 w 383"/>
                <a:gd name="T85" fmla="*/ 373 h 90"/>
                <a:gd name="T86" fmla="*/ 30 w 383"/>
                <a:gd name="T87" fmla="*/ 351 h 90"/>
                <a:gd name="T88" fmla="*/ 24 w 383"/>
                <a:gd name="T89" fmla="*/ 323 h 90"/>
                <a:gd name="T90" fmla="*/ 85 w 383"/>
                <a:gd name="T91" fmla="*/ 323 h 90"/>
                <a:gd name="T92" fmla="*/ 122 w 383"/>
                <a:gd name="T93" fmla="*/ 293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3"/>
                <a:gd name="T142" fmla="*/ 0 h 90"/>
                <a:gd name="T143" fmla="*/ 383 w 383"/>
                <a:gd name="T144" fmla="*/ 90 h 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round/>
              <a:headEnd/>
              <a:tailEnd/>
            </a:ln>
          </p:spPr>
          <p:txBody>
            <a:bodyPr/>
            <a:lstStyle/>
            <a:p>
              <a:endParaRPr lang="en-US"/>
            </a:p>
          </p:txBody>
        </p:sp>
        <p:sp>
          <p:nvSpPr>
            <p:cNvPr id="7595" name="Freeform 449"/>
            <p:cNvSpPr>
              <a:spLocks/>
            </p:cNvSpPr>
            <p:nvPr/>
          </p:nvSpPr>
          <p:spPr bwMode="auto">
            <a:xfrm>
              <a:off x="1018" y="1028"/>
              <a:ext cx="213" cy="88"/>
            </a:xfrm>
            <a:custGeom>
              <a:avLst/>
              <a:gdLst>
                <a:gd name="T0" fmla="*/ 164 w 210"/>
                <a:gd name="T1" fmla="*/ 344 h 78"/>
                <a:gd name="T2" fmla="*/ 158 w 210"/>
                <a:gd name="T3" fmla="*/ 314 h 78"/>
                <a:gd name="T4" fmla="*/ 152 w 210"/>
                <a:gd name="T5" fmla="*/ 314 h 78"/>
                <a:gd name="T6" fmla="*/ 124 w 210"/>
                <a:gd name="T7" fmla="*/ 344 h 78"/>
                <a:gd name="T8" fmla="*/ 79 w 210"/>
                <a:gd name="T9" fmla="*/ 344 h 78"/>
                <a:gd name="T10" fmla="*/ 30 w 210"/>
                <a:gd name="T11" fmla="*/ 371 h 78"/>
                <a:gd name="T12" fmla="*/ 49 w 210"/>
                <a:gd name="T13" fmla="*/ 344 h 78"/>
                <a:gd name="T14" fmla="*/ 0 w 210"/>
                <a:gd name="T15" fmla="*/ 290 h 78"/>
                <a:gd name="T16" fmla="*/ 6 w 210"/>
                <a:gd name="T17" fmla="*/ 230 h 78"/>
                <a:gd name="T18" fmla="*/ 61 w 210"/>
                <a:gd name="T19" fmla="*/ 230 h 78"/>
                <a:gd name="T20" fmla="*/ 97 w 210"/>
                <a:gd name="T21" fmla="*/ 230 h 78"/>
                <a:gd name="T22" fmla="*/ 61 w 210"/>
                <a:gd name="T23" fmla="*/ 202 h 78"/>
                <a:gd name="T24" fmla="*/ 12 w 210"/>
                <a:gd name="T25" fmla="*/ 202 h 78"/>
                <a:gd name="T26" fmla="*/ 6 w 210"/>
                <a:gd name="T27" fmla="*/ 177 h 78"/>
                <a:gd name="T28" fmla="*/ 67 w 210"/>
                <a:gd name="T29" fmla="*/ 143 h 78"/>
                <a:gd name="T30" fmla="*/ 18 w 210"/>
                <a:gd name="T31" fmla="*/ 143 h 78"/>
                <a:gd name="T32" fmla="*/ 30 w 210"/>
                <a:gd name="T33" fmla="*/ 113 h 78"/>
                <a:gd name="T34" fmla="*/ 12 w 210"/>
                <a:gd name="T35" fmla="*/ 113 h 78"/>
                <a:gd name="T36" fmla="*/ 49 w 210"/>
                <a:gd name="T37" fmla="*/ 60 h 78"/>
                <a:gd name="T38" fmla="*/ 49 w 210"/>
                <a:gd name="T39" fmla="*/ 60 h 78"/>
                <a:gd name="T40" fmla="*/ 124 w 210"/>
                <a:gd name="T41" fmla="*/ 0 h 78"/>
                <a:gd name="T42" fmla="*/ 124 w 210"/>
                <a:gd name="T43" fmla="*/ 0 h 78"/>
                <a:gd name="T44" fmla="*/ 97 w 210"/>
                <a:gd name="T45" fmla="*/ 60 h 78"/>
                <a:gd name="T46" fmla="*/ 124 w 210"/>
                <a:gd name="T47" fmla="*/ 29 h 78"/>
                <a:gd name="T48" fmla="*/ 140 w 210"/>
                <a:gd name="T49" fmla="*/ 29 h 78"/>
                <a:gd name="T50" fmla="*/ 152 w 210"/>
                <a:gd name="T51" fmla="*/ 60 h 78"/>
                <a:gd name="T52" fmla="*/ 140 w 210"/>
                <a:gd name="T53" fmla="*/ 87 h 78"/>
                <a:gd name="T54" fmla="*/ 146 w 210"/>
                <a:gd name="T55" fmla="*/ 60 h 78"/>
                <a:gd name="T56" fmla="*/ 164 w 210"/>
                <a:gd name="T57" fmla="*/ 60 h 78"/>
                <a:gd name="T58" fmla="*/ 170 w 210"/>
                <a:gd name="T59" fmla="*/ 29 h 78"/>
                <a:gd name="T60" fmla="*/ 170 w 210"/>
                <a:gd name="T61" fmla="*/ 29 h 78"/>
                <a:gd name="T62" fmla="*/ 185 w 210"/>
                <a:gd name="T63" fmla="*/ 60 h 78"/>
                <a:gd name="T64" fmla="*/ 176 w 210"/>
                <a:gd name="T65" fmla="*/ 113 h 78"/>
                <a:gd name="T66" fmla="*/ 194 w 210"/>
                <a:gd name="T67" fmla="*/ 87 h 78"/>
                <a:gd name="T68" fmla="*/ 212 w 210"/>
                <a:gd name="T69" fmla="*/ 0 h 78"/>
                <a:gd name="T70" fmla="*/ 231 w 210"/>
                <a:gd name="T71" fmla="*/ 0 h 78"/>
                <a:gd name="T72" fmla="*/ 237 w 210"/>
                <a:gd name="T73" fmla="*/ 60 h 78"/>
                <a:gd name="T74" fmla="*/ 225 w 210"/>
                <a:gd name="T75" fmla="*/ 143 h 78"/>
                <a:gd name="T76" fmla="*/ 225 w 210"/>
                <a:gd name="T77" fmla="*/ 202 h 78"/>
                <a:gd name="T78" fmla="*/ 231 w 210"/>
                <a:gd name="T79" fmla="*/ 202 h 78"/>
                <a:gd name="T80" fmla="*/ 250 w 210"/>
                <a:gd name="T81" fmla="*/ 230 h 78"/>
                <a:gd name="T82" fmla="*/ 250 w 210"/>
                <a:gd name="T83" fmla="*/ 259 h 78"/>
                <a:gd name="T84" fmla="*/ 237 w 210"/>
                <a:gd name="T85" fmla="*/ 290 h 78"/>
                <a:gd name="T86" fmla="*/ 243 w 210"/>
                <a:gd name="T87" fmla="*/ 259 h 78"/>
                <a:gd name="T88" fmla="*/ 231 w 210"/>
                <a:gd name="T89" fmla="*/ 259 h 78"/>
                <a:gd name="T90" fmla="*/ 225 w 210"/>
                <a:gd name="T91" fmla="*/ 259 h 78"/>
                <a:gd name="T92" fmla="*/ 219 w 210"/>
                <a:gd name="T93" fmla="*/ 290 h 78"/>
                <a:gd name="T94" fmla="*/ 212 w 210"/>
                <a:gd name="T95" fmla="*/ 290 h 78"/>
                <a:gd name="T96" fmla="*/ 203 w 210"/>
                <a:gd name="T97" fmla="*/ 314 h 78"/>
                <a:gd name="T98" fmla="*/ 225 w 210"/>
                <a:gd name="T99" fmla="*/ 290 h 78"/>
                <a:gd name="T100" fmla="*/ 225 w 210"/>
                <a:gd name="T101" fmla="*/ 314 h 78"/>
                <a:gd name="T102" fmla="*/ 219 w 210"/>
                <a:gd name="T103" fmla="*/ 344 h 78"/>
                <a:gd name="T104" fmla="*/ 164 w 210"/>
                <a:gd name="T105" fmla="*/ 344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78"/>
                <a:gd name="T161" fmla="*/ 210 w 210"/>
                <a:gd name="T162" fmla="*/ 78 h 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round/>
              <a:headEnd/>
              <a:tailEnd/>
            </a:ln>
          </p:spPr>
          <p:txBody>
            <a:bodyPr/>
            <a:lstStyle/>
            <a:p>
              <a:endParaRPr lang="en-US"/>
            </a:p>
          </p:txBody>
        </p:sp>
        <p:sp>
          <p:nvSpPr>
            <p:cNvPr id="7596" name="Freeform 450"/>
            <p:cNvSpPr>
              <a:spLocks/>
            </p:cNvSpPr>
            <p:nvPr/>
          </p:nvSpPr>
          <p:spPr bwMode="auto">
            <a:xfrm>
              <a:off x="959" y="1008"/>
              <a:ext cx="150" cy="61"/>
            </a:xfrm>
            <a:custGeom>
              <a:avLst/>
              <a:gdLst>
                <a:gd name="T0" fmla="*/ 65 w 149"/>
                <a:gd name="T1" fmla="*/ 178 h 54"/>
                <a:gd name="T2" fmla="*/ 41 w 149"/>
                <a:gd name="T3" fmla="*/ 234 h 54"/>
                <a:gd name="T4" fmla="*/ 12 w 149"/>
                <a:gd name="T5" fmla="*/ 264 h 54"/>
                <a:gd name="T6" fmla="*/ 6 w 149"/>
                <a:gd name="T7" fmla="*/ 203 h 54"/>
                <a:gd name="T8" fmla="*/ 0 w 149"/>
                <a:gd name="T9" fmla="*/ 178 h 54"/>
                <a:gd name="T10" fmla="*/ 18 w 149"/>
                <a:gd name="T11" fmla="*/ 114 h 54"/>
                <a:gd name="T12" fmla="*/ 30 w 149"/>
                <a:gd name="T13" fmla="*/ 87 h 54"/>
                <a:gd name="T14" fmla="*/ 53 w 149"/>
                <a:gd name="T15" fmla="*/ 29 h 54"/>
                <a:gd name="T16" fmla="*/ 53 w 149"/>
                <a:gd name="T17" fmla="*/ 0 h 54"/>
                <a:gd name="T18" fmla="*/ 114 w 149"/>
                <a:gd name="T19" fmla="*/ 0 h 54"/>
                <a:gd name="T20" fmla="*/ 126 w 149"/>
                <a:gd name="T21" fmla="*/ 29 h 54"/>
                <a:gd name="T22" fmla="*/ 126 w 149"/>
                <a:gd name="T23" fmla="*/ 29 h 54"/>
                <a:gd name="T24" fmla="*/ 156 w 149"/>
                <a:gd name="T25" fmla="*/ 0 h 54"/>
                <a:gd name="T26" fmla="*/ 162 w 149"/>
                <a:gd name="T27" fmla="*/ 60 h 54"/>
                <a:gd name="T28" fmla="*/ 132 w 149"/>
                <a:gd name="T29" fmla="*/ 114 h 54"/>
                <a:gd name="T30" fmla="*/ 96 w 149"/>
                <a:gd name="T31" fmla="*/ 146 h 54"/>
                <a:gd name="T32" fmla="*/ 65 w 149"/>
                <a:gd name="T33" fmla="*/ 178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54"/>
                <a:gd name="T53" fmla="*/ 149 w 14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round/>
              <a:headEnd/>
              <a:tailEnd/>
            </a:ln>
          </p:spPr>
          <p:txBody>
            <a:bodyPr/>
            <a:lstStyle/>
            <a:p>
              <a:endParaRPr lang="en-US"/>
            </a:p>
          </p:txBody>
        </p:sp>
        <p:sp>
          <p:nvSpPr>
            <p:cNvPr id="7597" name="Freeform 451"/>
            <p:cNvSpPr>
              <a:spLocks/>
            </p:cNvSpPr>
            <p:nvPr/>
          </p:nvSpPr>
          <p:spPr bwMode="auto">
            <a:xfrm>
              <a:off x="1594" y="1466"/>
              <a:ext cx="104" cy="102"/>
            </a:xfrm>
            <a:custGeom>
              <a:avLst/>
              <a:gdLst>
                <a:gd name="T0" fmla="*/ 79 w 101"/>
                <a:gd name="T1" fmla="*/ 367 h 90"/>
                <a:gd name="T2" fmla="*/ 79 w 101"/>
                <a:gd name="T3" fmla="*/ 367 h 90"/>
                <a:gd name="T4" fmla="*/ 37 w 101"/>
                <a:gd name="T5" fmla="*/ 367 h 90"/>
                <a:gd name="T6" fmla="*/ 0 w 101"/>
                <a:gd name="T7" fmla="*/ 367 h 90"/>
                <a:gd name="T8" fmla="*/ 6 w 101"/>
                <a:gd name="T9" fmla="*/ 338 h 90"/>
                <a:gd name="T10" fmla="*/ 31 w 101"/>
                <a:gd name="T11" fmla="*/ 271 h 90"/>
                <a:gd name="T12" fmla="*/ 6 w 101"/>
                <a:gd name="T13" fmla="*/ 271 h 90"/>
                <a:gd name="T14" fmla="*/ 12 w 101"/>
                <a:gd name="T15" fmla="*/ 271 h 90"/>
                <a:gd name="T16" fmla="*/ 37 w 101"/>
                <a:gd name="T17" fmla="*/ 211 h 90"/>
                <a:gd name="T18" fmla="*/ 37 w 101"/>
                <a:gd name="T19" fmla="*/ 239 h 90"/>
                <a:gd name="T20" fmla="*/ 43 w 101"/>
                <a:gd name="T21" fmla="*/ 211 h 90"/>
                <a:gd name="T22" fmla="*/ 37 w 101"/>
                <a:gd name="T23" fmla="*/ 182 h 90"/>
                <a:gd name="T24" fmla="*/ 43 w 101"/>
                <a:gd name="T25" fmla="*/ 182 h 90"/>
                <a:gd name="T26" fmla="*/ 71 w 101"/>
                <a:gd name="T27" fmla="*/ 61 h 90"/>
                <a:gd name="T28" fmla="*/ 94 w 101"/>
                <a:gd name="T29" fmla="*/ 0 h 90"/>
                <a:gd name="T30" fmla="*/ 103 w 101"/>
                <a:gd name="T31" fmla="*/ 0 h 90"/>
                <a:gd name="T32" fmla="*/ 112 w 101"/>
                <a:gd name="T33" fmla="*/ 0 h 90"/>
                <a:gd name="T34" fmla="*/ 103 w 101"/>
                <a:gd name="T35" fmla="*/ 0 h 90"/>
                <a:gd name="T36" fmla="*/ 103 w 101"/>
                <a:gd name="T37" fmla="*/ 29 h 90"/>
                <a:gd name="T38" fmla="*/ 94 w 101"/>
                <a:gd name="T39" fmla="*/ 61 h 90"/>
                <a:gd name="T40" fmla="*/ 71 w 101"/>
                <a:gd name="T41" fmla="*/ 182 h 90"/>
                <a:gd name="T42" fmla="*/ 85 w 101"/>
                <a:gd name="T43" fmla="*/ 124 h 90"/>
                <a:gd name="T44" fmla="*/ 85 w 101"/>
                <a:gd name="T45" fmla="*/ 156 h 90"/>
                <a:gd name="T46" fmla="*/ 103 w 101"/>
                <a:gd name="T47" fmla="*/ 156 h 90"/>
                <a:gd name="T48" fmla="*/ 85 w 101"/>
                <a:gd name="T49" fmla="*/ 182 h 90"/>
                <a:gd name="T50" fmla="*/ 85 w 101"/>
                <a:gd name="T51" fmla="*/ 182 h 90"/>
                <a:gd name="T52" fmla="*/ 103 w 101"/>
                <a:gd name="T53" fmla="*/ 182 h 90"/>
                <a:gd name="T54" fmla="*/ 94 w 101"/>
                <a:gd name="T55" fmla="*/ 211 h 90"/>
                <a:gd name="T56" fmla="*/ 122 w 101"/>
                <a:gd name="T57" fmla="*/ 182 h 90"/>
                <a:gd name="T58" fmla="*/ 122 w 101"/>
                <a:gd name="T59" fmla="*/ 211 h 90"/>
                <a:gd name="T60" fmla="*/ 139 w 101"/>
                <a:gd name="T61" fmla="*/ 211 h 90"/>
                <a:gd name="T62" fmla="*/ 122 w 101"/>
                <a:gd name="T63" fmla="*/ 239 h 90"/>
                <a:gd name="T64" fmla="*/ 131 w 101"/>
                <a:gd name="T65" fmla="*/ 271 h 90"/>
                <a:gd name="T66" fmla="*/ 122 w 101"/>
                <a:gd name="T67" fmla="*/ 306 h 90"/>
                <a:gd name="T68" fmla="*/ 147 w 101"/>
                <a:gd name="T69" fmla="*/ 271 h 90"/>
                <a:gd name="T70" fmla="*/ 122 w 101"/>
                <a:gd name="T71" fmla="*/ 338 h 90"/>
                <a:gd name="T72" fmla="*/ 122 w 101"/>
                <a:gd name="T73" fmla="*/ 338 h 90"/>
                <a:gd name="T74" fmla="*/ 122 w 101"/>
                <a:gd name="T75" fmla="*/ 338 h 90"/>
                <a:gd name="T76" fmla="*/ 122 w 101"/>
                <a:gd name="T77" fmla="*/ 367 h 90"/>
                <a:gd name="T78" fmla="*/ 147 w 101"/>
                <a:gd name="T79" fmla="*/ 306 h 90"/>
                <a:gd name="T80" fmla="*/ 139 w 101"/>
                <a:gd name="T81" fmla="*/ 367 h 90"/>
                <a:gd name="T82" fmla="*/ 147 w 101"/>
                <a:gd name="T83" fmla="*/ 367 h 90"/>
                <a:gd name="T84" fmla="*/ 147 w 101"/>
                <a:gd name="T85" fmla="*/ 367 h 90"/>
                <a:gd name="T86" fmla="*/ 131 w 101"/>
                <a:gd name="T87" fmla="*/ 457 h 90"/>
                <a:gd name="T88" fmla="*/ 122 w 101"/>
                <a:gd name="T89" fmla="*/ 457 h 90"/>
                <a:gd name="T90" fmla="*/ 122 w 101"/>
                <a:gd name="T91" fmla="*/ 425 h 90"/>
                <a:gd name="T92" fmla="*/ 103 w 101"/>
                <a:gd name="T93" fmla="*/ 457 h 90"/>
                <a:gd name="T94" fmla="*/ 122 w 101"/>
                <a:gd name="T95" fmla="*/ 367 h 90"/>
                <a:gd name="T96" fmla="*/ 112 w 101"/>
                <a:gd name="T97" fmla="*/ 338 h 90"/>
                <a:gd name="T98" fmla="*/ 103 w 101"/>
                <a:gd name="T99" fmla="*/ 394 h 90"/>
                <a:gd name="T100" fmla="*/ 103 w 101"/>
                <a:gd name="T101" fmla="*/ 367 h 90"/>
                <a:gd name="T102" fmla="*/ 71 w 101"/>
                <a:gd name="T103" fmla="*/ 457 h 90"/>
                <a:gd name="T104" fmla="*/ 71 w 101"/>
                <a:gd name="T105" fmla="*/ 425 h 90"/>
                <a:gd name="T106" fmla="*/ 94 w 101"/>
                <a:gd name="T107" fmla="*/ 367 h 90"/>
                <a:gd name="T108" fmla="*/ 94 w 101"/>
                <a:gd name="T109" fmla="*/ 367 h 90"/>
                <a:gd name="T110" fmla="*/ 94 w 101"/>
                <a:gd name="T111" fmla="*/ 367 h 90"/>
                <a:gd name="T112" fmla="*/ 85 w 101"/>
                <a:gd name="T113" fmla="*/ 367 h 90"/>
                <a:gd name="T114" fmla="*/ 79 w 101"/>
                <a:gd name="T115" fmla="*/ 394 h 90"/>
                <a:gd name="T116" fmla="*/ 71 w 101"/>
                <a:gd name="T117" fmla="*/ 394 h 90"/>
                <a:gd name="T118" fmla="*/ 79 w 101"/>
                <a:gd name="T119" fmla="*/ 367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
                <a:gd name="T181" fmla="*/ 0 h 90"/>
                <a:gd name="T182" fmla="*/ 101 w 101"/>
                <a:gd name="T183" fmla="*/ 90 h 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round/>
              <a:headEnd/>
              <a:tailEnd/>
            </a:ln>
          </p:spPr>
          <p:txBody>
            <a:bodyPr/>
            <a:lstStyle/>
            <a:p>
              <a:endParaRPr lang="en-US"/>
            </a:p>
          </p:txBody>
        </p:sp>
        <p:sp>
          <p:nvSpPr>
            <p:cNvPr id="7598" name="Freeform 452"/>
            <p:cNvSpPr>
              <a:spLocks/>
            </p:cNvSpPr>
            <p:nvPr/>
          </p:nvSpPr>
          <p:spPr bwMode="auto">
            <a:xfrm>
              <a:off x="1394" y="967"/>
              <a:ext cx="183" cy="34"/>
            </a:xfrm>
            <a:custGeom>
              <a:avLst/>
              <a:gdLst>
                <a:gd name="T0" fmla="*/ 85 w 180"/>
                <a:gd name="T1" fmla="*/ 61 h 30"/>
                <a:gd name="T2" fmla="*/ 67 w 180"/>
                <a:gd name="T3" fmla="*/ 29 h 30"/>
                <a:gd name="T4" fmla="*/ 92 w 180"/>
                <a:gd name="T5" fmla="*/ 29 h 30"/>
                <a:gd name="T6" fmla="*/ 39 w 180"/>
                <a:gd name="T7" fmla="*/ 29 h 30"/>
                <a:gd name="T8" fmla="*/ 55 w 180"/>
                <a:gd name="T9" fmla="*/ 0 h 30"/>
                <a:gd name="T10" fmla="*/ 0 w 180"/>
                <a:gd name="T11" fmla="*/ 0 h 30"/>
                <a:gd name="T12" fmla="*/ 49 w 180"/>
                <a:gd name="T13" fmla="*/ 29 h 30"/>
                <a:gd name="T14" fmla="*/ 39 w 180"/>
                <a:gd name="T15" fmla="*/ 88 h 30"/>
                <a:gd name="T16" fmla="*/ 24 w 180"/>
                <a:gd name="T17" fmla="*/ 156 h 30"/>
                <a:gd name="T18" fmla="*/ 73 w 180"/>
                <a:gd name="T19" fmla="*/ 156 h 30"/>
                <a:gd name="T20" fmla="*/ 122 w 180"/>
                <a:gd name="T21" fmla="*/ 156 h 30"/>
                <a:gd name="T22" fmla="*/ 171 w 180"/>
                <a:gd name="T23" fmla="*/ 156 h 30"/>
                <a:gd name="T24" fmla="*/ 214 w 180"/>
                <a:gd name="T25" fmla="*/ 156 h 30"/>
                <a:gd name="T26" fmla="*/ 222 w 180"/>
                <a:gd name="T27" fmla="*/ 88 h 30"/>
                <a:gd name="T28" fmla="*/ 189 w 180"/>
                <a:gd name="T29" fmla="*/ 61 h 30"/>
                <a:gd name="T30" fmla="*/ 85 w 180"/>
                <a:gd name="T31" fmla="*/ 61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0"/>
                <a:gd name="T49" fmla="*/ 0 h 30"/>
                <a:gd name="T50" fmla="*/ 180 w 180"/>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round/>
              <a:headEnd/>
              <a:tailEnd/>
            </a:ln>
          </p:spPr>
          <p:txBody>
            <a:bodyPr/>
            <a:lstStyle/>
            <a:p>
              <a:endParaRPr lang="en-US"/>
            </a:p>
          </p:txBody>
        </p:sp>
        <p:sp>
          <p:nvSpPr>
            <p:cNvPr id="7599" name="Freeform 453"/>
            <p:cNvSpPr>
              <a:spLocks/>
            </p:cNvSpPr>
            <p:nvPr/>
          </p:nvSpPr>
          <p:spPr bwMode="auto">
            <a:xfrm>
              <a:off x="1456" y="900"/>
              <a:ext cx="115" cy="40"/>
            </a:xfrm>
            <a:custGeom>
              <a:avLst/>
              <a:gdLst>
                <a:gd name="T0" fmla="*/ 24 w 114"/>
                <a:gd name="T1" fmla="*/ 46 h 36"/>
                <a:gd name="T2" fmla="*/ 18 w 114"/>
                <a:gd name="T3" fmla="*/ 24 h 36"/>
                <a:gd name="T4" fmla="*/ 54 w 114"/>
                <a:gd name="T5" fmla="*/ 0 h 36"/>
                <a:gd name="T6" fmla="*/ 115 w 114"/>
                <a:gd name="T7" fmla="*/ 24 h 36"/>
                <a:gd name="T8" fmla="*/ 103 w 114"/>
                <a:gd name="T9" fmla="*/ 70 h 36"/>
                <a:gd name="T10" fmla="*/ 127 w 114"/>
                <a:gd name="T11" fmla="*/ 97 h 36"/>
                <a:gd name="T12" fmla="*/ 85 w 114"/>
                <a:gd name="T13" fmla="*/ 120 h 36"/>
                <a:gd name="T14" fmla="*/ 54 w 114"/>
                <a:gd name="T15" fmla="*/ 138 h 36"/>
                <a:gd name="T16" fmla="*/ 48 w 114"/>
                <a:gd name="T17" fmla="*/ 120 h 36"/>
                <a:gd name="T18" fmla="*/ 48 w 114"/>
                <a:gd name="T19" fmla="*/ 138 h 36"/>
                <a:gd name="T20" fmla="*/ 6 w 114"/>
                <a:gd name="T21" fmla="*/ 120 h 36"/>
                <a:gd name="T22" fmla="*/ 54 w 114"/>
                <a:gd name="T23" fmla="*/ 97 h 36"/>
                <a:gd name="T24" fmla="*/ 0 w 114"/>
                <a:gd name="T25" fmla="*/ 70 h 36"/>
                <a:gd name="T26" fmla="*/ 24 w 114"/>
                <a:gd name="T27" fmla="*/ 4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4"/>
                <a:gd name="T43" fmla="*/ 0 h 36"/>
                <a:gd name="T44" fmla="*/ 114 w 11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round/>
              <a:headEnd/>
              <a:tailEnd/>
            </a:ln>
          </p:spPr>
          <p:txBody>
            <a:bodyPr/>
            <a:lstStyle/>
            <a:p>
              <a:endParaRPr lang="en-US"/>
            </a:p>
          </p:txBody>
        </p:sp>
        <p:sp>
          <p:nvSpPr>
            <p:cNvPr id="7600" name="Freeform 454"/>
            <p:cNvSpPr>
              <a:spLocks/>
            </p:cNvSpPr>
            <p:nvPr/>
          </p:nvSpPr>
          <p:spPr bwMode="auto">
            <a:xfrm>
              <a:off x="1116" y="967"/>
              <a:ext cx="157" cy="41"/>
            </a:xfrm>
            <a:custGeom>
              <a:avLst/>
              <a:gdLst>
                <a:gd name="T0" fmla="*/ 42 w 156"/>
                <a:gd name="T1" fmla="*/ 196 h 36"/>
                <a:gd name="T2" fmla="*/ 30 w 156"/>
                <a:gd name="T3" fmla="*/ 161 h 36"/>
                <a:gd name="T4" fmla="*/ 91 w 156"/>
                <a:gd name="T5" fmla="*/ 129 h 36"/>
                <a:gd name="T6" fmla="*/ 42 w 156"/>
                <a:gd name="T7" fmla="*/ 129 h 36"/>
                <a:gd name="T8" fmla="*/ 0 w 156"/>
                <a:gd name="T9" fmla="*/ 129 h 36"/>
                <a:gd name="T10" fmla="*/ 42 w 156"/>
                <a:gd name="T11" fmla="*/ 99 h 36"/>
                <a:gd name="T12" fmla="*/ 24 w 156"/>
                <a:gd name="T13" fmla="*/ 67 h 36"/>
                <a:gd name="T14" fmla="*/ 48 w 156"/>
                <a:gd name="T15" fmla="*/ 67 h 36"/>
                <a:gd name="T16" fmla="*/ 36 w 156"/>
                <a:gd name="T17" fmla="*/ 32 h 36"/>
                <a:gd name="T18" fmla="*/ 91 w 156"/>
                <a:gd name="T19" fmla="*/ 67 h 36"/>
                <a:gd name="T20" fmla="*/ 121 w 156"/>
                <a:gd name="T21" fmla="*/ 99 h 36"/>
                <a:gd name="T22" fmla="*/ 127 w 156"/>
                <a:gd name="T23" fmla="*/ 32 h 36"/>
                <a:gd name="T24" fmla="*/ 151 w 156"/>
                <a:gd name="T25" fmla="*/ 0 h 36"/>
                <a:gd name="T26" fmla="*/ 139 w 156"/>
                <a:gd name="T27" fmla="*/ 67 h 36"/>
                <a:gd name="T28" fmla="*/ 169 w 156"/>
                <a:gd name="T29" fmla="*/ 67 h 36"/>
                <a:gd name="T30" fmla="*/ 145 w 156"/>
                <a:gd name="T31" fmla="*/ 129 h 36"/>
                <a:gd name="T32" fmla="*/ 127 w 156"/>
                <a:gd name="T33" fmla="*/ 129 h 36"/>
                <a:gd name="T34" fmla="*/ 42 w 156"/>
                <a:gd name="T35" fmla="*/ 19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36"/>
                <a:gd name="T56" fmla="*/ 156 w 156"/>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round/>
              <a:headEnd/>
              <a:tailEnd/>
            </a:ln>
          </p:spPr>
          <p:txBody>
            <a:bodyPr/>
            <a:lstStyle/>
            <a:p>
              <a:endParaRPr lang="en-US"/>
            </a:p>
          </p:txBody>
        </p:sp>
        <p:sp>
          <p:nvSpPr>
            <p:cNvPr id="7601" name="Freeform 455"/>
            <p:cNvSpPr>
              <a:spLocks/>
            </p:cNvSpPr>
            <p:nvPr/>
          </p:nvSpPr>
          <p:spPr bwMode="auto">
            <a:xfrm>
              <a:off x="1328" y="1170"/>
              <a:ext cx="96" cy="53"/>
            </a:xfrm>
            <a:custGeom>
              <a:avLst/>
              <a:gdLst>
                <a:gd name="T0" fmla="*/ 66 w 96"/>
                <a:gd name="T1" fmla="*/ 164 h 47"/>
                <a:gd name="T2" fmla="*/ 60 w 96"/>
                <a:gd name="T3" fmla="*/ 141 h 47"/>
                <a:gd name="T4" fmla="*/ 60 w 96"/>
                <a:gd name="T5" fmla="*/ 141 h 47"/>
                <a:gd name="T6" fmla="*/ 54 w 96"/>
                <a:gd name="T7" fmla="*/ 141 h 47"/>
                <a:gd name="T8" fmla="*/ 18 w 96"/>
                <a:gd name="T9" fmla="*/ 228 h 47"/>
                <a:gd name="T10" fmla="*/ 18 w 96"/>
                <a:gd name="T11" fmla="*/ 164 h 47"/>
                <a:gd name="T12" fmla="*/ 0 w 96"/>
                <a:gd name="T13" fmla="*/ 164 h 47"/>
                <a:gd name="T14" fmla="*/ 18 w 96"/>
                <a:gd name="T15" fmla="*/ 111 h 47"/>
                <a:gd name="T16" fmla="*/ 30 w 96"/>
                <a:gd name="T17" fmla="*/ 60 h 47"/>
                <a:gd name="T18" fmla="*/ 42 w 96"/>
                <a:gd name="T19" fmla="*/ 0 h 47"/>
                <a:gd name="T20" fmla="*/ 54 w 96"/>
                <a:gd name="T21" fmla="*/ 0 h 47"/>
                <a:gd name="T22" fmla="*/ 48 w 96"/>
                <a:gd name="T23" fmla="*/ 29 h 47"/>
                <a:gd name="T24" fmla="*/ 60 w 96"/>
                <a:gd name="T25" fmla="*/ 29 h 47"/>
                <a:gd name="T26" fmla="*/ 84 w 96"/>
                <a:gd name="T27" fmla="*/ 111 h 47"/>
                <a:gd name="T28" fmla="*/ 72 w 96"/>
                <a:gd name="T29" fmla="*/ 141 h 47"/>
                <a:gd name="T30" fmla="*/ 96 w 96"/>
                <a:gd name="T31" fmla="*/ 141 h 47"/>
                <a:gd name="T32" fmla="*/ 96 w 96"/>
                <a:gd name="T33" fmla="*/ 164 h 47"/>
                <a:gd name="T34" fmla="*/ 78 w 96"/>
                <a:gd name="T35" fmla="*/ 200 h 47"/>
                <a:gd name="T36" fmla="*/ 66 w 96"/>
                <a:gd name="T37" fmla="*/ 164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47"/>
                <a:gd name="T59" fmla="*/ 96 w 96"/>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round/>
              <a:headEnd/>
              <a:tailEnd/>
            </a:ln>
          </p:spPr>
          <p:txBody>
            <a:bodyPr/>
            <a:lstStyle/>
            <a:p>
              <a:endParaRPr lang="en-US"/>
            </a:p>
          </p:txBody>
        </p:sp>
        <p:sp>
          <p:nvSpPr>
            <p:cNvPr id="7602" name="Freeform 456"/>
            <p:cNvSpPr>
              <a:spLocks/>
            </p:cNvSpPr>
            <p:nvPr/>
          </p:nvSpPr>
          <p:spPr bwMode="auto">
            <a:xfrm>
              <a:off x="1255" y="1021"/>
              <a:ext cx="84" cy="41"/>
            </a:xfrm>
            <a:custGeom>
              <a:avLst/>
              <a:gdLst>
                <a:gd name="T0" fmla="*/ 96 w 83"/>
                <a:gd name="T1" fmla="*/ 0 h 36"/>
                <a:gd name="T2" fmla="*/ 36 w 83"/>
                <a:gd name="T3" fmla="*/ 0 h 36"/>
                <a:gd name="T4" fmla="*/ 55 w 83"/>
                <a:gd name="T5" fmla="*/ 32 h 36"/>
                <a:gd name="T6" fmla="*/ 30 w 83"/>
                <a:gd name="T7" fmla="*/ 67 h 36"/>
                <a:gd name="T8" fmla="*/ 0 w 83"/>
                <a:gd name="T9" fmla="*/ 67 h 36"/>
                <a:gd name="T10" fmla="*/ 18 w 83"/>
                <a:gd name="T11" fmla="*/ 129 h 36"/>
                <a:gd name="T12" fmla="*/ 36 w 83"/>
                <a:gd name="T13" fmla="*/ 196 h 36"/>
                <a:gd name="T14" fmla="*/ 36 w 83"/>
                <a:gd name="T15" fmla="*/ 161 h 36"/>
                <a:gd name="T16" fmla="*/ 73 w 83"/>
                <a:gd name="T17" fmla="*/ 161 h 36"/>
                <a:gd name="T18" fmla="*/ 84 w 83"/>
                <a:gd name="T19" fmla="*/ 67 h 36"/>
                <a:gd name="T20" fmla="*/ 96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36"/>
                <a:gd name="T35" fmla="*/ 83 w 83"/>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round/>
              <a:headEnd/>
              <a:tailEnd/>
            </a:ln>
          </p:spPr>
          <p:txBody>
            <a:bodyPr/>
            <a:lstStyle/>
            <a:p>
              <a:endParaRPr lang="en-US"/>
            </a:p>
          </p:txBody>
        </p:sp>
        <p:sp>
          <p:nvSpPr>
            <p:cNvPr id="7603" name="Freeform 457"/>
            <p:cNvSpPr>
              <a:spLocks/>
            </p:cNvSpPr>
            <p:nvPr/>
          </p:nvSpPr>
          <p:spPr bwMode="auto">
            <a:xfrm>
              <a:off x="1334" y="1015"/>
              <a:ext cx="90" cy="33"/>
            </a:xfrm>
            <a:custGeom>
              <a:avLst/>
              <a:gdLst>
                <a:gd name="T0" fmla="*/ 54 w 90"/>
                <a:gd name="T1" fmla="*/ 63 h 30"/>
                <a:gd name="T2" fmla="*/ 24 w 90"/>
                <a:gd name="T3" fmla="*/ 63 h 30"/>
                <a:gd name="T4" fmla="*/ 30 w 90"/>
                <a:gd name="T5" fmla="*/ 84 h 30"/>
                <a:gd name="T6" fmla="*/ 18 w 90"/>
                <a:gd name="T7" fmla="*/ 103 h 30"/>
                <a:gd name="T8" fmla="*/ 0 w 90"/>
                <a:gd name="T9" fmla="*/ 103 h 30"/>
                <a:gd name="T10" fmla="*/ 6 w 90"/>
                <a:gd name="T11" fmla="*/ 103 h 30"/>
                <a:gd name="T12" fmla="*/ 18 w 90"/>
                <a:gd name="T13" fmla="*/ 23 h 30"/>
                <a:gd name="T14" fmla="*/ 30 w 90"/>
                <a:gd name="T15" fmla="*/ 23 h 30"/>
                <a:gd name="T16" fmla="*/ 30 w 90"/>
                <a:gd name="T17" fmla="*/ 0 h 30"/>
                <a:gd name="T18" fmla="*/ 42 w 90"/>
                <a:gd name="T19" fmla="*/ 0 h 30"/>
                <a:gd name="T20" fmla="*/ 90 w 90"/>
                <a:gd name="T21" fmla="*/ 0 h 30"/>
                <a:gd name="T22" fmla="*/ 78 w 90"/>
                <a:gd name="T23" fmla="*/ 23 h 30"/>
                <a:gd name="T24" fmla="*/ 54 w 90"/>
                <a:gd name="T25" fmla="*/ 63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30"/>
                <a:gd name="T41" fmla="*/ 90 w 9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round/>
              <a:headEnd/>
              <a:tailEnd/>
            </a:ln>
          </p:spPr>
          <p:txBody>
            <a:bodyPr/>
            <a:lstStyle/>
            <a:p>
              <a:endParaRPr lang="en-US"/>
            </a:p>
          </p:txBody>
        </p:sp>
        <p:sp>
          <p:nvSpPr>
            <p:cNvPr id="7604" name="Freeform 458"/>
            <p:cNvSpPr>
              <a:spLocks/>
            </p:cNvSpPr>
            <p:nvPr/>
          </p:nvSpPr>
          <p:spPr bwMode="auto">
            <a:xfrm>
              <a:off x="546" y="1480"/>
              <a:ext cx="48" cy="54"/>
            </a:xfrm>
            <a:custGeom>
              <a:avLst/>
              <a:gdLst>
                <a:gd name="T0" fmla="*/ 36 w 48"/>
                <a:gd name="T1" fmla="*/ 141 h 48"/>
                <a:gd name="T2" fmla="*/ 30 w 48"/>
                <a:gd name="T3" fmla="*/ 168 h 48"/>
                <a:gd name="T4" fmla="*/ 18 w 48"/>
                <a:gd name="T5" fmla="*/ 141 h 48"/>
                <a:gd name="T6" fmla="*/ 24 w 48"/>
                <a:gd name="T7" fmla="*/ 141 h 48"/>
                <a:gd name="T8" fmla="*/ 18 w 48"/>
                <a:gd name="T9" fmla="*/ 141 h 48"/>
                <a:gd name="T10" fmla="*/ 12 w 48"/>
                <a:gd name="T11" fmla="*/ 111 h 48"/>
                <a:gd name="T12" fmla="*/ 24 w 48"/>
                <a:gd name="T13" fmla="*/ 111 h 48"/>
                <a:gd name="T14" fmla="*/ 12 w 48"/>
                <a:gd name="T15" fmla="*/ 87 h 48"/>
                <a:gd name="T16" fmla="*/ 12 w 48"/>
                <a:gd name="T17" fmla="*/ 60 h 48"/>
                <a:gd name="T18" fmla="*/ 6 w 48"/>
                <a:gd name="T19" fmla="*/ 60 h 48"/>
                <a:gd name="T20" fmla="*/ 6 w 48"/>
                <a:gd name="T21" fmla="*/ 29 h 48"/>
                <a:gd name="T22" fmla="*/ 12 w 48"/>
                <a:gd name="T23" fmla="*/ 29 h 48"/>
                <a:gd name="T24" fmla="*/ 6 w 48"/>
                <a:gd name="T25" fmla="*/ 29 h 48"/>
                <a:gd name="T26" fmla="*/ 0 w 48"/>
                <a:gd name="T27" fmla="*/ 0 h 48"/>
                <a:gd name="T28" fmla="*/ 36 w 48"/>
                <a:gd name="T29" fmla="*/ 29 h 48"/>
                <a:gd name="T30" fmla="*/ 42 w 48"/>
                <a:gd name="T31" fmla="*/ 87 h 48"/>
                <a:gd name="T32" fmla="*/ 48 w 48"/>
                <a:gd name="T33" fmla="*/ 141 h 48"/>
                <a:gd name="T34" fmla="*/ 48 w 48"/>
                <a:gd name="T35" fmla="*/ 192 h 48"/>
                <a:gd name="T36" fmla="*/ 48 w 48"/>
                <a:gd name="T37" fmla="*/ 226 h 48"/>
                <a:gd name="T38" fmla="*/ 24 w 48"/>
                <a:gd name="T39" fmla="*/ 168 h 48"/>
                <a:gd name="T40" fmla="*/ 36 w 48"/>
                <a:gd name="T41" fmla="*/ 141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48"/>
                <a:gd name="T65" fmla="*/ 48 w 48"/>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round/>
              <a:headEnd/>
              <a:tailEnd/>
            </a:ln>
          </p:spPr>
          <p:txBody>
            <a:bodyPr/>
            <a:lstStyle/>
            <a:p>
              <a:endParaRPr lang="en-US"/>
            </a:p>
          </p:txBody>
        </p:sp>
        <p:sp>
          <p:nvSpPr>
            <p:cNvPr id="7605" name="Freeform 459"/>
            <p:cNvSpPr>
              <a:spLocks/>
            </p:cNvSpPr>
            <p:nvPr/>
          </p:nvSpPr>
          <p:spPr bwMode="auto">
            <a:xfrm>
              <a:off x="1073" y="954"/>
              <a:ext cx="115" cy="27"/>
            </a:xfrm>
            <a:custGeom>
              <a:avLst/>
              <a:gdLst>
                <a:gd name="T0" fmla="*/ 85 w 114"/>
                <a:gd name="T1" fmla="*/ 60 h 24"/>
                <a:gd name="T2" fmla="*/ 85 w 114"/>
                <a:gd name="T3" fmla="*/ 60 h 24"/>
                <a:gd name="T4" fmla="*/ 73 w 114"/>
                <a:gd name="T5" fmla="*/ 87 h 24"/>
                <a:gd name="T6" fmla="*/ 42 w 114"/>
                <a:gd name="T7" fmla="*/ 87 h 24"/>
                <a:gd name="T8" fmla="*/ 42 w 114"/>
                <a:gd name="T9" fmla="*/ 87 h 24"/>
                <a:gd name="T10" fmla="*/ 36 w 114"/>
                <a:gd name="T11" fmla="*/ 111 h 24"/>
                <a:gd name="T12" fmla="*/ 24 w 114"/>
                <a:gd name="T13" fmla="*/ 111 h 24"/>
                <a:gd name="T14" fmla="*/ 24 w 114"/>
                <a:gd name="T15" fmla="*/ 87 h 24"/>
                <a:gd name="T16" fmla="*/ 12 w 114"/>
                <a:gd name="T17" fmla="*/ 111 h 24"/>
                <a:gd name="T18" fmla="*/ 0 w 114"/>
                <a:gd name="T19" fmla="*/ 111 h 24"/>
                <a:gd name="T20" fmla="*/ 12 w 114"/>
                <a:gd name="T21" fmla="*/ 87 h 24"/>
                <a:gd name="T22" fmla="*/ 48 w 114"/>
                <a:gd name="T23" fmla="*/ 60 h 24"/>
                <a:gd name="T24" fmla="*/ 91 w 114"/>
                <a:gd name="T25" fmla="*/ 0 h 24"/>
                <a:gd name="T26" fmla="*/ 109 w 114"/>
                <a:gd name="T27" fmla="*/ 0 h 24"/>
                <a:gd name="T28" fmla="*/ 127 w 114"/>
                <a:gd name="T29" fmla="*/ 29 h 24"/>
                <a:gd name="T30" fmla="*/ 115 w 114"/>
                <a:gd name="T31" fmla="*/ 29 h 24"/>
                <a:gd name="T32" fmla="*/ 115 w 114"/>
                <a:gd name="T33" fmla="*/ 60 h 24"/>
                <a:gd name="T34" fmla="*/ 109 w 114"/>
                <a:gd name="T35" fmla="*/ 60 h 24"/>
                <a:gd name="T36" fmla="*/ 91 w 114"/>
                <a:gd name="T37" fmla="*/ 87 h 24"/>
                <a:gd name="T38" fmla="*/ 85 w 114"/>
                <a:gd name="T39" fmla="*/ 87 h 24"/>
                <a:gd name="T40" fmla="*/ 85 w 114"/>
                <a:gd name="T41" fmla="*/ 6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4"/>
                <a:gd name="T65" fmla="*/ 114 w 114"/>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round/>
              <a:headEnd/>
              <a:tailEnd/>
            </a:ln>
          </p:spPr>
          <p:txBody>
            <a:bodyPr/>
            <a:lstStyle/>
            <a:p>
              <a:endParaRPr lang="en-US"/>
            </a:p>
          </p:txBody>
        </p:sp>
        <p:sp>
          <p:nvSpPr>
            <p:cNvPr id="7606" name="Freeform 460"/>
            <p:cNvSpPr>
              <a:spLocks/>
            </p:cNvSpPr>
            <p:nvPr/>
          </p:nvSpPr>
          <p:spPr bwMode="auto">
            <a:xfrm>
              <a:off x="1304" y="967"/>
              <a:ext cx="72" cy="27"/>
            </a:xfrm>
            <a:custGeom>
              <a:avLst/>
              <a:gdLst>
                <a:gd name="T0" fmla="*/ 35 w 71"/>
                <a:gd name="T1" fmla="*/ 29 h 24"/>
                <a:gd name="T2" fmla="*/ 23 w 71"/>
                <a:gd name="T3" fmla="*/ 29 h 24"/>
                <a:gd name="T4" fmla="*/ 29 w 71"/>
                <a:gd name="T5" fmla="*/ 29 h 24"/>
                <a:gd name="T6" fmla="*/ 17 w 71"/>
                <a:gd name="T7" fmla="*/ 60 h 24"/>
                <a:gd name="T8" fmla="*/ 17 w 71"/>
                <a:gd name="T9" fmla="*/ 60 h 24"/>
                <a:gd name="T10" fmla="*/ 17 w 71"/>
                <a:gd name="T11" fmla="*/ 60 h 24"/>
                <a:gd name="T12" fmla="*/ 0 w 71"/>
                <a:gd name="T13" fmla="*/ 87 h 24"/>
                <a:gd name="T14" fmla="*/ 60 w 71"/>
                <a:gd name="T15" fmla="*/ 87 h 24"/>
                <a:gd name="T16" fmla="*/ 17 w 71"/>
                <a:gd name="T17" fmla="*/ 87 h 24"/>
                <a:gd name="T18" fmla="*/ 17 w 71"/>
                <a:gd name="T19" fmla="*/ 111 h 24"/>
                <a:gd name="T20" fmla="*/ 54 w 71"/>
                <a:gd name="T21" fmla="*/ 111 h 24"/>
                <a:gd name="T22" fmla="*/ 60 w 71"/>
                <a:gd name="T23" fmla="*/ 111 h 24"/>
                <a:gd name="T24" fmla="*/ 60 w 71"/>
                <a:gd name="T25" fmla="*/ 87 h 24"/>
                <a:gd name="T26" fmla="*/ 72 w 71"/>
                <a:gd name="T27" fmla="*/ 87 h 24"/>
                <a:gd name="T28" fmla="*/ 78 w 71"/>
                <a:gd name="T29" fmla="*/ 87 h 24"/>
                <a:gd name="T30" fmla="*/ 72 w 71"/>
                <a:gd name="T31" fmla="*/ 60 h 24"/>
                <a:gd name="T32" fmla="*/ 84 w 71"/>
                <a:gd name="T33" fmla="*/ 29 h 24"/>
                <a:gd name="T34" fmla="*/ 78 w 71"/>
                <a:gd name="T35" fmla="*/ 0 h 24"/>
                <a:gd name="T36" fmla="*/ 66 w 71"/>
                <a:gd name="T37" fmla="*/ 29 h 24"/>
                <a:gd name="T38" fmla="*/ 35 w 71"/>
                <a:gd name="T39" fmla="*/ 29 h 24"/>
                <a:gd name="T40" fmla="*/ 54 w 71"/>
                <a:gd name="T41" fmla="*/ 29 h 24"/>
                <a:gd name="T42" fmla="*/ 35 w 71"/>
                <a:gd name="T43" fmla="*/ 60 h 24"/>
                <a:gd name="T44" fmla="*/ 35 w 71"/>
                <a:gd name="T45" fmla="*/ 29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
                <a:gd name="T70" fmla="*/ 0 h 24"/>
                <a:gd name="T71" fmla="*/ 71 w 71"/>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round/>
              <a:headEnd/>
              <a:tailEnd/>
            </a:ln>
          </p:spPr>
          <p:txBody>
            <a:bodyPr/>
            <a:lstStyle/>
            <a:p>
              <a:endParaRPr lang="en-US"/>
            </a:p>
          </p:txBody>
        </p:sp>
        <p:sp>
          <p:nvSpPr>
            <p:cNvPr id="7607" name="Freeform 461"/>
            <p:cNvSpPr>
              <a:spLocks/>
            </p:cNvSpPr>
            <p:nvPr/>
          </p:nvSpPr>
          <p:spPr bwMode="auto">
            <a:xfrm>
              <a:off x="1334" y="927"/>
              <a:ext cx="60" cy="20"/>
            </a:xfrm>
            <a:custGeom>
              <a:avLst/>
              <a:gdLst>
                <a:gd name="T0" fmla="*/ 36 w 60"/>
                <a:gd name="T1" fmla="*/ 24 h 18"/>
                <a:gd name="T2" fmla="*/ 36 w 60"/>
                <a:gd name="T3" fmla="*/ 0 h 18"/>
                <a:gd name="T4" fmla="*/ 54 w 60"/>
                <a:gd name="T5" fmla="*/ 24 h 18"/>
                <a:gd name="T6" fmla="*/ 54 w 60"/>
                <a:gd name="T7" fmla="*/ 24 h 18"/>
                <a:gd name="T8" fmla="*/ 54 w 60"/>
                <a:gd name="T9" fmla="*/ 46 h 18"/>
                <a:gd name="T10" fmla="*/ 60 w 60"/>
                <a:gd name="T11" fmla="*/ 70 h 18"/>
                <a:gd name="T12" fmla="*/ 42 w 60"/>
                <a:gd name="T13" fmla="*/ 70 h 18"/>
                <a:gd name="T14" fmla="*/ 24 w 60"/>
                <a:gd name="T15" fmla="*/ 46 h 18"/>
                <a:gd name="T16" fmla="*/ 0 w 60"/>
                <a:gd name="T17" fmla="*/ 46 h 18"/>
                <a:gd name="T18" fmla="*/ 6 w 60"/>
                <a:gd name="T19" fmla="*/ 24 h 18"/>
                <a:gd name="T20" fmla="*/ 18 w 60"/>
                <a:gd name="T21" fmla="*/ 24 h 18"/>
                <a:gd name="T22" fmla="*/ 18 w 60"/>
                <a:gd name="T23" fmla="*/ 24 h 18"/>
                <a:gd name="T24" fmla="*/ 6 w 60"/>
                <a:gd name="T25" fmla="*/ 24 h 18"/>
                <a:gd name="T26" fmla="*/ 6 w 60"/>
                <a:gd name="T27" fmla="*/ 0 h 18"/>
                <a:gd name="T28" fmla="*/ 36 w 60"/>
                <a:gd name="T29" fmla="*/ 0 h 18"/>
                <a:gd name="T30" fmla="*/ 36 w 60"/>
                <a:gd name="T31" fmla="*/ 24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0"/>
                <a:gd name="T49" fmla="*/ 0 h 18"/>
                <a:gd name="T50" fmla="*/ 60 w 60"/>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round/>
              <a:headEnd/>
              <a:tailEnd/>
            </a:ln>
          </p:spPr>
          <p:txBody>
            <a:bodyPr/>
            <a:lstStyle/>
            <a:p>
              <a:endParaRPr lang="en-US"/>
            </a:p>
          </p:txBody>
        </p:sp>
        <p:sp>
          <p:nvSpPr>
            <p:cNvPr id="7608" name="Freeform 462"/>
            <p:cNvSpPr>
              <a:spLocks/>
            </p:cNvSpPr>
            <p:nvPr/>
          </p:nvSpPr>
          <p:spPr bwMode="auto">
            <a:xfrm>
              <a:off x="1231" y="1089"/>
              <a:ext cx="62" cy="27"/>
            </a:xfrm>
            <a:custGeom>
              <a:avLst/>
              <a:gdLst>
                <a:gd name="T0" fmla="*/ 74 w 60"/>
                <a:gd name="T1" fmla="*/ 60 h 24"/>
                <a:gd name="T2" fmla="*/ 74 w 60"/>
                <a:gd name="T3" fmla="*/ 60 h 24"/>
                <a:gd name="T4" fmla="*/ 53 w 60"/>
                <a:gd name="T5" fmla="*/ 0 h 24"/>
                <a:gd name="T6" fmla="*/ 43 w 60"/>
                <a:gd name="T7" fmla="*/ 29 h 24"/>
                <a:gd name="T8" fmla="*/ 37 w 60"/>
                <a:gd name="T9" fmla="*/ 29 h 24"/>
                <a:gd name="T10" fmla="*/ 37 w 60"/>
                <a:gd name="T11" fmla="*/ 60 h 24"/>
                <a:gd name="T12" fmla="*/ 0 w 60"/>
                <a:gd name="T13" fmla="*/ 87 h 24"/>
                <a:gd name="T14" fmla="*/ 53 w 60"/>
                <a:gd name="T15" fmla="*/ 111 h 24"/>
                <a:gd name="T16" fmla="*/ 91 w 60"/>
                <a:gd name="T17" fmla="*/ 87 h 24"/>
                <a:gd name="T18" fmla="*/ 74 w 60"/>
                <a:gd name="T19" fmla="*/ 87 h 24"/>
                <a:gd name="T20" fmla="*/ 74 w 60"/>
                <a:gd name="T21" fmla="*/ 6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24"/>
                <a:gd name="T35" fmla="*/ 60 w 6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round/>
              <a:headEnd/>
              <a:tailEnd/>
            </a:ln>
          </p:spPr>
          <p:txBody>
            <a:bodyPr/>
            <a:lstStyle/>
            <a:p>
              <a:endParaRPr lang="en-US"/>
            </a:p>
          </p:txBody>
        </p:sp>
        <p:sp>
          <p:nvSpPr>
            <p:cNvPr id="7609" name="Freeform 463"/>
            <p:cNvSpPr>
              <a:spLocks/>
            </p:cNvSpPr>
            <p:nvPr/>
          </p:nvSpPr>
          <p:spPr bwMode="auto">
            <a:xfrm>
              <a:off x="1535" y="1021"/>
              <a:ext cx="54" cy="14"/>
            </a:xfrm>
            <a:custGeom>
              <a:avLst/>
              <a:gdLst>
                <a:gd name="T0" fmla="*/ 36 w 54"/>
                <a:gd name="T1" fmla="*/ 0 h 12"/>
                <a:gd name="T2" fmla="*/ 0 w 54"/>
                <a:gd name="T3" fmla="*/ 0 h 12"/>
                <a:gd name="T4" fmla="*/ 0 w 54"/>
                <a:gd name="T5" fmla="*/ 47 h 12"/>
                <a:gd name="T6" fmla="*/ 0 w 54"/>
                <a:gd name="T7" fmla="*/ 89 h 12"/>
                <a:gd name="T8" fmla="*/ 6 w 54"/>
                <a:gd name="T9" fmla="*/ 89 h 12"/>
                <a:gd name="T10" fmla="*/ 54 w 54"/>
                <a:gd name="T11" fmla="*/ 89 h 12"/>
                <a:gd name="T12" fmla="*/ 36 w 54"/>
                <a:gd name="T13" fmla="*/ 0 h 12"/>
                <a:gd name="T14" fmla="*/ 0 60000 65536"/>
                <a:gd name="T15" fmla="*/ 0 60000 65536"/>
                <a:gd name="T16" fmla="*/ 0 60000 65536"/>
                <a:gd name="T17" fmla="*/ 0 60000 65536"/>
                <a:gd name="T18" fmla="*/ 0 60000 65536"/>
                <a:gd name="T19" fmla="*/ 0 60000 65536"/>
                <a:gd name="T20" fmla="*/ 0 60000 65536"/>
                <a:gd name="T21" fmla="*/ 0 w 54"/>
                <a:gd name="T22" fmla="*/ 0 h 12"/>
                <a:gd name="T23" fmla="*/ 54 w 54"/>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round/>
              <a:headEnd/>
              <a:tailEnd/>
            </a:ln>
          </p:spPr>
          <p:txBody>
            <a:bodyPr/>
            <a:lstStyle/>
            <a:p>
              <a:endParaRPr lang="en-US"/>
            </a:p>
          </p:txBody>
        </p:sp>
        <p:sp>
          <p:nvSpPr>
            <p:cNvPr id="7610" name="Freeform 464"/>
            <p:cNvSpPr>
              <a:spLocks/>
            </p:cNvSpPr>
            <p:nvPr/>
          </p:nvSpPr>
          <p:spPr bwMode="auto">
            <a:xfrm>
              <a:off x="1510" y="1123"/>
              <a:ext cx="29" cy="20"/>
            </a:xfrm>
            <a:custGeom>
              <a:avLst/>
              <a:gdLst>
                <a:gd name="T0" fmla="*/ 17 w 30"/>
                <a:gd name="T1" fmla="*/ 46 h 18"/>
                <a:gd name="T2" fmla="*/ 0 w 30"/>
                <a:gd name="T3" fmla="*/ 70 h 18"/>
                <a:gd name="T4" fmla="*/ 0 w 30"/>
                <a:gd name="T5" fmla="*/ 24 h 18"/>
                <a:gd name="T6" fmla="*/ 15 w 30"/>
                <a:gd name="T7" fmla="*/ 0 h 18"/>
                <a:gd name="T8" fmla="*/ 17 w 30"/>
                <a:gd name="T9" fmla="*/ 0 h 18"/>
                <a:gd name="T10" fmla="*/ 17 w 30"/>
                <a:gd name="T11" fmla="*/ 46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round/>
              <a:headEnd/>
              <a:tailEnd/>
            </a:ln>
          </p:spPr>
          <p:txBody>
            <a:bodyPr/>
            <a:lstStyle/>
            <a:p>
              <a:endParaRPr lang="en-US"/>
            </a:p>
          </p:txBody>
        </p:sp>
        <p:sp>
          <p:nvSpPr>
            <p:cNvPr id="7611" name="Freeform 465"/>
            <p:cNvSpPr>
              <a:spLocks/>
            </p:cNvSpPr>
            <p:nvPr/>
          </p:nvSpPr>
          <p:spPr bwMode="auto">
            <a:xfrm>
              <a:off x="1406" y="933"/>
              <a:ext cx="37" cy="14"/>
            </a:xfrm>
            <a:custGeom>
              <a:avLst/>
              <a:gdLst>
                <a:gd name="T0" fmla="*/ 0 w 36"/>
                <a:gd name="T1" fmla="*/ 47 h 12"/>
                <a:gd name="T2" fmla="*/ 6 w 36"/>
                <a:gd name="T3" fmla="*/ 0 h 12"/>
                <a:gd name="T4" fmla="*/ 49 w 36"/>
                <a:gd name="T5" fmla="*/ 47 h 12"/>
                <a:gd name="T6" fmla="*/ 49 w 36"/>
                <a:gd name="T7" fmla="*/ 89 h 12"/>
                <a:gd name="T8" fmla="*/ 6 w 36"/>
                <a:gd name="T9" fmla="*/ 89 h 12"/>
                <a:gd name="T10" fmla="*/ 0 w 36"/>
                <a:gd name="T11" fmla="*/ 89 h 12"/>
                <a:gd name="T12" fmla="*/ 0 w 36"/>
                <a:gd name="T13" fmla="*/ 47 h 12"/>
                <a:gd name="T14" fmla="*/ 0 60000 65536"/>
                <a:gd name="T15" fmla="*/ 0 60000 65536"/>
                <a:gd name="T16" fmla="*/ 0 60000 65536"/>
                <a:gd name="T17" fmla="*/ 0 60000 65536"/>
                <a:gd name="T18" fmla="*/ 0 60000 65536"/>
                <a:gd name="T19" fmla="*/ 0 60000 65536"/>
                <a:gd name="T20" fmla="*/ 0 60000 65536"/>
                <a:gd name="T21" fmla="*/ 0 w 36"/>
                <a:gd name="T22" fmla="*/ 0 h 12"/>
                <a:gd name="T23" fmla="*/ 36 w 3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round/>
              <a:headEnd/>
              <a:tailEnd/>
            </a:ln>
          </p:spPr>
          <p:txBody>
            <a:bodyPr/>
            <a:lstStyle/>
            <a:p>
              <a:endParaRPr lang="en-US"/>
            </a:p>
          </p:txBody>
        </p:sp>
        <p:sp>
          <p:nvSpPr>
            <p:cNvPr id="7612" name="Freeform 466"/>
            <p:cNvSpPr>
              <a:spLocks/>
            </p:cNvSpPr>
            <p:nvPr/>
          </p:nvSpPr>
          <p:spPr bwMode="auto">
            <a:xfrm>
              <a:off x="1364" y="988"/>
              <a:ext cx="37" cy="13"/>
            </a:xfrm>
            <a:custGeom>
              <a:avLst/>
              <a:gdLst>
                <a:gd name="T0" fmla="*/ 12 w 36"/>
                <a:gd name="T1" fmla="*/ 33 h 12"/>
                <a:gd name="T2" fmla="*/ 0 w 36"/>
                <a:gd name="T3" fmla="*/ 20 h 12"/>
                <a:gd name="T4" fmla="*/ 43 w 36"/>
                <a:gd name="T5" fmla="*/ 0 h 12"/>
                <a:gd name="T6" fmla="*/ 49 w 36"/>
                <a:gd name="T7" fmla="*/ 20 h 12"/>
                <a:gd name="T8" fmla="*/ 49 w 36"/>
                <a:gd name="T9" fmla="*/ 33 h 12"/>
                <a:gd name="T10" fmla="*/ 12 w 36"/>
                <a:gd name="T11" fmla="*/ 33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round/>
              <a:headEnd/>
              <a:tailEnd/>
            </a:ln>
          </p:spPr>
          <p:txBody>
            <a:bodyPr/>
            <a:lstStyle/>
            <a:p>
              <a:endParaRPr lang="en-US"/>
            </a:p>
          </p:txBody>
        </p:sp>
        <p:sp>
          <p:nvSpPr>
            <p:cNvPr id="7613" name="Freeform 467"/>
            <p:cNvSpPr>
              <a:spLocks/>
            </p:cNvSpPr>
            <p:nvPr/>
          </p:nvSpPr>
          <p:spPr bwMode="auto">
            <a:xfrm>
              <a:off x="1214" y="1021"/>
              <a:ext cx="29" cy="14"/>
            </a:xfrm>
            <a:custGeom>
              <a:avLst/>
              <a:gdLst>
                <a:gd name="T0" fmla="*/ 12 w 30"/>
                <a:gd name="T1" fmla="*/ 89 h 12"/>
                <a:gd name="T2" fmla="*/ 0 w 30"/>
                <a:gd name="T3" fmla="*/ 0 h 12"/>
                <a:gd name="T4" fmla="*/ 17 w 30"/>
                <a:gd name="T5" fmla="*/ 0 h 12"/>
                <a:gd name="T6" fmla="*/ 17 w 30"/>
                <a:gd name="T7" fmla="*/ 0 h 12"/>
                <a:gd name="T8" fmla="*/ 12 w 30"/>
                <a:gd name="T9" fmla="*/ 89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12" y="12"/>
                  </a:moveTo>
                  <a:lnTo>
                    <a:pt x="0" y="0"/>
                  </a:lnTo>
                  <a:lnTo>
                    <a:pt x="30" y="0"/>
                  </a:lnTo>
                  <a:lnTo>
                    <a:pt x="12" y="12"/>
                  </a:lnTo>
                  <a:close/>
                </a:path>
              </a:pathLst>
            </a:custGeom>
            <a:solidFill>
              <a:srgbClr val="E1E1E1"/>
            </a:solidFill>
            <a:ln w="9525">
              <a:solidFill>
                <a:srgbClr val="000000"/>
              </a:solidFill>
              <a:round/>
              <a:headEnd/>
              <a:tailEnd/>
            </a:ln>
          </p:spPr>
          <p:txBody>
            <a:bodyPr/>
            <a:lstStyle/>
            <a:p>
              <a:endParaRPr lang="en-US"/>
            </a:p>
          </p:txBody>
        </p:sp>
        <p:sp>
          <p:nvSpPr>
            <p:cNvPr id="7614" name="Freeform 468"/>
            <p:cNvSpPr>
              <a:spLocks/>
            </p:cNvSpPr>
            <p:nvPr/>
          </p:nvSpPr>
          <p:spPr bwMode="auto">
            <a:xfrm>
              <a:off x="1691" y="866"/>
              <a:ext cx="703" cy="418"/>
            </a:xfrm>
            <a:custGeom>
              <a:avLst/>
              <a:gdLst>
                <a:gd name="T0" fmla="*/ 146 w 694"/>
                <a:gd name="T1" fmla="*/ 1381 h 371"/>
                <a:gd name="T2" fmla="*/ 170 w 694"/>
                <a:gd name="T3" fmla="*/ 1352 h 371"/>
                <a:gd name="T4" fmla="*/ 152 w 694"/>
                <a:gd name="T5" fmla="*/ 1437 h 371"/>
                <a:gd name="T6" fmla="*/ 164 w 694"/>
                <a:gd name="T7" fmla="*/ 1492 h 371"/>
                <a:gd name="T8" fmla="*/ 176 w 694"/>
                <a:gd name="T9" fmla="*/ 1580 h 371"/>
                <a:gd name="T10" fmla="*/ 176 w 694"/>
                <a:gd name="T11" fmla="*/ 1637 h 371"/>
                <a:gd name="T12" fmla="*/ 194 w 694"/>
                <a:gd name="T13" fmla="*/ 1663 h 371"/>
                <a:gd name="T14" fmla="*/ 230 w 694"/>
                <a:gd name="T15" fmla="*/ 1691 h 371"/>
                <a:gd name="T16" fmla="*/ 243 w 694"/>
                <a:gd name="T17" fmla="*/ 1720 h 371"/>
                <a:gd name="T18" fmla="*/ 261 w 694"/>
                <a:gd name="T19" fmla="*/ 1691 h 371"/>
                <a:gd name="T20" fmla="*/ 274 w 694"/>
                <a:gd name="T21" fmla="*/ 1637 h 371"/>
                <a:gd name="T22" fmla="*/ 282 w 694"/>
                <a:gd name="T23" fmla="*/ 1551 h 371"/>
                <a:gd name="T24" fmla="*/ 306 w 694"/>
                <a:gd name="T25" fmla="*/ 1460 h 371"/>
                <a:gd name="T26" fmla="*/ 322 w 694"/>
                <a:gd name="T27" fmla="*/ 1411 h 371"/>
                <a:gd name="T28" fmla="*/ 359 w 694"/>
                <a:gd name="T29" fmla="*/ 1273 h 371"/>
                <a:gd name="T30" fmla="*/ 418 w 694"/>
                <a:gd name="T31" fmla="*/ 1244 h 371"/>
                <a:gd name="T32" fmla="*/ 481 w 694"/>
                <a:gd name="T33" fmla="*/ 1079 h 371"/>
                <a:gd name="T34" fmla="*/ 588 w 694"/>
                <a:gd name="T35" fmla="*/ 1019 h 371"/>
                <a:gd name="T36" fmla="*/ 552 w 694"/>
                <a:gd name="T37" fmla="*/ 904 h 371"/>
                <a:gd name="T38" fmla="*/ 596 w 694"/>
                <a:gd name="T39" fmla="*/ 822 h 371"/>
                <a:gd name="T40" fmla="*/ 623 w 694"/>
                <a:gd name="T41" fmla="*/ 904 h 371"/>
                <a:gd name="T42" fmla="*/ 644 w 694"/>
                <a:gd name="T43" fmla="*/ 822 h 371"/>
                <a:gd name="T44" fmla="*/ 603 w 694"/>
                <a:gd name="T45" fmla="*/ 733 h 371"/>
                <a:gd name="T46" fmla="*/ 580 w 694"/>
                <a:gd name="T47" fmla="*/ 704 h 371"/>
                <a:gd name="T48" fmla="*/ 623 w 694"/>
                <a:gd name="T49" fmla="*/ 650 h 371"/>
                <a:gd name="T50" fmla="*/ 665 w 694"/>
                <a:gd name="T51" fmla="*/ 622 h 371"/>
                <a:gd name="T52" fmla="*/ 680 w 694"/>
                <a:gd name="T53" fmla="*/ 533 h 371"/>
                <a:gd name="T54" fmla="*/ 672 w 694"/>
                <a:gd name="T55" fmla="*/ 479 h 371"/>
                <a:gd name="T56" fmla="*/ 721 w 694"/>
                <a:gd name="T57" fmla="*/ 420 h 371"/>
                <a:gd name="T58" fmla="*/ 680 w 694"/>
                <a:gd name="T59" fmla="*/ 341 h 371"/>
                <a:gd name="T60" fmla="*/ 741 w 694"/>
                <a:gd name="T61" fmla="*/ 201 h 371"/>
                <a:gd name="T62" fmla="*/ 786 w 694"/>
                <a:gd name="T63" fmla="*/ 142 h 371"/>
                <a:gd name="T64" fmla="*/ 688 w 694"/>
                <a:gd name="T65" fmla="*/ 112 h 371"/>
                <a:gd name="T66" fmla="*/ 566 w 694"/>
                <a:gd name="T67" fmla="*/ 112 h 371"/>
                <a:gd name="T68" fmla="*/ 559 w 694"/>
                <a:gd name="T69" fmla="*/ 29 h 371"/>
                <a:gd name="T70" fmla="*/ 467 w 694"/>
                <a:gd name="T71" fmla="*/ 29 h 371"/>
                <a:gd name="T72" fmla="*/ 452 w 694"/>
                <a:gd name="T73" fmla="*/ 60 h 371"/>
                <a:gd name="T74" fmla="*/ 339 w 694"/>
                <a:gd name="T75" fmla="*/ 87 h 371"/>
                <a:gd name="T76" fmla="*/ 255 w 694"/>
                <a:gd name="T77" fmla="*/ 112 h 371"/>
                <a:gd name="T78" fmla="*/ 164 w 694"/>
                <a:gd name="T79" fmla="*/ 142 h 371"/>
                <a:gd name="T80" fmla="*/ 6 w 694"/>
                <a:gd name="T81" fmla="*/ 309 h 371"/>
                <a:gd name="T82" fmla="*/ 79 w 694"/>
                <a:gd name="T83" fmla="*/ 370 h 371"/>
                <a:gd name="T84" fmla="*/ 30 w 694"/>
                <a:gd name="T85" fmla="*/ 420 h 371"/>
                <a:gd name="T86" fmla="*/ 97 w 694"/>
                <a:gd name="T87" fmla="*/ 453 h 371"/>
                <a:gd name="T88" fmla="*/ 176 w 694"/>
                <a:gd name="T89" fmla="*/ 597 h 371"/>
                <a:gd name="T90" fmla="*/ 164 w 694"/>
                <a:gd name="T91" fmla="*/ 763 h 371"/>
                <a:gd name="T92" fmla="*/ 203 w 694"/>
                <a:gd name="T93" fmla="*/ 763 h 371"/>
                <a:gd name="T94" fmla="*/ 203 w 694"/>
                <a:gd name="T95" fmla="*/ 822 h 371"/>
                <a:gd name="T96" fmla="*/ 170 w 694"/>
                <a:gd name="T97" fmla="*/ 854 h 371"/>
                <a:gd name="T98" fmla="*/ 212 w 694"/>
                <a:gd name="T99" fmla="*/ 990 h 371"/>
                <a:gd name="T100" fmla="*/ 188 w 694"/>
                <a:gd name="T101" fmla="*/ 1048 h 371"/>
                <a:gd name="T102" fmla="*/ 158 w 694"/>
                <a:gd name="T103" fmla="*/ 1079 h 371"/>
                <a:gd name="T104" fmla="*/ 188 w 694"/>
                <a:gd name="T105" fmla="*/ 1104 h 371"/>
                <a:gd name="T106" fmla="*/ 188 w 694"/>
                <a:gd name="T107" fmla="*/ 1162 h 371"/>
                <a:gd name="T108" fmla="*/ 152 w 694"/>
                <a:gd name="T109" fmla="*/ 1192 h 371"/>
                <a:gd name="T110" fmla="*/ 138 w 694"/>
                <a:gd name="T111" fmla="*/ 1244 h 371"/>
                <a:gd name="T112" fmla="*/ 176 w 694"/>
                <a:gd name="T113" fmla="*/ 1273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4"/>
                <a:gd name="T172" fmla="*/ 0 h 371"/>
                <a:gd name="T173" fmla="*/ 694 w 694"/>
                <a:gd name="T174" fmla="*/ 371 h 3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E1E1E1"/>
            </a:solidFill>
            <a:ln w="9525">
              <a:solidFill>
                <a:srgbClr val="000000"/>
              </a:solidFill>
              <a:round/>
              <a:headEnd/>
              <a:tailEnd/>
            </a:ln>
          </p:spPr>
          <p:txBody>
            <a:bodyPr/>
            <a:lstStyle/>
            <a:p>
              <a:endParaRPr lang="en-US"/>
            </a:p>
          </p:txBody>
        </p:sp>
        <p:sp>
          <p:nvSpPr>
            <p:cNvPr id="7615" name="Freeform 469"/>
            <p:cNvSpPr>
              <a:spLocks/>
            </p:cNvSpPr>
            <p:nvPr/>
          </p:nvSpPr>
          <p:spPr bwMode="auto">
            <a:xfrm>
              <a:off x="1824" y="1082"/>
              <a:ext cx="32" cy="20"/>
            </a:xfrm>
            <a:custGeom>
              <a:avLst/>
              <a:gdLst>
                <a:gd name="T0" fmla="*/ 69 w 30"/>
                <a:gd name="T1" fmla="*/ 46 h 18"/>
                <a:gd name="T2" fmla="*/ 6 w 30"/>
                <a:gd name="T3" fmla="*/ 0 h 18"/>
                <a:gd name="T4" fmla="*/ 0 w 30"/>
                <a:gd name="T5" fmla="*/ 24 h 18"/>
                <a:gd name="T6" fmla="*/ 0 w 30"/>
                <a:gd name="T7" fmla="*/ 24 h 18"/>
                <a:gd name="T8" fmla="*/ 0 w 30"/>
                <a:gd name="T9" fmla="*/ 24 h 18"/>
                <a:gd name="T10" fmla="*/ 0 w 30"/>
                <a:gd name="T11" fmla="*/ 46 h 18"/>
                <a:gd name="T12" fmla="*/ 6 w 30"/>
                <a:gd name="T13" fmla="*/ 46 h 18"/>
                <a:gd name="T14" fmla="*/ 6 w 30"/>
                <a:gd name="T15" fmla="*/ 70 h 18"/>
                <a:gd name="T16" fmla="*/ 69 w 30"/>
                <a:gd name="T17" fmla="*/ 4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8"/>
                <a:gd name="T29" fmla="*/ 30 w 30"/>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round/>
              <a:headEnd/>
              <a:tailEnd/>
            </a:ln>
          </p:spPr>
          <p:txBody>
            <a:bodyPr/>
            <a:lstStyle/>
            <a:p>
              <a:endParaRPr lang="en-US"/>
            </a:p>
          </p:txBody>
        </p:sp>
        <p:sp>
          <p:nvSpPr>
            <p:cNvPr id="7616" name="Freeform 470"/>
            <p:cNvSpPr>
              <a:spLocks/>
            </p:cNvSpPr>
            <p:nvPr/>
          </p:nvSpPr>
          <p:spPr bwMode="auto">
            <a:xfrm>
              <a:off x="2195" y="1157"/>
              <a:ext cx="145" cy="59"/>
            </a:xfrm>
            <a:custGeom>
              <a:avLst/>
              <a:gdLst>
                <a:gd name="T0" fmla="*/ 139 w 143"/>
                <a:gd name="T1" fmla="*/ 0 h 53"/>
                <a:gd name="T2" fmla="*/ 132 w 143"/>
                <a:gd name="T3" fmla="*/ 0 h 53"/>
                <a:gd name="T4" fmla="*/ 110 w 143"/>
                <a:gd name="T5" fmla="*/ 24 h 53"/>
                <a:gd name="T6" fmla="*/ 103 w 143"/>
                <a:gd name="T7" fmla="*/ 24 h 53"/>
                <a:gd name="T8" fmla="*/ 97 w 143"/>
                <a:gd name="T9" fmla="*/ 46 h 53"/>
                <a:gd name="T10" fmla="*/ 97 w 143"/>
                <a:gd name="T11" fmla="*/ 46 h 53"/>
                <a:gd name="T12" fmla="*/ 85 w 143"/>
                <a:gd name="T13" fmla="*/ 24 h 53"/>
                <a:gd name="T14" fmla="*/ 85 w 143"/>
                <a:gd name="T15" fmla="*/ 46 h 53"/>
                <a:gd name="T16" fmla="*/ 73 w 143"/>
                <a:gd name="T17" fmla="*/ 24 h 53"/>
                <a:gd name="T18" fmla="*/ 67 w 143"/>
                <a:gd name="T19" fmla="*/ 46 h 53"/>
                <a:gd name="T20" fmla="*/ 61 w 143"/>
                <a:gd name="T21" fmla="*/ 70 h 53"/>
                <a:gd name="T22" fmla="*/ 55 w 143"/>
                <a:gd name="T23" fmla="*/ 46 h 53"/>
                <a:gd name="T24" fmla="*/ 55 w 143"/>
                <a:gd name="T25" fmla="*/ 46 h 53"/>
                <a:gd name="T26" fmla="*/ 24 w 143"/>
                <a:gd name="T27" fmla="*/ 0 h 53"/>
                <a:gd name="T28" fmla="*/ 30 w 143"/>
                <a:gd name="T29" fmla="*/ 24 h 53"/>
                <a:gd name="T30" fmla="*/ 30 w 143"/>
                <a:gd name="T31" fmla="*/ 24 h 53"/>
                <a:gd name="T32" fmla="*/ 18 w 143"/>
                <a:gd name="T33" fmla="*/ 24 h 53"/>
                <a:gd name="T34" fmla="*/ 18 w 143"/>
                <a:gd name="T35" fmla="*/ 24 h 53"/>
                <a:gd name="T36" fmla="*/ 12 w 143"/>
                <a:gd name="T37" fmla="*/ 46 h 53"/>
                <a:gd name="T38" fmla="*/ 18 w 143"/>
                <a:gd name="T39" fmla="*/ 46 h 53"/>
                <a:gd name="T40" fmla="*/ 18 w 143"/>
                <a:gd name="T41" fmla="*/ 46 h 53"/>
                <a:gd name="T42" fmla="*/ 6 w 143"/>
                <a:gd name="T43" fmla="*/ 46 h 53"/>
                <a:gd name="T44" fmla="*/ 12 w 143"/>
                <a:gd name="T45" fmla="*/ 46 h 53"/>
                <a:gd name="T46" fmla="*/ 0 w 143"/>
                <a:gd name="T47" fmla="*/ 46 h 53"/>
                <a:gd name="T48" fmla="*/ 30 w 143"/>
                <a:gd name="T49" fmla="*/ 70 h 53"/>
                <a:gd name="T50" fmla="*/ 30 w 143"/>
                <a:gd name="T51" fmla="*/ 70 h 53"/>
                <a:gd name="T52" fmla="*/ 30 w 143"/>
                <a:gd name="T53" fmla="*/ 97 h 53"/>
                <a:gd name="T54" fmla="*/ 6 w 143"/>
                <a:gd name="T55" fmla="*/ 97 h 53"/>
                <a:gd name="T56" fmla="*/ 24 w 143"/>
                <a:gd name="T57" fmla="*/ 119 h 53"/>
                <a:gd name="T58" fmla="*/ 30 w 143"/>
                <a:gd name="T59" fmla="*/ 119 h 53"/>
                <a:gd name="T60" fmla="*/ 30 w 143"/>
                <a:gd name="T61" fmla="*/ 138 h 53"/>
                <a:gd name="T62" fmla="*/ 49 w 143"/>
                <a:gd name="T63" fmla="*/ 138 h 53"/>
                <a:gd name="T64" fmla="*/ 30 w 143"/>
                <a:gd name="T65" fmla="*/ 138 h 53"/>
                <a:gd name="T66" fmla="*/ 18 w 143"/>
                <a:gd name="T67" fmla="*/ 166 h 53"/>
                <a:gd name="T68" fmla="*/ 30 w 143"/>
                <a:gd name="T69" fmla="*/ 187 h 53"/>
                <a:gd name="T70" fmla="*/ 61 w 143"/>
                <a:gd name="T71" fmla="*/ 187 h 53"/>
                <a:gd name="T72" fmla="*/ 91 w 143"/>
                <a:gd name="T73" fmla="*/ 212 h 53"/>
                <a:gd name="T74" fmla="*/ 122 w 143"/>
                <a:gd name="T75" fmla="*/ 166 h 53"/>
                <a:gd name="T76" fmla="*/ 145 w 143"/>
                <a:gd name="T77" fmla="*/ 138 h 53"/>
                <a:gd name="T78" fmla="*/ 157 w 143"/>
                <a:gd name="T79" fmla="*/ 119 h 53"/>
                <a:gd name="T80" fmla="*/ 163 w 143"/>
                <a:gd name="T81" fmla="*/ 97 h 53"/>
                <a:gd name="T82" fmla="*/ 169 w 143"/>
                <a:gd name="T83" fmla="*/ 97 h 53"/>
                <a:gd name="T84" fmla="*/ 163 w 143"/>
                <a:gd name="T85" fmla="*/ 70 h 53"/>
                <a:gd name="T86" fmla="*/ 169 w 143"/>
                <a:gd name="T87" fmla="*/ 70 h 53"/>
                <a:gd name="T88" fmla="*/ 169 w 143"/>
                <a:gd name="T89" fmla="*/ 70 h 53"/>
                <a:gd name="T90" fmla="*/ 157 w 143"/>
                <a:gd name="T91" fmla="*/ 70 h 53"/>
                <a:gd name="T92" fmla="*/ 163 w 143"/>
                <a:gd name="T93" fmla="*/ 46 h 53"/>
                <a:gd name="T94" fmla="*/ 157 w 143"/>
                <a:gd name="T95" fmla="*/ 46 h 53"/>
                <a:gd name="T96" fmla="*/ 151 w 143"/>
                <a:gd name="T97" fmla="*/ 24 h 53"/>
                <a:gd name="T98" fmla="*/ 157 w 143"/>
                <a:gd name="T99" fmla="*/ 0 h 53"/>
                <a:gd name="T100" fmla="*/ 151 w 143"/>
                <a:gd name="T101" fmla="*/ 0 h 53"/>
                <a:gd name="T102" fmla="*/ 139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3"/>
                <a:gd name="T157" fmla="*/ 0 h 53"/>
                <a:gd name="T158" fmla="*/ 143 w 143"/>
                <a:gd name="T159" fmla="*/ 53 h 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239FB1"/>
            </a:solidFill>
            <a:ln w="9525">
              <a:solidFill>
                <a:srgbClr val="000000"/>
              </a:solidFill>
              <a:round/>
              <a:headEnd/>
              <a:tailEnd/>
            </a:ln>
          </p:spPr>
          <p:txBody>
            <a:bodyPr/>
            <a:lstStyle/>
            <a:p>
              <a:endParaRPr lang="en-US"/>
            </a:p>
          </p:txBody>
        </p:sp>
        <p:sp>
          <p:nvSpPr>
            <p:cNvPr id="7617" name="Freeform 471"/>
            <p:cNvSpPr>
              <a:spLocks/>
            </p:cNvSpPr>
            <p:nvPr/>
          </p:nvSpPr>
          <p:spPr bwMode="auto">
            <a:xfrm>
              <a:off x="2370" y="1385"/>
              <a:ext cx="61" cy="75"/>
            </a:xfrm>
            <a:custGeom>
              <a:avLst/>
              <a:gdLst>
                <a:gd name="T0" fmla="*/ 73 w 60"/>
                <a:gd name="T1" fmla="*/ 252 h 66"/>
                <a:gd name="T2" fmla="*/ 73 w 60"/>
                <a:gd name="T3" fmla="*/ 95 h 66"/>
                <a:gd name="T4" fmla="*/ 61 w 60"/>
                <a:gd name="T5" fmla="*/ 95 h 66"/>
                <a:gd name="T6" fmla="*/ 61 w 60"/>
                <a:gd name="T7" fmla="*/ 95 h 66"/>
                <a:gd name="T8" fmla="*/ 49 w 60"/>
                <a:gd name="T9" fmla="*/ 95 h 66"/>
                <a:gd name="T10" fmla="*/ 61 w 60"/>
                <a:gd name="T11" fmla="*/ 0 h 66"/>
                <a:gd name="T12" fmla="*/ 61 w 60"/>
                <a:gd name="T13" fmla="*/ 0 h 66"/>
                <a:gd name="T14" fmla="*/ 55 w 60"/>
                <a:gd name="T15" fmla="*/ 0 h 66"/>
                <a:gd name="T16" fmla="*/ 49 w 60"/>
                <a:gd name="T17" fmla="*/ 0 h 66"/>
                <a:gd name="T18" fmla="*/ 24 w 60"/>
                <a:gd name="T19" fmla="*/ 32 h 66"/>
                <a:gd name="T20" fmla="*/ 43 w 60"/>
                <a:gd name="T21" fmla="*/ 65 h 66"/>
                <a:gd name="T22" fmla="*/ 24 w 60"/>
                <a:gd name="T23" fmla="*/ 95 h 66"/>
                <a:gd name="T24" fmla="*/ 6 w 60"/>
                <a:gd name="T25" fmla="*/ 95 h 66"/>
                <a:gd name="T26" fmla="*/ 6 w 60"/>
                <a:gd name="T27" fmla="*/ 125 h 66"/>
                <a:gd name="T28" fmla="*/ 0 w 60"/>
                <a:gd name="T29" fmla="*/ 159 h 66"/>
                <a:gd name="T30" fmla="*/ 18 w 60"/>
                <a:gd name="T31" fmla="*/ 191 h 66"/>
                <a:gd name="T32" fmla="*/ 6 w 60"/>
                <a:gd name="T33" fmla="*/ 252 h 66"/>
                <a:gd name="T34" fmla="*/ 18 w 60"/>
                <a:gd name="T35" fmla="*/ 252 h 66"/>
                <a:gd name="T36" fmla="*/ 6 w 60"/>
                <a:gd name="T37" fmla="*/ 282 h 66"/>
                <a:gd name="T38" fmla="*/ 0 w 60"/>
                <a:gd name="T39" fmla="*/ 282 h 66"/>
                <a:gd name="T40" fmla="*/ 0 w 60"/>
                <a:gd name="T41" fmla="*/ 314 h 66"/>
                <a:gd name="T42" fmla="*/ 0 w 60"/>
                <a:gd name="T43" fmla="*/ 314 h 66"/>
                <a:gd name="T44" fmla="*/ 6 w 60"/>
                <a:gd name="T45" fmla="*/ 347 h 66"/>
                <a:gd name="T46" fmla="*/ 0 w 60"/>
                <a:gd name="T47" fmla="*/ 347 h 66"/>
                <a:gd name="T48" fmla="*/ 6 w 60"/>
                <a:gd name="T49" fmla="*/ 347 h 66"/>
                <a:gd name="T50" fmla="*/ 6 w 60"/>
                <a:gd name="T51" fmla="*/ 347 h 66"/>
                <a:gd name="T52" fmla="*/ 24 w 60"/>
                <a:gd name="T53" fmla="*/ 347 h 66"/>
                <a:gd name="T54" fmla="*/ 49 w 60"/>
                <a:gd name="T55" fmla="*/ 314 h 66"/>
                <a:gd name="T56" fmla="*/ 67 w 60"/>
                <a:gd name="T57" fmla="*/ 314 h 66"/>
                <a:gd name="T58" fmla="*/ 73 w 60"/>
                <a:gd name="T59" fmla="*/ 252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66"/>
                <a:gd name="T92" fmla="*/ 60 w 60"/>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239FB1"/>
            </a:solidFill>
            <a:ln w="9525">
              <a:solidFill>
                <a:srgbClr val="000000"/>
              </a:solidFill>
              <a:round/>
              <a:headEnd/>
              <a:tailEnd/>
            </a:ln>
          </p:spPr>
          <p:txBody>
            <a:bodyPr/>
            <a:lstStyle/>
            <a:p>
              <a:endParaRPr lang="en-US"/>
            </a:p>
          </p:txBody>
        </p:sp>
        <p:sp>
          <p:nvSpPr>
            <p:cNvPr id="7618" name="Freeform 472"/>
            <p:cNvSpPr>
              <a:spLocks/>
            </p:cNvSpPr>
            <p:nvPr/>
          </p:nvSpPr>
          <p:spPr bwMode="auto">
            <a:xfrm>
              <a:off x="2437" y="1311"/>
              <a:ext cx="116" cy="182"/>
            </a:xfrm>
            <a:custGeom>
              <a:avLst/>
              <a:gdLst>
                <a:gd name="T0" fmla="*/ 12 w 114"/>
                <a:gd name="T1" fmla="*/ 222 h 162"/>
                <a:gd name="T2" fmla="*/ 18 w 114"/>
                <a:gd name="T3" fmla="*/ 249 h 162"/>
                <a:gd name="T4" fmla="*/ 12 w 114"/>
                <a:gd name="T5" fmla="*/ 295 h 162"/>
                <a:gd name="T6" fmla="*/ 24 w 114"/>
                <a:gd name="T7" fmla="*/ 328 h 162"/>
                <a:gd name="T8" fmla="*/ 49 w 114"/>
                <a:gd name="T9" fmla="*/ 354 h 162"/>
                <a:gd name="T10" fmla="*/ 55 w 114"/>
                <a:gd name="T11" fmla="*/ 464 h 162"/>
                <a:gd name="T12" fmla="*/ 18 w 114"/>
                <a:gd name="T13" fmla="*/ 491 h 162"/>
                <a:gd name="T14" fmla="*/ 24 w 114"/>
                <a:gd name="T15" fmla="*/ 518 h 162"/>
                <a:gd name="T16" fmla="*/ 12 w 114"/>
                <a:gd name="T17" fmla="*/ 597 h 162"/>
                <a:gd name="T18" fmla="*/ 43 w 114"/>
                <a:gd name="T19" fmla="*/ 622 h 162"/>
                <a:gd name="T20" fmla="*/ 55 w 114"/>
                <a:gd name="T21" fmla="*/ 622 h 162"/>
                <a:gd name="T22" fmla="*/ 12 w 114"/>
                <a:gd name="T23" fmla="*/ 682 h 162"/>
                <a:gd name="T24" fmla="*/ 6 w 114"/>
                <a:gd name="T25" fmla="*/ 735 h 162"/>
                <a:gd name="T26" fmla="*/ 43 w 114"/>
                <a:gd name="T27" fmla="*/ 735 h 162"/>
                <a:gd name="T28" fmla="*/ 61 w 114"/>
                <a:gd name="T29" fmla="*/ 682 h 162"/>
                <a:gd name="T30" fmla="*/ 116 w 114"/>
                <a:gd name="T31" fmla="*/ 682 h 162"/>
                <a:gd name="T32" fmla="*/ 122 w 114"/>
                <a:gd name="T33" fmla="*/ 622 h 162"/>
                <a:gd name="T34" fmla="*/ 140 w 114"/>
                <a:gd name="T35" fmla="*/ 518 h 162"/>
                <a:gd name="T36" fmla="*/ 116 w 114"/>
                <a:gd name="T37" fmla="*/ 491 h 162"/>
                <a:gd name="T38" fmla="*/ 96 w 114"/>
                <a:gd name="T39" fmla="*/ 437 h 162"/>
                <a:gd name="T40" fmla="*/ 108 w 114"/>
                <a:gd name="T41" fmla="*/ 409 h 162"/>
                <a:gd name="T42" fmla="*/ 67 w 114"/>
                <a:gd name="T43" fmla="*/ 249 h 162"/>
                <a:gd name="T44" fmla="*/ 61 w 114"/>
                <a:gd name="T45" fmla="*/ 222 h 162"/>
                <a:gd name="T46" fmla="*/ 55 w 114"/>
                <a:gd name="T47" fmla="*/ 191 h 162"/>
                <a:gd name="T48" fmla="*/ 43 w 114"/>
                <a:gd name="T49" fmla="*/ 79 h 162"/>
                <a:gd name="T50" fmla="*/ 43 w 114"/>
                <a:gd name="T51" fmla="*/ 79 h 162"/>
                <a:gd name="T52" fmla="*/ 18 w 114"/>
                <a:gd name="T53" fmla="*/ 0 h 162"/>
                <a:gd name="T54" fmla="*/ 12 w 114"/>
                <a:gd name="T55" fmla="*/ 54 h 162"/>
                <a:gd name="T56" fmla="*/ 6 w 114"/>
                <a:gd name="T57" fmla="*/ 111 h 162"/>
                <a:gd name="T58" fmla="*/ 6 w 114"/>
                <a:gd name="T59" fmla="*/ 140 h 162"/>
                <a:gd name="T60" fmla="*/ 0 w 114"/>
                <a:gd name="T61" fmla="*/ 163 h 162"/>
                <a:gd name="T62" fmla="*/ 12 w 114"/>
                <a:gd name="T63" fmla="*/ 163 h 162"/>
                <a:gd name="T64" fmla="*/ 0 w 114"/>
                <a:gd name="T65" fmla="*/ 295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4"/>
                <a:gd name="T100" fmla="*/ 0 h 162"/>
                <a:gd name="T101" fmla="*/ 114 w 114"/>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239FB1"/>
            </a:solidFill>
            <a:ln w="9525">
              <a:solidFill>
                <a:srgbClr val="000000"/>
              </a:solidFill>
              <a:round/>
              <a:headEnd/>
              <a:tailEnd/>
            </a:ln>
          </p:spPr>
          <p:txBody>
            <a:bodyPr/>
            <a:lstStyle/>
            <a:p>
              <a:endParaRPr lang="en-US"/>
            </a:p>
          </p:txBody>
        </p:sp>
        <p:sp>
          <p:nvSpPr>
            <p:cNvPr id="7619" name="Freeform 473"/>
            <p:cNvSpPr>
              <a:spLocks/>
            </p:cNvSpPr>
            <p:nvPr/>
          </p:nvSpPr>
          <p:spPr bwMode="auto">
            <a:xfrm>
              <a:off x="2406" y="1385"/>
              <a:ext cx="37" cy="21"/>
            </a:xfrm>
            <a:custGeom>
              <a:avLst/>
              <a:gdLst>
                <a:gd name="T0" fmla="*/ 49 w 36"/>
                <a:gd name="T1" fmla="*/ 89 h 18"/>
                <a:gd name="T2" fmla="*/ 43 w 36"/>
                <a:gd name="T3" fmla="*/ 47 h 18"/>
                <a:gd name="T4" fmla="*/ 37 w 36"/>
                <a:gd name="T5" fmla="*/ 0 h 18"/>
                <a:gd name="T6" fmla="*/ 12 w 36"/>
                <a:gd name="T7" fmla="*/ 0 h 18"/>
                <a:gd name="T8" fmla="*/ 0 w 36"/>
                <a:gd name="T9" fmla="*/ 137 h 18"/>
                <a:gd name="T10" fmla="*/ 12 w 36"/>
                <a:gd name="T11" fmla="*/ 137 h 18"/>
                <a:gd name="T12" fmla="*/ 12 w 36"/>
                <a:gd name="T13" fmla="*/ 137 h 18"/>
                <a:gd name="T14" fmla="*/ 37 w 36"/>
                <a:gd name="T15" fmla="*/ 137 h 18"/>
                <a:gd name="T16" fmla="*/ 49 w 36"/>
                <a:gd name="T17" fmla="*/ 89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8"/>
                <a:gd name="T29" fmla="*/ 36 w 3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8">
                  <a:moveTo>
                    <a:pt x="36" y="12"/>
                  </a:moveTo>
                  <a:lnTo>
                    <a:pt x="30" y="6"/>
                  </a:lnTo>
                  <a:lnTo>
                    <a:pt x="24" y="0"/>
                  </a:lnTo>
                  <a:lnTo>
                    <a:pt x="12" y="0"/>
                  </a:lnTo>
                  <a:lnTo>
                    <a:pt x="0" y="18"/>
                  </a:lnTo>
                  <a:lnTo>
                    <a:pt x="12" y="18"/>
                  </a:lnTo>
                  <a:lnTo>
                    <a:pt x="24" y="18"/>
                  </a:lnTo>
                  <a:lnTo>
                    <a:pt x="36" y="12"/>
                  </a:lnTo>
                  <a:close/>
                </a:path>
              </a:pathLst>
            </a:custGeom>
            <a:solidFill>
              <a:srgbClr val="239FB1"/>
            </a:solidFill>
            <a:ln w="9525">
              <a:solidFill>
                <a:srgbClr val="000000"/>
              </a:solidFill>
              <a:round/>
              <a:headEnd/>
              <a:tailEnd/>
            </a:ln>
          </p:spPr>
          <p:txBody>
            <a:bodyPr/>
            <a:lstStyle/>
            <a:p>
              <a:endParaRPr lang="en-US"/>
            </a:p>
          </p:txBody>
        </p:sp>
        <p:sp>
          <p:nvSpPr>
            <p:cNvPr id="7620" name="Freeform 474"/>
            <p:cNvSpPr>
              <a:spLocks/>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47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 name="T18" fmla="*/ 0 w 18"/>
                <a:gd name="T19" fmla="*/ 0 h 6"/>
                <a:gd name="T20" fmla="*/ 18 w 18"/>
                <a:gd name="T21" fmla="*/ 6 h 6"/>
              </a:gdLst>
              <a:ahLst/>
              <a:cxnLst>
                <a:cxn ang="T12">
                  <a:pos x="T0" y="T1"/>
                </a:cxn>
                <a:cxn ang="T13">
                  <a:pos x="T2" y="T3"/>
                </a:cxn>
                <a:cxn ang="T14">
                  <a:pos x="T4" y="T5"/>
                </a:cxn>
                <a:cxn ang="T15">
                  <a:pos x="T6" y="T7"/>
                </a:cxn>
                <a:cxn ang="T16">
                  <a:pos x="T8" y="T9"/>
                </a:cxn>
                <a:cxn ang="T17">
                  <a:pos x="T10" y="T11"/>
                </a:cxn>
              </a:cxnLst>
              <a:rect l="T18" t="T19" r="T20" b="T21"/>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round/>
              <a:headEnd/>
              <a:tailEnd/>
            </a:ln>
          </p:spPr>
          <p:txBody>
            <a:bodyPr/>
            <a:lstStyle/>
            <a:p>
              <a:endParaRPr lang="en-US"/>
            </a:p>
          </p:txBody>
        </p:sp>
        <p:sp>
          <p:nvSpPr>
            <p:cNvPr id="7621" name="Freeform 475"/>
            <p:cNvSpPr>
              <a:spLocks/>
            </p:cNvSpPr>
            <p:nvPr/>
          </p:nvSpPr>
          <p:spPr bwMode="auto">
            <a:xfrm>
              <a:off x="2425" y="1318"/>
              <a:ext cx="12" cy="13"/>
            </a:xfrm>
            <a:custGeom>
              <a:avLst/>
              <a:gdLst>
                <a:gd name="T0" fmla="*/ 12 w 12"/>
                <a:gd name="T1" fmla="*/ 20 h 12"/>
                <a:gd name="T2" fmla="*/ 12 w 12"/>
                <a:gd name="T3" fmla="*/ 0 h 12"/>
                <a:gd name="T4" fmla="*/ 0 w 12"/>
                <a:gd name="T5" fmla="*/ 20 h 12"/>
                <a:gd name="T6" fmla="*/ 0 w 12"/>
                <a:gd name="T7" fmla="*/ 33 h 12"/>
                <a:gd name="T8" fmla="*/ 12 w 12"/>
                <a:gd name="T9" fmla="*/ 2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12" y="0"/>
                  </a:lnTo>
                  <a:lnTo>
                    <a:pt x="0" y="6"/>
                  </a:lnTo>
                  <a:lnTo>
                    <a:pt x="0" y="12"/>
                  </a:lnTo>
                  <a:lnTo>
                    <a:pt x="12" y="6"/>
                  </a:lnTo>
                  <a:close/>
                </a:path>
              </a:pathLst>
            </a:custGeom>
            <a:solidFill>
              <a:srgbClr val="239FB1"/>
            </a:solidFill>
            <a:ln w="9525">
              <a:solidFill>
                <a:srgbClr val="000000"/>
              </a:solidFill>
              <a:round/>
              <a:headEnd/>
              <a:tailEnd/>
            </a:ln>
          </p:spPr>
          <p:txBody>
            <a:bodyPr/>
            <a:lstStyle/>
            <a:p>
              <a:endParaRPr lang="en-US"/>
            </a:p>
          </p:txBody>
        </p:sp>
        <p:sp>
          <p:nvSpPr>
            <p:cNvPr id="7622" name="Freeform 476"/>
            <p:cNvSpPr>
              <a:spLocks/>
            </p:cNvSpPr>
            <p:nvPr/>
          </p:nvSpPr>
          <p:spPr bwMode="auto">
            <a:xfrm>
              <a:off x="2504" y="1277"/>
              <a:ext cx="7" cy="7"/>
            </a:xfrm>
            <a:custGeom>
              <a:avLst/>
              <a:gdLst>
                <a:gd name="T0" fmla="*/ 0 w 6"/>
                <a:gd name="T1" fmla="*/ 0 h 6"/>
                <a:gd name="T2" fmla="*/ 0 w 6"/>
                <a:gd name="T3" fmla="*/ 0 h 6"/>
                <a:gd name="T4" fmla="*/ 0 w 6"/>
                <a:gd name="T5" fmla="*/ 47 h 6"/>
                <a:gd name="T6" fmla="*/ 0 w 6"/>
                <a:gd name="T7" fmla="*/ 47 h 6"/>
                <a:gd name="T8" fmla="*/ 47 w 6"/>
                <a:gd name="T9" fmla="*/ 0 h 6"/>
                <a:gd name="T10" fmla="*/ 0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0" y="0"/>
                  </a:moveTo>
                  <a:lnTo>
                    <a:pt x="0" y="0"/>
                  </a:lnTo>
                  <a:lnTo>
                    <a:pt x="0" y="6"/>
                  </a:lnTo>
                  <a:lnTo>
                    <a:pt x="6" y="0"/>
                  </a:lnTo>
                  <a:lnTo>
                    <a:pt x="0" y="0"/>
                  </a:lnTo>
                  <a:close/>
                </a:path>
              </a:pathLst>
            </a:custGeom>
            <a:solidFill>
              <a:srgbClr val="239FB1"/>
            </a:solidFill>
            <a:ln w="9525">
              <a:solidFill>
                <a:srgbClr val="000000"/>
              </a:solidFill>
              <a:round/>
              <a:headEnd/>
              <a:tailEnd/>
            </a:ln>
          </p:spPr>
          <p:txBody>
            <a:bodyPr/>
            <a:lstStyle/>
            <a:p>
              <a:endParaRPr lang="en-US"/>
            </a:p>
          </p:txBody>
        </p:sp>
        <p:sp>
          <p:nvSpPr>
            <p:cNvPr id="7623" name="Freeform 477"/>
            <p:cNvSpPr>
              <a:spLocks/>
            </p:cNvSpPr>
            <p:nvPr/>
          </p:nvSpPr>
          <p:spPr bwMode="auto">
            <a:xfrm>
              <a:off x="2437" y="1358"/>
              <a:ext cx="6" cy="7"/>
            </a:xfrm>
            <a:custGeom>
              <a:avLst/>
              <a:gdLst>
                <a:gd name="T0" fmla="*/ 0 w 6"/>
                <a:gd name="T1" fmla="*/ 47 h 6"/>
                <a:gd name="T2" fmla="*/ 6 w 6"/>
                <a:gd name="T3" fmla="*/ 0 h 6"/>
                <a:gd name="T4" fmla="*/ 0 w 6"/>
                <a:gd name="T5" fmla="*/ 0 h 6"/>
                <a:gd name="T6" fmla="*/ 0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solidFill>
              <a:srgbClr val="239FB1"/>
            </a:solidFill>
            <a:ln w="9525">
              <a:solidFill>
                <a:srgbClr val="000000"/>
              </a:solidFill>
              <a:round/>
              <a:headEnd/>
              <a:tailEnd/>
            </a:ln>
          </p:spPr>
          <p:txBody>
            <a:bodyPr/>
            <a:lstStyle/>
            <a:p>
              <a:endParaRPr lang="en-US"/>
            </a:p>
          </p:txBody>
        </p:sp>
        <p:sp>
          <p:nvSpPr>
            <p:cNvPr id="7624" name="Freeform 478"/>
            <p:cNvSpPr>
              <a:spLocks/>
            </p:cNvSpPr>
            <p:nvPr/>
          </p:nvSpPr>
          <p:spPr bwMode="auto">
            <a:xfrm>
              <a:off x="2456" y="1419"/>
              <a:ext cx="5" cy="7"/>
            </a:xfrm>
            <a:custGeom>
              <a:avLst/>
              <a:gdLst>
                <a:gd name="T0" fmla="*/ 3 w 6"/>
                <a:gd name="T1" fmla="*/ 47 h 6"/>
                <a:gd name="T2" fmla="*/ 3 w 6"/>
                <a:gd name="T3" fmla="*/ 0 h 6"/>
                <a:gd name="T4" fmla="*/ 0 w 6"/>
                <a:gd name="T5" fmla="*/ 47 h 6"/>
                <a:gd name="T6" fmla="*/ 3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6"/>
                  </a:lnTo>
                  <a:lnTo>
                    <a:pt x="6" y="6"/>
                  </a:lnTo>
                  <a:close/>
                </a:path>
              </a:pathLst>
            </a:custGeom>
            <a:solidFill>
              <a:srgbClr val="239FB1"/>
            </a:solidFill>
            <a:ln w="9525">
              <a:solidFill>
                <a:srgbClr val="000000"/>
              </a:solidFill>
              <a:round/>
              <a:headEnd/>
              <a:tailEnd/>
            </a:ln>
          </p:spPr>
          <p:txBody>
            <a:bodyPr/>
            <a:lstStyle/>
            <a:p>
              <a:endParaRPr lang="en-US"/>
            </a:p>
          </p:txBody>
        </p:sp>
        <p:sp>
          <p:nvSpPr>
            <p:cNvPr id="7625" name="Freeform 479"/>
            <p:cNvSpPr>
              <a:spLocks/>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626" name="Freeform 480"/>
            <p:cNvSpPr>
              <a:spLocks/>
            </p:cNvSpPr>
            <p:nvPr/>
          </p:nvSpPr>
          <p:spPr bwMode="auto">
            <a:xfrm>
              <a:off x="2098" y="1763"/>
              <a:ext cx="11" cy="6"/>
            </a:xfrm>
            <a:custGeom>
              <a:avLst/>
              <a:gdLst>
                <a:gd name="T0" fmla="*/ 0 w 12"/>
                <a:gd name="T1" fmla="*/ 6 h 6"/>
                <a:gd name="T2" fmla="*/ 0 w 12"/>
                <a:gd name="T3" fmla="*/ 0 h 6"/>
                <a:gd name="T4" fmla="*/ 6 w 12"/>
                <a:gd name="T5" fmla="*/ 0 h 6"/>
                <a:gd name="T6" fmla="*/ 0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0" y="6"/>
                  </a:moveTo>
                  <a:lnTo>
                    <a:pt x="0" y="0"/>
                  </a:lnTo>
                  <a:lnTo>
                    <a:pt x="12" y="0"/>
                  </a:lnTo>
                  <a:lnTo>
                    <a:pt x="0" y="6"/>
                  </a:lnTo>
                  <a:close/>
                </a:path>
              </a:pathLst>
            </a:custGeom>
            <a:solidFill>
              <a:srgbClr val="E1E1E1"/>
            </a:solidFill>
            <a:ln w="9525">
              <a:solidFill>
                <a:srgbClr val="000000"/>
              </a:solidFill>
              <a:round/>
              <a:headEnd/>
              <a:tailEnd/>
            </a:ln>
          </p:spPr>
          <p:txBody>
            <a:bodyPr/>
            <a:lstStyle/>
            <a:p>
              <a:endParaRPr lang="en-US"/>
            </a:p>
          </p:txBody>
        </p:sp>
        <p:sp>
          <p:nvSpPr>
            <p:cNvPr id="7627" name="Freeform 481"/>
            <p:cNvSpPr>
              <a:spLocks/>
            </p:cNvSpPr>
            <p:nvPr/>
          </p:nvSpPr>
          <p:spPr bwMode="auto">
            <a:xfrm>
              <a:off x="2055" y="1749"/>
              <a:ext cx="7" cy="1"/>
            </a:xfrm>
            <a:custGeom>
              <a:avLst/>
              <a:gdLst>
                <a:gd name="T0" fmla="*/ 0 w 6"/>
                <a:gd name="T1" fmla="*/ 0 h 1"/>
                <a:gd name="T2" fmla="*/ 0 w 6"/>
                <a:gd name="T3" fmla="*/ 0 h 1"/>
                <a:gd name="T4" fmla="*/ 47 w 6"/>
                <a:gd name="T5" fmla="*/ 0 h 1"/>
                <a:gd name="T6" fmla="*/ 0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0" y="0"/>
                  </a:moveTo>
                  <a:lnTo>
                    <a:pt x="0" y="0"/>
                  </a:lnTo>
                  <a:lnTo>
                    <a:pt x="6" y="0"/>
                  </a:lnTo>
                  <a:lnTo>
                    <a:pt x="0" y="0"/>
                  </a:lnTo>
                  <a:close/>
                </a:path>
              </a:pathLst>
            </a:custGeom>
            <a:solidFill>
              <a:srgbClr val="E1E1E1"/>
            </a:solidFill>
            <a:ln w="9525">
              <a:solidFill>
                <a:srgbClr val="000000"/>
              </a:solidFill>
              <a:round/>
              <a:headEnd/>
              <a:tailEnd/>
            </a:ln>
          </p:spPr>
          <p:txBody>
            <a:bodyPr/>
            <a:lstStyle/>
            <a:p>
              <a:endParaRPr lang="en-US"/>
            </a:p>
          </p:txBody>
        </p:sp>
        <p:sp>
          <p:nvSpPr>
            <p:cNvPr id="7628" name="Rectangle 482"/>
            <p:cNvSpPr>
              <a:spLocks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629" name="Freeform 483"/>
            <p:cNvSpPr>
              <a:spLocks/>
            </p:cNvSpPr>
            <p:nvPr/>
          </p:nvSpPr>
          <p:spPr bwMode="auto">
            <a:xfrm>
              <a:off x="1424" y="1884"/>
              <a:ext cx="1" cy="7"/>
            </a:xfrm>
            <a:custGeom>
              <a:avLst/>
              <a:gdLst>
                <a:gd name="T0" fmla="*/ 0 w 1"/>
                <a:gd name="T1" fmla="*/ 0 h 6"/>
                <a:gd name="T2" fmla="*/ 0 w 1"/>
                <a:gd name="T3" fmla="*/ 0 h 6"/>
                <a:gd name="T4" fmla="*/ 0 w 1"/>
                <a:gd name="T5" fmla="*/ 47 h 6"/>
                <a:gd name="T6" fmla="*/ 0 w 1"/>
                <a:gd name="T7" fmla="*/ 47 h 6"/>
                <a:gd name="T8" fmla="*/ 0 w 1"/>
                <a:gd name="T9" fmla="*/ 47 h 6"/>
                <a:gd name="T10" fmla="*/ 0 w 1"/>
                <a:gd name="T11" fmla="*/ 47 h 6"/>
                <a:gd name="T12" fmla="*/ 0 w 1"/>
                <a:gd name="T13" fmla="*/ 47 h 6"/>
                <a:gd name="T14" fmla="*/ 0 w 1"/>
                <a:gd name="T15" fmla="*/ 47 h 6"/>
                <a:gd name="T16" fmla="*/ 0 w 1"/>
                <a:gd name="T17" fmla="*/ 47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6"/>
                <a:gd name="T35" fmla="*/ 1 w 1"/>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630" name="Freeform 484"/>
            <p:cNvSpPr>
              <a:spLocks/>
            </p:cNvSpPr>
            <p:nvPr/>
          </p:nvSpPr>
          <p:spPr bwMode="auto">
            <a:xfrm>
              <a:off x="2370" y="1668"/>
              <a:ext cx="49" cy="115"/>
            </a:xfrm>
            <a:custGeom>
              <a:avLst/>
              <a:gdLst>
                <a:gd name="T0" fmla="*/ 33 w 48"/>
                <a:gd name="T1" fmla="*/ 0 h 102"/>
                <a:gd name="T2" fmla="*/ 12 w 48"/>
                <a:gd name="T3" fmla="*/ 29 h 102"/>
                <a:gd name="T4" fmla="*/ 12 w 48"/>
                <a:gd name="T5" fmla="*/ 112 h 102"/>
                <a:gd name="T6" fmla="*/ 0 w 48"/>
                <a:gd name="T7" fmla="*/ 258 h 102"/>
                <a:gd name="T8" fmla="*/ 0 w 48"/>
                <a:gd name="T9" fmla="*/ 312 h 102"/>
                <a:gd name="T10" fmla="*/ 6 w 48"/>
                <a:gd name="T11" fmla="*/ 342 h 102"/>
                <a:gd name="T12" fmla="*/ 6 w 48"/>
                <a:gd name="T13" fmla="*/ 342 h 102"/>
                <a:gd name="T14" fmla="*/ 6 w 48"/>
                <a:gd name="T15" fmla="*/ 487 h 102"/>
                <a:gd name="T16" fmla="*/ 43 w 48"/>
                <a:gd name="T17" fmla="*/ 458 h 102"/>
                <a:gd name="T18" fmla="*/ 43 w 48"/>
                <a:gd name="T19" fmla="*/ 458 h 102"/>
                <a:gd name="T20" fmla="*/ 49 w 48"/>
                <a:gd name="T21" fmla="*/ 401 h 102"/>
                <a:gd name="T22" fmla="*/ 49 w 48"/>
                <a:gd name="T23" fmla="*/ 370 h 102"/>
                <a:gd name="T24" fmla="*/ 49 w 48"/>
                <a:gd name="T25" fmla="*/ 312 h 102"/>
                <a:gd name="T26" fmla="*/ 43 w 48"/>
                <a:gd name="T27" fmla="*/ 229 h 102"/>
                <a:gd name="T28" fmla="*/ 49 w 48"/>
                <a:gd name="T29" fmla="*/ 229 h 102"/>
                <a:gd name="T30" fmla="*/ 55 w 48"/>
                <a:gd name="T31" fmla="*/ 112 h 102"/>
                <a:gd name="T32" fmla="*/ 61 w 48"/>
                <a:gd name="T33" fmla="*/ 87 h 102"/>
                <a:gd name="T34" fmla="*/ 61 w 48"/>
                <a:gd name="T35" fmla="*/ 29 h 102"/>
                <a:gd name="T36" fmla="*/ 33 w 48"/>
                <a:gd name="T37" fmla="*/ 29 h 102"/>
                <a:gd name="T38" fmla="*/ 33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02"/>
                <a:gd name="T62" fmla="*/ 48 w 48"/>
                <a:gd name="T63" fmla="*/ 102 h 1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6F73BF"/>
            </a:solidFill>
            <a:ln w="9525">
              <a:solidFill>
                <a:srgbClr val="000000"/>
              </a:solidFill>
              <a:round/>
              <a:headEnd/>
              <a:tailEnd/>
            </a:ln>
          </p:spPr>
          <p:txBody>
            <a:bodyPr/>
            <a:lstStyle/>
            <a:p>
              <a:endParaRPr lang="en-US"/>
            </a:p>
          </p:txBody>
        </p:sp>
        <p:sp>
          <p:nvSpPr>
            <p:cNvPr id="7631" name="Freeform 485"/>
            <p:cNvSpPr>
              <a:spLocks/>
            </p:cNvSpPr>
            <p:nvPr/>
          </p:nvSpPr>
          <p:spPr bwMode="auto">
            <a:xfrm>
              <a:off x="2377" y="1634"/>
              <a:ext cx="200" cy="169"/>
            </a:xfrm>
            <a:custGeom>
              <a:avLst/>
              <a:gdLst>
                <a:gd name="T0" fmla="*/ 42 w 198"/>
                <a:gd name="T1" fmla="*/ 170 h 150"/>
                <a:gd name="T2" fmla="*/ 18 w 198"/>
                <a:gd name="T3" fmla="*/ 170 h 150"/>
                <a:gd name="T4" fmla="*/ 18 w 198"/>
                <a:gd name="T5" fmla="*/ 142 h 150"/>
                <a:gd name="T6" fmla="*/ 6 w 198"/>
                <a:gd name="T7" fmla="*/ 170 h 150"/>
                <a:gd name="T8" fmla="*/ 6 w 198"/>
                <a:gd name="T9" fmla="*/ 142 h 150"/>
                <a:gd name="T10" fmla="*/ 6 w 198"/>
                <a:gd name="T11" fmla="*/ 112 h 150"/>
                <a:gd name="T12" fmla="*/ 6 w 198"/>
                <a:gd name="T13" fmla="*/ 112 h 150"/>
                <a:gd name="T14" fmla="*/ 0 w 198"/>
                <a:gd name="T15" fmla="*/ 87 h 150"/>
                <a:gd name="T16" fmla="*/ 0 w 198"/>
                <a:gd name="T17" fmla="*/ 60 h 150"/>
                <a:gd name="T18" fmla="*/ 24 w 198"/>
                <a:gd name="T19" fmla="*/ 0 h 150"/>
                <a:gd name="T20" fmla="*/ 48 w 198"/>
                <a:gd name="T21" fmla="*/ 0 h 150"/>
                <a:gd name="T22" fmla="*/ 79 w 198"/>
                <a:gd name="T23" fmla="*/ 0 h 150"/>
                <a:gd name="T24" fmla="*/ 97 w 198"/>
                <a:gd name="T25" fmla="*/ 29 h 150"/>
                <a:gd name="T26" fmla="*/ 115 w 198"/>
                <a:gd name="T27" fmla="*/ 29 h 150"/>
                <a:gd name="T28" fmla="*/ 133 w 198"/>
                <a:gd name="T29" fmla="*/ 29 h 150"/>
                <a:gd name="T30" fmla="*/ 139 w 198"/>
                <a:gd name="T31" fmla="*/ 60 h 150"/>
                <a:gd name="T32" fmla="*/ 194 w 198"/>
                <a:gd name="T33" fmla="*/ 112 h 150"/>
                <a:gd name="T34" fmla="*/ 194 w 198"/>
                <a:gd name="T35" fmla="*/ 112 h 150"/>
                <a:gd name="T36" fmla="*/ 200 w 198"/>
                <a:gd name="T37" fmla="*/ 112 h 150"/>
                <a:gd name="T38" fmla="*/ 224 w 198"/>
                <a:gd name="T39" fmla="*/ 112 h 150"/>
                <a:gd name="T40" fmla="*/ 218 w 198"/>
                <a:gd name="T41" fmla="*/ 170 h 150"/>
                <a:gd name="T42" fmla="*/ 206 w 198"/>
                <a:gd name="T43" fmla="*/ 229 h 150"/>
                <a:gd name="T44" fmla="*/ 188 w 198"/>
                <a:gd name="T45" fmla="*/ 258 h 150"/>
                <a:gd name="T46" fmla="*/ 176 w 198"/>
                <a:gd name="T47" fmla="*/ 341 h 150"/>
                <a:gd name="T48" fmla="*/ 165 w 198"/>
                <a:gd name="T49" fmla="*/ 398 h 150"/>
                <a:gd name="T50" fmla="*/ 176 w 198"/>
                <a:gd name="T51" fmla="*/ 479 h 150"/>
                <a:gd name="T52" fmla="*/ 145 w 198"/>
                <a:gd name="T53" fmla="*/ 533 h 150"/>
                <a:gd name="T54" fmla="*/ 145 w 198"/>
                <a:gd name="T55" fmla="*/ 562 h 150"/>
                <a:gd name="T56" fmla="*/ 133 w 198"/>
                <a:gd name="T57" fmla="*/ 597 h 150"/>
                <a:gd name="T58" fmla="*/ 121 w 198"/>
                <a:gd name="T59" fmla="*/ 650 h 150"/>
                <a:gd name="T60" fmla="*/ 103 w 198"/>
                <a:gd name="T61" fmla="*/ 650 h 150"/>
                <a:gd name="T62" fmla="*/ 85 w 198"/>
                <a:gd name="T63" fmla="*/ 650 h 150"/>
                <a:gd name="T64" fmla="*/ 73 w 198"/>
                <a:gd name="T65" fmla="*/ 704 h 150"/>
                <a:gd name="T66" fmla="*/ 48 w 198"/>
                <a:gd name="T67" fmla="*/ 704 h 150"/>
                <a:gd name="T68" fmla="*/ 42 w 198"/>
                <a:gd name="T69" fmla="*/ 622 h 150"/>
                <a:gd name="T70" fmla="*/ 30 w 198"/>
                <a:gd name="T71" fmla="*/ 597 h 150"/>
                <a:gd name="T72" fmla="*/ 24 w 198"/>
                <a:gd name="T73" fmla="*/ 597 h 150"/>
                <a:gd name="T74" fmla="*/ 24 w 198"/>
                <a:gd name="T75" fmla="*/ 597 h 150"/>
                <a:gd name="T76" fmla="*/ 30 w 198"/>
                <a:gd name="T77" fmla="*/ 533 h 150"/>
                <a:gd name="T78" fmla="*/ 30 w 198"/>
                <a:gd name="T79" fmla="*/ 510 h 150"/>
                <a:gd name="T80" fmla="*/ 30 w 198"/>
                <a:gd name="T81" fmla="*/ 453 h 150"/>
                <a:gd name="T82" fmla="*/ 24 w 198"/>
                <a:gd name="T83" fmla="*/ 370 h 150"/>
                <a:gd name="T84" fmla="*/ 30 w 198"/>
                <a:gd name="T85" fmla="*/ 370 h 150"/>
                <a:gd name="T86" fmla="*/ 36 w 198"/>
                <a:gd name="T87" fmla="*/ 258 h 150"/>
                <a:gd name="T88" fmla="*/ 42 w 198"/>
                <a:gd name="T89" fmla="*/ 229 h 150"/>
                <a:gd name="T90" fmla="*/ 42 w 198"/>
                <a:gd name="T91" fmla="*/ 170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150"/>
                <a:gd name="T140" fmla="*/ 198 w 198"/>
                <a:gd name="T141" fmla="*/ 150 h 1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6F73BF"/>
            </a:solidFill>
            <a:ln w="9525">
              <a:solidFill>
                <a:srgbClr val="000000"/>
              </a:solidFill>
              <a:round/>
              <a:headEnd/>
              <a:tailEnd/>
            </a:ln>
          </p:spPr>
          <p:txBody>
            <a:bodyPr/>
            <a:lstStyle/>
            <a:p>
              <a:endParaRPr lang="en-US"/>
            </a:p>
          </p:txBody>
        </p:sp>
        <p:sp>
          <p:nvSpPr>
            <p:cNvPr id="7632" name="Freeform 486"/>
            <p:cNvSpPr>
              <a:spLocks/>
            </p:cNvSpPr>
            <p:nvPr/>
          </p:nvSpPr>
          <p:spPr bwMode="auto">
            <a:xfrm>
              <a:off x="2565" y="1722"/>
              <a:ext cx="18" cy="7"/>
            </a:xfrm>
            <a:custGeom>
              <a:avLst/>
              <a:gdLst>
                <a:gd name="T0" fmla="*/ 18 w 18"/>
                <a:gd name="T1" fmla="*/ 0 h 6"/>
                <a:gd name="T2" fmla="*/ 12 w 18"/>
                <a:gd name="T3" fmla="*/ 47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0"/>
                  </a:moveTo>
                  <a:lnTo>
                    <a:pt x="12" y="6"/>
                  </a:lnTo>
                  <a:lnTo>
                    <a:pt x="0" y="0"/>
                  </a:lnTo>
                  <a:lnTo>
                    <a:pt x="12" y="0"/>
                  </a:lnTo>
                  <a:lnTo>
                    <a:pt x="18" y="0"/>
                  </a:lnTo>
                  <a:close/>
                </a:path>
              </a:pathLst>
            </a:custGeom>
            <a:solidFill>
              <a:srgbClr val="6F73BF"/>
            </a:solidFill>
            <a:ln w="9525">
              <a:solidFill>
                <a:srgbClr val="000000"/>
              </a:solidFill>
              <a:round/>
              <a:headEnd/>
              <a:tailEnd/>
            </a:ln>
          </p:spPr>
          <p:txBody>
            <a:bodyPr/>
            <a:lstStyle/>
            <a:p>
              <a:endParaRPr lang="en-US"/>
            </a:p>
          </p:txBody>
        </p:sp>
        <p:sp>
          <p:nvSpPr>
            <p:cNvPr id="7633" name="Freeform 487"/>
            <p:cNvSpPr>
              <a:spLocks/>
            </p:cNvSpPr>
            <p:nvPr/>
          </p:nvSpPr>
          <p:spPr bwMode="auto">
            <a:xfrm>
              <a:off x="485" y="1507"/>
              <a:ext cx="971" cy="538"/>
            </a:xfrm>
            <a:custGeom>
              <a:avLst/>
              <a:gdLst>
                <a:gd name="T0" fmla="*/ 1141 w 957"/>
                <a:gd name="T1" fmla="*/ 200 h 478"/>
                <a:gd name="T2" fmla="*/ 1084 w 957"/>
                <a:gd name="T3" fmla="*/ 386 h 478"/>
                <a:gd name="T4" fmla="*/ 955 w 957"/>
                <a:gd name="T5" fmla="*/ 527 h 478"/>
                <a:gd name="T6" fmla="*/ 868 w 957"/>
                <a:gd name="T7" fmla="*/ 667 h 478"/>
                <a:gd name="T8" fmla="*/ 852 w 957"/>
                <a:gd name="T9" fmla="*/ 527 h 478"/>
                <a:gd name="T10" fmla="*/ 845 w 957"/>
                <a:gd name="T11" fmla="*/ 305 h 478"/>
                <a:gd name="T12" fmla="*/ 751 w 957"/>
                <a:gd name="T13" fmla="*/ 141 h 478"/>
                <a:gd name="T14" fmla="*/ 671 w 957"/>
                <a:gd name="T15" fmla="*/ 0 h 478"/>
                <a:gd name="T16" fmla="*/ 146 w 957"/>
                <a:gd name="T17" fmla="*/ 111 h 478"/>
                <a:gd name="T18" fmla="*/ 140 w 957"/>
                <a:gd name="T19" fmla="*/ 141 h 478"/>
                <a:gd name="T20" fmla="*/ 103 w 957"/>
                <a:gd name="T21" fmla="*/ 111 h 478"/>
                <a:gd name="T22" fmla="*/ 91 w 957"/>
                <a:gd name="T23" fmla="*/ 254 h 478"/>
                <a:gd name="T24" fmla="*/ 61 w 957"/>
                <a:gd name="T25" fmla="*/ 470 h 478"/>
                <a:gd name="T26" fmla="*/ 0 w 957"/>
                <a:gd name="T27" fmla="*/ 859 h 478"/>
                <a:gd name="T28" fmla="*/ 0 w 957"/>
                <a:gd name="T29" fmla="*/ 1053 h 478"/>
                <a:gd name="T30" fmla="*/ 6 w 957"/>
                <a:gd name="T31" fmla="*/ 1083 h 478"/>
                <a:gd name="T32" fmla="*/ 6 w 957"/>
                <a:gd name="T33" fmla="*/ 1363 h 478"/>
                <a:gd name="T34" fmla="*/ 103 w 957"/>
                <a:gd name="T35" fmla="*/ 1555 h 478"/>
                <a:gd name="T36" fmla="*/ 236 w 957"/>
                <a:gd name="T37" fmla="*/ 1615 h 478"/>
                <a:gd name="T38" fmla="*/ 316 w 957"/>
                <a:gd name="T39" fmla="*/ 1894 h 478"/>
                <a:gd name="T40" fmla="*/ 390 w 957"/>
                <a:gd name="T41" fmla="*/ 2110 h 478"/>
                <a:gd name="T42" fmla="*/ 419 w 957"/>
                <a:gd name="T43" fmla="*/ 2029 h 478"/>
                <a:gd name="T44" fmla="*/ 456 w 957"/>
                <a:gd name="T45" fmla="*/ 1921 h 478"/>
                <a:gd name="T46" fmla="*/ 470 w 957"/>
                <a:gd name="T47" fmla="*/ 1921 h 478"/>
                <a:gd name="T48" fmla="*/ 512 w 957"/>
                <a:gd name="T49" fmla="*/ 1810 h 478"/>
                <a:gd name="T50" fmla="*/ 564 w 957"/>
                <a:gd name="T51" fmla="*/ 1842 h 478"/>
                <a:gd name="T52" fmla="*/ 600 w 957"/>
                <a:gd name="T53" fmla="*/ 1894 h 478"/>
                <a:gd name="T54" fmla="*/ 600 w 957"/>
                <a:gd name="T55" fmla="*/ 1783 h 478"/>
                <a:gd name="T56" fmla="*/ 636 w 957"/>
                <a:gd name="T57" fmla="*/ 1750 h 478"/>
                <a:gd name="T58" fmla="*/ 664 w 957"/>
                <a:gd name="T59" fmla="*/ 1750 h 478"/>
                <a:gd name="T60" fmla="*/ 686 w 957"/>
                <a:gd name="T61" fmla="*/ 1810 h 478"/>
                <a:gd name="T62" fmla="*/ 729 w 957"/>
                <a:gd name="T63" fmla="*/ 2002 h 478"/>
                <a:gd name="T64" fmla="*/ 744 w 957"/>
                <a:gd name="T65" fmla="*/ 2079 h 478"/>
                <a:gd name="T66" fmla="*/ 758 w 957"/>
                <a:gd name="T67" fmla="*/ 2224 h 478"/>
                <a:gd name="T68" fmla="*/ 780 w 957"/>
                <a:gd name="T69" fmla="*/ 1976 h 478"/>
                <a:gd name="T70" fmla="*/ 780 w 957"/>
                <a:gd name="T71" fmla="*/ 1669 h 478"/>
                <a:gd name="T72" fmla="*/ 802 w 957"/>
                <a:gd name="T73" fmla="*/ 1555 h 478"/>
                <a:gd name="T74" fmla="*/ 875 w 957"/>
                <a:gd name="T75" fmla="*/ 1363 h 478"/>
                <a:gd name="T76" fmla="*/ 889 w 957"/>
                <a:gd name="T77" fmla="*/ 1280 h 478"/>
                <a:gd name="T78" fmla="*/ 903 w 957"/>
                <a:gd name="T79" fmla="*/ 1225 h 478"/>
                <a:gd name="T80" fmla="*/ 917 w 957"/>
                <a:gd name="T81" fmla="*/ 1171 h 478"/>
                <a:gd name="T82" fmla="*/ 917 w 957"/>
                <a:gd name="T83" fmla="*/ 1142 h 478"/>
                <a:gd name="T84" fmla="*/ 911 w 957"/>
                <a:gd name="T85" fmla="*/ 998 h 478"/>
                <a:gd name="T86" fmla="*/ 917 w 957"/>
                <a:gd name="T87" fmla="*/ 968 h 478"/>
                <a:gd name="T88" fmla="*/ 931 w 957"/>
                <a:gd name="T89" fmla="*/ 998 h 478"/>
                <a:gd name="T90" fmla="*/ 925 w 957"/>
                <a:gd name="T91" fmla="*/ 1083 h 478"/>
                <a:gd name="T92" fmla="*/ 947 w 957"/>
                <a:gd name="T93" fmla="*/ 887 h 478"/>
                <a:gd name="T94" fmla="*/ 983 w 957"/>
                <a:gd name="T95" fmla="*/ 827 h 478"/>
                <a:gd name="T96" fmla="*/ 1041 w 957"/>
                <a:gd name="T97" fmla="*/ 751 h 478"/>
                <a:gd name="T98" fmla="*/ 1061 w 957"/>
                <a:gd name="T99" fmla="*/ 723 h 478"/>
                <a:gd name="T100" fmla="*/ 1061 w 957"/>
                <a:gd name="T101" fmla="*/ 635 h 478"/>
                <a:gd name="T102" fmla="*/ 1112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34" name="Freeform 488"/>
            <p:cNvSpPr>
              <a:spLocks/>
            </p:cNvSpPr>
            <p:nvPr/>
          </p:nvSpPr>
          <p:spPr bwMode="auto">
            <a:xfrm>
              <a:off x="268" y="1324"/>
              <a:ext cx="43" cy="27"/>
            </a:xfrm>
            <a:custGeom>
              <a:avLst/>
              <a:gdLst>
                <a:gd name="T0" fmla="*/ 55 w 42"/>
                <a:gd name="T1" fmla="*/ 29 h 24"/>
                <a:gd name="T2" fmla="*/ 49 w 42"/>
                <a:gd name="T3" fmla="*/ 29 h 24"/>
                <a:gd name="T4" fmla="*/ 55 w 42"/>
                <a:gd name="T5" fmla="*/ 29 h 24"/>
                <a:gd name="T6" fmla="*/ 49 w 42"/>
                <a:gd name="T7" fmla="*/ 29 h 24"/>
                <a:gd name="T8" fmla="*/ 49 w 42"/>
                <a:gd name="T9" fmla="*/ 0 h 24"/>
                <a:gd name="T10" fmla="*/ 43 w 42"/>
                <a:gd name="T11" fmla="*/ 29 h 24"/>
                <a:gd name="T12" fmla="*/ 37 w 42"/>
                <a:gd name="T13" fmla="*/ 29 h 24"/>
                <a:gd name="T14" fmla="*/ 18 w 42"/>
                <a:gd name="T15" fmla="*/ 29 h 24"/>
                <a:gd name="T16" fmla="*/ 12 w 42"/>
                <a:gd name="T17" fmla="*/ 60 h 24"/>
                <a:gd name="T18" fmla="*/ 12 w 42"/>
                <a:gd name="T19" fmla="*/ 29 h 24"/>
                <a:gd name="T20" fmla="*/ 0 w 42"/>
                <a:gd name="T21" fmla="*/ 60 h 24"/>
                <a:gd name="T22" fmla="*/ 0 w 42"/>
                <a:gd name="T23" fmla="*/ 87 h 24"/>
                <a:gd name="T24" fmla="*/ 0 w 42"/>
                <a:gd name="T25" fmla="*/ 87 h 24"/>
                <a:gd name="T26" fmla="*/ 6 w 42"/>
                <a:gd name="T27" fmla="*/ 87 h 24"/>
                <a:gd name="T28" fmla="*/ 0 w 42"/>
                <a:gd name="T29" fmla="*/ 111 h 24"/>
                <a:gd name="T30" fmla="*/ 6 w 42"/>
                <a:gd name="T31" fmla="*/ 87 h 24"/>
                <a:gd name="T32" fmla="*/ 43 w 42"/>
                <a:gd name="T33" fmla="*/ 60 h 24"/>
                <a:gd name="T34" fmla="*/ 43 w 42"/>
                <a:gd name="T35" fmla="*/ 60 h 24"/>
                <a:gd name="T36" fmla="*/ 55 w 42"/>
                <a:gd name="T37" fmla="*/ 29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4"/>
                <a:gd name="T59" fmla="*/ 42 w 42"/>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round/>
              <a:headEnd/>
              <a:tailEnd/>
            </a:ln>
          </p:spPr>
          <p:txBody>
            <a:bodyPr/>
            <a:lstStyle/>
            <a:p>
              <a:endParaRPr lang="en-US"/>
            </a:p>
          </p:txBody>
        </p:sp>
        <p:sp>
          <p:nvSpPr>
            <p:cNvPr id="7635" name="Freeform 489"/>
            <p:cNvSpPr>
              <a:spLocks/>
            </p:cNvSpPr>
            <p:nvPr/>
          </p:nvSpPr>
          <p:spPr bwMode="auto">
            <a:xfrm>
              <a:off x="163" y="1209"/>
              <a:ext cx="37" cy="14"/>
            </a:xfrm>
            <a:custGeom>
              <a:avLst/>
              <a:gdLst>
                <a:gd name="T0" fmla="*/ 49 w 36"/>
                <a:gd name="T1" fmla="*/ 47 h 12"/>
                <a:gd name="T2" fmla="*/ 31 w 36"/>
                <a:gd name="T3" fmla="*/ 89 h 12"/>
                <a:gd name="T4" fmla="*/ 12 w 36"/>
                <a:gd name="T5" fmla="*/ 47 h 12"/>
                <a:gd name="T6" fmla="*/ 12 w 36"/>
                <a:gd name="T7" fmla="*/ 47 h 12"/>
                <a:gd name="T8" fmla="*/ 0 w 36"/>
                <a:gd name="T9" fmla="*/ 47 h 12"/>
                <a:gd name="T10" fmla="*/ 0 w 36"/>
                <a:gd name="T11" fmla="*/ 0 h 12"/>
                <a:gd name="T12" fmla="*/ 31 w 36"/>
                <a:gd name="T13" fmla="*/ 0 h 12"/>
                <a:gd name="T14" fmla="*/ 49 w 36"/>
                <a:gd name="T15" fmla="*/ 47 h 12"/>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2"/>
                <a:gd name="T26" fmla="*/ 36 w 3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round/>
              <a:headEnd/>
              <a:tailEnd/>
            </a:ln>
          </p:spPr>
          <p:txBody>
            <a:bodyPr/>
            <a:lstStyle/>
            <a:p>
              <a:endParaRPr lang="en-US"/>
            </a:p>
          </p:txBody>
        </p:sp>
        <p:sp>
          <p:nvSpPr>
            <p:cNvPr id="7636" name="Freeform 490"/>
            <p:cNvSpPr>
              <a:spLocks/>
            </p:cNvSpPr>
            <p:nvPr/>
          </p:nvSpPr>
          <p:spPr bwMode="auto">
            <a:xfrm>
              <a:off x="546" y="1358"/>
              <a:ext cx="19" cy="34"/>
            </a:xfrm>
            <a:custGeom>
              <a:avLst/>
              <a:gdLst>
                <a:gd name="T0" fmla="*/ 25 w 18"/>
                <a:gd name="T1" fmla="*/ 156 h 30"/>
                <a:gd name="T2" fmla="*/ 6 w 18"/>
                <a:gd name="T3" fmla="*/ 156 h 30"/>
                <a:gd name="T4" fmla="*/ 6 w 18"/>
                <a:gd name="T5" fmla="*/ 124 h 30"/>
                <a:gd name="T6" fmla="*/ 0 w 18"/>
                <a:gd name="T7" fmla="*/ 124 h 30"/>
                <a:gd name="T8" fmla="*/ 6 w 18"/>
                <a:gd name="T9" fmla="*/ 88 h 30"/>
                <a:gd name="T10" fmla="*/ 25 w 18"/>
                <a:gd name="T11" fmla="*/ 88 h 30"/>
                <a:gd name="T12" fmla="*/ 6 w 18"/>
                <a:gd name="T13" fmla="*/ 88 h 30"/>
                <a:gd name="T14" fmla="*/ 25 w 18"/>
                <a:gd name="T15" fmla="*/ 61 h 30"/>
                <a:gd name="T16" fmla="*/ 25 w 18"/>
                <a:gd name="T17" fmla="*/ 29 h 30"/>
                <a:gd name="T18" fmla="*/ 35 w 18"/>
                <a:gd name="T19" fmla="*/ 0 h 30"/>
                <a:gd name="T20" fmla="*/ 35 w 18"/>
                <a:gd name="T21" fmla="*/ 88 h 30"/>
                <a:gd name="T22" fmla="*/ 35 w 18"/>
                <a:gd name="T23" fmla="*/ 88 h 30"/>
                <a:gd name="T24" fmla="*/ 25 w 18"/>
                <a:gd name="T25" fmla="*/ 88 h 30"/>
                <a:gd name="T26" fmla="*/ 25 w 18"/>
                <a:gd name="T27" fmla="*/ 156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30"/>
                <a:gd name="T44" fmla="*/ 18 w 18"/>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round/>
              <a:headEnd/>
              <a:tailEnd/>
            </a:ln>
          </p:spPr>
          <p:txBody>
            <a:bodyPr/>
            <a:lstStyle/>
            <a:p>
              <a:endParaRPr lang="en-US"/>
            </a:p>
          </p:txBody>
        </p:sp>
        <p:sp>
          <p:nvSpPr>
            <p:cNvPr id="7637" name="Freeform 491"/>
            <p:cNvSpPr>
              <a:spLocks/>
            </p:cNvSpPr>
            <p:nvPr/>
          </p:nvSpPr>
          <p:spPr bwMode="auto">
            <a:xfrm>
              <a:off x="558" y="1318"/>
              <a:ext cx="18" cy="27"/>
            </a:xfrm>
            <a:custGeom>
              <a:avLst/>
              <a:gdLst>
                <a:gd name="T0" fmla="*/ 18 w 18"/>
                <a:gd name="T1" fmla="*/ 60 h 24"/>
                <a:gd name="T2" fmla="*/ 12 w 18"/>
                <a:gd name="T3" fmla="*/ 87 h 24"/>
                <a:gd name="T4" fmla="*/ 0 w 18"/>
                <a:gd name="T5" fmla="*/ 111 h 24"/>
                <a:gd name="T6" fmla="*/ 6 w 18"/>
                <a:gd name="T7" fmla="*/ 87 h 24"/>
                <a:gd name="T8" fmla="*/ 12 w 18"/>
                <a:gd name="T9" fmla="*/ 0 h 24"/>
                <a:gd name="T10" fmla="*/ 18 w 18"/>
                <a:gd name="T11" fmla="*/ 29 h 24"/>
                <a:gd name="T12" fmla="*/ 18 w 18"/>
                <a:gd name="T13" fmla="*/ 6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round/>
              <a:headEnd/>
              <a:tailEnd/>
            </a:ln>
          </p:spPr>
          <p:txBody>
            <a:bodyPr/>
            <a:lstStyle/>
            <a:p>
              <a:endParaRPr lang="en-US"/>
            </a:p>
          </p:txBody>
        </p:sp>
        <p:sp>
          <p:nvSpPr>
            <p:cNvPr id="7638" name="Freeform 492"/>
            <p:cNvSpPr>
              <a:spLocks/>
            </p:cNvSpPr>
            <p:nvPr/>
          </p:nvSpPr>
          <p:spPr bwMode="auto">
            <a:xfrm>
              <a:off x="146" y="1277"/>
              <a:ext cx="24" cy="7"/>
            </a:xfrm>
            <a:custGeom>
              <a:avLst/>
              <a:gdLst>
                <a:gd name="T0" fmla="*/ 18 w 24"/>
                <a:gd name="T1" fmla="*/ 47 h 6"/>
                <a:gd name="T2" fmla="*/ 12 w 24"/>
                <a:gd name="T3" fmla="*/ 47 h 6"/>
                <a:gd name="T4" fmla="*/ 0 w 24"/>
                <a:gd name="T5" fmla="*/ 47 h 6"/>
                <a:gd name="T6" fmla="*/ 24 w 24"/>
                <a:gd name="T7" fmla="*/ 0 h 6"/>
                <a:gd name="T8" fmla="*/ 18 w 24"/>
                <a:gd name="T9" fmla="*/ 47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18" y="6"/>
                  </a:moveTo>
                  <a:lnTo>
                    <a:pt x="12" y="6"/>
                  </a:lnTo>
                  <a:lnTo>
                    <a:pt x="0" y="6"/>
                  </a:lnTo>
                  <a:lnTo>
                    <a:pt x="24" y="0"/>
                  </a:lnTo>
                  <a:lnTo>
                    <a:pt x="18" y="6"/>
                  </a:lnTo>
                  <a:close/>
                </a:path>
              </a:pathLst>
            </a:custGeom>
            <a:solidFill>
              <a:srgbClr val="C0C0C0"/>
            </a:solidFill>
            <a:ln w="9525">
              <a:solidFill>
                <a:srgbClr val="000000"/>
              </a:solidFill>
              <a:round/>
              <a:headEnd/>
              <a:tailEnd/>
            </a:ln>
          </p:spPr>
          <p:txBody>
            <a:bodyPr/>
            <a:lstStyle/>
            <a:p>
              <a:endParaRPr lang="en-US"/>
            </a:p>
          </p:txBody>
        </p:sp>
        <p:sp>
          <p:nvSpPr>
            <p:cNvPr id="7639" name="Freeform 493"/>
            <p:cNvSpPr>
              <a:spLocks/>
            </p:cNvSpPr>
            <p:nvPr/>
          </p:nvSpPr>
          <p:spPr bwMode="auto">
            <a:xfrm>
              <a:off x="546" y="1318"/>
              <a:ext cx="19" cy="20"/>
            </a:xfrm>
            <a:custGeom>
              <a:avLst/>
              <a:gdLst>
                <a:gd name="T0" fmla="*/ 25 w 18"/>
                <a:gd name="T1" fmla="*/ 70 h 18"/>
                <a:gd name="T2" fmla="*/ 25 w 18"/>
                <a:gd name="T3" fmla="*/ 46 h 18"/>
                <a:gd name="T4" fmla="*/ 6 w 18"/>
                <a:gd name="T5" fmla="*/ 24 h 18"/>
                <a:gd name="T6" fmla="*/ 35 w 18"/>
                <a:gd name="T7" fmla="*/ 46 h 18"/>
                <a:gd name="T8" fmla="*/ 35 w 18"/>
                <a:gd name="T9" fmla="*/ 24 h 18"/>
                <a:gd name="T10" fmla="*/ 25 w 18"/>
                <a:gd name="T11" fmla="*/ 24 h 18"/>
                <a:gd name="T12" fmla="*/ 25 w 18"/>
                <a:gd name="T13" fmla="*/ 0 h 18"/>
                <a:gd name="T14" fmla="*/ 6 w 18"/>
                <a:gd name="T15" fmla="*/ 24 h 18"/>
                <a:gd name="T16" fmla="*/ 6 w 18"/>
                <a:gd name="T17" fmla="*/ 46 h 18"/>
                <a:gd name="T18" fmla="*/ 0 w 18"/>
                <a:gd name="T19" fmla="*/ 46 h 18"/>
                <a:gd name="T20" fmla="*/ 0 w 18"/>
                <a:gd name="T21" fmla="*/ 70 h 18"/>
                <a:gd name="T22" fmla="*/ 6 w 18"/>
                <a:gd name="T23" fmla="*/ 46 h 18"/>
                <a:gd name="T24" fmla="*/ 25 w 18"/>
                <a:gd name="T25" fmla="*/ 7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8"/>
                <a:gd name="T41" fmla="*/ 18 w 18"/>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round/>
              <a:headEnd/>
              <a:tailEnd/>
            </a:ln>
          </p:spPr>
          <p:txBody>
            <a:bodyPr/>
            <a:lstStyle/>
            <a:p>
              <a:endParaRPr lang="en-US"/>
            </a:p>
          </p:txBody>
        </p:sp>
        <p:sp>
          <p:nvSpPr>
            <p:cNvPr id="7640" name="Freeform 494"/>
            <p:cNvSpPr>
              <a:spLocks/>
            </p:cNvSpPr>
            <p:nvPr/>
          </p:nvSpPr>
          <p:spPr bwMode="auto">
            <a:xfrm>
              <a:off x="540" y="1338"/>
              <a:ext cx="18" cy="27"/>
            </a:xfrm>
            <a:custGeom>
              <a:avLst/>
              <a:gdLst>
                <a:gd name="T0" fmla="*/ 0 w 18"/>
                <a:gd name="T1" fmla="*/ 111 h 24"/>
                <a:gd name="T2" fmla="*/ 18 w 18"/>
                <a:gd name="T3" fmla="*/ 0 h 24"/>
                <a:gd name="T4" fmla="*/ 6 w 18"/>
                <a:gd name="T5" fmla="*/ 0 h 24"/>
                <a:gd name="T6" fmla="*/ 0 w 18"/>
                <a:gd name="T7" fmla="*/ 111 h 24"/>
                <a:gd name="T8" fmla="*/ 0 60000 65536"/>
                <a:gd name="T9" fmla="*/ 0 60000 65536"/>
                <a:gd name="T10" fmla="*/ 0 60000 65536"/>
                <a:gd name="T11" fmla="*/ 0 60000 65536"/>
                <a:gd name="T12" fmla="*/ 0 w 18"/>
                <a:gd name="T13" fmla="*/ 0 h 24"/>
                <a:gd name="T14" fmla="*/ 18 w 18"/>
                <a:gd name="T15" fmla="*/ 24 h 24"/>
              </a:gdLst>
              <a:ahLst/>
              <a:cxnLst>
                <a:cxn ang="T8">
                  <a:pos x="T0" y="T1"/>
                </a:cxn>
                <a:cxn ang="T9">
                  <a:pos x="T2" y="T3"/>
                </a:cxn>
                <a:cxn ang="T10">
                  <a:pos x="T4" y="T5"/>
                </a:cxn>
                <a:cxn ang="T11">
                  <a:pos x="T6" y="T7"/>
                </a:cxn>
              </a:cxnLst>
              <a:rect l="T12" t="T13" r="T14" b="T15"/>
              <a:pathLst>
                <a:path w="18" h="24">
                  <a:moveTo>
                    <a:pt x="0" y="24"/>
                  </a:moveTo>
                  <a:lnTo>
                    <a:pt x="18" y="0"/>
                  </a:lnTo>
                  <a:lnTo>
                    <a:pt x="6" y="0"/>
                  </a:lnTo>
                  <a:lnTo>
                    <a:pt x="0" y="24"/>
                  </a:lnTo>
                  <a:close/>
                </a:path>
              </a:pathLst>
            </a:custGeom>
            <a:solidFill>
              <a:srgbClr val="C0C0C0"/>
            </a:solidFill>
            <a:ln w="9525">
              <a:solidFill>
                <a:srgbClr val="000000"/>
              </a:solidFill>
              <a:round/>
              <a:headEnd/>
              <a:tailEnd/>
            </a:ln>
          </p:spPr>
          <p:txBody>
            <a:bodyPr/>
            <a:lstStyle/>
            <a:p>
              <a:endParaRPr lang="en-US"/>
            </a:p>
          </p:txBody>
        </p:sp>
        <p:sp>
          <p:nvSpPr>
            <p:cNvPr id="7641" name="Freeform 495"/>
            <p:cNvSpPr>
              <a:spLocks/>
            </p:cNvSpPr>
            <p:nvPr/>
          </p:nvSpPr>
          <p:spPr bwMode="auto">
            <a:xfrm>
              <a:off x="565" y="1345"/>
              <a:ext cx="11" cy="13"/>
            </a:xfrm>
            <a:custGeom>
              <a:avLst/>
              <a:gdLst>
                <a:gd name="T0" fmla="*/ 6 w 12"/>
                <a:gd name="T1" fmla="*/ 20 h 12"/>
                <a:gd name="T2" fmla="*/ 6 w 12"/>
                <a:gd name="T3" fmla="*/ 20 h 12"/>
                <a:gd name="T4" fmla="*/ 0 w 12"/>
                <a:gd name="T5" fmla="*/ 0 h 12"/>
                <a:gd name="T6" fmla="*/ 0 w 12"/>
                <a:gd name="T7" fmla="*/ 20 h 12"/>
                <a:gd name="T8" fmla="*/ 0 w 12"/>
                <a:gd name="T9" fmla="*/ 33 h 12"/>
                <a:gd name="T10" fmla="*/ 6 w 12"/>
                <a:gd name="T11" fmla="*/ 20 h 12"/>
                <a:gd name="T12" fmla="*/ 6 w 12"/>
                <a:gd name="T13" fmla="*/ 20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round/>
              <a:headEnd/>
              <a:tailEnd/>
            </a:ln>
          </p:spPr>
          <p:txBody>
            <a:bodyPr/>
            <a:lstStyle/>
            <a:p>
              <a:endParaRPr lang="en-US"/>
            </a:p>
          </p:txBody>
        </p:sp>
        <p:sp>
          <p:nvSpPr>
            <p:cNvPr id="7642" name="Freeform 496"/>
            <p:cNvSpPr>
              <a:spLocks/>
            </p:cNvSpPr>
            <p:nvPr/>
          </p:nvSpPr>
          <p:spPr bwMode="auto">
            <a:xfrm>
              <a:off x="546" y="1351"/>
              <a:ext cx="19" cy="14"/>
            </a:xfrm>
            <a:custGeom>
              <a:avLst/>
              <a:gdLst>
                <a:gd name="T0" fmla="*/ 35 w 18"/>
                <a:gd name="T1" fmla="*/ 0 h 12"/>
                <a:gd name="T2" fmla="*/ 0 w 18"/>
                <a:gd name="T3" fmla="*/ 89 h 12"/>
                <a:gd name="T4" fmla="*/ 25 w 18"/>
                <a:gd name="T5" fmla="*/ 0 h 12"/>
                <a:gd name="T6" fmla="*/ 35 w 18"/>
                <a:gd name="T7" fmla="*/ 0 h 12"/>
                <a:gd name="T8" fmla="*/ 0 60000 65536"/>
                <a:gd name="T9" fmla="*/ 0 60000 65536"/>
                <a:gd name="T10" fmla="*/ 0 60000 65536"/>
                <a:gd name="T11" fmla="*/ 0 60000 65536"/>
                <a:gd name="T12" fmla="*/ 0 w 18"/>
                <a:gd name="T13" fmla="*/ 0 h 12"/>
                <a:gd name="T14" fmla="*/ 18 w 18"/>
                <a:gd name="T15" fmla="*/ 12 h 12"/>
              </a:gdLst>
              <a:ahLst/>
              <a:cxnLst>
                <a:cxn ang="T8">
                  <a:pos x="T0" y="T1"/>
                </a:cxn>
                <a:cxn ang="T9">
                  <a:pos x="T2" y="T3"/>
                </a:cxn>
                <a:cxn ang="T10">
                  <a:pos x="T4" y="T5"/>
                </a:cxn>
                <a:cxn ang="T11">
                  <a:pos x="T6" y="T7"/>
                </a:cxn>
              </a:cxnLst>
              <a:rect l="T12" t="T13" r="T14" b="T15"/>
              <a:pathLst>
                <a:path w="18" h="12">
                  <a:moveTo>
                    <a:pt x="18" y="0"/>
                  </a:moveTo>
                  <a:lnTo>
                    <a:pt x="0" y="12"/>
                  </a:lnTo>
                  <a:lnTo>
                    <a:pt x="12" y="0"/>
                  </a:lnTo>
                  <a:lnTo>
                    <a:pt x="18" y="0"/>
                  </a:lnTo>
                  <a:close/>
                </a:path>
              </a:pathLst>
            </a:custGeom>
            <a:solidFill>
              <a:srgbClr val="C0C0C0"/>
            </a:solidFill>
            <a:ln w="9525">
              <a:solidFill>
                <a:srgbClr val="000000"/>
              </a:solidFill>
              <a:round/>
              <a:headEnd/>
              <a:tailEnd/>
            </a:ln>
          </p:spPr>
          <p:txBody>
            <a:bodyPr/>
            <a:lstStyle/>
            <a:p>
              <a:endParaRPr lang="en-US"/>
            </a:p>
          </p:txBody>
        </p:sp>
        <p:sp>
          <p:nvSpPr>
            <p:cNvPr id="7643" name="Freeform 497"/>
            <p:cNvSpPr>
              <a:spLocks/>
            </p:cNvSpPr>
            <p:nvPr/>
          </p:nvSpPr>
          <p:spPr bwMode="auto">
            <a:xfrm>
              <a:off x="1309" y="1688"/>
              <a:ext cx="42" cy="14"/>
            </a:xfrm>
            <a:custGeom>
              <a:avLst/>
              <a:gdLst>
                <a:gd name="T0" fmla="*/ 54 w 41"/>
                <a:gd name="T1" fmla="*/ 47 h 12"/>
                <a:gd name="T2" fmla="*/ 42 w 41"/>
                <a:gd name="T3" fmla="*/ 47 h 12"/>
                <a:gd name="T4" fmla="*/ 42 w 41"/>
                <a:gd name="T5" fmla="*/ 0 h 12"/>
                <a:gd name="T6" fmla="*/ 0 w 41"/>
                <a:gd name="T7" fmla="*/ 89 h 12"/>
                <a:gd name="T8" fmla="*/ 36 w 41"/>
                <a:gd name="T9" fmla="*/ 47 h 12"/>
                <a:gd name="T10" fmla="*/ 54 w 41"/>
                <a:gd name="T11" fmla="*/ 47 h 12"/>
                <a:gd name="T12" fmla="*/ 0 60000 65536"/>
                <a:gd name="T13" fmla="*/ 0 60000 65536"/>
                <a:gd name="T14" fmla="*/ 0 60000 65536"/>
                <a:gd name="T15" fmla="*/ 0 60000 65536"/>
                <a:gd name="T16" fmla="*/ 0 60000 65536"/>
                <a:gd name="T17" fmla="*/ 0 60000 65536"/>
                <a:gd name="T18" fmla="*/ 0 w 41"/>
                <a:gd name="T19" fmla="*/ 0 h 12"/>
                <a:gd name="T20" fmla="*/ 41 w 4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round/>
              <a:headEnd/>
              <a:tailEnd/>
            </a:ln>
          </p:spPr>
          <p:txBody>
            <a:bodyPr/>
            <a:lstStyle/>
            <a:p>
              <a:endParaRPr lang="en-US"/>
            </a:p>
          </p:txBody>
        </p:sp>
        <p:sp>
          <p:nvSpPr>
            <p:cNvPr id="7644" name="Freeform 498"/>
            <p:cNvSpPr>
              <a:spLocks/>
            </p:cNvSpPr>
            <p:nvPr/>
          </p:nvSpPr>
          <p:spPr bwMode="auto">
            <a:xfrm>
              <a:off x="2226" y="1991"/>
              <a:ext cx="151" cy="155"/>
            </a:xfrm>
            <a:custGeom>
              <a:avLst/>
              <a:gdLst>
                <a:gd name="T0" fmla="*/ 6 w 149"/>
                <a:gd name="T1" fmla="*/ 572 h 138"/>
                <a:gd name="T2" fmla="*/ 0 w 149"/>
                <a:gd name="T3" fmla="*/ 622 h 138"/>
                <a:gd name="T4" fmla="*/ 0 w 149"/>
                <a:gd name="T5" fmla="*/ 572 h 138"/>
                <a:gd name="T6" fmla="*/ 12 w 149"/>
                <a:gd name="T7" fmla="*/ 463 h 138"/>
                <a:gd name="T8" fmla="*/ 24 w 149"/>
                <a:gd name="T9" fmla="*/ 353 h 138"/>
                <a:gd name="T10" fmla="*/ 24 w 149"/>
                <a:gd name="T11" fmla="*/ 353 h 138"/>
                <a:gd name="T12" fmla="*/ 36 w 149"/>
                <a:gd name="T13" fmla="*/ 295 h 138"/>
                <a:gd name="T14" fmla="*/ 55 w 149"/>
                <a:gd name="T15" fmla="*/ 222 h 138"/>
                <a:gd name="T16" fmla="*/ 61 w 149"/>
                <a:gd name="T17" fmla="*/ 163 h 138"/>
                <a:gd name="T18" fmla="*/ 73 w 149"/>
                <a:gd name="T19" fmla="*/ 111 h 138"/>
                <a:gd name="T20" fmla="*/ 85 w 149"/>
                <a:gd name="T21" fmla="*/ 0 h 138"/>
                <a:gd name="T22" fmla="*/ 175 w 149"/>
                <a:gd name="T23" fmla="*/ 0 h 138"/>
                <a:gd name="T24" fmla="*/ 175 w 149"/>
                <a:gd name="T25" fmla="*/ 27 h 138"/>
                <a:gd name="T26" fmla="*/ 175 w 149"/>
                <a:gd name="T27" fmla="*/ 163 h 138"/>
                <a:gd name="T28" fmla="*/ 102 w 149"/>
                <a:gd name="T29" fmla="*/ 163 h 138"/>
                <a:gd name="T30" fmla="*/ 102 w 149"/>
                <a:gd name="T31" fmla="*/ 271 h 138"/>
                <a:gd name="T32" fmla="*/ 102 w 149"/>
                <a:gd name="T33" fmla="*/ 383 h 138"/>
                <a:gd name="T34" fmla="*/ 85 w 149"/>
                <a:gd name="T35" fmla="*/ 437 h 138"/>
                <a:gd name="T36" fmla="*/ 85 w 149"/>
                <a:gd name="T37" fmla="*/ 491 h 138"/>
                <a:gd name="T38" fmla="*/ 85 w 149"/>
                <a:gd name="T39" fmla="*/ 572 h 138"/>
                <a:gd name="T40" fmla="*/ 6 w 149"/>
                <a:gd name="T41" fmla="*/ 572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138"/>
                <a:gd name="T65" fmla="*/ 149 w 149"/>
                <a:gd name="T66" fmla="*/ 138 h 1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round/>
              <a:headEnd/>
              <a:tailEnd/>
            </a:ln>
          </p:spPr>
          <p:txBody>
            <a:bodyPr/>
            <a:lstStyle/>
            <a:p>
              <a:endParaRPr lang="en-US"/>
            </a:p>
          </p:txBody>
        </p:sp>
        <p:sp>
          <p:nvSpPr>
            <p:cNvPr id="7645" name="Freeform 499"/>
            <p:cNvSpPr>
              <a:spLocks/>
            </p:cNvSpPr>
            <p:nvPr/>
          </p:nvSpPr>
          <p:spPr bwMode="auto">
            <a:xfrm>
              <a:off x="2171" y="805"/>
              <a:ext cx="1454" cy="1"/>
            </a:xfrm>
            <a:custGeom>
              <a:avLst/>
              <a:gdLst>
                <a:gd name="T0" fmla="*/ 0 w 1435"/>
                <a:gd name="T1" fmla="*/ 0 h 1"/>
                <a:gd name="T2" fmla="*/ 1703 w 1435"/>
                <a:gd name="T3" fmla="*/ 0 h 1"/>
                <a:gd name="T4" fmla="*/ 0 w 1435"/>
                <a:gd name="T5" fmla="*/ 0 h 1"/>
                <a:gd name="T6" fmla="*/ 0 60000 65536"/>
                <a:gd name="T7" fmla="*/ 0 60000 65536"/>
                <a:gd name="T8" fmla="*/ 0 60000 65536"/>
                <a:gd name="T9" fmla="*/ 0 w 1435"/>
                <a:gd name="T10" fmla="*/ 0 h 1"/>
                <a:gd name="T11" fmla="*/ 1435 w 1435"/>
                <a:gd name="T12" fmla="*/ 1 h 1"/>
              </a:gdLst>
              <a:ahLst/>
              <a:cxnLst>
                <a:cxn ang="T6">
                  <a:pos x="T0" y="T1"/>
                </a:cxn>
                <a:cxn ang="T7">
                  <a:pos x="T2" y="T3"/>
                </a:cxn>
                <a:cxn ang="T8">
                  <a:pos x="T4" y="T5"/>
                </a:cxn>
              </a:cxnLst>
              <a:rect l="T9" t="T10" r="T11" b="T12"/>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6" name="Freeform 500"/>
            <p:cNvSpPr>
              <a:spLocks/>
            </p:cNvSpPr>
            <p:nvPr/>
          </p:nvSpPr>
          <p:spPr bwMode="auto">
            <a:xfrm>
              <a:off x="4364" y="2537"/>
              <a:ext cx="67" cy="74"/>
            </a:xfrm>
            <a:custGeom>
              <a:avLst/>
              <a:gdLst>
                <a:gd name="T0" fmla="*/ 49 w 66"/>
                <a:gd name="T1" fmla="*/ 292 h 66"/>
                <a:gd name="T2" fmla="*/ 67 w 66"/>
                <a:gd name="T3" fmla="*/ 238 h 66"/>
                <a:gd name="T4" fmla="*/ 79 w 66"/>
                <a:gd name="T5" fmla="*/ 159 h 66"/>
                <a:gd name="T6" fmla="*/ 67 w 66"/>
                <a:gd name="T7" fmla="*/ 54 h 66"/>
                <a:gd name="T8" fmla="*/ 49 w 66"/>
                <a:gd name="T9" fmla="*/ 0 h 66"/>
                <a:gd name="T10" fmla="*/ 12 w 66"/>
                <a:gd name="T11" fmla="*/ 54 h 66"/>
                <a:gd name="T12" fmla="*/ 0 w 66"/>
                <a:gd name="T13" fmla="*/ 159 h 66"/>
                <a:gd name="T14" fmla="*/ 12 w 66"/>
                <a:gd name="T15" fmla="*/ 238 h 66"/>
                <a:gd name="T16" fmla="*/ 49 w 66"/>
                <a:gd name="T17" fmla="*/ 29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66"/>
                <a:gd name="T29" fmla="*/ 66 w 6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7" name="Freeform 501"/>
            <p:cNvSpPr>
              <a:spLocks/>
            </p:cNvSpPr>
            <p:nvPr/>
          </p:nvSpPr>
          <p:spPr bwMode="auto">
            <a:xfrm>
              <a:off x="1401" y="2186"/>
              <a:ext cx="66" cy="61"/>
            </a:xfrm>
            <a:custGeom>
              <a:avLst/>
              <a:gdLst>
                <a:gd name="T0" fmla="*/ 30 w 66"/>
                <a:gd name="T1" fmla="*/ 264 h 54"/>
                <a:gd name="T2" fmla="*/ 36 w 66"/>
                <a:gd name="T3" fmla="*/ 264 h 54"/>
                <a:gd name="T4" fmla="*/ 54 w 66"/>
                <a:gd name="T5" fmla="*/ 234 h 54"/>
                <a:gd name="T6" fmla="*/ 66 w 66"/>
                <a:gd name="T7" fmla="*/ 146 h 54"/>
                <a:gd name="T8" fmla="*/ 54 w 66"/>
                <a:gd name="T9" fmla="*/ 29 h 54"/>
                <a:gd name="T10" fmla="*/ 36 w 66"/>
                <a:gd name="T11" fmla="*/ 0 h 54"/>
                <a:gd name="T12" fmla="*/ 30 w 66"/>
                <a:gd name="T13" fmla="*/ 0 h 54"/>
                <a:gd name="T14" fmla="*/ 12 w 66"/>
                <a:gd name="T15" fmla="*/ 29 h 54"/>
                <a:gd name="T16" fmla="*/ 0 w 66"/>
                <a:gd name="T17" fmla="*/ 146 h 54"/>
                <a:gd name="T18" fmla="*/ 12 w 66"/>
                <a:gd name="T19" fmla="*/ 234 h 54"/>
                <a:gd name="T20" fmla="*/ 30 w 66"/>
                <a:gd name="T21" fmla="*/ 264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54"/>
                <a:gd name="T35" fmla="*/ 66 w 66"/>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8" name="Freeform 502"/>
            <p:cNvSpPr>
              <a:spLocks/>
            </p:cNvSpPr>
            <p:nvPr/>
          </p:nvSpPr>
          <p:spPr bwMode="auto">
            <a:xfrm>
              <a:off x="1276" y="2323"/>
              <a:ext cx="23" cy="20"/>
            </a:xfrm>
            <a:custGeom>
              <a:avLst/>
              <a:gdLst>
                <a:gd name="T0" fmla="*/ 12 w 24"/>
                <a:gd name="T1" fmla="*/ 24 h 18"/>
                <a:gd name="T2" fmla="*/ 12 w 24"/>
                <a:gd name="T3" fmla="*/ 0 h 18"/>
                <a:gd name="T4" fmla="*/ 0 w 24"/>
                <a:gd name="T5" fmla="*/ 0 h 18"/>
                <a:gd name="T6" fmla="*/ 0 w 24"/>
                <a:gd name="T7" fmla="*/ 70 h 18"/>
                <a:gd name="T8" fmla="*/ 12 w 24"/>
                <a:gd name="T9" fmla="*/ 70 h 18"/>
                <a:gd name="T10" fmla="*/ 12 w 24"/>
                <a:gd name="T11" fmla="*/ 24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6"/>
                  </a:moveTo>
                  <a:lnTo>
                    <a:pt x="12" y="0"/>
                  </a:lnTo>
                  <a:lnTo>
                    <a:pt x="0" y="0"/>
                  </a:lnTo>
                  <a:lnTo>
                    <a:pt x="0" y="18"/>
                  </a:lnTo>
                  <a:lnTo>
                    <a:pt x="12" y="18"/>
                  </a:lnTo>
                  <a:lnTo>
                    <a:pt x="24" y="6"/>
                  </a:lnTo>
                  <a:close/>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9" name="Freeform 503"/>
            <p:cNvSpPr>
              <a:spLocks/>
            </p:cNvSpPr>
            <p:nvPr/>
          </p:nvSpPr>
          <p:spPr bwMode="auto">
            <a:xfrm>
              <a:off x="2827" y="1636"/>
              <a:ext cx="31" cy="35"/>
            </a:xfrm>
            <a:custGeom>
              <a:avLst/>
              <a:gdLst>
                <a:gd name="T0" fmla="*/ 30 w 27"/>
                <a:gd name="T1" fmla="*/ 1 h 35"/>
                <a:gd name="T2" fmla="*/ 30 w 27"/>
                <a:gd name="T3" fmla="*/ 8 h 35"/>
                <a:gd name="T4" fmla="*/ 30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69 w 27"/>
                <a:gd name="T17" fmla="*/ 28 h 35"/>
                <a:gd name="T18" fmla="*/ 69 w 27"/>
                <a:gd name="T19" fmla="*/ 35 h 35"/>
                <a:gd name="T20" fmla="*/ 95 w 27"/>
                <a:gd name="T21" fmla="*/ 21 h 35"/>
                <a:gd name="T22" fmla="*/ 119 w 27"/>
                <a:gd name="T23" fmla="*/ 16 h 35"/>
                <a:gd name="T24" fmla="*/ 163 w 27"/>
                <a:gd name="T25" fmla="*/ 21 h 35"/>
                <a:gd name="T26" fmla="*/ 104 w 27"/>
                <a:gd name="T27" fmla="*/ 12 h 35"/>
                <a:gd name="T28" fmla="*/ 72 w 27"/>
                <a:gd name="T29" fmla="*/ 6 h 35"/>
                <a:gd name="T30" fmla="*/ 69 w 27"/>
                <a:gd name="T31" fmla="*/ 0 h 35"/>
                <a:gd name="T32" fmla="*/ 30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5"/>
                <a:gd name="T53" fmla="*/ 27 w 27"/>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round/>
              <a:headEnd/>
              <a:tailEnd/>
            </a:ln>
          </p:spPr>
          <p:txBody>
            <a:bodyPr/>
            <a:lstStyle/>
            <a:p>
              <a:endParaRPr lang="en-US"/>
            </a:p>
          </p:txBody>
        </p:sp>
        <p:sp>
          <p:nvSpPr>
            <p:cNvPr id="7650" name="Freeform 504"/>
            <p:cNvSpPr>
              <a:spLocks/>
            </p:cNvSpPr>
            <p:nvPr/>
          </p:nvSpPr>
          <p:spPr bwMode="auto">
            <a:xfrm>
              <a:off x="2831" y="1584"/>
              <a:ext cx="73" cy="87"/>
            </a:xfrm>
            <a:custGeom>
              <a:avLst/>
              <a:gdLst>
                <a:gd name="T0" fmla="*/ 48 w 65"/>
                <a:gd name="T1" fmla="*/ 19 h 87"/>
                <a:gd name="T2" fmla="*/ 48 w 65"/>
                <a:gd name="T3" fmla="*/ 19 h 87"/>
                <a:gd name="T4" fmla="*/ 24 w 65"/>
                <a:gd name="T5" fmla="*/ 19 h 87"/>
                <a:gd name="T6" fmla="*/ 24 w 65"/>
                <a:gd name="T7" fmla="*/ 26 h 87"/>
                <a:gd name="T8" fmla="*/ 48 w 65"/>
                <a:gd name="T9" fmla="*/ 26 h 87"/>
                <a:gd name="T10" fmla="*/ 48 w 65"/>
                <a:gd name="T11" fmla="*/ 26 h 87"/>
                <a:gd name="T12" fmla="*/ 24 w 65"/>
                <a:gd name="T13" fmla="*/ 33 h 87"/>
                <a:gd name="T14" fmla="*/ 24 w 65"/>
                <a:gd name="T15" fmla="*/ 33 h 87"/>
                <a:gd name="T16" fmla="*/ 24 w 65"/>
                <a:gd name="T17" fmla="*/ 40 h 87"/>
                <a:gd name="T18" fmla="*/ 48 w 65"/>
                <a:gd name="T19" fmla="*/ 40 h 87"/>
                <a:gd name="T20" fmla="*/ 70 w 65"/>
                <a:gd name="T21" fmla="*/ 46 h 87"/>
                <a:gd name="T22" fmla="*/ 48 w 65"/>
                <a:gd name="T23" fmla="*/ 46 h 87"/>
                <a:gd name="T24" fmla="*/ 48 w 65"/>
                <a:gd name="T25" fmla="*/ 53 h 87"/>
                <a:gd name="T26" fmla="*/ 48 w 65"/>
                <a:gd name="T27" fmla="*/ 53 h 87"/>
                <a:gd name="T28" fmla="*/ 61 w 65"/>
                <a:gd name="T29" fmla="*/ 64 h 87"/>
                <a:gd name="T30" fmla="*/ 77 w 65"/>
                <a:gd name="T31" fmla="*/ 69 h 87"/>
                <a:gd name="T32" fmla="*/ 89 w 65"/>
                <a:gd name="T33" fmla="*/ 70 h 87"/>
                <a:gd name="T34" fmla="*/ 100 w 65"/>
                <a:gd name="T35" fmla="*/ 73 h 87"/>
                <a:gd name="T36" fmla="*/ 100 w 65"/>
                <a:gd name="T37" fmla="*/ 78 h 87"/>
                <a:gd name="T38" fmla="*/ 89 w 65"/>
                <a:gd name="T39" fmla="*/ 73 h 87"/>
                <a:gd name="T40" fmla="*/ 122 w 65"/>
                <a:gd name="T41" fmla="*/ 80 h 87"/>
                <a:gd name="T42" fmla="*/ 150 w 65"/>
                <a:gd name="T43" fmla="*/ 87 h 87"/>
                <a:gd name="T44" fmla="*/ 173 w 65"/>
                <a:gd name="T45" fmla="*/ 87 h 87"/>
                <a:gd name="T46" fmla="*/ 173 w 65"/>
                <a:gd name="T47" fmla="*/ 87 h 87"/>
                <a:gd name="T48" fmla="*/ 194 w 65"/>
                <a:gd name="T49" fmla="*/ 87 h 87"/>
                <a:gd name="T50" fmla="*/ 194 w 65"/>
                <a:gd name="T51" fmla="*/ 87 h 87"/>
                <a:gd name="T52" fmla="*/ 226 w 65"/>
                <a:gd name="T53" fmla="*/ 87 h 87"/>
                <a:gd name="T54" fmla="*/ 226 w 65"/>
                <a:gd name="T55" fmla="*/ 87 h 87"/>
                <a:gd name="T56" fmla="*/ 245 w 65"/>
                <a:gd name="T57" fmla="*/ 80 h 87"/>
                <a:gd name="T58" fmla="*/ 245 w 65"/>
                <a:gd name="T59" fmla="*/ 80 h 87"/>
                <a:gd name="T60" fmla="*/ 293 w 65"/>
                <a:gd name="T61" fmla="*/ 67 h 87"/>
                <a:gd name="T62" fmla="*/ 245 w 65"/>
                <a:gd name="T63" fmla="*/ 53 h 87"/>
                <a:gd name="T64" fmla="*/ 267 w 65"/>
                <a:gd name="T65" fmla="*/ 40 h 87"/>
                <a:gd name="T66" fmla="*/ 245 w 65"/>
                <a:gd name="T67" fmla="*/ 33 h 87"/>
                <a:gd name="T68" fmla="*/ 226 w 65"/>
                <a:gd name="T69" fmla="*/ 33 h 87"/>
                <a:gd name="T70" fmla="*/ 226 w 65"/>
                <a:gd name="T71" fmla="*/ 33 h 87"/>
                <a:gd name="T72" fmla="*/ 173 w 65"/>
                <a:gd name="T73" fmla="*/ 26 h 87"/>
                <a:gd name="T74" fmla="*/ 100 w 65"/>
                <a:gd name="T75" fmla="*/ 0 h 87"/>
                <a:gd name="T76" fmla="*/ 0 w 65"/>
                <a:gd name="T77" fmla="*/ 6 h 87"/>
                <a:gd name="T78" fmla="*/ 0 w 65"/>
                <a:gd name="T79" fmla="*/ 12 h 87"/>
                <a:gd name="T80" fmla="*/ 24 w 65"/>
                <a:gd name="T81" fmla="*/ 12 h 87"/>
                <a:gd name="T82" fmla="*/ 0 w 65"/>
                <a:gd name="T83" fmla="*/ 12 h 87"/>
                <a:gd name="T84" fmla="*/ 24 w 65"/>
                <a:gd name="T85" fmla="*/ 19 h 87"/>
                <a:gd name="T86" fmla="*/ 48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
                <a:gd name="T133" fmla="*/ 0 h 87"/>
                <a:gd name="T134" fmla="*/ 65 w 65"/>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round/>
              <a:headEnd/>
              <a:tailEnd/>
            </a:ln>
          </p:spPr>
          <p:txBody>
            <a:bodyPr/>
            <a:lstStyle/>
            <a:p>
              <a:endParaRPr lang="en-US"/>
            </a:p>
          </p:txBody>
        </p:sp>
        <p:sp>
          <p:nvSpPr>
            <p:cNvPr id="7651" name="Freeform 505"/>
            <p:cNvSpPr>
              <a:spLocks/>
            </p:cNvSpPr>
            <p:nvPr/>
          </p:nvSpPr>
          <p:spPr bwMode="auto">
            <a:xfrm>
              <a:off x="2909" y="2084"/>
              <a:ext cx="289" cy="348"/>
            </a:xfrm>
            <a:custGeom>
              <a:avLst/>
              <a:gdLst>
                <a:gd name="T0" fmla="*/ 36 w 290"/>
                <a:gd name="T1" fmla="*/ 203 h 322"/>
                <a:gd name="T2" fmla="*/ 54 w 290"/>
                <a:gd name="T3" fmla="*/ 130 h 322"/>
                <a:gd name="T4" fmla="*/ 150 w 290"/>
                <a:gd name="T5" fmla="*/ 73 h 322"/>
                <a:gd name="T6" fmla="*/ 150 w 290"/>
                <a:gd name="T7" fmla="*/ 73 h 322"/>
                <a:gd name="T8" fmla="*/ 192 w 290"/>
                <a:gd name="T9" fmla="*/ 92 h 322"/>
                <a:gd name="T10" fmla="*/ 204 w 290"/>
                <a:gd name="T11" fmla="*/ 56 h 322"/>
                <a:gd name="T12" fmla="*/ 216 w 290"/>
                <a:gd name="T13" fmla="*/ 21 h 322"/>
                <a:gd name="T14" fmla="*/ 235 w 290"/>
                <a:gd name="T15" fmla="*/ 34 h 322"/>
                <a:gd name="T16" fmla="*/ 253 w 290"/>
                <a:gd name="T17" fmla="*/ 130 h 322"/>
                <a:gd name="T18" fmla="*/ 259 w 290"/>
                <a:gd name="T19" fmla="*/ 277 h 322"/>
                <a:gd name="T20" fmla="*/ 265 w 290"/>
                <a:gd name="T21" fmla="*/ 349 h 322"/>
                <a:gd name="T22" fmla="*/ 247 w 290"/>
                <a:gd name="T23" fmla="*/ 463 h 322"/>
                <a:gd name="T24" fmla="*/ 241 w 290"/>
                <a:gd name="T25" fmla="*/ 591 h 322"/>
                <a:gd name="T26" fmla="*/ 222 w 290"/>
                <a:gd name="T27" fmla="*/ 754 h 322"/>
                <a:gd name="T28" fmla="*/ 210 w 290"/>
                <a:gd name="T29" fmla="*/ 827 h 322"/>
                <a:gd name="T30" fmla="*/ 163 w 290"/>
                <a:gd name="T31" fmla="*/ 750 h 322"/>
                <a:gd name="T32" fmla="*/ 145 w 290"/>
                <a:gd name="T33" fmla="*/ 787 h 322"/>
                <a:gd name="T34" fmla="*/ 145 w 290"/>
                <a:gd name="T35" fmla="*/ 792 h 322"/>
                <a:gd name="T36" fmla="*/ 145 w 290"/>
                <a:gd name="T37" fmla="*/ 787 h 322"/>
                <a:gd name="T38" fmla="*/ 140 w 290"/>
                <a:gd name="T39" fmla="*/ 797 h 322"/>
                <a:gd name="T40" fmla="*/ 137 w 290"/>
                <a:gd name="T41" fmla="*/ 812 h 322"/>
                <a:gd name="T42" fmla="*/ 134 w 290"/>
                <a:gd name="T43" fmla="*/ 814 h 322"/>
                <a:gd name="T44" fmla="*/ 120 w 290"/>
                <a:gd name="T45" fmla="*/ 820 h 322"/>
                <a:gd name="T46" fmla="*/ 62 w 290"/>
                <a:gd name="T47" fmla="*/ 827 h 322"/>
                <a:gd name="T48" fmla="*/ 51 w 290"/>
                <a:gd name="T49" fmla="*/ 855 h 322"/>
                <a:gd name="T50" fmla="*/ 59 w 290"/>
                <a:gd name="T51" fmla="*/ 827 h 322"/>
                <a:gd name="T52" fmla="*/ 128 w 290"/>
                <a:gd name="T53" fmla="*/ 826 h 322"/>
                <a:gd name="T54" fmla="*/ 156 w 290"/>
                <a:gd name="T55" fmla="*/ 767 h 322"/>
                <a:gd name="T56" fmla="*/ 204 w 290"/>
                <a:gd name="T57" fmla="*/ 826 h 322"/>
                <a:gd name="T58" fmla="*/ 175 w 290"/>
                <a:gd name="T59" fmla="*/ 715 h 322"/>
                <a:gd name="T60" fmla="*/ 118 w 290"/>
                <a:gd name="T61" fmla="*/ 835 h 322"/>
                <a:gd name="T62" fmla="*/ 59 w 290"/>
                <a:gd name="T63" fmla="*/ 827 h 322"/>
                <a:gd name="T64" fmla="*/ 30 w 290"/>
                <a:gd name="T65" fmla="*/ 881 h 322"/>
                <a:gd name="T66" fmla="*/ 30 w 290"/>
                <a:gd name="T67" fmla="*/ 791 h 322"/>
                <a:gd name="T68" fmla="*/ 18 w 290"/>
                <a:gd name="T69" fmla="*/ 720 h 322"/>
                <a:gd name="T70" fmla="*/ 6 w 290"/>
                <a:gd name="T71" fmla="*/ 646 h 322"/>
                <a:gd name="T72" fmla="*/ 6 w 290"/>
                <a:gd name="T73" fmla="*/ 591 h 322"/>
                <a:gd name="T74" fmla="*/ 12 w 290"/>
                <a:gd name="T75" fmla="*/ 553 h 322"/>
                <a:gd name="T76" fmla="*/ 18 w 290"/>
                <a:gd name="T77" fmla="*/ 478 h 322"/>
                <a:gd name="T78" fmla="*/ 36 w 290"/>
                <a:gd name="T79" fmla="*/ 463 h 322"/>
                <a:gd name="T80" fmla="*/ 36 w 290"/>
                <a:gd name="T81" fmla="*/ 349 h 322"/>
                <a:gd name="T82" fmla="*/ 36 w 290"/>
                <a:gd name="T83" fmla="*/ 222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0"/>
                <a:gd name="T127" fmla="*/ 0 h 322"/>
                <a:gd name="T128" fmla="*/ 290 w 290"/>
                <a:gd name="T129" fmla="*/ 322 h 3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6F73BF"/>
            </a:solidFill>
            <a:ln w="9525">
              <a:solidFill>
                <a:srgbClr val="000000"/>
              </a:solidFill>
              <a:round/>
              <a:headEnd/>
              <a:tailEnd/>
            </a:ln>
          </p:spPr>
          <p:txBody>
            <a:bodyPr/>
            <a:lstStyle/>
            <a:p>
              <a:endParaRPr lang="en-US"/>
            </a:p>
          </p:txBody>
        </p:sp>
        <p:sp>
          <p:nvSpPr>
            <p:cNvPr id="7652" name="Freeform 506"/>
            <p:cNvSpPr>
              <a:spLocks/>
            </p:cNvSpPr>
            <p:nvPr/>
          </p:nvSpPr>
          <p:spPr bwMode="auto">
            <a:xfrm>
              <a:off x="2959" y="2347"/>
              <a:ext cx="209" cy="198"/>
            </a:xfrm>
            <a:custGeom>
              <a:avLst/>
              <a:gdLst>
                <a:gd name="T0" fmla="*/ 12 w 210"/>
                <a:gd name="T1" fmla="*/ 106 h 183"/>
                <a:gd name="T2" fmla="*/ 76 w 210"/>
                <a:gd name="T3" fmla="*/ 123 h 183"/>
                <a:gd name="T4" fmla="*/ 105 w 210"/>
                <a:gd name="T5" fmla="*/ 91 h 183"/>
                <a:gd name="T6" fmla="*/ 132 w 210"/>
                <a:gd name="T7" fmla="*/ 2 h 183"/>
                <a:gd name="T8" fmla="*/ 161 w 210"/>
                <a:gd name="T9" fmla="*/ 115 h 183"/>
                <a:gd name="T10" fmla="*/ 165 w 210"/>
                <a:gd name="T11" fmla="*/ 123 h 183"/>
                <a:gd name="T12" fmla="*/ 142 w 210"/>
                <a:gd name="T13" fmla="*/ 230 h 183"/>
                <a:gd name="T14" fmla="*/ 148 w 210"/>
                <a:gd name="T15" fmla="*/ 249 h 183"/>
                <a:gd name="T16" fmla="*/ 166 w 210"/>
                <a:gd name="T17" fmla="*/ 282 h 183"/>
                <a:gd name="T18" fmla="*/ 172 w 210"/>
                <a:gd name="T19" fmla="*/ 322 h 183"/>
                <a:gd name="T20" fmla="*/ 184 w 210"/>
                <a:gd name="T21" fmla="*/ 377 h 183"/>
                <a:gd name="T22" fmla="*/ 191 w 210"/>
                <a:gd name="T23" fmla="*/ 377 h 183"/>
                <a:gd name="T24" fmla="*/ 197 w 210"/>
                <a:gd name="T25" fmla="*/ 435 h 183"/>
                <a:gd name="T26" fmla="*/ 166 w 210"/>
                <a:gd name="T27" fmla="*/ 435 h 183"/>
                <a:gd name="T28" fmla="*/ 160 w 210"/>
                <a:gd name="T29" fmla="*/ 452 h 183"/>
                <a:gd name="T30" fmla="*/ 154 w 210"/>
                <a:gd name="T31" fmla="*/ 489 h 183"/>
                <a:gd name="T32" fmla="*/ 136 w 210"/>
                <a:gd name="T33" fmla="*/ 489 h 183"/>
                <a:gd name="T34" fmla="*/ 124 w 210"/>
                <a:gd name="T35" fmla="*/ 489 h 183"/>
                <a:gd name="T36" fmla="*/ 124 w 210"/>
                <a:gd name="T37" fmla="*/ 489 h 183"/>
                <a:gd name="T38" fmla="*/ 112 w 210"/>
                <a:gd name="T39" fmla="*/ 489 h 183"/>
                <a:gd name="T40" fmla="*/ 106 w 210"/>
                <a:gd name="T41" fmla="*/ 510 h 183"/>
                <a:gd name="T42" fmla="*/ 105 w 210"/>
                <a:gd name="T43" fmla="*/ 473 h 183"/>
                <a:gd name="T44" fmla="*/ 94 w 210"/>
                <a:gd name="T45" fmla="*/ 435 h 183"/>
                <a:gd name="T46" fmla="*/ 88 w 210"/>
                <a:gd name="T47" fmla="*/ 452 h 183"/>
                <a:gd name="T48" fmla="*/ 76 w 210"/>
                <a:gd name="T49" fmla="*/ 452 h 183"/>
                <a:gd name="T50" fmla="*/ 64 w 210"/>
                <a:gd name="T51" fmla="*/ 414 h 183"/>
                <a:gd name="T52" fmla="*/ 58 w 210"/>
                <a:gd name="T53" fmla="*/ 414 h 183"/>
                <a:gd name="T54" fmla="*/ 58 w 210"/>
                <a:gd name="T55" fmla="*/ 377 h 183"/>
                <a:gd name="T56" fmla="*/ 46 w 210"/>
                <a:gd name="T57" fmla="*/ 341 h 183"/>
                <a:gd name="T58" fmla="*/ 40 w 210"/>
                <a:gd name="T59" fmla="*/ 322 h 183"/>
                <a:gd name="T60" fmla="*/ 22 w 210"/>
                <a:gd name="T61" fmla="*/ 269 h 183"/>
                <a:gd name="T62" fmla="*/ 22 w 210"/>
                <a:gd name="T63" fmla="*/ 249 h 183"/>
                <a:gd name="T64" fmla="*/ 20 w 210"/>
                <a:gd name="T65" fmla="*/ 233 h 183"/>
                <a:gd name="T66" fmla="*/ 3 w 210"/>
                <a:gd name="T67" fmla="*/ 211 h 183"/>
                <a:gd name="T68" fmla="*/ 3 w 210"/>
                <a:gd name="T69" fmla="*/ 195 h 183"/>
                <a:gd name="T70" fmla="*/ 0 w 210"/>
                <a:gd name="T71" fmla="*/ 183 h 183"/>
                <a:gd name="T72" fmla="*/ 15 w 210"/>
                <a:gd name="T73" fmla="*/ 115 h 183"/>
                <a:gd name="T74" fmla="*/ 20 w 210"/>
                <a:gd name="T75" fmla="*/ 114 h 183"/>
                <a:gd name="T76" fmla="*/ 41 w 210"/>
                <a:gd name="T77" fmla="*/ 114 h 183"/>
                <a:gd name="T78" fmla="*/ 50 w 210"/>
                <a:gd name="T79" fmla="*/ 115 h 183"/>
                <a:gd name="T80" fmla="*/ 84 w 210"/>
                <a:gd name="T81" fmla="*/ 114 h 183"/>
                <a:gd name="T82" fmla="*/ 104 w 210"/>
                <a:gd name="T83" fmla="*/ 91 h 183"/>
                <a:gd name="T84" fmla="*/ 112 w 210"/>
                <a:gd name="T85" fmla="*/ 56 h 183"/>
                <a:gd name="T86" fmla="*/ 133 w 210"/>
                <a:gd name="T87" fmla="*/ 2 h 183"/>
                <a:gd name="T88" fmla="*/ 160 w 210"/>
                <a:gd name="T89" fmla="*/ 114 h 183"/>
                <a:gd name="T90" fmla="*/ 151 w 210"/>
                <a:gd name="T91" fmla="*/ 82 h 183"/>
                <a:gd name="T92" fmla="*/ 131 w 210"/>
                <a:gd name="T93" fmla="*/ 0 h 183"/>
                <a:gd name="T94" fmla="*/ 106 w 210"/>
                <a:gd name="T95" fmla="*/ 76 h 183"/>
                <a:gd name="T96" fmla="*/ 74 w 210"/>
                <a:gd name="T97" fmla="*/ 123 h 183"/>
                <a:gd name="T98" fmla="*/ 62 w 210"/>
                <a:gd name="T99" fmla="*/ 124 h 183"/>
                <a:gd name="T100" fmla="*/ 15 w 210"/>
                <a:gd name="T101" fmla="*/ 115 h 183"/>
                <a:gd name="T102" fmla="*/ 3 w 210"/>
                <a:gd name="T103" fmla="*/ 168 h 183"/>
                <a:gd name="T104" fmla="*/ 12 w 210"/>
                <a:gd name="T105" fmla="*/ 106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183"/>
                <a:gd name="T161" fmla="*/ 210 w 210"/>
                <a:gd name="T162" fmla="*/ 183 h 1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round/>
              <a:headEnd/>
              <a:tailEnd/>
            </a:ln>
          </p:spPr>
          <p:txBody>
            <a:bodyPr/>
            <a:lstStyle/>
            <a:p>
              <a:endParaRPr lang="en-US"/>
            </a:p>
          </p:txBody>
        </p:sp>
      </p:grpSp>
      <p:sp>
        <p:nvSpPr>
          <p:cNvPr id="7172" name="Rectangle 507"/>
          <p:cNvSpPr>
            <a:spLocks noChangeArrowheads="1"/>
          </p:cNvSpPr>
          <p:nvPr/>
        </p:nvSpPr>
        <p:spPr bwMode="auto">
          <a:xfrm>
            <a:off x="2627313" y="5270500"/>
            <a:ext cx="4572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r>
              <a:rPr lang="en-US" altLang="en-US" sz="1800" b="0"/>
              <a:t> </a:t>
            </a:r>
            <a:r>
              <a:rPr lang="en-US" altLang="en-US" sz="1600">
                <a:solidFill>
                  <a:srgbClr val="B367FF"/>
                </a:solidFill>
              </a:rPr>
              <a:t>1 Agreement only</a:t>
            </a:r>
            <a:r>
              <a:rPr lang="en-US" altLang="en-US" sz="1600">
                <a:solidFill>
                  <a:srgbClr val="ACECF7"/>
                </a:solidFill>
              </a:rPr>
              <a:t/>
            </a:r>
            <a:br>
              <a:rPr lang="en-US" altLang="en-US" sz="1600">
                <a:solidFill>
                  <a:srgbClr val="ACECF7"/>
                </a:solidFill>
              </a:rPr>
            </a:br>
            <a:r>
              <a:rPr lang="en-US" altLang="en-US" sz="1600">
                <a:solidFill>
                  <a:srgbClr val="21ABBE"/>
                </a:solidFill>
              </a:rPr>
              <a:t>37 Protocol only (including EU)</a:t>
            </a:r>
            <a:br>
              <a:rPr lang="en-US" altLang="en-US" sz="1600">
                <a:solidFill>
                  <a:srgbClr val="21ABBE"/>
                </a:solidFill>
              </a:rPr>
            </a:br>
            <a:r>
              <a:rPr lang="en-US" altLang="en-US" sz="1600">
                <a:solidFill>
                  <a:srgbClr val="6F73BF"/>
                </a:solidFill>
              </a:rPr>
              <a:t>54 Agreement and Protocol</a:t>
            </a:r>
          </a:p>
          <a:p>
            <a:pPr eaLnBrk="1" hangingPunct="1">
              <a:spcBef>
                <a:spcPct val="0"/>
              </a:spcBef>
              <a:buFontTx/>
              <a:buNone/>
            </a:pPr>
            <a:r>
              <a:rPr lang="en-US" altLang="en-US" sz="1600"/>
              <a:t>92 Members</a:t>
            </a:r>
          </a:p>
        </p:txBody>
      </p:sp>
    </p:spTree>
    <p:extLst>
      <p:ext uri="{BB962C8B-B14F-4D97-AF65-F5344CB8AC3E}">
        <p14:creationId xmlns:p14="http://schemas.microsoft.com/office/powerpoint/2010/main" val="3353361589"/>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188640"/>
            <a:ext cx="8229600" cy="1143000"/>
          </a:xfrm>
        </p:spPr>
        <p:txBody>
          <a:bodyPr/>
          <a:lstStyle/>
          <a:p>
            <a:pPr algn="ctr" eaLnBrk="1" hangingPunct="1"/>
            <a:r>
              <a:rPr lang="fr-CH" altLang="en-US" dirty="0" smtClean="0"/>
              <a:t>ACCESSIONS</a:t>
            </a:r>
            <a:endParaRPr lang="en-US" altLang="en-US" dirty="0" smtClean="0"/>
          </a:p>
        </p:txBody>
      </p:sp>
      <p:sp>
        <p:nvSpPr>
          <p:cNvPr id="8195" name="Rectangle 3"/>
          <p:cNvSpPr>
            <a:spLocks noGrp="1" noChangeArrowheads="1"/>
          </p:cNvSpPr>
          <p:nvPr>
            <p:ph type="body" idx="1"/>
          </p:nvPr>
        </p:nvSpPr>
        <p:spPr>
          <a:xfrm>
            <a:off x="323528" y="1340768"/>
            <a:ext cx="8820472" cy="4895850"/>
          </a:xfrm>
        </p:spPr>
        <p:txBody>
          <a:bodyPr/>
          <a:lstStyle/>
          <a:p>
            <a:pPr eaLnBrk="1" hangingPunct="1">
              <a:defRPr/>
            </a:pPr>
            <a:endParaRPr lang="fr-CH" dirty="0" smtClean="0"/>
          </a:p>
          <a:p>
            <a:pPr eaLnBrk="1" hangingPunct="1">
              <a:defRPr/>
            </a:pPr>
            <a:r>
              <a:rPr lang="en-US" sz="2000" dirty="0" smtClean="0"/>
              <a:t>Significant geographical expansion of the Madrid system</a:t>
            </a:r>
          </a:p>
          <a:p>
            <a:pPr marL="0" indent="0" eaLnBrk="1" hangingPunct="1">
              <a:buNone/>
              <a:defRPr/>
            </a:pPr>
            <a:r>
              <a:rPr lang="en-US" sz="2000" dirty="0" smtClean="0"/>
              <a:t> </a:t>
            </a:r>
          </a:p>
          <a:p>
            <a:pPr eaLnBrk="1" hangingPunct="1">
              <a:defRPr/>
            </a:pPr>
            <a:r>
              <a:rPr lang="en-US" sz="2000" dirty="0" smtClean="0"/>
              <a:t>2012: The Philippines, Colombia, New Zealand and Mexico</a:t>
            </a:r>
          </a:p>
          <a:p>
            <a:pPr marL="0" indent="0" eaLnBrk="1" hangingPunct="1">
              <a:buNone/>
              <a:defRPr/>
            </a:pPr>
            <a:endParaRPr lang="en-US" sz="2000" dirty="0" smtClean="0"/>
          </a:p>
          <a:p>
            <a:pPr eaLnBrk="1" hangingPunct="1">
              <a:defRPr/>
            </a:pPr>
            <a:r>
              <a:rPr lang="en-US" sz="2000" dirty="0" smtClean="0"/>
              <a:t>2013: India, Rwanda and Tunisia (October 16, 2013)</a:t>
            </a:r>
          </a:p>
          <a:p>
            <a:pPr eaLnBrk="1" hangingPunct="1">
              <a:defRPr/>
            </a:pPr>
            <a:endParaRPr lang="fr-CH" sz="2000" dirty="0" smtClean="0"/>
          </a:p>
          <a:p>
            <a:pPr eaLnBrk="1" hangingPunct="1">
              <a:defRPr/>
            </a:pPr>
            <a:r>
              <a:rPr lang="fr-CH" sz="2000" dirty="0" smtClean="0"/>
              <a:t>Future accessions?</a:t>
            </a:r>
          </a:p>
          <a:p>
            <a:pPr marL="0" indent="0" eaLnBrk="1" hangingPunct="1">
              <a:buNone/>
              <a:defRPr/>
            </a:pPr>
            <a:endParaRPr lang="fr-CH" sz="2000" dirty="0" smtClean="0"/>
          </a:p>
          <a:p>
            <a:pPr lvl="1" eaLnBrk="1" hangingPunct="1">
              <a:buFont typeface="Wingdings" panose="05000000000000000000" pitchFamily="2" charset="2"/>
              <a:buChar char="Ø"/>
              <a:defRPr/>
            </a:pPr>
            <a:r>
              <a:rPr lang="fr-CH" sz="1800" dirty="0" smtClean="0"/>
              <a:t>Latin American countries</a:t>
            </a:r>
          </a:p>
          <a:p>
            <a:pPr lvl="1" eaLnBrk="1" hangingPunct="1">
              <a:buFont typeface="Wingdings" panose="05000000000000000000" pitchFamily="2" charset="2"/>
              <a:buChar char="Ø"/>
              <a:defRPr/>
            </a:pPr>
            <a:r>
              <a:rPr lang="fr-CH" sz="1800" dirty="0" smtClean="0"/>
              <a:t>ASEAN countries by 2015</a:t>
            </a:r>
          </a:p>
          <a:p>
            <a:pPr lvl="1" eaLnBrk="1" hangingPunct="1">
              <a:buFont typeface="Wingdings" panose="05000000000000000000" pitchFamily="2" charset="2"/>
              <a:buChar char="Ø"/>
              <a:defRPr/>
            </a:pPr>
            <a:r>
              <a:rPr lang="en-US" sz="1800" dirty="0" smtClean="0"/>
              <a:t>Caribbean</a:t>
            </a:r>
            <a:r>
              <a:rPr lang="fr-CH" sz="1800" dirty="0" smtClean="0"/>
              <a:t> countries</a:t>
            </a:r>
          </a:p>
          <a:p>
            <a:pPr lvl="1" eaLnBrk="1" hangingPunct="1">
              <a:buFont typeface="Wingdings" panose="05000000000000000000" pitchFamily="2" charset="2"/>
              <a:buChar char="Ø"/>
              <a:defRPr/>
            </a:pPr>
            <a:r>
              <a:rPr lang="en-US" sz="1800" dirty="0" smtClean="0"/>
              <a:t>African</a:t>
            </a:r>
            <a:r>
              <a:rPr lang="fr-CH" sz="1800" dirty="0" smtClean="0"/>
              <a:t> countries</a:t>
            </a:r>
          </a:p>
          <a:p>
            <a:pPr marL="457200" lvl="1" indent="0" eaLnBrk="1" hangingPunct="1">
              <a:buFontTx/>
              <a:buNone/>
              <a:defRPr/>
            </a:pPr>
            <a:endParaRPr lang="en-US" dirty="0" smtClean="0"/>
          </a:p>
        </p:txBody>
      </p:sp>
    </p:spTree>
    <p:extLst>
      <p:ext uri="{BB962C8B-B14F-4D97-AF65-F5344CB8AC3E}">
        <p14:creationId xmlns:p14="http://schemas.microsoft.com/office/powerpoint/2010/main" val="1629843035"/>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7544" y="116632"/>
            <a:ext cx="8229600" cy="1143000"/>
          </a:xfrm>
        </p:spPr>
        <p:txBody>
          <a:bodyPr/>
          <a:lstStyle/>
          <a:p>
            <a:pPr algn="ctr"/>
            <a:r>
              <a:rPr lang="en-US" altLang="en-US" sz="2800" dirty="0" smtClean="0"/>
              <a:t>KEY PRINCIPLES OF THE MADRID SYSTEM (1)</a:t>
            </a:r>
          </a:p>
        </p:txBody>
      </p:sp>
      <p:sp>
        <p:nvSpPr>
          <p:cNvPr id="9219" name="Rectangle 3"/>
          <p:cNvSpPr>
            <a:spLocks noGrp="1" noChangeArrowheads="1"/>
          </p:cNvSpPr>
          <p:nvPr>
            <p:ph type="body" idx="1"/>
          </p:nvPr>
        </p:nvSpPr>
        <p:spPr>
          <a:xfrm>
            <a:off x="107504" y="1340768"/>
            <a:ext cx="9144000" cy="5073650"/>
          </a:xfrm>
        </p:spPr>
        <p:txBody>
          <a:bodyPr/>
          <a:lstStyle/>
          <a:p>
            <a:pPr>
              <a:lnSpc>
                <a:spcPct val="150000"/>
              </a:lnSpc>
            </a:pPr>
            <a:r>
              <a:rPr lang="en-US" altLang="en-US" sz="2200" b="1" u="sng" dirty="0" smtClean="0"/>
              <a:t>Entitlement and Basic Mark</a:t>
            </a:r>
            <a:r>
              <a:rPr lang="en-US" altLang="en-US" sz="2200" b="1" dirty="0" smtClean="0"/>
              <a:t>:</a:t>
            </a:r>
          </a:p>
          <a:p>
            <a:pPr>
              <a:lnSpc>
                <a:spcPct val="150000"/>
              </a:lnSpc>
              <a:buFontTx/>
              <a:buNone/>
            </a:pPr>
            <a:r>
              <a:rPr lang="en-US" altLang="en-US" sz="2000" dirty="0" smtClean="0"/>
              <a:t>	To use the Madrid system, you need a connection with a Contracting Party (CP), like establishment, domicile or nationality, </a:t>
            </a:r>
            <a:r>
              <a:rPr lang="en-US" altLang="en-US" sz="2000" b="1" dirty="0" smtClean="0"/>
              <a:t>and</a:t>
            </a:r>
            <a:r>
              <a:rPr lang="en-US" altLang="en-US" sz="2000" dirty="0" smtClean="0"/>
              <a:t> a mark applied for or registered (basic mark) with that CP (Office of origin)</a:t>
            </a:r>
          </a:p>
          <a:p>
            <a:pPr>
              <a:lnSpc>
                <a:spcPct val="150000"/>
              </a:lnSpc>
            </a:pPr>
            <a:r>
              <a:rPr lang="en-US" altLang="en-US" sz="2200" b="1" u="sng" dirty="0" smtClean="0"/>
              <a:t>One to many relationship:</a:t>
            </a:r>
            <a:r>
              <a:rPr lang="en-US" altLang="en-US" sz="2200" b="1" dirty="0" smtClean="0"/>
              <a:t> </a:t>
            </a:r>
          </a:p>
          <a:p>
            <a:pPr>
              <a:lnSpc>
                <a:spcPct val="150000"/>
              </a:lnSpc>
              <a:buFontTx/>
              <a:buNone/>
            </a:pPr>
            <a:r>
              <a:rPr lang="en-US" altLang="en-US" sz="2000" dirty="0" smtClean="0"/>
              <a:t>	File a single international application through the Office of origin for a single international registration (IR) in which one or more Contracting Parties (CP) are designated </a:t>
            </a:r>
            <a:endParaRPr lang="en-US" altLang="en-US" sz="2000" u="sng" dirty="0" smtClean="0"/>
          </a:p>
          <a:p>
            <a:pPr>
              <a:lnSpc>
                <a:spcPct val="150000"/>
              </a:lnSpc>
            </a:pPr>
            <a:r>
              <a:rPr lang="en-US" altLang="en-US" sz="2200" b="1" u="sng" dirty="0" smtClean="0"/>
              <a:t>Renewal:</a:t>
            </a:r>
          </a:p>
          <a:p>
            <a:pPr>
              <a:lnSpc>
                <a:spcPct val="150000"/>
              </a:lnSpc>
              <a:buFontTx/>
              <a:buNone/>
            </a:pPr>
            <a:r>
              <a:rPr lang="en-US" altLang="en-US" sz="2000" dirty="0" smtClean="0"/>
              <a:t>	Every 10 years</a:t>
            </a:r>
          </a:p>
        </p:txBody>
      </p:sp>
    </p:spTree>
    <p:extLst>
      <p:ext uri="{BB962C8B-B14F-4D97-AF65-F5344CB8AC3E}">
        <p14:creationId xmlns:p14="http://schemas.microsoft.com/office/powerpoint/2010/main" val="445123196"/>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1560" y="332656"/>
            <a:ext cx="8229600" cy="1143000"/>
          </a:xfrm>
        </p:spPr>
        <p:txBody>
          <a:bodyPr/>
          <a:lstStyle/>
          <a:p>
            <a:r>
              <a:rPr lang="en-US" altLang="en-US" sz="2800" dirty="0" smtClean="0"/>
              <a:t>KEY PRINCIPLES OF THE MADRID SYSTEM (2)</a:t>
            </a:r>
          </a:p>
        </p:txBody>
      </p:sp>
      <p:sp>
        <p:nvSpPr>
          <p:cNvPr id="10243" name="Rectangle 3"/>
          <p:cNvSpPr>
            <a:spLocks noGrp="1" noChangeArrowheads="1"/>
          </p:cNvSpPr>
          <p:nvPr>
            <p:ph type="body" idx="1"/>
          </p:nvPr>
        </p:nvSpPr>
        <p:spPr>
          <a:xfrm>
            <a:off x="179512" y="1988840"/>
            <a:ext cx="8785671" cy="4352925"/>
          </a:xfrm>
        </p:spPr>
        <p:txBody>
          <a:bodyPr/>
          <a:lstStyle/>
          <a:p>
            <a:pPr>
              <a:lnSpc>
                <a:spcPct val="90000"/>
              </a:lnSpc>
            </a:pPr>
            <a:r>
              <a:rPr lang="en-US" altLang="en-US" sz="2200" b="1" u="sng" dirty="0" smtClean="0"/>
              <a:t>Fixed time limit for refusal: </a:t>
            </a:r>
          </a:p>
          <a:p>
            <a:pPr>
              <a:lnSpc>
                <a:spcPct val="90000"/>
              </a:lnSpc>
              <a:buFontTx/>
              <a:buNone/>
            </a:pPr>
            <a:r>
              <a:rPr lang="en-US" altLang="en-US" dirty="0" smtClean="0"/>
              <a:t>	</a:t>
            </a:r>
            <a:r>
              <a:rPr lang="en-US" altLang="en-US" sz="2000" dirty="0" smtClean="0"/>
              <a:t>A CP will need to refuse protection within 12/18 months, otherwise the mark will be deemed protected</a:t>
            </a:r>
          </a:p>
          <a:p>
            <a:pPr>
              <a:lnSpc>
                <a:spcPct val="90000"/>
              </a:lnSpc>
            </a:pPr>
            <a:endParaRPr lang="en-US" altLang="en-US" u="sng" dirty="0" smtClean="0"/>
          </a:p>
          <a:p>
            <a:pPr>
              <a:lnSpc>
                <a:spcPct val="90000"/>
              </a:lnSpc>
            </a:pPr>
            <a:r>
              <a:rPr lang="en-US" altLang="en-US" u="sng" dirty="0" smtClean="0"/>
              <a:t>“</a:t>
            </a:r>
            <a:r>
              <a:rPr lang="fr-CH" altLang="en-US" sz="2200" b="1" u="sng" dirty="0" smtClean="0"/>
              <a:t>Bundle of rights</a:t>
            </a:r>
            <a:r>
              <a:rPr lang="en-US" altLang="en-US" sz="2200" b="1" u="sng" dirty="0" smtClean="0"/>
              <a:t>”:</a:t>
            </a:r>
            <a:r>
              <a:rPr lang="en-US" altLang="en-US" sz="2200" b="1" dirty="0" smtClean="0"/>
              <a:t> </a:t>
            </a:r>
          </a:p>
          <a:p>
            <a:pPr>
              <a:lnSpc>
                <a:spcPct val="90000"/>
              </a:lnSpc>
              <a:buFontTx/>
              <a:buNone/>
            </a:pPr>
            <a:r>
              <a:rPr lang="en-US" altLang="en-US" dirty="0" smtClean="0"/>
              <a:t>	</a:t>
            </a:r>
            <a:r>
              <a:rPr lang="en-US" altLang="en-US" sz="2000" dirty="0" smtClean="0"/>
              <a:t>If no refusal is issued, the resulting IR has the effect of a grant of protection in each designated CP</a:t>
            </a:r>
          </a:p>
          <a:p>
            <a:pPr>
              <a:lnSpc>
                <a:spcPct val="90000"/>
              </a:lnSpc>
              <a:buFontTx/>
              <a:buNone/>
            </a:pPr>
            <a:endParaRPr lang="en-US" altLang="en-US" dirty="0" smtClean="0"/>
          </a:p>
          <a:p>
            <a:pPr>
              <a:lnSpc>
                <a:spcPct val="90000"/>
              </a:lnSpc>
            </a:pPr>
            <a:r>
              <a:rPr lang="en-US" altLang="en-US" sz="2200" b="1" u="sng" dirty="0" smtClean="0"/>
              <a:t>Extending the geographical protection</a:t>
            </a:r>
            <a:r>
              <a:rPr lang="en-US" altLang="en-US" sz="2200" b="1" dirty="0" smtClean="0"/>
              <a:t>: </a:t>
            </a:r>
          </a:p>
          <a:p>
            <a:pPr>
              <a:lnSpc>
                <a:spcPct val="90000"/>
              </a:lnSpc>
              <a:buFontTx/>
              <a:buNone/>
            </a:pPr>
            <a:r>
              <a:rPr lang="en-US" altLang="en-US" sz="2000" dirty="0" smtClean="0"/>
              <a:t>	Additional countries may later be included in the IR by subsequent designation</a:t>
            </a:r>
          </a:p>
        </p:txBody>
      </p:sp>
    </p:spTree>
    <p:extLst>
      <p:ext uri="{BB962C8B-B14F-4D97-AF65-F5344CB8AC3E}">
        <p14:creationId xmlns:p14="http://schemas.microsoft.com/office/powerpoint/2010/main" val="786602077"/>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ctr"/>
            <a:r>
              <a:rPr lang="en-US" altLang="en-US" sz="2800" dirty="0" smtClean="0"/>
              <a:t>THE INTERNATIONAL PROCEDURE</a:t>
            </a:r>
          </a:p>
        </p:txBody>
      </p:sp>
      <p:graphicFrame>
        <p:nvGraphicFramePr>
          <p:cNvPr id="4" name="Content Placeholder 3"/>
          <p:cNvGraphicFramePr>
            <a:graphicFrameLocks noGrp="1"/>
          </p:cNvGraphicFramePr>
          <p:nvPr>
            <p:ph idx="1"/>
          </p:nvPr>
        </p:nvGraphicFramePr>
        <p:xfrm>
          <a:off x="-252536" y="1773238"/>
          <a:ext cx="8229600" cy="435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268" name="Straight Arrow Connector 5"/>
          <p:cNvCxnSpPr>
            <a:cxnSpLocks noChangeShapeType="1"/>
          </p:cNvCxnSpPr>
          <p:nvPr/>
        </p:nvCxnSpPr>
        <p:spPr bwMode="auto">
          <a:xfrm flipV="1">
            <a:off x="1341438" y="1989138"/>
            <a:ext cx="1081087" cy="576262"/>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Elbow Connector 7"/>
          <p:cNvCxnSpPr/>
          <p:nvPr/>
        </p:nvCxnSpPr>
        <p:spPr bwMode="auto">
          <a:xfrm flipV="1">
            <a:off x="261938" y="1989138"/>
            <a:ext cx="2087562" cy="647700"/>
          </a:xfrm>
          <a:prstGeom prst="bentConnector3">
            <a:avLst>
              <a:gd name="adj1" fmla="val 50000"/>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70" name="Rectangle 18"/>
          <p:cNvSpPr>
            <a:spLocks noChangeArrowheads="1"/>
          </p:cNvSpPr>
          <p:nvPr/>
        </p:nvSpPr>
        <p:spPr bwMode="auto">
          <a:xfrm>
            <a:off x="4284663" y="2006600"/>
            <a:ext cx="2182812" cy="522288"/>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50000"/>
              </a:spcBef>
              <a:buFontTx/>
              <a:buNone/>
            </a:pPr>
            <a:r>
              <a:rPr lang="en-US" altLang="en-US" sz="1400"/>
              <a:t>Certifies the application and forwards it to WIPO</a:t>
            </a:r>
          </a:p>
        </p:txBody>
      </p:sp>
      <p:sp>
        <p:nvSpPr>
          <p:cNvPr id="11271" name="Rectangle 19"/>
          <p:cNvSpPr>
            <a:spLocks noChangeArrowheads="1"/>
          </p:cNvSpPr>
          <p:nvPr/>
        </p:nvSpPr>
        <p:spPr bwMode="auto">
          <a:xfrm>
            <a:off x="4284663" y="3124200"/>
            <a:ext cx="4032250" cy="1168400"/>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50000"/>
              </a:spcBef>
              <a:buFontTx/>
              <a:buNone/>
            </a:pPr>
            <a:r>
              <a:rPr lang="en-US" altLang="en-US" sz="1400"/>
              <a:t>Conducts the formal examination; records the mark in the International Registry and publishes the international registration in the Gazette. Issues a certificate of registration and notifies the designated Contracting Parties</a:t>
            </a:r>
          </a:p>
        </p:txBody>
      </p:sp>
      <p:sp>
        <p:nvSpPr>
          <p:cNvPr id="11272" name="Rectangle 20"/>
          <p:cNvSpPr>
            <a:spLocks noChangeArrowheads="1"/>
          </p:cNvSpPr>
          <p:nvPr/>
        </p:nvSpPr>
        <p:spPr bwMode="auto">
          <a:xfrm>
            <a:off x="6443663" y="4541838"/>
            <a:ext cx="2592387" cy="1385887"/>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50000"/>
              </a:spcBef>
              <a:buFontTx/>
              <a:buNone/>
            </a:pPr>
            <a:r>
              <a:rPr lang="en-US" altLang="en-US" sz="1400"/>
              <a:t>Scope of protection of the international registration will be determined by the substantive examination under domestic law, within 12/18 months</a:t>
            </a:r>
          </a:p>
        </p:txBody>
      </p:sp>
      <p:sp>
        <p:nvSpPr>
          <p:cNvPr id="11273" name="Rectangle 21"/>
          <p:cNvSpPr>
            <a:spLocks noChangeArrowheads="1"/>
          </p:cNvSpPr>
          <p:nvPr/>
        </p:nvSpPr>
        <p:spPr bwMode="auto">
          <a:xfrm>
            <a:off x="261938" y="3598863"/>
            <a:ext cx="1717675" cy="523875"/>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0"/>
              </a:spcBef>
              <a:buFontTx/>
              <a:buNone/>
            </a:pPr>
            <a:r>
              <a:rPr lang="en-US" altLang="en-US" sz="1400"/>
              <a:t>Entitlement</a:t>
            </a:r>
          </a:p>
          <a:p>
            <a:pPr eaLnBrk="1" hangingPunct="1">
              <a:spcBef>
                <a:spcPct val="0"/>
              </a:spcBef>
              <a:buFontTx/>
              <a:buNone/>
            </a:pPr>
            <a:r>
              <a:rPr lang="es-ES_tradnl" altLang="en-US" sz="1400"/>
              <a:t>Basic Mark</a:t>
            </a:r>
            <a:endParaRPr lang="en-US" altLang="en-US" sz="1400"/>
          </a:p>
        </p:txBody>
      </p:sp>
    </p:spTree>
    <p:extLst>
      <p:ext uri="{BB962C8B-B14F-4D97-AF65-F5344CB8AC3E}">
        <p14:creationId xmlns:p14="http://schemas.microsoft.com/office/powerpoint/2010/main" val="715476972"/>
      </p:ext>
    </p:extLst>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11560" y="274638"/>
            <a:ext cx="8075240" cy="1143000"/>
          </a:xfrm>
        </p:spPr>
        <p:txBody>
          <a:bodyPr/>
          <a:lstStyle/>
          <a:p>
            <a:pPr eaLnBrk="1" hangingPunct="1"/>
            <a:r>
              <a:rPr lang="en-US" altLang="en-US" sz="2800" dirty="0" smtClean="0"/>
              <a:t>THE MADRID SYSTEM – FACTS AND FIGURES</a:t>
            </a:r>
          </a:p>
        </p:txBody>
      </p:sp>
      <p:sp>
        <p:nvSpPr>
          <p:cNvPr id="12291" name="Content Placeholder 1"/>
          <p:cNvSpPr>
            <a:spLocks noGrp="1"/>
          </p:cNvSpPr>
          <p:nvPr>
            <p:ph idx="1"/>
          </p:nvPr>
        </p:nvSpPr>
        <p:spPr>
          <a:xfrm>
            <a:off x="467544" y="1772816"/>
            <a:ext cx="8424936" cy="4608512"/>
          </a:xfrm>
        </p:spPr>
        <p:txBody>
          <a:bodyPr/>
          <a:lstStyle/>
          <a:p>
            <a:pPr>
              <a:spcBef>
                <a:spcPts val="1800"/>
              </a:spcBef>
            </a:pPr>
            <a:r>
              <a:rPr lang="en-US" altLang="en-US" sz="2000" dirty="0" smtClean="0"/>
              <a:t>Worldwide trademark filings + 9.3% from 2008 to 2011</a:t>
            </a:r>
          </a:p>
          <a:p>
            <a:pPr>
              <a:spcBef>
                <a:spcPts val="1800"/>
              </a:spcBef>
            </a:pPr>
            <a:r>
              <a:rPr lang="en-US" altLang="en-US" sz="2000" dirty="0" smtClean="0"/>
              <a:t>2012		        + 4.1% growth in applications</a:t>
            </a:r>
          </a:p>
          <a:p>
            <a:pPr>
              <a:spcBef>
                <a:spcPts val="1800"/>
              </a:spcBef>
            </a:pPr>
            <a:r>
              <a:rPr lang="en-US" altLang="en-US" sz="2000" dirty="0" smtClean="0"/>
              <a:t>2013 	        + 6.4% growth in applications</a:t>
            </a:r>
          </a:p>
          <a:p>
            <a:pPr>
              <a:spcBef>
                <a:spcPts val="1800"/>
              </a:spcBef>
            </a:pPr>
            <a:r>
              <a:rPr lang="en-US" altLang="en-US" sz="2000" dirty="0" smtClean="0"/>
              <a:t>Received 46,829 international applications</a:t>
            </a:r>
          </a:p>
          <a:p>
            <a:pPr>
              <a:spcBef>
                <a:spcPts val="1800"/>
              </a:spcBef>
            </a:pPr>
            <a:endParaRPr lang="en-US" altLang="en-US" sz="2000" dirty="0" smtClean="0"/>
          </a:p>
          <a:p>
            <a:pPr>
              <a:spcBef>
                <a:spcPts val="1800"/>
              </a:spcBef>
            </a:pPr>
            <a:r>
              <a:rPr lang="en-US" altLang="en-US" sz="2000" dirty="0" smtClean="0"/>
              <a:t>Over 578,320 international registrations in force</a:t>
            </a:r>
          </a:p>
          <a:p>
            <a:pPr>
              <a:spcBef>
                <a:spcPts val="1800"/>
              </a:spcBef>
            </a:pPr>
            <a:r>
              <a:rPr lang="en-US" altLang="en-US" sz="2000" dirty="0" smtClean="0"/>
              <a:t>5.61 million designations in force</a:t>
            </a:r>
          </a:p>
          <a:p>
            <a:pPr>
              <a:spcBef>
                <a:spcPts val="1800"/>
              </a:spcBef>
            </a:pPr>
            <a:r>
              <a:rPr lang="en-US" altLang="en-US" sz="2000" dirty="0" smtClean="0"/>
              <a:t>191,759 holders of international registrations</a:t>
            </a:r>
          </a:p>
          <a:p>
            <a:pPr>
              <a:buFontTx/>
              <a:buNone/>
            </a:pPr>
            <a:endParaRPr lang="en-US" altLang="en-US" dirty="0" smtClean="0"/>
          </a:p>
        </p:txBody>
      </p:sp>
      <p:sp>
        <p:nvSpPr>
          <p:cNvPr id="12292" name="Right Arrow 1"/>
          <p:cNvSpPr>
            <a:spLocks noChangeArrowheads="1"/>
          </p:cNvSpPr>
          <p:nvPr/>
        </p:nvSpPr>
        <p:spPr bwMode="auto">
          <a:xfrm>
            <a:off x="1536442" y="2421458"/>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2800"/>
          </a:p>
        </p:txBody>
      </p:sp>
      <p:sp>
        <p:nvSpPr>
          <p:cNvPr id="12293" name="Right Arrow 1"/>
          <p:cNvSpPr>
            <a:spLocks noChangeArrowheads="1"/>
          </p:cNvSpPr>
          <p:nvPr/>
        </p:nvSpPr>
        <p:spPr bwMode="auto">
          <a:xfrm>
            <a:off x="1547664" y="2996952"/>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2800"/>
          </a:p>
        </p:txBody>
      </p:sp>
    </p:spTree>
    <p:extLst>
      <p:ext uri="{BB962C8B-B14F-4D97-AF65-F5344CB8AC3E}">
        <p14:creationId xmlns:p14="http://schemas.microsoft.com/office/powerpoint/2010/main" val="849623252"/>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274638"/>
            <a:ext cx="7704856" cy="1143000"/>
          </a:xfrm>
        </p:spPr>
        <p:txBody>
          <a:bodyPr/>
          <a:lstStyle/>
          <a:p>
            <a:r>
              <a:rPr lang="en-US" dirty="0" smtClean="0"/>
              <a:t>GLOBAL IP INFRASTRUCTURE </a:t>
            </a:r>
            <a:endParaRPr lang="en-US" dirty="0"/>
          </a:p>
        </p:txBody>
      </p:sp>
      <p:sp>
        <p:nvSpPr>
          <p:cNvPr id="3" name="Espace réservé du contenu 2"/>
          <p:cNvSpPr>
            <a:spLocks noGrp="1"/>
          </p:cNvSpPr>
          <p:nvPr>
            <p:ph idx="1"/>
          </p:nvPr>
        </p:nvSpPr>
        <p:spPr>
          <a:xfrm>
            <a:off x="107504" y="1700808"/>
            <a:ext cx="9036496" cy="4424933"/>
          </a:xfrm>
        </p:spPr>
        <p:txBody>
          <a:bodyPr/>
          <a:lstStyle/>
          <a:p>
            <a:pPr marL="0" indent="0" algn="just">
              <a:buNone/>
            </a:pPr>
            <a:endParaRPr lang="en-US" altLang="ja-JP" sz="1600" dirty="0" smtClean="0">
              <a:cs typeface="Arial" charset="0"/>
            </a:endParaRPr>
          </a:p>
          <a:p>
            <a:pPr marL="0" indent="0" algn="just">
              <a:buNone/>
            </a:pPr>
            <a:endParaRPr lang="en-US" altLang="ja-JP" sz="1600" dirty="0" smtClean="0">
              <a:cs typeface="Arial" charset="0"/>
            </a:endParaRPr>
          </a:p>
          <a:p>
            <a:r>
              <a:rPr lang="en-US" sz="2200" dirty="0" smtClean="0">
                <a:latin typeface="Arial" charset="0"/>
                <a:cs typeface="Arial" charset="0"/>
              </a:rPr>
              <a:t>WIPO is coordinating with stakeholders to develop tools, services, platforms, standards, etc. that enable IP institutions to work :</a:t>
            </a:r>
          </a:p>
          <a:p>
            <a:pPr marL="0" indent="0">
              <a:buNone/>
            </a:pPr>
            <a:endParaRPr lang="fr-CH" sz="1800" dirty="0" smtClean="0">
              <a:latin typeface="Arial" charset="0"/>
              <a:cs typeface="Arial" charset="0"/>
            </a:endParaRPr>
          </a:p>
          <a:p>
            <a:pPr marL="0" indent="0">
              <a:buNone/>
            </a:pPr>
            <a:endParaRPr lang="en-US" sz="1800" dirty="0" smtClean="0">
              <a:latin typeface="Arial" charset="0"/>
              <a:cs typeface="Arial" charset="0"/>
            </a:endParaRPr>
          </a:p>
          <a:p>
            <a:pPr lvl="1">
              <a:buFont typeface="Wingdings" panose="05000000000000000000" pitchFamily="2" charset="2"/>
              <a:buChar char="Ø"/>
            </a:pPr>
            <a:r>
              <a:rPr lang="en-US" sz="2000" b="1" dirty="0" smtClean="0">
                <a:solidFill>
                  <a:srgbClr val="3366FF"/>
                </a:solidFill>
                <a:latin typeface="Arial" charset="0"/>
                <a:cs typeface="Arial" charset="0"/>
              </a:rPr>
              <a:t>EFFICIENTLY</a:t>
            </a:r>
            <a:r>
              <a:rPr lang="en-US" sz="2000" dirty="0" smtClean="0">
                <a:solidFill>
                  <a:srgbClr val="3366FF"/>
                </a:solidFill>
                <a:latin typeface="Arial" charset="0"/>
                <a:cs typeface="Arial" charset="0"/>
              </a:rPr>
              <a:t> </a:t>
            </a:r>
          </a:p>
          <a:p>
            <a:pPr marL="457200" lvl="1" indent="0">
              <a:buNone/>
            </a:pPr>
            <a:endParaRPr lang="en-US" sz="2000" dirty="0" smtClean="0">
              <a:solidFill>
                <a:srgbClr val="3366FF"/>
              </a:solidFill>
              <a:latin typeface="Arial" charset="0"/>
              <a:cs typeface="Arial" charset="0"/>
            </a:endParaRPr>
          </a:p>
          <a:p>
            <a:pPr lvl="1">
              <a:buFont typeface="Wingdings" panose="05000000000000000000" pitchFamily="2" charset="2"/>
              <a:buChar char="Ø"/>
            </a:pPr>
            <a:r>
              <a:rPr lang="en-US" sz="2000" b="1" dirty="0" smtClean="0">
                <a:solidFill>
                  <a:srgbClr val="3366FF"/>
                </a:solidFill>
                <a:latin typeface="Arial" charset="0"/>
                <a:cs typeface="Arial" charset="0"/>
              </a:rPr>
              <a:t>PROVIDE BETTER</a:t>
            </a:r>
            <a:r>
              <a:rPr lang="en-US" sz="2000" dirty="0" smtClean="0">
                <a:solidFill>
                  <a:srgbClr val="3366FF"/>
                </a:solidFill>
                <a:latin typeface="Arial" charset="0"/>
                <a:cs typeface="Arial" charset="0"/>
              </a:rPr>
              <a:t> </a:t>
            </a:r>
          </a:p>
          <a:p>
            <a:pPr marL="457200" lvl="1" indent="0">
              <a:buNone/>
            </a:pPr>
            <a:endParaRPr lang="en-US" sz="2000" dirty="0" smtClean="0">
              <a:solidFill>
                <a:srgbClr val="3366FF"/>
              </a:solidFill>
              <a:latin typeface="Arial" charset="0"/>
              <a:cs typeface="Arial" charset="0"/>
            </a:endParaRPr>
          </a:p>
          <a:p>
            <a:pPr lvl="1">
              <a:buFont typeface="Wingdings" panose="05000000000000000000" pitchFamily="2" charset="2"/>
              <a:buChar char="Ø"/>
            </a:pPr>
            <a:r>
              <a:rPr lang="en-US" sz="2000" b="1" dirty="0" smtClean="0">
                <a:solidFill>
                  <a:srgbClr val="3366FF"/>
                </a:solidFill>
                <a:latin typeface="Arial" charset="0"/>
                <a:cs typeface="Arial" charset="0"/>
              </a:rPr>
              <a:t>HIGH QUALITY SERVICES</a:t>
            </a:r>
            <a:endParaRPr lang="en-US" sz="2000" dirty="0" smtClean="0">
              <a:solidFill>
                <a:srgbClr val="3366FF"/>
              </a:solidFill>
              <a:latin typeface="Arial" charset="0"/>
              <a:cs typeface="Arial" charset="0"/>
            </a:endParaRPr>
          </a:p>
          <a:p>
            <a:pPr marL="0" indent="0" algn="just">
              <a:buNone/>
            </a:pPr>
            <a:endParaRPr lang="en-US" dirty="0" smtClean="0"/>
          </a:p>
          <a:p>
            <a:endParaRPr lang="en-US" dirty="0"/>
          </a:p>
        </p:txBody>
      </p:sp>
    </p:spTree>
    <p:extLst>
      <p:ext uri="{BB962C8B-B14F-4D97-AF65-F5344CB8AC3E}">
        <p14:creationId xmlns:p14="http://schemas.microsoft.com/office/powerpoint/2010/main" val="1004683733"/>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extLst>
              <p:ext uri="{D42A27DB-BD31-4B8C-83A1-F6EECF244321}">
                <p14:modId xmlns:p14="http://schemas.microsoft.com/office/powerpoint/2010/main" val="2833155818"/>
              </p:ext>
            </p:extLst>
          </p:nvPr>
        </p:nvGraphicFramePr>
        <p:xfrm>
          <a:off x="251520" y="1916832"/>
          <a:ext cx="8568952" cy="3672409"/>
        </p:xfrm>
        <a:graphic>
          <a:graphicData uri="http://schemas.openxmlformats.org/drawingml/2006/table">
            <a:tbl>
              <a:tblPr/>
              <a:tblGrid>
                <a:gridCol w="5297742"/>
                <a:gridCol w="3271210"/>
              </a:tblGrid>
              <a:tr h="67813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44,414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81140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6.89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81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Classes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2.46</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81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CHF 3,038</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658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68% &lt; 3,000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13329" name="Rectangle 30"/>
          <p:cNvSpPr>
            <a:spLocks noChangeArrowheads="1"/>
          </p:cNvSpPr>
          <p:nvPr/>
        </p:nvSpPr>
        <p:spPr bwMode="auto">
          <a:xfrm>
            <a:off x="2433217" y="667940"/>
            <a:ext cx="5964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2800" b="0" dirty="0" smtClean="0">
                <a:solidFill>
                  <a:srgbClr val="00408C"/>
                </a:solidFill>
                <a:latin typeface="Verdana" pitchFamily="34" charset="0"/>
                <a:ea typeface="ヒラギノ角ゴ Pro W3" pitchFamily="1" charset="-128"/>
              </a:rPr>
              <a:t>GENERAL PROFILE 2013</a:t>
            </a:r>
            <a:endParaRPr lang="en-US" altLang="en-US" sz="2800" b="0" dirty="0">
              <a:solidFill>
                <a:srgbClr val="00408C"/>
              </a:solidFill>
              <a:latin typeface="Verdana" pitchFamily="34" charset="0"/>
              <a:ea typeface="ヒラギノ角ゴ Pro W3" pitchFamily="1" charset="-128"/>
            </a:endParaRPr>
          </a:p>
        </p:txBody>
      </p:sp>
    </p:spTree>
    <p:extLst>
      <p:ext uri="{BB962C8B-B14F-4D97-AF65-F5344CB8AC3E}">
        <p14:creationId xmlns:p14="http://schemas.microsoft.com/office/powerpoint/2010/main" val="1704586022"/>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7504" y="188640"/>
            <a:ext cx="9036496" cy="1228998"/>
          </a:xfrm>
        </p:spPr>
        <p:txBody>
          <a:bodyPr/>
          <a:lstStyle/>
          <a:p>
            <a:pPr algn="ctr" eaLnBrk="1" hangingPunct="1"/>
            <a:r>
              <a:rPr lang="en-US" altLang="en-US" sz="2800" dirty="0" smtClean="0"/>
              <a:t>TOP 5 CONTRACTING PARTIES: DESIGNATIONS IN IRS (COUNTRY OF THE HOLDER)</a:t>
            </a:r>
          </a:p>
        </p:txBody>
      </p:sp>
      <p:graphicFrame>
        <p:nvGraphicFramePr>
          <p:cNvPr id="6" name="Chart 5"/>
          <p:cNvGraphicFramePr>
            <a:graphicFrameLocks/>
          </p:cNvGraphicFramePr>
          <p:nvPr/>
        </p:nvGraphicFramePr>
        <p:xfrm>
          <a:off x="179512" y="1556792"/>
          <a:ext cx="8640960" cy="4536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4108312"/>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51520" y="188640"/>
            <a:ext cx="8713092" cy="778098"/>
          </a:xfrm>
        </p:spPr>
        <p:txBody>
          <a:bodyPr/>
          <a:lstStyle/>
          <a:p>
            <a:pPr algn="ctr" eaLnBrk="1" hangingPunct="1"/>
            <a:r>
              <a:rPr lang="en-US" altLang="en-US" sz="2800" dirty="0" smtClean="0"/>
              <a:t>IRS BY OFFICE OF ORIGIN – NORDIC COUNTRIES</a:t>
            </a:r>
          </a:p>
        </p:txBody>
      </p:sp>
      <p:graphicFrame>
        <p:nvGraphicFramePr>
          <p:cNvPr id="5" name="Chart 4"/>
          <p:cNvGraphicFramePr>
            <a:graphicFrameLocks/>
          </p:cNvGraphicFramePr>
          <p:nvPr/>
        </p:nvGraphicFramePr>
        <p:xfrm>
          <a:off x="31626" y="1124744"/>
          <a:ext cx="9004870" cy="49685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2982110"/>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a:xfrm>
            <a:off x="82550" y="116632"/>
            <a:ext cx="8953946" cy="935881"/>
          </a:xfrm>
        </p:spPr>
        <p:txBody>
          <a:bodyPr/>
          <a:lstStyle/>
          <a:p>
            <a:pPr algn="ctr" eaLnBrk="1" hangingPunct="1"/>
            <a:r>
              <a:rPr lang="en-US" altLang="en-US" dirty="0" smtClean="0"/>
              <a:t/>
            </a:r>
            <a:br>
              <a:rPr lang="en-US" altLang="en-US" dirty="0" smtClean="0"/>
            </a:br>
            <a:r>
              <a:rPr lang="en-US" altLang="en-US" sz="2800" dirty="0" smtClean="0"/>
              <a:t>DESIGNATIONS IN IRS: SWEDEN AS COUNTRY OF THE HOLDER</a:t>
            </a:r>
            <a:r>
              <a:rPr lang="en-US" altLang="en-US" dirty="0" smtClean="0"/>
              <a:t/>
            </a:r>
            <a:br>
              <a:rPr lang="en-US" altLang="en-US" dirty="0" smtClean="0"/>
            </a:br>
            <a:endParaRPr lang="en-US" altLang="en-US" dirty="0" smtClean="0"/>
          </a:p>
        </p:txBody>
      </p:sp>
      <p:graphicFrame>
        <p:nvGraphicFramePr>
          <p:cNvPr id="6" name="Chart 5"/>
          <p:cNvGraphicFramePr>
            <a:graphicFrameLocks/>
          </p:cNvGraphicFramePr>
          <p:nvPr/>
        </p:nvGraphicFramePr>
        <p:xfrm>
          <a:off x="-468560" y="1128713"/>
          <a:ext cx="9217024" cy="5477675"/>
        </p:xfrm>
        <a:graphic>
          <a:graphicData uri="http://schemas.openxmlformats.org/drawingml/2006/chart">
            <c:chart xmlns:c="http://schemas.openxmlformats.org/drawingml/2006/chart" xmlns:r="http://schemas.openxmlformats.org/officeDocument/2006/relationships" r:id="rId3"/>
          </a:graphicData>
        </a:graphic>
      </p:graphicFrame>
      <p:sp>
        <p:nvSpPr>
          <p:cNvPr id="16388" name="TextBox 2"/>
          <p:cNvSpPr txBox="1">
            <a:spLocks noChangeArrowheads="1"/>
          </p:cNvSpPr>
          <p:nvPr/>
        </p:nvSpPr>
        <p:spPr bwMode="auto">
          <a:xfrm>
            <a:off x="1835150" y="1128713"/>
            <a:ext cx="187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eaLnBrk="1" hangingPunct="1">
              <a:spcBef>
                <a:spcPct val="50000"/>
              </a:spcBef>
              <a:buFontTx/>
              <a:buNone/>
            </a:pPr>
            <a:r>
              <a:rPr lang="en-US" altLang="en-US" sz="2000"/>
              <a:t>Total: 1.830</a:t>
            </a:r>
          </a:p>
        </p:txBody>
      </p:sp>
    </p:spTree>
    <p:extLst>
      <p:ext uri="{BB962C8B-B14F-4D97-AF65-F5344CB8AC3E}">
        <p14:creationId xmlns:p14="http://schemas.microsoft.com/office/powerpoint/2010/main" val="268337791"/>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67544" y="274638"/>
            <a:ext cx="8424936" cy="633412"/>
          </a:xfrm>
        </p:spPr>
        <p:txBody>
          <a:bodyPr/>
          <a:lstStyle/>
          <a:p>
            <a:pPr algn="ctr" eaLnBrk="1" hangingPunct="1"/>
            <a:r>
              <a:rPr lang="en-US" altLang="en-US" sz="2800" dirty="0" smtClean="0"/>
              <a:t>TOP 5 DESIGNATED CONTRACTING PARTIES</a:t>
            </a:r>
          </a:p>
        </p:txBody>
      </p:sp>
      <p:graphicFrame>
        <p:nvGraphicFramePr>
          <p:cNvPr id="5" name="Chart 4"/>
          <p:cNvGraphicFramePr>
            <a:graphicFrameLocks/>
          </p:cNvGraphicFramePr>
          <p:nvPr/>
        </p:nvGraphicFramePr>
        <p:xfrm>
          <a:off x="107504" y="1052736"/>
          <a:ext cx="8856984" cy="5040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4533292"/>
      </p:ext>
    </p:extLst>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259632" y="332656"/>
            <a:ext cx="7344816" cy="706437"/>
          </a:xfrm>
        </p:spPr>
        <p:txBody>
          <a:bodyPr/>
          <a:lstStyle/>
          <a:p>
            <a:pPr algn="ctr" eaLnBrk="1" hangingPunct="1"/>
            <a:r>
              <a:rPr lang="en-US" altLang="en-US" sz="2800" dirty="0" smtClean="0"/>
              <a:t>DESIGNATIONS OF NORDIC COUNTRIES</a:t>
            </a:r>
          </a:p>
        </p:txBody>
      </p:sp>
      <p:graphicFrame>
        <p:nvGraphicFramePr>
          <p:cNvPr id="5" name="Chart 4"/>
          <p:cNvGraphicFramePr>
            <a:graphicFrameLocks/>
          </p:cNvGraphicFramePr>
          <p:nvPr/>
        </p:nvGraphicFramePr>
        <p:xfrm>
          <a:off x="179512" y="1268760"/>
          <a:ext cx="8784976" cy="48965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8386532"/>
      </p:ext>
    </p:extLst>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title"/>
          </p:nvPr>
        </p:nvSpPr>
        <p:spPr>
          <a:xfrm>
            <a:off x="395536" y="188913"/>
            <a:ext cx="8640960" cy="863600"/>
          </a:xfrm>
        </p:spPr>
        <p:txBody>
          <a:bodyPr/>
          <a:lstStyle/>
          <a:p>
            <a:pPr algn="ctr" eaLnBrk="1" hangingPunct="1"/>
            <a:r>
              <a:rPr lang="en-US" altLang="en-US" dirty="0" smtClean="0"/>
              <a:t/>
            </a:r>
            <a:br>
              <a:rPr lang="en-US" altLang="en-US" dirty="0" smtClean="0"/>
            </a:br>
            <a:r>
              <a:rPr lang="en-US" altLang="en-US" sz="2800" dirty="0" smtClean="0"/>
              <a:t>DESIGNATIONS IN IRS: SWEDEN AS DCP</a:t>
            </a:r>
            <a:r>
              <a:rPr lang="en-US" altLang="en-US" dirty="0" smtClean="0"/>
              <a:t/>
            </a:r>
            <a:br>
              <a:rPr lang="en-US" altLang="en-US" dirty="0" smtClean="0"/>
            </a:br>
            <a:endParaRPr lang="en-US" altLang="en-US" dirty="0" smtClean="0"/>
          </a:p>
        </p:txBody>
      </p:sp>
      <p:graphicFrame>
        <p:nvGraphicFramePr>
          <p:cNvPr id="6" name="Chart 5"/>
          <p:cNvGraphicFramePr>
            <a:graphicFrameLocks/>
          </p:cNvGraphicFramePr>
          <p:nvPr/>
        </p:nvGraphicFramePr>
        <p:xfrm>
          <a:off x="-396552" y="980728"/>
          <a:ext cx="9433048" cy="54726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2710150"/>
      </p:ext>
    </p:extLst>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6988"/>
            <a:ext cx="5940425" cy="6884988"/>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a:spLocks noChangeArrowheads="1"/>
          </p:cNvSpPr>
          <p:nvPr/>
        </p:nvSpPr>
        <p:spPr bwMode="auto">
          <a:xfrm>
            <a:off x="6588125" y="3414713"/>
            <a:ext cx="684213" cy="230187"/>
          </a:xfrm>
          <a:prstGeom prst="ellipse">
            <a:avLst/>
          </a:prstGeom>
          <a:noFill/>
          <a:ln w="95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b="0"/>
          </a:p>
        </p:txBody>
      </p:sp>
    </p:spTree>
    <p:extLst>
      <p:ext uri="{BB962C8B-B14F-4D97-AF65-F5344CB8AC3E}">
        <p14:creationId xmlns:p14="http://schemas.microsoft.com/office/powerpoint/2010/main" val="30328648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a:lstStyle/>
          <a:p>
            <a:pPr algn="ctr" eaLnBrk="1" hangingPunct="1"/>
            <a:r>
              <a:rPr lang="fr-CH" altLang="en-US" sz="2800" dirty="0" smtClean="0"/>
              <a:t>ONLINE INFORMATION SERVICES</a:t>
            </a:r>
            <a:endParaRPr lang="en-US" altLang="en-US" sz="2800" dirty="0" smtClean="0"/>
          </a:p>
        </p:txBody>
      </p:sp>
      <p:sp>
        <p:nvSpPr>
          <p:cNvPr id="21507" name="Rectangle 3"/>
          <p:cNvSpPr>
            <a:spLocks noGrp="1" noChangeArrowheads="1"/>
          </p:cNvSpPr>
          <p:nvPr>
            <p:ph type="body" idx="4294967295"/>
          </p:nvPr>
        </p:nvSpPr>
        <p:spPr>
          <a:xfrm>
            <a:off x="323528" y="1988840"/>
            <a:ext cx="8640959" cy="4087813"/>
          </a:xfrm>
        </p:spPr>
        <p:txBody>
          <a:bodyPr/>
          <a:lstStyle/>
          <a:p>
            <a:pPr eaLnBrk="1" hangingPunct="1">
              <a:lnSpc>
                <a:spcPct val="150000"/>
              </a:lnSpc>
            </a:pPr>
            <a:r>
              <a:rPr lang="en-GB" altLang="en-US" sz="2000" dirty="0" smtClean="0"/>
              <a:t>Legal texts, Guide and Information Notices</a:t>
            </a:r>
          </a:p>
          <a:p>
            <a:pPr eaLnBrk="1" hangingPunct="1">
              <a:lnSpc>
                <a:spcPct val="150000"/>
              </a:lnSpc>
            </a:pPr>
            <a:r>
              <a:rPr lang="en-GB" altLang="en-US" sz="2000" dirty="0" smtClean="0"/>
              <a:t>WIPO Gazette of International Marks</a:t>
            </a:r>
          </a:p>
          <a:p>
            <a:pPr eaLnBrk="1" hangingPunct="1">
              <a:lnSpc>
                <a:spcPct val="150000"/>
              </a:lnSpc>
            </a:pPr>
            <a:r>
              <a:rPr lang="en-GB" altLang="en-US" sz="2000" dirty="0" smtClean="0"/>
              <a:t>E-Renewal Tool</a:t>
            </a:r>
          </a:p>
          <a:p>
            <a:pPr eaLnBrk="1" hangingPunct="1">
              <a:lnSpc>
                <a:spcPct val="150000"/>
              </a:lnSpc>
            </a:pPr>
            <a:r>
              <a:rPr lang="en-GB" altLang="en-US" sz="2000" dirty="0" smtClean="0"/>
              <a:t>Fee Calculator: Costing service</a:t>
            </a:r>
          </a:p>
          <a:p>
            <a:pPr eaLnBrk="1" hangingPunct="1">
              <a:lnSpc>
                <a:spcPct val="150000"/>
              </a:lnSpc>
            </a:pPr>
            <a:r>
              <a:rPr lang="en-GB" altLang="en-US" sz="2000" dirty="0" smtClean="0"/>
              <a:t>ROMARIN: On-line search database</a:t>
            </a:r>
          </a:p>
          <a:p>
            <a:pPr eaLnBrk="1" hangingPunct="1">
              <a:lnSpc>
                <a:spcPct val="150000"/>
              </a:lnSpc>
            </a:pPr>
            <a:r>
              <a:rPr lang="en-US" altLang="en-US" sz="2000" dirty="0" smtClean="0"/>
              <a:t>Dynamic Madrid Statistics </a:t>
            </a:r>
            <a:endParaRPr lang="en-GB" altLang="en-US" sz="2000" dirty="0" smtClean="0"/>
          </a:p>
          <a:p>
            <a:pPr eaLnBrk="1" hangingPunct="1">
              <a:lnSpc>
                <a:spcPct val="150000"/>
              </a:lnSpc>
              <a:buFontTx/>
              <a:buNone/>
            </a:pPr>
            <a:r>
              <a:rPr lang="en-GB" altLang="en-US" sz="2000" dirty="0" smtClean="0"/>
              <a:t>	free access at </a:t>
            </a:r>
            <a:r>
              <a:rPr lang="en-US" altLang="en-US" sz="2000" dirty="0" smtClean="0">
                <a:solidFill>
                  <a:srgbClr val="0A0A0A"/>
                </a:solidFill>
                <a:hlinkClick r:id="rId3"/>
              </a:rPr>
              <a:t>http://www.wipo.int/madrid/en/</a:t>
            </a:r>
            <a:endParaRPr lang="en-US" altLang="en-US" sz="2000" dirty="0" smtClean="0">
              <a:solidFill>
                <a:srgbClr val="0A0A0A"/>
              </a:solidFill>
            </a:endParaRPr>
          </a:p>
          <a:p>
            <a:pPr eaLnBrk="1" hangingPunct="1">
              <a:buFontTx/>
              <a:buNone/>
            </a:pPr>
            <a:endParaRPr lang="en-US" altLang="en-US" dirty="0" smtClean="0">
              <a:solidFill>
                <a:srgbClr val="0A0A0A"/>
              </a:solidFill>
            </a:endParaRPr>
          </a:p>
          <a:p>
            <a:pPr eaLnBrk="1" hangingPunct="1">
              <a:buFontTx/>
              <a:buNone/>
            </a:pPr>
            <a:endParaRPr lang="en-GB" altLang="en-US" dirty="0" smtClean="0">
              <a:solidFill>
                <a:srgbClr val="0A0A0A"/>
              </a:solidFill>
            </a:endParaRPr>
          </a:p>
          <a:p>
            <a:pPr eaLnBrk="1" hangingPunct="1"/>
            <a:endParaRPr lang="en-US" altLang="en-US" dirty="0" smtClean="0">
              <a:solidFill>
                <a:srgbClr val="0A0A0A"/>
              </a:solidFill>
            </a:endParaRPr>
          </a:p>
        </p:txBody>
      </p:sp>
    </p:spTree>
    <p:extLst>
      <p:ext uri="{BB962C8B-B14F-4D97-AF65-F5344CB8AC3E}">
        <p14:creationId xmlns:p14="http://schemas.microsoft.com/office/powerpoint/2010/main" val="593477325"/>
      </p:ext>
    </p:extLst>
  </p:cSld>
  <p:clrMapOvr>
    <a:masterClrMapping/>
  </p:clrMapOvr>
  <p:transition spd="slow">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43608" y="260648"/>
            <a:ext cx="6840760" cy="1152127"/>
          </a:xfrm>
        </p:spPr>
        <p:txBody>
          <a:bodyPr/>
          <a:lstStyle/>
          <a:p>
            <a:pPr algn="ctr"/>
            <a:r>
              <a:rPr lang="fr-CH" altLang="en-US" dirty="0" smtClean="0"/>
              <a:t>ONLINE TOOLS</a:t>
            </a:r>
            <a:endParaRPr lang="en-US" altLang="en-US" dirty="0" smtClean="0"/>
          </a:p>
        </p:txBody>
      </p:sp>
      <p:sp>
        <p:nvSpPr>
          <p:cNvPr id="22531" name="Rectangle 3"/>
          <p:cNvSpPr>
            <a:spLocks noGrp="1" noChangeArrowheads="1"/>
          </p:cNvSpPr>
          <p:nvPr>
            <p:ph type="body" idx="1"/>
          </p:nvPr>
        </p:nvSpPr>
        <p:spPr>
          <a:xfrm>
            <a:off x="107504" y="1412776"/>
            <a:ext cx="9036496" cy="4968899"/>
          </a:xfrm>
        </p:spPr>
        <p:txBody>
          <a:bodyPr/>
          <a:lstStyle/>
          <a:p>
            <a:pPr eaLnBrk="1" hangingPunct="1">
              <a:lnSpc>
                <a:spcPct val="150000"/>
              </a:lnSpc>
            </a:pPr>
            <a:r>
              <a:rPr lang="en-US" altLang="en-US" sz="2200" b="1" dirty="0" smtClean="0"/>
              <a:t>Madrid Goods and Services Manager (MGS): </a:t>
            </a:r>
            <a:r>
              <a:rPr lang="en-US" altLang="en-US" sz="2000" dirty="0" smtClean="0"/>
              <a:t>To use correct specifications of goods and services</a:t>
            </a:r>
          </a:p>
          <a:p>
            <a:pPr eaLnBrk="1" hangingPunct="1">
              <a:lnSpc>
                <a:spcPct val="150000"/>
              </a:lnSpc>
            </a:pPr>
            <a:r>
              <a:rPr lang="en-US" altLang="en-US" sz="2200" b="1" dirty="0" smtClean="0"/>
              <a:t>Madrid Real-Time Status (MRS): </a:t>
            </a:r>
            <a:r>
              <a:rPr lang="en-US" altLang="en-US" sz="2000" dirty="0" smtClean="0"/>
              <a:t>To inform of the status of an international application/registration </a:t>
            </a:r>
          </a:p>
          <a:p>
            <a:pPr eaLnBrk="1" hangingPunct="1">
              <a:lnSpc>
                <a:spcPct val="150000"/>
              </a:lnSpc>
            </a:pPr>
            <a:r>
              <a:rPr lang="en-US" altLang="en-US" sz="2200" b="1" dirty="0" smtClean="0"/>
              <a:t>Madrid Portfolio Manager (MPM): </a:t>
            </a:r>
            <a:r>
              <a:rPr lang="en-US" altLang="en-US" sz="2000" dirty="0" smtClean="0"/>
              <a:t>To allow the holders and representatives to view and modify their portfolio</a:t>
            </a:r>
          </a:p>
          <a:p>
            <a:pPr eaLnBrk="1" hangingPunct="1">
              <a:lnSpc>
                <a:spcPct val="150000"/>
              </a:lnSpc>
            </a:pPr>
            <a:r>
              <a:rPr lang="en-US" altLang="en-US" sz="2200" b="1" dirty="0" smtClean="0"/>
              <a:t>Madrid Electronic Alerts (MEA): </a:t>
            </a:r>
            <a:r>
              <a:rPr lang="en-US" altLang="en-US" sz="2000" dirty="0" smtClean="0"/>
              <a:t>To allow users to submit a list of IRs to monitor and to be informed by email when any of them change </a:t>
            </a:r>
          </a:p>
          <a:p>
            <a:pPr eaLnBrk="1" hangingPunct="1">
              <a:lnSpc>
                <a:spcPct val="150000"/>
              </a:lnSpc>
            </a:pPr>
            <a:r>
              <a:rPr lang="en-US" altLang="en-US" sz="2000" dirty="0" smtClean="0"/>
              <a:t>Accessible from </a:t>
            </a:r>
            <a:r>
              <a:rPr lang="en-US" altLang="en-US" sz="2000" dirty="0" smtClean="0">
                <a:hlinkClick r:id="rId3"/>
              </a:rPr>
              <a:t>http://www.wipo.int/madrid/en/services</a:t>
            </a:r>
            <a:r>
              <a:rPr lang="en-US" altLang="en-US" dirty="0" smtClean="0">
                <a:hlinkClick r:id="rId3"/>
              </a:rPr>
              <a:t>/</a:t>
            </a:r>
            <a:endParaRPr lang="en-US" altLang="en-US" dirty="0" smtClean="0"/>
          </a:p>
          <a:p>
            <a:endParaRPr lang="en-US" altLang="en-US" dirty="0" smtClean="0"/>
          </a:p>
        </p:txBody>
      </p:sp>
    </p:spTree>
    <p:extLst>
      <p:ext uri="{BB962C8B-B14F-4D97-AF65-F5344CB8AC3E}">
        <p14:creationId xmlns:p14="http://schemas.microsoft.com/office/powerpoint/2010/main" val="3626977185"/>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1_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Hague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Hague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template_english</Template>
  <TotalTime>2308</TotalTime>
  <Words>10611</Words>
  <Application>Microsoft Office PowerPoint</Application>
  <PresentationFormat>On-screen Show (4:3)</PresentationFormat>
  <Paragraphs>2219</Paragraphs>
  <Slides>270</Slides>
  <Notes>126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270</vt:i4>
      </vt:variant>
    </vt:vector>
  </HeadingPairs>
  <TitlesOfParts>
    <vt:vector size="273" baseType="lpstr">
      <vt:lpstr>1_template_english</vt:lpstr>
      <vt:lpstr>Bitmap Image</vt:lpstr>
      <vt:lpstr>Chart</vt:lpstr>
      <vt:lpstr>PowerPoint Presentation</vt:lpstr>
      <vt:lpstr>PowerPoint Presentation</vt:lpstr>
      <vt:lpstr>   BASICS FACTS ABOUT WIPO </vt:lpstr>
      <vt:lpstr>          MILESTONES: 1883 - 2013 </vt:lpstr>
      <vt:lpstr>    INTELLECTUAL PROPERTY :               OUTREACH </vt:lpstr>
      <vt:lpstr>PowerPoint Presentation</vt:lpstr>
      <vt:lpstr> WIPO … PROVIDER OF PREMIER   GLOBAL IP SERVICES   </vt:lpstr>
      <vt:lpstr>  WIPO’s MAIN SOURCES OF REVENUE</vt:lpstr>
      <vt:lpstr>GLOBAL IP INFRASTRUCTURE </vt:lpstr>
      <vt:lpstr> GLOBAL IP INFRASTRUCTURE </vt:lpstr>
      <vt:lpstr>PowerPoint Presentation</vt:lpstr>
      <vt:lpstr>PowerPoint Presentation</vt:lpstr>
      <vt:lpstr>        STANDING COMMITTEES </vt:lpstr>
      <vt:lpstr>THE STANDING COMMITTEE ON LAW OF PATENTS </vt:lpstr>
      <vt:lpstr>   THE STANDING COMMITTEE ON LAW OF PATENTS            PART II </vt:lpstr>
      <vt:lpstr>THE STANDING COMMITTEE ON LAW OF PATENTS  PART III         </vt:lpstr>
      <vt:lpstr>                        NORM SETTING :             INDUSTRIAL DESIGNS</vt:lpstr>
      <vt:lpstr>        LATEST SCT SESSION (NOVEMBER 2013) </vt:lpstr>
      <vt:lpstr>BEYOND THE SCT</vt:lpstr>
      <vt:lpstr>          BEIJING TREATY ON AUDIOVISUAL            PERFORMANCES JUNE, 26 2012  </vt:lpstr>
      <vt:lpstr> BEIJING TREATY    </vt:lpstr>
      <vt:lpstr>MARRAKESH TREATY TO FACILITATE ACCESS TO PUBLISHED WORKS FOR PERSONS WHO ARE BLIND, VISUALLY IMPAIRED OR OTHERWISE PRINT DISABLED </vt:lpstr>
      <vt:lpstr>          MARRAKESH TREATY                              </vt:lpstr>
      <vt:lpstr>INTELLECTUAL PROPERTY AND  GENETIC RESOURCES, TRADITIONAL KNOWLEDGE  AND TRADITIONAL CULTURAL EXPRESSIONS </vt:lpstr>
      <vt:lpstr>INTELLECTUAL PROPERTY AND  GENETIC RESOURCES, TRADITIONAL KNOWLEDGE  AND TRADITIONAL CULTURAL EXPRESSIONS </vt:lpstr>
      <vt:lpstr>      MAJOR ECONOMIC STUDIES ON IP</vt:lpstr>
      <vt:lpstr>STRATEGIC REALIGNMENT WITHIN WIPO</vt:lpstr>
      <vt:lpstr>  TREND IN HAGUE FILINGS (DESIGNS)</vt:lpstr>
      <vt:lpstr>DEMAND FOR IP RIGHTS HAS GROWN</vt:lpstr>
      <vt:lpstr>MORE INVENTIONS AND GREATER  INTERNATIONALIZATION</vt:lpstr>
      <vt:lpstr>    STUDIES AND REPORTS </vt:lpstr>
      <vt:lpstr>STUDIES AND REPORTS II </vt:lpstr>
      <vt:lpstr> THE GLOBAL INNOVATION INDEX 2013 </vt:lpstr>
      <vt:lpstr> THE GLOBAL INNOVATION INDEX 2013 </vt:lpstr>
      <vt:lpstr> GLOBAL INNOVATION INDEX     FRAMEWORK</vt:lpstr>
      <vt:lpstr> SWEDEN  PROFILE </vt:lpstr>
      <vt:lpstr>     THE GLOBAL INNOVATION INDEX</vt:lpstr>
      <vt:lpstr>               SWEDEN  PROFILE </vt:lpstr>
      <vt:lpstr>      Sweden’s evolution with respect to IP filings and Economic Growth from 1997 to 2012  </vt:lpstr>
      <vt:lpstr>           PATENT APPLICATION BY TOP FIELDS OF              TECHNOLOGY (1997-2011)</vt:lpstr>
      <vt:lpstr>            INTERNATIONAL APPLICATIONS               VIA WIPO ADMINISTERED TREATIES            SWEDEN      </vt:lpstr>
      <vt:lpstr>      THANK YOU!  Victor Vazquez  Head, Section for coordination of developed countries,  Department for Transition and Developed countries (TDC)  World Intellectual Property Organization (WIPO) 34 chemin des Colombettes, 1211 Geneva 20, Switzerland T + 41 22 338 99 97;  victor.vazquez-lopez@wipo.int ;  www.wipo.int/dcea/en/roving_seminars.html        </vt:lpstr>
      <vt:lpstr>THE PATENT COOPERATION TREATY  (PCT) RECENT AND FUTURE DEVELOPMENTS </vt:lpstr>
      <vt:lpstr>PowerPoint Presentation</vt:lpstr>
      <vt:lpstr>PowerPoint Presentation</vt:lpstr>
      <vt:lpstr>THE PCT IN 1978</vt:lpstr>
      <vt:lpstr>PCT COVERAGE TODAY </vt:lpstr>
      <vt:lpstr>PowerPoint Presentation</vt:lpstr>
      <vt:lpstr>COUNTRIES NOT YET IN PCT</vt:lpstr>
      <vt:lpstr>PCT APPLICATIONS</vt:lpstr>
      <vt:lpstr>PowerPoint Presentation</vt:lpstr>
      <vt:lpstr>PowerPoint Presentation</vt:lpstr>
      <vt:lpstr>PowerPoint Presentation</vt:lpstr>
      <vt:lpstr>PARIS ROUTE VS. PCT NATIONAL PHASE</vt:lpstr>
      <vt:lpstr>TOP PCT APPLICANTS 2012</vt:lpstr>
      <vt:lpstr>TOP UNIVERSITY PCT APPLICANTS 2012</vt:lpstr>
      <vt:lpstr>TOP GOVERNMENT/RESEARCH INSTITUTION PCT APPLICANTS 2012</vt:lpstr>
      <vt:lpstr>SOME SWEDISH PCT APPLICANTS</vt:lpstr>
      <vt:lpstr>PowerPoint Presentation</vt:lpstr>
      <vt:lpstr>RECENT PCT DEVELOPMENTS</vt:lpstr>
      <vt:lpstr>AIA SIMPLIFICATION FOR PCT</vt:lpstr>
      <vt:lpstr>3RD PARTY OBSERVATION SYSTEM</vt:lpstr>
      <vt:lpstr>INDICATION OF AVAILABILITY FOR LICENSE</vt:lpstr>
      <vt:lpstr>ePCT</vt:lpstr>
      <vt:lpstr>PCT-PPH (1)</vt:lpstr>
      <vt:lpstr>PCT-PPH (2)</vt:lpstr>
      <vt:lpstr>PCT-PPH (3)</vt:lpstr>
      <vt:lpstr>WIPO AMC fee reduction for PCT users</vt:lpstr>
      <vt:lpstr>PowerPoint Presentation</vt:lpstr>
      <vt:lpstr>PowerPoint Presentation</vt:lpstr>
      <vt:lpstr>PowerPoint Presentation</vt:lpstr>
      <vt:lpstr>PCT WORKING GROUP MAY 21-24, 2013</vt:lpstr>
      <vt:lpstr>FUTURE PCT DEVELOPMENTS</vt:lpstr>
      <vt:lpstr>NEW RULES—JULY 2014</vt:lpstr>
      <vt:lpstr>EPCT: FURTHER IMPROVEMENTS</vt:lpstr>
      <vt:lpstr>PCT/WG 2014</vt:lpstr>
      <vt:lpstr>COLLABORATIVE PCT SEARCH</vt:lpstr>
      <vt:lpstr>PCT TRAINING OPTIONS</vt:lpstr>
      <vt:lpstr>PowerPoint Presentation</vt:lpstr>
      <vt:lpstr>GLOBAL IP SYSTEMS: THE MADRID SYSTEM &amp;  THE HAGUE SYSTEM </vt:lpstr>
      <vt:lpstr>PowerPoint Presentation</vt:lpstr>
      <vt:lpstr>ROUTES FOR PROTECTING A TRADEMARK</vt:lpstr>
      <vt:lpstr>THE MADRID SYSTEM</vt:lpstr>
      <vt:lpstr>THE MEMBERS OF THE MADRID SYSTEM</vt:lpstr>
      <vt:lpstr>ACCESSIONS</vt:lpstr>
      <vt:lpstr>KEY PRINCIPLES OF THE MADRID SYSTEM (1)</vt:lpstr>
      <vt:lpstr>KEY PRINCIPLES OF THE MADRID SYSTEM (2)</vt:lpstr>
      <vt:lpstr>THE INTERNATIONAL PROCEDURE</vt:lpstr>
      <vt:lpstr>THE MADRID SYSTEM – FACTS AND FIGURES</vt:lpstr>
      <vt:lpstr>PowerPoint Presentation</vt:lpstr>
      <vt:lpstr>TOP 5 CONTRACTING PARTIES: DESIGNATIONS IN IRS (COUNTRY OF THE HOLDER)</vt:lpstr>
      <vt:lpstr>IRS BY OFFICE OF ORIGIN – NORDIC COUNTRIES</vt:lpstr>
      <vt:lpstr> DESIGNATIONS IN IRS: SWEDEN AS COUNTRY OF THE HOLDER </vt:lpstr>
      <vt:lpstr>TOP 5 DESIGNATED CONTRACTING PARTIES</vt:lpstr>
      <vt:lpstr>DESIGNATIONS OF NORDIC COUNTRIES</vt:lpstr>
      <vt:lpstr> DESIGNATIONS IN IRS: SWEDEN AS DCP </vt:lpstr>
      <vt:lpstr>PowerPoint Presentation</vt:lpstr>
      <vt:lpstr>ONLINE INFORMATION SERVICES</vt:lpstr>
      <vt:lpstr>ONLINE TOOLS</vt:lpstr>
      <vt:lpstr>RECENT DEVELOPMENTS</vt:lpstr>
      <vt:lpstr> BENEFITS FOR TRADEMARK OWNERS</vt:lpstr>
      <vt:lpstr>PowerPoint Presentation</vt:lpstr>
      <vt:lpstr>IN A NUTSHELL</vt:lpstr>
      <vt:lpstr> WIPO DIRECTOR GENERAL FRANCIS GURRY: </vt:lpstr>
      <vt:lpstr>THE HAGUE SYSTEM</vt:lpstr>
      <vt:lpstr>PowerPoint Presentation</vt:lpstr>
      <vt:lpstr>ACCESSIONS</vt:lpstr>
      <vt:lpstr>KEY PRINCIPLES OF THE HAGUE SYSTEM (1)</vt:lpstr>
      <vt:lpstr>KEY PRINCIPLES OF THE HAGUE SYSTEM (2)</vt:lpstr>
      <vt:lpstr>FILING OPTIONS </vt:lpstr>
      <vt:lpstr>THE REGISTRATION PROCEDURE </vt:lpstr>
      <vt:lpstr>THE USE OF THE HAGUE SYSTEM IN 2013</vt:lpstr>
      <vt:lpstr>PowerPoint Presentation</vt:lpstr>
      <vt:lpstr>2013:  TOP FILING CONTRACTING PARTIES </vt:lpstr>
      <vt:lpstr>PowerPoint Presentation</vt:lpstr>
      <vt:lpstr>2013:  MOST DESIGNATED CONTRACTING PARTIES</vt:lpstr>
      <vt:lpstr>LATEST DEVELOPMENTS</vt:lpstr>
      <vt:lpstr>ADVANTAGES</vt:lpstr>
      <vt:lpstr>PowerPoint Presentation</vt:lpstr>
      <vt:lpstr>GLOBAL DATABASES FOR IP PLATFORMS AND TOOLS FOR THE CONNECTED KNOWLEDGE ECONOMY </vt:lpstr>
      <vt:lpstr>STRATEGIC GOALS OF GLOBAL DATABASES AND TOOLS </vt:lpstr>
      <vt:lpstr>BENEFITS TO STAKEHOLDERS </vt:lpstr>
      <vt:lpstr>GLOBAL DATABASES, TOOLS, AND PLATFORMS FOR IP BUSINESS (FREE) </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TAPTA</vt:lpstr>
      <vt:lpstr>PowerPoint Presentation</vt:lpstr>
      <vt:lpstr>PowerPoint Presentation</vt:lpstr>
      <vt:lpstr>Survey in 2013</vt:lpstr>
      <vt:lpstr>Who are using PATENTSCOPE ? </vt:lpstr>
      <vt:lpstr>PowerPoint Presentation</vt:lpstr>
      <vt:lpstr>Monthly webinar</vt:lpstr>
      <vt:lpstr>GLOBAL DATABASES, TOOLS, AND PLATFORMS FOR IP BUSINESS (FREE) </vt:lpstr>
      <vt:lpstr>GLOBAL BRANDS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DATABSES, TOOLS, AND PLATFORM FOR IP BUSINESS (FREE)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DATABASES, TOOLS AND PLATFORMS FOR IP BUSINESS (FREE) </vt:lpstr>
      <vt:lpstr>IPAS AND DAS </vt:lpstr>
      <vt:lpstr>GLOBAL DATABASES, TOOLS, AND PLATFORM FOR IP BUSINESS (FREE) </vt:lpstr>
      <vt:lpstr>WIPO CASE </vt:lpstr>
      <vt:lpstr>WIPO CASE (CONTINUED) </vt:lpstr>
      <vt:lpstr>PowerPoint Presentation</vt:lpstr>
      <vt:lpstr>GLOBAL DOSSIER PLATFORM (WIPO-CASE, OPD AND PATENTSCOPE) </vt:lpstr>
      <vt:lpstr>GLOBAL DATABASES, TOOLS, AND PLATFORMS FOR IP BUSINESS (FREE) </vt:lpstr>
      <vt:lpstr>PowerPoint Presentation</vt:lpstr>
      <vt:lpstr>WIPO RE: SEARCH </vt:lpstr>
      <vt:lpstr>PowerPoint Presentation</vt:lpstr>
      <vt:lpstr>PowerPoint Presentation</vt:lpstr>
      <vt:lpstr>WIPO RE:SEARCH Sharing Innovation in the Fight Against Neglected Tropical Diseases</vt:lpstr>
      <vt:lpstr>WIPO GREEN </vt:lpstr>
      <vt:lpstr>PowerPoint Presentation</vt:lpstr>
      <vt:lpstr>PowerPoint Presentation</vt:lpstr>
      <vt:lpstr>PowerPoint Presentation</vt:lpstr>
      <vt:lpstr>THE CHALLENGE</vt:lpstr>
      <vt:lpstr>EXAMPLE: PRODUCT TO LICENSE OR SELL</vt:lpstr>
      <vt:lpstr>PowerPoint Presentation</vt:lpstr>
      <vt:lpstr>CONCLUSION </vt:lpstr>
      <vt:lpstr>ALTERNATIVE DISPUTE RESOLUTION @ WIPO’S ARBITRATION AND MEDIATION CENTER</vt:lpstr>
      <vt:lpstr>COMMON TYPES OF IP DISPUTES</vt:lpstr>
      <vt:lpstr>PowerPoint Presentation</vt:lpstr>
      <vt:lpstr>WIPO Arbitration and Mediation Center</vt:lpstr>
      <vt:lpstr>MEDIATION, ARBITRATION, EXPERT DETERMINATION</vt:lpstr>
      <vt:lpstr>WHY ADR FOR IP DISPUTES?</vt:lpstr>
      <vt:lpstr>WIPO ADR OPTIONS</vt:lpstr>
      <vt:lpstr>WIPO MODEL CLAUSE EXAMPLE: MEDIATION  FOLLOWED BY EXPEDITED ARBITRATION</vt:lpstr>
      <vt:lpstr>PowerPoint Presentation</vt:lpstr>
      <vt:lpstr>ACTIVE WIPO CASE MANAGEMENT</vt:lpstr>
      <vt:lpstr>WIPO ELECTRONIC CASE FACILITY (ECAF)</vt:lpstr>
      <vt:lpstr>WIPO CASES</vt:lpstr>
      <vt:lpstr>WIPO MEDIATION EXAMPLE 1 (I)</vt:lpstr>
      <vt:lpstr>WIPO MEDIATION EXAMPLE 1 (II)</vt:lpstr>
      <vt:lpstr>WIPO MEDIATION EXAMPLE 2 (I)</vt:lpstr>
      <vt:lpstr>WIPO MEDIATION EXAMPLE 2 (II)</vt:lpstr>
      <vt:lpstr>WIPO MEDIATION EXAMPLE 3 </vt:lpstr>
      <vt:lpstr>WIPO ARBITRATION EXAMPLE 1 (I)</vt:lpstr>
      <vt:lpstr>WIPO ARBITRATION EXAMPLE 1 (II)</vt:lpstr>
      <vt:lpstr>EXAMPLES OF TAILORED WIPO ADR FOR SPECIFIC SECTORS</vt:lpstr>
      <vt:lpstr>WIPO INTERNATIONAL SURVEY ON DISPUTE RESOLUTION IN TECHNOLOGY TRANSACTIONS </vt:lpstr>
      <vt:lpstr>SCOPE OF AGREEMENTS: PARTIES/TECHNOLOGY</vt:lpstr>
      <vt:lpstr>TOP TEN CONSIDERATIONS IN CHOICE OF DISPUTE RESOLUTION CLAUSE</vt:lpstr>
      <vt:lpstr>HOW ARE TECHNOLOGY DISPUTES RESOLVED?</vt:lpstr>
      <vt:lpstr>RELATIVE TIME AND COST OF TECHNOLOGY DISPUTE RESOLUTION</vt:lpstr>
      <vt:lpstr>SETTLEMENT IN WIPO-ADMINISTERED CASES</vt:lpstr>
      <vt:lpstr>ADDITIONAL INFORMATION </vt:lpstr>
      <vt:lpstr>SESSION II </vt:lpstr>
      <vt:lpstr>RECENT DEVELOPMENTS IN WIPO INFRASTRUCTURE</vt:lpstr>
      <vt:lpstr>RECENT DEVELOPMENTS </vt:lpstr>
      <vt:lpstr>PATENTSCOPE</vt:lpstr>
      <vt:lpstr>PowerPoint Presentation</vt:lpstr>
      <vt:lpstr>PowerPoint Presentation</vt:lpstr>
      <vt:lpstr>PowerPoint Presentation</vt:lpstr>
      <vt:lpstr>PATENTSCOPE: DEVELOPMENTS IN 2013</vt:lpstr>
      <vt:lpstr>PATENTSCOPE: DEVELOPMENTS IN 2014</vt:lpstr>
      <vt:lpstr>PATENTSCOPE: WHAT NEXT?</vt:lpstr>
      <vt:lpstr>PATENTSCOPE LANGUAGE TOOLS:  WHAT NEXT?</vt:lpstr>
      <vt:lpstr>SURVEY IN 2013</vt:lpstr>
      <vt:lpstr>WHO ARE USING PATENTSCOPE ? </vt:lpstr>
      <vt:lpstr>PowerPoint Presentation</vt:lpstr>
      <vt:lpstr>RECENT DEVELOPMENTS </vt:lpstr>
      <vt:lpstr>GLOBAL BRAND DATABASE </vt:lpstr>
      <vt:lpstr>PowerPoint Presentation</vt:lpstr>
      <vt:lpstr>PowerPoint Presentation</vt:lpstr>
      <vt:lpstr>GLOBAL BRAND DATABASE:  DEVELOPMENTS IN 2013</vt:lpstr>
      <vt:lpstr>PowerPoint Presentation</vt:lpstr>
      <vt:lpstr>RECENT DEVELOPMENTS </vt:lpstr>
      <vt:lpstr>WIPO CASE </vt:lpstr>
      <vt:lpstr>WIPO CASE (CONTINUED) </vt:lpstr>
      <vt:lpstr>PowerPoint Presentation</vt:lpstr>
      <vt:lpstr>GLOBAL DOSSIER PLATFORM (WIPO-CASE, OPD AND PATENTSCOPE) </vt:lpstr>
      <vt:lpstr>RECENT DEVELOPMENTS </vt:lpstr>
      <vt:lpstr>WIPO GREEN </vt:lpstr>
      <vt:lpstr>PowerPoint Presentation</vt:lpstr>
      <vt:lpstr>PowerPoint Presentation</vt:lpstr>
      <vt:lpstr>PowerPoint Presentation</vt:lpstr>
      <vt:lpstr>THE CHALLENGE</vt:lpstr>
      <vt:lpstr>EXAMPLE: PRODUCT TO LICENSE OR SELL</vt:lpstr>
      <vt:lpstr>PowerPoint Presentation</vt:lpstr>
      <vt:lpstr>CONCLUSION </vt:lpstr>
      <vt:lpstr>SESSION II </vt:lpstr>
      <vt:lpstr>THE MADRID SYSTEM</vt:lpstr>
      <vt:lpstr>THE MEMBERS OF THE MADRID SYSTEM</vt:lpstr>
      <vt:lpstr>ACCESSIONS</vt:lpstr>
      <vt:lpstr>KEY PRINCIPLES OF THE MADRID SYSTEM (1)</vt:lpstr>
      <vt:lpstr>KEY PRINCIPLES OF THE MADRID SYSTEM (2)</vt:lpstr>
      <vt:lpstr>THE INTERNATIONAL PROCEDURE</vt:lpstr>
      <vt:lpstr>THE MADRID SYSTEM – FACTS AND FIGURES</vt:lpstr>
      <vt:lpstr>PowerPoint Presentation</vt:lpstr>
      <vt:lpstr>TOP 5 CONTRACTING PARTIES – DESIGNATIONS BY CP OF THE HOLDER</vt:lpstr>
      <vt:lpstr>IRS BY OFFICE OF ORIGIN – NORDIC COUNTRIES</vt:lpstr>
      <vt:lpstr> DESIGNATIONS IN IRS: SWEDEN AS COUNTRY OF THE HOLDER </vt:lpstr>
      <vt:lpstr>TOP 5 DESIGNATED CONTRACTING PARTIES</vt:lpstr>
      <vt:lpstr>DESIGNATIONS OF NORDIC COUNTRIES</vt:lpstr>
      <vt:lpstr> DESIGNATIONS IN IRS: SWEDEN AS DCP </vt:lpstr>
      <vt:lpstr>ONLINE INFORMATION SERVICES</vt:lpstr>
      <vt:lpstr>PowerPoint Presentation</vt:lpstr>
      <vt:lpstr>ONLINE TOOLS</vt:lpstr>
      <vt:lpstr>RECENT DEVELOPMENTS</vt:lpstr>
      <vt:lpstr>PowerPoint Presentation</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GESTO GENDE Lorena</dc:creator>
  <cp:lastModifiedBy>GESTO GENDE Lorena</cp:lastModifiedBy>
  <cp:revision>193</cp:revision>
  <dcterms:created xsi:type="dcterms:W3CDTF">2013-11-19T16:02:28Z</dcterms:created>
  <dcterms:modified xsi:type="dcterms:W3CDTF">2014-03-19T08:44:22Z</dcterms:modified>
</cp:coreProperties>
</file>