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3"/>
  </p:notesMasterIdLst>
  <p:handoutMasterIdLst>
    <p:handoutMasterId r:id="rId204"/>
  </p:handoutMasterIdLst>
  <p:sldIdLst>
    <p:sldId id="256" r:id="rId2"/>
    <p:sldId id="352" r:id="rId3"/>
    <p:sldId id="328" r:id="rId4"/>
    <p:sldId id="289" r:id="rId5"/>
    <p:sldId id="325" r:id="rId6"/>
    <p:sldId id="265" r:id="rId7"/>
    <p:sldId id="343" r:id="rId8"/>
    <p:sldId id="344" r:id="rId9"/>
    <p:sldId id="345" r:id="rId10"/>
    <p:sldId id="346" r:id="rId11"/>
    <p:sldId id="269" r:id="rId12"/>
    <p:sldId id="292" r:id="rId13"/>
    <p:sldId id="329" r:id="rId14"/>
    <p:sldId id="334" r:id="rId15"/>
    <p:sldId id="291" r:id="rId16"/>
    <p:sldId id="347" r:id="rId17"/>
    <p:sldId id="348" r:id="rId18"/>
    <p:sldId id="301" r:id="rId19"/>
    <p:sldId id="302" r:id="rId20"/>
    <p:sldId id="303" r:id="rId21"/>
    <p:sldId id="304" r:id="rId22"/>
    <p:sldId id="330" r:id="rId23"/>
    <p:sldId id="336" r:id="rId24"/>
    <p:sldId id="308" r:id="rId25"/>
    <p:sldId id="340" r:id="rId26"/>
    <p:sldId id="312" r:id="rId27"/>
    <p:sldId id="341" r:id="rId28"/>
    <p:sldId id="342" r:id="rId29"/>
    <p:sldId id="339" r:id="rId30"/>
    <p:sldId id="350" r:id="rId31"/>
    <p:sldId id="313" r:id="rId32"/>
    <p:sldId id="314" r:id="rId33"/>
    <p:sldId id="315" r:id="rId34"/>
    <p:sldId id="320" r:id="rId35"/>
    <p:sldId id="316" r:id="rId36"/>
    <p:sldId id="321" r:id="rId37"/>
    <p:sldId id="349" r:id="rId38"/>
    <p:sldId id="322" r:id="rId39"/>
    <p:sldId id="323" r:id="rId40"/>
    <p:sldId id="281" r:id="rId41"/>
    <p:sldId id="353" r:id="rId42"/>
    <p:sldId id="354" r:id="rId43"/>
    <p:sldId id="355" r:id="rId44"/>
    <p:sldId id="356" r:id="rId45"/>
    <p:sldId id="358" r:id="rId46"/>
    <p:sldId id="357" r:id="rId47"/>
    <p:sldId id="359" r:id="rId48"/>
    <p:sldId id="360" r:id="rId49"/>
    <p:sldId id="361" r:id="rId50"/>
    <p:sldId id="362" r:id="rId51"/>
    <p:sldId id="363" r:id="rId52"/>
    <p:sldId id="364" r:id="rId53"/>
    <p:sldId id="365" r:id="rId54"/>
    <p:sldId id="366" r:id="rId55"/>
    <p:sldId id="367" r:id="rId56"/>
    <p:sldId id="368" r:id="rId57"/>
    <p:sldId id="369" r:id="rId58"/>
    <p:sldId id="370" r:id="rId59"/>
    <p:sldId id="509" r:id="rId60"/>
    <p:sldId id="373" r:id="rId61"/>
    <p:sldId id="374" r:id="rId62"/>
    <p:sldId id="375" r:id="rId63"/>
    <p:sldId id="376" r:id="rId64"/>
    <p:sldId id="371" r:id="rId65"/>
    <p:sldId id="377" r:id="rId66"/>
    <p:sldId id="378" r:id="rId67"/>
    <p:sldId id="379" r:id="rId68"/>
    <p:sldId id="380" r:id="rId69"/>
    <p:sldId id="381" r:id="rId70"/>
    <p:sldId id="382" r:id="rId71"/>
    <p:sldId id="383" r:id="rId72"/>
    <p:sldId id="384" r:id="rId73"/>
    <p:sldId id="385" r:id="rId74"/>
    <p:sldId id="386" r:id="rId75"/>
    <p:sldId id="387" r:id="rId76"/>
    <p:sldId id="388" r:id="rId77"/>
    <p:sldId id="389" r:id="rId78"/>
    <p:sldId id="390" r:id="rId79"/>
    <p:sldId id="391" r:id="rId80"/>
    <p:sldId id="392" r:id="rId81"/>
    <p:sldId id="393" r:id="rId82"/>
    <p:sldId id="394" r:id="rId83"/>
    <p:sldId id="395" r:id="rId84"/>
    <p:sldId id="396" r:id="rId85"/>
    <p:sldId id="397" r:id="rId86"/>
    <p:sldId id="398" r:id="rId87"/>
    <p:sldId id="399" r:id="rId88"/>
    <p:sldId id="510" r:id="rId89"/>
    <p:sldId id="400" r:id="rId90"/>
    <p:sldId id="401" r:id="rId91"/>
    <p:sldId id="402" r:id="rId92"/>
    <p:sldId id="403" r:id="rId93"/>
    <p:sldId id="404" r:id="rId94"/>
    <p:sldId id="405" r:id="rId95"/>
    <p:sldId id="406" r:id="rId96"/>
    <p:sldId id="407" r:id="rId97"/>
    <p:sldId id="408" r:id="rId98"/>
    <p:sldId id="409" r:id="rId99"/>
    <p:sldId id="410" r:id="rId100"/>
    <p:sldId id="411" r:id="rId101"/>
    <p:sldId id="412" r:id="rId102"/>
    <p:sldId id="413" r:id="rId103"/>
    <p:sldId id="414" r:id="rId104"/>
    <p:sldId id="415" r:id="rId105"/>
    <p:sldId id="416" r:id="rId106"/>
    <p:sldId id="417" r:id="rId107"/>
    <p:sldId id="418" r:id="rId108"/>
    <p:sldId id="419" r:id="rId109"/>
    <p:sldId id="420" r:id="rId110"/>
    <p:sldId id="421" r:id="rId111"/>
    <p:sldId id="422" r:id="rId112"/>
    <p:sldId id="423" r:id="rId113"/>
    <p:sldId id="424" r:id="rId114"/>
    <p:sldId id="425" r:id="rId115"/>
    <p:sldId id="426" r:id="rId116"/>
    <p:sldId id="427" r:id="rId117"/>
    <p:sldId id="428" r:id="rId118"/>
    <p:sldId id="429" r:id="rId119"/>
    <p:sldId id="430" r:id="rId120"/>
    <p:sldId id="512" r:id="rId121"/>
    <p:sldId id="431" r:id="rId122"/>
    <p:sldId id="432" r:id="rId123"/>
    <p:sldId id="433" r:id="rId124"/>
    <p:sldId id="434" r:id="rId125"/>
    <p:sldId id="435" r:id="rId126"/>
    <p:sldId id="436" r:id="rId127"/>
    <p:sldId id="513" r:id="rId128"/>
    <p:sldId id="514" r:id="rId129"/>
    <p:sldId id="515" r:id="rId130"/>
    <p:sldId id="437" r:id="rId131"/>
    <p:sldId id="438" r:id="rId132"/>
    <p:sldId id="439" r:id="rId133"/>
    <p:sldId id="440" r:id="rId134"/>
    <p:sldId id="441" r:id="rId135"/>
    <p:sldId id="442" r:id="rId136"/>
    <p:sldId id="443" r:id="rId137"/>
    <p:sldId id="445" r:id="rId138"/>
    <p:sldId id="446" r:id="rId139"/>
    <p:sldId id="447" r:id="rId140"/>
    <p:sldId id="448" r:id="rId141"/>
    <p:sldId id="449" r:id="rId142"/>
    <p:sldId id="450" r:id="rId143"/>
    <p:sldId id="451" r:id="rId144"/>
    <p:sldId id="452" r:id="rId145"/>
    <p:sldId id="453" r:id="rId146"/>
    <p:sldId id="454" r:id="rId147"/>
    <p:sldId id="455" r:id="rId148"/>
    <p:sldId id="456" r:id="rId149"/>
    <p:sldId id="457" r:id="rId150"/>
    <p:sldId id="458" r:id="rId151"/>
    <p:sldId id="459" r:id="rId152"/>
    <p:sldId id="460" r:id="rId153"/>
    <p:sldId id="461" r:id="rId154"/>
    <p:sldId id="462" r:id="rId155"/>
    <p:sldId id="463" r:id="rId156"/>
    <p:sldId id="464" r:id="rId157"/>
    <p:sldId id="465" r:id="rId158"/>
    <p:sldId id="466" r:id="rId159"/>
    <p:sldId id="467" r:id="rId160"/>
    <p:sldId id="468" r:id="rId161"/>
    <p:sldId id="469" r:id="rId162"/>
    <p:sldId id="470" r:id="rId163"/>
    <p:sldId id="471" r:id="rId164"/>
    <p:sldId id="472" r:id="rId165"/>
    <p:sldId id="473" r:id="rId166"/>
    <p:sldId id="474" r:id="rId167"/>
    <p:sldId id="475" r:id="rId168"/>
    <p:sldId id="476" r:id="rId169"/>
    <p:sldId id="477" r:id="rId170"/>
    <p:sldId id="478" r:id="rId171"/>
    <p:sldId id="479" r:id="rId172"/>
    <p:sldId id="480" r:id="rId173"/>
    <p:sldId id="481" r:id="rId174"/>
    <p:sldId id="482" r:id="rId175"/>
    <p:sldId id="483" r:id="rId176"/>
    <p:sldId id="484" r:id="rId177"/>
    <p:sldId id="485" r:id="rId178"/>
    <p:sldId id="486" r:id="rId179"/>
    <p:sldId id="487" r:id="rId180"/>
    <p:sldId id="488" r:id="rId181"/>
    <p:sldId id="489" r:id="rId182"/>
    <p:sldId id="490" r:id="rId183"/>
    <p:sldId id="491" r:id="rId184"/>
    <p:sldId id="492" r:id="rId185"/>
    <p:sldId id="493" r:id="rId186"/>
    <p:sldId id="494" r:id="rId187"/>
    <p:sldId id="495" r:id="rId188"/>
    <p:sldId id="496" r:id="rId189"/>
    <p:sldId id="497" r:id="rId190"/>
    <p:sldId id="498" r:id="rId191"/>
    <p:sldId id="499" r:id="rId192"/>
    <p:sldId id="500" r:id="rId193"/>
    <p:sldId id="501" r:id="rId194"/>
    <p:sldId id="502" r:id="rId195"/>
    <p:sldId id="503" r:id="rId196"/>
    <p:sldId id="504" r:id="rId197"/>
    <p:sldId id="505" r:id="rId198"/>
    <p:sldId id="506" r:id="rId199"/>
    <p:sldId id="507" r:id="rId200"/>
    <p:sldId id="508" r:id="rId201"/>
    <p:sldId id="511" r:id="rId202"/>
  </p:sldIdLst>
  <p:sldSz cx="9144000" cy="6858000" type="screen4x3"/>
  <p:notesSz cx="6797675" cy="9926638"/>
  <p:defaultTextStyle>
    <a:defPPr>
      <a:defRPr lang="en-US"/>
    </a:defPPr>
    <a:lvl1pPr algn="l" rtl="0" fontAlgn="base">
      <a:spcBef>
        <a:spcPct val="50000"/>
      </a:spcBef>
      <a:spcAft>
        <a:spcPct val="0"/>
      </a:spcAft>
      <a:defRPr sz="2400" kern="1200">
        <a:solidFill>
          <a:schemeClr val="tx1"/>
        </a:solidFill>
        <a:latin typeface="Arial" charset="0"/>
        <a:ea typeface="ＭＳ Ｐゴシック" charset="0"/>
        <a:cs typeface="Arial" charset="0"/>
      </a:defRPr>
    </a:lvl1pPr>
    <a:lvl2pPr marL="457200" algn="l" rtl="0" fontAlgn="base">
      <a:spcBef>
        <a:spcPct val="50000"/>
      </a:spcBef>
      <a:spcAft>
        <a:spcPct val="0"/>
      </a:spcAft>
      <a:defRPr sz="2400" kern="1200">
        <a:solidFill>
          <a:schemeClr val="tx1"/>
        </a:solidFill>
        <a:latin typeface="Arial" charset="0"/>
        <a:ea typeface="ＭＳ Ｐゴシック" charset="0"/>
        <a:cs typeface="Arial" charset="0"/>
      </a:defRPr>
    </a:lvl2pPr>
    <a:lvl3pPr marL="914400" algn="l" rtl="0" fontAlgn="base">
      <a:spcBef>
        <a:spcPct val="50000"/>
      </a:spcBef>
      <a:spcAft>
        <a:spcPct val="0"/>
      </a:spcAft>
      <a:defRPr sz="2400" kern="1200">
        <a:solidFill>
          <a:schemeClr val="tx1"/>
        </a:solidFill>
        <a:latin typeface="Arial" charset="0"/>
        <a:ea typeface="ＭＳ Ｐゴシック" charset="0"/>
        <a:cs typeface="Arial" charset="0"/>
      </a:defRPr>
    </a:lvl3pPr>
    <a:lvl4pPr marL="1371600" algn="l" rtl="0" fontAlgn="base">
      <a:spcBef>
        <a:spcPct val="50000"/>
      </a:spcBef>
      <a:spcAft>
        <a:spcPct val="0"/>
      </a:spcAft>
      <a:defRPr sz="2400" kern="1200">
        <a:solidFill>
          <a:schemeClr val="tx1"/>
        </a:solidFill>
        <a:latin typeface="Arial" charset="0"/>
        <a:ea typeface="ＭＳ Ｐゴシック" charset="0"/>
        <a:cs typeface="Arial" charset="0"/>
      </a:defRPr>
    </a:lvl4pPr>
    <a:lvl5pPr marL="1828800" algn="l" rtl="0" fontAlgn="base">
      <a:spcBef>
        <a:spcPct val="50000"/>
      </a:spcBef>
      <a:spcAft>
        <a:spcPct val="0"/>
      </a:spcAft>
      <a:defRPr sz="2400" kern="1200">
        <a:solidFill>
          <a:schemeClr val="tx1"/>
        </a:solidFill>
        <a:latin typeface="Arial" charset="0"/>
        <a:ea typeface="ＭＳ Ｐゴシック" charset="0"/>
        <a:cs typeface="Arial" charset="0"/>
      </a:defRPr>
    </a:lvl5pPr>
    <a:lvl6pPr marL="2286000" algn="l" defTabSz="457200" rtl="0" eaLnBrk="1" latinLnBrk="0" hangingPunct="1">
      <a:defRPr sz="2400" kern="1200">
        <a:solidFill>
          <a:schemeClr val="tx1"/>
        </a:solidFill>
        <a:latin typeface="Arial" charset="0"/>
        <a:ea typeface="ＭＳ Ｐゴシック" charset="0"/>
        <a:cs typeface="Arial" charset="0"/>
      </a:defRPr>
    </a:lvl6pPr>
    <a:lvl7pPr marL="2743200" algn="l" defTabSz="457200" rtl="0" eaLnBrk="1" latinLnBrk="0" hangingPunct="1">
      <a:defRPr sz="2400" kern="1200">
        <a:solidFill>
          <a:schemeClr val="tx1"/>
        </a:solidFill>
        <a:latin typeface="Arial" charset="0"/>
        <a:ea typeface="ＭＳ Ｐゴシック" charset="0"/>
        <a:cs typeface="Arial" charset="0"/>
      </a:defRPr>
    </a:lvl7pPr>
    <a:lvl8pPr marL="3200400" algn="l" defTabSz="457200" rtl="0" eaLnBrk="1" latinLnBrk="0" hangingPunct="1">
      <a:defRPr sz="2400" kern="1200">
        <a:solidFill>
          <a:schemeClr val="tx1"/>
        </a:solidFill>
        <a:latin typeface="Arial" charset="0"/>
        <a:ea typeface="ＭＳ Ｐゴシック" charset="0"/>
        <a:cs typeface="Arial" charset="0"/>
      </a:defRPr>
    </a:lvl8pPr>
    <a:lvl9pPr marL="3657600" algn="l" defTabSz="457200" rtl="0" eaLnBrk="1" latinLnBrk="0" hangingPunct="1">
      <a:defRPr sz="2400" kern="1200">
        <a:solidFill>
          <a:schemeClr val="tx1"/>
        </a:solidFill>
        <a:latin typeface="Arial" charset="0"/>
        <a:ea typeface="ＭＳ Ｐゴシック"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80"/>
    <a:srgbClr val="00408C"/>
    <a:srgbClr val="1A1288"/>
    <a:srgbClr val="33CCFF"/>
    <a:srgbClr val="FF8000"/>
    <a:srgbClr val="FF0066"/>
    <a:srgbClr val="6600FF"/>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433" autoAdjust="0"/>
    <p:restoredTop sz="96825" autoAdjust="0"/>
  </p:normalViewPr>
  <p:slideViewPr>
    <p:cSldViewPr>
      <p:cViewPr>
        <p:scale>
          <a:sx n="96" d="100"/>
          <a:sy n="96" d="100"/>
        </p:scale>
        <p:origin x="-804" y="-306"/>
      </p:cViewPr>
      <p:guideLst>
        <p:guide orient="horz" pos="2160"/>
        <p:guide pos="2880"/>
      </p:guideLst>
    </p:cSldViewPr>
  </p:slideViewPr>
  <p:outlineViewPr>
    <p:cViewPr>
      <p:scale>
        <a:sx n="33" d="100"/>
        <a:sy n="33" d="100"/>
      </p:scale>
      <p:origin x="0" y="207912"/>
    </p:cViewPr>
  </p:outlineViewPr>
  <p:notesTextViewPr>
    <p:cViewPr>
      <p:scale>
        <a:sx n="100" d="100"/>
        <a:sy n="100" d="100"/>
      </p:scale>
      <p:origin x="0" y="0"/>
    </p:cViewPr>
  </p:notesTextViewPr>
  <p:sorterViewPr>
    <p:cViewPr>
      <p:scale>
        <a:sx n="100" d="100"/>
        <a:sy n="100" d="100"/>
      </p:scale>
      <p:origin x="0" y="48474"/>
    </p:cViewPr>
  </p:sorterViewPr>
  <p:notesViewPr>
    <p:cSldViewPr>
      <p:cViewPr varScale="1">
        <p:scale>
          <a:sx n="76" d="100"/>
          <a:sy n="76" d="100"/>
        </p:scale>
        <p:origin x="-2202"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viewProps" Target="view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2.xlsm"/></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Feuil1!$B$1</c:f>
              <c:strCache>
                <c:ptCount val="1"/>
                <c:pt idx="0">
                  <c:v>Ventes</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Lbls>
            <c:dLblPos val="inEnd"/>
            <c:showLegendKey val="0"/>
            <c:showVal val="0"/>
            <c:showCatName val="0"/>
            <c:showSerName val="0"/>
            <c:showPercent val="1"/>
            <c:showBubbleSize val="0"/>
            <c:showLeaderLines val="1"/>
          </c:dLbls>
          <c:cat>
            <c:strRef>
              <c:f>Feuil1!$A$2:$A$12</c:f>
              <c:strCache>
                <c:ptCount val="11"/>
                <c:pt idx="0">
                  <c:v>Pharmaceuticals </c:v>
                </c:pt>
                <c:pt idx="1">
                  <c:v>Biotechnology</c:v>
                </c:pt>
                <c:pt idx="2">
                  <c:v>Medical technology </c:v>
                </c:pt>
                <c:pt idx="3">
                  <c:v>Other special machines</c:v>
                </c:pt>
                <c:pt idx="4">
                  <c:v>Organic fine chemistry  </c:v>
                </c:pt>
                <c:pt idx="5">
                  <c:v>Measurment </c:v>
                </c:pt>
                <c:pt idx="6">
                  <c:v>Computer technology </c:v>
                </c:pt>
                <c:pt idx="7">
                  <c:v>Chemical engineering </c:v>
                </c:pt>
                <c:pt idx="8">
                  <c:v>Food chemistry  </c:v>
                </c:pt>
                <c:pt idx="9">
                  <c:v>handling </c:v>
                </c:pt>
                <c:pt idx="10">
                  <c:v>Others </c:v>
                </c:pt>
              </c:strCache>
            </c:strRef>
          </c:cat>
          <c:val>
            <c:numRef>
              <c:f>Feuil1!$B$2:$B$12</c:f>
              <c:numCache>
                <c:formatCode>General</c:formatCode>
                <c:ptCount val="11"/>
                <c:pt idx="0">
                  <c:v>13.7</c:v>
                </c:pt>
                <c:pt idx="1">
                  <c:v>12.05</c:v>
                </c:pt>
                <c:pt idx="2">
                  <c:v>17.82</c:v>
                </c:pt>
                <c:pt idx="3">
                  <c:v>10.130000000000001</c:v>
                </c:pt>
                <c:pt idx="4">
                  <c:v>6.69</c:v>
                </c:pt>
                <c:pt idx="5">
                  <c:v>5.36</c:v>
                </c:pt>
                <c:pt idx="6">
                  <c:v>4.12</c:v>
                </c:pt>
                <c:pt idx="7">
                  <c:v>3.19</c:v>
                </c:pt>
                <c:pt idx="8">
                  <c:v>2.13</c:v>
                </c:pt>
                <c:pt idx="9">
                  <c:v>2.13</c:v>
                </c:pt>
                <c:pt idx="10">
                  <c:v>22.58</c:v>
                </c:pt>
              </c:numCache>
            </c:numRef>
          </c:val>
        </c:ser>
        <c:dLbls>
          <c:showLegendKey val="0"/>
          <c:showVal val="0"/>
          <c:showCatName val="0"/>
          <c:showSerName val="0"/>
          <c:showPercent val="0"/>
          <c:showBubbleSize val="0"/>
          <c:showLeaderLines val="1"/>
        </c:dLbls>
        <c:firstSliceAng val="0"/>
      </c:pieChart>
      <c:spPr>
        <a:noFill/>
        <a:ln w="25406">
          <a:noFill/>
        </a:ln>
      </c:spPr>
    </c:plotArea>
    <c:legend>
      <c:legendPos val="r"/>
      <c:layout>
        <c:manualLayout>
          <c:xMode val="edge"/>
          <c:yMode val="edge"/>
          <c:x val="0.60079047008476805"/>
          <c:y val="3.0040887090948501E-2"/>
          <c:w val="0.37404139200762698"/>
          <c:h val="0.8958004286161479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fr-FR" b="0" dirty="0" smtClean="0">
                <a:solidFill>
                  <a:srgbClr val="000090"/>
                </a:solidFill>
              </a:rPr>
              <a:t>STATISTICS</a:t>
            </a:r>
            <a:endParaRPr lang="fr-FR" b="0" dirty="0">
              <a:solidFill>
                <a:srgbClr val="000090"/>
              </a:solidFill>
            </a:endParaRPr>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Feuil1!$B$1</c:f>
              <c:strCache>
                <c:ptCount val="1"/>
                <c:pt idx="0">
                  <c:v>2010</c:v>
                </c:pt>
              </c:strCache>
            </c:strRef>
          </c:tx>
          <c:invertIfNegative val="0"/>
          <c:dLbls>
            <c:dLbl>
              <c:idx val="0"/>
              <c:layout/>
              <c:tx>
                <c:rich>
                  <a:bodyPr/>
                  <a:lstStyle/>
                  <a:p>
                    <a:r>
                      <a:rPr lang="fr-CH" dirty="0" smtClean="0"/>
                      <a:t>57</a:t>
                    </a:r>
                    <a:endParaRPr lang="en-US" dirty="0"/>
                  </a:p>
                </c:rich>
              </c:tx>
              <c:showLegendKey val="0"/>
              <c:showVal val="1"/>
              <c:showCatName val="0"/>
              <c:showSerName val="0"/>
              <c:showPercent val="0"/>
              <c:showBubbleSize val="0"/>
            </c:dLbl>
            <c:dLbl>
              <c:idx val="1"/>
              <c:layout/>
              <c:tx>
                <c:rich>
                  <a:bodyPr/>
                  <a:lstStyle/>
                  <a:p>
                    <a:r>
                      <a:rPr lang="fr-FR" dirty="0" smtClean="0"/>
                      <a:t>31</a:t>
                    </a:r>
                  </a:p>
                </c:rich>
              </c:tx>
              <c:showLegendKey val="0"/>
              <c:showVal val="1"/>
              <c:showCatName val="0"/>
              <c:showSerName val="0"/>
              <c:showPercent val="0"/>
              <c:showBubbleSize val="0"/>
            </c:dLbl>
            <c:dLbl>
              <c:idx val="2"/>
              <c:layout/>
              <c:tx>
                <c:rich>
                  <a:bodyPr/>
                  <a:lstStyle/>
                  <a:p>
                    <a:r>
                      <a:rPr lang="fr-FR" dirty="0" smtClean="0"/>
                      <a:t>6</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Feuil1!$B$2:$B$4</c:f>
              <c:numCache>
                <c:formatCode>General</c:formatCode>
                <c:ptCount val="3"/>
                <c:pt idx="0">
                  <c:v>57</c:v>
                </c:pt>
                <c:pt idx="1">
                  <c:v>31</c:v>
                </c:pt>
                <c:pt idx="2">
                  <c:v>6</c:v>
                </c:pt>
              </c:numCache>
            </c:numRef>
          </c:val>
        </c:ser>
        <c:ser>
          <c:idx val="1"/>
          <c:order val="1"/>
          <c:tx>
            <c:strRef>
              <c:f>Feuil1!$C$1</c:f>
              <c:strCache>
                <c:ptCount val="1"/>
                <c:pt idx="0">
                  <c:v>2011</c:v>
                </c:pt>
              </c:strCache>
            </c:strRef>
          </c:tx>
          <c:invertIfNegative val="0"/>
          <c:dLbls>
            <c:dLbl>
              <c:idx val="0"/>
              <c:layout/>
              <c:tx>
                <c:rich>
                  <a:bodyPr/>
                  <a:lstStyle/>
                  <a:p>
                    <a:r>
                      <a:rPr lang="fr-CH" dirty="0" smtClean="0"/>
                      <a:t>43</a:t>
                    </a:r>
                  </a:p>
                </c:rich>
              </c:tx>
              <c:showLegendKey val="0"/>
              <c:showVal val="1"/>
              <c:showCatName val="0"/>
              <c:showSerName val="0"/>
              <c:showPercent val="0"/>
              <c:showBubbleSize val="0"/>
            </c:dLbl>
            <c:dLbl>
              <c:idx val="1"/>
              <c:layout/>
              <c:tx>
                <c:rich>
                  <a:bodyPr/>
                  <a:lstStyle/>
                  <a:p>
                    <a:r>
                      <a:rPr lang="fr-FR" dirty="0" smtClean="0"/>
                      <a:t>45</a:t>
                    </a:r>
                    <a:endParaRPr lang="fr-FR" dirty="0"/>
                  </a:p>
                </c:rich>
              </c:tx>
              <c:showLegendKey val="0"/>
              <c:showVal val="1"/>
              <c:showCatName val="0"/>
              <c:showSerName val="0"/>
              <c:showPercent val="0"/>
              <c:showBubbleSize val="0"/>
            </c:dLbl>
            <c:dLbl>
              <c:idx val="2"/>
              <c:layout/>
              <c:tx>
                <c:rich>
                  <a:bodyPr/>
                  <a:lstStyle/>
                  <a:p>
                    <a:r>
                      <a:rPr lang="fr-FR" dirty="0" smtClean="0"/>
                      <a:t>9</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Feuil1!$C$2:$C$4</c:f>
              <c:numCache>
                <c:formatCode>General</c:formatCode>
                <c:ptCount val="3"/>
                <c:pt idx="0">
                  <c:v>43</c:v>
                </c:pt>
                <c:pt idx="1">
                  <c:v>45</c:v>
                </c:pt>
                <c:pt idx="2">
                  <c:v>9</c:v>
                </c:pt>
              </c:numCache>
            </c:numRef>
          </c:val>
        </c:ser>
        <c:ser>
          <c:idx val="2"/>
          <c:order val="2"/>
          <c:tx>
            <c:strRef>
              <c:f>Feuil1!$D$1</c:f>
              <c:strCache>
                <c:ptCount val="1"/>
                <c:pt idx="0">
                  <c:v>2012</c:v>
                </c:pt>
              </c:strCache>
            </c:strRef>
          </c:tx>
          <c:invertIfNegative val="0"/>
          <c:dLbls>
            <c:dLbl>
              <c:idx val="1"/>
              <c:layout/>
              <c:tx>
                <c:rich>
                  <a:bodyPr/>
                  <a:lstStyle/>
                  <a:p>
                    <a:r>
                      <a:rPr lang="fr-FR" dirty="0" smtClean="0"/>
                      <a:t>122</a:t>
                    </a:r>
                    <a:endParaRPr lang="fr-FR" dirty="0"/>
                  </a:p>
                </c:rich>
              </c:tx>
              <c:showLegendKey val="0"/>
              <c:showVal val="1"/>
              <c:showCatName val="0"/>
              <c:showSerName val="0"/>
              <c:showPercent val="0"/>
              <c:showBubbleSize val="0"/>
            </c:dLbl>
            <c:dLbl>
              <c:idx val="2"/>
              <c:layout/>
              <c:tx>
                <c:rich>
                  <a:bodyPr/>
                  <a:lstStyle/>
                  <a:p>
                    <a:r>
                      <a:rPr lang="fr-FR" dirty="0" smtClean="0"/>
                      <a:t>3</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Feuil1!$D$2:$D$4</c:f>
              <c:numCache>
                <c:formatCode>General</c:formatCode>
                <c:ptCount val="3"/>
                <c:pt idx="0">
                  <c:v>43</c:v>
                </c:pt>
                <c:pt idx="1">
                  <c:v>122</c:v>
                </c:pt>
                <c:pt idx="2">
                  <c:v>3</c:v>
                </c:pt>
              </c:numCache>
            </c:numRef>
          </c:val>
        </c:ser>
        <c:dLbls>
          <c:showLegendKey val="0"/>
          <c:showVal val="1"/>
          <c:showCatName val="0"/>
          <c:showSerName val="0"/>
          <c:showPercent val="0"/>
          <c:showBubbleSize val="0"/>
        </c:dLbls>
        <c:gapWidth val="150"/>
        <c:shape val="box"/>
        <c:axId val="81682816"/>
        <c:axId val="81684352"/>
        <c:axId val="0"/>
      </c:bar3DChart>
      <c:catAx>
        <c:axId val="81682816"/>
        <c:scaling>
          <c:orientation val="minMax"/>
        </c:scaling>
        <c:delete val="0"/>
        <c:axPos val="b"/>
        <c:numFmt formatCode="General" sourceLinked="1"/>
        <c:majorTickMark val="none"/>
        <c:minorTickMark val="none"/>
        <c:tickLblPos val="nextTo"/>
        <c:crossAx val="81684352"/>
        <c:crosses val="autoZero"/>
        <c:auto val="1"/>
        <c:lblAlgn val="ctr"/>
        <c:lblOffset val="100"/>
        <c:noMultiLvlLbl val="0"/>
      </c:catAx>
      <c:valAx>
        <c:axId val="81684352"/>
        <c:scaling>
          <c:orientation val="minMax"/>
        </c:scaling>
        <c:delete val="1"/>
        <c:axPos val="l"/>
        <c:numFmt formatCode="General" sourceLinked="1"/>
        <c:majorTickMark val="out"/>
        <c:minorTickMark val="none"/>
        <c:tickLblPos val="nextTo"/>
        <c:crossAx val="81682816"/>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Designs</a:t>
            </a:r>
            <a:r>
              <a:rPr lang="en-US" baseline="0" dirty="0"/>
              <a:t> per </a:t>
            </a:r>
            <a:r>
              <a:rPr lang="en-US" dirty="0"/>
              <a:t>International </a:t>
            </a:r>
            <a:r>
              <a:rPr lang="en-US" dirty="0" smtClean="0"/>
              <a:t>Registration </a:t>
            </a:r>
            <a:r>
              <a:rPr lang="en-US" dirty="0"/>
              <a:t>(2012)</a:t>
            </a:r>
          </a:p>
        </c:rich>
      </c:tx>
      <c:layout>
        <c:manualLayout>
          <c:xMode val="edge"/>
          <c:yMode val="edge"/>
          <c:x val="5.3357271313308058E-2"/>
          <c:y val="1.391248413423158E-3"/>
        </c:manualLayout>
      </c:layout>
      <c:overlay val="0"/>
    </c:title>
    <c:autoTitleDeleted val="0"/>
    <c:plotArea>
      <c:layout/>
      <c:barChart>
        <c:barDir val="col"/>
        <c:grouping val="clustered"/>
        <c:varyColors val="0"/>
        <c:ser>
          <c:idx val="0"/>
          <c:order val="0"/>
          <c:tx>
            <c:strRef>
              <c:f>Sheet1!$H$19</c:f>
              <c:strCache>
                <c:ptCount val="1"/>
                <c:pt idx="0">
                  <c:v>International registration</c:v>
                </c:pt>
              </c:strCache>
            </c:strRef>
          </c:tx>
          <c:spPr>
            <a:solidFill>
              <a:schemeClr val="accent2"/>
            </a:solidFill>
            <a:ln>
              <a:solidFill>
                <a:schemeClr val="accent2">
                  <a:lumMod val="75000"/>
                </a:schemeClr>
              </a:solidFill>
            </a:ln>
          </c:spPr>
          <c:invertIfNegative val="0"/>
          <c:cat>
            <c:strRef>
              <c:f>Sheet1!$I$18:$O$18</c:f>
              <c:strCache>
                <c:ptCount val="7"/>
                <c:pt idx="0">
                  <c:v>1</c:v>
                </c:pt>
                <c:pt idx="1">
                  <c:v>2</c:v>
                </c:pt>
                <c:pt idx="2">
                  <c:v>3 to 5</c:v>
                </c:pt>
                <c:pt idx="3">
                  <c:v>6 to 10</c:v>
                </c:pt>
                <c:pt idx="4">
                  <c:v>11 to 20</c:v>
                </c:pt>
                <c:pt idx="5">
                  <c:v>21 to 40</c:v>
                </c:pt>
                <c:pt idx="6">
                  <c:v>more than 40</c:v>
                </c:pt>
              </c:strCache>
            </c:strRef>
          </c:cat>
          <c:val>
            <c:numRef>
              <c:f>Sheet1!$I$19:$O$19</c:f>
              <c:numCache>
                <c:formatCode>General</c:formatCode>
                <c:ptCount val="7"/>
                <c:pt idx="0">
                  <c:v>799</c:v>
                </c:pt>
                <c:pt idx="1">
                  <c:v>419</c:v>
                </c:pt>
                <c:pt idx="2">
                  <c:v>619</c:v>
                </c:pt>
                <c:pt idx="3">
                  <c:v>355</c:v>
                </c:pt>
                <c:pt idx="4">
                  <c:v>160</c:v>
                </c:pt>
                <c:pt idx="5">
                  <c:v>62</c:v>
                </c:pt>
                <c:pt idx="6">
                  <c:v>26</c:v>
                </c:pt>
              </c:numCache>
            </c:numRef>
          </c:val>
        </c:ser>
        <c:dLbls>
          <c:showLegendKey val="0"/>
          <c:showVal val="0"/>
          <c:showCatName val="0"/>
          <c:showSerName val="0"/>
          <c:showPercent val="0"/>
          <c:showBubbleSize val="0"/>
        </c:dLbls>
        <c:gapWidth val="150"/>
        <c:axId val="111409408"/>
        <c:axId val="111411200"/>
      </c:barChart>
      <c:catAx>
        <c:axId val="111409408"/>
        <c:scaling>
          <c:orientation val="minMax"/>
        </c:scaling>
        <c:delete val="0"/>
        <c:axPos val="b"/>
        <c:majorTickMark val="out"/>
        <c:minorTickMark val="none"/>
        <c:tickLblPos val="nextTo"/>
        <c:crossAx val="111411200"/>
        <c:crosses val="autoZero"/>
        <c:auto val="1"/>
        <c:lblAlgn val="ctr"/>
        <c:lblOffset val="100"/>
        <c:noMultiLvlLbl val="0"/>
      </c:catAx>
      <c:valAx>
        <c:axId val="111411200"/>
        <c:scaling>
          <c:orientation val="minMax"/>
        </c:scaling>
        <c:delete val="0"/>
        <c:axPos val="l"/>
        <c:majorGridlines/>
        <c:numFmt formatCode="General" sourceLinked="1"/>
        <c:majorTickMark val="out"/>
        <c:minorTickMark val="none"/>
        <c:tickLblPos val="nextTo"/>
        <c:crossAx val="111409408"/>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Fees paid</a:t>
            </a:r>
            <a:r>
              <a:rPr lang="en-US" baseline="0" dirty="0"/>
              <a:t> per </a:t>
            </a:r>
            <a:r>
              <a:rPr lang="en-US" dirty="0"/>
              <a:t>International Registration (2012)</a:t>
            </a:r>
          </a:p>
        </c:rich>
      </c:tx>
      <c:layout>
        <c:manualLayout>
          <c:xMode val="edge"/>
          <c:yMode val="edge"/>
          <c:x val="8.733328472829785E-2"/>
          <c:y val="2.1302917004083458E-3"/>
        </c:manualLayout>
      </c:layout>
      <c:overlay val="0"/>
    </c:title>
    <c:autoTitleDeleted val="0"/>
    <c:plotArea>
      <c:layout/>
      <c:barChart>
        <c:barDir val="col"/>
        <c:grouping val="clustered"/>
        <c:varyColors val="0"/>
        <c:ser>
          <c:idx val="0"/>
          <c:order val="0"/>
          <c:tx>
            <c:strRef>
              <c:f>Sheet1!$H$4</c:f>
              <c:strCache>
                <c:ptCount val="1"/>
                <c:pt idx="0">
                  <c:v>International registration</c:v>
                </c:pt>
              </c:strCache>
            </c:strRef>
          </c:tx>
          <c:spPr>
            <a:solidFill>
              <a:schemeClr val="accent2"/>
            </a:solidFill>
            <a:ln>
              <a:solidFill>
                <a:schemeClr val="accent2">
                  <a:lumMod val="75000"/>
                </a:schemeClr>
              </a:solidFill>
            </a:ln>
          </c:spPr>
          <c:invertIfNegative val="0"/>
          <c:cat>
            <c:strRef>
              <c:f>Sheet1!$I$3:$M$3</c:f>
              <c:strCache>
                <c:ptCount val="5"/>
                <c:pt idx="0">
                  <c:v>less than 1000 CHF</c:v>
                </c:pt>
                <c:pt idx="1">
                  <c:v>1000 CHF to 1999 CHF</c:v>
                </c:pt>
                <c:pt idx="2">
                  <c:v>2000 CHF to 2999 CHF</c:v>
                </c:pt>
                <c:pt idx="3">
                  <c:v>3000 CHF to 4999 CHF</c:v>
                </c:pt>
                <c:pt idx="4">
                  <c:v>more than 5000 CHF</c:v>
                </c:pt>
              </c:strCache>
            </c:strRef>
          </c:cat>
          <c:val>
            <c:numRef>
              <c:f>Sheet1!$I$4:$M$4</c:f>
              <c:numCache>
                <c:formatCode>General</c:formatCode>
                <c:ptCount val="5"/>
                <c:pt idx="0">
                  <c:v>1162</c:v>
                </c:pt>
                <c:pt idx="1">
                  <c:v>775</c:v>
                </c:pt>
                <c:pt idx="2">
                  <c:v>270</c:v>
                </c:pt>
                <c:pt idx="3">
                  <c:v>153</c:v>
                </c:pt>
                <c:pt idx="4">
                  <c:v>80</c:v>
                </c:pt>
              </c:numCache>
            </c:numRef>
          </c:val>
        </c:ser>
        <c:dLbls>
          <c:showLegendKey val="0"/>
          <c:showVal val="0"/>
          <c:showCatName val="0"/>
          <c:showSerName val="0"/>
          <c:showPercent val="0"/>
          <c:showBubbleSize val="0"/>
        </c:dLbls>
        <c:gapWidth val="150"/>
        <c:axId val="111495040"/>
        <c:axId val="111496576"/>
      </c:barChart>
      <c:catAx>
        <c:axId val="111495040"/>
        <c:scaling>
          <c:orientation val="minMax"/>
        </c:scaling>
        <c:delete val="0"/>
        <c:axPos val="b"/>
        <c:numFmt formatCode="General" sourceLinked="1"/>
        <c:majorTickMark val="out"/>
        <c:minorTickMark val="none"/>
        <c:tickLblPos val="nextTo"/>
        <c:crossAx val="111496576"/>
        <c:crosses val="autoZero"/>
        <c:auto val="1"/>
        <c:lblAlgn val="ctr"/>
        <c:lblOffset val="100"/>
        <c:noMultiLvlLbl val="0"/>
      </c:catAx>
      <c:valAx>
        <c:axId val="111496576"/>
        <c:scaling>
          <c:orientation val="minMax"/>
        </c:scaling>
        <c:delete val="0"/>
        <c:axPos val="l"/>
        <c:majorGridlines/>
        <c:numFmt formatCode="General" sourceLinked="1"/>
        <c:majorTickMark val="out"/>
        <c:minorTickMark val="none"/>
        <c:tickLblPos val="nextTo"/>
        <c:crossAx val="111495040"/>
        <c:crosses val="autoZero"/>
        <c:crossBetween val="between"/>
      </c:valAx>
    </c:plotArea>
    <c:legend>
      <c:legendPos val="r"/>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9DB4B-95D1-F841-A864-3259C5BBEA88}" type="doc">
      <dgm:prSet loTypeId="urn:microsoft.com/office/officeart/2005/8/layout/orgChart1" loCatId="" qsTypeId="urn:microsoft.com/office/officeart/2005/8/quickstyle/simple3" qsCatId="simple" csTypeId="urn:microsoft.com/office/officeart/2005/8/colors/colorful1" csCatId="colorful" phldr="1"/>
      <dgm:spPr/>
      <dgm:t>
        <a:bodyPr/>
        <a:lstStyle/>
        <a:p>
          <a:endParaRPr lang="fr-FR"/>
        </a:p>
      </dgm:t>
    </dgm:pt>
    <dgm:pt modelId="{85C5A49F-2D2C-8843-9FF6-475155287C85}">
      <dgm:prSet phldrT="[Texte]" custT="1"/>
      <dgm:spPr/>
      <dgm:t>
        <a:bodyPr/>
        <a:lstStyle/>
        <a:p>
          <a:r>
            <a:rPr lang="fr-FR" sz="1500" b="1" dirty="0" smtClean="0">
              <a:latin typeface="+mn-lt"/>
              <a:cs typeface="Times New Roman"/>
            </a:rPr>
            <a:t>OUTPUT SUB INDEX</a:t>
          </a:r>
          <a:r>
            <a:rPr lang="fr-FR" sz="1500" b="1" dirty="0" smtClean="0">
              <a:latin typeface="Times New Roman"/>
              <a:cs typeface="Times New Roman"/>
            </a:rPr>
            <a:t> </a:t>
          </a:r>
          <a:endParaRPr lang="fr-FR" sz="1500" b="1" dirty="0">
            <a:latin typeface="Times New Roman"/>
            <a:cs typeface="Times New Roman"/>
          </a:endParaRPr>
        </a:p>
      </dgm:t>
    </dgm:pt>
    <dgm:pt modelId="{AC5D0ABF-5075-A44B-AD7E-7953190DFB3D}" type="parTrans" cxnId="{462A68DD-D2E5-DA46-BF5C-2D8315F39526}">
      <dgm:prSet/>
      <dgm:spPr/>
      <dgm:t>
        <a:bodyPr/>
        <a:lstStyle/>
        <a:p>
          <a:endParaRPr lang="fr-FR" sz="1500"/>
        </a:p>
      </dgm:t>
    </dgm:pt>
    <dgm:pt modelId="{A7C17F11-AC1D-F346-8D4E-5EBC01710A1E}" type="sibTrans" cxnId="{462A68DD-D2E5-DA46-BF5C-2D8315F39526}">
      <dgm:prSet/>
      <dgm:spPr/>
      <dgm:t>
        <a:bodyPr/>
        <a:lstStyle/>
        <a:p>
          <a:endParaRPr lang="fr-FR" sz="1500"/>
        </a:p>
      </dgm:t>
    </dgm:pt>
    <dgm:pt modelId="{1A946AAB-19CE-9244-B72D-D85C63228176}">
      <dgm:prSet phldrT="[Texte]" custT="1"/>
      <dgm:spPr/>
      <dgm:t>
        <a:bodyPr/>
        <a:lstStyle/>
        <a:p>
          <a:r>
            <a:rPr lang="fr-FR" sz="1500" b="1" dirty="0" smtClean="0">
              <a:latin typeface="+mn-lt"/>
              <a:cs typeface="Times New Roman"/>
            </a:rPr>
            <a:t>INPUT SUB INDEX </a:t>
          </a:r>
          <a:endParaRPr lang="fr-FR" sz="1500" b="1" dirty="0">
            <a:latin typeface="+mn-lt"/>
            <a:cs typeface="Times New Roman"/>
          </a:endParaRPr>
        </a:p>
      </dgm:t>
    </dgm:pt>
    <dgm:pt modelId="{4B493D7C-DB38-3E4E-9F0E-410851A13209}" type="parTrans" cxnId="{40B3EB8F-77BD-5E4D-9926-4EF643064DA1}">
      <dgm:prSet/>
      <dgm:spPr/>
      <dgm:t>
        <a:bodyPr/>
        <a:lstStyle/>
        <a:p>
          <a:endParaRPr lang="fr-FR" sz="1500"/>
        </a:p>
      </dgm:t>
    </dgm:pt>
    <dgm:pt modelId="{EA8322A3-EF56-F14F-A2E5-3E4FAAE3D480}" type="sibTrans" cxnId="{40B3EB8F-77BD-5E4D-9926-4EF643064DA1}">
      <dgm:prSet/>
      <dgm:spPr/>
      <dgm:t>
        <a:bodyPr/>
        <a:lstStyle/>
        <a:p>
          <a:endParaRPr lang="fr-FR" sz="1500"/>
        </a:p>
      </dgm:t>
    </dgm:pt>
    <dgm:pt modelId="{E950CF4E-C48D-6244-9D3F-19F7D94DC6FB}">
      <dgm:prSet phldrT="[Texte]" custT="1"/>
      <dgm:spPr/>
      <dgm:t>
        <a:bodyPr/>
        <a:lstStyle/>
        <a:p>
          <a:r>
            <a:rPr lang="fr-FR" sz="1500" dirty="0" smtClean="0">
              <a:latin typeface="+mn-lt"/>
              <a:cs typeface="Times New Roman"/>
            </a:rPr>
            <a:t>SCIENTIFIC OUTPUT</a:t>
          </a:r>
          <a:endParaRPr lang="fr-FR" sz="1500" dirty="0">
            <a:latin typeface="+mn-lt"/>
            <a:cs typeface="Times New Roman"/>
          </a:endParaRPr>
        </a:p>
      </dgm:t>
    </dgm:pt>
    <dgm:pt modelId="{C6942F9A-6811-6C41-8176-CE4CEDAC3A2C}" type="parTrans" cxnId="{05E392B9-F644-EF42-A2CE-8EE88705BF9B}">
      <dgm:prSet/>
      <dgm:spPr/>
      <dgm:t>
        <a:bodyPr/>
        <a:lstStyle/>
        <a:p>
          <a:endParaRPr lang="fr-FR" sz="1500"/>
        </a:p>
      </dgm:t>
    </dgm:pt>
    <dgm:pt modelId="{0FBD96E2-9D73-0740-8807-26EEA8587359}" type="sibTrans" cxnId="{05E392B9-F644-EF42-A2CE-8EE88705BF9B}">
      <dgm:prSet/>
      <dgm:spPr/>
      <dgm:t>
        <a:bodyPr/>
        <a:lstStyle/>
        <a:p>
          <a:endParaRPr lang="fr-FR" sz="1500"/>
        </a:p>
      </dgm:t>
    </dgm:pt>
    <dgm:pt modelId="{854EA6FD-7D83-EC4B-AABD-EEE76F65E4FC}">
      <dgm:prSet phldrT="[Texte]" custT="1"/>
      <dgm:spPr/>
      <dgm:t>
        <a:bodyPr/>
        <a:lstStyle/>
        <a:p>
          <a:r>
            <a:rPr lang="fr-FR" sz="1500" dirty="0" smtClean="0">
              <a:latin typeface="+mn-lt"/>
              <a:cs typeface="Times New Roman"/>
            </a:rPr>
            <a:t>CREATIVE OUTPUT</a:t>
          </a:r>
          <a:endParaRPr lang="fr-FR" sz="1500" dirty="0">
            <a:latin typeface="+mn-lt"/>
            <a:cs typeface="Times New Roman"/>
          </a:endParaRPr>
        </a:p>
      </dgm:t>
    </dgm:pt>
    <dgm:pt modelId="{6AD678E6-CD42-084D-8C0D-BD5D59194186}" type="parTrans" cxnId="{6B777C77-8887-E647-8810-F6AE2AD0B6C5}">
      <dgm:prSet/>
      <dgm:spPr/>
      <dgm:t>
        <a:bodyPr/>
        <a:lstStyle/>
        <a:p>
          <a:endParaRPr lang="fr-FR" sz="1500"/>
        </a:p>
      </dgm:t>
    </dgm:pt>
    <dgm:pt modelId="{1587AD5C-CC1F-1244-8A2E-45DF74329D86}" type="sibTrans" cxnId="{6B777C77-8887-E647-8810-F6AE2AD0B6C5}">
      <dgm:prSet/>
      <dgm:spPr/>
      <dgm:t>
        <a:bodyPr/>
        <a:lstStyle/>
        <a:p>
          <a:endParaRPr lang="fr-FR" sz="1500"/>
        </a:p>
      </dgm:t>
    </dgm:pt>
    <dgm:pt modelId="{A8DCDE96-3E43-4C42-A568-328ABF7F2C9A}" type="asst">
      <dgm:prSet phldrT="[Texte]" custT="1"/>
      <dgm:spPr/>
      <dgm:t>
        <a:bodyPr/>
        <a:lstStyle/>
        <a:p>
          <a:r>
            <a:rPr lang="fr-FR" sz="1500" dirty="0" smtClean="0">
              <a:latin typeface="+mn-lt"/>
              <a:cs typeface="Times New Roman"/>
            </a:rPr>
            <a:t>HUMAN CAPITAL AND RESEARCH</a:t>
          </a:r>
          <a:r>
            <a:rPr lang="fr-FR" sz="1500" dirty="0" smtClean="0">
              <a:latin typeface="Times New Roman"/>
              <a:cs typeface="Times New Roman"/>
            </a:rPr>
            <a:t> </a:t>
          </a:r>
          <a:endParaRPr lang="fr-FR" sz="1500" dirty="0">
            <a:latin typeface="Times New Roman"/>
            <a:cs typeface="Times New Roman"/>
          </a:endParaRPr>
        </a:p>
      </dgm:t>
    </dgm:pt>
    <dgm:pt modelId="{4A764F21-788D-7746-AF09-B65BFB0C4BCD}" type="parTrans" cxnId="{A8840F48-655A-1541-AC92-241E19330B18}">
      <dgm:prSet/>
      <dgm:spPr/>
      <dgm:t>
        <a:bodyPr/>
        <a:lstStyle/>
        <a:p>
          <a:endParaRPr lang="fr-FR" sz="1500"/>
        </a:p>
      </dgm:t>
    </dgm:pt>
    <dgm:pt modelId="{B7C790A0-F962-4E48-B7AB-A50C567B0696}" type="sibTrans" cxnId="{A8840F48-655A-1541-AC92-241E19330B18}">
      <dgm:prSet/>
      <dgm:spPr/>
      <dgm:t>
        <a:bodyPr/>
        <a:lstStyle/>
        <a:p>
          <a:endParaRPr lang="fr-FR" sz="1500"/>
        </a:p>
      </dgm:t>
    </dgm:pt>
    <dgm:pt modelId="{0CCD135D-C789-6647-AE7A-00A01BFD4453}" type="asst">
      <dgm:prSet phldrT="[Texte]" custT="1"/>
      <dgm:spPr/>
      <dgm:t>
        <a:bodyPr/>
        <a:lstStyle/>
        <a:p>
          <a:r>
            <a:rPr lang="fr-FR" sz="1500" dirty="0" smtClean="0">
              <a:latin typeface="+mn-lt"/>
              <a:cs typeface="Times New Roman"/>
            </a:rPr>
            <a:t>INFRASTRUCTURE</a:t>
          </a:r>
        </a:p>
      </dgm:t>
    </dgm:pt>
    <dgm:pt modelId="{706E9768-581E-AE41-AFE1-F2E87757697D}" type="parTrans" cxnId="{7F860383-1760-5547-9659-9F0A0D1A4BAD}">
      <dgm:prSet/>
      <dgm:spPr/>
      <dgm:t>
        <a:bodyPr/>
        <a:lstStyle/>
        <a:p>
          <a:endParaRPr lang="fr-FR" sz="1500"/>
        </a:p>
      </dgm:t>
    </dgm:pt>
    <dgm:pt modelId="{24925D38-AF13-6F48-B615-5A5F50E75A8A}" type="sibTrans" cxnId="{7F860383-1760-5547-9659-9F0A0D1A4BAD}">
      <dgm:prSet/>
      <dgm:spPr/>
      <dgm:t>
        <a:bodyPr/>
        <a:lstStyle/>
        <a:p>
          <a:endParaRPr lang="fr-FR" sz="1500"/>
        </a:p>
      </dgm:t>
    </dgm:pt>
    <dgm:pt modelId="{2654C183-A9E8-144F-933F-8ECEF9B2FF6B}" type="asst">
      <dgm:prSet phldrT="[Texte]" custT="1"/>
      <dgm:spPr/>
      <dgm:t>
        <a:bodyPr/>
        <a:lstStyle/>
        <a:p>
          <a:r>
            <a:rPr lang="fr-FR" sz="1500" dirty="0" smtClean="0">
              <a:latin typeface="+mn-lt"/>
              <a:cs typeface="Times New Roman"/>
            </a:rPr>
            <a:t>MARKET SOPHISTICATION </a:t>
          </a:r>
        </a:p>
      </dgm:t>
    </dgm:pt>
    <dgm:pt modelId="{A3A71531-3A40-D54D-83C5-4DE1BE1BB5CE}" type="parTrans" cxnId="{86A562A2-7F7C-C64F-A539-688BC5625123}">
      <dgm:prSet/>
      <dgm:spPr/>
      <dgm:t>
        <a:bodyPr/>
        <a:lstStyle/>
        <a:p>
          <a:endParaRPr lang="fr-FR"/>
        </a:p>
      </dgm:t>
    </dgm:pt>
    <dgm:pt modelId="{6438CE0A-52EB-DD41-AAC0-B0AC5FFC21F9}" type="sibTrans" cxnId="{86A562A2-7F7C-C64F-A539-688BC5625123}">
      <dgm:prSet/>
      <dgm:spPr/>
      <dgm:t>
        <a:bodyPr/>
        <a:lstStyle/>
        <a:p>
          <a:endParaRPr lang="fr-FR"/>
        </a:p>
      </dgm:t>
    </dgm:pt>
    <dgm:pt modelId="{4A0EDC3F-1652-A349-A19C-AC3E99081FE9}" type="asst">
      <dgm:prSet phldrT="[Texte]" custT="1"/>
      <dgm:spPr/>
      <dgm:t>
        <a:bodyPr/>
        <a:lstStyle/>
        <a:p>
          <a:r>
            <a:rPr lang="fr-FR" sz="1500" dirty="0" smtClean="0">
              <a:latin typeface="+mn-lt"/>
              <a:cs typeface="Times New Roman"/>
            </a:rPr>
            <a:t>BUSINESS SOPHISTICATION</a:t>
          </a:r>
        </a:p>
      </dgm:t>
    </dgm:pt>
    <dgm:pt modelId="{EDFFE4BD-4399-5F43-BAEF-6C13E6C4EAB3}" type="parTrans" cxnId="{DD750384-08CC-F944-B124-A38934E5DE42}">
      <dgm:prSet/>
      <dgm:spPr/>
      <dgm:t>
        <a:bodyPr/>
        <a:lstStyle/>
        <a:p>
          <a:endParaRPr lang="fr-FR"/>
        </a:p>
      </dgm:t>
    </dgm:pt>
    <dgm:pt modelId="{97BF6BE9-3BB4-FC42-8154-AA83AF6883D9}" type="sibTrans" cxnId="{DD750384-08CC-F944-B124-A38934E5DE42}">
      <dgm:prSet/>
      <dgm:spPr/>
      <dgm:t>
        <a:bodyPr/>
        <a:lstStyle/>
        <a:p>
          <a:endParaRPr lang="fr-FR"/>
        </a:p>
      </dgm:t>
    </dgm:pt>
    <dgm:pt modelId="{49FA7BD1-8EBA-5945-A0F8-7B1454E62884}" type="pres">
      <dgm:prSet presAssocID="{FDE9DB4B-95D1-F841-A864-3259C5BBEA88}" presName="hierChild1" presStyleCnt="0">
        <dgm:presLayoutVars>
          <dgm:orgChart val="1"/>
          <dgm:chPref val="1"/>
          <dgm:dir/>
          <dgm:animOne val="branch"/>
          <dgm:animLvl val="lvl"/>
          <dgm:resizeHandles/>
        </dgm:presLayoutVars>
      </dgm:prSet>
      <dgm:spPr/>
      <dgm:t>
        <a:bodyPr/>
        <a:lstStyle/>
        <a:p>
          <a:endParaRPr lang="fr-FR"/>
        </a:p>
      </dgm:t>
    </dgm:pt>
    <dgm:pt modelId="{B1C56B93-8496-1041-B9E8-E27E4F4BEE8B}" type="pres">
      <dgm:prSet presAssocID="{85C5A49F-2D2C-8843-9FF6-475155287C85}" presName="hierRoot1" presStyleCnt="0">
        <dgm:presLayoutVars>
          <dgm:hierBranch val="init"/>
        </dgm:presLayoutVars>
      </dgm:prSet>
      <dgm:spPr/>
      <dgm:t>
        <a:bodyPr/>
        <a:lstStyle/>
        <a:p>
          <a:endParaRPr lang="fr-FR"/>
        </a:p>
      </dgm:t>
    </dgm:pt>
    <dgm:pt modelId="{CB8A7F05-7A3D-3949-A33E-EF1863DD392B}" type="pres">
      <dgm:prSet presAssocID="{85C5A49F-2D2C-8843-9FF6-475155287C85}" presName="rootComposite1" presStyleCnt="0"/>
      <dgm:spPr/>
      <dgm:t>
        <a:bodyPr/>
        <a:lstStyle/>
        <a:p>
          <a:endParaRPr lang="fr-FR"/>
        </a:p>
      </dgm:t>
    </dgm:pt>
    <dgm:pt modelId="{3905E72E-47EF-724B-94EA-5D3D8A4021D7}" type="pres">
      <dgm:prSet presAssocID="{85C5A49F-2D2C-8843-9FF6-475155287C85}" presName="rootText1" presStyleLbl="node0" presStyleIdx="0" presStyleCnt="2" custScaleX="154654">
        <dgm:presLayoutVars>
          <dgm:chPref val="3"/>
        </dgm:presLayoutVars>
      </dgm:prSet>
      <dgm:spPr/>
      <dgm:t>
        <a:bodyPr/>
        <a:lstStyle/>
        <a:p>
          <a:endParaRPr lang="fr-FR"/>
        </a:p>
      </dgm:t>
    </dgm:pt>
    <dgm:pt modelId="{BC8557B7-4DB4-1F48-B6D0-C23BEA6CCE13}" type="pres">
      <dgm:prSet presAssocID="{85C5A49F-2D2C-8843-9FF6-475155287C85}" presName="rootConnector1" presStyleLbl="node1" presStyleIdx="0" presStyleCnt="0"/>
      <dgm:spPr/>
      <dgm:t>
        <a:bodyPr/>
        <a:lstStyle/>
        <a:p>
          <a:endParaRPr lang="fr-FR"/>
        </a:p>
      </dgm:t>
    </dgm:pt>
    <dgm:pt modelId="{3882FF4C-F045-C345-B2B0-B98FE6CED658}" type="pres">
      <dgm:prSet presAssocID="{85C5A49F-2D2C-8843-9FF6-475155287C85}" presName="hierChild2" presStyleCnt="0"/>
      <dgm:spPr/>
      <dgm:t>
        <a:bodyPr/>
        <a:lstStyle/>
        <a:p>
          <a:endParaRPr lang="fr-FR"/>
        </a:p>
      </dgm:t>
    </dgm:pt>
    <dgm:pt modelId="{18C08C58-084A-FA49-833E-E7D536437EC3}" type="pres">
      <dgm:prSet presAssocID="{C6942F9A-6811-6C41-8176-CE4CEDAC3A2C}" presName="Name37" presStyleLbl="parChTrans1D2" presStyleIdx="0" presStyleCnt="6"/>
      <dgm:spPr/>
      <dgm:t>
        <a:bodyPr/>
        <a:lstStyle/>
        <a:p>
          <a:endParaRPr lang="fr-FR"/>
        </a:p>
      </dgm:t>
    </dgm:pt>
    <dgm:pt modelId="{23F7620A-26DE-9E4F-A409-8F0BC08025A8}" type="pres">
      <dgm:prSet presAssocID="{E950CF4E-C48D-6244-9D3F-19F7D94DC6FB}" presName="hierRoot2" presStyleCnt="0">
        <dgm:presLayoutVars>
          <dgm:hierBranch val="init"/>
        </dgm:presLayoutVars>
      </dgm:prSet>
      <dgm:spPr/>
      <dgm:t>
        <a:bodyPr/>
        <a:lstStyle/>
        <a:p>
          <a:endParaRPr lang="fr-FR"/>
        </a:p>
      </dgm:t>
    </dgm:pt>
    <dgm:pt modelId="{640754F8-D0C8-224C-9710-8737345D6413}" type="pres">
      <dgm:prSet presAssocID="{E950CF4E-C48D-6244-9D3F-19F7D94DC6FB}" presName="rootComposite" presStyleCnt="0"/>
      <dgm:spPr/>
      <dgm:t>
        <a:bodyPr/>
        <a:lstStyle/>
        <a:p>
          <a:endParaRPr lang="fr-FR"/>
        </a:p>
      </dgm:t>
    </dgm:pt>
    <dgm:pt modelId="{ED7A5531-AF94-E44C-8E0A-26470DCDC91B}" type="pres">
      <dgm:prSet presAssocID="{E950CF4E-C48D-6244-9D3F-19F7D94DC6FB}" presName="rootText" presStyleLbl="node2" presStyleIdx="0" presStyleCnt="2" custScaleX="99443" custScaleY="101753" custLinFactNeighborX="-132" custLinFactNeighborY="-2231">
        <dgm:presLayoutVars>
          <dgm:chPref val="3"/>
        </dgm:presLayoutVars>
      </dgm:prSet>
      <dgm:spPr/>
      <dgm:t>
        <a:bodyPr/>
        <a:lstStyle/>
        <a:p>
          <a:endParaRPr lang="fr-FR"/>
        </a:p>
      </dgm:t>
    </dgm:pt>
    <dgm:pt modelId="{F7AA63C9-F51D-E547-96B2-80F8C6279E53}" type="pres">
      <dgm:prSet presAssocID="{E950CF4E-C48D-6244-9D3F-19F7D94DC6FB}" presName="rootConnector" presStyleLbl="node2" presStyleIdx="0" presStyleCnt="2"/>
      <dgm:spPr/>
      <dgm:t>
        <a:bodyPr/>
        <a:lstStyle/>
        <a:p>
          <a:endParaRPr lang="fr-FR"/>
        </a:p>
      </dgm:t>
    </dgm:pt>
    <dgm:pt modelId="{9B842271-02E7-634D-A2FE-0C86EA799C2E}" type="pres">
      <dgm:prSet presAssocID="{E950CF4E-C48D-6244-9D3F-19F7D94DC6FB}" presName="hierChild4" presStyleCnt="0"/>
      <dgm:spPr/>
      <dgm:t>
        <a:bodyPr/>
        <a:lstStyle/>
        <a:p>
          <a:endParaRPr lang="fr-FR"/>
        </a:p>
      </dgm:t>
    </dgm:pt>
    <dgm:pt modelId="{84F80EAB-3EB4-BE42-84CD-72949C4A6661}" type="pres">
      <dgm:prSet presAssocID="{E950CF4E-C48D-6244-9D3F-19F7D94DC6FB}" presName="hierChild5" presStyleCnt="0"/>
      <dgm:spPr/>
      <dgm:t>
        <a:bodyPr/>
        <a:lstStyle/>
        <a:p>
          <a:endParaRPr lang="fr-FR"/>
        </a:p>
      </dgm:t>
    </dgm:pt>
    <dgm:pt modelId="{BD34024D-D4DC-F442-947A-448076AEE9BA}" type="pres">
      <dgm:prSet presAssocID="{6AD678E6-CD42-084D-8C0D-BD5D59194186}" presName="Name37" presStyleLbl="parChTrans1D2" presStyleIdx="1" presStyleCnt="6"/>
      <dgm:spPr/>
      <dgm:t>
        <a:bodyPr/>
        <a:lstStyle/>
        <a:p>
          <a:endParaRPr lang="fr-FR"/>
        </a:p>
      </dgm:t>
    </dgm:pt>
    <dgm:pt modelId="{7C716B5E-12EC-1A48-9D77-2799141EE459}" type="pres">
      <dgm:prSet presAssocID="{854EA6FD-7D83-EC4B-AABD-EEE76F65E4FC}" presName="hierRoot2" presStyleCnt="0">
        <dgm:presLayoutVars>
          <dgm:hierBranch val="init"/>
        </dgm:presLayoutVars>
      </dgm:prSet>
      <dgm:spPr/>
      <dgm:t>
        <a:bodyPr/>
        <a:lstStyle/>
        <a:p>
          <a:endParaRPr lang="fr-FR"/>
        </a:p>
      </dgm:t>
    </dgm:pt>
    <dgm:pt modelId="{5F6B2E7D-2188-FF45-92ED-74908C6B8B0F}" type="pres">
      <dgm:prSet presAssocID="{854EA6FD-7D83-EC4B-AABD-EEE76F65E4FC}" presName="rootComposite" presStyleCnt="0"/>
      <dgm:spPr/>
      <dgm:t>
        <a:bodyPr/>
        <a:lstStyle/>
        <a:p>
          <a:endParaRPr lang="fr-FR"/>
        </a:p>
      </dgm:t>
    </dgm:pt>
    <dgm:pt modelId="{5B06698F-F7DD-1246-A624-B4AF71DC8062}" type="pres">
      <dgm:prSet presAssocID="{854EA6FD-7D83-EC4B-AABD-EEE76F65E4FC}" presName="rootText" presStyleLbl="node2" presStyleIdx="1" presStyleCnt="2">
        <dgm:presLayoutVars>
          <dgm:chPref val="3"/>
        </dgm:presLayoutVars>
      </dgm:prSet>
      <dgm:spPr/>
      <dgm:t>
        <a:bodyPr/>
        <a:lstStyle/>
        <a:p>
          <a:endParaRPr lang="fr-FR"/>
        </a:p>
      </dgm:t>
    </dgm:pt>
    <dgm:pt modelId="{1F52590A-7AA3-294A-A3C5-51B4CA938D40}" type="pres">
      <dgm:prSet presAssocID="{854EA6FD-7D83-EC4B-AABD-EEE76F65E4FC}" presName="rootConnector" presStyleLbl="node2" presStyleIdx="1" presStyleCnt="2"/>
      <dgm:spPr/>
      <dgm:t>
        <a:bodyPr/>
        <a:lstStyle/>
        <a:p>
          <a:endParaRPr lang="fr-FR"/>
        </a:p>
      </dgm:t>
    </dgm:pt>
    <dgm:pt modelId="{0B6B6896-522D-3442-9C79-F40E5A5C8888}" type="pres">
      <dgm:prSet presAssocID="{854EA6FD-7D83-EC4B-AABD-EEE76F65E4FC}" presName="hierChild4" presStyleCnt="0"/>
      <dgm:spPr/>
      <dgm:t>
        <a:bodyPr/>
        <a:lstStyle/>
        <a:p>
          <a:endParaRPr lang="fr-FR"/>
        </a:p>
      </dgm:t>
    </dgm:pt>
    <dgm:pt modelId="{981F7659-BFA3-8A46-A501-40F8DE5F18C6}" type="pres">
      <dgm:prSet presAssocID="{854EA6FD-7D83-EC4B-AABD-EEE76F65E4FC}" presName="hierChild5" presStyleCnt="0"/>
      <dgm:spPr/>
      <dgm:t>
        <a:bodyPr/>
        <a:lstStyle/>
        <a:p>
          <a:endParaRPr lang="fr-FR"/>
        </a:p>
      </dgm:t>
    </dgm:pt>
    <dgm:pt modelId="{A4184F85-BF6C-A94F-99DB-C2DEC4ABAFE8}" type="pres">
      <dgm:prSet presAssocID="{85C5A49F-2D2C-8843-9FF6-475155287C85}" presName="hierChild3" presStyleCnt="0"/>
      <dgm:spPr/>
      <dgm:t>
        <a:bodyPr/>
        <a:lstStyle/>
        <a:p>
          <a:endParaRPr lang="fr-FR"/>
        </a:p>
      </dgm:t>
    </dgm:pt>
    <dgm:pt modelId="{01EB8061-89A8-3547-B39D-B2BD50F0DF10}" type="pres">
      <dgm:prSet presAssocID="{1A946AAB-19CE-9244-B72D-D85C63228176}" presName="hierRoot1" presStyleCnt="0">
        <dgm:presLayoutVars>
          <dgm:hierBranch val="init"/>
        </dgm:presLayoutVars>
      </dgm:prSet>
      <dgm:spPr/>
      <dgm:t>
        <a:bodyPr/>
        <a:lstStyle/>
        <a:p>
          <a:endParaRPr lang="fr-FR"/>
        </a:p>
      </dgm:t>
    </dgm:pt>
    <dgm:pt modelId="{D7F38EA3-922B-454A-AF8F-D71C72B411AD}" type="pres">
      <dgm:prSet presAssocID="{1A946AAB-19CE-9244-B72D-D85C63228176}" presName="rootComposite1" presStyleCnt="0"/>
      <dgm:spPr/>
      <dgm:t>
        <a:bodyPr/>
        <a:lstStyle/>
        <a:p>
          <a:endParaRPr lang="fr-FR"/>
        </a:p>
      </dgm:t>
    </dgm:pt>
    <dgm:pt modelId="{C56CE6B7-4298-9C49-BC7A-FEDBCCF81350}" type="pres">
      <dgm:prSet presAssocID="{1A946AAB-19CE-9244-B72D-D85C63228176}" presName="rootText1" presStyleLbl="node0" presStyleIdx="1" presStyleCnt="2" custScaleX="167052">
        <dgm:presLayoutVars>
          <dgm:chPref val="3"/>
        </dgm:presLayoutVars>
      </dgm:prSet>
      <dgm:spPr/>
      <dgm:t>
        <a:bodyPr/>
        <a:lstStyle/>
        <a:p>
          <a:endParaRPr lang="fr-FR"/>
        </a:p>
      </dgm:t>
    </dgm:pt>
    <dgm:pt modelId="{E6088557-431F-0E4E-B04D-D48C3021C8E8}" type="pres">
      <dgm:prSet presAssocID="{1A946AAB-19CE-9244-B72D-D85C63228176}" presName="rootConnector1" presStyleLbl="node1" presStyleIdx="0" presStyleCnt="0"/>
      <dgm:spPr/>
      <dgm:t>
        <a:bodyPr/>
        <a:lstStyle/>
        <a:p>
          <a:endParaRPr lang="fr-FR"/>
        </a:p>
      </dgm:t>
    </dgm:pt>
    <dgm:pt modelId="{E7C3BBBA-7F78-6A4A-8423-1C6AFC7661B4}" type="pres">
      <dgm:prSet presAssocID="{1A946AAB-19CE-9244-B72D-D85C63228176}" presName="hierChild2" presStyleCnt="0"/>
      <dgm:spPr/>
      <dgm:t>
        <a:bodyPr/>
        <a:lstStyle/>
        <a:p>
          <a:endParaRPr lang="fr-FR"/>
        </a:p>
      </dgm:t>
    </dgm:pt>
    <dgm:pt modelId="{A4062862-5455-484E-AC06-663E7C4602A5}" type="pres">
      <dgm:prSet presAssocID="{1A946AAB-19CE-9244-B72D-D85C63228176}" presName="hierChild3" presStyleCnt="0"/>
      <dgm:spPr/>
      <dgm:t>
        <a:bodyPr/>
        <a:lstStyle/>
        <a:p>
          <a:endParaRPr lang="fr-FR"/>
        </a:p>
      </dgm:t>
    </dgm:pt>
    <dgm:pt modelId="{1F946644-B88E-AC4C-BEF1-98CBFD2C2356}" type="pres">
      <dgm:prSet presAssocID="{4A764F21-788D-7746-AF09-B65BFB0C4BCD}" presName="Name111" presStyleLbl="parChTrans1D2" presStyleIdx="2" presStyleCnt="6"/>
      <dgm:spPr/>
      <dgm:t>
        <a:bodyPr/>
        <a:lstStyle/>
        <a:p>
          <a:endParaRPr lang="fr-FR"/>
        </a:p>
      </dgm:t>
    </dgm:pt>
    <dgm:pt modelId="{38D34FFB-28BF-1941-8B1F-26DCA21F3FA5}" type="pres">
      <dgm:prSet presAssocID="{A8DCDE96-3E43-4C42-A568-328ABF7F2C9A}" presName="hierRoot3" presStyleCnt="0">
        <dgm:presLayoutVars>
          <dgm:hierBranch val="init"/>
        </dgm:presLayoutVars>
      </dgm:prSet>
      <dgm:spPr/>
      <dgm:t>
        <a:bodyPr/>
        <a:lstStyle/>
        <a:p>
          <a:endParaRPr lang="fr-FR"/>
        </a:p>
      </dgm:t>
    </dgm:pt>
    <dgm:pt modelId="{1C8DDEA1-6316-7446-918C-D631DFFF3B70}" type="pres">
      <dgm:prSet presAssocID="{A8DCDE96-3E43-4C42-A568-328ABF7F2C9A}" presName="rootComposite3" presStyleCnt="0"/>
      <dgm:spPr/>
      <dgm:t>
        <a:bodyPr/>
        <a:lstStyle/>
        <a:p>
          <a:endParaRPr lang="fr-FR"/>
        </a:p>
      </dgm:t>
    </dgm:pt>
    <dgm:pt modelId="{F7B4798A-0EEE-A344-BCB4-1F41B880506C}" type="pres">
      <dgm:prSet presAssocID="{A8DCDE96-3E43-4C42-A568-328ABF7F2C9A}" presName="rootText3" presStyleLbl="asst1" presStyleIdx="0" presStyleCnt="4" custScaleX="98396" custLinFactNeighborX="168" custLinFactNeighborY="-315">
        <dgm:presLayoutVars>
          <dgm:chPref val="3"/>
        </dgm:presLayoutVars>
      </dgm:prSet>
      <dgm:spPr/>
      <dgm:t>
        <a:bodyPr/>
        <a:lstStyle/>
        <a:p>
          <a:endParaRPr lang="fr-FR"/>
        </a:p>
      </dgm:t>
    </dgm:pt>
    <dgm:pt modelId="{844AC8FD-4730-9D4E-9BC8-C9FB1B5A8815}" type="pres">
      <dgm:prSet presAssocID="{A8DCDE96-3E43-4C42-A568-328ABF7F2C9A}" presName="rootConnector3" presStyleLbl="asst1" presStyleIdx="0" presStyleCnt="4"/>
      <dgm:spPr/>
      <dgm:t>
        <a:bodyPr/>
        <a:lstStyle/>
        <a:p>
          <a:endParaRPr lang="fr-FR"/>
        </a:p>
      </dgm:t>
    </dgm:pt>
    <dgm:pt modelId="{FC6075CD-BE93-9540-AA11-D090F0837AC6}" type="pres">
      <dgm:prSet presAssocID="{A8DCDE96-3E43-4C42-A568-328ABF7F2C9A}" presName="hierChild6" presStyleCnt="0"/>
      <dgm:spPr/>
      <dgm:t>
        <a:bodyPr/>
        <a:lstStyle/>
        <a:p>
          <a:endParaRPr lang="fr-FR"/>
        </a:p>
      </dgm:t>
    </dgm:pt>
    <dgm:pt modelId="{BEDEBE75-0CCB-3C47-9EF4-B2B4B7981566}" type="pres">
      <dgm:prSet presAssocID="{A8DCDE96-3E43-4C42-A568-328ABF7F2C9A}" presName="hierChild7" presStyleCnt="0"/>
      <dgm:spPr/>
      <dgm:t>
        <a:bodyPr/>
        <a:lstStyle/>
        <a:p>
          <a:endParaRPr lang="fr-FR"/>
        </a:p>
      </dgm:t>
    </dgm:pt>
    <dgm:pt modelId="{E667886E-19D2-4140-86D1-08601A6615CE}" type="pres">
      <dgm:prSet presAssocID="{706E9768-581E-AE41-AFE1-F2E87757697D}" presName="Name111" presStyleLbl="parChTrans1D2" presStyleIdx="3" presStyleCnt="6"/>
      <dgm:spPr/>
      <dgm:t>
        <a:bodyPr/>
        <a:lstStyle/>
        <a:p>
          <a:endParaRPr lang="fr-FR"/>
        </a:p>
      </dgm:t>
    </dgm:pt>
    <dgm:pt modelId="{51A24CBB-DF53-8545-B647-A3496A1BFFF0}" type="pres">
      <dgm:prSet presAssocID="{0CCD135D-C789-6647-AE7A-00A01BFD4453}" presName="hierRoot3" presStyleCnt="0">
        <dgm:presLayoutVars>
          <dgm:hierBranch val="init"/>
        </dgm:presLayoutVars>
      </dgm:prSet>
      <dgm:spPr/>
      <dgm:t>
        <a:bodyPr/>
        <a:lstStyle/>
        <a:p>
          <a:endParaRPr lang="fr-FR"/>
        </a:p>
      </dgm:t>
    </dgm:pt>
    <dgm:pt modelId="{B6CE35A3-3D07-E246-96A8-052F496377B8}" type="pres">
      <dgm:prSet presAssocID="{0CCD135D-C789-6647-AE7A-00A01BFD4453}" presName="rootComposite3" presStyleCnt="0"/>
      <dgm:spPr/>
      <dgm:t>
        <a:bodyPr/>
        <a:lstStyle/>
        <a:p>
          <a:endParaRPr lang="fr-FR"/>
        </a:p>
      </dgm:t>
    </dgm:pt>
    <dgm:pt modelId="{B397DB5A-D622-FA42-9B72-AAB832518D98}" type="pres">
      <dgm:prSet presAssocID="{0CCD135D-C789-6647-AE7A-00A01BFD4453}" presName="rootText3" presStyleLbl="asst1" presStyleIdx="1" presStyleCnt="4" custScaleX="98257">
        <dgm:presLayoutVars>
          <dgm:chPref val="3"/>
        </dgm:presLayoutVars>
      </dgm:prSet>
      <dgm:spPr/>
      <dgm:t>
        <a:bodyPr/>
        <a:lstStyle/>
        <a:p>
          <a:endParaRPr lang="fr-FR"/>
        </a:p>
      </dgm:t>
    </dgm:pt>
    <dgm:pt modelId="{55B32BD7-8DBB-BE42-A47B-E7E21549641F}" type="pres">
      <dgm:prSet presAssocID="{0CCD135D-C789-6647-AE7A-00A01BFD4453}" presName="rootConnector3" presStyleLbl="asst1" presStyleIdx="1" presStyleCnt="4"/>
      <dgm:spPr/>
      <dgm:t>
        <a:bodyPr/>
        <a:lstStyle/>
        <a:p>
          <a:endParaRPr lang="fr-FR"/>
        </a:p>
      </dgm:t>
    </dgm:pt>
    <dgm:pt modelId="{74577AAF-8288-634D-AEA5-A6652C50D0A3}" type="pres">
      <dgm:prSet presAssocID="{0CCD135D-C789-6647-AE7A-00A01BFD4453}" presName="hierChild6" presStyleCnt="0"/>
      <dgm:spPr/>
      <dgm:t>
        <a:bodyPr/>
        <a:lstStyle/>
        <a:p>
          <a:endParaRPr lang="fr-FR"/>
        </a:p>
      </dgm:t>
    </dgm:pt>
    <dgm:pt modelId="{43D95661-01C7-FB49-9BEE-0EE96BA51257}" type="pres">
      <dgm:prSet presAssocID="{0CCD135D-C789-6647-AE7A-00A01BFD4453}" presName="hierChild7" presStyleCnt="0"/>
      <dgm:spPr/>
      <dgm:t>
        <a:bodyPr/>
        <a:lstStyle/>
        <a:p>
          <a:endParaRPr lang="fr-FR"/>
        </a:p>
      </dgm:t>
    </dgm:pt>
    <dgm:pt modelId="{BEA25F7B-7951-B943-B66E-14842166C104}" type="pres">
      <dgm:prSet presAssocID="{A3A71531-3A40-D54D-83C5-4DE1BE1BB5CE}" presName="Name111" presStyleLbl="parChTrans1D2" presStyleIdx="4" presStyleCnt="6"/>
      <dgm:spPr/>
      <dgm:t>
        <a:bodyPr/>
        <a:lstStyle/>
        <a:p>
          <a:endParaRPr lang="fr-FR"/>
        </a:p>
      </dgm:t>
    </dgm:pt>
    <dgm:pt modelId="{C0163AFE-EE82-5949-ADF4-D8D391DB2EEF}" type="pres">
      <dgm:prSet presAssocID="{2654C183-A9E8-144F-933F-8ECEF9B2FF6B}" presName="hierRoot3" presStyleCnt="0">
        <dgm:presLayoutVars>
          <dgm:hierBranch val="init"/>
        </dgm:presLayoutVars>
      </dgm:prSet>
      <dgm:spPr/>
      <dgm:t>
        <a:bodyPr/>
        <a:lstStyle/>
        <a:p>
          <a:endParaRPr lang="fr-FR"/>
        </a:p>
      </dgm:t>
    </dgm:pt>
    <dgm:pt modelId="{4A0C6718-8CF6-604B-95AC-98EEFDE25066}" type="pres">
      <dgm:prSet presAssocID="{2654C183-A9E8-144F-933F-8ECEF9B2FF6B}" presName="rootComposite3" presStyleCnt="0"/>
      <dgm:spPr/>
      <dgm:t>
        <a:bodyPr/>
        <a:lstStyle/>
        <a:p>
          <a:endParaRPr lang="fr-FR"/>
        </a:p>
      </dgm:t>
    </dgm:pt>
    <dgm:pt modelId="{F14D61A5-1BFA-414D-A268-521457E34E28}" type="pres">
      <dgm:prSet presAssocID="{2654C183-A9E8-144F-933F-8ECEF9B2FF6B}" presName="rootText3" presStyleLbl="asst1" presStyleIdx="2" presStyleCnt="4" custScaleX="98396">
        <dgm:presLayoutVars>
          <dgm:chPref val="3"/>
        </dgm:presLayoutVars>
      </dgm:prSet>
      <dgm:spPr/>
      <dgm:t>
        <a:bodyPr/>
        <a:lstStyle/>
        <a:p>
          <a:endParaRPr lang="fr-FR"/>
        </a:p>
      </dgm:t>
    </dgm:pt>
    <dgm:pt modelId="{813C080D-26DB-8A4F-BF88-3DFFDF6371BB}" type="pres">
      <dgm:prSet presAssocID="{2654C183-A9E8-144F-933F-8ECEF9B2FF6B}" presName="rootConnector3" presStyleLbl="asst1" presStyleIdx="2" presStyleCnt="4"/>
      <dgm:spPr/>
      <dgm:t>
        <a:bodyPr/>
        <a:lstStyle/>
        <a:p>
          <a:endParaRPr lang="fr-FR"/>
        </a:p>
      </dgm:t>
    </dgm:pt>
    <dgm:pt modelId="{3D96FDC4-CC8A-8748-86A6-34E6624F49D6}" type="pres">
      <dgm:prSet presAssocID="{2654C183-A9E8-144F-933F-8ECEF9B2FF6B}" presName="hierChild6" presStyleCnt="0"/>
      <dgm:spPr/>
      <dgm:t>
        <a:bodyPr/>
        <a:lstStyle/>
        <a:p>
          <a:endParaRPr lang="fr-FR"/>
        </a:p>
      </dgm:t>
    </dgm:pt>
    <dgm:pt modelId="{1E9D9762-6A49-154F-8B09-0A4988FFE580}" type="pres">
      <dgm:prSet presAssocID="{2654C183-A9E8-144F-933F-8ECEF9B2FF6B}" presName="hierChild7" presStyleCnt="0"/>
      <dgm:spPr/>
      <dgm:t>
        <a:bodyPr/>
        <a:lstStyle/>
        <a:p>
          <a:endParaRPr lang="fr-FR"/>
        </a:p>
      </dgm:t>
    </dgm:pt>
    <dgm:pt modelId="{5C1FDE86-B911-9643-ADBD-2E7E7BBCE2B1}" type="pres">
      <dgm:prSet presAssocID="{EDFFE4BD-4399-5F43-BAEF-6C13E6C4EAB3}" presName="Name111" presStyleLbl="parChTrans1D2" presStyleIdx="5" presStyleCnt="6"/>
      <dgm:spPr/>
      <dgm:t>
        <a:bodyPr/>
        <a:lstStyle/>
        <a:p>
          <a:endParaRPr lang="fr-FR"/>
        </a:p>
      </dgm:t>
    </dgm:pt>
    <dgm:pt modelId="{9A1BD5BB-E060-124E-A336-6FF1F8389F8E}" type="pres">
      <dgm:prSet presAssocID="{4A0EDC3F-1652-A349-A19C-AC3E99081FE9}" presName="hierRoot3" presStyleCnt="0">
        <dgm:presLayoutVars>
          <dgm:hierBranch val="init"/>
        </dgm:presLayoutVars>
      </dgm:prSet>
      <dgm:spPr/>
      <dgm:t>
        <a:bodyPr/>
        <a:lstStyle/>
        <a:p>
          <a:endParaRPr lang="fr-FR"/>
        </a:p>
      </dgm:t>
    </dgm:pt>
    <dgm:pt modelId="{33F8A3BE-E37F-3F4F-B8C2-5F45BCFB8EF2}" type="pres">
      <dgm:prSet presAssocID="{4A0EDC3F-1652-A349-A19C-AC3E99081FE9}" presName="rootComposite3" presStyleCnt="0"/>
      <dgm:spPr/>
      <dgm:t>
        <a:bodyPr/>
        <a:lstStyle/>
        <a:p>
          <a:endParaRPr lang="fr-FR"/>
        </a:p>
      </dgm:t>
    </dgm:pt>
    <dgm:pt modelId="{B7D33220-39E7-A947-9622-753DD34A4BF7}" type="pres">
      <dgm:prSet presAssocID="{4A0EDC3F-1652-A349-A19C-AC3E99081FE9}" presName="rootText3" presStyleLbl="asst1" presStyleIdx="3" presStyleCnt="4" custScaleX="98815">
        <dgm:presLayoutVars>
          <dgm:chPref val="3"/>
        </dgm:presLayoutVars>
      </dgm:prSet>
      <dgm:spPr/>
      <dgm:t>
        <a:bodyPr/>
        <a:lstStyle/>
        <a:p>
          <a:endParaRPr lang="fr-FR"/>
        </a:p>
      </dgm:t>
    </dgm:pt>
    <dgm:pt modelId="{46656EFD-F6F2-A744-AF59-DD15BF358091}" type="pres">
      <dgm:prSet presAssocID="{4A0EDC3F-1652-A349-A19C-AC3E99081FE9}" presName="rootConnector3" presStyleLbl="asst1" presStyleIdx="3" presStyleCnt="4"/>
      <dgm:spPr/>
      <dgm:t>
        <a:bodyPr/>
        <a:lstStyle/>
        <a:p>
          <a:endParaRPr lang="fr-FR"/>
        </a:p>
      </dgm:t>
    </dgm:pt>
    <dgm:pt modelId="{BC9A15EB-D93F-AB4D-89B7-83750745CEF3}" type="pres">
      <dgm:prSet presAssocID="{4A0EDC3F-1652-A349-A19C-AC3E99081FE9}" presName="hierChild6" presStyleCnt="0"/>
      <dgm:spPr/>
      <dgm:t>
        <a:bodyPr/>
        <a:lstStyle/>
        <a:p>
          <a:endParaRPr lang="fr-FR"/>
        </a:p>
      </dgm:t>
    </dgm:pt>
    <dgm:pt modelId="{BC353A8F-8D42-B243-96BA-DADF556F254E}" type="pres">
      <dgm:prSet presAssocID="{4A0EDC3F-1652-A349-A19C-AC3E99081FE9}" presName="hierChild7" presStyleCnt="0"/>
      <dgm:spPr/>
      <dgm:t>
        <a:bodyPr/>
        <a:lstStyle/>
        <a:p>
          <a:endParaRPr lang="fr-FR"/>
        </a:p>
      </dgm:t>
    </dgm:pt>
  </dgm:ptLst>
  <dgm:cxnLst>
    <dgm:cxn modelId="{05E392B9-F644-EF42-A2CE-8EE88705BF9B}" srcId="{85C5A49F-2D2C-8843-9FF6-475155287C85}" destId="{E950CF4E-C48D-6244-9D3F-19F7D94DC6FB}" srcOrd="0" destOrd="0" parTransId="{C6942F9A-6811-6C41-8176-CE4CEDAC3A2C}" sibTransId="{0FBD96E2-9D73-0740-8807-26EEA8587359}"/>
    <dgm:cxn modelId="{7261FCBC-1B69-4D3D-8983-4B6333317970}" type="presOf" srcId="{4A0EDC3F-1652-A349-A19C-AC3E99081FE9}" destId="{46656EFD-F6F2-A744-AF59-DD15BF358091}" srcOrd="1" destOrd="0" presId="urn:microsoft.com/office/officeart/2005/8/layout/orgChart1"/>
    <dgm:cxn modelId="{BA521E3E-D560-4C4E-852C-891107D41F4F}" type="presOf" srcId="{2654C183-A9E8-144F-933F-8ECEF9B2FF6B}" destId="{813C080D-26DB-8A4F-BF88-3DFFDF6371BB}" srcOrd="1" destOrd="0" presId="urn:microsoft.com/office/officeart/2005/8/layout/orgChart1"/>
    <dgm:cxn modelId="{6B777C77-8887-E647-8810-F6AE2AD0B6C5}" srcId="{85C5A49F-2D2C-8843-9FF6-475155287C85}" destId="{854EA6FD-7D83-EC4B-AABD-EEE76F65E4FC}" srcOrd="1" destOrd="0" parTransId="{6AD678E6-CD42-084D-8C0D-BD5D59194186}" sibTransId="{1587AD5C-CC1F-1244-8A2E-45DF74329D86}"/>
    <dgm:cxn modelId="{DD750384-08CC-F944-B124-A38934E5DE42}" srcId="{1A946AAB-19CE-9244-B72D-D85C63228176}" destId="{4A0EDC3F-1652-A349-A19C-AC3E99081FE9}" srcOrd="3" destOrd="0" parTransId="{EDFFE4BD-4399-5F43-BAEF-6C13E6C4EAB3}" sibTransId="{97BF6BE9-3BB4-FC42-8154-AA83AF6883D9}"/>
    <dgm:cxn modelId="{C01B49B8-8E44-4E9B-96A1-D96D945037EA}" type="presOf" srcId="{0CCD135D-C789-6647-AE7A-00A01BFD4453}" destId="{B397DB5A-D622-FA42-9B72-AAB832518D98}" srcOrd="0" destOrd="0" presId="urn:microsoft.com/office/officeart/2005/8/layout/orgChart1"/>
    <dgm:cxn modelId="{F69447CA-3DF9-425B-A37D-8D6BE1B1AEBC}" type="presOf" srcId="{EDFFE4BD-4399-5F43-BAEF-6C13E6C4EAB3}" destId="{5C1FDE86-B911-9643-ADBD-2E7E7BBCE2B1}" srcOrd="0" destOrd="0" presId="urn:microsoft.com/office/officeart/2005/8/layout/orgChart1"/>
    <dgm:cxn modelId="{F8A23ADC-93D5-4088-ABBA-59EE5FC0DCBB}" type="presOf" srcId="{E950CF4E-C48D-6244-9D3F-19F7D94DC6FB}" destId="{F7AA63C9-F51D-E547-96B2-80F8C6279E53}" srcOrd="1" destOrd="0" presId="urn:microsoft.com/office/officeart/2005/8/layout/orgChart1"/>
    <dgm:cxn modelId="{68B9B6DA-BEFC-4C69-8093-CAA5BCC93537}" type="presOf" srcId="{4A764F21-788D-7746-AF09-B65BFB0C4BCD}" destId="{1F946644-B88E-AC4C-BEF1-98CBFD2C2356}" srcOrd="0" destOrd="0" presId="urn:microsoft.com/office/officeart/2005/8/layout/orgChart1"/>
    <dgm:cxn modelId="{CE59F5F5-05F2-430D-B84C-C8B653354B09}" type="presOf" srcId="{706E9768-581E-AE41-AFE1-F2E87757697D}" destId="{E667886E-19D2-4140-86D1-08601A6615CE}" srcOrd="0" destOrd="0" presId="urn:microsoft.com/office/officeart/2005/8/layout/orgChart1"/>
    <dgm:cxn modelId="{86A562A2-7F7C-C64F-A539-688BC5625123}" srcId="{1A946AAB-19CE-9244-B72D-D85C63228176}" destId="{2654C183-A9E8-144F-933F-8ECEF9B2FF6B}" srcOrd="2" destOrd="0" parTransId="{A3A71531-3A40-D54D-83C5-4DE1BE1BB5CE}" sibTransId="{6438CE0A-52EB-DD41-AAC0-B0AC5FFC21F9}"/>
    <dgm:cxn modelId="{7A082D18-9D9E-4A33-BD43-F77F9DF4766F}" type="presOf" srcId="{4A0EDC3F-1652-A349-A19C-AC3E99081FE9}" destId="{B7D33220-39E7-A947-9622-753DD34A4BF7}" srcOrd="0" destOrd="0" presId="urn:microsoft.com/office/officeart/2005/8/layout/orgChart1"/>
    <dgm:cxn modelId="{7F860383-1760-5547-9659-9F0A0D1A4BAD}" srcId="{1A946AAB-19CE-9244-B72D-D85C63228176}" destId="{0CCD135D-C789-6647-AE7A-00A01BFD4453}" srcOrd="1" destOrd="0" parTransId="{706E9768-581E-AE41-AFE1-F2E87757697D}" sibTransId="{24925D38-AF13-6F48-B615-5A5F50E75A8A}"/>
    <dgm:cxn modelId="{40B3EB8F-77BD-5E4D-9926-4EF643064DA1}" srcId="{FDE9DB4B-95D1-F841-A864-3259C5BBEA88}" destId="{1A946AAB-19CE-9244-B72D-D85C63228176}" srcOrd="1" destOrd="0" parTransId="{4B493D7C-DB38-3E4E-9F0E-410851A13209}" sibTransId="{EA8322A3-EF56-F14F-A2E5-3E4FAAE3D480}"/>
    <dgm:cxn modelId="{63367286-2662-4180-9B92-1651371CD991}" type="presOf" srcId="{A3A71531-3A40-D54D-83C5-4DE1BE1BB5CE}" destId="{BEA25F7B-7951-B943-B66E-14842166C104}" srcOrd="0" destOrd="0" presId="urn:microsoft.com/office/officeart/2005/8/layout/orgChart1"/>
    <dgm:cxn modelId="{6C3F60D7-8105-4BAE-A643-83C3B12AF83C}" type="presOf" srcId="{E950CF4E-C48D-6244-9D3F-19F7D94DC6FB}" destId="{ED7A5531-AF94-E44C-8E0A-26470DCDC91B}" srcOrd="0" destOrd="0" presId="urn:microsoft.com/office/officeart/2005/8/layout/orgChart1"/>
    <dgm:cxn modelId="{35127E6D-E8A4-42E7-B725-4A2ECCEB7226}" type="presOf" srcId="{1A946AAB-19CE-9244-B72D-D85C63228176}" destId="{E6088557-431F-0E4E-B04D-D48C3021C8E8}" srcOrd="1" destOrd="0" presId="urn:microsoft.com/office/officeart/2005/8/layout/orgChart1"/>
    <dgm:cxn modelId="{9919307F-AD39-4234-A6C1-A8304B87F343}" type="presOf" srcId="{85C5A49F-2D2C-8843-9FF6-475155287C85}" destId="{3905E72E-47EF-724B-94EA-5D3D8A4021D7}" srcOrd="0" destOrd="0" presId="urn:microsoft.com/office/officeart/2005/8/layout/orgChart1"/>
    <dgm:cxn modelId="{89CF67E0-A5DB-4437-9968-93CB194B1E47}" type="presOf" srcId="{A8DCDE96-3E43-4C42-A568-328ABF7F2C9A}" destId="{F7B4798A-0EEE-A344-BCB4-1F41B880506C}" srcOrd="0" destOrd="0" presId="urn:microsoft.com/office/officeart/2005/8/layout/orgChart1"/>
    <dgm:cxn modelId="{A8840F48-655A-1541-AC92-241E19330B18}" srcId="{1A946AAB-19CE-9244-B72D-D85C63228176}" destId="{A8DCDE96-3E43-4C42-A568-328ABF7F2C9A}" srcOrd="0" destOrd="0" parTransId="{4A764F21-788D-7746-AF09-B65BFB0C4BCD}" sibTransId="{B7C790A0-F962-4E48-B7AB-A50C567B0696}"/>
    <dgm:cxn modelId="{657AE0C4-9AE0-4DAB-97D7-8F534EE88315}" type="presOf" srcId="{A8DCDE96-3E43-4C42-A568-328ABF7F2C9A}" destId="{844AC8FD-4730-9D4E-9BC8-C9FB1B5A8815}" srcOrd="1" destOrd="0" presId="urn:microsoft.com/office/officeart/2005/8/layout/orgChart1"/>
    <dgm:cxn modelId="{02E8AD05-09B5-42D8-A5C9-3F63227947F5}" type="presOf" srcId="{6AD678E6-CD42-084D-8C0D-BD5D59194186}" destId="{BD34024D-D4DC-F442-947A-448076AEE9BA}" srcOrd="0" destOrd="0" presId="urn:microsoft.com/office/officeart/2005/8/layout/orgChart1"/>
    <dgm:cxn modelId="{09553A5B-5F0D-4ED1-9064-8ECC1E43EC6E}" type="presOf" srcId="{85C5A49F-2D2C-8843-9FF6-475155287C85}" destId="{BC8557B7-4DB4-1F48-B6D0-C23BEA6CCE13}" srcOrd="1" destOrd="0" presId="urn:microsoft.com/office/officeart/2005/8/layout/orgChart1"/>
    <dgm:cxn modelId="{0F0DA6E0-F125-400C-89BF-A15073D3B548}" type="presOf" srcId="{854EA6FD-7D83-EC4B-AABD-EEE76F65E4FC}" destId="{5B06698F-F7DD-1246-A624-B4AF71DC8062}" srcOrd="0" destOrd="0" presId="urn:microsoft.com/office/officeart/2005/8/layout/orgChart1"/>
    <dgm:cxn modelId="{48BC8455-4B8C-4275-93BA-C062E2512E13}" type="presOf" srcId="{FDE9DB4B-95D1-F841-A864-3259C5BBEA88}" destId="{49FA7BD1-8EBA-5945-A0F8-7B1454E62884}" srcOrd="0" destOrd="0" presId="urn:microsoft.com/office/officeart/2005/8/layout/orgChart1"/>
    <dgm:cxn modelId="{0422A443-18F4-4EA4-9F0A-918179C73646}" type="presOf" srcId="{854EA6FD-7D83-EC4B-AABD-EEE76F65E4FC}" destId="{1F52590A-7AA3-294A-A3C5-51B4CA938D40}" srcOrd="1" destOrd="0" presId="urn:microsoft.com/office/officeart/2005/8/layout/orgChart1"/>
    <dgm:cxn modelId="{C3044778-1E7F-46A5-95AE-DD68D9738DD0}" type="presOf" srcId="{1A946AAB-19CE-9244-B72D-D85C63228176}" destId="{C56CE6B7-4298-9C49-BC7A-FEDBCCF81350}" srcOrd="0" destOrd="0" presId="urn:microsoft.com/office/officeart/2005/8/layout/orgChart1"/>
    <dgm:cxn modelId="{239F1090-A87B-40B4-9DB7-F9E2E70E3E4F}" type="presOf" srcId="{0CCD135D-C789-6647-AE7A-00A01BFD4453}" destId="{55B32BD7-8DBB-BE42-A47B-E7E21549641F}" srcOrd="1" destOrd="0" presId="urn:microsoft.com/office/officeart/2005/8/layout/orgChart1"/>
    <dgm:cxn modelId="{462A68DD-D2E5-DA46-BF5C-2D8315F39526}" srcId="{FDE9DB4B-95D1-F841-A864-3259C5BBEA88}" destId="{85C5A49F-2D2C-8843-9FF6-475155287C85}" srcOrd="0" destOrd="0" parTransId="{AC5D0ABF-5075-A44B-AD7E-7953190DFB3D}" sibTransId="{A7C17F11-AC1D-F346-8D4E-5EBC01710A1E}"/>
    <dgm:cxn modelId="{FACFCA69-FFDC-45F8-8259-A0DA59C7C957}" type="presOf" srcId="{C6942F9A-6811-6C41-8176-CE4CEDAC3A2C}" destId="{18C08C58-084A-FA49-833E-E7D536437EC3}" srcOrd="0" destOrd="0" presId="urn:microsoft.com/office/officeart/2005/8/layout/orgChart1"/>
    <dgm:cxn modelId="{C7CF0359-997C-411E-9400-99EE6CF407FD}" type="presOf" srcId="{2654C183-A9E8-144F-933F-8ECEF9B2FF6B}" destId="{F14D61A5-1BFA-414D-A268-521457E34E28}" srcOrd="0" destOrd="0" presId="urn:microsoft.com/office/officeart/2005/8/layout/orgChart1"/>
    <dgm:cxn modelId="{D27B4B78-F4CF-4810-BA71-BB800DF7887B}" type="presParOf" srcId="{49FA7BD1-8EBA-5945-A0F8-7B1454E62884}" destId="{B1C56B93-8496-1041-B9E8-E27E4F4BEE8B}" srcOrd="0" destOrd="0" presId="urn:microsoft.com/office/officeart/2005/8/layout/orgChart1"/>
    <dgm:cxn modelId="{0F600216-D452-43F5-B51B-F9C146135497}" type="presParOf" srcId="{B1C56B93-8496-1041-B9E8-E27E4F4BEE8B}" destId="{CB8A7F05-7A3D-3949-A33E-EF1863DD392B}" srcOrd="0" destOrd="0" presId="urn:microsoft.com/office/officeart/2005/8/layout/orgChart1"/>
    <dgm:cxn modelId="{4091DE45-ECAD-40EC-A9EB-19F84ACCA067}" type="presParOf" srcId="{CB8A7F05-7A3D-3949-A33E-EF1863DD392B}" destId="{3905E72E-47EF-724B-94EA-5D3D8A4021D7}" srcOrd="0" destOrd="0" presId="urn:microsoft.com/office/officeart/2005/8/layout/orgChart1"/>
    <dgm:cxn modelId="{3656C65D-C3A3-44F3-BE39-B50699E78CC4}" type="presParOf" srcId="{CB8A7F05-7A3D-3949-A33E-EF1863DD392B}" destId="{BC8557B7-4DB4-1F48-B6D0-C23BEA6CCE13}" srcOrd="1" destOrd="0" presId="urn:microsoft.com/office/officeart/2005/8/layout/orgChart1"/>
    <dgm:cxn modelId="{70559439-5FE2-46F3-840E-D1581CD7F9C1}" type="presParOf" srcId="{B1C56B93-8496-1041-B9E8-E27E4F4BEE8B}" destId="{3882FF4C-F045-C345-B2B0-B98FE6CED658}" srcOrd="1" destOrd="0" presId="urn:microsoft.com/office/officeart/2005/8/layout/orgChart1"/>
    <dgm:cxn modelId="{05F0152A-9ED8-4781-9CA4-BE0FCCD4AD4C}" type="presParOf" srcId="{3882FF4C-F045-C345-B2B0-B98FE6CED658}" destId="{18C08C58-084A-FA49-833E-E7D536437EC3}" srcOrd="0" destOrd="0" presId="urn:microsoft.com/office/officeart/2005/8/layout/orgChart1"/>
    <dgm:cxn modelId="{B4406E85-F546-45FF-A61C-0C6EC51D466F}" type="presParOf" srcId="{3882FF4C-F045-C345-B2B0-B98FE6CED658}" destId="{23F7620A-26DE-9E4F-A409-8F0BC08025A8}" srcOrd="1" destOrd="0" presId="urn:microsoft.com/office/officeart/2005/8/layout/orgChart1"/>
    <dgm:cxn modelId="{E5C2D06E-D543-4755-8A78-4C70A6F600E4}" type="presParOf" srcId="{23F7620A-26DE-9E4F-A409-8F0BC08025A8}" destId="{640754F8-D0C8-224C-9710-8737345D6413}" srcOrd="0" destOrd="0" presId="urn:microsoft.com/office/officeart/2005/8/layout/orgChart1"/>
    <dgm:cxn modelId="{E0409606-D636-4243-95ED-AB11025C0702}" type="presParOf" srcId="{640754F8-D0C8-224C-9710-8737345D6413}" destId="{ED7A5531-AF94-E44C-8E0A-26470DCDC91B}" srcOrd="0" destOrd="0" presId="urn:microsoft.com/office/officeart/2005/8/layout/orgChart1"/>
    <dgm:cxn modelId="{D61EC5D5-2B58-45E8-A4C5-3BCCFC6C6E44}" type="presParOf" srcId="{640754F8-D0C8-224C-9710-8737345D6413}" destId="{F7AA63C9-F51D-E547-96B2-80F8C6279E53}" srcOrd="1" destOrd="0" presId="urn:microsoft.com/office/officeart/2005/8/layout/orgChart1"/>
    <dgm:cxn modelId="{85901354-042C-4363-9BDA-17E696E8B6C9}" type="presParOf" srcId="{23F7620A-26DE-9E4F-A409-8F0BC08025A8}" destId="{9B842271-02E7-634D-A2FE-0C86EA799C2E}" srcOrd="1" destOrd="0" presId="urn:microsoft.com/office/officeart/2005/8/layout/orgChart1"/>
    <dgm:cxn modelId="{B7296527-CA0C-450E-A441-10336119C876}" type="presParOf" srcId="{23F7620A-26DE-9E4F-A409-8F0BC08025A8}" destId="{84F80EAB-3EB4-BE42-84CD-72949C4A6661}" srcOrd="2" destOrd="0" presId="urn:microsoft.com/office/officeart/2005/8/layout/orgChart1"/>
    <dgm:cxn modelId="{45D6F471-F011-485A-9CD3-E42DCA0A150C}" type="presParOf" srcId="{3882FF4C-F045-C345-B2B0-B98FE6CED658}" destId="{BD34024D-D4DC-F442-947A-448076AEE9BA}" srcOrd="2" destOrd="0" presId="urn:microsoft.com/office/officeart/2005/8/layout/orgChart1"/>
    <dgm:cxn modelId="{33CC5BA9-1B36-4F50-B238-78205B813234}" type="presParOf" srcId="{3882FF4C-F045-C345-B2B0-B98FE6CED658}" destId="{7C716B5E-12EC-1A48-9D77-2799141EE459}" srcOrd="3" destOrd="0" presId="urn:microsoft.com/office/officeart/2005/8/layout/orgChart1"/>
    <dgm:cxn modelId="{2F772318-72FF-4527-B194-8C238CA7E083}" type="presParOf" srcId="{7C716B5E-12EC-1A48-9D77-2799141EE459}" destId="{5F6B2E7D-2188-FF45-92ED-74908C6B8B0F}" srcOrd="0" destOrd="0" presId="urn:microsoft.com/office/officeart/2005/8/layout/orgChart1"/>
    <dgm:cxn modelId="{DCAB8F57-51FE-48F8-B2FB-8B2F4945C038}" type="presParOf" srcId="{5F6B2E7D-2188-FF45-92ED-74908C6B8B0F}" destId="{5B06698F-F7DD-1246-A624-B4AF71DC8062}" srcOrd="0" destOrd="0" presId="urn:microsoft.com/office/officeart/2005/8/layout/orgChart1"/>
    <dgm:cxn modelId="{E968A41F-37B8-4197-A2C6-2A4A7DADB9CE}" type="presParOf" srcId="{5F6B2E7D-2188-FF45-92ED-74908C6B8B0F}" destId="{1F52590A-7AA3-294A-A3C5-51B4CA938D40}" srcOrd="1" destOrd="0" presId="urn:microsoft.com/office/officeart/2005/8/layout/orgChart1"/>
    <dgm:cxn modelId="{317A0ED0-7ED0-44CB-AF27-422B0AB8CD5B}" type="presParOf" srcId="{7C716B5E-12EC-1A48-9D77-2799141EE459}" destId="{0B6B6896-522D-3442-9C79-F40E5A5C8888}" srcOrd="1" destOrd="0" presId="urn:microsoft.com/office/officeart/2005/8/layout/orgChart1"/>
    <dgm:cxn modelId="{A88A4D29-37C1-4B56-8DA1-96D867EDF8A6}" type="presParOf" srcId="{7C716B5E-12EC-1A48-9D77-2799141EE459}" destId="{981F7659-BFA3-8A46-A501-40F8DE5F18C6}" srcOrd="2" destOrd="0" presId="urn:microsoft.com/office/officeart/2005/8/layout/orgChart1"/>
    <dgm:cxn modelId="{97BE8DB3-95FE-4D1A-94B1-714723B19B91}" type="presParOf" srcId="{B1C56B93-8496-1041-B9E8-E27E4F4BEE8B}" destId="{A4184F85-BF6C-A94F-99DB-C2DEC4ABAFE8}" srcOrd="2" destOrd="0" presId="urn:microsoft.com/office/officeart/2005/8/layout/orgChart1"/>
    <dgm:cxn modelId="{CB2B7666-BED2-45AE-87FA-E2358083D3E3}" type="presParOf" srcId="{49FA7BD1-8EBA-5945-A0F8-7B1454E62884}" destId="{01EB8061-89A8-3547-B39D-B2BD50F0DF10}" srcOrd="1" destOrd="0" presId="urn:microsoft.com/office/officeart/2005/8/layout/orgChart1"/>
    <dgm:cxn modelId="{0BC43E6C-3D0C-4070-9BEB-C34EEACD5E88}" type="presParOf" srcId="{01EB8061-89A8-3547-B39D-B2BD50F0DF10}" destId="{D7F38EA3-922B-454A-AF8F-D71C72B411AD}" srcOrd="0" destOrd="0" presId="urn:microsoft.com/office/officeart/2005/8/layout/orgChart1"/>
    <dgm:cxn modelId="{4C69E128-5CE1-4346-AE13-3D4E14B6D2C5}" type="presParOf" srcId="{D7F38EA3-922B-454A-AF8F-D71C72B411AD}" destId="{C56CE6B7-4298-9C49-BC7A-FEDBCCF81350}" srcOrd="0" destOrd="0" presId="urn:microsoft.com/office/officeart/2005/8/layout/orgChart1"/>
    <dgm:cxn modelId="{30C9ECD4-1F04-4F17-8E0B-B0461DAC344A}" type="presParOf" srcId="{D7F38EA3-922B-454A-AF8F-D71C72B411AD}" destId="{E6088557-431F-0E4E-B04D-D48C3021C8E8}" srcOrd="1" destOrd="0" presId="urn:microsoft.com/office/officeart/2005/8/layout/orgChart1"/>
    <dgm:cxn modelId="{019053EB-3988-443F-A2A1-F43F2E0A4431}" type="presParOf" srcId="{01EB8061-89A8-3547-B39D-B2BD50F0DF10}" destId="{E7C3BBBA-7F78-6A4A-8423-1C6AFC7661B4}" srcOrd="1" destOrd="0" presId="urn:microsoft.com/office/officeart/2005/8/layout/orgChart1"/>
    <dgm:cxn modelId="{031F86CC-9374-4DF0-8E6B-79E988F967B5}" type="presParOf" srcId="{01EB8061-89A8-3547-B39D-B2BD50F0DF10}" destId="{A4062862-5455-484E-AC06-663E7C4602A5}" srcOrd="2" destOrd="0" presId="urn:microsoft.com/office/officeart/2005/8/layout/orgChart1"/>
    <dgm:cxn modelId="{D529C532-6CEB-4FEA-A126-DF2EA88617C9}" type="presParOf" srcId="{A4062862-5455-484E-AC06-663E7C4602A5}" destId="{1F946644-B88E-AC4C-BEF1-98CBFD2C2356}" srcOrd="0" destOrd="0" presId="urn:microsoft.com/office/officeart/2005/8/layout/orgChart1"/>
    <dgm:cxn modelId="{1B57D8A1-5158-43CA-BAD2-295423E85325}" type="presParOf" srcId="{A4062862-5455-484E-AC06-663E7C4602A5}" destId="{38D34FFB-28BF-1941-8B1F-26DCA21F3FA5}" srcOrd="1" destOrd="0" presId="urn:microsoft.com/office/officeart/2005/8/layout/orgChart1"/>
    <dgm:cxn modelId="{D0588047-E94A-4BCB-921B-BBE409C64DBF}" type="presParOf" srcId="{38D34FFB-28BF-1941-8B1F-26DCA21F3FA5}" destId="{1C8DDEA1-6316-7446-918C-D631DFFF3B70}" srcOrd="0" destOrd="0" presId="urn:microsoft.com/office/officeart/2005/8/layout/orgChart1"/>
    <dgm:cxn modelId="{870D701C-F25E-429B-B24F-B86FDFCFFFA9}" type="presParOf" srcId="{1C8DDEA1-6316-7446-918C-D631DFFF3B70}" destId="{F7B4798A-0EEE-A344-BCB4-1F41B880506C}" srcOrd="0" destOrd="0" presId="urn:microsoft.com/office/officeart/2005/8/layout/orgChart1"/>
    <dgm:cxn modelId="{00C39AD5-827E-4E03-A4F9-3E29D1B32EDA}" type="presParOf" srcId="{1C8DDEA1-6316-7446-918C-D631DFFF3B70}" destId="{844AC8FD-4730-9D4E-9BC8-C9FB1B5A8815}" srcOrd="1" destOrd="0" presId="urn:microsoft.com/office/officeart/2005/8/layout/orgChart1"/>
    <dgm:cxn modelId="{BFCEFDE3-2748-4F3A-A264-0FB1B0575C7E}" type="presParOf" srcId="{38D34FFB-28BF-1941-8B1F-26DCA21F3FA5}" destId="{FC6075CD-BE93-9540-AA11-D090F0837AC6}" srcOrd="1" destOrd="0" presId="urn:microsoft.com/office/officeart/2005/8/layout/orgChart1"/>
    <dgm:cxn modelId="{EE5DBE27-B73B-4AD8-A1B7-49F18A529F93}" type="presParOf" srcId="{38D34FFB-28BF-1941-8B1F-26DCA21F3FA5}" destId="{BEDEBE75-0CCB-3C47-9EF4-B2B4B7981566}" srcOrd="2" destOrd="0" presId="urn:microsoft.com/office/officeart/2005/8/layout/orgChart1"/>
    <dgm:cxn modelId="{F60BDB18-40D5-479E-BC73-40EDD471DD58}" type="presParOf" srcId="{A4062862-5455-484E-AC06-663E7C4602A5}" destId="{E667886E-19D2-4140-86D1-08601A6615CE}" srcOrd="2" destOrd="0" presId="urn:microsoft.com/office/officeart/2005/8/layout/orgChart1"/>
    <dgm:cxn modelId="{0E5343CD-2310-4D95-86D1-3A06E62FC947}" type="presParOf" srcId="{A4062862-5455-484E-AC06-663E7C4602A5}" destId="{51A24CBB-DF53-8545-B647-A3496A1BFFF0}" srcOrd="3" destOrd="0" presId="urn:microsoft.com/office/officeart/2005/8/layout/orgChart1"/>
    <dgm:cxn modelId="{452431A3-D0EB-49FB-B0ED-ADB3C159E017}" type="presParOf" srcId="{51A24CBB-DF53-8545-B647-A3496A1BFFF0}" destId="{B6CE35A3-3D07-E246-96A8-052F496377B8}" srcOrd="0" destOrd="0" presId="urn:microsoft.com/office/officeart/2005/8/layout/orgChart1"/>
    <dgm:cxn modelId="{DAF6E285-A563-4CE1-8DD7-53FF6C980152}" type="presParOf" srcId="{B6CE35A3-3D07-E246-96A8-052F496377B8}" destId="{B397DB5A-D622-FA42-9B72-AAB832518D98}" srcOrd="0" destOrd="0" presId="urn:microsoft.com/office/officeart/2005/8/layout/orgChart1"/>
    <dgm:cxn modelId="{26395457-CA39-4472-98F9-700EC570B3CD}" type="presParOf" srcId="{B6CE35A3-3D07-E246-96A8-052F496377B8}" destId="{55B32BD7-8DBB-BE42-A47B-E7E21549641F}" srcOrd="1" destOrd="0" presId="urn:microsoft.com/office/officeart/2005/8/layout/orgChart1"/>
    <dgm:cxn modelId="{124A9BDB-1845-4D1A-9E39-A4B073285E26}" type="presParOf" srcId="{51A24CBB-DF53-8545-B647-A3496A1BFFF0}" destId="{74577AAF-8288-634D-AEA5-A6652C50D0A3}" srcOrd="1" destOrd="0" presId="urn:microsoft.com/office/officeart/2005/8/layout/orgChart1"/>
    <dgm:cxn modelId="{A47FDEF6-1D85-42AD-870B-FBD71A48A38D}" type="presParOf" srcId="{51A24CBB-DF53-8545-B647-A3496A1BFFF0}" destId="{43D95661-01C7-FB49-9BEE-0EE96BA51257}" srcOrd="2" destOrd="0" presId="urn:microsoft.com/office/officeart/2005/8/layout/orgChart1"/>
    <dgm:cxn modelId="{424E857E-55D7-4D0E-9FDD-4CFD05DDDEE2}" type="presParOf" srcId="{A4062862-5455-484E-AC06-663E7C4602A5}" destId="{BEA25F7B-7951-B943-B66E-14842166C104}" srcOrd="4" destOrd="0" presId="urn:microsoft.com/office/officeart/2005/8/layout/orgChart1"/>
    <dgm:cxn modelId="{E1B501AB-F782-416F-8F6C-3A2B2BEE5720}" type="presParOf" srcId="{A4062862-5455-484E-AC06-663E7C4602A5}" destId="{C0163AFE-EE82-5949-ADF4-D8D391DB2EEF}" srcOrd="5" destOrd="0" presId="urn:microsoft.com/office/officeart/2005/8/layout/orgChart1"/>
    <dgm:cxn modelId="{063278B5-C3C8-456C-A8E7-C98D913B8CE0}" type="presParOf" srcId="{C0163AFE-EE82-5949-ADF4-D8D391DB2EEF}" destId="{4A0C6718-8CF6-604B-95AC-98EEFDE25066}" srcOrd="0" destOrd="0" presId="urn:microsoft.com/office/officeart/2005/8/layout/orgChart1"/>
    <dgm:cxn modelId="{5E74139F-7A68-4B01-85CB-141F140E3681}" type="presParOf" srcId="{4A0C6718-8CF6-604B-95AC-98EEFDE25066}" destId="{F14D61A5-1BFA-414D-A268-521457E34E28}" srcOrd="0" destOrd="0" presId="urn:microsoft.com/office/officeart/2005/8/layout/orgChart1"/>
    <dgm:cxn modelId="{5CDC5D55-4B02-4B01-B2A5-1F8CC6FAF007}" type="presParOf" srcId="{4A0C6718-8CF6-604B-95AC-98EEFDE25066}" destId="{813C080D-26DB-8A4F-BF88-3DFFDF6371BB}" srcOrd="1" destOrd="0" presId="urn:microsoft.com/office/officeart/2005/8/layout/orgChart1"/>
    <dgm:cxn modelId="{A81179B7-F34F-4B4E-9CDF-123AFA6B524A}" type="presParOf" srcId="{C0163AFE-EE82-5949-ADF4-D8D391DB2EEF}" destId="{3D96FDC4-CC8A-8748-86A6-34E6624F49D6}" srcOrd="1" destOrd="0" presId="urn:microsoft.com/office/officeart/2005/8/layout/orgChart1"/>
    <dgm:cxn modelId="{6084E6FD-D4AB-4D7D-953C-E97D24025072}" type="presParOf" srcId="{C0163AFE-EE82-5949-ADF4-D8D391DB2EEF}" destId="{1E9D9762-6A49-154F-8B09-0A4988FFE580}" srcOrd="2" destOrd="0" presId="urn:microsoft.com/office/officeart/2005/8/layout/orgChart1"/>
    <dgm:cxn modelId="{D11B50F2-9C1A-4BB5-9232-07A0BB7A28F6}" type="presParOf" srcId="{A4062862-5455-484E-AC06-663E7C4602A5}" destId="{5C1FDE86-B911-9643-ADBD-2E7E7BBCE2B1}" srcOrd="6" destOrd="0" presId="urn:microsoft.com/office/officeart/2005/8/layout/orgChart1"/>
    <dgm:cxn modelId="{0178C3BE-0007-420D-86DB-B36A29DDB691}" type="presParOf" srcId="{A4062862-5455-484E-AC06-663E7C4602A5}" destId="{9A1BD5BB-E060-124E-A336-6FF1F8389F8E}" srcOrd="7" destOrd="0" presId="urn:microsoft.com/office/officeart/2005/8/layout/orgChart1"/>
    <dgm:cxn modelId="{9D18AE29-A5EE-45BA-A020-D6F5F3D0B956}" type="presParOf" srcId="{9A1BD5BB-E060-124E-A336-6FF1F8389F8E}" destId="{33F8A3BE-E37F-3F4F-B8C2-5F45BCFB8EF2}" srcOrd="0" destOrd="0" presId="urn:microsoft.com/office/officeart/2005/8/layout/orgChart1"/>
    <dgm:cxn modelId="{56391B5A-93A2-4F89-B046-45963035EFD6}" type="presParOf" srcId="{33F8A3BE-E37F-3F4F-B8C2-5F45BCFB8EF2}" destId="{B7D33220-39E7-A947-9622-753DD34A4BF7}" srcOrd="0" destOrd="0" presId="urn:microsoft.com/office/officeart/2005/8/layout/orgChart1"/>
    <dgm:cxn modelId="{BDCC0C3F-35C8-40D5-926A-9FAAEE887823}" type="presParOf" srcId="{33F8A3BE-E37F-3F4F-B8C2-5F45BCFB8EF2}" destId="{46656EFD-F6F2-A744-AF59-DD15BF358091}" srcOrd="1" destOrd="0" presId="urn:microsoft.com/office/officeart/2005/8/layout/orgChart1"/>
    <dgm:cxn modelId="{2F53B1A5-8AF2-4457-8267-B8E4DCB219E3}" type="presParOf" srcId="{9A1BD5BB-E060-124E-A336-6FF1F8389F8E}" destId="{BC9A15EB-D93F-AB4D-89B7-83750745CEF3}" srcOrd="1" destOrd="0" presId="urn:microsoft.com/office/officeart/2005/8/layout/orgChart1"/>
    <dgm:cxn modelId="{92D495D6-4668-4F4A-8C84-23C96D7F7A44}" type="presParOf" srcId="{9A1BD5BB-E060-124E-A336-6FF1F8389F8E}" destId="{BC353A8F-8D42-B243-96BA-DADF556F254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839BC24-9174-4F92-9149-4998BC6BDF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6740E19-F12A-476A-AC6F-69466794333E}">
      <dgm:prSet phldrT="[Text]" custT="1"/>
      <dgm:spPr>
        <a:noFill/>
        <a:ln>
          <a:solidFill>
            <a:schemeClr val="bg1">
              <a:lumMod val="50000"/>
            </a:schemeClr>
          </a:solidFill>
        </a:ln>
      </dgm:spPr>
      <dgm:t>
        <a:bodyPr/>
        <a:lstStyle/>
        <a:p>
          <a:r>
            <a:rPr lang="en-US" sz="1600" noProof="0" dirty="0" smtClean="0">
              <a:solidFill>
                <a:srgbClr val="0070C0"/>
              </a:solidFill>
            </a:rPr>
            <a:t>Office of Origin</a:t>
          </a:r>
          <a:endParaRPr lang="en-US" sz="1600" noProof="0" dirty="0">
            <a:solidFill>
              <a:srgbClr val="0070C0"/>
            </a:solidFill>
          </a:endParaRPr>
        </a:p>
      </dgm:t>
    </dgm:pt>
    <dgm:pt modelId="{72B86010-C187-46B2-8D18-C4F81025B5B8}" type="parTrans" cxnId="{2F3C5FA7-C6E7-4CBB-BEE9-937369E49F7A}">
      <dgm:prSet/>
      <dgm:spPr/>
      <dgm:t>
        <a:bodyPr/>
        <a:lstStyle/>
        <a:p>
          <a:endParaRPr lang="en-US" sz="1600" noProof="0"/>
        </a:p>
      </dgm:t>
    </dgm:pt>
    <dgm:pt modelId="{862E9A3B-BD08-4A2D-9529-B36CB15BBDF9}" type="sibTrans" cxnId="{2F3C5FA7-C6E7-4CBB-BEE9-937369E49F7A}">
      <dgm:prSet/>
      <dgm:spPr/>
      <dgm:t>
        <a:bodyPr/>
        <a:lstStyle/>
        <a:p>
          <a:endParaRPr lang="en-US" sz="1600" noProof="0"/>
        </a:p>
      </dgm:t>
    </dgm:pt>
    <dgm:pt modelId="{23831BAE-DCC2-41A4-8791-270C17FCB007}">
      <dgm:prSet phldrT="[Text]" custT="1"/>
      <dgm:spPr>
        <a:noFill/>
        <a:ln>
          <a:solidFill>
            <a:schemeClr val="bg1">
              <a:lumMod val="50000"/>
            </a:schemeClr>
          </a:solidFill>
        </a:ln>
      </dgm:spPr>
      <dgm:t>
        <a:bodyPr/>
        <a:lstStyle/>
        <a:p>
          <a:r>
            <a:rPr lang="en-US" sz="1600" noProof="0" dirty="0" smtClean="0">
              <a:solidFill>
                <a:srgbClr val="0070C0"/>
              </a:solidFill>
            </a:rPr>
            <a:t>Designated Contracting Party</a:t>
          </a:r>
          <a:endParaRPr lang="en-US" sz="1600" noProof="0" dirty="0">
            <a:solidFill>
              <a:srgbClr val="0070C0"/>
            </a:solidFill>
          </a:endParaRPr>
        </a:p>
      </dgm:t>
    </dgm:pt>
    <dgm:pt modelId="{2DB9F4D3-519F-4A80-8B7E-70E8BF8E3A75}" type="parTrans" cxnId="{F4810A07-4907-4D3F-BBE9-9C9E9E0E1725}">
      <dgm:prSet/>
      <dgm:spPr>
        <a:noFill/>
        <a:ln>
          <a:solidFill>
            <a:schemeClr val="bg1">
              <a:lumMod val="50000"/>
            </a:schemeClr>
          </a:solidFill>
          <a:tailEnd type="triangle"/>
        </a:ln>
      </dgm:spPr>
      <dgm:t>
        <a:bodyPr/>
        <a:lstStyle/>
        <a:p>
          <a:endParaRPr lang="en-US" sz="1600" noProof="0">
            <a:solidFill>
              <a:srgbClr val="C00000"/>
            </a:solidFill>
          </a:endParaRPr>
        </a:p>
      </dgm:t>
    </dgm:pt>
    <dgm:pt modelId="{7FA45169-A26B-4933-9F08-55F387967D28}" type="sibTrans" cxnId="{F4810A07-4907-4D3F-BBE9-9C9E9E0E1725}">
      <dgm:prSet/>
      <dgm:spPr/>
      <dgm:t>
        <a:bodyPr/>
        <a:lstStyle/>
        <a:p>
          <a:endParaRPr lang="en-US" sz="1600" noProof="0"/>
        </a:p>
      </dgm:t>
    </dgm:pt>
    <dgm:pt modelId="{61D3D763-E882-4FCC-A5A3-C649D002EABB}">
      <dgm:prSet phldrT="[Text]" custT="1"/>
      <dgm:spPr>
        <a:noFill/>
        <a:ln>
          <a:solidFill>
            <a:schemeClr val="bg1">
              <a:lumMod val="50000"/>
            </a:schemeClr>
          </a:solidFill>
        </a:ln>
      </dgm:spPr>
      <dgm:t>
        <a:bodyPr/>
        <a:lstStyle/>
        <a:p>
          <a:r>
            <a:rPr lang="en-US" sz="1600" noProof="0" dirty="0" smtClean="0">
              <a:solidFill>
                <a:srgbClr val="0070C0"/>
              </a:solidFill>
            </a:rPr>
            <a:t>Designated Contracting Party</a:t>
          </a:r>
          <a:endParaRPr lang="en-US" sz="1600" noProof="0" dirty="0">
            <a:solidFill>
              <a:srgbClr val="0070C0"/>
            </a:solidFill>
          </a:endParaRPr>
        </a:p>
      </dgm:t>
    </dgm:pt>
    <dgm:pt modelId="{CE794817-8124-4428-B04E-2A991748D4D2}" type="sibTrans" cxnId="{E2AABECC-0895-48B3-A7C7-7BC4D083AB91}">
      <dgm:prSet/>
      <dgm:spPr/>
      <dgm:t>
        <a:bodyPr/>
        <a:lstStyle/>
        <a:p>
          <a:endParaRPr lang="en-US" sz="1600" noProof="0"/>
        </a:p>
      </dgm:t>
    </dgm:pt>
    <dgm:pt modelId="{AF120042-0BE5-40C1-BDFF-43D0846E1E54}" type="parTrans" cxnId="{E2AABECC-0895-48B3-A7C7-7BC4D083AB91}">
      <dgm:prSet/>
      <dgm:spPr>
        <a:noFill/>
        <a:ln>
          <a:solidFill>
            <a:schemeClr val="bg1">
              <a:lumMod val="50000"/>
            </a:schemeClr>
          </a:solidFill>
          <a:tailEnd type="triangle"/>
        </a:ln>
      </dgm:spPr>
      <dgm:t>
        <a:bodyPr/>
        <a:lstStyle/>
        <a:p>
          <a:endParaRPr lang="en-US" sz="1600" noProof="0">
            <a:solidFill>
              <a:srgbClr val="C00000"/>
            </a:solidFill>
          </a:endParaRPr>
        </a:p>
      </dgm:t>
    </dgm:pt>
    <dgm:pt modelId="{A30AC05D-B8D5-4A9C-A2E2-5BB7FEC22EB9}">
      <dgm:prSet phldrT="[Text]" custT="1"/>
      <dgm:spPr>
        <a:noFill/>
        <a:ln>
          <a:solidFill>
            <a:schemeClr val="bg1">
              <a:lumMod val="50000"/>
            </a:schemeClr>
          </a:solidFill>
        </a:ln>
      </dgm:spPr>
      <dgm:t>
        <a:bodyPr/>
        <a:lstStyle/>
        <a:p>
          <a:r>
            <a:rPr lang="en-US" sz="1600" noProof="0" dirty="0" smtClean="0">
              <a:solidFill>
                <a:srgbClr val="0070C0"/>
              </a:solidFill>
            </a:rPr>
            <a:t>Designated Contracting Party</a:t>
          </a:r>
          <a:endParaRPr lang="en-US" sz="1600" noProof="0" dirty="0">
            <a:solidFill>
              <a:srgbClr val="0070C0"/>
            </a:solidFill>
          </a:endParaRPr>
        </a:p>
      </dgm:t>
    </dgm:pt>
    <dgm:pt modelId="{5A32990F-E044-4925-99C2-41EA9C9D97F2}" type="sibTrans" cxnId="{1C806FDD-027A-416F-8706-35F28D3A8500}">
      <dgm:prSet/>
      <dgm:spPr/>
      <dgm:t>
        <a:bodyPr/>
        <a:lstStyle/>
        <a:p>
          <a:endParaRPr lang="en-US" sz="1600" noProof="0"/>
        </a:p>
      </dgm:t>
    </dgm:pt>
    <dgm:pt modelId="{FB81DD96-1BD8-4C7F-95A6-F3F55DF4915F}" type="parTrans" cxnId="{1C806FDD-027A-416F-8706-35F28D3A8500}">
      <dgm:prSet/>
      <dgm:spPr>
        <a:noFill/>
        <a:ln>
          <a:solidFill>
            <a:schemeClr val="bg1">
              <a:lumMod val="50000"/>
            </a:schemeClr>
          </a:solidFill>
          <a:tailEnd type="triangle"/>
        </a:ln>
      </dgm:spPr>
      <dgm:t>
        <a:bodyPr/>
        <a:lstStyle/>
        <a:p>
          <a:endParaRPr lang="en-US" sz="1600" noProof="0">
            <a:solidFill>
              <a:srgbClr val="C00000"/>
            </a:solidFill>
          </a:endParaRPr>
        </a:p>
      </dgm:t>
    </dgm:pt>
    <dgm:pt modelId="{E1990B73-96C9-4D5F-AD9D-7F750CF995CD}">
      <dgm:prSet custT="1"/>
      <dgm:spPr>
        <a:solidFill>
          <a:schemeClr val="bg1"/>
        </a:solidFill>
        <a:ln>
          <a:solidFill>
            <a:schemeClr val="bg1">
              <a:lumMod val="50000"/>
            </a:schemeClr>
          </a:solidFill>
        </a:ln>
      </dgm:spPr>
      <dgm:t>
        <a:bodyPr/>
        <a:lstStyle/>
        <a:p>
          <a:r>
            <a:rPr lang="es-ES_tradnl" sz="1600" noProof="0" dirty="0" smtClean="0">
              <a:solidFill>
                <a:srgbClr val="0070C0"/>
              </a:solidFill>
            </a:rPr>
            <a:t>WIPO</a:t>
          </a:r>
          <a:endParaRPr lang="en-US" sz="1600" noProof="0" dirty="0">
            <a:solidFill>
              <a:srgbClr val="0070C0"/>
            </a:solidFill>
          </a:endParaRPr>
        </a:p>
      </dgm:t>
    </dgm:pt>
    <dgm:pt modelId="{4D887681-4708-47EA-8F42-DAD1C445E108}" type="sibTrans" cxnId="{6E243B9B-3A77-4AFF-BB3C-A62CD89EC28A}">
      <dgm:prSet/>
      <dgm:spPr/>
      <dgm:t>
        <a:bodyPr/>
        <a:lstStyle/>
        <a:p>
          <a:endParaRPr lang="en-US" sz="1600" noProof="0"/>
        </a:p>
      </dgm:t>
    </dgm:pt>
    <dgm:pt modelId="{48CE8052-47AA-47AA-A2BE-703BBC50A70B}" type="parTrans" cxnId="{6E243B9B-3A77-4AFF-BB3C-A62CD89EC28A}">
      <dgm:prSet/>
      <dgm:spPr/>
      <dgm:t>
        <a:bodyPr/>
        <a:lstStyle/>
        <a:p>
          <a:endParaRPr lang="en-US" sz="1600" noProof="0"/>
        </a:p>
      </dgm:t>
    </dgm:pt>
    <dgm:pt modelId="{953BCBF3-AD09-436A-8BA4-630D00358217}">
      <dgm:prSet custT="1"/>
      <dgm:spPr>
        <a:noFill/>
        <a:ln>
          <a:solidFill>
            <a:schemeClr val="bg1">
              <a:lumMod val="50000"/>
            </a:schemeClr>
          </a:solidFill>
        </a:ln>
      </dgm:spPr>
      <dgm:t>
        <a:bodyPr/>
        <a:lstStyle/>
        <a:p>
          <a:r>
            <a:rPr lang="en-US" sz="1600" noProof="0" dirty="0" smtClean="0">
              <a:solidFill>
                <a:srgbClr val="0070C0"/>
              </a:solidFill>
            </a:rPr>
            <a:t>Applicant</a:t>
          </a:r>
          <a:endParaRPr lang="en-US" sz="1600" noProof="0" dirty="0">
            <a:solidFill>
              <a:srgbClr val="0070C0"/>
            </a:solidFill>
          </a:endParaRPr>
        </a:p>
      </dgm:t>
    </dgm:pt>
    <dgm:pt modelId="{7202D7F6-EA28-4E36-88E3-D011B90770AD}" type="parTrans" cxnId="{DCDF6ED9-50AD-4CAC-90C4-2EFAD8FAFB9E}">
      <dgm:prSet/>
      <dgm:spPr/>
      <dgm:t>
        <a:bodyPr/>
        <a:lstStyle/>
        <a:p>
          <a:endParaRPr lang="en-US" sz="1600"/>
        </a:p>
      </dgm:t>
    </dgm:pt>
    <dgm:pt modelId="{4A524ED5-212C-4B93-9293-B4818994920A}" type="sibTrans" cxnId="{DCDF6ED9-50AD-4CAC-90C4-2EFAD8FAFB9E}">
      <dgm:prSet/>
      <dgm:spPr/>
      <dgm:t>
        <a:bodyPr/>
        <a:lstStyle/>
        <a:p>
          <a:endParaRPr lang="en-US" sz="1600"/>
        </a:p>
      </dgm:t>
    </dgm:pt>
    <dgm:pt modelId="{033785F4-5D52-4056-92FF-73D93264982A}" type="pres">
      <dgm:prSet presAssocID="{4839BC24-9174-4F92-9149-4998BC6BDF31}" presName="hierChild1" presStyleCnt="0">
        <dgm:presLayoutVars>
          <dgm:orgChart val="1"/>
          <dgm:chPref val="1"/>
          <dgm:dir/>
          <dgm:animOne val="branch"/>
          <dgm:animLvl val="lvl"/>
          <dgm:resizeHandles/>
        </dgm:presLayoutVars>
      </dgm:prSet>
      <dgm:spPr/>
      <dgm:t>
        <a:bodyPr/>
        <a:lstStyle/>
        <a:p>
          <a:endParaRPr lang="en-US"/>
        </a:p>
      </dgm:t>
    </dgm:pt>
    <dgm:pt modelId="{381379E3-B571-4A6B-859D-6FC673F3FE98}" type="pres">
      <dgm:prSet presAssocID="{E1990B73-96C9-4D5F-AD9D-7F750CF995CD}" presName="hierRoot1" presStyleCnt="0">
        <dgm:presLayoutVars>
          <dgm:hierBranch val="init"/>
        </dgm:presLayoutVars>
      </dgm:prSet>
      <dgm:spPr/>
    </dgm:pt>
    <dgm:pt modelId="{5038B227-B0DB-4D3A-AA9F-70B7E888089E}" type="pres">
      <dgm:prSet presAssocID="{E1990B73-96C9-4D5F-AD9D-7F750CF995CD}" presName="rootComposite1" presStyleCnt="0"/>
      <dgm:spPr/>
    </dgm:pt>
    <dgm:pt modelId="{8C6FCED2-91A0-4DEF-93FC-E21A96383287}" type="pres">
      <dgm:prSet presAssocID="{E1990B73-96C9-4D5F-AD9D-7F750CF995CD}" presName="rootText1" presStyleLbl="node0" presStyleIdx="0" presStyleCnt="3" custLinFactX="47938" custLinFactNeighborX="100000" custLinFactNeighborY="45480">
        <dgm:presLayoutVars>
          <dgm:chPref val="3"/>
        </dgm:presLayoutVars>
      </dgm:prSet>
      <dgm:spPr/>
      <dgm:t>
        <a:bodyPr/>
        <a:lstStyle/>
        <a:p>
          <a:endParaRPr lang="en-US"/>
        </a:p>
      </dgm:t>
    </dgm:pt>
    <dgm:pt modelId="{64B3DFA0-515F-42B8-AD0C-93C9F047BC7F}" type="pres">
      <dgm:prSet presAssocID="{E1990B73-96C9-4D5F-AD9D-7F750CF995CD}" presName="rootConnector1" presStyleLbl="node1" presStyleIdx="0" presStyleCnt="0"/>
      <dgm:spPr/>
      <dgm:t>
        <a:bodyPr/>
        <a:lstStyle/>
        <a:p>
          <a:endParaRPr lang="en-US"/>
        </a:p>
      </dgm:t>
    </dgm:pt>
    <dgm:pt modelId="{962C6D20-7714-4FFF-AE2E-8C5A2A2FFDC2}" type="pres">
      <dgm:prSet presAssocID="{E1990B73-96C9-4D5F-AD9D-7F750CF995CD}" presName="hierChild2" presStyleCnt="0"/>
      <dgm:spPr/>
    </dgm:pt>
    <dgm:pt modelId="{919ABBC9-FA9B-4070-9B5E-4DE4BC3D42ED}" type="pres">
      <dgm:prSet presAssocID="{E1990B73-96C9-4D5F-AD9D-7F750CF995CD}" presName="hierChild3" presStyleCnt="0"/>
      <dgm:spPr/>
    </dgm:pt>
    <dgm:pt modelId="{E0B74C87-91FB-460B-A94C-E4E398E73F51}" type="pres">
      <dgm:prSet presAssocID="{953BCBF3-AD09-436A-8BA4-630D00358217}" presName="hierRoot1" presStyleCnt="0">
        <dgm:presLayoutVars>
          <dgm:hierBranch val="init"/>
        </dgm:presLayoutVars>
      </dgm:prSet>
      <dgm:spPr/>
    </dgm:pt>
    <dgm:pt modelId="{22C77047-E04A-4460-AC23-737560891B17}" type="pres">
      <dgm:prSet presAssocID="{953BCBF3-AD09-436A-8BA4-630D00358217}" presName="rootComposite1" presStyleCnt="0"/>
      <dgm:spPr/>
    </dgm:pt>
    <dgm:pt modelId="{3C2D2E74-34A2-43FD-ADEE-8E5A1A8D6F78}" type="pres">
      <dgm:prSet presAssocID="{953BCBF3-AD09-436A-8BA4-630D00358217}" presName="rootText1" presStyleLbl="node0" presStyleIdx="1" presStyleCnt="3" custLinFactNeighborX="-85655" custLinFactNeighborY="-25447">
        <dgm:presLayoutVars>
          <dgm:chPref val="3"/>
        </dgm:presLayoutVars>
      </dgm:prSet>
      <dgm:spPr/>
      <dgm:t>
        <a:bodyPr/>
        <a:lstStyle/>
        <a:p>
          <a:endParaRPr lang="en-US"/>
        </a:p>
      </dgm:t>
    </dgm:pt>
    <dgm:pt modelId="{AABD5CE9-03CB-464B-9277-33B74BB89B58}" type="pres">
      <dgm:prSet presAssocID="{953BCBF3-AD09-436A-8BA4-630D00358217}" presName="rootConnector1" presStyleLbl="node1" presStyleIdx="0" presStyleCnt="0"/>
      <dgm:spPr/>
      <dgm:t>
        <a:bodyPr/>
        <a:lstStyle/>
        <a:p>
          <a:endParaRPr lang="en-US"/>
        </a:p>
      </dgm:t>
    </dgm:pt>
    <dgm:pt modelId="{1963B278-1363-489C-BE47-4F97B919969B}" type="pres">
      <dgm:prSet presAssocID="{953BCBF3-AD09-436A-8BA4-630D00358217}" presName="hierChild2" presStyleCnt="0"/>
      <dgm:spPr/>
    </dgm:pt>
    <dgm:pt modelId="{5690A289-F3B5-47B8-B39B-61B9B081A261}" type="pres">
      <dgm:prSet presAssocID="{953BCBF3-AD09-436A-8BA4-630D00358217}" presName="hierChild3" presStyleCnt="0"/>
      <dgm:spPr/>
    </dgm:pt>
    <dgm:pt modelId="{EF6D53E4-B332-47F7-B7D3-884ED4A4A524}" type="pres">
      <dgm:prSet presAssocID="{B6740E19-F12A-476A-AC6F-69466794333E}" presName="hierRoot1" presStyleCnt="0">
        <dgm:presLayoutVars>
          <dgm:hierBranch val="init"/>
        </dgm:presLayoutVars>
      </dgm:prSet>
      <dgm:spPr/>
    </dgm:pt>
    <dgm:pt modelId="{FCF056A1-031D-42DB-9AF7-7B2A6332DEF6}" type="pres">
      <dgm:prSet presAssocID="{B6740E19-F12A-476A-AC6F-69466794333E}" presName="rootComposite1" presStyleCnt="0"/>
      <dgm:spPr/>
    </dgm:pt>
    <dgm:pt modelId="{C5D4029E-4A28-431E-8763-ED4723E0DA6D}" type="pres">
      <dgm:prSet presAssocID="{B6740E19-F12A-476A-AC6F-69466794333E}" presName="rootText1" presStyleLbl="node0" presStyleIdx="2" presStyleCnt="3" custLinFactY="-16087" custLinFactNeighborX="-93595" custLinFactNeighborY="-100000">
        <dgm:presLayoutVars>
          <dgm:chPref val="3"/>
        </dgm:presLayoutVars>
      </dgm:prSet>
      <dgm:spPr/>
      <dgm:t>
        <a:bodyPr/>
        <a:lstStyle/>
        <a:p>
          <a:endParaRPr lang="en-US"/>
        </a:p>
      </dgm:t>
    </dgm:pt>
    <dgm:pt modelId="{03210126-3FE3-422F-9943-DCF04AC4AF31}" type="pres">
      <dgm:prSet presAssocID="{B6740E19-F12A-476A-AC6F-69466794333E}" presName="rootConnector1" presStyleLbl="node1" presStyleIdx="0" presStyleCnt="0"/>
      <dgm:spPr/>
      <dgm:t>
        <a:bodyPr/>
        <a:lstStyle/>
        <a:p>
          <a:endParaRPr lang="en-US"/>
        </a:p>
      </dgm:t>
    </dgm:pt>
    <dgm:pt modelId="{1B3BBE5F-DDE3-4036-A5C8-55D6E2CE5443}" type="pres">
      <dgm:prSet presAssocID="{B6740E19-F12A-476A-AC6F-69466794333E}" presName="hierChild2" presStyleCnt="0"/>
      <dgm:spPr/>
    </dgm:pt>
    <dgm:pt modelId="{3B75CA8A-AF57-4AD7-B10D-949E17A39939}" type="pres">
      <dgm:prSet presAssocID="{FB81DD96-1BD8-4C7F-95A6-F3F55DF4915F}" presName="Name37" presStyleLbl="parChTrans1D2" presStyleIdx="0" presStyleCnt="3"/>
      <dgm:spPr/>
      <dgm:t>
        <a:bodyPr/>
        <a:lstStyle/>
        <a:p>
          <a:endParaRPr lang="en-US"/>
        </a:p>
      </dgm:t>
    </dgm:pt>
    <dgm:pt modelId="{E9101B3F-59DD-4B8B-9865-69E2C7B09654}" type="pres">
      <dgm:prSet presAssocID="{A30AC05D-B8D5-4A9C-A2E2-5BB7FEC22EB9}" presName="hierRoot2" presStyleCnt="0">
        <dgm:presLayoutVars>
          <dgm:hierBranch val="init"/>
        </dgm:presLayoutVars>
      </dgm:prSet>
      <dgm:spPr/>
    </dgm:pt>
    <dgm:pt modelId="{78D10B7C-CD95-40EB-8D65-1AB7B7F86DDB}" type="pres">
      <dgm:prSet presAssocID="{A30AC05D-B8D5-4A9C-A2E2-5BB7FEC22EB9}" presName="rootComposite" presStyleCnt="0"/>
      <dgm:spPr/>
    </dgm:pt>
    <dgm:pt modelId="{5C8D78A4-12BE-496E-A652-80D56445F8F6}" type="pres">
      <dgm:prSet presAssocID="{A30AC05D-B8D5-4A9C-A2E2-5BB7FEC22EB9}" presName="rootText" presStyleLbl="node2" presStyleIdx="0" presStyleCnt="3" custLinFactNeighborX="-94199" custLinFactNeighborY="81107">
        <dgm:presLayoutVars>
          <dgm:chPref val="3"/>
        </dgm:presLayoutVars>
      </dgm:prSet>
      <dgm:spPr/>
      <dgm:t>
        <a:bodyPr/>
        <a:lstStyle/>
        <a:p>
          <a:endParaRPr lang="en-US"/>
        </a:p>
      </dgm:t>
    </dgm:pt>
    <dgm:pt modelId="{061AD1BE-56DE-4125-8C05-7E9B2EC2999B}" type="pres">
      <dgm:prSet presAssocID="{A30AC05D-B8D5-4A9C-A2E2-5BB7FEC22EB9}" presName="rootConnector" presStyleLbl="node2" presStyleIdx="0" presStyleCnt="3"/>
      <dgm:spPr/>
      <dgm:t>
        <a:bodyPr/>
        <a:lstStyle/>
        <a:p>
          <a:endParaRPr lang="en-US"/>
        </a:p>
      </dgm:t>
    </dgm:pt>
    <dgm:pt modelId="{99A53519-420B-48A3-9C36-001541C37378}" type="pres">
      <dgm:prSet presAssocID="{A30AC05D-B8D5-4A9C-A2E2-5BB7FEC22EB9}" presName="hierChild4" presStyleCnt="0"/>
      <dgm:spPr/>
    </dgm:pt>
    <dgm:pt modelId="{9A5BF194-4426-4682-9203-4B88321133C2}" type="pres">
      <dgm:prSet presAssocID="{A30AC05D-B8D5-4A9C-A2E2-5BB7FEC22EB9}" presName="hierChild5" presStyleCnt="0"/>
      <dgm:spPr/>
    </dgm:pt>
    <dgm:pt modelId="{2CE0D22C-8A3F-4D16-A3B6-158F4A28EED5}" type="pres">
      <dgm:prSet presAssocID="{2DB9F4D3-519F-4A80-8B7E-70E8BF8E3A75}" presName="Name37" presStyleLbl="parChTrans1D2" presStyleIdx="1" presStyleCnt="3"/>
      <dgm:spPr/>
      <dgm:t>
        <a:bodyPr/>
        <a:lstStyle/>
        <a:p>
          <a:endParaRPr lang="en-US"/>
        </a:p>
      </dgm:t>
    </dgm:pt>
    <dgm:pt modelId="{7DBD0AE4-15FA-4F43-A92B-AECCF5FFE7A8}" type="pres">
      <dgm:prSet presAssocID="{23831BAE-DCC2-41A4-8791-270C17FCB007}" presName="hierRoot2" presStyleCnt="0">
        <dgm:presLayoutVars>
          <dgm:hierBranch val="init"/>
        </dgm:presLayoutVars>
      </dgm:prSet>
      <dgm:spPr/>
    </dgm:pt>
    <dgm:pt modelId="{89A5BA34-3EC3-4B54-90ED-54B0739AB066}" type="pres">
      <dgm:prSet presAssocID="{23831BAE-DCC2-41A4-8791-270C17FCB007}" presName="rootComposite" presStyleCnt="0"/>
      <dgm:spPr/>
    </dgm:pt>
    <dgm:pt modelId="{7EEBEAA8-FBC6-4773-AE7E-AE90595FFC3D}" type="pres">
      <dgm:prSet presAssocID="{23831BAE-DCC2-41A4-8791-270C17FCB007}" presName="rootText" presStyleLbl="node2" presStyleIdx="1" presStyleCnt="3" custLinFactNeighborX="-94199" custLinFactNeighborY="81107">
        <dgm:presLayoutVars>
          <dgm:chPref val="3"/>
        </dgm:presLayoutVars>
      </dgm:prSet>
      <dgm:spPr/>
      <dgm:t>
        <a:bodyPr/>
        <a:lstStyle/>
        <a:p>
          <a:endParaRPr lang="en-US"/>
        </a:p>
      </dgm:t>
    </dgm:pt>
    <dgm:pt modelId="{9B98CFB5-55F7-45EA-94F1-14BCB57ABB14}" type="pres">
      <dgm:prSet presAssocID="{23831BAE-DCC2-41A4-8791-270C17FCB007}" presName="rootConnector" presStyleLbl="node2" presStyleIdx="1" presStyleCnt="3"/>
      <dgm:spPr/>
      <dgm:t>
        <a:bodyPr/>
        <a:lstStyle/>
        <a:p>
          <a:endParaRPr lang="en-US"/>
        </a:p>
      </dgm:t>
    </dgm:pt>
    <dgm:pt modelId="{88B8DC40-77B7-42FE-B5BD-58EB0F4762D7}" type="pres">
      <dgm:prSet presAssocID="{23831BAE-DCC2-41A4-8791-270C17FCB007}" presName="hierChild4" presStyleCnt="0"/>
      <dgm:spPr/>
    </dgm:pt>
    <dgm:pt modelId="{02E895AD-E2C6-49D8-B49F-5E49417877BD}" type="pres">
      <dgm:prSet presAssocID="{23831BAE-DCC2-41A4-8791-270C17FCB007}" presName="hierChild5" presStyleCnt="0"/>
      <dgm:spPr/>
    </dgm:pt>
    <dgm:pt modelId="{B05360C5-2375-4816-A673-2DF9B9B5D7D1}" type="pres">
      <dgm:prSet presAssocID="{AF120042-0BE5-40C1-BDFF-43D0846E1E54}" presName="Name37" presStyleLbl="parChTrans1D2" presStyleIdx="2" presStyleCnt="3"/>
      <dgm:spPr/>
      <dgm:t>
        <a:bodyPr/>
        <a:lstStyle/>
        <a:p>
          <a:endParaRPr lang="en-US"/>
        </a:p>
      </dgm:t>
    </dgm:pt>
    <dgm:pt modelId="{884E0B54-3315-4539-BB67-D450D0B2B952}" type="pres">
      <dgm:prSet presAssocID="{61D3D763-E882-4FCC-A5A3-C649D002EABB}" presName="hierRoot2" presStyleCnt="0">
        <dgm:presLayoutVars>
          <dgm:hierBranch val="init"/>
        </dgm:presLayoutVars>
      </dgm:prSet>
      <dgm:spPr/>
    </dgm:pt>
    <dgm:pt modelId="{A0A3FDDE-1A04-48ED-9C3A-43CB79EBED6D}" type="pres">
      <dgm:prSet presAssocID="{61D3D763-E882-4FCC-A5A3-C649D002EABB}" presName="rootComposite" presStyleCnt="0"/>
      <dgm:spPr/>
    </dgm:pt>
    <dgm:pt modelId="{6A5085D8-3F18-449A-959F-FA32CF0F5B1A}" type="pres">
      <dgm:prSet presAssocID="{61D3D763-E882-4FCC-A5A3-C649D002EABB}" presName="rootText" presStyleLbl="node2" presStyleIdx="2" presStyleCnt="3" custLinFactX="-4338" custLinFactNeighborX="-100000" custLinFactNeighborY="83330">
        <dgm:presLayoutVars>
          <dgm:chPref val="3"/>
        </dgm:presLayoutVars>
      </dgm:prSet>
      <dgm:spPr/>
      <dgm:t>
        <a:bodyPr/>
        <a:lstStyle/>
        <a:p>
          <a:endParaRPr lang="en-US"/>
        </a:p>
      </dgm:t>
    </dgm:pt>
    <dgm:pt modelId="{01ADD7F9-B49F-46BB-B91C-902FF50D3731}" type="pres">
      <dgm:prSet presAssocID="{61D3D763-E882-4FCC-A5A3-C649D002EABB}" presName="rootConnector" presStyleLbl="node2" presStyleIdx="2" presStyleCnt="3"/>
      <dgm:spPr/>
      <dgm:t>
        <a:bodyPr/>
        <a:lstStyle/>
        <a:p>
          <a:endParaRPr lang="en-US"/>
        </a:p>
      </dgm:t>
    </dgm:pt>
    <dgm:pt modelId="{C3A8E753-E398-46CB-8054-AD0711C38F10}" type="pres">
      <dgm:prSet presAssocID="{61D3D763-E882-4FCC-A5A3-C649D002EABB}" presName="hierChild4" presStyleCnt="0"/>
      <dgm:spPr/>
    </dgm:pt>
    <dgm:pt modelId="{93056761-C221-4236-902E-C5EEDDB690A7}" type="pres">
      <dgm:prSet presAssocID="{61D3D763-E882-4FCC-A5A3-C649D002EABB}" presName="hierChild5" presStyleCnt="0"/>
      <dgm:spPr/>
    </dgm:pt>
    <dgm:pt modelId="{F9229BAC-4C61-45F5-AAF3-58B45FDCF7ED}" type="pres">
      <dgm:prSet presAssocID="{B6740E19-F12A-476A-AC6F-69466794333E}" presName="hierChild3" presStyleCnt="0"/>
      <dgm:spPr/>
    </dgm:pt>
  </dgm:ptLst>
  <dgm:cxnLst>
    <dgm:cxn modelId="{70DC060A-E085-4AB2-818E-7864B5C77C6B}" type="presOf" srcId="{B6740E19-F12A-476A-AC6F-69466794333E}" destId="{03210126-3FE3-422F-9943-DCF04AC4AF31}" srcOrd="1" destOrd="0" presId="urn:microsoft.com/office/officeart/2005/8/layout/orgChart1"/>
    <dgm:cxn modelId="{E2AABECC-0895-48B3-A7C7-7BC4D083AB91}" srcId="{B6740E19-F12A-476A-AC6F-69466794333E}" destId="{61D3D763-E882-4FCC-A5A3-C649D002EABB}" srcOrd="2" destOrd="0" parTransId="{AF120042-0BE5-40C1-BDFF-43D0846E1E54}" sibTransId="{CE794817-8124-4428-B04E-2A991748D4D2}"/>
    <dgm:cxn modelId="{C6FC3F25-42BF-44B8-A052-8346C581791C}" type="presOf" srcId="{2DB9F4D3-519F-4A80-8B7E-70E8BF8E3A75}" destId="{2CE0D22C-8A3F-4D16-A3B6-158F4A28EED5}" srcOrd="0" destOrd="0" presId="urn:microsoft.com/office/officeart/2005/8/layout/orgChart1"/>
    <dgm:cxn modelId="{6E243B9B-3A77-4AFF-BB3C-A62CD89EC28A}" srcId="{4839BC24-9174-4F92-9149-4998BC6BDF31}" destId="{E1990B73-96C9-4D5F-AD9D-7F750CF995CD}" srcOrd="0" destOrd="0" parTransId="{48CE8052-47AA-47AA-A2BE-703BBC50A70B}" sibTransId="{4D887681-4708-47EA-8F42-DAD1C445E108}"/>
    <dgm:cxn modelId="{1094FCA7-5BA5-4D2A-A031-3A465FEDCB6E}" type="presOf" srcId="{A30AC05D-B8D5-4A9C-A2E2-5BB7FEC22EB9}" destId="{061AD1BE-56DE-4125-8C05-7E9B2EC2999B}" srcOrd="1" destOrd="0" presId="urn:microsoft.com/office/officeart/2005/8/layout/orgChart1"/>
    <dgm:cxn modelId="{7BB18EF1-5557-4FB3-9B71-46BAB7D2BDCF}" type="presOf" srcId="{B6740E19-F12A-476A-AC6F-69466794333E}" destId="{C5D4029E-4A28-431E-8763-ED4723E0DA6D}" srcOrd="0" destOrd="0" presId="urn:microsoft.com/office/officeart/2005/8/layout/orgChart1"/>
    <dgm:cxn modelId="{EAE507CC-A07A-489C-BD65-9FD3EA133FAB}" type="presOf" srcId="{A30AC05D-B8D5-4A9C-A2E2-5BB7FEC22EB9}" destId="{5C8D78A4-12BE-496E-A652-80D56445F8F6}" srcOrd="0" destOrd="0" presId="urn:microsoft.com/office/officeart/2005/8/layout/orgChart1"/>
    <dgm:cxn modelId="{533F1CB8-152F-4903-9687-53B588D95289}" type="presOf" srcId="{E1990B73-96C9-4D5F-AD9D-7F750CF995CD}" destId="{8C6FCED2-91A0-4DEF-93FC-E21A96383287}" srcOrd="0" destOrd="0" presId="urn:microsoft.com/office/officeart/2005/8/layout/orgChart1"/>
    <dgm:cxn modelId="{B6B0383D-EC32-4E21-AB63-4EB96791C838}" type="presOf" srcId="{4839BC24-9174-4F92-9149-4998BC6BDF31}" destId="{033785F4-5D52-4056-92FF-73D93264982A}" srcOrd="0" destOrd="0" presId="urn:microsoft.com/office/officeart/2005/8/layout/orgChart1"/>
    <dgm:cxn modelId="{DCDF6ED9-50AD-4CAC-90C4-2EFAD8FAFB9E}" srcId="{4839BC24-9174-4F92-9149-4998BC6BDF31}" destId="{953BCBF3-AD09-436A-8BA4-630D00358217}" srcOrd="1" destOrd="0" parTransId="{7202D7F6-EA28-4E36-88E3-D011B90770AD}" sibTransId="{4A524ED5-212C-4B93-9293-B4818994920A}"/>
    <dgm:cxn modelId="{AE798BDB-C7EC-481B-8139-0B03A126858B}" type="presOf" srcId="{61D3D763-E882-4FCC-A5A3-C649D002EABB}" destId="{01ADD7F9-B49F-46BB-B91C-902FF50D3731}" srcOrd="1" destOrd="0" presId="urn:microsoft.com/office/officeart/2005/8/layout/orgChart1"/>
    <dgm:cxn modelId="{FF29C44E-895D-4240-B38B-5473FB0E5B13}" type="presOf" srcId="{953BCBF3-AD09-436A-8BA4-630D00358217}" destId="{AABD5CE9-03CB-464B-9277-33B74BB89B58}" srcOrd="1" destOrd="0" presId="urn:microsoft.com/office/officeart/2005/8/layout/orgChart1"/>
    <dgm:cxn modelId="{60AB2D60-779E-4BDE-AD58-B54CD7244AD0}" type="presOf" srcId="{E1990B73-96C9-4D5F-AD9D-7F750CF995CD}" destId="{64B3DFA0-515F-42B8-AD0C-93C9F047BC7F}" srcOrd="1" destOrd="0" presId="urn:microsoft.com/office/officeart/2005/8/layout/orgChart1"/>
    <dgm:cxn modelId="{4346D3D5-AE59-42EF-96BE-3055B6EF522D}" type="presOf" srcId="{23831BAE-DCC2-41A4-8791-270C17FCB007}" destId="{9B98CFB5-55F7-45EA-94F1-14BCB57ABB14}" srcOrd="1" destOrd="0" presId="urn:microsoft.com/office/officeart/2005/8/layout/orgChart1"/>
    <dgm:cxn modelId="{1C806FDD-027A-416F-8706-35F28D3A8500}" srcId="{B6740E19-F12A-476A-AC6F-69466794333E}" destId="{A30AC05D-B8D5-4A9C-A2E2-5BB7FEC22EB9}" srcOrd="0" destOrd="0" parTransId="{FB81DD96-1BD8-4C7F-95A6-F3F55DF4915F}" sibTransId="{5A32990F-E044-4925-99C2-41EA9C9D97F2}"/>
    <dgm:cxn modelId="{9FD8EF09-C26A-4EFC-8A03-66BE46EC1FC9}" type="presOf" srcId="{AF120042-0BE5-40C1-BDFF-43D0846E1E54}" destId="{B05360C5-2375-4816-A673-2DF9B9B5D7D1}" srcOrd="0" destOrd="0" presId="urn:microsoft.com/office/officeart/2005/8/layout/orgChart1"/>
    <dgm:cxn modelId="{97279253-7359-4720-AADF-CE15905EB286}" type="presOf" srcId="{23831BAE-DCC2-41A4-8791-270C17FCB007}" destId="{7EEBEAA8-FBC6-4773-AE7E-AE90595FFC3D}" srcOrd="0" destOrd="0" presId="urn:microsoft.com/office/officeart/2005/8/layout/orgChart1"/>
    <dgm:cxn modelId="{45B590A8-F495-4E07-9ECB-24AFF4C19DA8}" type="presOf" srcId="{61D3D763-E882-4FCC-A5A3-C649D002EABB}" destId="{6A5085D8-3F18-449A-959F-FA32CF0F5B1A}" srcOrd="0" destOrd="0" presId="urn:microsoft.com/office/officeart/2005/8/layout/orgChart1"/>
    <dgm:cxn modelId="{61A29185-6E76-4647-887F-BB0FD93C3947}" type="presOf" srcId="{953BCBF3-AD09-436A-8BA4-630D00358217}" destId="{3C2D2E74-34A2-43FD-ADEE-8E5A1A8D6F78}" srcOrd="0" destOrd="0" presId="urn:microsoft.com/office/officeart/2005/8/layout/orgChart1"/>
    <dgm:cxn modelId="{D323F7D7-5AC4-4ABA-A9A0-4B2E93A23ECB}" type="presOf" srcId="{FB81DD96-1BD8-4C7F-95A6-F3F55DF4915F}" destId="{3B75CA8A-AF57-4AD7-B10D-949E17A39939}" srcOrd="0" destOrd="0" presId="urn:microsoft.com/office/officeart/2005/8/layout/orgChart1"/>
    <dgm:cxn modelId="{F4810A07-4907-4D3F-BBE9-9C9E9E0E1725}" srcId="{B6740E19-F12A-476A-AC6F-69466794333E}" destId="{23831BAE-DCC2-41A4-8791-270C17FCB007}" srcOrd="1" destOrd="0" parTransId="{2DB9F4D3-519F-4A80-8B7E-70E8BF8E3A75}" sibTransId="{7FA45169-A26B-4933-9F08-55F387967D28}"/>
    <dgm:cxn modelId="{2F3C5FA7-C6E7-4CBB-BEE9-937369E49F7A}" srcId="{4839BC24-9174-4F92-9149-4998BC6BDF31}" destId="{B6740E19-F12A-476A-AC6F-69466794333E}" srcOrd="2" destOrd="0" parTransId="{72B86010-C187-46B2-8D18-C4F81025B5B8}" sibTransId="{862E9A3B-BD08-4A2D-9529-B36CB15BBDF9}"/>
    <dgm:cxn modelId="{825B4AEA-B1F7-4850-9474-B7FBAF0379F6}" type="presParOf" srcId="{033785F4-5D52-4056-92FF-73D93264982A}" destId="{381379E3-B571-4A6B-859D-6FC673F3FE98}" srcOrd="0" destOrd="0" presId="urn:microsoft.com/office/officeart/2005/8/layout/orgChart1"/>
    <dgm:cxn modelId="{A92A3E70-0BA3-46A7-9F01-25C43F04534C}" type="presParOf" srcId="{381379E3-B571-4A6B-859D-6FC673F3FE98}" destId="{5038B227-B0DB-4D3A-AA9F-70B7E888089E}" srcOrd="0" destOrd="0" presId="urn:microsoft.com/office/officeart/2005/8/layout/orgChart1"/>
    <dgm:cxn modelId="{3027AD54-31CF-490E-9DEB-C1B5EC3D202B}" type="presParOf" srcId="{5038B227-B0DB-4D3A-AA9F-70B7E888089E}" destId="{8C6FCED2-91A0-4DEF-93FC-E21A96383287}" srcOrd="0" destOrd="0" presId="urn:microsoft.com/office/officeart/2005/8/layout/orgChart1"/>
    <dgm:cxn modelId="{33DE41C0-D87A-4F46-823E-EFF569D1210B}" type="presParOf" srcId="{5038B227-B0DB-4D3A-AA9F-70B7E888089E}" destId="{64B3DFA0-515F-42B8-AD0C-93C9F047BC7F}" srcOrd="1" destOrd="0" presId="urn:microsoft.com/office/officeart/2005/8/layout/orgChart1"/>
    <dgm:cxn modelId="{49E6040F-0E92-4FB3-8369-4DD5E3203338}" type="presParOf" srcId="{381379E3-B571-4A6B-859D-6FC673F3FE98}" destId="{962C6D20-7714-4FFF-AE2E-8C5A2A2FFDC2}" srcOrd="1" destOrd="0" presId="urn:microsoft.com/office/officeart/2005/8/layout/orgChart1"/>
    <dgm:cxn modelId="{75B7A081-B8A0-4275-ACCA-60A6A1FEF32C}" type="presParOf" srcId="{381379E3-B571-4A6B-859D-6FC673F3FE98}" destId="{919ABBC9-FA9B-4070-9B5E-4DE4BC3D42ED}" srcOrd="2" destOrd="0" presId="urn:microsoft.com/office/officeart/2005/8/layout/orgChart1"/>
    <dgm:cxn modelId="{AE1200BB-475D-4F9F-AE00-29473193D919}" type="presParOf" srcId="{033785F4-5D52-4056-92FF-73D93264982A}" destId="{E0B74C87-91FB-460B-A94C-E4E398E73F51}" srcOrd="1" destOrd="0" presId="urn:microsoft.com/office/officeart/2005/8/layout/orgChart1"/>
    <dgm:cxn modelId="{F8B4982D-6D52-494B-8F07-5B09AC4C7627}" type="presParOf" srcId="{E0B74C87-91FB-460B-A94C-E4E398E73F51}" destId="{22C77047-E04A-4460-AC23-737560891B17}" srcOrd="0" destOrd="0" presId="urn:microsoft.com/office/officeart/2005/8/layout/orgChart1"/>
    <dgm:cxn modelId="{4CD1F057-9A28-4AFB-B71F-454345A3C5AE}" type="presParOf" srcId="{22C77047-E04A-4460-AC23-737560891B17}" destId="{3C2D2E74-34A2-43FD-ADEE-8E5A1A8D6F78}" srcOrd="0" destOrd="0" presId="urn:microsoft.com/office/officeart/2005/8/layout/orgChart1"/>
    <dgm:cxn modelId="{48E97A1B-544D-426E-8BE3-796D3ECB2294}" type="presParOf" srcId="{22C77047-E04A-4460-AC23-737560891B17}" destId="{AABD5CE9-03CB-464B-9277-33B74BB89B58}" srcOrd="1" destOrd="0" presId="urn:microsoft.com/office/officeart/2005/8/layout/orgChart1"/>
    <dgm:cxn modelId="{97BDC17D-2033-4945-81E4-9A588066B3C2}" type="presParOf" srcId="{E0B74C87-91FB-460B-A94C-E4E398E73F51}" destId="{1963B278-1363-489C-BE47-4F97B919969B}" srcOrd="1" destOrd="0" presId="urn:microsoft.com/office/officeart/2005/8/layout/orgChart1"/>
    <dgm:cxn modelId="{F468D129-6A41-4356-AC11-BAB3F4BCCDF7}" type="presParOf" srcId="{E0B74C87-91FB-460B-A94C-E4E398E73F51}" destId="{5690A289-F3B5-47B8-B39B-61B9B081A261}" srcOrd="2" destOrd="0" presId="urn:microsoft.com/office/officeart/2005/8/layout/orgChart1"/>
    <dgm:cxn modelId="{22C2F7DB-550F-4601-9008-0DEE4F8EB0E2}" type="presParOf" srcId="{033785F4-5D52-4056-92FF-73D93264982A}" destId="{EF6D53E4-B332-47F7-B7D3-884ED4A4A524}" srcOrd="2" destOrd="0" presId="urn:microsoft.com/office/officeart/2005/8/layout/orgChart1"/>
    <dgm:cxn modelId="{C469587C-7F2E-4E60-984D-7B906DF8EEEA}" type="presParOf" srcId="{EF6D53E4-B332-47F7-B7D3-884ED4A4A524}" destId="{FCF056A1-031D-42DB-9AF7-7B2A6332DEF6}" srcOrd="0" destOrd="0" presId="urn:microsoft.com/office/officeart/2005/8/layout/orgChart1"/>
    <dgm:cxn modelId="{0797C07F-1F37-42F8-9373-B22B12A03C97}" type="presParOf" srcId="{FCF056A1-031D-42DB-9AF7-7B2A6332DEF6}" destId="{C5D4029E-4A28-431E-8763-ED4723E0DA6D}" srcOrd="0" destOrd="0" presId="urn:microsoft.com/office/officeart/2005/8/layout/orgChart1"/>
    <dgm:cxn modelId="{A0932435-7676-435F-B08D-2E1DCF3D57F1}" type="presParOf" srcId="{FCF056A1-031D-42DB-9AF7-7B2A6332DEF6}" destId="{03210126-3FE3-422F-9943-DCF04AC4AF31}" srcOrd="1" destOrd="0" presId="urn:microsoft.com/office/officeart/2005/8/layout/orgChart1"/>
    <dgm:cxn modelId="{5A967613-FA15-450E-BD90-9EE11B0FBF77}" type="presParOf" srcId="{EF6D53E4-B332-47F7-B7D3-884ED4A4A524}" destId="{1B3BBE5F-DDE3-4036-A5C8-55D6E2CE5443}" srcOrd="1" destOrd="0" presId="urn:microsoft.com/office/officeart/2005/8/layout/orgChart1"/>
    <dgm:cxn modelId="{51562A00-FB12-49EB-BA43-41A01D364E5F}" type="presParOf" srcId="{1B3BBE5F-DDE3-4036-A5C8-55D6E2CE5443}" destId="{3B75CA8A-AF57-4AD7-B10D-949E17A39939}" srcOrd="0" destOrd="0" presId="urn:microsoft.com/office/officeart/2005/8/layout/orgChart1"/>
    <dgm:cxn modelId="{C2FA1E8D-EC60-42D0-AA42-805F5CC371B6}" type="presParOf" srcId="{1B3BBE5F-DDE3-4036-A5C8-55D6E2CE5443}" destId="{E9101B3F-59DD-4B8B-9865-69E2C7B09654}" srcOrd="1" destOrd="0" presId="urn:microsoft.com/office/officeart/2005/8/layout/orgChart1"/>
    <dgm:cxn modelId="{210A7F4D-1D8F-4672-8B84-2BAD1961BD27}" type="presParOf" srcId="{E9101B3F-59DD-4B8B-9865-69E2C7B09654}" destId="{78D10B7C-CD95-40EB-8D65-1AB7B7F86DDB}" srcOrd="0" destOrd="0" presId="urn:microsoft.com/office/officeart/2005/8/layout/orgChart1"/>
    <dgm:cxn modelId="{1AB7F573-6FE9-46DF-86F7-EEB5FC12A893}" type="presParOf" srcId="{78D10B7C-CD95-40EB-8D65-1AB7B7F86DDB}" destId="{5C8D78A4-12BE-496E-A652-80D56445F8F6}" srcOrd="0" destOrd="0" presId="urn:microsoft.com/office/officeart/2005/8/layout/orgChart1"/>
    <dgm:cxn modelId="{AE146B6A-1C64-4C3E-A8AA-2AB941DE5F59}" type="presParOf" srcId="{78D10B7C-CD95-40EB-8D65-1AB7B7F86DDB}" destId="{061AD1BE-56DE-4125-8C05-7E9B2EC2999B}" srcOrd="1" destOrd="0" presId="urn:microsoft.com/office/officeart/2005/8/layout/orgChart1"/>
    <dgm:cxn modelId="{8B332C72-EA29-416B-BA6A-788C74AF3AD8}" type="presParOf" srcId="{E9101B3F-59DD-4B8B-9865-69E2C7B09654}" destId="{99A53519-420B-48A3-9C36-001541C37378}" srcOrd="1" destOrd="0" presId="urn:microsoft.com/office/officeart/2005/8/layout/orgChart1"/>
    <dgm:cxn modelId="{9FFE819D-BF0B-41AD-8397-7C0871D09A41}" type="presParOf" srcId="{E9101B3F-59DD-4B8B-9865-69E2C7B09654}" destId="{9A5BF194-4426-4682-9203-4B88321133C2}" srcOrd="2" destOrd="0" presId="urn:microsoft.com/office/officeart/2005/8/layout/orgChart1"/>
    <dgm:cxn modelId="{2F173C0B-3ED0-4A15-936B-2757733E8B4B}" type="presParOf" srcId="{1B3BBE5F-DDE3-4036-A5C8-55D6E2CE5443}" destId="{2CE0D22C-8A3F-4D16-A3B6-158F4A28EED5}" srcOrd="2" destOrd="0" presId="urn:microsoft.com/office/officeart/2005/8/layout/orgChart1"/>
    <dgm:cxn modelId="{DBFAB0BF-C4DA-4BED-82B3-22EB09F4760B}" type="presParOf" srcId="{1B3BBE5F-DDE3-4036-A5C8-55D6E2CE5443}" destId="{7DBD0AE4-15FA-4F43-A92B-AECCF5FFE7A8}" srcOrd="3" destOrd="0" presId="urn:microsoft.com/office/officeart/2005/8/layout/orgChart1"/>
    <dgm:cxn modelId="{D63D4C39-9D4E-43FE-8E3F-94F3262BDA9C}" type="presParOf" srcId="{7DBD0AE4-15FA-4F43-A92B-AECCF5FFE7A8}" destId="{89A5BA34-3EC3-4B54-90ED-54B0739AB066}" srcOrd="0" destOrd="0" presId="urn:microsoft.com/office/officeart/2005/8/layout/orgChart1"/>
    <dgm:cxn modelId="{748360C9-0177-4BFC-A1E7-D0EBF845BD79}" type="presParOf" srcId="{89A5BA34-3EC3-4B54-90ED-54B0739AB066}" destId="{7EEBEAA8-FBC6-4773-AE7E-AE90595FFC3D}" srcOrd="0" destOrd="0" presId="urn:microsoft.com/office/officeart/2005/8/layout/orgChart1"/>
    <dgm:cxn modelId="{EFFDBA34-27D0-4F63-B0EB-5EED8BD852A6}" type="presParOf" srcId="{89A5BA34-3EC3-4B54-90ED-54B0739AB066}" destId="{9B98CFB5-55F7-45EA-94F1-14BCB57ABB14}" srcOrd="1" destOrd="0" presId="urn:microsoft.com/office/officeart/2005/8/layout/orgChart1"/>
    <dgm:cxn modelId="{1EAE6E5F-7F26-45B0-B5C9-64FC8D9AB8F6}" type="presParOf" srcId="{7DBD0AE4-15FA-4F43-A92B-AECCF5FFE7A8}" destId="{88B8DC40-77B7-42FE-B5BD-58EB0F4762D7}" srcOrd="1" destOrd="0" presId="urn:microsoft.com/office/officeart/2005/8/layout/orgChart1"/>
    <dgm:cxn modelId="{CBBCE5CF-9201-478D-AA46-D81303CF8CFC}" type="presParOf" srcId="{7DBD0AE4-15FA-4F43-A92B-AECCF5FFE7A8}" destId="{02E895AD-E2C6-49D8-B49F-5E49417877BD}" srcOrd="2" destOrd="0" presId="urn:microsoft.com/office/officeart/2005/8/layout/orgChart1"/>
    <dgm:cxn modelId="{125D6FF8-2A5A-43EF-8D75-6626705CEDF0}" type="presParOf" srcId="{1B3BBE5F-DDE3-4036-A5C8-55D6E2CE5443}" destId="{B05360C5-2375-4816-A673-2DF9B9B5D7D1}" srcOrd="4" destOrd="0" presId="urn:microsoft.com/office/officeart/2005/8/layout/orgChart1"/>
    <dgm:cxn modelId="{2ED29328-8891-48E4-8C36-E355436635CF}" type="presParOf" srcId="{1B3BBE5F-DDE3-4036-A5C8-55D6E2CE5443}" destId="{884E0B54-3315-4539-BB67-D450D0B2B952}" srcOrd="5" destOrd="0" presId="urn:microsoft.com/office/officeart/2005/8/layout/orgChart1"/>
    <dgm:cxn modelId="{3772A0A3-31A4-4939-9067-F8FC144233F4}" type="presParOf" srcId="{884E0B54-3315-4539-BB67-D450D0B2B952}" destId="{A0A3FDDE-1A04-48ED-9C3A-43CB79EBED6D}" srcOrd="0" destOrd="0" presId="urn:microsoft.com/office/officeart/2005/8/layout/orgChart1"/>
    <dgm:cxn modelId="{87D533C4-04F6-400C-8D44-958523B1A153}" type="presParOf" srcId="{A0A3FDDE-1A04-48ED-9C3A-43CB79EBED6D}" destId="{6A5085D8-3F18-449A-959F-FA32CF0F5B1A}" srcOrd="0" destOrd="0" presId="urn:microsoft.com/office/officeart/2005/8/layout/orgChart1"/>
    <dgm:cxn modelId="{55FD6A31-D4CD-4D6F-84C1-89D6418E083B}" type="presParOf" srcId="{A0A3FDDE-1A04-48ED-9C3A-43CB79EBED6D}" destId="{01ADD7F9-B49F-46BB-B91C-902FF50D3731}" srcOrd="1" destOrd="0" presId="urn:microsoft.com/office/officeart/2005/8/layout/orgChart1"/>
    <dgm:cxn modelId="{59754D6B-C358-40A1-9A8C-E6CBE1BE72FC}" type="presParOf" srcId="{884E0B54-3315-4539-BB67-D450D0B2B952}" destId="{C3A8E753-E398-46CB-8054-AD0711C38F10}" srcOrd="1" destOrd="0" presId="urn:microsoft.com/office/officeart/2005/8/layout/orgChart1"/>
    <dgm:cxn modelId="{F41A817A-0287-43AF-A1FE-86A6EDB36089}" type="presParOf" srcId="{884E0B54-3315-4539-BB67-D450D0B2B952}" destId="{93056761-C221-4236-902E-C5EEDDB690A7}" srcOrd="2" destOrd="0" presId="urn:microsoft.com/office/officeart/2005/8/layout/orgChart1"/>
    <dgm:cxn modelId="{A22D7DF2-9AA0-4308-AD68-54EC56C08DD5}" type="presParOf" srcId="{EF6D53E4-B332-47F7-B7D3-884ED4A4A524}" destId="{F9229BAC-4C61-45F5-AAF3-58B45FDCF7ED}"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1AC9E3-A7B8-4D24-9B62-CAA3A698471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4936D20-9D44-413F-83BE-8EA10BC69E21}">
      <dgm:prSet phldrT="[Text]" custT="1"/>
      <dgm:spPr>
        <a:noFill/>
        <a:ln>
          <a:solidFill>
            <a:schemeClr val="bg1">
              <a:lumMod val="50000"/>
            </a:schemeClr>
          </a:solidFill>
        </a:ln>
      </dgm:spPr>
      <dgm:t>
        <a:bodyPr/>
        <a:lstStyle/>
        <a:p>
          <a:r>
            <a:rPr lang="en-US" sz="1400" noProof="0" dirty="0" smtClean="0">
              <a:solidFill>
                <a:srgbClr val="0070C0"/>
              </a:solidFill>
            </a:rPr>
            <a:t>Designated Contracting Parties</a:t>
          </a:r>
          <a:endParaRPr lang="en-US" sz="1400" noProof="0" dirty="0">
            <a:solidFill>
              <a:srgbClr val="0070C0"/>
            </a:solidFill>
          </a:endParaRPr>
        </a:p>
      </dgm:t>
    </dgm:pt>
    <dgm:pt modelId="{F878FAD9-ECF9-44C6-AAD2-FF03683A32FC}" type="parTrans" cxnId="{4566996E-9845-4699-9539-62C0983E36B1}">
      <dgm:prSet/>
      <dgm:spPr/>
      <dgm:t>
        <a:bodyPr/>
        <a:lstStyle/>
        <a:p>
          <a:endParaRPr lang="en-US" sz="1400"/>
        </a:p>
      </dgm:t>
    </dgm:pt>
    <dgm:pt modelId="{11CC9680-0B05-413C-BD81-3BC54C87099E}" type="sibTrans" cxnId="{4566996E-9845-4699-9539-62C0983E36B1}">
      <dgm:prSet/>
      <dgm:spPr/>
      <dgm:t>
        <a:bodyPr/>
        <a:lstStyle/>
        <a:p>
          <a:endParaRPr lang="en-US" sz="1400"/>
        </a:p>
      </dgm:t>
    </dgm:pt>
    <dgm:pt modelId="{6214925A-0016-419E-99B5-553ADB56BC61}">
      <dgm:prSet phldrT="[Text]" custT="1"/>
      <dgm:spPr>
        <a:noFill/>
        <a:ln>
          <a:solidFill>
            <a:schemeClr val="bg1">
              <a:lumMod val="50000"/>
            </a:schemeClr>
          </a:solidFill>
        </a:ln>
      </dgm:spPr>
      <dgm:t>
        <a:bodyPr/>
        <a:lstStyle/>
        <a:p>
          <a:r>
            <a:rPr lang="en-US" sz="1400" noProof="0" dirty="0" smtClean="0">
              <a:solidFill>
                <a:srgbClr val="0070C0"/>
              </a:solidFill>
            </a:rPr>
            <a:t>National Procedure</a:t>
          </a:r>
          <a:endParaRPr lang="en-US" sz="1400" noProof="0" dirty="0">
            <a:solidFill>
              <a:srgbClr val="0070C0"/>
            </a:solidFill>
          </a:endParaRPr>
        </a:p>
      </dgm:t>
    </dgm:pt>
    <dgm:pt modelId="{ACBD5275-5AFE-47F1-B607-2ABA94C04B1E}" type="sibTrans" cxnId="{7FEBC965-3249-44AF-A177-B259258BC65A}">
      <dgm:prSet/>
      <dgm:spPr/>
      <dgm:t>
        <a:bodyPr/>
        <a:lstStyle/>
        <a:p>
          <a:endParaRPr lang="en-US" sz="1400"/>
        </a:p>
      </dgm:t>
    </dgm:pt>
    <dgm:pt modelId="{9D7097A5-8D1F-4118-B4FA-E2E5EF2283AE}" type="parTrans" cxnId="{7FEBC965-3249-44AF-A177-B259258BC65A}">
      <dgm:prSet/>
      <dgm:spPr>
        <a:noFill/>
        <a:ln>
          <a:solidFill>
            <a:schemeClr val="bg1">
              <a:lumMod val="50000"/>
            </a:schemeClr>
          </a:solidFill>
        </a:ln>
      </dgm:spPr>
      <dgm:t>
        <a:bodyPr/>
        <a:lstStyle/>
        <a:p>
          <a:endParaRPr lang="en-US" sz="1400">
            <a:solidFill>
              <a:srgbClr val="C00000"/>
            </a:solidFill>
          </a:endParaRPr>
        </a:p>
      </dgm:t>
    </dgm:pt>
    <dgm:pt modelId="{C5739A47-CE50-436B-B0CF-F4EDBC391CE7}">
      <dgm:prSet phldrT="[Text]" custT="1"/>
      <dgm:spPr>
        <a:noFill/>
        <a:ln>
          <a:solidFill>
            <a:schemeClr val="bg1">
              <a:lumMod val="50000"/>
            </a:schemeClr>
          </a:solidFill>
        </a:ln>
      </dgm:spPr>
      <dgm:t>
        <a:bodyPr/>
        <a:lstStyle/>
        <a:p>
          <a:r>
            <a:rPr lang="en-US" sz="1400" noProof="0" dirty="0" smtClean="0">
              <a:solidFill>
                <a:srgbClr val="0070C0"/>
              </a:solidFill>
            </a:rPr>
            <a:t>Regional Procedure</a:t>
          </a:r>
          <a:endParaRPr lang="en-US" sz="1400" noProof="0" dirty="0">
            <a:solidFill>
              <a:srgbClr val="0070C0"/>
            </a:solidFill>
          </a:endParaRPr>
        </a:p>
      </dgm:t>
    </dgm:pt>
    <dgm:pt modelId="{A78FC7FE-F568-47EB-826C-AB4F31A0E50F}" type="sibTrans" cxnId="{D185C8AF-AD80-4651-9EEB-F0A5E1B035F2}">
      <dgm:prSet/>
      <dgm:spPr/>
      <dgm:t>
        <a:bodyPr/>
        <a:lstStyle/>
        <a:p>
          <a:endParaRPr lang="en-US" sz="1400"/>
        </a:p>
      </dgm:t>
    </dgm:pt>
    <dgm:pt modelId="{FA264BC9-9FE9-4390-A43D-5CF15E6BD305}" type="parTrans" cxnId="{D185C8AF-AD80-4651-9EEB-F0A5E1B035F2}">
      <dgm:prSet/>
      <dgm:spPr>
        <a:noFill/>
        <a:ln>
          <a:solidFill>
            <a:schemeClr val="bg1">
              <a:lumMod val="50000"/>
            </a:schemeClr>
          </a:solidFill>
        </a:ln>
      </dgm:spPr>
      <dgm:t>
        <a:bodyPr/>
        <a:lstStyle/>
        <a:p>
          <a:endParaRPr lang="en-US" sz="1400">
            <a:solidFill>
              <a:srgbClr val="C00000"/>
            </a:solidFill>
          </a:endParaRPr>
        </a:p>
      </dgm:t>
    </dgm:pt>
    <dgm:pt modelId="{BFF8671B-F97E-4851-BFD6-F801476C440B}">
      <dgm:prSet phldrT="[Text]" custT="1"/>
      <dgm:spPr>
        <a:noFill/>
        <a:ln>
          <a:solidFill>
            <a:schemeClr val="bg1">
              <a:lumMod val="50000"/>
            </a:schemeClr>
          </a:solidFill>
        </a:ln>
      </dgm:spPr>
      <dgm:t>
        <a:bodyPr/>
        <a:lstStyle/>
        <a:p>
          <a:r>
            <a:rPr lang="en-US" sz="1400" noProof="0" dirty="0" smtClean="0">
              <a:solidFill>
                <a:srgbClr val="0070C0"/>
              </a:solidFill>
            </a:rPr>
            <a:t>National Procedure</a:t>
          </a:r>
          <a:endParaRPr lang="en-US" sz="1400" noProof="0" dirty="0">
            <a:solidFill>
              <a:srgbClr val="0070C0"/>
            </a:solidFill>
          </a:endParaRPr>
        </a:p>
      </dgm:t>
    </dgm:pt>
    <dgm:pt modelId="{2EBD2B54-AFF6-4697-9FB6-7398A1A1FB91}" type="sibTrans" cxnId="{C386947D-6950-4A8C-BE53-1624EF2004AF}">
      <dgm:prSet/>
      <dgm:spPr/>
      <dgm:t>
        <a:bodyPr/>
        <a:lstStyle/>
        <a:p>
          <a:endParaRPr lang="en-US" sz="1400"/>
        </a:p>
      </dgm:t>
    </dgm:pt>
    <dgm:pt modelId="{257AE8F1-3E30-4877-98FB-106D87008D95}" type="parTrans" cxnId="{C386947D-6950-4A8C-BE53-1624EF2004AF}">
      <dgm:prSet/>
      <dgm:spPr>
        <a:noFill/>
        <a:ln>
          <a:solidFill>
            <a:schemeClr val="bg1">
              <a:lumMod val="50000"/>
            </a:schemeClr>
          </a:solidFill>
        </a:ln>
      </dgm:spPr>
      <dgm:t>
        <a:bodyPr/>
        <a:lstStyle/>
        <a:p>
          <a:endParaRPr lang="en-US" sz="1400">
            <a:solidFill>
              <a:srgbClr val="C00000"/>
            </a:solidFill>
          </a:endParaRPr>
        </a:p>
      </dgm:t>
    </dgm:pt>
    <dgm:pt modelId="{549265AE-5136-4BCE-B8BE-1F5579CED641}">
      <dgm:prSet custT="1"/>
      <dgm:spPr>
        <a:noFill/>
        <a:ln>
          <a:solidFill>
            <a:schemeClr val="bg1">
              <a:lumMod val="50000"/>
            </a:schemeClr>
          </a:solidFill>
        </a:ln>
      </dgm:spPr>
      <dgm:t>
        <a:bodyPr/>
        <a:lstStyle/>
        <a:p>
          <a:r>
            <a:rPr lang="es-ES_tradnl" sz="1400" dirty="0" smtClean="0">
              <a:solidFill>
                <a:srgbClr val="0070C0"/>
              </a:solidFill>
            </a:rPr>
            <a:t>WIPO</a:t>
          </a:r>
          <a:endParaRPr lang="en-US" sz="1400" dirty="0">
            <a:solidFill>
              <a:srgbClr val="0070C0"/>
            </a:solidFill>
          </a:endParaRPr>
        </a:p>
      </dgm:t>
    </dgm:pt>
    <dgm:pt modelId="{A191E141-12B8-4AA6-9576-BC59D66BF305}" type="parTrans" cxnId="{0E7B5AA2-E944-4701-A210-62D1168455FA}">
      <dgm:prSet/>
      <dgm:spPr>
        <a:noFill/>
        <a:ln>
          <a:solidFill>
            <a:schemeClr val="bg1">
              <a:lumMod val="50000"/>
            </a:schemeClr>
          </a:solidFill>
          <a:tailEnd type="triangle"/>
        </a:ln>
      </dgm:spPr>
      <dgm:t>
        <a:bodyPr/>
        <a:lstStyle/>
        <a:p>
          <a:endParaRPr lang="en-US" sz="1400">
            <a:solidFill>
              <a:srgbClr val="C00000"/>
            </a:solidFill>
          </a:endParaRPr>
        </a:p>
      </dgm:t>
    </dgm:pt>
    <dgm:pt modelId="{AEF31574-CF82-40D6-A5A4-778EF01608EE}" type="sibTrans" cxnId="{0E7B5AA2-E944-4701-A210-62D1168455FA}">
      <dgm:prSet/>
      <dgm:spPr/>
      <dgm:t>
        <a:bodyPr/>
        <a:lstStyle/>
        <a:p>
          <a:endParaRPr lang="en-US" sz="1400"/>
        </a:p>
      </dgm:t>
    </dgm:pt>
    <dgm:pt modelId="{7F5EA678-FC03-4247-96BD-48C6C5DA4CA2}">
      <dgm:prSet custT="1"/>
      <dgm:spPr>
        <a:noFill/>
        <a:ln>
          <a:solidFill>
            <a:schemeClr val="bg1">
              <a:lumMod val="50000"/>
            </a:schemeClr>
          </a:solidFill>
        </a:ln>
      </dgm:spPr>
      <dgm:t>
        <a:bodyPr/>
        <a:lstStyle/>
        <a:p>
          <a:r>
            <a:rPr lang="en-US" sz="1400" noProof="0" dirty="0" smtClean="0">
              <a:solidFill>
                <a:srgbClr val="0070C0"/>
              </a:solidFill>
            </a:rPr>
            <a:t>Holder</a:t>
          </a:r>
          <a:endParaRPr lang="en-US" sz="1400" noProof="0" dirty="0">
            <a:solidFill>
              <a:srgbClr val="0070C0"/>
            </a:solidFill>
          </a:endParaRPr>
        </a:p>
      </dgm:t>
    </dgm:pt>
    <dgm:pt modelId="{09347C37-F1ED-4C5A-832C-FF6DF3616478}" type="parTrans" cxnId="{61046DA5-623B-4864-9F29-BE0ACE8E6804}">
      <dgm:prSet/>
      <dgm:spPr>
        <a:noFill/>
        <a:ln>
          <a:noFill/>
        </a:ln>
      </dgm:spPr>
      <dgm:t>
        <a:bodyPr/>
        <a:lstStyle/>
        <a:p>
          <a:endParaRPr lang="en-US" sz="1400">
            <a:solidFill>
              <a:srgbClr val="C00000"/>
            </a:solidFill>
          </a:endParaRPr>
        </a:p>
      </dgm:t>
    </dgm:pt>
    <dgm:pt modelId="{D44D6E36-DF14-4544-82D3-E3B210BF5AC4}" type="sibTrans" cxnId="{61046DA5-623B-4864-9F29-BE0ACE8E6804}">
      <dgm:prSet/>
      <dgm:spPr/>
      <dgm:t>
        <a:bodyPr/>
        <a:lstStyle/>
        <a:p>
          <a:endParaRPr lang="en-US" sz="1400"/>
        </a:p>
      </dgm:t>
    </dgm:pt>
    <dgm:pt modelId="{BC529715-D3D0-44B1-B8EC-53086817E3AA}" type="pres">
      <dgm:prSet presAssocID="{E41AC9E3-A7B8-4D24-9B62-CAA3A6984719}" presName="hierChild1" presStyleCnt="0">
        <dgm:presLayoutVars>
          <dgm:orgChart val="1"/>
          <dgm:chPref val="1"/>
          <dgm:dir/>
          <dgm:animOne val="branch"/>
          <dgm:animLvl val="lvl"/>
          <dgm:resizeHandles/>
        </dgm:presLayoutVars>
      </dgm:prSet>
      <dgm:spPr/>
      <dgm:t>
        <a:bodyPr/>
        <a:lstStyle/>
        <a:p>
          <a:endParaRPr lang="en-US"/>
        </a:p>
      </dgm:t>
    </dgm:pt>
    <dgm:pt modelId="{4509F763-AEE5-46EF-ACE1-CE5C1FDCF3A3}" type="pres">
      <dgm:prSet presAssocID="{24936D20-9D44-413F-83BE-8EA10BC69E21}" presName="hierRoot1" presStyleCnt="0">
        <dgm:presLayoutVars>
          <dgm:hierBranch val="init"/>
        </dgm:presLayoutVars>
      </dgm:prSet>
      <dgm:spPr/>
    </dgm:pt>
    <dgm:pt modelId="{9B9E566F-C27F-4DAB-A044-D6C1F6B7CEAF}" type="pres">
      <dgm:prSet presAssocID="{24936D20-9D44-413F-83BE-8EA10BC69E21}" presName="rootComposite1" presStyleCnt="0"/>
      <dgm:spPr/>
    </dgm:pt>
    <dgm:pt modelId="{279EA05A-B766-45ED-BBF4-04526367D54F}" type="pres">
      <dgm:prSet presAssocID="{24936D20-9D44-413F-83BE-8EA10BC69E21}" presName="rootText1" presStyleLbl="node0" presStyleIdx="0" presStyleCnt="1" custLinFactNeighborX="-48325">
        <dgm:presLayoutVars>
          <dgm:chPref val="3"/>
        </dgm:presLayoutVars>
      </dgm:prSet>
      <dgm:spPr/>
      <dgm:t>
        <a:bodyPr/>
        <a:lstStyle/>
        <a:p>
          <a:endParaRPr lang="en-US"/>
        </a:p>
      </dgm:t>
    </dgm:pt>
    <dgm:pt modelId="{A4F7A740-3FCD-4F23-8B5B-1FD0ED23BE14}" type="pres">
      <dgm:prSet presAssocID="{24936D20-9D44-413F-83BE-8EA10BC69E21}" presName="rootConnector1" presStyleLbl="node1" presStyleIdx="0" presStyleCnt="0"/>
      <dgm:spPr/>
      <dgm:t>
        <a:bodyPr/>
        <a:lstStyle/>
        <a:p>
          <a:endParaRPr lang="en-US"/>
        </a:p>
      </dgm:t>
    </dgm:pt>
    <dgm:pt modelId="{02696CB8-6322-454E-B4C2-EFCE4F986E55}" type="pres">
      <dgm:prSet presAssocID="{24936D20-9D44-413F-83BE-8EA10BC69E21}" presName="hierChild2" presStyleCnt="0"/>
      <dgm:spPr/>
    </dgm:pt>
    <dgm:pt modelId="{4766EB8F-BFEF-4EBA-AFDA-30A2E7109797}" type="pres">
      <dgm:prSet presAssocID="{257AE8F1-3E30-4877-98FB-106D87008D95}" presName="Name37" presStyleLbl="parChTrans1D2" presStyleIdx="0" presStyleCnt="3"/>
      <dgm:spPr/>
      <dgm:t>
        <a:bodyPr/>
        <a:lstStyle/>
        <a:p>
          <a:endParaRPr lang="en-US"/>
        </a:p>
      </dgm:t>
    </dgm:pt>
    <dgm:pt modelId="{D237DD48-0785-41A0-B2FE-E4073D44B724}" type="pres">
      <dgm:prSet presAssocID="{BFF8671B-F97E-4851-BFD6-F801476C440B}" presName="hierRoot2" presStyleCnt="0">
        <dgm:presLayoutVars>
          <dgm:hierBranch val="init"/>
        </dgm:presLayoutVars>
      </dgm:prSet>
      <dgm:spPr/>
    </dgm:pt>
    <dgm:pt modelId="{C6DCA562-FB01-411F-8DEE-D43B9FAB2EF7}" type="pres">
      <dgm:prSet presAssocID="{BFF8671B-F97E-4851-BFD6-F801476C440B}" presName="rootComposite" presStyleCnt="0"/>
      <dgm:spPr/>
    </dgm:pt>
    <dgm:pt modelId="{52ECEBBE-F0D5-481D-B472-2E78B84A7FE6}" type="pres">
      <dgm:prSet presAssocID="{BFF8671B-F97E-4851-BFD6-F801476C440B}" presName="rootText" presStyleLbl="node2" presStyleIdx="0" presStyleCnt="3" custLinFactNeighborX="-40406" custLinFactNeighborY="-4962">
        <dgm:presLayoutVars>
          <dgm:chPref val="3"/>
        </dgm:presLayoutVars>
      </dgm:prSet>
      <dgm:spPr/>
      <dgm:t>
        <a:bodyPr/>
        <a:lstStyle/>
        <a:p>
          <a:endParaRPr lang="en-US"/>
        </a:p>
      </dgm:t>
    </dgm:pt>
    <dgm:pt modelId="{8201F814-8B09-4865-AD97-F9E16AC6D81F}" type="pres">
      <dgm:prSet presAssocID="{BFF8671B-F97E-4851-BFD6-F801476C440B}" presName="rootConnector" presStyleLbl="node2" presStyleIdx="0" presStyleCnt="3"/>
      <dgm:spPr/>
      <dgm:t>
        <a:bodyPr/>
        <a:lstStyle/>
        <a:p>
          <a:endParaRPr lang="en-US"/>
        </a:p>
      </dgm:t>
    </dgm:pt>
    <dgm:pt modelId="{FEE45880-8737-4BA1-AA09-A712A9CBD9A1}" type="pres">
      <dgm:prSet presAssocID="{BFF8671B-F97E-4851-BFD6-F801476C440B}" presName="hierChild4" presStyleCnt="0"/>
      <dgm:spPr/>
    </dgm:pt>
    <dgm:pt modelId="{E7D102F0-7AC9-4FF6-89B1-03C165C99000}" type="pres">
      <dgm:prSet presAssocID="{BFF8671B-F97E-4851-BFD6-F801476C440B}" presName="hierChild5" presStyleCnt="0"/>
      <dgm:spPr/>
    </dgm:pt>
    <dgm:pt modelId="{F7C7357C-D418-4371-BC40-A9CE238ABE15}" type="pres">
      <dgm:prSet presAssocID="{FA264BC9-9FE9-4390-A43D-5CF15E6BD305}" presName="Name37" presStyleLbl="parChTrans1D2" presStyleIdx="1" presStyleCnt="3"/>
      <dgm:spPr/>
      <dgm:t>
        <a:bodyPr/>
        <a:lstStyle/>
        <a:p>
          <a:endParaRPr lang="en-US"/>
        </a:p>
      </dgm:t>
    </dgm:pt>
    <dgm:pt modelId="{07D886BC-626B-48A2-907B-36D599648653}" type="pres">
      <dgm:prSet presAssocID="{C5739A47-CE50-436B-B0CF-F4EDBC391CE7}" presName="hierRoot2" presStyleCnt="0">
        <dgm:presLayoutVars>
          <dgm:hierBranch val="init"/>
        </dgm:presLayoutVars>
      </dgm:prSet>
      <dgm:spPr/>
    </dgm:pt>
    <dgm:pt modelId="{DB16548E-147E-4708-992E-724EB4B09D52}" type="pres">
      <dgm:prSet presAssocID="{C5739A47-CE50-436B-B0CF-F4EDBC391CE7}" presName="rootComposite" presStyleCnt="0"/>
      <dgm:spPr/>
    </dgm:pt>
    <dgm:pt modelId="{DB21B5E7-DFA2-485B-A5F2-824F2D4193BC}" type="pres">
      <dgm:prSet presAssocID="{C5739A47-CE50-436B-B0CF-F4EDBC391CE7}" presName="rootText" presStyleLbl="node2" presStyleIdx="1" presStyleCnt="3" custLinFactNeighborX="-48325" custLinFactNeighborY="-4962">
        <dgm:presLayoutVars>
          <dgm:chPref val="3"/>
        </dgm:presLayoutVars>
      </dgm:prSet>
      <dgm:spPr/>
      <dgm:t>
        <a:bodyPr/>
        <a:lstStyle/>
        <a:p>
          <a:endParaRPr lang="en-US"/>
        </a:p>
      </dgm:t>
    </dgm:pt>
    <dgm:pt modelId="{4D3FDFA2-5B07-48FF-902A-E4933F7D701B}" type="pres">
      <dgm:prSet presAssocID="{C5739A47-CE50-436B-B0CF-F4EDBC391CE7}" presName="rootConnector" presStyleLbl="node2" presStyleIdx="1" presStyleCnt="3"/>
      <dgm:spPr/>
      <dgm:t>
        <a:bodyPr/>
        <a:lstStyle/>
        <a:p>
          <a:endParaRPr lang="en-US"/>
        </a:p>
      </dgm:t>
    </dgm:pt>
    <dgm:pt modelId="{75E4F042-3EBE-405B-BC7B-E4540F0E0C90}" type="pres">
      <dgm:prSet presAssocID="{C5739A47-CE50-436B-B0CF-F4EDBC391CE7}" presName="hierChild4" presStyleCnt="0"/>
      <dgm:spPr/>
    </dgm:pt>
    <dgm:pt modelId="{63D735D5-5D7B-4B47-A126-755B1F9D664D}" type="pres">
      <dgm:prSet presAssocID="{A191E141-12B8-4AA6-9576-BC59D66BF305}" presName="Name37" presStyleLbl="parChTrans1D3" presStyleIdx="0" presStyleCnt="1"/>
      <dgm:spPr/>
      <dgm:t>
        <a:bodyPr/>
        <a:lstStyle/>
        <a:p>
          <a:endParaRPr lang="en-US"/>
        </a:p>
      </dgm:t>
    </dgm:pt>
    <dgm:pt modelId="{3EB0D17E-27C8-42FE-BAAB-BA2F82C8B626}" type="pres">
      <dgm:prSet presAssocID="{549265AE-5136-4BCE-B8BE-1F5579CED641}" presName="hierRoot2" presStyleCnt="0">
        <dgm:presLayoutVars>
          <dgm:hierBranch val="hang"/>
        </dgm:presLayoutVars>
      </dgm:prSet>
      <dgm:spPr/>
    </dgm:pt>
    <dgm:pt modelId="{BF078BAA-0F24-447D-BE8E-C1BC4F15F8A1}" type="pres">
      <dgm:prSet presAssocID="{549265AE-5136-4BCE-B8BE-1F5579CED641}" presName="rootComposite" presStyleCnt="0"/>
      <dgm:spPr/>
    </dgm:pt>
    <dgm:pt modelId="{26909474-6645-4B41-B0FF-89B584BCA45B}" type="pres">
      <dgm:prSet presAssocID="{549265AE-5136-4BCE-B8BE-1F5579CED641}" presName="rootText" presStyleLbl="node3" presStyleIdx="0" presStyleCnt="1" custLinFactNeighborX="-48140" custLinFactNeighborY="-21434">
        <dgm:presLayoutVars>
          <dgm:chPref val="3"/>
        </dgm:presLayoutVars>
      </dgm:prSet>
      <dgm:spPr/>
      <dgm:t>
        <a:bodyPr/>
        <a:lstStyle/>
        <a:p>
          <a:endParaRPr lang="en-US"/>
        </a:p>
      </dgm:t>
    </dgm:pt>
    <dgm:pt modelId="{41C579F0-3F95-4CB3-BC53-431D7A1DE2C4}" type="pres">
      <dgm:prSet presAssocID="{549265AE-5136-4BCE-B8BE-1F5579CED641}" presName="rootConnector" presStyleLbl="node3" presStyleIdx="0" presStyleCnt="1"/>
      <dgm:spPr/>
      <dgm:t>
        <a:bodyPr/>
        <a:lstStyle/>
        <a:p>
          <a:endParaRPr lang="en-US"/>
        </a:p>
      </dgm:t>
    </dgm:pt>
    <dgm:pt modelId="{AA3D3C34-CB93-4780-968F-63546604F449}" type="pres">
      <dgm:prSet presAssocID="{549265AE-5136-4BCE-B8BE-1F5579CED641}" presName="hierChild4" presStyleCnt="0"/>
      <dgm:spPr/>
    </dgm:pt>
    <dgm:pt modelId="{ACAF1B22-7DAA-4198-ABD0-CE56CCC1E54D}" type="pres">
      <dgm:prSet presAssocID="{09347C37-F1ED-4C5A-832C-FF6DF3616478}" presName="Name48" presStyleLbl="parChTrans1D4" presStyleIdx="0" presStyleCnt="1"/>
      <dgm:spPr/>
      <dgm:t>
        <a:bodyPr/>
        <a:lstStyle/>
        <a:p>
          <a:endParaRPr lang="en-US"/>
        </a:p>
      </dgm:t>
    </dgm:pt>
    <dgm:pt modelId="{958FA889-C1B4-4F2B-AC72-890131DEABBD}" type="pres">
      <dgm:prSet presAssocID="{7F5EA678-FC03-4247-96BD-48C6C5DA4CA2}" presName="hierRoot2" presStyleCnt="0">
        <dgm:presLayoutVars>
          <dgm:hierBranch val="init"/>
        </dgm:presLayoutVars>
      </dgm:prSet>
      <dgm:spPr/>
    </dgm:pt>
    <dgm:pt modelId="{CAF2DB0C-A0AE-45FE-B7C3-C87A26FDCFBE}" type="pres">
      <dgm:prSet presAssocID="{7F5EA678-FC03-4247-96BD-48C6C5DA4CA2}" presName="rootComposite" presStyleCnt="0"/>
      <dgm:spPr/>
    </dgm:pt>
    <dgm:pt modelId="{DAAB7E78-0CBE-4F41-BF2E-CB5BF648FB4E}" type="pres">
      <dgm:prSet presAssocID="{7F5EA678-FC03-4247-96BD-48C6C5DA4CA2}" presName="rootText" presStyleLbl="node4" presStyleIdx="0" presStyleCnt="1" custLinFactNeighborX="13923" custLinFactNeighborY="-40607">
        <dgm:presLayoutVars>
          <dgm:chPref val="3"/>
        </dgm:presLayoutVars>
      </dgm:prSet>
      <dgm:spPr/>
      <dgm:t>
        <a:bodyPr/>
        <a:lstStyle/>
        <a:p>
          <a:endParaRPr lang="en-US"/>
        </a:p>
      </dgm:t>
    </dgm:pt>
    <dgm:pt modelId="{19C3BA2F-B1B0-4F9E-B0AF-44B1D55EB0EA}" type="pres">
      <dgm:prSet presAssocID="{7F5EA678-FC03-4247-96BD-48C6C5DA4CA2}" presName="rootConnector" presStyleLbl="node4" presStyleIdx="0" presStyleCnt="1"/>
      <dgm:spPr/>
      <dgm:t>
        <a:bodyPr/>
        <a:lstStyle/>
        <a:p>
          <a:endParaRPr lang="en-US"/>
        </a:p>
      </dgm:t>
    </dgm:pt>
    <dgm:pt modelId="{78E91E6F-5251-4FE3-ADEA-1D27C58EB697}" type="pres">
      <dgm:prSet presAssocID="{7F5EA678-FC03-4247-96BD-48C6C5DA4CA2}" presName="hierChild4" presStyleCnt="0"/>
      <dgm:spPr/>
    </dgm:pt>
    <dgm:pt modelId="{CCF5C8C5-9A36-4D3F-BE9D-169E48236C3C}" type="pres">
      <dgm:prSet presAssocID="{7F5EA678-FC03-4247-96BD-48C6C5DA4CA2}" presName="hierChild5" presStyleCnt="0"/>
      <dgm:spPr/>
    </dgm:pt>
    <dgm:pt modelId="{4B42C55F-FAB0-4496-A520-B013C9F56DFD}" type="pres">
      <dgm:prSet presAssocID="{549265AE-5136-4BCE-B8BE-1F5579CED641}" presName="hierChild5" presStyleCnt="0"/>
      <dgm:spPr/>
    </dgm:pt>
    <dgm:pt modelId="{BEBC8958-FD75-42CC-95CE-5AEB27131AD9}" type="pres">
      <dgm:prSet presAssocID="{C5739A47-CE50-436B-B0CF-F4EDBC391CE7}" presName="hierChild5" presStyleCnt="0"/>
      <dgm:spPr/>
    </dgm:pt>
    <dgm:pt modelId="{677EFE18-77AA-4349-8423-85F04A8B6DFF}" type="pres">
      <dgm:prSet presAssocID="{9D7097A5-8D1F-4118-B4FA-E2E5EF2283AE}" presName="Name37" presStyleLbl="parChTrans1D2" presStyleIdx="2" presStyleCnt="3"/>
      <dgm:spPr/>
      <dgm:t>
        <a:bodyPr/>
        <a:lstStyle/>
        <a:p>
          <a:endParaRPr lang="en-US"/>
        </a:p>
      </dgm:t>
    </dgm:pt>
    <dgm:pt modelId="{5ECFDCAF-AB12-468D-A704-2BE2E2FACD9B}" type="pres">
      <dgm:prSet presAssocID="{6214925A-0016-419E-99B5-553ADB56BC61}" presName="hierRoot2" presStyleCnt="0">
        <dgm:presLayoutVars>
          <dgm:hierBranch val="init"/>
        </dgm:presLayoutVars>
      </dgm:prSet>
      <dgm:spPr/>
    </dgm:pt>
    <dgm:pt modelId="{DC894470-4B3A-48AA-869B-1081D3157A8E}" type="pres">
      <dgm:prSet presAssocID="{6214925A-0016-419E-99B5-553ADB56BC61}" presName="rootComposite" presStyleCnt="0"/>
      <dgm:spPr/>
    </dgm:pt>
    <dgm:pt modelId="{C59DF9A8-E479-4D06-AA30-372A32245549}" type="pres">
      <dgm:prSet presAssocID="{6214925A-0016-419E-99B5-553ADB56BC61}" presName="rootText" presStyleLbl="node2" presStyleIdx="2" presStyleCnt="3" custLinFactNeighborX="-56164" custLinFactNeighborY="-4962">
        <dgm:presLayoutVars>
          <dgm:chPref val="3"/>
        </dgm:presLayoutVars>
      </dgm:prSet>
      <dgm:spPr/>
      <dgm:t>
        <a:bodyPr/>
        <a:lstStyle/>
        <a:p>
          <a:endParaRPr lang="en-US"/>
        </a:p>
      </dgm:t>
    </dgm:pt>
    <dgm:pt modelId="{89B87335-DB30-4FAC-8BE3-E84A921EA545}" type="pres">
      <dgm:prSet presAssocID="{6214925A-0016-419E-99B5-553ADB56BC61}" presName="rootConnector" presStyleLbl="node2" presStyleIdx="2" presStyleCnt="3"/>
      <dgm:spPr/>
      <dgm:t>
        <a:bodyPr/>
        <a:lstStyle/>
        <a:p>
          <a:endParaRPr lang="en-US"/>
        </a:p>
      </dgm:t>
    </dgm:pt>
    <dgm:pt modelId="{32A5F4C6-2F15-4FC1-AA61-F4A132236A01}" type="pres">
      <dgm:prSet presAssocID="{6214925A-0016-419E-99B5-553ADB56BC61}" presName="hierChild4" presStyleCnt="0"/>
      <dgm:spPr/>
    </dgm:pt>
    <dgm:pt modelId="{6B27B18A-F975-40DB-8F98-F63117148989}" type="pres">
      <dgm:prSet presAssocID="{6214925A-0016-419E-99B5-553ADB56BC61}" presName="hierChild5" presStyleCnt="0"/>
      <dgm:spPr/>
    </dgm:pt>
    <dgm:pt modelId="{FD61A547-CB1B-4BF2-914C-BFBE7C643672}" type="pres">
      <dgm:prSet presAssocID="{24936D20-9D44-413F-83BE-8EA10BC69E21}" presName="hierChild3" presStyleCnt="0"/>
      <dgm:spPr/>
    </dgm:pt>
  </dgm:ptLst>
  <dgm:cxnLst>
    <dgm:cxn modelId="{31F5ECBC-6FAA-4959-866E-CB438990F848}" type="presOf" srcId="{7F5EA678-FC03-4247-96BD-48C6C5DA4CA2}" destId="{DAAB7E78-0CBE-4F41-BF2E-CB5BF648FB4E}" srcOrd="0" destOrd="0" presId="urn:microsoft.com/office/officeart/2005/8/layout/orgChart1"/>
    <dgm:cxn modelId="{D185C8AF-AD80-4651-9EEB-F0A5E1B035F2}" srcId="{24936D20-9D44-413F-83BE-8EA10BC69E21}" destId="{C5739A47-CE50-436B-B0CF-F4EDBC391CE7}" srcOrd="1" destOrd="0" parTransId="{FA264BC9-9FE9-4390-A43D-5CF15E6BD305}" sibTransId="{A78FC7FE-F568-47EB-826C-AB4F31A0E50F}"/>
    <dgm:cxn modelId="{4566996E-9845-4699-9539-62C0983E36B1}" srcId="{E41AC9E3-A7B8-4D24-9B62-CAA3A6984719}" destId="{24936D20-9D44-413F-83BE-8EA10BC69E21}" srcOrd="0" destOrd="0" parTransId="{F878FAD9-ECF9-44C6-AAD2-FF03683A32FC}" sibTransId="{11CC9680-0B05-413C-BD81-3BC54C87099E}"/>
    <dgm:cxn modelId="{CF263DC4-13AF-46E1-82B6-56A750900F2E}" type="presOf" srcId="{FA264BC9-9FE9-4390-A43D-5CF15E6BD305}" destId="{F7C7357C-D418-4371-BC40-A9CE238ABE15}" srcOrd="0" destOrd="0" presId="urn:microsoft.com/office/officeart/2005/8/layout/orgChart1"/>
    <dgm:cxn modelId="{24082B3B-F66F-4CD3-BC9E-BAD506D1D9AD}" type="presOf" srcId="{C5739A47-CE50-436B-B0CF-F4EDBC391CE7}" destId="{4D3FDFA2-5B07-48FF-902A-E4933F7D701B}" srcOrd="1" destOrd="0" presId="urn:microsoft.com/office/officeart/2005/8/layout/orgChart1"/>
    <dgm:cxn modelId="{0E7B5AA2-E944-4701-A210-62D1168455FA}" srcId="{C5739A47-CE50-436B-B0CF-F4EDBC391CE7}" destId="{549265AE-5136-4BCE-B8BE-1F5579CED641}" srcOrd="0" destOrd="0" parTransId="{A191E141-12B8-4AA6-9576-BC59D66BF305}" sibTransId="{AEF31574-CF82-40D6-A5A4-778EF01608EE}"/>
    <dgm:cxn modelId="{61046DA5-623B-4864-9F29-BE0ACE8E6804}" srcId="{549265AE-5136-4BCE-B8BE-1F5579CED641}" destId="{7F5EA678-FC03-4247-96BD-48C6C5DA4CA2}" srcOrd="0" destOrd="0" parTransId="{09347C37-F1ED-4C5A-832C-FF6DF3616478}" sibTransId="{D44D6E36-DF14-4544-82D3-E3B210BF5AC4}"/>
    <dgm:cxn modelId="{1C6BD3D2-4BF9-4B22-8A4C-6E0B5F322DAD}" type="presOf" srcId="{09347C37-F1ED-4C5A-832C-FF6DF3616478}" destId="{ACAF1B22-7DAA-4198-ABD0-CE56CCC1E54D}" srcOrd="0" destOrd="0" presId="urn:microsoft.com/office/officeart/2005/8/layout/orgChart1"/>
    <dgm:cxn modelId="{768BE41D-A93B-4BB8-B1B9-914D2E1199F0}" type="presOf" srcId="{BFF8671B-F97E-4851-BFD6-F801476C440B}" destId="{8201F814-8B09-4865-AD97-F9E16AC6D81F}" srcOrd="1" destOrd="0" presId="urn:microsoft.com/office/officeart/2005/8/layout/orgChart1"/>
    <dgm:cxn modelId="{90FA6CCF-2763-4693-BD90-C726A65D7B9C}" type="presOf" srcId="{24936D20-9D44-413F-83BE-8EA10BC69E21}" destId="{A4F7A740-3FCD-4F23-8B5B-1FD0ED23BE14}" srcOrd="1" destOrd="0" presId="urn:microsoft.com/office/officeart/2005/8/layout/orgChart1"/>
    <dgm:cxn modelId="{02B2EBE8-E1D0-4E15-BC84-68C24A8C46E3}" type="presOf" srcId="{BFF8671B-F97E-4851-BFD6-F801476C440B}" destId="{52ECEBBE-F0D5-481D-B472-2E78B84A7FE6}" srcOrd="0" destOrd="0" presId="urn:microsoft.com/office/officeart/2005/8/layout/orgChart1"/>
    <dgm:cxn modelId="{5D0A86A3-651B-430E-86BD-FF05EF8F9528}" type="presOf" srcId="{24936D20-9D44-413F-83BE-8EA10BC69E21}" destId="{279EA05A-B766-45ED-BBF4-04526367D54F}" srcOrd="0" destOrd="0" presId="urn:microsoft.com/office/officeart/2005/8/layout/orgChart1"/>
    <dgm:cxn modelId="{5E2807DB-5B7A-4E1F-BD97-34A4FAB78FF2}" type="presOf" srcId="{C5739A47-CE50-436B-B0CF-F4EDBC391CE7}" destId="{DB21B5E7-DFA2-485B-A5F2-824F2D4193BC}" srcOrd="0" destOrd="0" presId="urn:microsoft.com/office/officeart/2005/8/layout/orgChart1"/>
    <dgm:cxn modelId="{C42A58B5-20DE-4669-904B-F7FB36875DC4}" type="presOf" srcId="{6214925A-0016-419E-99B5-553ADB56BC61}" destId="{C59DF9A8-E479-4D06-AA30-372A32245549}" srcOrd="0" destOrd="0" presId="urn:microsoft.com/office/officeart/2005/8/layout/orgChart1"/>
    <dgm:cxn modelId="{182AA6B0-7095-49EF-BAA6-8B1CE99DC36A}" type="presOf" srcId="{A191E141-12B8-4AA6-9576-BC59D66BF305}" destId="{63D735D5-5D7B-4B47-A126-755B1F9D664D}" srcOrd="0" destOrd="0" presId="urn:microsoft.com/office/officeart/2005/8/layout/orgChart1"/>
    <dgm:cxn modelId="{EAE05E07-C90C-402C-841B-D17F5AE708C0}" type="presOf" srcId="{257AE8F1-3E30-4877-98FB-106D87008D95}" destId="{4766EB8F-BFEF-4EBA-AFDA-30A2E7109797}" srcOrd="0" destOrd="0" presId="urn:microsoft.com/office/officeart/2005/8/layout/orgChart1"/>
    <dgm:cxn modelId="{B5F0D411-B9C9-428D-8F40-1E5AB6CB4C32}" type="presOf" srcId="{549265AE-5136-4BCE-B8BE-1F5579CED641}" destId="{26909474-6645-4B41-B0FF-89B584BCA45B}" srcOrd="0" destOrd="0" presId="urn:microsoft.com/office/officeart/2005/8/layout/orgChart1"/>
    <dgm:cxn modelId="{B198602B-0DD6-4C20-91FC-B2A4A253EF14}" type="presOf" srcId="{9D7097A5-8D1F-4118-B4FA-E2E5EF2283AE}" destId="{677EFE18-77AA-4349-8423-85F04A8B6DFF}" srcOrd="0" destOrd="0" presId="urn:microsoft.com/office/officeart/2005/8/layout/orgChart1"/>
    <dgm:cxn modelId="{5FBF7716-A9D6-4692-904F-72169FF35AC0}" type="presOf" srcId="{6214925A-0016-419E-99B5-553ADB56BC61}" destId="{89B87335-DB30-4FAC-8BE3-E84A921EA545}" srcOrd="1" destOrd="0" presId="urn:microsoft.com/office/officeart/2005/8/layout/orgChart1"/>
    <dgm:cxn modelId="{14A4E0F9-D8CC-4E7F-AE55-F7958923FC60}" type="presOf" srcId="{7F5EA678-FC03-4247-96BD-48C6C5DA4CA2}" destId="{19C3BA2F-B1B0-4F9E-B0AF-44B1D55EB0EA}" srcOrd="1" destOrd="0" presId="urn:microsoft.com/office/officeart/2005/8/layout/orgChart1"/>
    <dgm:cxn modelId="{42B6AAA2-C98D-4EE7-82E8-2EAE25959F11}" type="presOf" srcId="{E41AC9E3-A7B8-4D24-9B62-CAA3A6984719}" destId="{BC529715-D3D0-44B1-B8EC-53086817E3AA}" srcOrd="0" destOrd="0" presId="urn:microsoft.com/office/officeart/2005/8/layout/orgChart1"/>
    <dgm:cxn modelId="{3CDA69F7-6ECC-4399-9E4A-DE8F3CCFD4E0}" type="presOf" srcId="{549265AE-5136-4BCE-B8BE-1F5579CED641}" destId="{41C579F0-3F95-4CB3-BC53-431D7A1DE2C4}" srcOrd="1" destOrd="0" presId="urn:microsoft.com/office/officeart/2005/8/layout/orgChart1"/>
    <dgm:cxn modelId="{C386947D-6950-4A8C-BE53-1624EF2004AF}" srcId="{24936D20-9D44-413F-83BE-8EA10BC69E21}" destId="{BFF8671B-F97E-4851-BFD6-F801476C440B}" srcOrd="0" destOrd="0" parTransId="{257AE8F1-3E30-4877-98FB-106D87008D95}" sibTransId="{2EBD2B54-AFF6-4697-9FB6-7398A1A1FB91}"/>
    <dgm:cxn modelId="{7FEBC965-3249-44AF-A177-B259258BC65A}" srcId="{24936D20-9D44-413F-83BE-8EA10BC69E21}" destId="{6214925A-0016-419E-99B5-553ADB56BC61}" srcOrd="2" destOrd="0" parTransId="{9D7097A5-8D1F-4118-B4FA-E2E5EF2283AE}" sibTransId="{ACBD5275-5AFE-47F1-B607-2ABA94C04B1E}"/>
    <dgm:cxn modelId="{526130DC-0584-488A-BB1C-B99321B5A590}" type="presParOf" srcId="{BC529715-D3D0-44B1-B8EC-53086817E3AA}" destId="{4509F763-AEE5-46EF-ACE1-CE5C1FDCF3A3}" srcOrd="0" destOrd="0" presId="urn:microsoft.com/office/officeart/2005/8/layout/orgChart1"/>
    <dgm:cxn modelId="{826770C2-E87A-4595-80E1-5DB050397376}" type="presParOf" srcId="{4509F763-AEE5-46EF-ACE1-CE5C1FDCF3A3}" destId="{9B9E566F-C27F-4DAB-A044-D6C1F6B7CEAF}" srcOrd="0" destOrd="0" presId="urn:microsoft.com/office/officeart/2005/8/layout/orgChart1"/>
    <dgm:cxn modelId="{89FDAF45-4E6A-4C33-8E1B-E738EF96A496}" type="presParOf" srcId="{9B9E566F-C27F-4DAB-A044-D6C1F6B7CEAF}" destId="{279EA05A-B766-45ED-BBF4-04526367D54F}" srcOrd="0" destOrd="0" presId="urn:microsoft.com/office/officeart/2005/8/layout/orgChart1"/>
    <dgm:cxn modelId="{B9B33355-E2DB-4B6D-BFA5-258086EC1FDC}" type="presParOf" srcId="{9B9E566F-C27F-4DAB-A044-D6C1F6B7CEAF}" destId="{A4F7A740-3FCD-4F23-8B5B-1FD0ED23BE14}" srcOrd="1" destOrd="0" presId="urn:microsoft.com/office/officeart/2005/8/layout/orgChart1"/>
    <dgm:cxn modelId="{9AC9C86F-CB31-4E8A-9117-D3161A32383D}" type="presParOf" srcId="{4509F763-AEE5-46EF-ACE1-CE5C1FDCF3A3}" destId="{02696CB8-6322-454E-B4C2-EFCE4F986E55}" srcOrd="1" destOrd="0" presId="urn:microsoft.com/office/officeart/2005/8/layout/orgChart1"/>
    <dgm:cxn modelId="{3C695F91-70A4-449A-A66D-101CE1CD1AB5}" type="presParOf" srcId="{02696CB8-6322-454E-B4C2-EFCE4F986E55}" destId="{4766EB8F-BFEF-4EBA-AFDA-30A2E7109797}" srcOrd="0" destOrd="0" presId="urn:microsoft.com/office/officeart/2005/8/layout/orgChart1"/>
    <dgm:cxn modelId="{5E3CF39F-861D-4458-88FC-4B4719809399}" type="presParOf" srcId="{02696CB8-6322-454E-B4C2-EFCE4F986E55}" destId="{D237DD48-0785-41A0-B2FE-E4073D44B724}" srcOrd="1" destOrd="0" presId="urn:microsoft.com/office/officeart/2005/8/layout/orgChart1"/>
    <dgm:cxn modelId="{A1F4F072-058A-4453-A70B-80935C7A45D3}" type="presParOf" srcId="{D237DD48-0785-41A0-B2FE-E4073D44B724}" destId="{C6DCA562-FB01-411F-8DEE-D43B9FAB2EF7}" srcOrd="0" destOrd="0" presId="urn:microsoft.com/office/officeart/2005/8/layout/orgChart1"/>
    <dgm:cxn modelId="{0E2997A8-F755-41AD-BDF2-EF73A37A025E}" type="presParOf" srcId="{C6DCA562-FB01-411F-8DEE-D43B9FAB2EF7}" destId="{52ECEBBE-F0D5-481D-B472-2E78B84A7FE6}" srcOrd="0" destOrd="0" presId="urn:microsoft.com/office/officeart/2005/8/layout/orgChart1"/>
    <dgm:cxn modelId="{FA77C0DF-8374-42F5-BB60-6230F6FE9E82}" type="presParOf" srcId="{C6DCA562-FB01-411F-8DEE-D43B9FAB2EF7}" destId="{8201F814-8B09-4865-AD97-F9E16AC6D81F}" srcOrd="1" destOrd="0" presId="urn:microsoft.com/office/officeart/2005/8/layout/orgChart1"/>
    <dgm:cxn modelId="{93631B72-538B-46EC-A526-3296FCFEF4DC}" type="presParOf" srcId="{D237DD48-0785-41A0-B2FE-E4073D44B724}" destId="{FEE45880-8737-4BA1-AA09-A712A9CBD9A1}" srcOrd="1" destOrd="0" presId="urn:microsoft.com/office/officeart/2005/8/layout/orgChart1"/>
    <dgm:cxn modelId="{DBE036B4-CAE0-47C5-9DC0-B85D5D6D7182}" type="presParOf" srcId="{D237DD48-0785-41A0-B2FE-E4073D44B724}" destId="{E7D102F0-7AC9-4FF6-89B1-03C165C99000}" srcOrd="2" destOrd="0" presId="urn:microsoft.com/office/officeart/2005/8/layout/orgChart1"/>
    <dgm:cxn modelId="{11592F90-DB6C-4A43-92DE-58916007FF5B}" type="presParOf" srcId="{02696CB8-6322-454E-B4C2-EFCE4F986E55}" destId="{F7C7357C-D418-4371-BC40-A9CE238ABE15}" srcOrd="2" destOrd="0" presId="urn:microsoft.com/office/officeart/2005/8/layout/orgChart1"/>
    <dgm:cxn modelId="{9ABC75AE-7946-4CDF-B9DC-776E467271D4}" type="presParOf" srcId="{02696CB8-6322-454E-B4C2-EFCE4F986E55}" destId="{07D886BC-626B-48A2-907B-36D599648653}" srcOrd="3" destOrd="0" presId="urn:microsoft.com/office/officeart/2005/8/layout/orgChart1"/>
    <dgm:cxn modelId="{8FA48B03-7060-4A4A-9FC2-B2AC2E00707F}" type="presParOf" srcId="{07D886BC-626B-48A2-907B-36D599648653}" destId="{DB16548E-147E-4708-992E-724EB4B09D52}" srcOrd="0" destOrd="0" presId="urn:microsoft.com/office/officeart/2005/8/layout/orgChart1"/>
    <dgm:cxn modelId="{2A2062EF-0D0C-4381-9854-4FBC5F37B16C}" type="presParOf" srcId="{DB16548E-147E-4708-992E-724EB4B09D52}" destId="{DB21B5E7-DFA2-485B-A5F2-824F2D4193BC}" srcOrd="0" destOrd="0" presId="urn:microsoft.com/office/officeart/2005/8/layout/orgChart1"/>
    <dgm:cxn modelId="{61B3A4D3-20D7-443F-93AA-FDAD177B289F}" type="presParOf" srcId="{DB16548E-147E-4708-992E-724EB4B09D52}" destId="{4D3FDFA2-5B07-48FF-902A-E4933F7D701B}" srcOrd="1" destOrd="0" presId="urn:microsoft.com/office/officeart/2005/8/layout/orgChart1"/>
    <dgm:cxn modelId="{333941BE-1EE4-404B-988C-925B1C597D01}" type="presParOf" srcId="{07D886BC-626B-48A2-907B-36D599648653}" destId="{75E4F042-3EBE-405B-BC7B-E4540F0E0C90}" srcOrd="1" destOrd="0" presId="urn:microsoft.com/office/officeart/2005/8/layout/orgChart1"/>
    <dgm:cxn modelId="{B7B4EA56-CCA4-4963-8CE5-0CD2DD320E88}" type="presParOf" srcId="{75E4F042-3EBE-405B-BC7B-E4540F0E0C90}" destId="{63D735D5-5D7B-4B47-A126-755B1F9D664D}" srcOrd="0" destOrd="0" presId="urn:microsoft.com/office/officeart/2005/8/layout/orgChart1"/>
    <dgm:cxn modelId="{88739D40-5168-449E-885B-D7D94A27E3BA}" type="presParOf" srcId="{75E4F042-3EBE-405B-BC7B-E4540F0E0C90}" destId="{3EB0D17E-27C8-42FE-BAAB-BA2F82C8B626}" srcOrd="1" destOrd="0" presId="urn:microsoft.com/office/officeart/2005/8/layout/orgChart1"/>
    <dgm:cxn modelId="{ABCFDA3D-08F7-4469-BB4B-B28695C991A1}" type="presParOf" srcId="{3EB0D17E-27C8-42FE-BAAB-BA2F82C8B626}" destId="{BF078BAA-0F24-447D-BE8E-C1BC4F15F8A1}" srcOrd="0" destOrd="0" presId="urn:microsoft.com/office/officeart/2005/8/layout/orgChart1"/>
    <dgm:cxn modelId="{89CF2419-9701-4AA2-A7C8-427393F5CD01}" type="presParOf" srcId="{BF078BAA-0F24-447D-BE8E-C1BC4F15F8A1}" destId="{26909474-6645-4B41-B0FF-89B584BCA45B}" srcOrd="0" destOrd="0" presId="urn:microsoft.com/office/officeart/2005/8/layout/orgChart1"/>
    <dgm:cxn modelId="{3D091DD4-D0F4-4420-BBC0-3000C2F16324}" type="presParOf" srcId="{BF078BAA-0F24-447D-BE8E-C1BC4F15F8A1}" destId="{41C579F0-3F95-4CB3-BC53-431D7A1DE2C4}" srcOrd="1" destOrd="0" presId="urn:microsoft.com/office/officeart/2005/8/layout/orgChart1"/>
    <dgm:cxn modelId="{5C46D7A7-1367-4353-B409-1AD8EE3E8232}" type="presParOf" srcId="{3EB0D17E-27C8-42FE-BAAB-BA2F82C8B626}" destId="{AA3D3C34-CB93-4780-968F-63546604F449}" srcOrd="1" destOrd="0" presId="urn:microsoft.com/office/officeart/2005/8/layout/orgChart1"/>
    <dgm:cxn modelId="{4955E00E-3830-49C3-9A82-E6BC8F9CCF93}" type="presParOf" srcId="{AA3D3C34-CB93-4780-968F-63546604F449}" destId="{ACAF1B22-7DAA-4198-ABD0-CE56CCC1E54D}" srcOrd="0" destOrd="0" presId="urn:microsoft.com/office/officeart/2005/8/layout/orgChart1"/>
    <dgm:cxn modelId="{5B984B63-A1C0-40C0-AEFB-F4DB1740ED65}" type="presParOf" srcId="{AA3D3C34-CB93-4780-968F-63546604F449}" destId="{958FA889-C1B4-4F2B-AC72-890131DEABBD}" srcOrd="1" destOrd="0" presId="urn:microsoft.com/office/officeart/2005/8/layout/orgChart1"/>
    <dgm:cxn modelId="{FEF6BF03-2268-4D73-8819-B767CBFDA9B3}" type="presParOf" srcId="{958FA889-C1B4-4F2B-AC72-890131DEABBD}" destId="{CAF2DB0C-A0AE-45FE-B7C3-C87A26FDCFBE}" srcOrd="0" destOrd="0" presId="urn:microsoft.com/office/officeart/2005/8/layout/orgChart1"/>
    <dgm:cxn modelId="{BA3BEECC-0A76-49EA-AEE8-F99B1C37E8C8}" type="presParOf" srcId="{CAF2DB0C-A0AE-45FE-B7C3-C87A26FDCFBE}" destId="{DAAB7E78-0CBE-4F41-BF2E-CB5BF648FB4E}" srcOrd="0" destOrd="0" presId="urn:microsoft.com/office/officeart/2005/8/layout/orgChart1"/>
    <dgm:cxn modelId="{937B4F20-89B4-49CE-912A-0904B9F74708}" type="presParOf" srcId="{CAF2DB0C-A0AE-45FE-B7C3-C87A26FDCFBE}" destId="{19C3BA2F-B1B0-4F9E-B0AF-44B1D55EB0EA}" srcOrd="1" destOrd="0" presId="urn:microsoft.com/office/officeart/2005/8/layout/orgChart1"/>
    <dgm:cxn modelId="{24B4F89C-B372-4D94-B78F-B0C5F04C55B3}" type="presParOf" srcId="{958FA889-C1B4-4F2B-AC72-890131DEABBD}" destId="{78E91E6F-5251-4FE3-ADEA-1D27C58EB697}" srcOrd="1" destOrd="0" presId="urn:microsoft.com/office/officeart/2005/8/layout/orgChart1"/>
    <dgm:cxn modelId="{F9C9415B-6BB2-4AA1-8791-C1F7C3263CCB}" type="presParOf" srcId="{958FA889-C1B4-4F2B-AC72-890131DEABBD}" destId="{CCF5C8C5-9A36-4D3F-BE9D-169E48236C3C}" srcOrd="2" destOrd="0" presId="urn:microsoft.com/office/officeart/2005/8/layout/orgChart1"/>
    <dgm:cxn modelId="{AFBD7FC8-1DE6-4C2E-8816-0DFFD383EC7A}" type="presParOf" srcId="{3EB0D17E-27C8-42FE-BAAB-BA2F82C8B626}" destId="{4B42C55F-FAB0-4496-A520-B013C9F56DFD}" srcOrd="2" destOrd="0" presId="urn:microsoft.com/office/officeart/2005/8/layout/orgChart1"/>
    <dgm:cxn modelId="{79694F9F-4557-4C73-A648-E0490909365A}" type="presParOf" srcId="{07D886BC-626B-48A2-907B-36D599648653}" destId="{BEBC8958-FD75-42CC-95CE-5AEB27131AD9}" srcOrd="2" destOrd="0" presId="urn:microsoft.com/office/officeart/2005/8/layout/orgChart1"/>
    <dgm:cxn modelId="{48632E28-DCF2-45A9-8217-EE895A5B3B76}" type="presParOf" srcId="{02696CB8-6322-454E-B4C2-EFCE4F986E55}" destId="{677EFE18-77AA-4349-8423-85F04A8B6DFF}" srcOrd="4" destOrd="0" presId="urn:microsoft.com/office/officeart/2005/8/layout/orgChart1"/>
    <dgm:cxn modelId="{12C24D2D-5807-47B7-9D31-E9877A164796}" type="presParOf" srcId="{02696CB8-6322-454E-B4C2-EFCE4F986E55}" destId="{5ECFDCAF-AB12-468D-A704-2BE2E2FACD9B}" srcOrd="5" destOrd="0" presId="urn:microsoft.com/office/officeart/2005/8/layout/orgChart1"/>
    <dgm:cxn modelId="{35AC79E9-6D61-4F1A-B7B9-E57D0C3E8674}" type="presParOf" srcId="{5ECFDCAF-AB12-468D-A704-2BE2E2FACD9B}" destId="{DC894470-4B3A-48AA-869B-1081D3157A8E}" srcOrd="0" destOrd="0" presId="urn:microsoft.com/office/officeart/2005/8/layout/orgChart1"/>
    <dgm:cxn modelId="{3D67CE3F-6A40-4C03-83BD-BCDCBB97A0DD}" type="presParOf" srcId="{DC894470-4B3A-48AA-869B-1081D3157A8E}" destId="{C59DF9A8-E479-4D06-AA30-372A32245549}" srcOrd="0" destOrd="0" presId="urn:microsoft.com/office/officeart/2005/8/layout/orgChart1"/>
    <dgm:cxn modelId="{A90801DC-6421-4117-90B8-41E449B560D0}" type="presParOf" srcId="{DC894470-4B3A-48AA-869B-1081D3157A8E}" destId="{89B87335-DB30-4FAC-8BE3-E84A921EA545}" srcOrd="1" destOrd="0" presId="urn:microsoft.com/office/officeart/2005/8/layout/orgChart1"/>
    <dgm:cxn modelId="{EF2E267F-458E-430C-AEF1-5CEE15C01F05}" type="presParOf" srcId="{5ECFDCAF-AB12-468D-A704-2BE2E2FACD9B}" destId="{32A5F4C6-2F15-4FC1-AA61-F4A132236A01}" srcOrd="1" destOrd="0" presId="urn:microsoft.com/office/officeart/2005/8/layout/orgChart1"/>
    <dgm:cxn modelId="{0341A604-6D3B-472E-AAAC-3C3206ACB77C}" type="presParOf" srcId="{5ECFDCAF-AB12-468D-A704-2BE2E2FACD9B}" destId="{6B27B18A-F975-40DB-8F98-F63117148989}" srcOrd="2" destOrd="0" presId="urn:microsoft.com/office/officeart/2005/8/layout/orgChart1"/>
    <dgm:cxn modelId="{CBFE5944-8A8B-4839-A326-B459D02D64E7}" type="presParOf" srcId="{4509F763-AEE5-46EF-ACE1-CE5C1FDCF3A3}" destId="{FD61A547-CB1B-4BF2-914C-BFBE7C64367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0B983F-3F7C-4D49-9AC6-C9FC5C28C44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8D126A9-FCA8-4C84-8A15-13DFE8367D90}">
      <dgm:prSet phldrT="[Text]" custT="1"/>
      <dgm:spPr>
        <a:noFill/>
        <a:ln>
          <a:solidFill>
            <a:schemeClr val="bg1">
              <a:lumMod val="50000"/>
            </a:schemeClr>
          </a:solidFill>
        </a:ln>
      </dgm:spPr>
      <dgm:t>
        <a:bodyPr/>
        <a:lstStyle/>
        <a:p>
          <a:r>
            <a:rPr lang="en-US" sz="1600" noProof="0" dirty="0" smtClean="0">
              <a:solidFill>
                <a:srgbClr val="C00000"/>
              </a:solidFill>
            </a:rPr>
            <a:t>Notification Provisional Refusal</a:t>
          </a:r>
          <a:endParaRPr lang="en-US" sz="1600" noProof="0" dirty="0"/>
        </a:p>
      </dgm:t>
    </dgm:pt>
    <dgm:pt modelId="{BFEDE3E4-A56A-4D5F-8851-ABEB2FC199DE}" type="parTrans" cxnId="{D3E6451A-5F93-49E9-AA8A-E31D1C8E27BE}">
      <dgm:prSet/>
      <dgm:spPr/>
      <dgm:t>
        <a:bodyPr/>
        <a:lstStyle/>
        <a:p>
          <a:endParaRPr lang="en-US" sz="1600"/>
        </a:p>
      </dgm:t>
    </dgm:pt>
    <dgm:pt modelId="{FC74BD91-B7BE-4195-8A47-DE294A02F203}" type="sibTrans" cxnId="{D3E6451A-5F93-49E9-AA8A-E31D1C8E27BE}">
      <dgm:prSet/>
      <dgm:spPr/>
      <dgm:t>
        <a:bodyPr/>
        <a:lstStyle/>
        <a:p>
          <a:endParaRPr lang="en-US" sz="1600"/>
        </a:p>
      </dgm:t>
    </dgm:pt>
    <dgm:pt modelId="{772DC9FC-AA47-4B88-870C-2D18038E02D7}">
      <dgm:prSet phldrT="[Text]" custT="1"/>
      <dgm:spPr>
        <a:noFill/>
        <a:ln>
          <a:solidFill>
            <a:schemeClr val="bg1">
              <a:lumMod val="50000"/>
            </a:schemeClr>
          </a:solidFill>
        </a:ln>
      </dgm:spPr>
      <dgm:t>
        <a:bodyPr/>
        <a:lstStyle/>
        <a:p>
          <a:r>
            <a:rPr lang="en-US" sz="1600" noProof="0" dirty="0" smtClean="0">
              <a:solidFill>
                <a:srgbClr val="0070C0"/>
              </a:solidFill>
            </a:rPr>
            <a:t>National / Regional Procedure</a:t>
          </a:r>
          <a:endParaRPr lang="en-US" sz="1600" noProof="0" dirty="0"/>
        </a:p>
      </dgm:t>
    </dgm:pt>
    <dgm:pt modelId="{6AB0456D-B300-4C5B-8A8A-38B8910F6DCA}" type="sibTrans" cxnId="{6A33CE20-AF9C-4D9A-87F1-EB3E15536639}">
      <dgm:prSet/>
      <dgm:spPr/>
      <dgm:t>
        <a:bodyPr/>
        <a:lstStyle/>
        <a:p>
          <a:endParaRPr lang="en-US" sz="1600"/>
        </a:p>
      </dgm:t>
    </dgm:pt>
    <dgm:pt modelId="{211E013B-BB06-49FE-B78D-9A18B96EADA4}" type="parTrans" cxnId="{6A33CE20-AF9C-4D9A-87F1-EB3E15536639}">
      <dgm:prSet/>
      <dgm:spPr>
        <a:ln>
          <a:solidFill>
            <a:schemeClr val="bg1">
              <a:lumMod val="50000"/>
            </a:schemeClr>
          </a:solidFill>
          <a:tailEnd type="triangle"/>
        </a:ln>
      </dgm:spPr>
      <dgm:t>
        <a:bodyPr/>
        <a:lstStyle/>
        <a:p>
          <a:endParaRPr lang="en-US" sz="1600"/>
        </a:p>
      </dgm:t>
    </dgm:pt>
    <dgm:pt modelId="{A48CE1D5-DE7E-4033-B734-986ACB8D47D7}" type="asst">
      <dgm:prSet custT="1"/>
      <dgm:spPr>
        <a:noFill/>
        <a:ln>
          <a:solidFill>
            <a:schemeClr val="bg1">
              <a:lumMod val="50000"/>
            </a:schemeClr>
          </a:solidFill>
        </a:ln>
      </dgm:spPr>
      <dgm:t>
        <a:bodyPr/>
        <a:lstStyle/>
        <a:p>
          <a:r>
            <a:rPr lang="en-US" sz="1600" noProof="0" dirty="0" smtClean="0">
              <a:solidFill>
                <a:srgbClr val="0070C0"/>
              </a:solidFill>
            </a:rPr>
            <a:t>WIPO</a:t>
          </a:r>
          <a:endParaRPr lang="en-US" sz="1600" noProof="0" dirty="0">
            <a:solidFill>
              <a:srgbClr val="0070C0"/>
            </a:solidFill>
          </a:endParaRPr>
        </a:p>
      </dgm:t>
    </dgm:pt>
    <dgm:pt modelId="{B0D3FAF0-B4C9-4A79-AB9C-15AF20591493}" type="parTrans" cxnId="{59B7027F-A8BD-409E-8366-4F62EFBF8D07}">
      <dgm:prSet/>
      <dgm:spPr>
        <a:ln>
          <a:noFill/>
        </a:ln>
      </dgm:spPr>
      <dgm:t>
        <a:bodyPr/>
        <a:lstStyle/>
        <a:p>
          <a:endParaRPr lang="en-US" sz="1600"/>
        </a:p>
      </dgm:t>
    </dgm:pt>
    <dgm:pt modelId="{A3B02A69-899F-4F11-874F-0BAC56A5A019}" type="sibTrans" cxnId="{59B7027F-A8BD-409E-8366-4F62EFBF8D07}">
      <dgm:prSet/>
      <dgm:spPr/>
      <dgm:t>
        <a:bodyPr/>
        <a:lstStyle/>
        <a:p>
          <a:endParaRPr lang="en-US" sz="1600"/>
        </a:p>
      </dgm:t>
    </dgm:pt>
    <dgm:pt modelId="{C579E1A8-6F33-4715-A4DF-5963AAD43219}" type="asst">
      <dgm:prSet custT="1"/>
      <dgm:spPr>
        <a:noFill/>
        <a:ln>
          <a:solidFill>
            <a:schemeClr val="bg1">
              <a:lumMod val="50000"/>
            </a:schemeClr>
          </a:solidFill>
        </a:ln>
      </dgm:spPr>
      <dgm:t>
        <a:bodyPr/>
        <a:lstStyle/>
        <a:p>
          <a:r>
            <a:rPr lang="en-US" sz="1600" noProof="0" dirty="0" smtClean="0">
              <a:solidFill>
                <a:srgbClr val="0070C0"/>
              </a:solidFill>
            </a:rPr>
            <a:t>Holder</a:t>
          </a:r>
          <a:endParaRPr lang="en-US" sz="1600" noProof="0" dirty="0">
            <a:solidFill>
              <a:srgbClr val="0070C0"/>
            </a:solidFill>
          </a:endParaRPr>
        </a:p>
      </dgm:t>
    </dgm:pt>
    <dgm:pt modelId="{C487F7EE-3825-412D-9BBF-F8DA4C007829}" type="parTrans" cxnId="{7F3F230C-D699-4CCA-A6CE-41F45BFD44A3}">
      <dgm:prSet/>
      <dgm:spPr>
        <a:ln>
          <a:noFill/>
        </a:ln>
      </dgm:spPr>
      <dgm:t>
        <a:bodyPr/>
        <a:lstStyle/>
        <a:p>
          <a:endParaRPr lang="en-US" sz="1600"/>
        </a:p>
      </dgm:t>
    </dgm:pt>
    <dgm:pt modelId="{56485738-E5D3-4BBC-A34D-B6E5F639D3A2}" type="sibTrans" cxnId="{7F3F230C-D699-4CCA-A6CE-41F45BFD44A3}">
      <dgm:prSet/>
      <dgm:spPr/>
      <dgm:t>
        <a:bodyPr/>
        <a:lstStyle/>
        <a:p>
          <a:endParaRPr lang="en-US" sz="1600"/>
        </a:p>
      </dgm:t>
    </dgm:pt>
    <dgm:pt modelId="{94427965-0ED5-40FF-A4C9-30554E58C2ED}">
      <dgm:prSet custT="1"/>
      <dgm:spPr>
        <a:noFill/>
        <a:ln>
          <a:solidFill>
            <a:schemeClr val="bg1">
              <a:lumMod val="50000"/>
            </a:schemeClr>
          </a:solidFill>
        </a:ln>
      </dgm:spPr>
      <dgm:t>
        <a:bodyPr/>
        <a:lstStyle/>
        <a:p>
          <a:r>
            <a:rPr lang="en-US" sz="1600" noProof="0" dirty="0" smtClean="0">
              <a:solidFill>
                <a:srgbClr val="B88C00"/>
              </a:solidFill>
            </a:rPr>
            <a:t>Holder</a:t>
          </a:r>
          <a:endParaRPr lang="en-US" sz="1600" noProof="0" dirty="0">
            <a:solidFill>
              <a:srgbClr val="B88C00"/>
            </a:solidFill>
          </a:endParaRPr>
        </a:p>
      </dgm:t>
    </dgm:pt>
    <dgm:pt modelId="{175D4CBC-2078-47CA-B896-7EA753F7432C}" type="parTrans" cxnId="{8369ECF1-05F8-4789-AEDE-4901415FC122}">
      <dgm:prSet/>
      <dgm:spPr/>
      <dgm:t>
        <a:bodyPr/>
        <a:lstStyle/>
        <a:p>
          <a:endParaRPr lang="en-US" sz="1600"/>
        </a:p>
      </dgm:t>
    </dgm:pt>
    <dgm:pt modelId="{3B0EC1A9-64DC-495A-AC04-4D04534FD250}" type="sibTrans" cxnId="{8369ECF1-05F8-4789-AEDE-4901415FC122}">
      <dgm:prSet/>
      <dgm:spPr/>
      <dgm:t>
        <a:bodyPr/>
        <a:lstStyle/>
        <a:p>
          <a:endParaRPr lang="en-US" sz="1600"/>
        </a:p>
      </dgm:t>
    </dgm:pt>
    <dgm:pt modelId="{A76C399C-9FC8-438F-B893-576691BAF4AC}">
      <dgm:prSet custT="1"/>
      <dgm:spPr>
        <a:solidFill>
          <a:schemeClr val="bg1"/>
        </a:solidFill>
        <a:ln>
          <a:solidFill>
            <a:schemeClr val="bg1">
              <a:lumMod val="50000"/>
            </a:schemeClr>
          </a:solidFill>
        </a:ln>
      </dgm:spPr>
      <dgm:t>
        <a:bodyPr/>
        <a:lstStyle/>
        <a:p>
          <a:r>
            <a:rPr lang="es-ES_tradnl" sz="1600" dirty="0" smtClean="0">
              <a:solidFill>
                <a:srgbClr val="B88C00"/>
              </a:solidFill>
            </a:rPr>
            <a:t>WIPO</a:t>
          </a:r>
          <a:endParaRPr lang="en-US" sz="1600" dirty="0">
            <a:solidFill>
              <a:srgbClr val="B88C00"/>
            </a:solidFill>
          </a:endParaRPr>
        </a:p>
      </dgm:t>
    </dgm:pt>
    <dgm:pt modelId="{AF14901C-921F-45F1-ABBE-4BC58968240D}" type="parTrans" cxnId="{58508C8C-148B-45B2-A22E-83D0B1A15362}">
      <dgm:prSet/>
      <dgm:spPr/>
      <dgm:t>
        <a:bodyPr/>
        <a:lstStyle/>
        <a:p>
          <a:endParaRPr lang="en-US" sz="1600"/>
        </a:p>
      </dgm:t>
    </dgm:pt>
    <dgm:pt modelId="{E525ED2D-4021-4A5C-B4BC-51076EB1D287}" type="sibTrans" cxnId="{58508C8C-148B-45B2-A22E-83D0B1A15362}">
      <dgm:prSet/>
      <dgm:spPr/>
      <dgm:t>
        <a:bodyPr/>
        <a:lstStyle/>
        <a:p>
          <a:endParaRPr lang="en-US" sz="1600"/>
        </a:p>
      </dgm:t>
    </dgm:pt>
    <dgm:pt modelId="{94CB112F-6925-4762-B680-2EAF9E90790A}" type="pres">
      <dgm:prSet presAssocID="{220B983F-3F7C-4D49-9AC6-C9FC5C28C441}" presName="hierChild1" presStyleCnt="0">
        <dgm:presLayoutVars>
          <dgm:orgChart val="1"/>
          <dgm:chPref val="1"/>
          <dgm:dir/>
          <dgm:animOne val="branch"/>
          <dgm:animLvl val="lvl"/>
          <dgm:resizeHandles/>
        </dgm:presLayoutVars>
      </dgm:prSet>
      <dgm:spPr/>
      <dgm:t>
        <a:bodyPr/>
        <a:lstStyle/>
        <a:p>
          <a:endParaRPr lang="en-US"/>
        </a:p>
      </dgm:t>
    </dgm:pt>
    <dgm:pt modelId="{7231CAA8-75E2-4A80-BC55-0250574887F0}" type="pres">
      <dgm:prSet presAssocID="{78D126A9-FCA8-4C84-8A15-13DFE8367D90}" presName="hierRoot1" presStyleCnt="0">
        <dgm:presLayoutVars>
          <dgm:hierBranch val="init"/>
        </dgm:presLayoutVars>
      </dgm:prSet>
      <dgm:spPr/>
    </dgm:pt>
    <dgm:pt modelId="{F14CD460-38D8-4836-A298-6F898C5F4FDA}" type="pres">
      <dgm:prSet presAssocID="{78D126A9-FCA8-4C84-8A15-13DFE8367D90}" presName="rootComposite1" presStyleCnt="0"/>
      <dgm:spPr/>
    </dgm:pt>
    <dgm:pt modelId="{84329D4F-F92D-4BFC-B6EA-7E5E6F4B273D}" type="pres">
      <dgm:prSet presAssocID="{78D126A9-FCA8-4C84-8A15-13DFE8367D90}" presName="rootText1" presStyleLbl="node0" presStyleIdx="0" presStyleCnt="3" custLinFactNeighborX="29927">
        <dgm:presLayoutVars>
          <dgm:chPref val="3"/>
        </dgm:presLayoutVars>
      </dgm:prSet>
      <dgm:spPr/>
      <dgm:t>
        <a:bodyPr/>
        <a:lstStyle/>
        <a:p>
          <a:endParaRPr lang="en-US"/>
        </a:p>
      </dgm:t>
    </dgm:pt>
    <dgm:pt modelId="{E23D9BB4-CD87-45FF-9A35-E2811B850F92}" type="pres">
      <dgm:prSet presAssocID="{78D126A9-FCA8-4C84-8A15-13DFE8367D90}" presName="rootConnector1" presStyleLbl="node1" presStyleIdx="0" presStyleCnt="0"/>
      <dgm:spPr/>
      <dgm:t>
        <a:bodyPr/>
        <a:lstStyle/>
        <a:p>
          <a:endParaRPr lang="en-US"/>
        </a:p>
      </dgm:t>
    </dgm:pt>
    <dgm:pt modelId="{F1AD21EE-866B-4FA2-A4FE-A3E4243383DB}" type="pres">
      <dgm:prSet presAssocID="{78D126A9-FCA8-4C84-8A15-13DFE8367D90}" presName="hierChild2" presStyleCnt="0"/>
      <dgm:spPr/>
    </dgm:pt>
    <dgm:pt modelId="{02958E71-34CA-462D-AB7C-327004D3774D}" type="pres">
      <dgm:prSet presAssocID="{211E013B-BB06-49FE-B78D-9A18B96EADA4}" presName="Name37" presStyleLbl="parChTrans1D2" presStyleIdx="0" presStyleCnt="1"/>
      <dgm:spPr/>
      <dgm:t>
        <a:bodyPr/>
        <a:lstStyle/>
        <a:p>
          <a:endParaRPr lang="en-US"/>
        </a:p>
      </dgm:t>
    </dgm:pt>
    <dgm:pt modelId="{ED2E67D2-31D3-4BEE-B337-E3FE0E35B387}" type="pres">
      <dgm:prSet presAssocID="{772DC9FC-AA47-4B88-870C-2D18038E02D7}" presName="hierRoot2" presStyleCnt="0">
        <dgm:presLayoutVars>
          <dgm:hierBranch val="init"/>
        </dgm:presLayoutVars>
      </dgm:prSet>
      <dgm:spPr/>
    </dgm:pt>
    <dgm:pt modelId="{734F7A3D-6C49-4CD2-80EB-D3C4E51364C6}" type="pres">
      <dgm:prSet presAssocID="{772DC9FC-AA47-4B88-870C-2D18038E02D7}" presName="rootComposite" presStyleCnt="0"/>
      <dgm:spPr/>
    </dgm:pt>
    <dgm:pt modelId="{A22D0EE7-D6B0-4DDB-B09B-F336DE8CCED6}" type="pres">
      <dgm:prSet presAssocID="{772DC9FC-AA47-4B88-870C-2D18038E02D7}" presName="rootText" presStyleLbl="node2" presStyleIdx="0" presStyleCnt="1" custLinFactNeighborX="29927">
        <dgm:presLayoutVars>
          <dgm:chPref val="3"/>
        </dgm:presLayoutVars>
      </dgm:prSet>
      <dgm:spPr/>
      <dgm:t>
        <a:bodyPr/>
        <a:lstStyle/>
        <a:p>
          <a:endParaRPr lang="en-US"/>
        </a:p>
      </dgm:t>
    </dgm:pt>
    <dgm:pt modelId="{66CAFA08-97D4-45B8-A7BF-61889A94B74A}" type="pres">
      <dgm:prSet presAssocID="{772DC9FC-AA47-4B88-870C-2D18038E02D7}" presName="rootConnector" presStyleLbl="node2" presStyleIdx="0" presStyleCnt="1"/>
      <dgm:spPr/>
      <dgm:t>
        <a:bodyPr/>
        <a:lstStyle/>
        <a:p>
          <a:endParaRPr lang="en-US"/>
        </a:p>
      </dgm:t>
    </dgm:pt>
    <dgm:pt modelId="{E216CBE9-9618-4F7B-A595-17AF1CBD3C1A}" type="pres">
      <dgm:prSet presAssocID="{772DC9FC-AA47-4B88-870C-2D18038E02D7}" presName="hierChild4" presStyleCnt="0"/>
      <dgm:spPr/>
    </dgm:pt>
    <dgm:pt modelId="{FD9A14D9-D43E-4F83-AD1E-35EAFCE6ACCD}" type="pres">
      <dgm:prSet presAssocID="{772DC9FC-AA47-4B88-870C-2D18038E02D7}" presName="hierChild5" presStyleCnt="0"/>
      <dgm:spPr/>
    </dgm:pt>
    <dgm:pt modelId="{1CB9516E-37CC-4FA8-8A2C-5004A82DC6C0}" type="pres">
      <dgm:prSet presAssocID="{B0D3FAF0-B4C9-4A79-AB9C-15AF20591493}" presName="Name111" presStyleLbl="parChTrans1D3" presStyleIdx="0" presStyleCnt="1"/>
      <dgm:spPr/>
      <dgm:t>
        <a:bodyPr/>
        <a:lstStyle/>
        <a:p>
          <a:endParaRPr lang="en-US"/>
        </a:p>
      </dgm:t>
    </dgm:pt>
    <dgm:pt modelId="{B5A2A4EA-3E31-47D4-B879-CCE236DFD949}" type="pres">
      <dgm:prSet presAssocID="{A48CE1D5-DE7E-4033-B734-986ACB8D47D7}" presName="hierRoot3" presStyleCnt="0">
        <dgm:presLayoutVars>
          <dgm:hierBranch val="init"/>
        </dgm:presLayoutVars>
      </dgm:prSet>
      <dgm:spPr/>
    </dgm:pt>
    <dgm:pt modelId="{DD80DDE5-6B66-48DD-9399-E3BCFBDB6632}" type="pres">
      <dgm:prSet presAssocID="{A48CE1D5-DE7E-4033-B734-986ACB8D47D7}" presName="rootComposite3" presStyleCnt="0"/>
      <dgm:spPr/>
    </dgm:pt>
    <dgm:pt modelId="{088D4812-9AE9-4A54-9AF3-66338C3AA868}" type="pres">
      <dgm:prSet presAssocID="{A48CE1D5-DE7E-4033-B734-986ACB8D47D7}" presName="rootText3" presStyleLbl="asst2" presStyleIdx="0" presStyleCnt="2" custLinFactNeighborX="91440" custLinFactNeighborY="-4561">
        <dgm:presLayoutVars>
          <dgm:chPref val="3"/>
        </dgm:presLayoutVars>
      </dgm:prSet>
      <dgm:spPr/>
      <dgm:t>
        <a:bodyPr/>
        <a:lstStyle/>
        <a:p>
          <a:endParaRPr lang="en-US"/>
        </a:p>
      </dgm:t>
    </dgm:pt>
    <dgm:pt modelId="{60AA6580-1AF7-4553-8981-3D131C4A72D6}" type="pres">
      <dgm:prSet presAssocID="{A48CE1D5-DE7E-4033-B734-986ACB8D47D7}" presName="rootConnector3" presStyleLbl="asst2" presStyleIdx="0" presStyleCnt="2"/>
      <dgm:spPr/>
      <dgm:t>
        <a:bodyPr/>
        <a:lstStyle/>
        <a:p>
          <a:endParaRPr lang="en-US"/>
        </a:p>
      </dgm:t>
    </dgm:pt>
    <dgm:pt modelId="{FD270462-2BE1-460B-AEA4-3332E0B7C726}" type="pres">
      <dgm:prSet presAssocID="{A48CE1D5-DE7E-4033-B734-986ACB8D47D7}" presName="hierChild6" presStyleCnt="0"/>
      <dgm:spPr/>
    </dgm:pt>
    <dgm:pt modelId="{BA67C09D-62F6-48AF-9319-F882F5CFE75B}" type="pres">
      <dgm:prSet presAssocID="{A48CE1D5-DE7E-4033-B734-986ACB8D47D7}" presName="hierChild7" presStyleCnt="0"/>
      <dgm:spPr/>
    </dgm:pt>
    <dgm:pt modelId="{7D8C091F-B8D4-457F-A1E8-454CCD645220}" type="pres">
      <dgm:prSet presAssocID="{C487F7EE-3825-412D-9BBF-F8DA4C007829}" presName="Name111" presStyleLbl="parChTrans1D4" presStyleIdx="0" presStyleCnt="1"/>
      <dgm:spPr/>
      <dgm:t>
        <a:bodyPr/>
        <a:lstStyle/>
        <a:p>
          <a:endParaRPr lang="en-US"/>
        </a:p>
      </dgm:t>
    </dgm:pt>
    <dgm:pt modelId="{73115AF4-9ECB-4E04-AA99-714225B53390}" type="pres">
      <dgm:prSet presAssocID="{C579E1A8-6F33-4715-A4DF-5963AAD43219}" presName="hierRoot3" presStyleCnt="0">
        <dgm:presLayoutVars>
          <dgm:hierBranch val="init"/>
        </dgm:presLayoutVars>
      </dgm:prSet>
      <dgm:spPr/>
    </dgm:pt>
    <dgm:pt modelId="{4D1D33AB-3491-4111-87B7-55FC0FB0D3B3}" type="pres">
      <dgm:prSet presAssocID="{C579E1A8-6F33-4715-A4DF-5963AAD43219}" presName="rootComposite3" presStyleCnt="0"/>
      <dgm:spPr/>
    </dgm:pt>
    <dgm:pt modelId="{A92F7CBD-B2CD-4F7E-A900-4E5693DA1225}" type="pres">
      <dgm:prSet presAssocID="{C579E1A8-6F33-4715-A4DF-5963AAD43219}" presName="rootText3" presStyleLbl="asst2" presStyleIdx="1" presStyleCnt="2" custLinFactX="53479" custLinFactNeighborX="100000" custLinFactNeighborY="-8529">
        <dgm:presLayoutVars>
          <dgm:chPref val="3"/>
        </dgm:presLayoutVars>
      </dgm:prSet>
      <dgm:spPr/>
      <dgm:t>
        <a:bodyPr/>
        <a:lstStyle/>
        <a:p>
          <a:endParaRPr lang="en-US"/>
        </a:p>
      </dgm:t>
    </dgm:pt>
    <dgm:pt modelId="{D98E5BE0-F86E-43C3-8010-A59C8E8F4FAF}" type="pres">
      <dgm:prSet presAssocID="{C579E1A8-6F33-4715-A4DF-5963AAD43219}" presName="rootConnector3" presStyleLbl="asst2" presStyleIdx="1" presStyleCnt="2"/>
      <dgm:spPr/>
      <dgm:t>
        <a:bodyPr/>
        <a:lstStyle/>
        <a:p>
          <a:endParaRPr lang="en-US"/>
        </a:p>
      </dgm:t>
    </dgm:pt>
    <dgm:pt modelId="{E439AFBF-F054-4493-A1A4-B804B88584AD}" type="pres">
      <dgm:prSet presAssocID="{C579E1A8-6F33-4715-A4DF-5963AAD43219}" presName="hierChild6" presStyleCnt="0"/>
      <dgm:spPr/>
    </dgm:pt>
    <dgm:pt modelId="{48315490-3EE4-4636-9130-BAD6921A1882}" type="pres">
      <dgm:prSet presAssocID="{C579E1A8-6F33-4715-A4DF-5963AAD43219}" presName="hierChild7" presStyleCnt="0"/>
      <dgm:spPr/>
    </dgm:pt>
    <dgm:pt modelId="{EA6F52DE-8348-4995-8DB0-85541AD92CCB}" type="pres">
      <dgm:prSet presAssocID="{78D126A9-FCA8-4C84-8A15-13DFE8367D90}" presName="hierChild3" presStyleCnt="0"/>
      <dgm:spPr/>
    </dgm:pt>
    <dgm:pt modelId="{E042FA4B-9DE1-4EBA-93C5-F46323B56572}" type="pres">
      <dgm:prSet presAssocID="{94427965-0ED5-40FF-A4C9-30554E58C2ED}" presName="hierRoot1" presStyleCnt="0">
        <dgm:presLayoutVars>
          <dgm:hierBranch val="init"/>
        </dgm:presLayoutVars>
      </dgm:prSet>
      <dgm:spPr/>
    </dgm:pt>
    <dgm:pt modelId="{BF9FD92D-20F5-40CD-AA71-8F7E5CF3992B}" type="pres">
      <dgm:prSet presAssocID="{94427965-0ED5-40FF-A4C9-30554E58C2ED}" presName="rootComposite1" presStyleCnt="0"/>
      <dgm:spPr/>
    </dgm:pt>
    <dgm:pt modelId="{004D849F-C4F0-4793-AE05-2A7E7A6DD2AA}" type="pres">
      <dgm:prSet presAssocID="{94427965-0ED5-40FF-A4C9-30554E58C2ED}" presName="rootText1" presStyleLbl="node0" presStyleIdx="1" presStyleCnt="3" custScaleX="75132" custScaleY="75132" custLinFactX="-100000" custLinFactNeighborX="-190174" custLinFactNeighborY="77495">
        <dgm:presLayoutVars>
          <dgm:chPref val="3"/>
        </dgm:presLayoutVars>
      </dgm:prSet>
      <dgm:spPr/>
      <dgm:t>
        <a:bodyPr/>
        <a:lstStyle/>
        <a:p>
          <a:endParaRPr lang="en-US"/>
        </a:p>
      </dgm:t>
    </dgm:pt>
    <dgm:pt modelId="{0A9BE548-3253-4886-9734-A79A146AEDED}" type="pres">
      <dgm:prSet presAssocID="{94427965-0ED5-40FF-A4C9-30554E58C2ED}" presName="rootConnector1" presStyleLbl="node1" presStyleIdx="0" presStyleCnt="0"/>
      <dgm:spPr/>
      <dgm:t>
        <a:bodyPr/>
        <a:lstStyle/>
        <a:p>
          <a:endParaRPr lang="en-US"/>
        </a:p>
      </dgm:t>
    </dgm:pt>
    <dgm:pt modelId="{0B4EA5B8-5419-4B88-99BD-851E6CA7B500}" type="pres">
      <dgm:prSet presAssocID="{94427965-0ED5-40FF-A4C9-30554E58C2ED}" presName="hierChild2" presStyleCnt="0"/>
      <dgm:spPr/>
    </dgm:pt>
    <dgm:pt modelId="{21F062A1-5943-4872-83A5-33975926A1AF}" type="pres">
      <dgm:prSet presAssocID="{94427965-0ED5-40FF-A4C9-30554E58C2ED}" presName="hierChild3" presStyleCnt="0"/>
      <dgm:spPr/>
    </dgm:pt>
    <dgm:pt modelId="{FDEE7407-B469-4FD9-BF6B-379FF4105CB2}" type="pres">
      <dgm:prSet presAssocID="{A76C399C-9FC8-438F-B893-576691BAF4AC}" presName="hierRoot1" presStyleCnt="0">
        <dgm:presLayoutVars>
          <dgm:hierBranch val="init"/>
        </dgm:presLayoutVars>
      </dgm:prSet>
      <dgm:spPr/>
    </dgm:pt>
    <dgm:pt modelId="{C0EDB46D-17E5-4387-9D56-49973D1AC473}" type="pres">
      <dgm:prSet presAssocID="{A76C399C-9FC8-438F-B893-576691BAF4AC}" presName="rootComposite1" presStyleCnt="0"/>
      <dgm:spPr/>
    </dgm:pt>
    <dgm:pt modelId="{3A7E4899-18BE-4172-885A-60A5DE832B20}" type="pres">
      <dgm:prSet presAssocID="{A76C399C-9FC8-438F-B893-576691BAF4AC}" presName="rootText1" presStyleLbl="node0" presStyleIdx="2" presStyleCnt="3" custScaleX="75132" custScaleY="75132" custLinFactX="-100000" custLinFactNeighborX="-180271" custLinFactNeighborY="77495">
        <dgm:presLayoutVars>
          <dgm:chPref val="3"/>
        </dgm:presLayoutVars>
      </dgm:prSet>
      <dgm:spPr/>
      <dgm:t>
        <a:bodyPr/>
        <a:lstStyle/>
        <a:p>
          <a:endParaRPr lang="en-US"/>
        </a:p>
      </dgm:t>
    </dgm:pt>
    <dgm:pt modelId="{F683AEE5-3C27-4BE2-B392-64EAE29E3463}" type="pres">
      <dgm:prSet presAssocID="{A76C399C-9FC8-438F-B893-576691BAF4AC}" presName="rootConnector1" presStyleLbl="node1" presStyleIdx="0" presStyleCnt="0"/>
      <dgm:spPr/>
      <dgm:t>
        <a:bodyPr/>
        <a:lstStyle/>
        <a:p>
          <a:endParaRPr lang="en-US"/>
        </a:p>
      </dgm:t>
    </dgm:pt>
    <dgm:pt modelId="{743B57DB-2B4A-4CBB-944D-63052DD3CEB9}" type="pres">
      <dgm:prSet presAssocID="{A76C399C-9FC8-438F-B893-576691BAF4AC}" presName="hierChild2" presStyleCnt="0"/>
      <dgm:spPr/>
    </dgm:pt>
    <dgm:pt modelId="{3ECF5CE8-DE62-456F-B59E-D7DAB1E3534E}" type="pres">
      <dgm:prSet presAssocID="{A76C399C-9FC8-438F-B893-576691BAF4AC}" presName="hierChild3" presStyleCnt="0"/>
      <dgm:spPr/>
    </dgm:pt>
  </dgm:ptLst>
  <dgm:cxnLst>
    <dgm:cxn modelId="{E650D07D-DA49-4630-8282-5F92E2097ABA}" type="presOf" srcId="{94427965-0ED5-40FF-A4C9-30554E58C2ED}" destId="{0A9BE548-3253-4886-9734-A79A146AEDED}" srcOrd="1" destOrd="0" presId="urn:microsoft.com/office/officeart/2005/8/layout/orgChart1"/>
    <dgm:cxn modelId="{12C74E77-351B-40AF-AF3D-E6366210319B}" type="presOf" srcId="{78D126A9-FCA8-4C84-8A15-13DFE8367D90}" destId="{84329D4F-F92D-4BFC-B6EA-7E5E6F4B273D}" srcOrd="0" destOrd="0" presId="urn:microsoft.com/office/officeart/2005/8/layout/orgChart1"/>
    <dgm:cxn modelId="{58508C8C-148B-45B2-A22E-83D0B1A15362}" srcId="{220B983F-3F7C-4D49-9AC6-C9FC5C28C441}" destId="{A76C399C-9FC8-438F-B893-576691BAF4AC}" srcOrd="2" destOrd="0" parTransId="{AF14901C-921F-45F1-ABBE-4BC58968240D}" sibTransId="{E525ED2D-4021-4A5C-B4BC-51076EB1D287}"/>
    <dgm:cxn modelId="{EC80DB56-A830-4C99-A738-88D290F28903}" type="presOf" srcId="{78D126A9-FCA8-4C84-8A15-13DFE8367D90}" destId="{E23D9BB4-CD87-45FF-9A35-E2811B850F92}" srcOrd="1" destOrd="0" presId="urn:microsoft.com/office/officeart/2005/8/layout/orgChart1"/>
    <dgm:cxn modelId="{3CA4CB5A-E3C9-469A-A595-6FCE9609BF5F}" type="presOf" srcId="{772DC9FC-AA47-4B88-870C-2D18038E02D7}" destId="{66CAFA08-97D4-45B8-A7BF-61889A94B74A}" srcOrd="1" destOrd="0" presId="urn:microsoft.com/office/officeart/2005/8/layout/orgChart1"/>
    <dgm:cxn modelId="{2D60841D-7AC3-439F-8098-8A9245ED6268}" type="presOf" srcId="{A48CE1D5-DE7E-4033-B734-986ACB8D47D7}" destId="{60AA6580-1AF7-4553-8981-3D131C4A72D6}" srcOrd="1" destOrd="0" presId="urn:microsoft.com/office/officeart/2005/8/layout/orgChart1"/>
    <dgm:cxn modelId="{F8D2A1E5-3E69-47F7-AFC6-37FEE8AF44E2}" type="presOf" srcId="{A76C399C-9FC8-438F-B893-576691BAF4AC}" destId="{F683AEE5-3C27-4BE2-B392-64EAE29E3463}" srcOrd="1" destOrd="0" presId="urn:microsoft.com/office/officeart/2005/8/layout/orgChart1"/>
    <dgm:cxn modelId="{D3E6451A-5F93-49E9-AA8A-E31D1C8E27BE}" srcId="{220B983F-3F7C-4D49-9AC6-C9FC5C28C441}" destId="{78D126A9-FCA8-4C84-8A15-13DFE8367D90}" srcOrd="0" destOrd="0" parTransId="{BFEDE3E4-A56A-4D5F-8851-ABEB2FC199DE}" sibTransId="{FC74BD91-B7BE-4195-8A47-DE294A02F203}"/>
    <dgm:cxn modelId="{72333E22-80E9-45C2-BC36-C6B561224937}" type="presOf" srcId="{772DC9FC-AA47-4B88-870C-2D18038E02D7}" destId="{A22D0EE7-D6B0-4DDB-B09B-F336DE8CCED6}" srcOrd="0" destOrd="0" presId="urn:microsoft.com/office/officeart/2005/8/layout/orgChart1"/>
    <dgm:cxn modelId="{03F62ADE-B603-4469-809C-4E24333D04E7}" type="presOf" srcId="{220B983F-3F7C-4D49-9AC6-C9FC5C28C441}" destId="{94CB112F-6925-4762-B680-2EAF9E90790A}" srcOrd="0" destOrd="0" presId="urn:microsoft.com/office/officeart/2005/8/layout/orgChart1"/>
    <dgm:cxn modelId="{4A6F4524-E9EB-464B-A134-AC3BEBFCB845}" type="presOf" srcId="{B0D3FAF0-B4C9-4A79-AB9C-15AF20591493}" destId="{1CB9516E-37CC-4FA8-8A2C-5004A82DC6C0}" srcOrd="0" destOrd="0" presId="urn:microsoft.com/office/officeart/2005/8/layout/orgChart1"/>
    <dgm:cxn modelId="{59B7027F-A8BD-409E-8366-4F62EFBF8D07}" srcId="{772DC9FC-AA47-4B88-870C-2D18038E02D7}" destId="{A48CE1D5-DE7E-4033-B734-986ACB8D47D7}" srcOrd="0" destOrd="0" parTransId="{B0D3FAF0-B4C9-4A79-AB9C-15AF20591493}" sibTransId="{A3B02A69-899F-4F11-874F-0BAC56A5A019}"/>
    <dgm:cxn modelId="{4481B2BE-5778-4464-8560-793BF5DF3DF8}" type="presOf" srcId="{A76C399C-9FC8-438F-B893-576691BAF4AC}" destId="{3A7E4899-18BE-4172-885A-60A5DE832B20}" srcOrd="0" destOrd="0" presId="urn:microsoft.com/office/officeart/2005/8/layout/orgChart1"/>
    <dgm:cxn modelId="{BD8C9351-BD75-4AAD-AE4D-2ABF5E5D8C44}" type="presOf" srcId="{C487F7EE-3825-412D-9BBF-F8DA4C007829}" destId="{7D8C091F-B8D4-457F-A1E8-454CCD645220}" srcOrd="0" destOrd="0" presId="urn:microsoft.com/office/officeart/2005/8/layout/orgChart1"/>
    <dgm:cxn modelId="{C2199F75-A85B-4220-9469-079829D71311}" type="presOf" srcId="{94427965-0ED5-40FF-A4C9-30554E58C2ED}" destId="{004D849F-C4F0-4793-AE05-2A7E7A6DD2AA}" srcOrd="0" destOrd="0" presId="urn:microsoft.com/office/officeart/2005/8/layout/orgChart1"/>
    <dgm:cxn modelId="{05C1F231-DDDC-4FCD-B2AC-F0235A026B0C}" type="presOf" srcId="{C579E1A8-6F33-4715-A4DF-5963AAD43219}" destId="{D98E5BE0-F86E-43C3-8010-A59C8E8F4FAF}" srcOrd="1" destOrd="0" presId="urn:microsoft.com/office/officeart/2005/8/layout/orgChart1"/>
    <dgm:cxn modelId="{EFC3346E-2358-49F9-B0E8-20B5B899469D}" type="presOf" srcId="{A48CE1D5-DE7E-4033-B734-986ACB8D47D7}" destId="{088D4812-9AE9-4A54-9AF3-66338C3AA868}" srcOrd="0" destOrd="0" presId="urn:microsoft.com/office/officeart/2005/8/layout/orgChart1"/>
    <dgm:cxn modelId="{8DFB2E05-7E13-471E-B114-FC5947275396}" type="presOf" srcId="{C579E1A8-6F33-4715-A4DF-5963AAD43219}" destId="{A92F7CBD-B2CD-4F7E-A900-4E5693DA1225}" srcOrd="0" destOrd="0" presId="urn:microsoft.com/office/officeart/2005/8/layout/orgChart1"/>
    <dgm:cxn modelId="{8369ECF1-05F8-4789-AEDE-4901415FC122}" srcId="{220B983F-3F7C-4D49-9AC6-C9FC5C28C441}" destId="{94427965-0ED5-40FF-A4C9-30554E58C2ED}" srcOrd="1" destOrd="0" parTransId="{175D4CBC-2078-47CA-B896-7EA753F7432C}" sibTransId="{3B0EC1A9-64DC-495A-AC04-4D04534FD250}"/>
    <dgm:cxn modelId="{7F3F230C-D699-4CCA-A6CE-41F45BFD44A3}" srcId="{A48CE1D5-DE7E-4033-B734-986ACB8D47D7}" destId="{C579E1A8-6F33-4715-A4DF-5963AAD43219}" srcOrd="0" destOrd="0" parTransId="{C487F7EE-3825-412D-9BBF-F8DA4C007829}" sibTransId="{56485738-E5D3-4BBC-A34D-B6E5F639D3A2}"/>
    <dgm:cxn modelId="{A82F3E99-5B01-4361-864E-60DAAC04EAD9}" type="presOf" srcId="{211E013B-BB06-49FE-B78D-9A18B96EADA4}" destId="{02958E71-34CA-462D-AB7C-327004D3774D}" srcOrd="0" destOrd="0" presId="urn:microsoft.com/office/officeart/2005/8/layout/orgChart1"/>
    <dgm:cxn modelId="{6A33CE20-AF9C-4D9A-87F1-EB3E15536639}" srcId="{78D126A9-FCA8-4C84-8A15-13DFE8367D90}" destId="{772DC9FC-AA47-4B88-870C-2D18038E02D7}" srcOrd="0" destOrd="0" parTransId="{211E013B-BB06-49FE-B78D-9A18B96EADA4}" sibTransId="{6AB0456D-B300-4C5B-8A8A-38B8910F6DCA}"/>
    <dgm:cxn modelId="{59DE0BD3-ADDA-4B72-BC33-477AE8634FC2}" type="presParOf" srcId="{94CB112F-6925-4762-B680-2EAF9E90790A}" destId="{7231CAA8-75E2-4A80-BC55-0250574887F0}" srcOrd="0" destOrd="0" presId="urn:microsoft.com/office/officeart/2005/8/layout/orgChart1"/>
    <dgm:cxn modelId="{C28E5A1B-390E-47AA-8AF5-96DD60DC281E}" type="presParOf" srcId="{7231CAA8-75E2-4A80-BC55-0250574887F0}" destId="{F14CD460-38D8-4836-A298-6F898C5F4FDA}" srcOrd="0" destOrd="0" presId="urn:microsoft.com/office/officeart/2005/8/layout/orgChart1"/>
    <dgm:cxn modelId="{27FBB541-4FC3-493A-B5AD-B53E93C55D9F}" type="presParOf" srcId="{F14CD460-38D8-4836-A298-6F898C5F4FDA}" destId="{84329D4F-F92D-4BFC-B6EA-7E5E6F4B273D}" srcOrd="0" destOrd="0" presId="urn:microsoft.com/office/officeart/2005/8/layout/orgChart1"/>
    <dgm:cxn modelId="{1CD98967-3B9F-45CD-BC9C-88E3FBAC88BA}" type="presParOf" srcId="{F14CD460-38D8-4836-A298-6F898C5F4FDA}" destId="{E23D9BB4-CD87-45FF-9A35-E2811B850F92}" srcOrd="1" destOrd="0" presId="urn:microsoft.com/office/officeart/2005/8/layout/orgChart1"/>
    <dgm:cxn modelId="{271FE8DC-6653-471D-AA29-2448BFFDE86E}" type="presParOf" srcId="{7231CAA8-75E2-4A80-BC55-0250574887F0}" destId="{F1AD21EE-866B-4FA2-A4FE-A3E4243383DB}" srcOrd="1" destOrd="0" presId="urn:microsoft.com/office/officeart/2005/8/layout/orgChart1"/>
    <dgm:cxn modelId="{CBC1C92F-A230-46D1-855A-5568D2D0FA9E}" type="presParOf" srcId="{F1AD21EE-866B-4FA2-A4FE-A3E4243383DB}" destId="{02958E71-34CA-462D-AB7C-327004D3774D}" srcOrd="0" destOrd="0" presId="urn:microsoft.com/office/officeart/2005/8/layout/orgChart1"/>
    <dgm:cxn modelId="{6B4089EC-D0B1-43D8-B2D2-DA1D679C04AC}" type="presParOf" srcId="{F1AD21EE-866B-4FA2-A4FE-A3E4243383DB}" destId="{ED2E67D2-31D3-4BEE-B337-E3FE0E35B387}" srcOrd="1" destOrd="0" presId="urn:microsoft.com/office/officeart/2005/8/layout/orgChart1"/>
    <dgm:cxn modelId="{86CEC64C-59D5-4A32-8DA9-2BAAD0D14B73}" type="presParOf" srcId="{ED2E67D2-31D3-4BEE-B337-E3FE0E35B387}" destId="{734F7A3D-6C49-4CD2-80EB-D3C4E51364C6}" srcOrd="0" destOrd="0" presId="urn:microsoft.com/office/officeart/2005/8/layout/orgChart1"/>
    <dgm:cxn modelId="{761ECFBA-7360-41BB-9177-632075C39F29}" type="presParOf" srcId="{734F7A3D-6C49-4CD2-80EB-D3C4E51364C6}" destId="{A22D0EE7-D6B0-4DDB-B09B-F336DE8CCED6}" srcOrd="0" destOrd="0" presId="urn:microsoft.com/office/officeart/2005/8/layout/orgChart1"/>
    <dgm:cxn modelId="{C6CC1746-2570-4EA9-83EA-238A57C63344}" type="presParOf" srcId="{734F7A3D-6C49-4CD2-80EB-D3C4E51364C6}" destId="{66CAFA08-97D4-45B8-A7BF-61889A94B74A}" srcOrd="1" destOrd="0" presId="urn:microsoft.com/office/officeart/2005/8/layout/orgChart1"/>
    <dgm:cxn modelId="{DD742D92-2C5F-4122-806C-49AB2403E34D}" type="presParOf" srcId="{ED2E67D2-31D3-4BEE-B337-E3FE0E35B387}" destId="{E216CBE9-9618-4F7B-A595-17AF1CBD3C1A}" srcOrd="1" destOrd="0" presId="urn:microsoft.com/office/officeart/2005/8/layout/orgChart1"/>
    <dgm:cxn modelId="{29A34DCF-2127-48FE-B4BF-295D3F6FA5C4}" type="presParOf" srcId="{ED2E67D2-31D3-4BEE-B337-E3FE0E35B387}" destId="{FD9A14D9-D43E-4F83-AD1E-35EAFCE6ACCD}" srcOrd="2" destOrd="0" presId="urn:microsoft.com/office/officeart/2005/8/layout/orgChart1"/>
    <dgm:cxn modelId="{F5CC4BC3-7B56-45EC-890F-4BCCFB65899B}" type="presParOf" srcId="{FD9A14D9-D43E-4F83-AD1E-35EAFCE6ACCD}" destId="{1CB9516E-37CC-4FA8-8A2C-5004A82DC6C0}" srcOrd="0" destOrd="0" presId="urn:microsoft.com/office/officeart/2005/8/layout/orgChart1"/>
    <dgm:cxn modelId="{CE82C8E3-918D-4406-B71E-FF9BB52AD02D}" type="presParOf" srcId="{FD9A14D9-D43E-4F83-AD1E-35EAFCE6ACCD}" destId="{B5A2A4EA-3E31-47D4-B879-CCE236DFD949}" srcOrd="1" destOrd="0" presId="urn:microsoft.com/office/officeart/2005/8/layout/orgChart1"/>
    <dgm:cxn modelId="{42899BA3-3DAA-4036-B928-4AAD26E2F899}" type="presParOf" srcId="{B5A2A4EA-3E31-47D4-B879-CCE236DFD949}" destId="{DD80DDE5-6B66-48DD-9399-E3BCFBDB6632}" srcOrd="0" destOrd="0" presId="urn:microsoft.com/office/officeart/2005/8/layout/orgChart1"/>
    <dgm:cxn modelId="{53640AB1-1F88-42AD-BF39-6E60EF7E8A97}" type="presParOf" srcId="{DD80DDE5-6B66-48DD-9399-E3BCFBDB6632}" destId="{088D4812-9AE9-4A54-9AF3-66338C3AA868}" srcOrd="0" destOrd="0" presId="urn:microsoft.com/office/officeart/2005/8/layout/orgChart1"/>
    <dgm:cxn modelId="{6B618EEC-8D5A-44CD-A8FA-0854057047F5}" type="presParOf" srcId="{DD80DDE5-6B66-48DD-9399-E3BCFBDB6632}" destId="{60AA6580-1AF7-4553-8981-3D131C4A72D6}" srcOrd="1" destOrd="0" presId="urn:microsoft.com/office/officeart/2005/8/layout/orgChart1"/>
    <dgm:cxn modelId="{D8DB144A-3E5C-47FE-AD9E-B9223F5705EF}" type="presParOf" srcId="{B5A2A4EA-3E31-47D4-B879-CCE236DFD949}" destId="{FD270462-2BE1-460B-AEA4-3332E0B7C726}" srcOrd="1" destOrd="0" presId="urn:microsoft.com/office/officeart/2005/8/layout/orgChart1"/>
    <dgm:cxn modelId="{E1F72607-FB33-4DA6-9E78-88C972031735}" type="presParOf" srcId="{B5A2A4EA-3E31-47D4-B879-CCE236DFD949}" destId="{BA67C09D-62F6-48AF-9319-F882F5CFE75B}" srcOrd="2" destOrd="0" presId="urn:microsoft.com/office/officeart/2005/8/layout/orgChart1"/>
    <dgm:cxn modelId="{FED4AB1B-94CF-4CB7-A194-BBEB77F7DB13}" type="presParOf" srcId="{BA67C09D-62F6-48AF-9319-F882F5CFE75B}" destId="{7D8C091F-B8D4-457F-A1E8-454CCD645220}" srcOrd="0" destOrd="0" presId="urn:microsoft.com/office/officeart/2005/8/layout/orgChart1"/>
    <dgm:cxn modelId="{C6FE56F0-33AC-4C72-A3DC-BEDE72744E25}" type="presParOf" srcId="{BA67C09D-62F6-48AF-9319-F882F5CFE75B}" destId="{73115AF4-9ECB-4E04-AA99-714225B53390}" srcOrd="1" destOrd="0" presId="urn:microsoft.com/office/officeart/2005/8/layout/orgChart1"/>
    <dgm:cxn modelId="{8FB68589-4127-4517-B83F-73A805FD5A73}" type="presParOf" srcId="{73115AF4-9ECB-4E04-AA99-714225B53390}" destId="{4D1D33AB-3491-4111-87B7-55FC0FB0D3B3}" srcOrd="0" destOrd="0" presId="urn:microsoft.com/office/officeart/2005/8/layout/orgChart1"/>
    <dgm:cxn modelId="{A887C2FE-A513-4F67-B15A-E78F712A44A7}" type="presParOf" srcId="{4D1D33AB-3491-4111-87B7-55FC0FB0D3B3}" destId="{A92F7CBD-B2CD-4F7E-A900-4E5693DA1225}" srcOrd="0" destOrd="0" presId="urn:microsoft.com/office/officeart/2005/8/layout/orgChart1"/>
    <dgm:cxn modelId="{5758AB0A-2B44-44E8-9246-EF106D6D06ED}" type="presParOf" srcId="{4D1D33AB-3491-4111-87B7-55FC0FB0D3B3}" destId="{D98E5BE0-F86E-43C3-8010-A59C8E8F4FAF}" srcOrd="1" destOrd="0" presId="urn:microsoft.com/office/officeart/2005/8/layout/orgChart1"/>
    <dgm:cxn modelId="{54456620-DC96-4384-947C-5353F9DE4F99}" type="presParOf" srcId="{73115AF4-9ECB-4E04-AA99-714225B53390}" destId="{E439AFBF-F054-4493-A1A4-B804B88584AD}" srcOrd="1" destOrd="0" presId="urn:microsoft.com/office/officeart/2005/8/layout/orgChart1"/>
    <dgm:cxn modelId="{1E4E63A2-68A6-4928-A04F-3CF7B5FCAEEB}" type="presParOf" srcId="{73115AF4-9ECB-4E04-AA99-714225B53390}" destId="{48315490-3EE4-4636-9130-BAD6921A1882}" srcOrd="2" destOrd="0" presId="urn:microsoft.com/office/officeart/2005/8/layout/orgChart1"/>
    <dgm:cxn modelId="{6B452719-1260-41A6-B145-8D2F6B995A57}" type="presParOf" srcId="{7231CAA8-75E2-4A80-BC55-0250574887F0}" destId="{EA6F52DE-8348-4995-8DB0-85541AD92CCB}" srcOrd="2" destOrd="0" presId="urn:microsoft.com/office/officeart/2005/8/layout/orgChart1"/>
    <dgm:cxn modelId="{CD5FD373-EEA0-472B-93CD-07190659D9FD}" type="presParOf" srcId="{94CB112F-6925-4762-B680-2EAF9E90790A}" destId="{E042FA4B-9DE1-4EBA-93C5-F46323B56572}" srcOrd="1" destOrd="0" presId="urn:microsoft.com/office/officeart/2005/8/layout/orgChart1"/>
    <dgm:cxn modelId="{5BB4C2E7-A5C2-42C7-873D-41F758B13B5E}" type="presParOf" srcId="{E042FA4B-9DE1-4EBA-93C5-F46323B56572}" destId="{BF9FD92D-20F5-40CD-AA71-8F7E5CF3992B}" srcOrd="0" destOrd="0" presId="urn:microsoft.com/office/officeart/2005/8/layout/orgChart1"/>
    <dgm:cxn modelId="{474522B3-3E29-4175-BFD0-9500357D4081}" type="presParOf" srcId="{BF9FD92D-20F5-40CD-AA71-8F7E5CF3992B}" destId="{004D849F-C4F0-4793-AE05-2A7E7A6DD2AA}" srcOrd="0" destOrd="0" presId="urn:microsoft.com/office/officeart/2005/8/layout/orgChart1"/>
    <dgm:cxn modelId="{02F096A2-E81E-42D7-9EDD-1CD48B03D741}" type="presParOf" srcId="{BF9FD92D-20F5-40CD-AA71-8F7E5CF3992B}" destId="{0A9BE548-3253-4886-9734-A79A146AEDED}" srcOrd="1" destOrd="0" presId="urn:microsoft.com/office/officeart/2005/8/layout/orgChart1"/>
    <dgm:cxn modelId="{3ED34FEE-53CE-4D5F-AA60-C224F478B38C}" type="presParOf" srcId="{E042FA4B-9DE1-4EBA-93C5-F46323B56572}" destId="{0B4EA5B8-5419-4B88-99BD-851E6CA7B500}" srcOrd="1" destOrd="0" presId="urn:microsoft.com/office/officeart/2005/8/layout/orgChart1"/>
    <dgm:cxn modelId="{2D6AD5A4-4DBC-497F-8F3C-4B9C6572BE0E}" type="presParOf" srcId="{E042FA4B-9DE1-4EBA-93C5-F46323B56572}" destId="{21F062A1-5943-4872-83A5-33975926A1AF}" srcOrd="2" destOrd="0" presId="urn:microsoft.com/office/officeart/2005/8/layout/orgChart1"/>
    <dgm:cxn modelId="{F308FC4E-D295-4DBA-BDF8-48F44AC374BD}" type="presParOf" srcId="{94CB112F-6925-4762-B680-2EAF9E90790A}" destId="{FDEE7407-B469-4FD9-BF6B-379FF4105CB2}" srcOrd="2" destOrd="0" presId="urn:microsoft.com/office/officeart/2005/8/layout/orgChart1"/>
    <dgm:cxn modelId="{C31BC311-ED41-4AA0-A5A3-E3B6F1D31FD8}" type="presParOf" srcId="{FDEE7407-B469-4FD9-BF6B-379FF4105CB2}" destId="{C0EDB46D-17E5-4387-9D56-49973D1AC473}" srcOrd="0" destOrd="0" presId="urn:microsoft.com/office/officeart/2005/8/layout/orgChart1"/>
    <dgm:cxn modelId="{621F0F6D-2474-453B-9110-D0B265DA75A0}" type="presParOf" srcId="{C0EDB46D-17E5-4387-9D56-49973D1AC473}" destId="{3A7E4899-18BE-4172-885A-60A5DE832B20}" srcOrd="0" destOrd="0" presId="urn:microsoft.com/office/officeart/2005/8/layout/orgChart1"/>
    <dgm:cxn modelId="{4A77723A-CACD-411B-B1FE-56164B10B759}" type="presParOf" srcId="{C0EDB46D-17E5-4387-9D56-49973D1AC473}" destId="{F683AEE5-3C27-4BE2-B392-64EAE29E3463}" srcOrd="1" destOrd="0" presId="urn:microsoft.com/office/officeart/2005/8/layout/orgChart1"/>
    <dgm:cxn modelId="{B1C57CD0-0FBB-4F88-B130-A20588616744}" type="presParOf" srcId="{FDEE7407-B469-4FD9-BF6B-379FF4105CB2}" destId="{743B57DB-2B4A-4CBB-944D-63052DD3CEB9}" srcOrd="1" destOrd="0" presId="urn:microsoft.com/office/officeart/2005/8/layout/orgChart1"/>
    <dgm:cxn modelId="{4604A779-534C-40C2-A51B-DCFF17827865}" type="presParOf" srcId="{FDEE7407-B469-4FD9-BF6B-379FF4105CB2}" destId="{3ECF5CE8-DE62-456F-B59E-D7DAB1E3534E}"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FDE86-B911-9643-ADBD-2E7E7BBCE2B1}">
      <dsp:nvSpPr>
        <dsp:cNvPr id="0" name=""/>
        <dsp:cNvSpPr/>
      </dsp:nvSpPr>
      <dsp:spPr>
        <a:xfrm>
          <a:off x="6613661" y="1115383"/>
          <a:ext cx="208784" cy="2202186"/>
        </a:xfrm>
        <a:custGeom>
          <a:avLst/>
          <a:gdLst/>
          <a:ahLst/>
          <a:cxnLst/>
          <a:rect l="0" t="0" r="0" b="0"/>
          <a:pathLst>
            <a:path>
              <a:moveTo>
                <a:pt x="0" y="0"/>
              </a:moveTo>
              <a:lnTo>
                <a:pt x="0" y="2202186"/>
              </a:lnTo>
              <a:lnTo>
                <a:pt x="208784"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A25F7B-7951-B943-B66E-14842166C104}">
      <dsp:nvSpPr>
        <dsp:cNvPr id="0" name=""/>
        <dsp:cNvSpPr/>
      </dsp:nvSpPr>
      <dsp:spPr>
        <a:xfrm>
          <a:off x="6416029" y="1115383"/>
          <a:ext cx="197632" cy="2202186"/>
        </a:xfrm>
        <a:custGeom>
          <a:avLst/>
          <a:gdLst/>
          <a:ahLst/>
          <a:cxnLst/>
          <a:rect l="0" t="0" r="0" b="0"/>
          <a:pathLst>
            <a:path>
              <a:moveTo>
                <a:pt x="197632" y="0"/>
              </a:moveTo>
              <a:lnTo>
                <a:pt x="197632" y="2202186"/>
              </a:lnTo>
              <a:lnTo>
                <a:pt x="0"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67886E-19D2-4140-86D1-08601A6615CE}">
      <dsp:nvSpPr>
        <dsp:cNvPr id="0" name=""/>
        <dsp:cNvSpPr/>
      </dsp:nvSpPr>
      <dsp:spPr>
        <a:xfrm>
          <a:off x="6613661" y="1115383"/>
          <a:ext cx="214035" cy="865816"/>
        </a:xfrm>
        <a:custGeom>
          <a:avLst/>
          <a:gdLst/>
          <a:ahLst/>
          <a:cxnLst/>
          <a:rect l="0" t="0" r="0" b="0"/>
          <a:pathLst>
            <a:path>
              <a:moveTo>
                <a:pt x="0" y="0"/>
              </a:moveTo>
              <a:lnTo>
                <a:pt x="0" y="865816"/>
              </a:lnTo>
              <a:lnTo>
                <a:pt x="214035" y="86581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946644-B88E-AC4C-BEF1-98CBFD2C2356}">
      <dsp:nvSpPr>
        <dsp:cNvPr id="0" name=""/>
        <dsp:cNvSpPr/>
      </dsp:nvSpPr>
      <dsp:spPr>
        <a:xfrm>
          <a:off x="6419191" y="1115383"/>
          <a:ext cx="194470" cy="862852"/>
        </a:xfrm>
        <a:custGeom>
          <a:avLst/>
          <a:gdLst/>
          <a:ahLst/>
          <a:cxnLst/>
          <a:rect l="0" t="0" r="0" b="0"/>
          <a:pathLst>
            <a:path>
              <a:moveTo>
                <a:pt x="194470" y="0"/>
              </a:moveTo>
              <a:lnTo>
                <a:pt x="194470" y="862852"/>
              </a:lnTo>
              <a:lnTo>
                <a:pt x="0" y="86285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4024D-D4DC-F442-947A-448076AEE9BA}">
      <dsp:nvSpPr>
        <dsp:cNvPr id="0" name=""/>
        <dsp:cNvSpPr/>
      </dsp:nvSpPr>
      <dsp:spPr>
        <a:xfrm>
          <a:off x="2079048" y="1115383"/>
          <a:ext cx="1133495" cy="395264"/>
        </a:xfrm>
        <a:custGeom>
          <a:avLst/>
          <a:gdLst/>
          <a:ahLst/>
          <a:cxnLst/>
          <a:rect l="0" t="0" r="0" b="0"/>
          <a:pathLst>
            <a:path>
              <a:moveTo>
                <a:pt x="0" y="0"/>
              </a:moveTo>
              <a:lnTo>
                <a:pt x="0" y="197632"/>
              </a:lnTo>
              <a:lnTo>
                <a:pt x="1133495" y="197632"/>
              </a:lnTo>
              <a:lnTo>
                <a:pt x="1133495" y="3952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C08C58-084A-FA49-833E-E7D536437EC3}">
      <dsp:nvSpPr>
        <dsp:cNvPr id="0" name=""/>
        <dsp:cNvSpPr/>
      </dsp:nvSpPr>
      <dsp:spPr>
        <a:xfrm>
          <a:off x="937826" y="1115383"/>
          <a:ext cx="1141221" cy="374268"/>
        </a:xfrm>
        <a:custGeom>
          <a:avLst/>
          <a:gdLst/>
          <a:ahLst/>
          <a:cxnLst/>
          <a:rect l="0" t="0" r="0" b="0"/>
          <a:pathLst>
            <a:path>
              <a:moveTo>
                <a:pt x="1141221" y="0"/>
              </a:moveTo>
              <a:lnTo>
                <a:pt x="1141221" y="176636"/>
              </a:lnTo>
              <a:lnTo>
                <a:pt x="0" y="176636"/>
              </a:lnTo>
              <a:lnTo>
                <a:pt x="0" y="37426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05E72E-47EF-724B-94EA-5D3D8A4021D7}">
      <dsp:nvSpPr>
        <dsp:cNvPr id="0" name=""/>
        <dsp:cNvSpPr/>
      </dsp:nvSpPr>
      <dsp:spPr>
        <a:xfrm>
          <a:off x="623591" y="174277"/>
          <a:ext cx="2910914"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OUTPUT SUB INDEX</a:t>
          </a:r>
          <a:r>
            <a:rPr lang="fr-FR" sz="1500" b="1" kern="1200" dirty="0" smtClean="0">
              <a:latin typeface="Times New Roman"/>
              <a:cs typeface="Times New Roman"/>
            </a:rPr>
            <a:t> </a:t>
          </a:r>
          <a:endParaRPr lang="fr-FR" sz="1500" b="1" kern="1200" dirty="0">
            <a:latin typeface="Times New Roman"/>
            <a:cs typeface="Times New Roman"/>
          </a:endParaRPr>
        </a:p>
      </dsp:txBody>
      <dsp:txXfrm>
        <a:off x="623591" y="174277"/>
        <a:ext cx="2910914" cy="941105"/>
      </dsp:txXfrm>
    </dsp:sp>
    <dsp:sp modelId="{ED7A5531-AF94-E44C-8E0A-26470DCDC91B}">
      <dsp:nvSpPr>
        <dsp:cNvPr id="0" name=""/>
        <dsp:cNvSpPr/>
      </dsp:nvSpPr>
      <dsp:spPr>
        <a:xfrm>
          <a:off x="1963" y="1489651"/>
          <a:ext cx="1871726" cy="95760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SCIENTIFIC OUTPUT</a:t>
          </a:r>
          <a:endParaRPr lang="fr-FR" sz="1500" kern="1200" dirty="0">
            <a:latin typeface="+mn-lt"/>
            <a:cs typeface="Times New Roman"/>
          </a:endParaRPr>
        </a:p>
      </dsp:txBody>
      <dsp:txXfrm>
        <a:off x="1963" y="1489651"/>
        <a:ext cx="1871726" cy="957602"/>
      </dsp:txXfrm>
    </dsp:sp>
    <dsp:sp modelId="{5B06698F-F7DD-1246-A624-B4AF71DC8062}">
      <dsp:nvSpPr>
        <dsp:cNvPr id="0" name=""/>
        <dsp:cNvSpPr/>
      </dsp:nvSpPr>
      <dsp:spPr>
        <a:xfrm>
          <a:off x="2271438" y="1510647"/>
          <a:ext cx="188221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CREATIVE OUTPUT</a:t>
          </a:r>
          <a:endParaRPr lang="fr-FR" sz="1500" kern="1200" dirty="0">
            <a:latin typeface="+mn-lt"/>
            <a:cs typeface="Times New Roman"/>
          </a:endParaRPr>
        </a:p>
      </dsp:txBody>
      <dsp:txXfrm>
        <a:off x="2271438" y="1510647"/>
        <a:ext cx="1882210" cy="941105"/>
      </dsp:txXfrm>
    </dsp:sp>
    <dsp:sp modelId="{C56CE6B7-4298-9C49-BC7A-FEDBCCF81350}">
      <dsp:nvSpPr>
        <dsp:cNvPr id="0" name=""/>
        <dsp:cNvSpPr/>
      </dsp:nvSpPr>
      <dsp:spPr>
        <a:xfrm>
          <a:off x="5041526" y="174277"/>
          <a:ext cx="3144270"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INPUT SUB INDEX </a:t>
          </a:r>
          <a:endParaRPr lang="fr-FR" sz="1500" b="1" kern="1200" dirty="0">
            <a:latin typeface="+mn-lt"/>
            <a:cs typeface="Times New Roman"/>
          </a:endParaRPr>
        </a:p>
      </dsp:txBody>
      <dsp:txXfrm>
        <a:off x="5041526" y="174277"/>
        <a:ext cx="3144270" cy="941105"/>
      </dsp:txXfrm>
    </dsp:sp>
    <dsp:sp modelId="{F7B4798A-0EEE-A344-BCB4-1F41B880506C}">
      <dsp:nvSpPr>
        <dsp:cNvPr id="0" name=""/>
        <dsp:cNvSpPr/>
      </dsp:nvSpPr>
      <dsp:spPr>
        <a:xfrm>
          <a:off x="4567171" y="1507682"/>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HUMAN CAPITAL AND RESEARCH</a:t>
          </a:r>
          <a:r>
            <a:rPr lang="fr-FR" sz="1500" kern="1200" dirty="0" smtClean="0">
              <a:latin typeface="Times New Roman"/>
              <a:cs typeface="Times New Roman"/>
            </a:rPr>
            <a:t> </a:t>
          </a:r>
          <a:endParaRPr lang="fr-FR" sz="1500" kern="1200" dirty="0">
            <a:latin typeface="Times New Roman"/>
            <a:cs typeface="Times New Roman"/>
          </a:endParaRPr>
        </a:p>
      </dsp:txBody>
      <dsp:txXfrm>
        <a:off x="4567171" y="1507682"/>
        <a:ext cx="1852020" cy="941105"/>
      </dsp:txXfrm>
    </dsp:sp>
    <dsp:sp modelId="{B397DB5A-D622-FA42-9B72-AAB832518D98}">
      <dsp:nvSpPr>
        <dsp:cNvPr id="0" name=""/>
        <dsp:cNvSpPr/>
      </dsp:nvSpPr>
      <dsp:spPr>
        <a:xfrm>
          <a:off x="6827696" y="1510647"/>
          <a:ext cx="1849403"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INFRASTRUCTURE</a:t>
          </a:r>
        </a:p>
      </dsp:txBody>
      <dsp:txXfrm>
        <a:off x="6827696" y="1510647"/>
        <a:ext cx="1849403" cy="941105"/>
      </dsp:txXfrm>
    </dsp:sp>
    <dsp:sp modelId="{F14D61A5-1BFA-414D-A268-521457E34E28}">
      <dsp:nvSpPr>
        <dsp:cNvPr id="0" name=""/>
        <dsp:cNvSpPr/>
      </dsp:nvSpPr>
      <dsp:spPr>
        <a:xfrm>
          <a:off x="4564009" y="2847016"/>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MARKET SOPHISTICATION </a:t>
          </a:r>
        </a:p>
      </dsp:txBody>
      <dsp:txXfrm>
        <a:off x="4564009" y="2847016"/>
        <a:ext cx="1852020" cy="941105"/>
      </dsp:txXfrm>
    </dsp:sp>
    <dsp:sp modelId="{B7D33220-39E7-A947-9622-753DD34A4BF7}">
      <dsp:nvSpPr>
        <dsp:cNvPr id="0" name=""/>
        <dsp:cNvSpPr/>
      </dsp:nvSpPr>
      <dsp:spPr>
        <a:xfrm>
          <a:off x="6822445" y="2847016"/>
          <a:ext cx="1859906"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BUSINESS SOPHISTICATION</a:t>
          </a:r>
        </a:p>
      </dsp:txBody>
      <dsp:txXfrm>
        <a:off x="6822445" y="2847016"/>
        <a:ext cx="1859906" cy="941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image" Target="../media/image10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ea typeface="+mn-ea"/>
              </a:defRPr>
            </a:lvl1pPr>
          </a:lstStyle>
          <a:p>
            <a:pPr>
              <a:defRPr/>
            </a:pPr>
            <a:endParaRPr lang="en-US" dirty="0"/>
          </a:p>
        </p:txBody>
      </p:sp>
      <p:sp>
        <p:nvSpPr>
          <p:cNvPr id="61443" name="Rectangle 3"/>
          <p:cNvSpPr>
            <a:spLocks noGrp="1" noChangeArrowheads="1"/>
          </p:cNvSpPr>
          <p:nvPr>
            <p:ph type="dt" sz="quarter" idx="1"/>
          </p:nvPr>
        </p:nvSpPr>
        <p:spPr bwMode="auto">
          <a:xfrm>
            <a:off x="3851275"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ea typeface="+mn-ea"/>
              </a:defRPr>
            </a:lvl1pPr>
          </a:lstStyle>
          <a:p>
            <a:pPr>
              <a:defRPr/>
            </a:pPr>
            <a:endParaRPr lang="en-US" dirty="0"/>
          </a:p>
        </p:txBody>
      </p:sp>
      <p:sp>
        <p:nvSpPr>
          <p:cNvPr id="61444" name="Rectangle 4"/>
          <p:cNvSpPr>
            <a:spLocks noGrp="1" noChangeArrowheads="1"/>
          </p:cNvSpPr>
          <p:nvPr>
            <p:ph type="ftr" sz="quarter" idx="2"/>
          </p:nvPr>
        </p:nvSpPr>
        <p:spPr bwMode="auto">
          <a:xfrm>
            <a:off x="0"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ea typeface="+mn-ea"/>
              </a:defRPr>
            </a:lvl1pPr>
          </a:lstStyle>
          <a:p>
            <a:pPr>
              <a:defRPr/>
            </a:pPr>
            <a:endParaRPr lang="en-US" dirty="0"/>
          </a:p>
        </p:txBody>
      </p:sp>
      <p:sp>
        <p:nvSpPr>
          <p:cNvPr id="61445" name="Rectangle 5"/>
          <p:cNvSpPr>
            <a:spLocks noGrp="1" noChangeArrowheads="1"/>
          </p:cNvSpPr>
          <p:nvPr>
            <p:ph type="sldNum" sz="quarter" idx="3"/>
          </p:nvPr>
        </p:nvSpPr>
        <p:spPr bwMode="auto">
          <a:xfrm>
            <a:off x="3851275"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EE741153-43D6-9D42-8FFD-A32EDBBF0937}" type="slidenum">
              <a:rPr lang="en-US"/>
              <a:pPr/>
              <a:t>‹#›</a:t>
            </a:fld>
            <a:endParaRPr lang="en-US" dirty="0"/>
          </a:p>
        </p:txBody>
      </p:sp>
    </p:spTree>
    <p:extLst>
      <p:ext uri="{BB962C8B-B14F-4D97-AF65-F5344CB8AC3E}">
        <p14:creationId xmlns:p14="http://schemas.microsoft.com/office/powerpoint/2010/main" val="3508233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ea typeface="+mn-ea"/>
              </a:defRPr>
            </a:lvl1pPr>
          </a:lstStyle>
          <a:p>
            <a:pPr>
              <a:defRPr/>
            </a:pPr>
            <a:endParaRPr lang="en-US" dirty="0"/>
          </a:p>
        </p:txBody>
      </p:sp>
      <p:sp>
        <p:nvSpPr>
          <p:cNvPr id="13315" name="Rectangle 3"/>
          <p:cNvSpPr>
            <a:spLocks noGrp="1" noChangeArrowheads="1"/>
          </p:cNvSpPr>
          <p:nvPr>
            <p:ph type="dt" idx="1"/>
          </p:nvPr>
        </p:nvSpPr>
        <p:spPr bwMode="auto">
          <a:xfrm>
            <a:off x="3851275"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ea typeface="+mn-ea"/>
              </a:defRPr>
            </a:lvl1pPr>
          </a:lstStyle>
          <a:p>
            <a:pPr>
              <a:defRPr/>
            </a:pPr>
            <a:endParaRPr lang="en-US" dirty="0"/>
          </a:p>
        </p:txBody>
      </p:sp>
      <p:sp>
        <p:nvSpPr>
          <p:cNvPr id="3891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13317"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ea typeface="+mn-ea"/>
              </a:defRPr>
            </a:lvl1pPr>
          </a:lstStyle>
          <a:p>
            <a:pPr>
              <a:defRPr/>
            </a:pPr>
            <a:endParaRPr lang="en-US" dirty="0"/>
          </a:p>
        </p:txBody>
      </p:sp>
      <p:sp>
        <p:nvSpPr>
          <p:cNvPr id="13319" name="Rectangle 7"/>
          <p:cNvSpPr>
            <a:spLocks noGrp="1" noChangeArrowheads="1"/>
          </p:cNvSpPr>
          <p:nvPr>
            <p:ph type="sldNum" sz="quarter" idx="5"/>
          </p:nvPr>
        </p:nvSpPr>
        <p:spPr bwMode="auto">
          <a:xfrm>
            <a:off x="3851275"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1249BEA5-81F4-6346-9162-E8E20A1B3D92}" type="slidenum">
              <a:rPr lang="en-US"/>
              <a:pPr/>
              <a:t>‹#›</a:t>
            </a:fld>
            <a:endParaRPr lang="en-US" dirty="0"/>
          </a:p>
        </p:txBody>
      </p:sp>
    </p:spTree>
    <p:extLst>
      <p:ext uri="{BB962C8B-B14F-4D97-AF65-F5344CB8AC3E}">
        <p14:creationId xmlns:p14="http://schemas.microsoft.com/office/powerpoint/2010/main" val="23616693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2</a:t>
            </a:fld>
            <a:endParaRPr lang="en-US" dirty="0"/>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r>
              <a:rPr lang="en-US" dirty="0" smtClean="0"/>
              <a:t>Toolkit for management for the management of IP interests in the documentation of TK</a:t>
            </a:r>
          </a:p>
          <a:p>
            <a:pPr eaLnBrk="1" hangingPunct="1">
              <a:defRPr/>
            </a:pPr>
            <a:r>
              <a:rPr lang="en-US" dirty="0" smtClean="0"/>
              <a:t>A guide for the Protection of Expressions of Traditional Culture</a:t>
            </a:r>
          </a:p>
          <a:p>
            <a:pPr eaLnBrk="1" hangingPunct="1">
              <a:defRPr/>
            </a:pPr>
            <a:r>
              <a:rPr lang="en-US" dirty="0" smtClean="0"/>
              <a:t>Survey of practical experience in legal protection of TK.</a:t>
            </a:r>
          </a:p>
          <a:p>
            <a:pPr eaLnBrk="1" hangingPunct="1">
              <a:defRPr/>
            </a:pPr>
            <a:r>
              <a:rPr lang="en-US" dirty="0" smtClean="0"/>
              <a:t>Information materials</a:t>
            </a:r>
          </a:p>
          <a:p>
            <a:pPr eaLnBrk="1" hangingPunct="1">
              <a:defRPr/>
            </a:pPr>
            <a:r>
              <a:rPr lang="en-US" dirty="0" smtClean="0"/>
              <a:t>Best practices reflecting international consensus on IP issues concerning TK, TCEs and genetic resources</a:t>
            </a:r>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23</a:t>
            </a:fld>
            <a:endParaRPr lang="en-US" dirty="0"/>
          </a:p>
        </p:txBody>
      </p:sp>
    </p:spTree>
    <p:extLst>
      <p:ext uri="{BB962C8B-B14F-4D97-AF65-F5344CB8AC3E}">
        <p14:creationId xmlns:p14="http://schemas.microsoft.com/office/powerpoint/2010/main" val="2266704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34</a:t>
            </a:fld>
            <a:endParaRPr lang="en-US" dirty="0"/>
          </a:p>
        </p:txBody>
      </p:sp>
    </p:spTree>
    <p:extLst>
      <p:ext uri="{BB962C8B-B14F-4D97-AF65-F5344CB8AC3E}">
        <p14:creationId xmlns:p14="http://schemas.microsoft.com/office/powerpoint/2010/main" val="1424279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37</a:t>
            </a:fld>
            <a:endParaRPr lang="en-US" dirty="0"/>
          </a:p>
        </p:txBody>
      </p:sp>
    </p:spTree>
    <p:extLst>
      <p:ext uri="{BB962C8B-B14F-4D97-AF65-F5344CB8AC3E}">
        <p14:creationId xmlns:p14="http://schemas.microsoft.com/office/powerpoint/2010/main" val="315658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pPr eaLnBrk="1" hangingPunct="1"/>
              <a:t>40</a:t>
            </a:fld>
            <a:endParaRPr lang="en-US" sz="1200" dirty="0"/>
          </a:p>
        </p:txBody>
      </p:sp>
      <p:sp>
        <p:nvSpPr>
          <p:cNvPr id="52227" name="Rectangle 2"/>
          <p:cNvSpPr>
            <a:spLocks noGrp="1" noRot="1" noChangeAspect="1" noChangeArrowheads="1" noTextEdit="1"/>
          </p:cNvSpPr>
          <p:nvPr>
            <p:ph type="sldImg"/>
          </p:nvPr>
        </p:nvSpPr>
        <p:spPr>
          <a:xfrm>
            <a:off x="915988" y="744538"/>
            <a:ext cx="4965700" cy="3724275"/>
          </a:xfrm>
          <a:ln/>
        </p:spPr>
      </p:sp>
      <p:sp>
        <p:nvSpPr>
          <p:cNvPr id="52228" name="Rectangle 3"/>
          <p:cNvSpPr>
            <a:spLocks noGrp="1" noChangeArrowheads="1"/>
          </p:cNvSpPr>
          <p:nvPr>
            <p:ph type="body" idx="1"/>
          </p:nvPr>
        </p:nvSpPr>
        <p:spPr>
          <a:xfrm>
            <a:off x="906463" y="4716463"/>
            <a:ext cx="4984750" cy="446563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cs typeface="Arial" pitchFamily="34" charset="0"/>
              </a:rPr>
              <a:t>WIPOs report “Brands, reputation and Image in the Global market</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91</a:t>
            </a:fld>
            <a:endParaRPr lang="en-US" dirty="0"/>
          </a:p>
        </p:txBody>
      </p:sp>
    </p:spTree>
    <p:extLst>
      <p:ext uri="{BB962C8B-B14F-4D97-AF65-F5344CB8AC3E}">
        <p14:creationId xmlns:p14="http://schemas.microsoft.com/office/powerpoint/2010/main" val="731988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CH" dirty="0" err="1" smtClean="0">
                <a:latin typeface="Arial" pitchFamily="34" charset="0"/>
                <a:cs typeface="Arial" pitchFamily="34" charset="0"/>
              </a:rPr>
              <a:t>Significant</a:t>
            </a:r>
            <a:r>
              <a:rPr lang="fr-CH" dirty="0" smtClean="0">
                <a:latin typeface="Arial" pitchFamily="34" charset="0"/>
                <a:cs typeface="Arial" pitchFamily="34" charset="0"/>
              </a:rPr>
              <a:t> </a:t>
            </a:r>
            <a:r>
              <a:rPr lang="fr-CH" dirty="0" err="1" smtClean="0">
                <a:latin typeface="Arial" pitchFamily="34" charset="0"/>
                <a:cs typeface="Arial" pitchFamily="34" charset="0"/>
              </a:rPr>
              <a:t>geographical</a:t>
            </a:r>
            <a:r>
              <a:rPr lang="fr-CH" dirty="0" smtClean="0">
                <a:latin typeface="Arial" pitchFamily="34" charset="0"/>
                <a:cs typeface="Arial" pitchFamily="34" charset="0"/>
              </a:rPr>
              <a:t> expansion of the Madrid system </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96</a:t>
            </a:fld>
            <a:endParaRPr lang="en-US" dirty="0"/>
          </a:p>
        </p:txBody>
      </p:sp>
    </p:spTree>
    <p:extLst>
      <p:ext uri="{BB962C8B-B14F-4D97-AF65-F5344CB8AC3E}">
        <p14:creationId xmlns:p14="http://schemas.microsoft.com/office/powerpoint/2010/main" val="4234020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use the Madrid system, you need a connection with a Contracting Party (CP), such as establishment, domicile or nationality, and a mark applied for or registered (basic mark) with that CP (Office of origin)</a:t>
            </a:r>
          </a:p>
          <a:p>
            <a:endParaRPr lang="en-US" dirty="0" smtClean="0"/>
          </a:p>
          <a:p>
            <a:r>
              <a:rPr lang="en-US" dirty="0" smtClean="0"/>
              <a:t>A CP will need to refuse protection within 12/18 months, otherwise the mark will be deemed protected</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97</a:t>
            </a:fld>
            <a:endParaRPr lang="en-US" dirty="0"/>
          </a:p>
        </p:txBody>
      </p:sp>
    </p:spTree>
    <p:extLst>
      <p:ext uri="{BB962C8B-B14F-4D97-AF65-F5344CB8AC3E}">
        <p14:creationId xmlns:p14="http://schemas.microsoft.com/office/powerpoint/2010/main" val="3127103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cs typeface="Arial" pitchFamily="34" charset="0"/>
              </a:rPr>
              <a:t>Expand your protection to states that have already been members for some time</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98</a:t>
            </a:fld>
            <a:endParaRPr lang="en-US" dirty="0"/>
          </a:p>
        </p:txBody>
      </p:sp>
    </p:spTree>
    <p:extLst>
      <p:ext uri="{BB962C8B-B14F-4D97-AF65-F5344CB8AC3E}">
        <p14:creationId xmlns:p14="http://schemas.microsoft.com/office/powerpoint/2010/main" val="850947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smtClean="0"/>
              <a:t>Some</a:t>
            </a:r>
            <a:r>
              <a:rPr lang="fr-CH" dirty="0" smtClean="0"/>
              <a:t> figures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102</a:t>
            </a:fld>
            <a:endParaRPr lang="en-US" dirty="0"/>
          </a:p>
        </p:txBody>
      </p:sp>
    </p:spTree>
    <p:extLst>
      <p:ext uri="{BB962C8B-B14F-4D97-AF65-F5344CB8AC3E}">
        <p14:creationId xmlns:p14="http://schemas.microsoft.com/office/powerpoint/2010/main" val="3236584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cs typeface="Arial" pitchFamily="34" charset="0"/>
              </a:rPr>
              <a:t>Over 80% of our users have rather small portfolios</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105</a:t>
            </a:fld>
            <a:endParaRPr lang="en-US" dirty="0"/>
          </a:p>
        </p:txBody>
      </p:sp>
    </p:spTree>
    <p:extLst>
      <p:ext uri="{BB962C8B-B14F-4D97-AF65-F5344CB8AC3E}">
        <p14:creationId xmlns:p14="http://schemas.microsoft.com/office/powerpoint/2010/main" val="384881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pPr eaLnBrk="1" hangingPunct="1"/>
              <a:t>4</a:t>
            </a:fld>
            <a:endParaRPr lang="fr-FR"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smtClean="0">
                <a:latin typeface="Arial" pitchFamily="34" charset="0"/>
                <a:cs typeface="Arial" pitchFamily="34" charset="0"/>
              </a:rPr>
              <a:t>Designations</a:t>
            </a:r>
            <a:r>
              <a:rPr lang="fr-CH" dirty="0" smtClean="0">
                <a:latin typeface="Arial" pitchFamily="34" charset="0"/>
                <a:cs typeface="Arial" pitchFamily="34" charset="0"/>
              </a:rPr>
              <a:t> to </a:t>
            </a:r>
            <a:r>
              <a:rPr lang="fr-CH" dirty="0" err="1" smtClean="0">
                <a:latin typeface="Arial" pitchFamily="34" charset="0"/>
                <a:cs typeface="Arial" pitchFamily="34" charset="0"/>
              </a:rPr>
              <a:t>Iceland</a:t>
            </a:r>
            <a:r>
              <a:rPr lang="fr-CH" dirty="0" smtClean="0">
                <a:latin typeface="Arial" pitchFamily="34" charset="0"/>
                <a:cs typeface="Arial" pitchFamily="34" charset="0"/>
              </a:rPr>
              <a:t> – </a:t>
            </a:r>
            <a:r>
              <a:rPr lang="fr-CH" dirty="0" err="1" smtClean="0">
                <a:latin typeface="Arial" pitchFamily="34" charset="0"/>
                <a:cs typeface="Arial" pitchFamily="34" charset="0"/>
              </a:rPr>
              <a:t>so</a:t>
            </a:r>
            <a:r>
              <a:rPr lang="fr-CH" dirty="0" smtClean="0">
                <a:latin typeface="Arial" pitchFamily="34" charset="0"/>
                <a:cs typeface="Arial" pitchFamily="34" charset="0"/>
              </a:rPr>
              <a:t> people </a:t>
            </a:r>
            <a:r>
              <a:rPr lang="fr-CH" dirty="0" err="1" smtClean="0">
                <a:latin typeface="Arial" pitchFamily="34" charset="0"/>
                <a:cs typeface="Arial" pitchFamily="34" charset="0"/>
              </a:rPr>
              <a:t>abroad</a:t>
            </a:r>
            <a:r>
              <a:rPr lang="fr-CH" dirty="0" smtClean="0">
                <a:latin typeface="Arial" pitchFamily="34" charset="0"/>
                <a:cs typeface="Arial" pitchFamily="34" charset="0"/>
              </a:rPr>
              <a:t> </a:t>
            </a:r>
            <a:r>
              <a:rPr lang="fr-CH" dirty="0" err="1" smtClean="0">
                <a:latin typeface="Arial" pitchFamily="34" charset="0"/>
                <a:cs typeface="Arial" pitchFamily="34" charset="0"/>
              </a:rPr>
              <a:t>seeking</a:t>
            </a:r>
            <a:r>
              <a:rPr lang="fr-CH" dirty="0" smtClean="0">
                <a:latin typeface="Arial" pitchFamily="34" charset="0"/>
                <a:cs typeface="Arial" pitchFamily="34" charset="0"/>
              </a:rPr>
              <a:t> protection in </a:t>
            </a:r>
            <a:r>
              <a:rPr lang="fr-CH" dirty="0" err="1" smtClean="0">
                <a:latin typeface="Arial" pitchFamily="34" charset="0"/>
                <a:cs typeface="Arial" pitchFamily="34" charset="0"/>
              </a:rPr>
              <a:t>Iceland</a:t>
            </a:r>
            <a:r>
              <a:rPr lang="fr-CH" dirty="0" smtClean="0">
                <a:latin typeface="Arial" pitchFamily="34" charset="0"/>
                <a:cs typeface="Arial" pitchFamily="34" charset="0"/>
              </a:rPr>
              <a:t> has </a:t>
            </a:r>
            <a:r>
              <a:rPr lang="fr-CH" dirty="0" err="1" smtClean="0">
                <a:latin typeface="Arial" pitchFamily="34" charset="0"/>
                <a:cs typeface="Arial" pitchFamily="34" charset="0"/>
              </a:rPr>
              <a:t>always</a:t>
            </a:r>
            <a:r>
              <a:rPr lang="fr-CH" dirty="0" smtClean="0">
                <a:latin typeface="Arial" pitchFamily="34" charset="0"/>
                <a:cs typeface="Arial" pitchFamily="34" charset="0"/>
              </a:rPr>
              <a:t> been </a:t>
            </a:r>
            <a:r>
              <a:rPr lang="fr-CH" dirty="0" err="1" smtClean="0">
                <a:latin typeface="Arial" pitchFamily="34" charset="0"/>
                <a:cs typeface="Arial" pitchFamily="34" charset="0"/>
              </a:rPr>
              <a:t>rather</a:t>
            </a:r>
            <a:r>
              <a:rPr lang="fr-CH" dirty="0" smtClean="0">
                <a:latin typeface="Arial" pitchFamily="34" charset="0"/>
                <a:cs typeface="Arial" pitchFamily="34" charset="0"/>
              </a:rPr>
              <a:t> high, </a:t>
            </a:r>
            <a:r>
              <a:rPr lang="fr-CH" dirty="0" err="1" smtClean="0">
                <a:latin typeface="Arial" pitchFamily="34" charset="0"/>
                <a:cs typeface="Arial" pitchFamily="34" charset="0"/>
              </a:rPr>
              <a:t>compared</a:t>
            </a:r>
            <a:r>
              <a:rPr lang="fr-CH" dirty="0" smtClean="0">
                <a:latin typeface="Arial" pitchFamily="34" charset="0"/>
                <a:cs typeface="Arial" pitchFamily="34" charset="0"/>
              </a:rPr>
              <a:t> to the national </a:t>
            </a:r>
            <a:r>
              <a:rPr lang="fr-CH" dirty="0" err="1" smtClean="0">
                <a:latin typeface="Arial" pitchFamily="34" charset="0"/>
                <a:cs typeface="Arial" pitchFamily="34" charset="0"/>
              </a:rPr>
              <a:t>filings</a:t>
            </a:r>
            <a:r>
              <a:rPr lang="fr-CH" dirty="0" smtClean="0">
                <a:latin typeface="Arial" pitchFamily="34" charset="0"/>
                <a:cs typeface="Arial" pitchFamily="34" charset="0"/>
              </a:rPr>
              <a:t>.</a:t>
            </a:r>
          </a:p>
          <a:p>
            <a:r>
              <a:rPr lang="fr-CH" dirty="0" err="1" smtClean="0">
                <a:latin typeface="Arial" pitchFamily="34" charset="0"/>
                <a:cs typeface="Arial" pitchFamily="34" charset="0"/>
              </a:rPr>
              <a:t>Dropped</a:t>
            </a:r>
            <a:r>
              <a:rPr lang="fr-CH" dirty="0" smtClean="0">
                <a:latin typeface="Arial" pitchFamily="34" charset="0"/>
                <a:cs typeface="Arial" pitchFamily="34" charset="0"/>
              </a:rPr>
              <a:t> in 2008.</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109</a:t>
            </a:fld>
            <a:endParaRPr lang="en-US" dirty="0"/>
          </a:p>
        </p:txBody>
      </p:sp>
    </p:spTree>
    <p:extLst>
      <p:ext uri="{BB962C8B-B14F-4D97-AF65-F5344CB8AC3E}">
        <p14:creationId xmlns:p14="http://schemas.microsoft.com/office/powerpoint/2010/main" val="2423499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latin typeface="Arial" pitchFamily="34" charset="0"/>
                <a:cs typeface="Arial" pitchFamily="34" charset="0"/>
              </a:rPr>
              <a:t>13% of </a:t>
            </a:r>
            <a:r>
              <a:rPr lang="fr-CH" dirty="0" err="1" smtClean="0">
                <a:latin typeface="Arial" pitchFamily="34" charset="0"/>
                <a:cs typeface="Arial" pitchFamily="34" charset="0"/>
              </a:rPr>
              <a:t>teh</a:t>
            </a:r>
            <a:r>
              <a:rPr lang="fr-CH" dirty="0" smtClean="0">
                <a:latin typeface="Arial" pitchFamily="34" charset="0"/>
                <a:cs typeface="Arial" pitchFamily="34" charset="0"/>
              </a:rPr>
              <a:t> registration to </a:t>
            </a:r>
            <a:r>
              <a:rPr lang="fr-CH" dirty="0" err="1" smtClean="0">
                <a:latin typeface="Arial" pitchFamily="34" charset="0"/>
                <a:cs typeface="Arial" pitchFamily="34" charset="0"/>
              </a:rPr>
              <a:t>Iceland</a:t>
            </a:r>
            <a:r>
              <a:rPr lang="fr-CH" dirty="0" smtClean="0">
                <a:latin typeface="Arial" pitchFamily="34" charset="0"/>
                <a:cs typeface="Arial" pitchFamily="34" charset="0"/>
              </a:rPr>
              <a:t> are </a:t>
            </a:r>
            <a:r>
              <a:rPr lang="fr-CH" dirty="0" err="1" smtClean="0">
                <a:latin typeface="Arial" pitchFamily="34" charset="0"/>
                <a:cs typeface="Arial" pitchFamily="34" charset="0"/>
              </a:rPr>
              <a:t>form</a:t>
            </a:r>
            <a:r>
              <a:rPr lang="fr-CH" dirty="0" smtClean="0">
                <a:latin typeface="Arial" pitchFamily="34" charset="0"/>
                <a:cs typeface="Arial" pitchFamily="34" charset="0"/>
              </a:rPr>
              <a:t> EU</a:t>
            </a:r>
          </a:p>
          <a:p>
            <a:r>
              <a:rPr lang="fr-CH" dirty="0" err="1" smtClean="0">
                <a:latin typeface="Arial" pitchFamily="34" charset="0"/>
                <a:cs typeface="Arial" pitchFamily="34" charset="0"/>
              </a:rPr>
              <a:t>Swiss</a:t>
            </a:r>
            <a:r>
              <a:rPr lang="fr-CH" dirty="0" smtClean="0">
                <a:latin typeface="Arial" pitchFamily="34" charset="0"/>
                <a:cs typeface="Arial" pitchFamily="34" charset="0"/>
              </a:rPr>
              <a:t> 12%</a:t>
            </a:r>
          </a:p>
          <a:p>
            <a:r>
              <a:rPr lang="fr-CH" dirty="0" smtClean="0">
                <a:latin typeface="Arial" pitchFamily="34" charset="0"/>
                <a:cs typeface="Arial" pitchFamily="34" charset="0"/>
              </a:rPr>
              <a:t>11 </a:t>
            </a:r>
            <a:r>
              <a:rPr lang="fr-CH" dirty="0" err="1" smtClean="0">
                <a:latin typeface="Arial" pitchFamily="34" charset="0"/>
                <a:cs typeface="Arial" pitchFamily="34" charset="0"/>
              </a:rPr>
              <a:t>from</a:t>
            </a:r>
            <a:r>
              <a:rPr lang="fr-CH" dirty="0" smtClean="0">
                <a:latin typeface="Arial" pitchFamily="34" charset="0"/>
                <a:cs typeface="Arial" pitchFamily="34" charset="0"/>
              </a:rPr>
              <a:t> the US</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110</a:t>
            </a:fld>
            <a:endParaRPr lang="en-US" dirty="0"/>
          </a:p>
        </p:txBody>
      </p:sp>
    </p:spTree>
    <p:extLst>
      <p:ext uri="{BB962C8B-B14F-4D97-AF65-F5344CB8AC3E}">
        <p14:creationId xmlns:p14="http://schemas.microsoft.com/office/powerpoint/2010/main" val="2194963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fr-CH" dirty="0" smtClean="0">
                <a:latin typeface="Arial" pitchFamily="34" charset="0"/>
                <a:cs typeface="Arial" pitchFamily="34" charset="0"/>
              </a:rPr>
              <a:t>Protection for design – the line </a:t>
            </a:r>
            <a:r>
              <a:rPr lang="fr-CH" dirty="0" err="1" smtClean="0">
                <a:latin typeface="Arial" pitchFamily="34" charset="0"/>
                <a:cs typeface="Arial" pitchFamily="34" charset="0"/>
              </a:rPr>
              <a:t>between</a:t>
            </a:r>
            <a:r>
              <a:rPr lang="fr-CH" dirty="0" smtClean="0">
                <a:latin typeface="Arial" pitchFamily="34" charset="0"/>
                <a:cs typeface="Arial" pitchFamily="34" charset="0"/>
              </a:rPr>
              <a:t> </a:t>
            </a:r>
            <a:r>
              <a:rPr lang="fr-CH" dirty="0" err="1" smtClean="0">
                <a:latin typeface="Arial" pitchFamily="34" charset="0"/>
                <a:cs typeface="Arial" pitchFamily="34" charset="0"/>
              </a:rPr>
              <a:t>trademark</a:t>
            </a:r>
            <a:r>
              <a:rPr lang="fr-CH" dirty="0" smtClean="0">
                <a:latin typeface="Arial" pitchFamily="34" charset="0"/>
                <a:cs typeface="Arial" pitchFamily="34" charset="0"/>
              </a:rPr>
              <a:t> protection and designs. </a:t>
            </a:r>
          </a:p>
          <a:p>
            <a:pPr eaLnBrk="1" hangingPunct="1">
              <a:lnSpc>
                <a:spcPct val="90000"/>
              </a:lnSpc>
            </a:pPr>
            <a:r>
              <a:rPr lang="fr-CH" dirty="0" smtClean="0">
                <a:latin typeface="Arial" pitchFamily="34" charset="0"/>
                <a:cs typeface="Arial" pitchFamily="34" charset="0"/>
              </a:rPr>
              <a:t>For a </a:t>
            </a:r>
            <a:r>
              <a:rPr lang="fr-CH" dirty="0" err="1" smtClean="0">
                <a:latin typeface="Arial" pitchFamily="34" charset="0"/>
                <a:cs typeface="Arial" pitchFamily="34" charset="0"/>
              </a:rPr>
              <a:t>bottle</a:t>
            </a:r>
            <a:r>
              <a:rPr lang="fr-CH" dirty="0" smtClean="0">
                <a:latin typeface="Arial" pitchFamily="34" charset="0"/>
                <a:cs typeface="Arial" pitchFamily="34" charset="0"/>
              </a:rPr>
              <a:t> – </a:t>
            </a:r>
            <a:r>
              <a:rPr lang="fr-CH" dirty="0" err="1" smtClean="0">
                <a:latin typeface="Arial" pitchFamily="34" charset="0"/>
                <a:cs typeface="Arial" pitchFamily="34" charset="0"/>
              </a:rPr>
              <a:t>only</a:t>
            </a:r>
            <a:r>
              <a:rPr lang="fr-CH" dirty="0" smtClean="0">
                <a:latin typeface="Arial" pitchFamily="34" charset="0"/>
                <a:cs typeface="Arial" pitchFamily="34" charset="0"/>
              </a:rPr>
              <a:t> the design but as </a:t>
            </a:r>
            <a:r>
              <a:rPr lang="fr-CH" dirty="0" err="1" smtClean="0">
                <a:latin typeface="Arial" pitchFamily="34" charset="0"/>
                <a:cs typeface="Arial" pitchFamily="34" charset="0"/>
              </a:rPr>
              <a:t>trademark</a:t>
            </a:r>
            <a:r>
              <a:rPr lang="fr-CH" dirty="0" smtClean="0">
                <a:latin typeface="Arial" pitchFamily="34" charset="0"/>
                <a:cs typeface="Arial" pitchFamily="34" charset="0"/>
              </a:rPr>
              <a:t> the </a:t>
            </a:r>
            <a:r>
              <a:rPr lang="fr-CH" dirty="0" err="1" smtClean="0">
                <a:latin typeface="Arial" pitchFamily="34" charset="0"/>
                <a:cs typeface="Arial" pitchFamily="34" charset="0"/>
              </a:rPr>
              <a:t>product</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112</a:t>
            </a:fld>
            <a:endParaRPr lang="en-US" dirty="0"/>
          </a:p>
        </p:txBody>
      </p:sp>
    </p:spTree>
    <p:extLst>
      <p:ext uri="{BB962C8B-B14F-4D97-AF65-F5344CB8AC3E}">
        <p14:creationId xmlns:p14="http://schemas.microsoft.com/office/powerpoint/2010/main" val="2773176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latin typeface="Arial" pitchFamily="34" charset="0"/>
                <a:cs typeface="Arial" pitchFamily="34" charset="0"/>
              </a:rPr>
              <a:t>To sum up </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114</a:t>
            </a:fld>
            <a:endParaRPr lang="en-US" dirty="0"/>
          </a:p>
        </p:txBody>
      </p:sp>
    </p:spTree>
    <p:extLst>
      <p:ext uri="{BB962C8B-B14F-4D97-AF65-F5344CB8AC3E}">
        <p14:creationId xmlns:p14="http://schemas.microsoft.com/office/powerpoint/2010/main" val="3853423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fr-CH" dirty="0" smtClean="0">
                <a:latin typeface="Arial" pitchFamily="34" charset="0"/>
                <a:cs typeface="Arial" pitchFamily="34" charset="0"/>
              </a:rPr>
              <a:t>Protection for design – the line </a:t>
            </a:r>
            <a:r>
              <a:rPr lang="fr-CH" dirty="0" err="1" smtClean="0">
                <a:latin typeface="Arial" pitchFamily="34" charset="0"/>
                <a:cs typeface="Arial" pitchFamily="34" charset="0"/>
              </a:rPr>
              <a:t>between</a:t>
            </a:r>
            <a:r>
              <a:rPr lang="fr-CH" dirty="0" smtClean="0">
                <a:latin typeface="Arial" pitchFamily="34" charset="0"/>
                <a:cs typeface="Arial" pitchFamily="34" charset="0"/>
              </a:rPr>
              <a:t> </a:t>
            </a:r>
            <a:r>
              <a:rPr lang="fr-CH" dirty="0" err="1" smtClean="0">
                <a:latin typeface="Arial" pitchFamily="34" charset="0"/>
                <a:cs typeface="Arial" pitchFamily="34" charset="0"/>
              </a:rPr>
              <a:t>trademark</a:t>
            </a:r>
            <a:r>
              <a:rPr lang="fr-CH" dirty="0" smtClean="0">
                <a:latin typeface="Arial" pitchFamily="34" charset="0"/>
                <a:cs typeface="Arial" pitchFamily="34" charset="0"/>
              </a:rPr>
              <a:t> protection and designs. </a:t>
            </a:r>
          </a:p>
          <a:p>
            <a:pPr eaLnBrk="1" hangingPunct="1">
              <a:lnSpc>
                <a:spcPct val="90000"/>
              </a:lnSpc>
            </a:pPr>
            <a:r>
              <a:rPr lang="fr-CH" dirty="0" smtClean="0">
                <a:latin typeface="Arial" pitchFamily="34" charset="0"/>
                <a:cs typeface="Arial" pitchFamily="34" charset="0"/>
              </a:rPr>
              <a:t>For a </a:t>
            </a:r>
            <a:r>
              <a:rPr lang="fr-CH" dirty="0" err="1" smtClean="0">
                <a:latin typeface="Arial" pitchFamily="34" charset="0"/>
                <a:cs typeface="Arial" pitchFamily="34" charset="0"/>
              </a:rPr>
              <a:t>bottle</a:t>
            </a:r>
            <a:r>
              <a:rPr lang="fr-CH" dirty="0" smtClean="0">
                <a:latin typeface="Arial" pitchFamily="34" charset="0"/>
                <a:cs typeface="Arial" pitchFamily="34" charset="0"/>
              </a:rPr>
              <a:t> – </a:t>
            </a:r>
            <a:r>
              <a:rPr lang="fr-CH" dirty="0" err="1" smtClean="0">
                <a:latin typeface="Arial" pitchFamily="34" charset="0"/>
                <a:cs typeface="Arial" pitchFamily="34" charset="0"/>
              </a:rPr>
              <a:t>only</a:t>
            </a:r>
            <a:r>
              <a:rPr lang="fr-CH" dirty="0" smtClean="0">
                <a:latin typeface="Arial" pitchFamily="34" charset="0"/>
                <a:cs typeface="Arial" pitchFamily="34" charset="0"/>
              </a:rPr>
              <a:t> the design but as </a:t>
            </a:r>
            <a:r>
              <a:rPr lang="fr-CH" dirty="0" err="1" smtClean="0">
                <a:latin typeface="Arial" pitchFamily="34" charset="0"/>
                <a:cs typeface="Arial" pitchFamily="34" charset="0"/>
              </a:rPr>
              <a:t>trademark</a:t>
            </a:r>
            <a:r>
              <a:rPr lang="fr-CH" dirty="0" smtClean="0">
                <a:latin typeface="Arial" pitchFamily="34" charset="0"/>
                <a:cs typeface="Arial" pitchFamily="34" charset="0"/>
              </a:rPr>
              <a:t> the </a:t>
            </a:r>
            <a:r>
              <a:rPr lang="fr-CH" dirty="0" err="1" smtClean="0">
                <a:latin typeface="Arial" pitchFamily="34" charset="0"/>
                <a:cs typeface="Arial" pitchFamily="34" charset="0"/>
              </a:rPr>
              <a:t>product</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115</a:t>
            </a:fld>
            <a:endParaRPr lang="en-US" dirty="0"/>
          </a:p>
        </p:txBody>
      </p:sp>
    </p:spTree>
    <p:extLst>
      <p:ext uri="{BB962C8B-B14F-4D97-AF65-F5344CB8AC3E}">
        <p14:creationId xmlns:p14="http://schemas.microsoft.com/office/powerpoint/2010/main" val="2411185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sz="1200" dirty="0" smtClean="0">
                <a:latin typeface="Arial" pitchFamily="34" charset="0"/>
                <a:cs typeface="Arial" pitchFamily="34" charset="0"/>
              </a:rPr>
              <a:t>Provides a simple, rapid and economical procedure to obtian protection</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117</a:t>
            </a:fld>
            <a:endParaRPr lang="en-US" dirty="0"/>
          </a:p>
        </p:txBody>
      </p:sp>
    </p:spTree>
    <p:extLst>
      <p:ext uri="{BB962C8B-B14F-4D97-AF65-F5344CB8AC3E}">
        <p14:creationId xmlns:p14="http://schemas.microsoft.com/office/powerpoint/2010/main" val="2077972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118</a:t>
            </a:fld>
            <a:endParaRPr lang="en-US" dirty="0"/>
          </a:p>
        </p:txBody>
      </p:sp>
    </p:spTree>
    <p:extLst>
      <p:ext uri="{BB962C8B-B14F-4D97-AF65-F5344CB8AC3E}">
        <p14:creationId xmlns:p14="http://schemas.microsoft.com/office/powerpoint/2010/main" val="2608497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In some states it is possible to defer the publication of the design. This can be up to 30 months. </a:t>
            </a:r>
          </a:p>
          <a:p>
            <a:r>
              <a:rPr lang="en-US" dirty="0" smtClean="0">
                <a:latin typeface="Arial" pitchFamily="34" charset="0"/>
                <a:cs typeface="Arial" pitchFamily="34" charset="0"/>
              </a:rPr>
              <a:t>Iceland does not allow any deferment of publication</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122</a:t>
            </a:fld>
            <a:endParaRPr lang="en-US" dirty="0"/>
          </a:p>
        </p:txBody>
      </p:sp>
    </p:spTree>
    <p:extLst>
      <p:ext uri="{BB962C8B-B14F-4D97-AF65-F5344CB8AC3E}">
        <p14:creationId xmlns:p14="http://schemas.microsoft.com/office/powerpoint/2010/main" val="3825664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cs typeface="Arial" pitchFamily="34" charset="0"/>
              </a:rPr>
              <a:t>Most applications – contain only one design</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127</a:t>
            </a:fld>
            <a:endParaRPr lang="en-US" dirty="0"/>
          </a:p>
        </p:txBody>
      </p:sp>
    </p:spTree>
    <p:extLst>
      <p:ext uri="{BB962C8B-B14F-4D97-AF65-F5344CB8AC3E}">
        <p14:creationId xmlns:p14="http://schemas.microsoft.com/office/powerpoint/2010/main" val="1966671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cs typeface="Arial" pitchFamily="34" charset="0"/>
              </a:rPr>
              <a:t>Most of the </a:t>
            </a:r>
            <a:r>
              <a:rPr lang="en-US" dirty="0" err="1" smtClean="0">
                <a:latin typeface="Arial" pitchFamily="34" charset="0"/>
                <a:cs typeface="Arial" pitchFamily="34" charset="0"/>
              </a:rPr>
              <a:t>applicatant</a:t>
            </a:r>
            <a:r>
              <a:rPr lang="en-US" dirty="0" smtClean="0">
                <a:latin typeface="Arial" pitchFamily="34" charset="0"/>
                <a:cs typeface="Arial" pitchFamily="34" charset="0"/>
              </a:rPr>
              <a:t> pay less than 1000 </a:t>
            </a:r>
            <a:r>
              <a:rPr lang="en-US" dirty="0" err="1" smtClean="0">
                <a:latin typeface="Arial" pitchFamily="34" charset="0"/>
                <a:cs typeface="Arial" pitchFamily="34" charset="0"/>
              </a:rPr>
              <a:t>chf</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128</a:t>
            </a:fld>
            <a:endParaRPr lang="en-US" dirty="0"/>
          </a:p>
        </p:txBody>
      </p:sp>
    </p:spTree>
    <p:extLst>
      <p:ext uri="{BB962C8B-B14F-4D97-AF65-F5344CB8AC3E}">
        <p14:creationId xmlns:p14="http://schemas.microsoft.com/office/powerpoint/2010/main" val="125255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9</a:t>
            </a:fld>
            <a:endParaRPr lang="en-US" dirty="0"/>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smtClean="0">
              <a:latin typeface="Arial" pitchFamily="34" charset="0"/>
              <a:cs typeface="Arial" pitchFamily="34" charset="0"/>
            </a:endParaRPr>
          </a:p>
          <a:p>
            <a:r>
              <a:rPr lang="fr-CH" dirty="0" err="1" smtClean="0">
                <a:latin typeface="Arial" pitchFamily="34" charset="0"/>
                <a:cs typeface="Arial" pitchFamily="34" charset="0"/>
              </a:rPr>
              <a:t>Majority</a:t>
            </a:r>
            <a:r>
              <a:rPr lang="fr-CH" dirty="0" smtClean="0">
                <a:latin typeface="Arial" pitchFamily="34" charset="0"/>
                <a:cs typeface="Arial" pitchFamily="34" charset="0"/>
              </a:rPr>
              <a:t> </a:t>
            </a:r>
            <a:r>
              <a:rPr lang="fr-CH" dirty="0" err="1" smtClean="0">
                <a:latin typeface="Arial" pitchFamily="34" charset="0"/>
                <a:cs typeface="Arial" pitchFamily="34" charset="0"/>
              </a:rPr>
              <a:t>from</a:t>
            </a:r>
            <a:r>
              <a:rPr lang="fr-CH" dirty="0" smtClean="0">
                <a:latin typeface="Arial" pitchFamily="34" charset="0"/>
                <a:cs typeface="Arial" pitchFamily="34" charset="0"/>
              </a:rPr>
              <a:t> the EU</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132</a:t>
            </a:fld>
            <a:endParaRPr lang="en-US" dirty="0"/>
          </a:p>
        </p:txBody>
      </p:sp>
    </p:spTree>
    <p:extLst>
      <p:ext uri="{BB962C8B-B14F-4D97-AF65-F5344CB8AC3E}">
        <p14:creationId xmlns:p14="http://schemas.microsoft.com/office/powerpoint/2010/main" val="1093370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latin typeface="Arial" pitchFamily="34" charset="0"/>
                <a:cs typeface="Arial" pitchFamily="34" charset="0"/>
              </a:rPr>
              <a:t>The total </a:t>
            </a:r>
            <a:r>
              <a:rPr lang="fr-CH" dirty="0" err="1" smtClean="0">
                <a:latin typeface="Arial" pitchFamily="34" charset="0"/>
                <a:cs typeface="Arial" pitchFamily="34" charset="0"/>
              </a:rPr>
              <a:t>number</a:t>
            </a:r>
            <a:r>
              <a:rPr lang="fr-CH" dirty="0" smtClean="0">
                <a:latin typeface="Arial" pitchFamily="34" charset="0"/>
                <a:cs typeface="Arial" pitchFamily="34" charset="0"/>
              </a:rPr>
              <a:t> of designs via Hague in </a:t>
            </a:r>
            <a:r>
              <a:rPr lang="fr-CH" dirty="0" err="1" smtClean="0">
                <a:latin typeface="Arial" pitchFamily="34" charset="0"/>
                <a:cs typeface="Arial" pitchFamily="34" charset="0"/>
              </a:rPr>
              <a:t>Icleand</a:t>
            </a:r>
            <a:r>
              <a:rPr lang="fr-CH" dirty="0" smtClean="0">
                <a:latin typeface="Arial" pitchFamily="34" charset="0"/>
                <a:cs typeface="Arial" pitchFamily="34" charset="0"/>
              </a:rPr>
              <a:t> are 90.</a:t>
            </a:r>
          </a:p>
          <a:p>
            <a:r>
              <a:rPr lang="fr-CH" dirty="0" err="1" smtClean="0">
                <a:latin typeface="Arial" pitchFamily="34" charset="0"/>
                <a:cs typeface="Arial" pitchFamily="34" charset="0"/>
              </a:rPr>
              <a:t>Majority</a:t>
            </a:r>
            <a:r>
              <a:rPr lang="fr-CH" dirty="0" smtClean="0">
                <a:latin typeface="Arial" pitchFamily="34" charset="0"/>
                <a:cs typeface="Arial" pitchFamily="34" charset="0"/>
              </a:rPr>
              <a:t> </a:t>
            </a:r>
            <a:r>
              <a:rPr lang="fr-CH" dirty="0" err="1" smtClean="0">
                <a:latin typeface="Arial" pitchFamily="34" charset="0"/>
                <a:cs typeface="Arial" pitchFamily="34" charset="0"/>
              </a:rPr>
              <a:t>from</a:t>
            </a:r>
            <a:r>
              <a:rPr lang="fr-CH" dirty="0" smtClean="0">
                <a:latin typeface="Arial" pitchFamily="34" charset="0"/>
                <a:cs typeface="Arial" pitchFamily="34" charset="0"/>
              </a:rPr>
              <a:t> the EU</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133</a:t>
            </a:fld>
            <a:endParaRPr lang="en-US" dirty="0"/>
          </a:p>
        </p:txBody>
      </p:sp>
    </p:spTree>
    <p:extLst>
      <p:ext uri="{BB962C8B-B14F-4D97-AF65-F5344CB8AC3E}">
        <p14:creationId xmlns:p14="http://schemas.microsoft.com/office/powerpoint/2010/main" val="310754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1 cost-effective and efficient, thereby creating opportunities that would not otherwise exist for any enterprise with a limited legal budget</a:t>
            </a:r>
          </a:p>
          <a:p>
            <a:endParaRPr lang="fr-CH" dirty="0" smtClean="0">
              <a:latin typeface="Arial" pitchFamily="34" charset="0"/>
              <a:cs typeface="Arial" pitchFamily="34" charset="0"/>
            </a:endParaRPr>
          </a:p>
          <a:p>
            <a:r>
              <a:rPr lang="en-US" dirty="0" smtClean="0">
                <a:latin typeface="Arial" pitchFamily="34" charset="0"/>
                <a:cs typeface="Arial" pitchFamily="34" charset="0"/>
              </a:rPr>
              <a:t>3 by filing a single international application for a single international registration with effect in one or more designated Contracting Parties</a:t>
            </a:r>
          </a:p>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135</a:t>
            </a:fld>
            <a:endParaRPr lang="en-US" dirty="0"/>
          </a:p>
        </p:txBody>
      </p:sp>
    </p:spTree>
    <p:extLst>
      <p:ext uri="{BB962C8B-B14F-4D97-AF65-F5344CB8AC3E}">
        <p14:creationId xmlns:p14="http://schemas.microsoft.com/office/powerpoint/2010/main" val="225378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pPr eaLnBrk="1" hangingPunct="1"/>
              <a:t>11</a:t>
            </a:fld>
            <a:endParaRPr lang="en-US" sz="1200" dirty="0"/>
          </a:p>
        </p:txBody>
      </p:sp>
      <p:sp>
        <p:nvSpPr>
          <p:cNvPr id="43011" name="Rectangle 2"/>
          <p:cNvSpPr>
            <a:spLocks noGrp="1" noRot="1" noChangeAspect="1" noChangeArrowheads="1" noTextEdit="1"/>
          </p:cNvSpPr>
          <p:nvPr>
            <p:ph type="sldImg"/>
          </p:nvPr>
        </p:nvSpPr>
        <p:spPr>
          <a:xfrm>
            <a:off x="915988" y="744538"/>
            <a:ext cx="4965700" cy="3724275"/>
          </a:xfrm>
          <a:ln/>
        </p:spPr>
      </p:sp>
      <p:sp>
        <p:nvSpPr>
          <p:cNvPr id="43012" name="Rectangle 3"/>
          <p:cNvSpPr>
            <a:spLocks noGrp="1" noChangeArrowheads="1"/>
          </p:cNvSpPr>
          <p:nvPr>
            <p:ph type="body" idx="1"/>
          </p:nvPr>
        </p:nvSpPr>
        <p:spPr>
          <a:xfrm>
            <a:off x="906463" y="4716463"/>
            <a:ext cx="4984750" cy="446563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s-ES_tradnl"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92871551-8634-3A4A-8821-A7FE9CE1C000}" type="slidenum">
              <a:rPr lang="en-US" sz="1200"/>
              <a:pPr eaLnBrk="1" hangingPunct="1"/>
              <a:t>12</a:t>
            </a:fld>
            <a:endParaRPr lang="en-US" sz="1200" dirty="0"/>
          </a:p>
        </p:txBody>
      </p:sp>
      <p:sp>
        <p:nvSpPr>
          <p:cNvPr id="44035" name="Rectangle 2"/>
          <p:cNvSpPr>
            <a:spLocks noGrp="1" noRot="1" noChangeAspect="1" noChangeArrowheads="1" noTextEdit="1"/>
          </p:cNvSpPr>
          <p:nvPr>
            <p:ph type="sldImg"/>
          </p:nvPr>
        </p:nvSpPr>
        <p:spPr>
          <a:xfrm>
            <a:off x="915988" y="744538"/>
            <a:ext cx="4965700" cy="3724275"/>
          </a:xfrm>
          <a:ln/>
        </p:spPr>
      </p:sp>
      <p:sp>
        <p:nvSpPr>
          <p:cNvPr id="44036" name="Rectangle 3"/>
          <p:cNvSpPr>
            <a:spLocks noGrp="1" noChangeArrowheads="1"/>
          </p:cNvSpPr>
          <p:nvPr>
            <p:ph type="body" idx="1"/>
          </p:nvPr>
        </p:nvSpPr>
        <p:spPr>
          <a:xfrm>
            <a:off x="906463" y="4716463"/>
            <a:ext cx="4984750" cy="446563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s-ES_tradnl"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13</a:t>
            </a:fld>
            <a:endParaRPr lang="en-US" dirty="0"/>
          </a:p>
        </p:txBody>
      </p:sp>
    </p:spTree>
    <p:extLst>
      <p:ext uri="{BB962C8B-B14F-4D97-AF65-F5344CB8AC3E}">
        <p14:creationId xmlns:p14="http://schemas.microsoft.com/office/powerpoint/2010/main" val="3831448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private and/or non-commercial use; experimental</a:t>
            </a:r>
          </a:p>
          <a:p>
            <a:r>
              <a:rPr lang="en-US" dirty="0"/>
              <a:t>use and/or scientific research; preparation of medicines; prior use; use of</a:t>
            </a:r>
          </a:p>
          <a:p>
            <a:r>
              <a:rPr lang="en-US" dirty="0"/>
              <a:t>articles on foreign vessels, aircrafts and land vehicles. The document should</a:t>
            </a:r>
          </a:p>
          <a:p>
            <a:r>
              <a:rPr lang="en-US" dirty="0"/>
              <a:t>also cover practical challenges encountered by Member States in</a:t>
            </a:r>
          </a:p>
          <a:p>
            <a:r>
              <a:rPr lang="en-US" dirty="0"/>
              <a:t>implementing them.</a:t>
            </a:r>
            <a:endParaRPr lang="es-ES_tradnl" dirty="0"/>
          </a:p>
        </p:txBody>
      </p:sp>
      <p:sp>
        <p:nvSpPr>
          <p:cNvPr id="471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6CD01A1-DED5-494C-80B1-82B50B83F516}" type="slidenum">
              <a:rPr lang="en-US" sz="1200"/>
              <a:pPr eaLnBrk="1" hangingPunct="1"/>
              <a:t>15</a:t>
            </a:fld>
            <a:endParaRPr 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28E15E-D7B5-4331-9408-58FEB9B59B6A}" type="slidenum">
              <a:rPr lang="en-US">
                <a:solidFill>
                  <a:srgbClr val="000000"/>
                </a:solidFill>
                <a:latin typeface="Arial" charset="0"/>
                <a:ea typeface="ＭＳ Ｐゴシック" pitchFamily="34" charset="-128"/>
                <a:cs typeface="Arial" charset="0"/>
              </a:rPr>
              <a:pPr fontAlgn="base">
                <a:spcBef>
                  <a:spcPct val="0"/>
                </a:spcBef>
                <a:spcAft>
                  <a:spcPct val="0"/>
                </a:spcAft>
              </a:pPr>
              <a:t>16</a:t>
            </a:fld>
            <a:endParaRPr lang="en-US" dirty="0">
              <a:solidFill>
                <a:srgbClr val="000000"/>
              </a:solidFill>
              <a:latin typeface="Arial" charset="0"/>
              <a:ea typeface="ＭＳ Ｐゴシック" pitchFamily="34" charset="-128"/>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22</a:t>
            </a:fld>
            <a:endParaRPr lang="en-US" dirty="0"/>
          </a:p>
        </p:txBody>
      </p:sp>
    </p:spTree>
    <p:extLst>
      <p:ext uri="{BB962C8B-B14F-4D97-AF65-F5344CB8AC3E}">
        <p14:creationId xmlns:p14="http://schemas.microsoft.com/office/powerpoint/2010/main" val="3528439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83185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pPr/>
              <a:t>‹#›</a:t>
            </a:fld>
            <a:endParaRPr lang="en-US" dirty="0"/>
          </a:p>
        </p:txBody>
      </p:sp>
    </p:spTree>
    <p:extLst>
      <p:ext uri="{BB962C8B-B14F-4D97-AF65-F5344CB8AC3E}">
        <p14:creationId xmlns:p14="http://schemas.microsoft.com/office/powerpoint/2010/main" val="238939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pPr/>
              <a:t>‹#›</a:t>
            </a:fld>
            <a:endParaRPr lang="en-US" dirty="0"/>
          </a:p>
        </p:txBody>
      </p:sp>
    </p:spTree>
    <p:extLst>
      <p:ext uri="{BB962C8B-B14F-4D97-AF65-F5344CB8AC3E}">
        <p14:creationId xmlns:p14="http://schemas.microsoft.com/office/powerpoint/2010/main" val="2046467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pPr/>
              <a:t>‹#›</a:t>
            </a:fld>
            <a:endParaRPr lang="en-US" dirty="0"/>
          </a:p>
        </p:txBody>
      </p:sp>
    </p:spTree>
    <p:extLst>
      <p:ext uri="{BB962C8B-B14F-4D97-AF65-F5344CB8AC3E}">
        <p14:creationId xmlns:p14="http://schemas.microsoft.com/office/powerpoint/2010/main" val="823533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pPr/>
              <a:t>‹#›</a:t>
            </a:fld>
            <a:endParaRPr lang="en-US" dirty="0"/>
          </a:p>
        </p:txBody>
      </p:sp>
    </p:spTree>
    <p:extLst>
      <p:ext uri="{BB962C8B-B14F-4D97-AF65-F5344CB8AC3E}">
        <p14:creationId xmlns:p14="http://schemas.microsoft.com/office/powerpoint/2010/main" val="3453699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pPr/>
              <a:t>‹#›</a:t>
            </a:fld>
            <a:endParaRPr lang="en-US" dirty="0"/>
          </a:p>
        </p:txBody>
      </p:sp>
    </p:spTree>
    <p:extLst>
      <p:ext uri="{BB962C8B-B14F-4D97-AF65-F5344CB8AC3E}">
        <p14:creationId xmlns:p14="http://schemas.microsoft.com/office/powerpoint/2010/main" val="1734993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pPr/>
              <a:t>‹#›</a:t>
            </a:fld>
            <a:endParaRPr lang="en-US" dirty="0"/>
          </a:p>
        </p:txBody>
      </p:sp>
    </p:spTree>
    <p:extLst>
      <p:ext uri="{BB962C8B-B14F-4D97-AF65-F5344CB8AC3E}">
        <p14:creationId xmlns:p14="http://schemas.microsoft.com/office/powerpoint/2010/main" val="403065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pPr/>
              <a:t>‹#›</a:t>
            </a:fld>
            <a:endParaRPr lang="en-US" dirty="0"/>
          </a:p>
        </p:txBody>
      </p:sp>
    </p:spTree>
    <p:extLst>
      <p:ext uri="{BB962C8B-B14F-4D97-AF65-F5344CB8AC3E}">
        <p14:creationId xmlns:p14="http://schemas.microsoft.com/office/powerpoint/2010/main" val="420872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pPr/>
              <a:t>‹#›</a:t>
            </a:fld>
            <a:endParaRPr lang="en-US" dirty="0"/>
          </a:p>
        </p:txBody>
      </p:sp>
    </p:spTree>
    <p:extLst>
      <p:ext uri="{BB962C8B-B14F-4D97-AF65-F5344CB8AC3E}">
        <p14:creationId xmlns:p14="http://schemas.microsoft.com/office/powerpoint/2010/main" val="288100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pPr/>
              <a:t>‹#›</a:t>
            </a:fld>
            <a:endParaRPr lang="en-US" dirty="0"/>
          </a:p>
        </p:txBody>
      </p:sp>
    </p:spTree>
    <p:extLst>
      <p:ext uri="{BB962C8B-B14F-4D97-AF65-F5344CB8AC3E}">
        <p14:creationId xmlns:p14="http://schemas.microsoft.com/office/powerpoint/2010/main" val="309992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pPr/>
              <a:t>‹#›</a:t>
            </a:fld>
            <a:endParaRPr lang="en-US" dirty="0"/>
          </a:p>
        </p:txBody>
      </p:sp>
    </p:spTree>
    <p:extLst>
      <p:ext uri="{BB962C8B-B14F-4D97-AF65-F5344CB8AC3E}">
        <p14:creationId xmlns:p14="http://schemas.microsoft.com/office/powerpoint/2010/main" val="21536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pPr/>
              <a:t>‹#›</a:t>
            </a:fld>
            <a:endParaRPr lang="en-US" dirty="0"/>
          </a:p>
        </p:txBody>
      </p:sp>
    </p:spTree>
    <p:extLst>
      <p:ext uri="{BB962C8B-B14F-4D97-AF65-F5344CB8AC3E}">
        <p14:creationId xmlns:p14="http://schemas.microsoft.com/office/powerpoint/2010/main" val="213158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pPr/>
              <a:t>‹#›</a:t>
            </a:fld>
            <a:endParaRPr lang="en-US" dirty="0"/>
          </a:p>
        </p:txBody>
      </p:sp>
    </p:spTree>
    <p:extLst>
      <p:ext uri="{BB962C8B-B14F-4D97-AF65-F5344CB8AC3E}">
        <p14:creationId xmlns:p14="http://schemas.microsoft.com/office/powerpoint/2010/main" val="1153094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pPr/>
              <a:t>‹#›</a:t>
            </a:fld>
            <a:endParaRPr lang="en-US" dirty="0"/>
          </a:p>
        </p:txBody>
      </p:sp>
    </p:spTree>
    <p:extLst>
      <p:ext uri="{BB962C8B-B14F-4D97-AF65-F5344CB8AC3E}">
        <p14:creationId xmlns:p14="http://schemas.microsoft.com/office/powerpoint/2010/main" val="141731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pPr/>
              <a:t>‹#›</a:t>
            </a:fld>
            <a:endParaRPr lang="en-US" dirty="0"/>
          </a:p>
        </p:txBody>
      </p:sp>
    </p:spTree>
    <p:extLst>
      <p:ext uri="{BB962C8B-B14F-4D97-AF65-F5344CB8AC3E}">
        <p14:creationId xmlns:p14="http://schemas.microsoft.com/office/powerpoint/2010/main" val="55366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2EF27FD-0019-AC47-B185-1B8B6BB8DE5C}"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759"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18"/>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18"/>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18"/>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18"/>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18"/>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18"/>
        </a:buBlip>
        <a:defRPr sz="2400">
          <a:solidFill>
            <a:schemeClr val="tx1"/>
          </a:solidFill>
          <a:latin typeface="+mn-lt"/>
          <a:cs typeface="+mn-cs"/>
        </a:defRPr>
      </a:lvl6pPr>
      <a:lvl7pPr marL="2971800" indent="-228600" algn="l" rtl="0" fontAlgn="base">
        <a:spcBef>
          <a:spcPct val="20000"/>
        </a:spcBef>
        <a:spcAft>
          <a:spcPct val="0"/>
        </a:spcAft>
        <a:buBlip>
          <a:blip r:embed="rId18"/>
        </a:buBlip>
        <a:defRPr sz="2400">
          <a:solidFill>
            <a:schemeClr val="tx1"/>
          </a:solidFill>
          <a:latin typeface="+mn-lt"/>
          <a:cs typeface="+mn-cs"/>
        </a:defRPr>
      </a:lvl7pPr>
      <a:lvl8pPr marL="3429000" indent="-228600" algn="l" rtl="0" fontAlgn="base">
        <a:spcBef>
          <a:spcPct val="20000"/>
        </a:spcBef>
        <a:spcAft>
          <a:spcPct val="0"/>
        </a:spcAft>
        <a:buBlip>
          <a:blip r:embed="rId18"/>
        </a:buBlip>
        <a:defRPr sz="2400">
          <a:solidFill>
            <a:schemeClr val="tx1"/>
          </a:solidFill>
          <a:latin typeface="+mn-lt"/>
          <a:cs typeface="+mn-cs"/>
        </a:defRPr>
      </a:lvl8pPr>
      <a:lvl9pPr marL="3886200" indent="-228600" algn="l" rtl="0" fontAlgn="base">
        <a:spcBef>
          <a:spcPct val="20000"/>
        </a:spcBef>
        <a:spcAft>
          <a:spcPct val="0"/>
        </a:spcAft>
        <a:buBlip>
          <a:blip r:embed="rId18"/>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oleObject" Target="../embeddings/Microsoft_Excel_97-2003_Worksheet1.xls"/></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www.wipo.int/madrid/en/"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www.wipo.int/madrid/en/service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intranet.wipo.int/portal/en/"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3.png"/><Relationship Id="rId4" Type="http://schemas.openxmlformats.org/officeDocument/2006/relationships/oleObject" Target="../embeddings/Microsoft_Excel_97-2003_Worksheet2.xls"/></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7.emf"/><Relationship Id="rId5" Type="http://schemas.openxmlformats.org/officeDocument/2006/relationships/oleObject" Target="../embeddings/oleObject7.bin"/><Relationship Id="rId4" Type="http://schemas.openxmlformats.org/officeDocument/2006/relationships/image" Target="../media/image106.emf"/></Relationships>
</file>

<file path=ppt/slides/_rels/slide14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hyperlink" Target="http://www.wipo.int/amc/en/center/specific-sectors/"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wipo.int/amc/en/clauses/" TargetMode="Externa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6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wmf"/><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9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wipo.int/econ_stat/en/economics/wipr"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hyperlink" Target="mailto:victor.vazquez-lopez@wipo.int"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www.wipo.int/dcea/en/roving_seminars.html"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pct.wipo.int/ePC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youtube.com/watch?v=XnSShsUHXss" TargetMode="External"/><Relationship Id="rId2" Type="http://schemas.openxmlformats.org/officeDocument/2006/relationships/hyperlink" Target="http://www.wipo.int/pct/en/filing/pct_pph.html"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www.wipo.int/pct/en/warning/pct_warning.html"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mailto:pct.infoline@wipo.int" TargetMode="External"/><Relationship Id="rId2" Type="http://schemas.openxmlformats.org/officeDocument/2006/relationships/hyperlink" Target="http://wipo.int/pct/en/" TargetMode="External"/><Relationship Id="rId1" Type="http://schemas.openxmlformats.org/officeDocument/2006/relationships/slideLayout" Target="../slideLayouts/slideLayout2.xml"/><Relationship Id="rId4" Type="http://schemas.openxmlformats.org/officeDocument/2006/relationships/hyperlink" Target="mailto:Matthew.bryan@wipo.int"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intranet.wipo.int/portal/en/" TargetMode="Externa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914762" y="2780928"/>
            <a:ext cx="7689686" cy="1694235"/>
          </a:xfrm>
          <a:noFill/>
        </p:spPr>
        <p:txBody>
          <a:bodyPr/>
          <a:lstStyle/>
          <a:p>
            <a:pPr eaLnBrk="1" hangingPunct="1"/>
            <a:r>
              <a:rPr lang="en-US" sz="2800" b="1" u="sng" dirty="0" smtClean="0">
                <a:solidFill>
                  <a:srgbClr val="00408C"/>
                </a:solidFill>
                <a:latin typeface="Arial" charset="0"/>
                <a:ea typeface="ヒラギノ角ゴ Pro W3" charset="0"/>
                <a:cs typeface="ヒラギノ角ゴ Pro W3" charset="0"/>
              </a:rPr>
              <a:t>Seminar on WIPO Services and Initiatives </a:t>
            </a:r>
            <a:endParaRPr lang="en-US" sz="2800" b="1" u="sng" dirty="0">
              <a:solidFill>
                <a:srgbClr val="00408C"/>
              </a:solidFill>
              <a:latin typeface="Arial" charset="0"/>
              <a:ea typeface="ヒラギノ角ゴ Pro W3" charset="0"/>
              <a:cs typeface="ヒラギノ角ゴ Pro W3" charset="0"/>
            </a:endParaRPr>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660232" y="4994647"/>
            <a:ext cx="1787996" cy="359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200" dirty="0">
                <a:solidFill>
                  <a:srgbClr val="00408C"/>
                </a:solidFill>
                <a:latin typeface="+mj-lt"/>
                <a:ea typeface="ヒラギノ角ゴ Pro W3" charset="0"/>
                <a:cs typeface="ヒラギノ角ゴ Pro W3" charset="0"/>
              </a:rPr>
              <a:t>Reykjavík</a:t>
            </a:r>
            <a:r>
              <a:rPr lang="en-US" sz="1300" dirty="0" smtClean="0">
                <a:solidFill>
                  <a:srgbClr val="00408C"/>
                </a:solidFill>
                <a:latin typeface="+mj-lt"/>
                <a:ea typeface="ヒラギノ角ゴ Pro W3" charset="0"/>
                <a:cs typeface="ヒラギノ角ゴ Pro W3" charset="0"/>
              </a:rPr>
              <a:t>  </a:t>
            </a:r>
            <a:endParaRPr lang="en-US" sz="1300" dirty="0">
              <a:solidFill>
                <a:srgbClr val="00408C"/>
              </a:solidFill>
              <a:latin typeface="+mj-lt"/>
              <a:ea typeface="ヒラギノ角ゴ Pro W3" charset="0"/>
              <a:cs typeface="ヒラギノ角ゴ Pro W3" charset="0"/>
            </a:endParaRPr>
          </a:p>
          <a:p>
            <a:pPr>
              <a:lnSpc>
                <a:spcPct val="40000"/>
              </a:lnSpc>
            </a:pPr>
            <a:r>
              <a:rPr lang="en-US" sz="1200" dirty="0" smtClean="0">
                <a:solidFill>
                  <a:srgbClr val="00408C"/>
                </a:solidFill>
                <a:latin typeface="+mj-lt"/>
                <a:ea typeface="ヒラギノ角ゴ Pro W3" charset="0"/>
                <a:cs typeface="ヒラギノ角ゴ Pro W3" charset="0"/>
              </a:rPr>
              <a:t>November</a:t>
            </a:r>
            <a:r>
              <a:rPr lang="en-US" sz="1200" dirty="0">
                <a:solidFill>
                  <a:srgbClr val="00408C"/>
                </a:solidFill>
                <a:latin typeface="+mj-lt"/>
                <a:ea typeface="ヒラギノ角ゴ Pro W3" charset="0"/>
                <a:cs typeface="ヒラギノ角ゴ Pro W3" charset="0"/>
              </a:rPr>
              <a:t> </a:t>
            </a:r>
            <a:r>
              <a:rPr lang="en-US" sz="1200" dirty="0" smtClean="0">
                <a:solidFill>
                  <a:srgbClr val="00408C"/>
                </a:solidFill>
                <a:latin typeface="+mj-lt"/>
                <a:ea typeface="ヒラギノ角ゴ Pro W3" charset="0"/>
                <a:cs typeface="ヒラギノ角ゴ Pro W3" charset="0"/>
              </a:rPr>
              <a:t>22, </a:t>
            </a:r>
            <a:r>
              <a:rPr lang="en-US" sz="1200" dirty="0">
                <a:solidFill>
                  <a:srgbClr val="00408C"/>
                </a:solidFill>
                <a:latin typeface="+mj-lt"/>
                <a:ea typeface="ヒラギノ角ゴ Pro W3" charset="0"/>
                <a:cs typeface="ヒラギノ角ゴ Pro W3" charset="0"/>
              </a:rPr>
              <a:t>2013</a:t>
            </a:r>
          </a:p>
        </p:txBody>
      </p:sp>
      <p:sp>
        <p:nvSpPr>
          <p:cNvPr id="3076" name="Rectangle 6"/>
          <p:cNvSpPr>
            <a:spLocks noChangeArrowheads="1"/>
          </p:cNvSpPr>
          <p:nvPr/>
        </p:nvSpPr>
        <p:spPr bwMode="auto">
          <a:xfrm>
            <a:off x="925513" y="2255838"/>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a:spcBef>
                <a:spcPct val="20000"/>
              </a:spcBef>
              <a:buFontTx/>
              <a:buChar char="-"/>
            </a:pPr>
            <a:r>
              <a:rPr lang="en-US" sz="1000" dirty="0" smtClean="0">
                <a:solidFill>
                  <a:srgbClr val="00408C"/>
                </a:solidFill>
                <a:ea typeface="ヒラギノ角ゴ Pro W3" charset="0"/>
                <a:cs typeface="ヒラギノ角ゴ Pro W3" charset="0"/>
              </a:rPr>
              <a:t>   Mrs. Asta Valdimarsdottir, Director, Operations Service, Madrid Registry, Brands and Designs Sector (BDS), WIPO, Geneva </a:t>
            </a:r>
          </a:p>
          <a:p>
            <a:pPr marL="285750" indent="-285750" algn="just">
              <a:spcBef>
                <a:spcPct val="20000"/>
              </a:spcBef>
              <a:buFontTx/>
              <a:buChar char="-"/>
            </a:pPr>
            <a:r>
              <a:rPr lang="en-US" sz="1000" dirty="0" smtClean="0">
                <a:solidFill>
                  <a:srgbClr val="00408C"/>
                </a:solidFill>
                <a:ea typeface="ヒラギノ角ゴ Pro W3" charset="0"/>
                <a:cs typeface="ヒラギノ角ゴ Pro W3" charset="0"/>
              </a:rPr>
              <a:t>Mr. Matthew Bryan, Director, PCT Legal Division, Innovation and Technology Sector, WIPO </a:t>
            </a:r>
          </a:p>
          <a:p>
            <a:pPr marL="285750" indent="-285750" algn="just">
              <a:spcBef>
                <a:spcPct val="20000"/>
              </a:spcBef>
              <a:buFontTx/>
              <a:buChar char="-"/>
            </a:pPr>
            <a:r>
              <a:rPr lang="en-US" sz="1000" dirty="0" smtClean="0">
                <a:solidFill>
                  <a:srgbClr val="00408C"/>
                </a:solidFill>
                <a:ea typeface="ヒラギノ角ゴ Pro W3" charset="0"/>
                <a:cs typeface="ヒラギノ角ゴ Pro W3" charset="0"/>
              </a:rPr>
              <a:t>Víctor Vázquez, Head, Section </a:t>
            </a:r>
            <a:r>
              <a:rPr lang="en-US" sz="1000" dirty="0">
                <a:solidFill>
                  <a:srgbClr val="00408C"/>
                </a:solidFill>
                <a:ea typeface="ヒラギノ角ゴ Pro W3" charset="0"/>
                <a:cs typeface="ヒラギノ角ゴ Pro W3" charset="0"/>
              </a:rPr>
              <a:t>for Coordination of Developed </a:t>
            </a:r>
            <a:r>
              <a:rPr lang="en-US" sz="1000" dirty="0" smtClean="0">
                <a:solidFill>
                  <a:srgbClr val="00408C"/>
                </a:solidFill>
                <a:ea typeface="ヒラギノ角ゴ Pro W3" charset="0"/>
                <a:cs typeface="ヒラギノ角ゴ Pro W3" charset="0"/>
              </a:rPr>
              <a:t>Countries,</a:t>
            </a:r>
            <a:r>
              <a:rPr lang="en-US" sz="1000" dirty="0">
                <a:solidFill>
                  <a:srgbClr val="00408C"/>
                </a:solidFill>
                <a:ea typeface="ヒラギノ角ゴ Pro W3" charset="0"/>
                <a:cs typeface="ヒラギノ角ゴ Pro W3" charset="0"/>
              </a:rPr>
              <a:t> </a:t>
            </a:r>
            <a:r>
              <a:rPr lang="en-US" sz="1000" dirty="0" smtClean="0">
                <a:solidFill>
                  <a:srgbClr val="00408C"/>
                </a:solidFill>
                <a:ea typeface="ヒラギノ角ゴ Pro W3" charset="0"/>
                <a:cs typeface="ヒラギノ角ゴ Pro W3" charset="0"/>
              </a:rPr>
              <a:t>Department </a:t>
            </a:r>
            <a:r>
              <a:rPr lang="en-US" sz="1000" dirty="0">
                <a:solidFill>
                  <a:srgbClr val="00408C"/>
                </a:solidFill>
                <a:ea typeface="ヒラギノ角ゴ Pro W3" charset="0"/>
                <a:cs typeface="ヒラギノ角ゴ Pro W3" charset="0"/>
              </a:rPr>
              <a:t>for Transition and Developed Countries (TDC</a:t>
            </a:r>
            <a:r>
              <a:rPr lang="en-US" sz="1000" dirty="0" smtClean="0">
                <a:solidFill>
                  <a:srgbClr val="00408C"/>
                </a:solidFill>
                <a:ea typeface="ヒラギノ角ゴ Pro W3" charset="0"/>
                <a:cs typeface="ヒラギノ角ゴ Pro W3" charset="0"/>
              </a:rPr>
              <a:t>), WIPO</a:t>
            </a:r>
            <a:endParaRPr lang="en-US" sz="1000" dirty="0">
              <a:solidFill>
                <a:srgbClr val="00408C"/>
              </a:solidFill>
              <a:ea typeface="ヒラギノ角ゴ Pro W3" charset="0"/>
              <a:cs typeface="ヒラギノ角ゴ Pro W3" charset="0"/>
            </a:endParaRPr>
          </a:p>
        </p:txBody>
      </p:sp>
      <p:pic>
        <p:nvPicPr>
          <p:cNvPr id="84995" name="Picture 3" descr="N:\ORGDCEA\SHARED\2013 DCEA ACTIVITIES\DEVELOPED COUNTRIES\a1 Sylvie Palmieri\BIOGRAPHIES\Matthew Bryan.JPG"/>
          <p:cNvPicPr preferRelativeResize="0">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69772" y="3526249"/>
            <a:ext cx="1008112" cy="133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4996" name="Picture 4"/>
          <p:cNvPicPr preferRelativeResize="0">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67846" y="3526249"/>
            <a:ext cx="1008000" cy="133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7" name="Picture 5" descr="D:\Users\gesto\Desktop\0002079.jpg"/>
          <p:cNvPicPr preferRelativeResize="0">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85789" y="3496099"/>
            <a:ext cx="1008000" cy="133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52400" y="274638"/>
            <a:ext cx="8991600" cy="1143000"/>
          </a:xfrm>
        </p:spPr>
        <p:txBody>
          <a:bodyPr/>
          <a:lstStyle/>
          <a:p>
            <a:r>
              <a:rPr lang="en-US" smtClean="0">
                <a:latin typeface="Arial" charset="0"/>
                <a:cs typeface="Arial" charset="0"/>
              </a:rPr>
              <a:t>  WIPO’s MAIN SOURCES OF REVENUE</a:t>
            </a:r>
            <a:endParaRPr lang="en-US" dirty="0">
              <a:latin typeface="Arial" charset="0"/>
              <a:cs typeface="Arial" charset="0"/>
            </a:endParaRPr>
          </a:p>
        </p:txBody>
      </p:sp>
      <p:graphicFrame>
        <p:nvGraphicFramePr>
          <p:cNvPr id="22531" name="Graphique 2"/>
          <p:cNvGraphicFramePr>
            <a:graphicFrameLocks/>
          </p:cNvGraphicFramePr>
          <p:nvPr/>
        </p:nvGraphicFramePr>
        <p:xfrm>
          <a:off x="-50800" y="1854200"/>
          <a:ext cx="9093200" cy="4673600"/>
        </p:xfrm>
        <a:graphic>
          <a:graphicData uri="http://schemas.openxmlformats.org/presentationml/2006/ole">
            <mc:AlternateContent xmlns:mc="http://schemas.openxmlformats.org/markup-compatibility/2006">
              <mc:Choice xmlns:v="urn:schemas-microsoft-com:vml" Requires="v">
                <p:oleObj spid="_x0000_s84236" r:id="rId4" imgW="9089924" imgH="4676037" progId="Excel.Chart.8">
                  <p:embed/>
                </p:oleObj>
              </mc:Choice>
              <mc:Fallback>
                <p:oleObj r:id="rId4" imgW="9089924" imgH="4676037"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854200"/>
                        <a:ext cx="90932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2554194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lstStyle/>
          <a:p>
            <a:pPr algn="ctr"/>
            <a:r>
              <a:rPr lang="en-US" smtClean="0"/>
              <a:t>THE INTERNATIONAL PROCEDURE II </a:t>
            </a:r>
            <a:endParaRPr lang="en-US" dirty="0"/>
          </a:p>
        </p:txBody>
      </p:sp>
      <p:sp>
        <p:nvSpPr>
          <p:cNvPr id="4" name="Rectangle 26"/>
          <p:cNvSpPr>
            <a:spLocks noGrp="1" noChangeArrowheads="1"/>
          </p:cNvSpPr>
          <p:nvPr>
            <p:ph idx="1"/>
          </p:nvPr>
        </p:nvSpPr>
        <p:spPr bwMode="auto">
          <a:xfrm>
            <a:off x="6804248" y="2924944"/>
            <a:ext cx="2170584" cy="646331"/>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indent="0">
              <a:buNone/>
            </a:pPr>
            <a:r>
              <a:rPr lang="en-US" sz="1200" dirty="0"/>
              <a:t>Substantive examination under domestic law within 12/18 months</a:t>
            </a:r>
          </a:p>
        </p:txBody>
      </p:sp>
      <p:sp>
        <p:nvSpPr>
          <p:cNvPr id="5" name="Rectangle 28"/>
          <p:cNvSpPr>
            <a:spLocks noChangeArrowheads="1"/>
          </p:cNvSpPr>
          <p:nvPr/>
        </p:nvSpPr>
        <p:spPr bwMode="auto">
          <a:xfrm>
            <a:off x="6084168" y="4941168"/>
            <a:ext cx="2376264" cy="1015663"/>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200" dirty="0">
                <a:solidFill>
                  <a:srgbClr val="C00000"/>
                </a:solidFill>
              </a:rPr>
              <a:t>Provisional refusals </a:t>
            </a:r>
            <a:r>
              <a:rPr lang="en-US" sz="1200" dirty="0"/>
              <a:t>and/or </a:t>
            </a:r>
            <a:r>
              <a:rPr lang="en-US" sz="1200" dirty="0">
                <a:solidFill>
                  <a:srgbClr val="00B050"/>
                </a:solidFill>
              </a:rPr>
              <a:t>statements of grant of protection </a:t>
            </a:r>
            <a:r>
              <a:rPr lang="en-US" sz="1200" dirty="0"/>
              <a:t>are sent to WIPO.  </a:t>
            </a:r>
            <a:r>
              <a:rPr lang="en-US" sz="1200" dirty="0" smtClean="0"/>
              <a:t>WIPO </a:t>
            </a:r>
            <a:r>
              <a:rPr lang="en-US" sz="1200" dirty="0"/>
              <a:t>notifies the holder/representative</a:t>
            </a:r>
          </a:p>
        </p:txBody>
      </p:sp>
      <p:graphicFrame>
        <p:nvGraphicFramePr>
          <p:cNvPr id="6" name="Content Placeholder 3"/>
          <p:cNvGraphicFramePr>
            <a:graphicFrameLocks/>
          </p:cNvGraphicFramePr>
          <p:nvPr>
            <p:extLst>
              <p:ext uri="{D42A27DB-BD31-4B8C-83A1-F6EECF244321}">
                <p14:modId xmlns:p14="http://schemas.microsoft.com/office/powerpoint/2010/main" val="975021476"/>
              </p:ext>
            </p:extLst>
          </p:nvPr>
        </p:nvGraphicFramePr>
        <p:xfrm>
          <a:off x="251520" y="1556792"/>
          <a:ext cx="820891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Elbow Connector 6"/>
          <p:cNvCxnSpPr/>
          <p:nvPr/>
        </p:nvCxnSpPr>
        <p:spPr bwMode="auto">
          <a:xfrm rot="10800000" flipV="1">
            <a:off x="4532313" y="3716338"/>
            <a:ext cx="1087437" cy="574675"/>
          </a:xfrm>
          <a:prstGeom prst="bentConnector3">
            <a:avLst>
              <a:gd name="adj1" fmla="val -16310"/>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Elbow Connector 7"/>
          <p:cNvCxnSpPr/>
          <p:nvPr/>
        </p:nvCxnSpPr>
        <p:spPr bwMode="auto">
          <a:xfrm>
            <a:off x="1042988" y="3716338"/>
            <a:ext cx="1512887" cy="574675"/>
          </a:xfrm>
          <a:prstGeom prst="bentConnector3">
            <a:avLst>
              <a:gd name="adj1" fmla="val 20681"/>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220819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lstStyle/>
          <a:p>
            <a:pPr algn="ctr"/>
            <a:r>
              <a:rPr lang="en-US" smtClean="0"/>
              <a:t>THE INTERNATIONAL PROCEDURE III</a:t>
            </a:r>
            <a:endParaRPr lang="en-US" dirty="0"/>
          </a:p>
        </p:txBody>
      </p:sp>
      <p:sp>
        <p:nvSpPr>
          <p:cNvPr id="4" name="Rectangle 20"/>
          <p:cNvSpPr>
            <a:spLocks noGrp="1" noChangeArrowheads="1"/>
          </p:cNvSpPr>
          <p:nvPr>
            <p:ph idx="1"/>
          </p:nvPr>
        </p:nvSpPr>
        <p:spPr bwMode="auto">
          <a:xfrm>
            <a:off x="5940152" y="2348880"/>
            <a:ext cx="3096344" cy="646331"/>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indent="0">
              <a:buNone/>
            </a:pPr>
            <a:r>
              <a:rPr lang="en-US" sz="1200" dirty="0"/>
              <a:t>Each Office gives the deadline to respond to provisional refusal (between 15 days and 3 months)</a:t>
            </a:r>
          </a:p>
        </p:txBody>
      </p:sp>
      <p:sp>
        <p:nvSpPr>
          <p:cNvPr id="5" name="Rectangle 18"/>
          <p:cNvSpPr>
            <a:spLocks noChangeArrowheads="1"/>
          </p:cNvSpPr>
          <p:nvPr/>
        </p:nvSpPr>
        <p:spPr bwMode="auto">
          <a:xfrm>
            <a:off x="5946014" y="3281307"/>
            <a:ext cx="2807791" cy="1015663"/>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200" dirty="0"/>
              <a:t>This procedure is governed by domestic law and the holder has to defend his rights directly before the Office of the designated Contracting Party</a:t>
            </a:r>
          </a:p>
        </p:txBody>
      </p:sp>
      <p:sp>
        <p:nvSpPr>
          <p:cNvPr id="6" name="Rectangle 19"/>
          <p:cNvSpPr>
            <a:spLocks noChangeArrowheads="1"/>
          </p:cNvSpPr>
          <p:nvPr/>
        </p:nvSpPr>
        <p:spPr bwMode="auto">
          <a:xfrm>
            <a:off x="5946014" y="4639379"/>
            <a:ext cx="2951807" cy="1200329"/>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200" dirty="0"/>
              <a:t>Offices send WIPO their final decision (</a:t>
            </a:r>
            <a:r>
              <a:rPr lang="en-US" sz="1200" dirty="0">
                <a:solidFill>
                  <a:srgbClr val="00B050"/>
                </a:solidFill>
              </a:rPr>
              <a:t>Statement of Grant of Protection Following a Provisional Refusal </a:t>
            </a:r>
            <a:r>
              <a:rPr lang="en-US" sz="1200" dirty="0"/>
              <a:t>(</a:t>
            </a:r>
            <a:r>
              <a:rPr lang="en-US" sz="1200" dirty="0">
                <a:solidFill>
                  <a:srgbClr val="00B050"/>
                </a:solidFill>
              </a:rPr>
              <a:t>Total </a:t>
            </a:r>
            <a:r>
              <a:rPr lang="en-US" sz="1200" dirty="0"/>
              <a:t>or</a:t>
            </a:r>
            <a:r>
              <a:rPr lang="en-US" sz="1200" dirty="0">
                <a:solidFill>
                  <a:srgbClr val="FFC000"/>
                </a:solidFill>
              </a:rPr>
              <a:t> </a:t>
            </a:r>
            <a:r>
              <a:rPr lang="en-US" sz="1200" dirty="0">
                <a:solidFill>
                  <a:srgbClr val="B88C00"/>
                </a:solidFill>
              </a:rPr>
              <a:t>Partial</a:t>
            </a:r>
            <a:r>
              <a:rPr lang="en-US" sz="1200" dirty="0"/>
              <a:t>) or </a:t>
            </a:r>
            <a:r>
              <a:rPr lang="en-US" sz="1200" dirty="0">
                <a:solidFill>
                  <a:srgbClr val="C00000"/>
                </a:solidFill>
              </a:rPr>
              <a:t>Confirmation of a Total Provisional Refusal</a:t>
            </a:r>
            <a:r>
              <a:rPr lang="en-US" sz="1200" dirty="0"/>
              <a:t>).  WIPO notifies the holder/representative</a:t>
            </a:r>
          </a:p>
        </p:txBody>
      </p:sp>
      <p:sp>
        <p:nvSpPr>
          <p:cNvPr id="7" name="Rectangle 33"/>
          <p:cNvSpPr>
            <a:spLocks noChangeArrowheads="1"/>
          </p:cNvSpPr>
          <p:nvPr/>
        </p:nvSpPr>
        <p:spPr bwMode="auto">
          <a:xfrm>
            <a:off x="611560" y="3266692"/>
            <a:ext cx="2284412" cy="461962"/>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200" dirty="0">
                <a:solidFill>
                  <a:srgbClr val="B88C00"/>
                </a:solidFill>
              </a:rPr>
              <a:t>Limitation to overcome the Provisional Refusal</a:t>
            </a:r>
          </a:p>
        </p:txBody>
      </p:sp>
      <p:graphicFrame>
        <p:nvGraphicFramePr>
          <p:cNvPr id="8" name="Content Placeholder 3"/>
          <p:cNvGraphicFramePr>
            <a:graphicFrameLocks/>
          </p:cNvGraphicFramePr>
          <p:nvPr>
            <p:extLst>
              <p:ext uri="{D42A27DB-BD31-4B8C-83A1-F6EECF244321}">
                <p14:modId xmlns:p14="http://schemas.microsoft.com/office/powerpoint/2010/main" val="270880335"/>
              </p:ext>
            </p:extLst>
          </p:nvPr>
        </p:nvGraphicFramePr>
        <p:xfrm>
          <a:off x="605986" y="1880667"/>
          <a:ext cx="8507288" cy="4392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Arrow Connector 8"/>
          <p:cNvCxnSpPr/>
          <p:nvPr/>
        </p:nvCxnSpPr>
        <p:spPr bwMode="auto">
          <a:xfrm>
            <a:off x="4788024" y="3789363"/>
            <a:ext cx="0" cy="287337"/>
          </a:xfrm>
          <a:prstGeom prst="straightConnector1">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4803352" y="4952206"/>
            <a:ext cx="0" cy="287337"/>
          </a:xfrm>
          <a:prstGeom prst="straightConnector1">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7932706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08" y="260648"/>
            <a:ext cx="8928992" cy="1143000"/>
          </a:xfrm>
        </p:spPr>
        <p:txBody>
          <a:bodyPr/>
          <a:lstStyle/>
          <a:p>
            <a:pPr algn="ctr"/>
            <a:r>
              <a:rPr lang="en-US" sz="3000" smtClean="0"/>
              <a:t>THE MADRID SYSTEM – FACTS AND FIGURES </a:t>
            </a:r>
            <a:endParaRPr lang="en-US" sz="3000" dirty="0"/>
          </a:p>
        </p:txBody>
      </p:sp>
      <p:sp>
        <p:nvSpPr>
          <p:cNvPr id="3" name="Content Placeholder 2"/>
          <p:cNvSpPr>
            <a:spLocks noGrp="1"/>
          </p:cNvSpPr>
          <p:nvPr>
            <p:ph idx="1"/>
          </p:nvPr>
        </p:nvSpPr>
        <p:spPr>
          <a:xfrm>
            <a:off x="395536" y="1988840"/>
            <a:ext cx="8568952" cy="4608090"/>
          </a:xfrm>
        </p:spPr>
        <p:txBody>
          <a:bodyPr/>
          <a:lstStyle/>
          <a:p>
            <a:pPr>
              <a:spcBef>
                <a:spcPts val="1800"/>
              </a:spcBef>
            </a:pPr>
            <a:r>
              <a:rPr lang="en-US" sz="1800" dirty="0"/>
              <a:t>Worldwide trademark filings + 9.3% from 2008 to 2011</a:t>
            </a:r>
          </a:p>
          <a:p>
            <a:pPr>
              <a:spcBef>
                <a:spcPts val="1800"/>
              </a:spcBef>
            </a:pPr>
            <a:r>
              <a:rPr lang="en-US" sz="1800" dirty="0"/>
              <a:t>2012		</a:t>
            </a:r>
            <a:r>
              <a:rPr lang="en-US" sz="1800" dirty="0" smtClean="0"/>
              <a:t>      + </a:t>
            </a:r>
            <a:r>
              <a:rPr lang="en-US" sz="1800" dirty="0"/>
              <a:t>4.1% growth in applications</a:t>
            </a:r>
          </a:p>
          <a:p>
            <a:pPr>
              <a:spcBef>
                <a:spcPts val="1800"/>
              </a:spcBef>
            </a:pPr>
            <a:r>
              <a:rPr lang="en-US" sz="1800" dirty="0"/>
              <a:t>2013 (July)	</a:t>
            </a:r>
            <a:r>
              <a:rPr lang="en-US" sz="1800" dirty="0" smtClean="0"/>
              <a:t>       + </a:t>
            </a:r>
            <a:r>
              <a:rPr lang="en-US" sz="1800" dirty="0"/>
              <a:t>5.9% growth in applications</a:t>
            </a:r>
          </a:p>
          <a:p>
            <a:pPr>
              <a:spcBef>
                <a:spcPts val="1800"/>
              </a:spcBef>
            </a:pPr>
            <a:endParaRPr lang="en-US" sz="1800" dirty="0"/>
          </a:p>
          <a:p>
            <a:pPr>
              <a:spcBef>
                <a:spcPts val="1800"/>
              </a:spcBef>
            </a:pPr>
            <a:r>
              <a:rPr lang="en-US" sz="1800" dirty="0"/>
              <a:t>Over 560,000 international registrations in force</a:t>
            </a:r>
          </a:p>
          <a:p>
            <a:pPr>
              <a:spcBef>
                <a:spcPts val="1800"/>
              </a:spcBef>
            </a:pPr>
            <a:r>
              <a:rPr lang="en-US" sz="1800" dirty="0"/>
              <a:t>5.57 million designations in force</a:t>
            </a:r>
          </a:p>
          <a:p>
            <a:pPr>
              <a:spcBef>
                <a:spcPts val="1800"/>
              </a:spcBef>
            </a:pPr>
            <a:r>
              <a:rPr lang="en-US" sz="1800" dirty="0"/>
              <a:t>185,503 holders of international registrations</a:t>
            </a:r>
          </a:p>
          <a:p>
            <a:pPr algn="just"/>
            <a:endParaRPr lang="en-US" sz="1800" dirty="0"/>
          </a:p>
        </p:txBody>
      </p:sp>
      <p:sp>
        <p:nvSpPr>
          <p:cNvPr id="4" name="Right Arrow 1"/>
          <p:cNvSpPr>
            <a:spLocks noChangeArrowheads="1"/>
          </p:cNvSpPr>
          <p:nvPr/>
        </p:nvSpPr>
        <p:spPr bwMode="auto">
          <a:xfrm>
            <a:off x="1416427" y="2636912"/>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endParaRPr lang="en-US"/>
          </a:p>
        </p:txBody>
      </p:sp>
      <p:sp>
        <p:nvSpPr>
          <p:cNvPr id="5" name="Right Arrow 4"/>
          <p:cNvSpPr>
            <a:spLocks noChangeArrowheads="1"/>
          </p:cNvSpPr>
          <p:nvPr/>
        </p:nvSpPr>
        <p:spPr bwMode="auto">
          <a:xfrm>
            <a:off x="1966049" y="3090661"/>
            <a:ext cx="684212" cy="144463"/>
          </a:xfrm>
          <a:prstGeom prst="rightArrow">
            <a:avLst>
              <a:gd name="adj1" fmla="val 50000"/>
              <a:gd name="adj2" fmla="val 49862"/>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endParaRPr lang="en-US"/>
          </a:p>
        </p:txBody>
      </p:sp>
    </p:spTree>
    <p:extLst>
      <p:ext uri="{BB962C8B-B14F-4D97-AF65-F5344CB8AC3E}">
        <p14:creationId xmlns:p14="http://schemas.microsoft.com/office/powerpoint/2010/main" val="10476901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TOP FILING STATES – 2013 </a:t>
            </a:r>
            <a:endParaRPr lang="en-US" dirty="0"/>
          </a:p>
        </p:txBody>
      </p:sp>
      <p:pic>
        <p:nvPicPr>
          <p:cNvPr id="9625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971600" y="1628800"/>
            <a:ext cx="7522864"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33236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TOP DESIGNATIONS – 2013 </a:t>
            </a:r>
            <a:endParaRPr lang="en-US" dirty="0"/>
          </a:p>
        </p:txBody>
      </p:sp>
      <p:pic>
        <p:nvPicPr>
          <p:cNvPr id="97282"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755576" y="1628800"/>
            <a:ext cx="7522864"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9286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GENERAL PROFILE 2012 </a:t>
            </a:r>
            <a:endParaRPr lang="en-US" dirty="0"/>
          </a:p>
        </p:txBody>
      </p:sp>
      <p:pic>
        <p:nvPicPr>
          <p:cNvPr id="9830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827584" y="1988840"/>
            <a:ext cx="7577274" cy="3188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906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IR FILED BY NORDIC COUNTRIES </a:t>
            </a:r>
            <a:endParaRPr lang="en-US" dirty="0"/>
          </a:p>
        </p:txBody>
      </p:sp>
      <p:pic>
        <p:nvPicPr>
          <p:cNvPr id="9933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539552" y="1700808"/>
            <a:ext cx="8077900" cy="431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1770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16" y="188640"/>
            <a:ext cx="8856984" cy="1143000"/>
          </a:xfrm>
        </p:spPr>
        <p:txBody>
          <a:bodyPr/>
          <a:lstStyle/>
          <a:p>
            <a:pPr algn="ctr"/>
            <a:r>
              <a:rPr lang="en-US" sz="3200" smtClean="0"/>
              <a:t>DESIGNATIONS OF NORDIC COUNTRIES</a:t>
            </a:r>
            <a:endParaRPr lang="en-US" sz="3200" dirty="0"/>
          </a:p>
        </p:txBody>
      </p:sp>
      <p:pic>
        <p:nvPicPr>
          <p:cNvPr id="10035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67544" y="1484784"/>
            <a:ext cx="8280920" cy="450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19890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1143000"/>
          </a:xfrm>
        </p:spPr>
        <p:txBody>
          <a:bodyPr/>
          <a:lstStyle/>
          <a:p>
            <a:pPr algn="ctr"/>
            <a:r>
              <a:rPr lang="en-US" sz="3200" smtClean="0"/>
              <a:t>INTERNATIONAL APPLICATIONS REGISTRATIONS FROM ICELAND </a:t>
            </a:r>
            <a:endParaRPr lang="en-US" sz="3200" dirty="0"/>
          </a:p>
        </p:txBody>
      </p:sp>
      <p:pic>
        <p:nvPicPr>
          <p:cNvPr id="10137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07504" y="1556792"/>
            <a:ext cx="8712968" cy="446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50612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856984" cy="1143000"/>
          </a:xfrm>
        </p:spPr>
        <p:txBody>
          <a:bodyPr/>
          <a:lstStyle/>
          <a:p>
            <a:pPr algn="ctr"/>
            <a:r>
              <a:rPr lang="en-US" sz="2400" smtClean="0"/>
              <a:t>DESIGNATIONS IN INTERNATIONAL REGISTRATIONS AND SUBSEQUENT DESIGNATIONS – DCP : IS </a:t>
            </a:r>
            <a:endParaRPr lang="en-US" sz="2400" dirty="0"/>
          </a:p>
        </p:txBody>
      </p:sp>
      <p:pic>
        <p:nvPicPr>
          <p:cNvPr id="102402"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323528" y="1700808"/>
            <a:ext cx="8424936"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454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323850" y="2636911"/>
            <a:ext cx="8424863" cy="4221089"/>
          </a:xfrm>
        </p:spPr>
        <p:txBody>
          <a:bodyPr/>
          <a:lstStyle/>
          <a:p>
            <a:pPr eaLnBrk="1" hangingPunct="1">
              <a:lnSpc>
                <a:spcPct val="120000"/>
              </a:lnSpc>
              <a:defRPr/>
            </a:pPr>
            <a:r>
              <a:rPr lang="en-US" sz="2000" dirty="0" smtClean="0">
                <a:ea typeface="Arial Unicode MS" pitchFamily="34" charset="-128"/>
                <a:cs typeface="Arial Unicode MS" pitchFamily="34" charset="-128"/>
              </a:rPr>
              <a:t>AIM </a:t>
            </a:r>
            <a:r>
              <a:rPr lang="en-US" sz="2000" dirty="0" smtClean="0">
                <a:ea typeface="Arial Unicode MS" pitchFamily="34" charset="-128"/>
                <a:cs typeface="Arial Unicode MS" pitchFamily="34" charset="-128"/>
                <a:sym typeface="Wingdings"/>
              </a:rPr>
              <a:t> </a:t>
            </a:r>
            <a:r>
              <a:rPr lang="en-US" sz="2000" dirty="0" smtClean="0">
                <a:ea typeface="Arial Unicode MS" pitchFamily="34" charset="-128"/>
                <a:cs typeface="Arial Unicode MS" pitchFamily="34" charset="-128"/>
              </a:rPr>
              <a:t>Progressive development of international IP law for an IP system that is:</a:t>
            </a:r>
          </a:p>
          <a:p>
            <a:pPr marL="0" indent="0" eaLnBrk="1" hangingPunct="1">
              <a:buNone/>
              <a:defRPr/>
            </a:pPr>
            <a:endParaRPr lang="en-US" sz="2000" dirty="0" smtClean="0">
              <a:ea typeface="Arial Unicode MS" pitchFamily="34" charset="-128"/>
              <a:cs typeface="Arial Unicode MS" pitchFamily="34" charset="-128"/>
            </a:endParaRPr>
          </a:p>
          <a:p>
            <a:pPr lvl="1" algn="just" eaLnBrk="1" hangingPunct="1">
              <a:lnSpc>
                <a:spcPct val="130000"/>
              </a:lnSpc>
              <a:buFont typeface="Wingdings" charset="2"/>
              <a:buChar char="Ø"/>
              <a:defRPr/>
            </a:pPr>
            <a:r>
              <a:rPr lang="en-US" sz="1700" b="1" dirty="0" smtClean="0">
                <a:solidFill>
                  <a:srgbClr val="262673"/>
                </a:solidFill>
                <a:ea typeface="Arial Unicode MS" pitchFamily="34" charset="-128"/>
                <a:cs typeface="Arial Unicode MS" pitchFamily="34" charset="-128"/>
              </a:rPr>
              <a:t>balanced/responsive </a:t>
            </a:r>
            <a:r>
              <a:rPr lang="en-US" sz="1700" dirty="0" smtClean="0">
                <a:ea typeface="Arial Unicode MS" pitchFamily="34" charset="-128"/>
                <a:cs typeface="Arial Unicode MS" pitchFamily="34" charset="-128"/>
              </a:rPr>
              <a:t>to emerging needs</a:t>
            </a:r>
          </a:p>
          <a:p>
            <a:pPr lvl="1" algn="just" eaLnBrk="1" hangingPunct="1">
              <a:lnSpc>
                <a:spcPct val="130000"/>
              </a:lnSpc>
              <a:buFont typeface="Wingdings" charset="2"/>
              <a:buChar char="Ø"/>
              <a:defRPr/>
            </a:pPr>
            <a:r>
              <a:rPr lang="en-US" sz="1700" b="1" dirty="0" smtClean="0">
                <a:solidFill>
                  <a:srgbClr val="262673"/>
                </a:solidFill>
                <a:ea typeface="Arial Unicode MS" pitchFamily="34" charset="-128"/>
                <a:cs typeface="Arial Unicode MS" pitchFamily="34" charset="-128"/>
              </a:rPr>
              <a:t>effective</a:t>
            </a:r>
            <a:r>
              <a:rPr lang="en-US" sz="1700" dirty="0" smtClean="0">
                <a:ea typeface="Arial Unicode MS" pitchFamily="34" charset="-128"/>
                <a:cs typeface="Arial Unicode MS" pitchFamily="34" charset="-128"/>
              </a:rPr>
              <a:t> in encouraging innovation/creativity</a:t>
            </a:r>
          </a:p>
          <a:p>
            <a:pPr lvl="1" algn="just" eaLnBrk="1" hangingPunct="1">
              <a:lnSpc>
                <a:spcPct val="130000"/>
              </a:lnSpc>
              <a:buFont typeface="Wingdings" charset="2"/>
              <a:buChar char="Ø"/>
              <a:defRPr/>
            </a:pPr>
            <a:r>
              <a:rPr lang="en-US" sz="1700" b="1" dirty="0" smtClean="0">
                <a:solidFill>
                  <a:schemeClr val="accent2">
                    <a:lumMod val="75000"/>
                  </a:schemeClr>
                </a:solidFill>
                <a:ea typeface="Arial Unicode MS" pitchFamily="34" charset="-128"/>
                <a:cs typeface="Arial Unicode MS" pitchFamily="34" charset="-128"/>
              </a:rPr>
              <a:t>sufficiently flexible </a:t>
            </a:r>
            <a:r>
              <a:rPr lang="en-US" sz="1700" dirty="0" smtClean="0">
                <a:ea typeface="Arial Unicode MS" pitchFamily="34" charset="-128"/>
                <a:cs typeface="Arial Unicode MS" pitchFamily="34" charset="-128"/>
              </a:rPr>
              <a:t>to accommodate national policy objectives</a:t>
            </a:r>
          </a:p>
          <a:p>
            <a:pPr marL="457200" lvl="1" indent="0" eaLnBrk="1" hangingPunct="1">
              <a:buFontTx/>
              <a:buNone/>
              <a:defRPr/>
            </a:pPr>
            <a:endParaRPr lang="en-US" sz="2000" dirty="0" smtClean="0">
              <a:ea typeface="Arial Unicode MS" pitchFamily="34" charset="-128"/>
              <a:cs typeface="Arial Unicode MS" pitchFamily="34" charset="-128"/>
            </a:endParaRPr>
          </a:p>
          <a:p>
            <a:pPr eaLnBrk="1" hangingPunct="1">
              <a:defRPr/>
            </a:pPr>
            <a:r>
              <a:rPr lang="en-US" sz="2000" dirty="0" smtClean="0">
                <a:ea typeface="Arial Unicode MS" pitchFamily="34" charset="-128"/>
                <a:cs typeface="Arial Unicode MS" pitchFamily="34" charset="-128"/>
              </a:rPr>
              <a:t>Topical issues reviewed/discussed in Standing Committees</a:t>
            </a:r>
          </a:p>
          <a:p>
            <a:pPr lvl="1" eaLnBrk="1" hangingPunct="1">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395536" y="692696"/>
            <a:ext cx="66967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a:defRPr/>
            </a:pPr>
            <a:r>
              <a:rPr lang="en-US" sz="3600" dirty="0" smtClean="0">
                <a:solidFill>
                  <a:srgbClr val="00408C"/>
                </a:solidFill>
                <a:ea typeface="ヒラギノ角ゴ Pro W3" charset="0"/>
                <a:cs typeface="ヒラギノ角ゴ Pro W3" charset="0"/>
              </a:rPr>
              <a:t>              NORM SETTING </a:t>
            </a:r>
            <a:endParaRPr lang="en-US" sz="3600" dirty="0">
              <a:solidFill>
                <a:srgbClr val="00408C"/>
              </a:solidFill>
              <a:ea typeface="ヒラギノ角ゴ Pro W3" charset="0"/>
              <a:cs typeface="ヒラギノ角ゴ Pro W3" charset="0"/>
            </a:endParaRPr>
          </a:p>
          <a:p>
            <a:pPr algn="ctr">
              <a:defRPr/>
            </a:pPr>
            <a:endParaRPr lang="en-US" sz="3600" dirty="0" smtClean="0">
              <a:solidFill>
                <a:srgbClr val="002060"/>
              </a:solidFill>
              <a:latin typeface="+mj-lt"/>
              <a:ea typeface="+mn-ea"/>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520000" cy="1650721"/>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188640"/>
            <a:ext cx="2495639" cy="1650721"/>
          </a:xfrm>
          <a:prstGeom prst="rect">
            <a:avLst/>
          </a:prstGeom>
          <a:ln>
            <a:noFill/>
          </a:ln>
          <a:effectLst>
            <a:softEdge rad="112500"/>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2" end="2"/>
                                            </p:txEl>
                                          </p:spTgt>
                                        </p:tgtEl>
                                        <p:attrNameLst>
                                          <p:attrName>style.visibility</p:attrName>
                                        </p:attrNameLst>
                                      </p:cBhvr>
                                      <p:to>
                                        <p:strVal val="visible"/>
                                      </p:to>
                                    </p:set>
                                    <p:animEffect transition="in" filter="blinds(horizontal)">
                                      <p:cBhvr>
                                        <p:cTn id="7" dur="500"/>
                                        <p:tgtEl>
                                          <p:spTgt spid="1126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12" dur="500"/>
                                        <p:tgtEl>
                                          <p:spTgt spid="1126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7" dur="500"/>
                                        <p:tgtEl>
                                          <p:spTgt spid="112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lstStyle/>
          <a:p>
            <a:pPr algn="ctr"/>
            <a:r>
              <a:rPr lang="en-US" sz="2400" smtClean="0"/>
              <a:t>DESIGNATIONS IN INTERNATIONAL REGISTRATIONS AND SUBSEQUENT DESIGNATIONS. DCP: IS 2012 </a:t>
            </a:r>
            <a:endParaRPr lang="en-US" sz="2400" dirty="0"/>
          </a:p>
        </p:txBody>
      </p:sp>
      <p:pic>
        <p:nvPicPr>
          <p:cNvPr id="1034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403648" y="2132856"/>
            <a:ext cx="5994723"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6"/>
          <p:cNvSpPr txBox="1">
            <a:spLocks noChangeArrowheads="1"/>
          </p:cNvSpPr>
          <p:nvPr/>
        </p:nvSpPr>
        <p:spPr bwMode="auto">
          <a:xfrm>
            <a:off x="2699792" y="1635508"/>
            <a:ext cx="46085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800" b="1">
                <a:solidFill>
                  <a:schemeClr val="tx1"/>
                </a:solidFill>
                <a:latin typeface="Arial" pitchFamily="34" charset="0"/>
                <a:cs typeface="Arial" pitchFamily="34" charset="0"/>
              </a:defRPr>
            </a:lvl9pPr>
          </a:lstStyle>
          <a:p>
            <a:pPr eaLnBrk="1" hangingPunct="1"/>
            <a:r>
              <a:rPr lang="en-US" sz="1600" dirty="0"/>
              <a:t>Total number of designations: 2,372</a:t>
            </a:r>
          </a:p>
        </p:txBody>
      </p:sp>
    </p:spTree>
    <p:extLst>
      <p:ext uri="{BB962C8B-B14F-4D97-AF65-F5344CB8AC3E}">
        <p14:creationId xmlns:p14="http://schemas.microsoft.com/office/powerpoint/2010/main" val="399907308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ONLINE INFORMATION SERVICES</a:t>
            </a:r>
            <a:endParaRPr lang="en-US" dirty="0"/>
          </a:p>
        </p:txBody>
      </p:sp>
      <p:sp>
        <p:nvSpPr>
          <p:cNvPr id="3" name="Content Placeholder 2"/>
          <p:cNvSpPr>
            <a:spLocks noGrp="1"/>
          </p:cNvSpPr>
          <p:nvPr>
            <p:ph idx="1"/>
          </p:nvPr>
        </p:nvSpPr>
        <p:spPr>
          <a:xfrm>
            <a:off x="575048" y="1772816"/>
            <a:ext cx="8568952" cy="4352925"/>
          </a:xfrm>
        </p:spPr>
        <p:txBody>
          <a:bodyPr/>
          <a:lstStyle/>
          <a:p>
            <a:pPr eaLnBrk="1" hangingPunct="1"/>
            <a:r>
              <a:rPr lang="en-US" sz="1800" smtClean="0"/>
              <a:t>Legal texts, Guide and Information Notices</a:t>
            </a:r>
          </a:p>
          <a:p>
            <a:pPr marL="0" indent="0" eaLnBrk="1" hangingPunct="1">
              <a:buNone/>
            </a:pPr>
            <a:endParaRPr lang="en-US" sz="1800" smtClean="0"/>
          </a:p>
          <a:p>
            <a:pPr eaLnBrk="1" hangingPunct="1"/>
            <a:r>
              <a:rPr lang="en-US" sz="1800" smtClean="0"/>
              <a:t>WIPO Gazette of International Marks</a:t>
            </a:r>
          </a:p>
          <a:p>
            <a:pPr marL="0" indent="0" eaLnBrk="1" hangingPunct="1">
              <a:buNone/>
            </a:pPr>
            <a:endParaRPr lang="en-US" sz="1800" smtClean="0"/>
          </a:p>
          <a:p>
            <a:pPr eaLnBrk="1" hangingPunct="1"/>
            <a:r>
              <a:rPr lang="en-US" sz="1800" smtClean="0"/>
              <a:t>E-Renewal Tool</a:t>
            </a:r>
          </a:p>
          <a:p>
            <a:pPr marL="0" indent="0" eaLnBrk="1" hangingPunct="1">
              <a:buNone/>
            </a:pPr>
            <a:endParaRPr lang="en-US" sz="1800" smtClean="0"/>
          </a:p>
          <a:p>
            <a:pPr eaLnBrk="1" hangingPunct="1"/>
            <a:r>
              <a:rPr lang="en-US" sz="1800" smtClean="0"/>
              <a:t>Fee Calculator: Costing service</a:t>
            </a:r>
          </a:p>
          <a:p>
            <a:pPr marL="0" indent="0" eaLnBrk="1" hangingPunct="1">
              <a:buNone/>
            </a:pPr>
            <a:endParaRPr lang="en-US" sz="1800" smtClean="0"/>
          </a:p>
          <a:p>
            <a:pPr eaLnBrk="1" hangingPunct="1"/>
            <a:r>
              <a:rPr lang="en-US" sz="1800" smtClean="0"/>
              <a:t>ROMARIN: Online search database</a:t>
            </a:r>
          </a:p>
          <a:p>
            <a:pPr marL="0" indent="0" eaLnBrk="1" hangingPunct="1">
              <a:buNone/>
            </a:pPr>
            <a:endParaRPr lang="en-US" sz="1800" smtClean="0"/>
          </a:p>
          <a:p>
            <a:pPr eaLnBrk="1" hangingPunct="1"/>
            <a:r>
              <a:rPr lang="en-US" sz="1800" smtClean="0"/>
              <a:t>Dynamic Madrid Statistics free access at </a:t>
            </a:r>
            <a:r>
              <a:rPr lang="en-US" sz="1800" smtClean="0">
                <a:solidFill>
                  <a:srgbClr val="0A0A0A"/>
                </a:solidFill>
                <a:hlinkClick r:id="rId2"/>
              </a:rPr>
              <a:t>http://www.wipo.int/madrid/en/</a:t>
            </a:r>
            <a:endParaRPr lang="en-US" sz="1800" smtClean="0">
              <a:solidFill>
                <a:srgbClr val="0A0A0A"/>
              </a:solidFill>
            </a:endParaRPr>
          </a:p>
          <a:p>
            <a:pPr marL="0" indent="0">
              <a:buNone/>
            </a:pPr>
            <a:endParaRPr lang="en-US" dirty="0"/>
          </a:p>
        </p:txBody>
      </p:sp>
    </p:spTree>
    <p:extLst>
      <p:ext uri="{BB962C8B-B14F-4D97-AF65-F5344CB8AC3E}">
        <p14:creationId xmlns:p14="http://schemas.microsoft.com/office/powerpoint/2010/main" val="8477310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ONLINE TOOLS </a:t>
            </a:r>
            <a:endParaRPr lang="en-US" dirty="0"/>
          </a:p>
        </p:txBody>
      </p:sp>
      <p:sp>
        <p:nvSpPr>
          <p:cNvPr id="3" name="Content Placeholder 2"/>
          <p:cNvSpPr>
            <a:spLocks noGrp="1"/>
          </p:cNvSpPr>
          <p:nvPr>
            <p:ph idx="1"/>
          </p:nvPr>
        </p:nvSpPr>
        <p:spPr>
          <a:xfrm>
            <a:off x="251520" y="1773238"/>
            <a:ext cx="8640960" cy="4352925"/>
          </a:xfrm>
        </p:spPr>
        <p:txBody>
          <a:bodyPr/>
          <a:lstStyle/>
          <a:p>
            <a:pPr eaLnBrk="1" hangingPunct="1"/>
            <a:r>
              <a:rPr lang="en-US" sz="1800" b="1" dirty="0"/>
              <a:t>Madrid Goods and Services Manager (MGS): </a:t>
            </a:r>
            <a:r>
              <a:rPr lang="en-US" sz="1800" dirty="0"/>
              <a:t>To use correct specifications of goods and </a:t>
            </a:r>
            <a:r>
              <a:rPr lang="en-US" sz="1800" dirty="0" smtClean="0"/>
              <a:t>services</a:t>
            </a:r>
          </a:p>
          <a:p>
            <a:pPr marL="0" indent="0" eaLnBrk="1" hangingPunct="1">
              <a:buNone/>
            </a:pPr>
            <a:endParaRPr lang="en-US" sz="1800" dirty="0"/>
          </a:p>
          <a:p>
            <a:pPr eaLnBrk="1" hangingPunct="1"/>
            <a:r>
              <a:rPr lang="en-US" sz="1800" b="1" dirty="0"/>
              <a:t>Madrid Real-Time Status (MRS): </a:t>
            </a:r>
            <a:r>
              <a:rPr lang="en-US" sz="1800" dirty="0"/>
              <a:t>To check the status of an international application/registration </a:t>
            </a:r>
            <a:endParaRPr lang="en-US" sz="1800" dirty="0" smtClean="0"/>
          </a:p>
          <a:p>
            <a:pPr marL="0" indent="0" eaLnBrk="1" hangingPunct="1">
              <a:buNone/>
            </a:pPr>
            <a:endParaRPr lang="en-US" sz="1800" dirty="0"/>
          </a:p>
          <a:p>
            <a:pPr eaLnBrk="1" hangingPunct="1"/>
            <a:r>
              <a:rPr lang="en-US" sz="1800" b="1" dirty="0"/>
              <a:t>Madrid Portfolio Manager (MPM): </a:t>
            </a:r>
            <a:r>
              <a:rPr lang="en-US" sz="1800" dirty="0"/>
              <a:t>To enable holders and representatives to view and modify their </a:t>
            </a:r>
            <a:r>
              <a:rPr lang="en-US" sz="1800" dirty="0" smtClean="0"/>
              <a:t>portfolio</a:t>
            </a:r>
          </a:p>
          <a:p>
            <a:pPr marL="0" indent="0" eaLnBrk="1" hangingPunct="1">
              <a:buNone/>
            </a:pPr>
            <a:endParaRPr lang="en-US" sz="1800" dirty="0"/>
          </a:p>
          <a:p>
            <a:pPr eaLnBrk="1" hangingPunct="1"/>
            <a:r>
              <a:rPr lang="en-US" sz="1800" b="1" dirty="0"/>
              <a:t>Madrid Electronic Alerts (MEA): </a:t>
            </a:r>
            <a:r>
              <a:rPr lang="en-US" sz="1800" dirty="0"/>
              <a:t>To enable users to submit a list of IRs to monitor and to be informed by email when any of them change </a:t>
            </a:r>
            <a:endParaRPr lang="en-US" sz="1800" dirty="0" smtClean="0"/>
          </a:p>
          <a:p>
            <a:pPr marL="0" indent="0" eaLnBrk="1" hangingPunct="1">
              <a:buNone/>
            </a:pPr>
            <a:endParaRPr lang="en-US" sz="1800" dirty="0"/>
          </a:p>
          <a:p>
            <a:pPr eaLnBrk="1" hangingPunct="1"/>
            <a:r>
              <a:rPr lang="en-US" sz="1800" dirty="0"/>
              <a:t>Accessible from </a:t>
            </a:r>
            <a:r>
              <a:rPr lang="en-US" sz="1800" dirty="0">
                <a:hlinkClick r:id="rId3"/>
              </a:rPr>
              <a:t>http://www.wipo.int/madrid/en/services/</a:t>
            </a:r>
            <a:endParaRPr lang="en-US" sz="1800" dirty="0"/>
          </a:p>
          <a:p>
            <a:endParaRPr lang="en-US" dirty="0"/>
          </a:p>
        </p:txBody>
      </p:sp>
    </p:spTree>
    <p:extLst>
      <p:ext uri="{BB962C8B-B14F-4D97-AF65-F5344CB8AC3E}">
        <p14:creationId xmlns:p14="http://schemas.microsoft.com/office/powerpoint/2010/main" val="21344197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331640" y="260648"/>
            <a:ext cx="5506498" cy="637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a:spLocks noChangeArrowheads="1"/>
          </p:cNvSpPr>
          <p:nvPr/>
        </p:nvSpPr>
        <p:spPr bwMode="auto">
          <a:xfrm>
            <a:off x="6236890" y="2992275"/>
            <a:ext cx="684213" cy="230187"/>
          </a:xfrm>
          <a:prstGeom prst="ellipse">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endParaRPr lang="en-US" sz="1600" b="0"/>
          </a:p>
        </p:txBody>
      </p:sp>
    </p:spTree>
    <p:extLst>
      <p:ext uri="{BB962C8B-B14F-4D97-AF65-F5344CB8AC3E}">
        <p14:creationId xmlns:p14="http://schemas.microsoft.com/office/powerpoint/2010/main" val="100246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lstStyle/>
          <a:p>
            <a:pPr algn="ctr"/>
            <a:r>
              <a:rPr lang="en-US" sz="3200" smtClean="0"/>
              <a:t>BENEFITS FOR TRADEMARKS OWNERS </a:t>
            </a:r>
            <a:endParaRPr lang="en-US" sz="3200" dirty="0"/>
          </a:p>
        </p:txBody>
      </p:sp>
      <p:sp>
        <p:nvSpPr>
          <p:cNvPr id="3" name="Content Placeholder 2"/>
          <p:cNvSpPr>
            <a:spLocks noGrp="1"/>
          </p:cNvSpPr>
          <p:nvPr>
            <p:ph idx="1"/>
          </p:nvPr>
        </p:nvSpPr>
        <p:spPr>
          <a:xfrm>
            <a:off x="323528" y="1628800"/>
            <a:ext cx="8363272" cy="4641379"/>
          </a:xfrm>
        </p:spPr>
        <p:txBody>
          <a:bodyPr/>
          <a:lstStyle/>
          <a:p>
            <a:pPr eaLnBrk="1" hangingPunct="1"/>
            <a:r>
              <a:rPr lang="en-US" altLang="ja-JP" sz="1800" dirty="0">
                <a:ea typeface="MS PGothic" pitchFamily="34" charset="-128"/>
              </a:rPr>
              <a:t>Simple and economical </a:t>
            </a:r>
            <a:r>
              <a:rPr lang="en-US" altLang="ja-JP" sz="1800" dirty="0" smtClean="0">
                <a:ea typeface="MS PGothic" pitchFamily="34" charset="-128"/>
              </a:rPr>
              <a:t>procedure</a:t>
            </a:r>
          </a:p>
          <a:p>
            <a:pPr marL="0" indent="0" eaLnBrk="1" hangingPunct="1">
              <a:buNone/>
            </a:pPr>
            <a:endParaRPr lang="en-US" altLang="ja-JP" sz="1800" dirty="0">
              <a:ea typeface="MS PGothic" pitchFamily="34" charset="-128"/>
            </a:endParaRPr>
          </a:p>
          <a:p>
            <a:pPr lvl="1" algn="just" eaLnBrk="1" hangingPunct="1">
              <a:lnSpc>
                <a:spcPct val="150000"/>
              </a:lnSpc>
              <a:buFont typeface="Wingdings" pitchFamily="2" charset="2"/>
              <a:buChar char="Ø"/>
            </a:pPr>
            <a:r>
              <a:rPr lang="en-US" altLang="ja-JP" sz="1400" dirty="0">
                <a:ea typeface="MS PGothic" pitchFamily="34" charset="-128"/>
              </a:rPr>
              <a:t>A single set of simple formalities</a:t>
            </a:r>
          </a:p>
          <a:p>
            <a:pPr lvl="1" algn="just" eaLnBrk="1" hangingPunct="1">
              <a:lnSpc>
                <a:spcPct val="150000"/>
              </a:lnSpc>
              <a:buFont typeface="Wingdings" pitchFamily="2" charset="2"/>
              <a:buChar char="Ø"/>
            </a:pPr>
            <a:r>
              <a:rPr lang="en-US" altLang="ja-JP" sz="1400" dirty="0">
                <a:ea typeface="MS PGothic" pitchFamily="34" charset="-128"/>
              </a:rPr>
              <a:t>A single filing Office</a:t>
            </a:r>
          </a:p>
          <a:p>
            <a:pPr lvl="1" algn="just" eaLnBrk="1" hangingPunct="1">
              <a:lnSpc>
                <a:spcPct val="150000"/>
              </a:lnSpc>
              <a:buFont typeface="Wingdings" pitchFamily="2" charset="2"/>
              <a:buChar char="Ø"/>
            </a:pPr>
            <a:r>
              <a:rPr lang="en-US" altLang="ja-JP" sz="1400" dirty="0">
                <a:ea typeface="MS PGothic" pitchFamily="34" charset="-128"/>
              </a:rPr>
              <a:t>Low registration fees </a:t>
            </a:r>
          </a:p>
          <a:p>
            <a:pPr lvl="1" algn="just" eaLnBrk="1" hangingPunct="1">
              <a:lnSpc>
                <a:spcPct val="150000"/>
              </a:lnSpc>
              <a:buFont typeface="Wingdings" pitchFamily="2" charset="2"/>
              <a:buChar char="Ø"/>
            </a:pPr>
            <a:r>
              <a:rPr lang="en-US" altLang="ja-JP" sz="1400" dirty="0">
                <a:ea typeface="MS PGothic" pitchFamily="34" charset="-128"/>
              </a:rPr>
              <a:t>No need for representatives for filings</a:t>
            </a:r>
          </a:p>
          <a:p>
            <a:pPr lvl="1" algn="just" eaLnBrk="1" hangingPunct="1">
              <a:lnSpc>
                <a:spcPct val="150000"/>
              </a:lnSpc>
              <a:buFont typeface="Wingdings" pitchFamily="2" charset="2"/>
              <a:buChar char="Ø"/>
            </a:pPr>
            <a:r>
              <a:rPr lang="en-US" altLang="ja-JP" sz="1400" dirty="0">
                <a:ea typeface="MS PGothic" pitchFamily="34" charset="-128"/>
              </a:rPr>
              <a:t>No need to pay for translation into several </a:t>
            </a:r>
            <a:r>
              <a:rPr lang="en-US" altLang="ja-JP" sz="1400" dirty="0" smtClean="0">
                <a:ea typeface="MS PGothic" pitchFamily="34" charset="-128"/>
              </a:rPr>
              <a:t>languages</a:t>
            </a:r>
          </a:p>
          <a:p>
            <a:pPr marL="457200" lvl="1" indent="0" eaLnBrk="1" hangingPunct="1">
              <a:buNone/>
            </a:pPr>
            <a:endParaRPr lang="en-US" altLang="ja-JP" sz="1400" dirty="0">
              <a:ea typeface="MS PGothic" pitchFamily="34" charset="-128"/>
            </a:endParaRPr>
          </a:p>
          <a:p>
            <a:pPr eaLnBrk="1" hangingPunct="1"/>
            <a:r>
              <a:rPr lang="en-US" altLang="ja-JP" sz="1800" dirty="0">
                <a:ea typeface="MS PGothic" pitchFamily="34" charset="-128"/>
              </a:rPr>
              <a:t>Effective </a:t>
            </a:r>
            <a:r>
              <a:rPr lang="en-US" altLang="ja-JP" sz="1800" dirty="0" smtClean="0">
                <a:ea typeface="MS PGothic" pitchFamily="34" charset="-128"/>
              </a:rPr>
              <a:t>procedure</a:t>
            </a:r>
          </a:p>
          <a:p>
            <a:pPr marL="0" indent="0" algn="just" eaLnBrk="1" hangingPunct="1">
              <a:lnSpc>
                <a:spcPct val="150000"/>
              </a:lnSpc>
              <a:buNone/>
            </a:pPr>
            <a:endParaRPr lang="en-US" altLang="ja-JP" sz="1800" dirty="0">
              <a:ea typeface="MS PGothic" pitchFamily="34" charset="-128"/>
            </a:endParaRPr>
          </a:p>
          <a:p>
            <a:pPr lvl="1" algn="just" eaLnBrk="1" hangingPunct="1">
              <a:lnSpc>
                <a:spcPct val="150000"/>
              </a:lnSpc>
              <a:buFont typeface="Wingdings" pitchFamily="2" charset="2"/>
              <a:buChar char="Ø"/>
            </a:pPr>
            <a:r>
              <a:rPr lang="en-US" altLang="ja-JP" sz="1400" dirty="0">
                <a:ea typeface="MS PGothic" pitchFamily="34" charset="-128"/>
              </a:rPr>
              <a:t>A single international application has the same legal effect in various countries </a:t>
            </a:r>
          </a:p>
          <a:p>
            <a:pPr lvl="1" algn="just" eaLnBrk="1" hangingPunct="1">
              <a:lnSpc>
                <a:spcPct val="150000"/>
              </a:lnSpc>
              <a:buFont typeface="Wingdings" pitchFamily="2" charset="2"/>
              <a:buChar char="Ø"/>
            </a:pPr>
            <a:r>
              <a:rPr lang="en-US" altLang="ja-JP" sz="1400" dirty="0">
                <a:ea typeface="MS PGothic" pitchFamily="34" charset="-128"/>
              </a:rPr>
              <a:t>A fixed deadline for the confirmation or refusal of the legal effects in each designated country</a:t>
            </a:r>
          </a:p>
          <a:p>
            <a:endParaRPr lang="en-US" dirty="0"/>
          </a:p>
        </p:txBody>
      </p:sp>
    </p:spTree>
    <p:extLst>
      <p:ext uri="{BB962C8B-B14F-4D97-AF65-F5344CB8AC3E}">
        <p14:creationId xmlns:p14="http://schemas.microsoft.com/office/powerpoint/2010/main" val="35468057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mtClean="0"/>
          </a:p>
          <a:p>
            <a:pPr marL="0" indent="0" algn="ctr">
              <a:buNone/>
            </a:pPr>
            <a:endParaRPr lang="en-US" sz="3600" smtClean="0"/>
          </a:p>
          <a:p>
            <a:pPr marL="0" indent="0" algn="ctr">
              <a:buNone/>
            </a:pPr>
            <a:r>
              <a:rPr lang="en-US" sz="3600" smtClean="0"/>
              <a:t>THE HAGUE SYSTEM </a:t>
            </a:r>
            <a:endParaRPr lang="en-US" sz="3600" dirty="0"/>
          </a:p>
        </p:txBody>
      </p:sp>
    </p:spTree>
    <p:extLst>
      <p:ext uri="{BB962C8B-B14F-4D97-AF65-F5344CB8AC3E}">
        <p14:creationId xmlns:p14="http://schemas.microsoft.com/office/powerpoint/2010/main" val="161762602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IN A NUTSHELL </a:t>
            </a:r>
            <a:endParaRPr lang="en-US" dirty="0"/>
          </a:p>
        </p:txBody>
      </p:sp>
      <p:sp>
        <p:nvSpPr>
          <p:cNvPr id="4" name="Content Placeholder 3"/>
          <p:cNvSpPr>
            <a:spLocks noGrp="1"/>
          </p:cNvSpPr>
          <p:nvPr>
            <p:ph idx="1"/>
          </p:nvPr>
        </p:nvSpPr>
        <p:spPr>
          <a:xfrm>
            <a:off x="449378" y="3789040"/>
            <a:ext cx="8229600" cy="2913187"/>
          </a:xfrm>
        </p:spPr>
        <p:txBody>
          <a:bodyPr/>
          <a:lstStyle/>
          <a:p>
            <a:pPr marL="0" indent="0" algn="just">
              <a:lnSpc>
                <a:spcPct val="150000"/>
              </a:lnSpc>
              <a:buNone/>
            </a:pPr>
            <a:r>
              <a:rPr lang="en-US" smtClean="0"/>
              <a:t>«</a:t>
            </a:r>
            <a:r>
              <a:rPr lang="en-US" i="1" smtClean="0"/>
              <a:t>The Hague Agreement provides creators and holders of designs with a simple, rapid and economical procedure to secure and maintain the protection of industrial designs, through a single international registration</a:t>
            </a:r>
            <a:r>
              <a:rPr lang="en-US" smtClean="0"/>
              <a:t>»</a:t>
            </a:r>
            <a:endParaRPr lang="en-US" dirty="0"/>
          </a:p>
        </p:txBody>
      </p:sp>
      <p:pic>
        <p:nvPicPr>
          <p:cNvPr id="10547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49778" y="1412776"/>
            <a:ext cx="18288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3501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pPr algn="ctr"/>
            <a:r>
              <a:rPr lang="en-US" smtClean="0"/>
              <a:t>THE HAGUE SYSTEM </a:t>
            </a:r>
            <a:endParaRPr lang="en-US" dirty="0"/>
          </a:p>
        </p:txBody>
      </p:sp>
      <p:sp>
        <p:nvSpPr>
          <p:cNvPr id="3" name="Content Placeholder 2"/>
          <p:cNvSpPr>
            <a:spLocks noGrp="1"/>
          </p:cNvSpPr>
          <p:nvPr>
            <p:ph idx="1"/>
          </p:nvPr>
        </p:nvSpPr>
        <p:spPr>
          <a:xfrm>
            <a:off x="467544" y="1412776"/>
            <a:ext cx="8229600" cy="4352925"/>
          </a:xfrm>
        </p:spPr>
        <p:txBody>
          <a:bodyPr/>
          <a:lstStyle/>
          <a:p>
            <a:pPr algn="just">
              <a:lnSpc>
                <a:spcPct val="150000"/>
              </a:lnSpc>
            </a:pPr>
            <a:r>
              <a:rPr lang="en-US" sz="1800" dirty="0"/>
              <a:t>A centralized filing mechanism </a:t>
            </a:r>
          </a:p>
          <a:p>
            <a:pPr algn="just">
              <a:lnSpc>
                <a:spcPct val="150000"/>
              </a:lnSpc>
            </a:pPr>
            <a:endParaRPr lang="en-US" sz="1800" dirty="0"/>
          </a:p>
          <a:p>
            <a:pPr algn="just">
              <a:lnSpc>
                <a:spcPct val="150000"/>
              </a:lnSpc>
            </a:pPr>
            <a:r>
              <a:rPr lang="en-US" sz="1800" dirty="0"/>
              <a:t>A one-stop shop to obtain and maintain design protection in export markets</a:t>
            </a:r>
          </a:p>
          <a:p>
            <a:pPr algn="just">
              <a:lnSpc>
                <a:spcPct val="150000"/>
              </a:lnSpc>
            </a:pPr>
            <a:endParaRPr lang="en-US" sz="1800" dirty="0"/>
          </a:p>
          <a:p>
            <a:pPr algn="just">
              <a:lnSpc>
                <a:spcPct val="150000"/>
              </a:lnSpc>
            </a:pPr>
            <a:r>
              <a:rPr lang="en-US" sz="1800" dirty="0"/>
              <a:t>An option to the national route</a:t>
            </a:r>
          </a:p>
          <a:p>
            <a:pPr algn="just">
              <a:lnSpc>
                <a:spcPct val="150000"/>
              </a:lnSpc>
            </a:pPr>
            <a:endParaRPr lang="en-US" sz="1800" dirty="0"/>
          </a:p>
          <a:p>
            <a:pPr algn="just">
              <a:lnSpc>
                <a:spcPct val="150000"/>
              </a:lnSpc>
            </a:pPr>
            <a:r>
              <a:rPr lang="en-US" sz="1800" dirty="0"/>
              <a:t>A purely procedural treaty</a:t>
            </a:r>
          </a:p>
          <a:p>
            <a:pPr algn="just">
              <a:lnSpc>
                <a:spcPct val="150000"/>
              </a:lnSpc>
            </a:pPr>
            <a:endParaRPr lang="en-US" sz="1800" dirty="0"/>
          </a:p>
          <a:p>
            <a:pPr algn="just">
              <a:lnSpc>
                <a:spcPct val="150000"/>
              </a:lnSpc>
            </a:pPr>
            <a:r>
              <a:rPr lang="en-US" sz="1800" dirty="0"/>
              <a:t>The domestic legislation of the designated Contracting Parties sets the conditions for protecting designs and determines the rights which result from protection</a:t>
            </a:r>
          </a:p>
          <a:p>
            <a:endParaRPr lang="en-US" sz="1800" dirty="0"/>
          </a:p>
        </p:txBody>
      </p:sp>
    </p:spTree>
    <p:extLst>
      <p:ext uri="{BB962C8B-B14F-4D97-AF65-F5344CB8AC3E}">
        <p14:creationId xmlns:p14="http://schemas.microsoft.com/office/powerpoint/2010/main" val="131841348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lstStyle/>
          <a:p>
            <a:pPr algn="ctr"/>
            <a:r>
              <a:rPr lang="en-US" dirty="0" smtClean="0"/>
              <a:t>THE HAGUE UNION</a:t>
            </a:r>
            <a:endParaRPr lang="en-US" dirty="0"/>
          </a:p>
        </p:txBody>
      </p:sp>
      <p:pic>
        <p:nvPicPr>
          <p:cNvPr id="1064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395536" y="1597012"/>
            <a:ext cx="8200091"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2911563" y="5589240"/>
            <a:ext cx="3889027" cy="72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4"/>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4"/>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4"/>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4"/>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4"/>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4"/>
              </a:buBlip>
              <a:defRPr sz="2400">
                <a:solidFill>
                  <a:schemeClr val="tx1"/>
                </a:solidFill>
                <a:latin typeface="+mn-lt"/>
                <a:cs typeface="+mn-cs"/>
              </a:defRPr>
            </a:lvl6pPr>
            <a:lvl7pPr marL="2971800" indent="-228600" algn="l" rtl="0" fontAlgn="base">
              <a:spcBef>
                <a:spcPct val="20000"/>
              </a:spcBef>
              <a:spcAft>
                <a:spcPct val="0"/>
              </a:spcAft>
              <a:buBlip>
                <a:blip r:embed="rId4"/>
              </a:buBlip>
              <a:defRPr sz="2400">
                <a:solidFill>
                  <a:schemeClr val="tx1"/>
                </a:solidFill>
                <a:latin typeface="+mn-lt"/>
                <a:cs typeface="+mn-cs"/>
              </a:defRPr>
            </a:lvl7pPr>
            <a:lvl8pPr marL="3429000" indent="-228600" algn="l" rtl="0" fontAlgn="base">
              <a:spcBef>
                <a:spcPct val="20000"/>
              </a:spcBef>
              <a:spcAft>
                <a:spcPct val="0"/>
              </a:spcAft>
              <a:buBlip>
                <a:blip r:embed="rId4"/>
              </a:buBlip>
              <a:defRPr sz="2400">
                <a:solidFill>
                  <a:schemeClr val="tx1"/>
                </a:solidFill>
                <a:latin typeface="+mn-lt"/>
                <a:cs typeface="+mn-cs"/>
              </a:defRPr>
            </a:lvl8pPr>
            <a:lvl9pPr marL="3886200" indent="-228600" algn="l" rtl="0" fontAlgn="base">
              <a:spcBef>
                <a:spcPct val="20000"/>
              </a:spcBef>
              <a:spcAft>
                <a:spcPct val="0"/>
              </a:spcAft>
              <a:buBlip>
                <a:blip r:embed="rId4"/>
              </a:buBlip>
              <a:defRPr sz="2400">
                <a:solidFill>
                  <a:schemeClr val="tx1"/>
                </a:solidFill>
                <a:latin typeface="+mn-lt"/>
                <a:cs typeface="+mn-cs"/>
              </a:defRPr>
            </a:lvl9pPr>
          </a:lstStyle>
          <a:p>
            <a:pPr marL="0" indent="0">
              <a:spcBef>
                <a:spcPct val="0"/>
              </a:spcBef>
              <a:buFontTx/>
              <a:buNone/>
              <a:tabLst>
                <a:tab pos="2857500" algn="l"/>
              </a:tabLst>
            </a:pPr>
            <a:r>
              <a:rPr lang="en-US" sz="1200" b="1" dirty="0" smtClean="0">
                <a:solidFill>
                  <a:srgbClr val="0033CC"/>
                </a:solidFill>
              </a:rPr>
              <a:t>46 Geneva Act (1999) (including EU and OAPI) </a:t>
            </a:r>
          </a:p>
          <a:p>
            <a:pPr marL="0" indent="0">
              <a:spcBef>
                <a:spcPct val="0"/>
              </a:spcBef>
              <a:buFontTx/>
              <a:buNone/>
              <a:tabLst>
                <a:tab pos="2857500" algn="l"/>
              </a:tabLst>
            </a:pPr>
            <a:r>
              <a:rPr lang="en-US" sz="1200" b="1" dirty="0" smtClean="0">
                <a:solidFill>
                  <a:srgbClr val="CC0000"/>
                </a:solidFill>
              </a:rPr>
              <a:t>15 Hague Act (1960)</a:t>
            </a:r>
            <a:br>
              <a:rPr lang="en-US" sz="1200" b="1" dirty="0" smtClean="0">
                <a:solidFill>
                  <a:srgbClr val="CC0000"/>
                </a:solidFill>
              </a:rPr>
            </a:br>
            <a:endParaRPr lang="en-US" sz="1200" b="1" dirty="0" smtClean="0">
              <a:solidFill>
                <a:srgbClr val="CC0000"/>
              </a:solidFill>
            </a:endParaRPr>
          </a:p>
          <a:p>
            <a:pPr marL="0" indent="0">
              <a:spcBef>
                <a:spcPct val="0"/>
              </a:spcBef>
              <a:buFontTx/>
              <a:buNone/>
              <a:tabLst>
                <a:tab pos="2857500" algn="l"/>
              </a:tabLst>
            </a:pPr>
            <a:r>
              <a:rPr lang="fr-CH" sz="1200" b="1" dirty="0" smtClean="0"/>
              <a:t>61 </a:t>
            </a:r>
            <a:r>
              <a:rPr lang="fr-CH" sz="1200" b="1" dirty="0" err="1" smtClean="0"/>
              <a:t>Contracting</a:t>
            </a:r>
            <a:r>
              <a:rPr lang="fr-CH" sz="1200" b="1" dirty="0" smtClean="0"/>
              <a:t> Parties</a:t>
            </a:r>
            <a:endParaRPr lang="en-US" sz="1200" b="1" dirty="0" smtClean="0"/>
          </a:p>
        </p:txBody>
      </p:sp>
    </p:spTree>
    <p:extLst>
      <p:ext uri="{BB962C8B-B14F-4D97-AF65-F5344CB8AC3E}">
        <p14:creationId xmlns:p14="http://schemas.microsoft.com/office/powerpoint/2010/main" val="23024292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ACCESSIONS </a:t>
            </a:r>
            <a:endParaRPr lang="en-US" dirty="0"/>
          </a:p>
        </p:txBody>
      </p:sp>
      <p:sp>
        <p:nvSpPr>
          <p:cNvPr id="3" name="Content Placeholder 2"/>
          <p:cNvSpPr>
            <a:spLocks noGrp="1"/>
          </p:cNvSpPr>
          <p:nvPr>
            <p:ph idx="1"/>
          </p:nvPr>
        </p:nvSpPr>
        <p:spPr>
          <a:xfrm>
            <a:off x="467544" y="1628800"/>
            <a:ext cx="8579296" cy="4569371"/>
          </a:xfrm>
        </p:spPr>
        <p:txBody>
          <a:bodyPr/>
          <a:lstStyle/>
          <a:p>
            <a:pPr algn="just" eaLnBrk="1" hangingPunct="1">
              <a:lnSpc>
                <a:spcPct val="150000"/>
              </a:lnSpc>
              <a:defRPr/>
            </a:pPr>
            <a:r>
              <a:rPr lang="en-US" sz="1800" smtClean="0"/>
              <a:t>2010: Germany, Norway, Azerbaijan</a:t>
            </a:r>
          </a:p>
          <a:p>
            <a:pPr algn="just">
              <a:lnSpc>
                <a:spcPct val="150000"/>
              </a:lnSpc>
              <a:buClr>
                <a:schemeClr val="tx2"/>
              </a:buClr>
              <a:defRPr/>
            </a:pPr>
            <a:r>
              <a:rPr lang="en-US" sz="1800" smtClean="0"/>
              <a:t>2011: Finland, Monaco, Rwanda</a:t>
            </a:r>
          </a:p>
          <a:p>
            <a:pPr algn="just">
              <a:lnSpc>
                <a:spcPct val="150000"/>
              </a:lnSpc>
              <a:buClr>
                <a:schemeClr val="tx2"/>
              </a:buClr>
              <a:defRPr/>
            </a:pPr>
            <a:r>
              <a:rPr lang="en-US" sz="1800" smtClean="0"/>
              <a:t>2012: Montenegro, Tajikistan, Tunisia</a:t>
            </a:r>
          </a:p>
          <a:p>
            <a:pPr>
              <a:buClr>
                <a:schemeClr val="tx2"/>
              </a:buClr>
              <a:defRPr/>
            </a:pPr>
            <a:endParaRPr lang="en-US" smtClean="0"/>
          </a:p>
          <a:p>
            <a:pPr eaLnBrk="1" hangingPunct="1">
              <a:defRPr/>
            </a:pPr>
            <a:r>
              <a:rPr lang="en-US" sz="1800" smtClean="0"/>
              <a:t>Future accessions?</a:t>
            </a:r>
          </a:p>
          <a:p>
            <a:pPr marL="0" indent="0" eaLnBrk="1" hangingPunct="1">
              <a:buNone/>
              <a:defRPr/>
            </a:pPr>
            <a:endParaRPr lang="en-US" sz="1800" smtClean="0"/>
          </a:p>
          <a:p>
            <a:pPr lvl="1" algn="just" eaLnBrk="1" hangingPunct="1">
              <a:lnSpc>
                <a:spcPct val="150000"/>
              </a:lnSpc>
              <a:buFont typeface="Wingdings" pitchFamily="2" charset="2"/>
              <a:buChar char="Ø"/>
              <a:defRPr/>
            </a:pPr>
            <a:r>
              <a:rPr lang="en-US" sz="1600" smtClean="0"/>
              <a:t>China, Japan, Republic of Korea and USA</a:t>
            </a:r>
          </a:p>
          <a:p>
            <a:pPr lvl="1" algn="just" eaLnBrk="1" hangingPunct="1">
              <a:lnSpc>
                <a:spcPct val="150000"/>
              </a:lnSpc>
              <a:buFont typeface="Wingdings" pitchFamily="2" charset="2"/>
              <a:buChar char="Ø"/>
              <a:defRPr/>
            </a:pPr>
            <a:r>
              <a:rPr lang="en-US" sz="1600" smtClean="0"/>
              <a:t>Russian Federation and Belarus</a:t>
            </a:r>
          </a:p>
          <a:p>
            <a:pPr lvl="1" algn="just" eaLnBrk="1" hangingPunct="1">
              <a:lnSpc>
                <a:spcPct val="150000"/>
              </a:lnSpc>
              <a:buFont typeface="Wingdings" pitchFamily="2" charset="2"/>
              <a:buChar char="Ø"/>
              <a:defRPr/>
            </a:pPr>
            <a:r>
              <a:rPr lang="en-US" sz="1600" smtClean="0"/>
              <a:t>ASEAN countries by 2015</a:t>
            </a:r>
          </a:p>
          <a:p>
            <a:pPr lvl="1" algn="just" eaLnBrk="1" hangingPunct="1">
              <a:lnSpc>
                <a:spcPct val="150000"/>
              </a:lnSpc>
              <a:buFont typeface="Wingdings" pitchFamily="2" charset="2"/>
              <a:buChar char="Ø"/>
              <a:defRPr/>
            </a:pPr>
            <a:r>
              <a:rPr lang="en-US" sz="1600" smtClean="0"/>
              <a:t>Barbados and Trinidad &amp; Tobago </a:t>
            </a:r>
          </a:p>
          <a:p>
            <a:pPr lvl="1" algn="just" eaLnBrk="1" hangingPunct="1">
              <a:lnSpc>
                <a:spcPct val="150000"/>
              </a:lnSpc>
              <a:buFont typeface="Wingdings" pitchFamily="2" charset="2"/>
              <a:buChar char="Ø"/>
              <a:defRPr/>
            </a:pPr>
            <a:r>
              <a:rPr lang="en-US" sz="1600" smtClean="0"/>
              <a:t>Madagascar and Morocco</a:t>
            </a:r>
          </a:p>
          <a:p>
            <a:pPr marL="0" indent="0">
              <a:buNone/>
            </a:pPr>
            <a:endParaRPr lang="en-US" dirty="0"/>
          </a:p>
        </p:txBody>
      </p:sp>
    </p:spTree>
    <p:extLst>
      <p:ext uri="{BB962C8B-B14F-4D97-AF65-F5344CB8AC3E}">
        <p14:creationId xmlns:p14="http://schemas.microsoft.com/office/powerpoint/2010/main" val="3155556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07505" y="2564904"/>
            <a:ext cx="8784976" cy="4293096"/>
          </a:xfrm>
        </p:spPr>
        <p:txBody>
          <a:bodyPr/>
          <a:lstStyle/>
          <a:p>
            <a:pPr algn="just" eaLnBrk="1" hangingPunct="1">
              <a:defRPr/>
            </a:pPr>
            <a:r>
              <a:rPr lang="en-US" sz="2000" dirty="0" smtClean="0">
                <a:ea typeface="Arial Unicode MS" pitchFamily="34" charset="-128"/>
                <a:cs typeface="Arial Unicode MS" pitchFamily="34" charset="-128"/>
              </a:rPr>
              <a:t>WIPO treaties are often closely connected to infrastructure and services:</a:t>
            </a:r>
          </a:p>
          <a:p>
            <a:pPr marL="0" indent="0" algn="just" eaLnBrk="1" hangingPunct="1">
              <a:buNone/>
              <a:defRPr/>
            </a:pPr>
            <a:endParaRPr lang="en-US" sz="2000" dirty="0" smtClean="0">
              <a:ea typeface="Arial Unicode MS" pitchFamily="34" charset="-128"/>
              <a:cs typeface="Arial Unicode MS" pitchFamily="34" charset="-128"/>
            </a:endParaRPr>
          </a:p>
          <a:p>
            <a:pPr marL="0" indent="0" algn="just" eaLnBrk="1" hangingPunct="1">
              <a:buNone/>
              <a:defRPr/>
            </a:pPr>
            <a:endParaRPr lang="en-US" sz="2000" dirty="0" smtClean="0">
              <a:ea typeface="Arial Unicode MS" pitchFamily="34" charset="-128"/>
              <a:cs typeface="Arial Unicode MS" pitchFamily="34" charset="-128"/>
            </a:endParaRPr>
          </a:p>
          <a:p>
            <a:pPr lvl="1" algn="just" eaLnBrk="1" hangingPunct="1">
              <a:buFont typeface="Wingdings" charset="2"/>
              <a:buChar char="Ø"/>
              <a:defRPr/>
            </a:pPr>
            <a:r>
              <a:rPr lang="en-US" sz="1800" dirty="0" smtClean="0">
                <a:ea typeface="Arial Unicode MS" pitchFamily="34" charset="-128"/>
                <a:cs typeface="Arial Unicode MS" pitchFamily="34" charset="-128"/>
              </a:rPr>
              <a:t>Treaties that provide legal support to international infrastructure and services: PCT, Madrid.</a:t>
            </a:r>
          </a:p>
          <a:p>
            <a:pPr marL="457200" lvl="1" indent="0" algn="just" eaLnBrk="1" hangingPunct="1">
              <a:buNone/>
              <a:defRPr/>
            </a:pPr>
            <a:endParaRPr lang="en-US" sz="1800" dirty="0" smtClean="0">
              <a:ea typeface="Arial Unicode MS" pitchFamily="34" charset="-128"/>
              <a:cs typeface="Arial Unicode MS" pitchFamily="34" charset="-128"/>
            </a:endParaRPr>
          </a:p>
          <a:p>
            <a:pPr lvl="1" algn="just" eaLnBrk="1" hangingPunct="1">
              <a:buFont typeface="Wingdings" charset="2"/>
              <a:buChar char="Ø"/>
              <a:defRPr/>
            </a:pPr>
            <a:r>
              <a:rPr lang="en-US" sz="1800" dirty="0" smtClean="0">
                <a:solidFill>
                  <a:srgbClr val="000000"/>
                </a:solidFill>
                <a:ea typeface="+mn-ea"/>
              </a:rPr>
              <a:t>Business simplification treaties, which simplify the operation of national infrastructure and services: Singapore Treaty on the Law of Marks (2006), Patent Law Treaty ( 2000)</a:t>
            </a:r>
          </a:p>
        </p:txBody>
      </p:sp>
      <p:sp>
        <p:nvSpPr>
          <p:cNvPr id="9219" name="Text Box 3"/>
          <p:cNvSpPr txBox="1">
            <a:spLocks noChangeArrowheads="1"/>
          </p:cNvSpPr>
          <p:nvPr/>
        </p:nvSpPr>
        <p:spPr bwMode="auto">
          <a:xfrm>
            <a:off x="467544" y="692696"/>
            <a:ext cx="7358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spcBef>
                <a:spcPct val="20000"/>
              </a:spcBef>
            </a:pPr>
            <a:r>
              <a:rPr lang="en-US" sz="3600" dirty="0" smtClean="0">
                <a:solidFill>
                  <a:srgbClr val="00408C"/>
                </a:solidFill>
                <a:ea typeface="ヒラギノ角ゴ Pro W3" charset="0"/>
                <a:cs typeface="ヒラギノ角ゴ Pro W3" charset="0"/>
              </a:rPr>
              <a:t>		   NORM SETTING </a:t>
            </a:r>
            <a:endParaRPr lang="en-US" sz="3600" dirty="0">
              <a:solidFill>
                <a:srgbClr val="00408C"/>
              </a:solidFill>
              <a:ea typeface="ヒラギノ角ゴ Pro W3" charset="0"/>
              <a:cs typeface="ヒラギノ角ゴ Pro W3" charset="0"/>
            </a:endParaRPr>
          </a:p>
        </p:txBody>
      </p:sp>
      <p:pic>
        <p:nvPicPr>
          <p:cNvPr id="2" name="Image 1" descr="law.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489862" cy="1656000"/>
          </a:xfrm>
          <a:prstGeom prst="rect">
            <a:avLst/>
          </a:prstGeom>
          <a:ln>
            <a:noFill/>
          </a:ln>
          <a:effectLst>
            <a:softEdge rad="112500"/>
          </a:effectLst>
        </p:spPr>
      </p:pic>
      <p:pic>
        <p:nvPicPr>
          <p:cNvPr id="4" name="Image 3" descr="images.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0" y="188640"/>
            <a:ext cx="2520000" cy="1656000"/>
          </a:xfrm>
          <a:prstGeom prst="rect">
            <a:avLst/>
          </a:prstGeom>
          <a:ln>
            <a:noFill/>
          </a:ln>
          <a:effectLst>
            <a:softEdge rad="112500"/>
          </a:effectLst>
        </p:spPr>
      </p:pic>
    </p:spTree>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84976" cy="1143000"/>
          </a:xfrm>
        </p:spPr>
        <p:txBody>
          <a:bodyPr/>
          <a:lstStyle/>
          <a:p>
            <a:pPr algn="ctr"/>
            <a:r>
              <a:rPr lang="fr-CH" dirty="0" smtClean="0"/>
              <a:t>FORESEEN EXPANSION OF THE HAGUE SYSTEM </a:t>
            </a:r>
            <a:endParaRPr lang="en-US" dirty="0"/>
          </a:p>
        </p:txBody>
      </p:sp>
      <p:pic>
        <p:nvPicPr>
          <p:cNvPr id="9011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539552" y="1844824"/>
            <a:ext cx="8229600" cy="4202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52326" y="6059606"/>
            <a:ext cx="66516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bwMode="auto">
          <a:xfrm>
            <a:off x="3995936" y="6059606"/>
            <a:ext cx="36734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2857500" algn="l"/>
              </a:tabLst>
              <a:defRPr sz="2800" b="1">
                <a:solidFill>
                  <a:schemeClr val="tx1"/>
                </a:solidFill>
                <a:latin typeface="Arial" pitchFamily="34" charset="0"/>
                <a:cs typeface="Arial" pitchFamily="34" charset="0"/>
              </a:defRPr>
            </a:lvl1pPr>
            <a:lvl2pPr marL="742950" indent="-285750" eaLnBrk="0" hangingPunct="0">
              <a:tabLst>
                <a:tab pos="2857500" algn="l"/>
              </a:tabLst>
              <a:defRPr sz="2800" b="1">
                <a:solidFill>
                  <a:schemeClr val="tx1"/>
                </a:solidFill>
                <a:latin typeface="Arial" pitchFamily="34" charset="0"/>
                <a:cs typeface="Arial" pitchFamily="34" charset="0"/>
              </a:defRPr>
            </a:lvl2pPr>
            <a:lvl3pPr marL="1143000" indent="-228600" eaLnBrk="0" hangingPunct="0">
              <a:tabLst>
                <a:tab pos="2857500" algn="l"/>
              </a:tabLst>
              <a:defRPr sz="2800" b="1">
                <a:solidFill>
                  <a:schemeClr val="tx1"/>
                </a:solidFill>
                <a:latin typeface="Arial" pitchFamily="34" charset="0"/>
                <a:cs typeface="Arial" pitchFamily="34" charset="0"/>
              </a:defRPr>
            </a:lvl3pPr>
            <a:lvl4pPr marL="1600200" indent="-228600" eaLnBrk="0" hangingPunct="0">
              <a:tabLst>
                <a:tab pos="2857500" algn="l"/>
              </a:tabLst>
              <a:defRPr sz="2800" b="1">
                <a:solidFill>
                  <a:schemeClr val="tx1"/>
                </a:solidFill>
                <a:latin typeface="Arial" pitchFamily="34" charset="0"/>
                <a:cs typeface="Arial" pitchFamily="34" charset="0"/>
              </a:defRPr>
            </a:lvl4pPr>
            <a:lvl5pPr marL="2057400" indent="-228600" eaLnBrk="0" hangingPunct="0">
              <a:tabLst>
                <a:tab pos="2857500" algn="l"/>
              </a:tabLst>
              <a:defRPr sz="2800" b="1">
                <a:solidFill>
                  <a:schemeClr val="tx1"/>
                </a:solidFill>
                <a:latin typeface="Arial" pitchFamily="34" charset="0"/>
                <a:cs typeface="Arial" pitchFamily="34" charset="0"/>
              </a:defRPr>
            </a:lvl5pPr>
            <a:lvl6pPr marL="2514600" indent="-228600" eaLnBrk="0" fontAlgn="base" hangingPunct="0">
              <a:spcBef>
                <a:spcPct val="50000"/>
              </a:spcBef>
              <a:spcAft>
                <a:spcPct val="0"/>
              </a:spcAft>
              <a:tabLst>
                <a:tab pos="2857500" algn="l"/>
              </a:tabLst>
              <a:defRPr sz="2800" b="1">
                <a:solidFill>
                  <a:schemeClr val="tx1"/>
                </a:solidFill>
                <a:latin typeface="Arial" pitchFamily="34" charset="0"/>
                <a:cs typeface="Arial" pitchFamily="34" charset="0"/>
              </a:defRPr>
            </a:lvl6pPr>
            <a:lvl7pPr marL="2971800" indent="-228600" eaLnBrk="0" fontAlgn="base" hangingPunct="0">
              <a:spcBef>
                <a:spcPct val="50000"/>
              </a:spcBef>
              <a:spcAft>
                <a:spcPct val="0"/>
              </a:spcAft>
              <a:tabLst>
                <a:tab pos="2857500" algn="l"/>
              </a:tabLst>
              <a:defRPr sz="2800" b="1">
                <a:solidFill>
                  <a:schemeClr val="tx1"/>
                </a:solidFill>
                <a:latin typeface="Arial" pitchFamily="34" charset="0"/>
                <a:cs typeface="Arial" pitchFamily="34" charset="0"/>
              </a:defRPr>
            </a:lvl7pPr>
            <a:lvl8pPr marL="3429000" indent="-228600" eaLnBrk="0" fontAlgn="base" hangingPunct="0">
              <a:spcBef>
                <a:spcPct val="50000"/>
              </a:spcBef>
              <a:spcAft>
                <a:spcPct val="0"/>
              </a:spcAft>
              <a:tabLst>
                <a:tab pos="2857500" algn="l"/>
              </a:tabLst>
              <a:defRPr sz="2800" b="1">
                <a:solidFill>
                  <a:schemeClr val="tx1"/>
                </a:solidFill>
                <a:latin typeface="Arial" pitchFamily="34" charset="0"/>
                <a:cs typeface="Arial" pitchFamily="34" charset="0"/>
              </a:defRPr>
            </a:lvl8pPr>
            <a:lvl9pPr marL="3886200" indent="-228600" eaLnBrk="0" fontAlgn="base" hangingPunct="0">
              <a:spcBef>
                <a:spcPct val="50000"/>
              </a:spcBef>
              <a:spcAft>
                <a:spcPct val="0"/>
              </a:spcAft>
              <a:tabLst>
                <a:tab pos="2857500" algn="l"/>
              </a:tabLst>
              <a:defRPr sz="2800" b="1">
                <a:solidFill>
                  <a:schemeClr val="tx1"/>
                </a:solidFill>
                <a:latin typeface="Arial" pitchFamily="34" charset="0"/>
                <a:cs typeface="Arial" pitchFamily="34" charset="0"/>
              </a:defRPr>
            </a:lvl9pPr>
          </a:lstStyle>
          <a:p>
            <a:pPr>
              <a:spcBef>
                <a:spcPct val="0"/>
              </a:spcBef>
            </a:pPr>
            <a:r>
              <a:rPr lang="en-US" sz="1600" dirty="0">
                <a:solidFill>
                  <a:srgbClr val="0000FF"/>
                </a:solidFill>
              </a:rPr>
              <a:t>Coming Soon!</a:t>
            </a:r>
          </a:p>
        </p:txBody>
      </p:sp>
    </p:spTree>
    <p:extLst>
      <p:ext uri="{BB962C8B-B14F-4D97-AF65-F5344CB8AC3E}">
        <p14:creationId xmlns:p14="http://schemas.microsoft.com/office/powerpoint/2010/main" val="321670684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080120"/>
          </a:xfrm>
        </p:spPr>
        <p:txBody>
          <a:bodyPr/>
          <a:lstStyle/>
          <a:p>
            <a:pPr algn="ctr"/>
            <a:r>
              <a:rPr lang="en-US" sz="2800" smtClean="0"/>
              <a:t>KEY PRINCIPLES OF THE HAGUE SYSTEM (I) </a:t>
            </a:r>
            <a:endParaRPr lang="en-US" sz="2800" dirty="0"/>
          </a:p>
        </p:txBody>
      </p:sp>
      <p:sp>
        <p:nvSpPr>
          <p:cNvPr id="3" name="Content Placeholder 2"/>
          <p:cNvSpPr>
            <a:spLocks noGrp="1"/>
          </p:cNvSpPr>
          <p:nvPr>
            <p:ph idx="1"/>
          </p:nvPr>
        </p:nvSpPr>
        <p:spPr>
          <a:xfrm>
            <a:off x="179512" y="1484784"/>
            <a:ext cx="8784976" cy="4392488"/>
          </a:xfrm>
        </p:spPr>
        <p:txBody>
          <a:bodyPr/>
          <a:lstStyle/>
          <a:p>
            <a:pPr algn="just">
              <a:lnSpc>
                <a:spcPct val="90000"/>
              </a:lnSpc>
            </a:pPr>
            <a:r>
              <a:rPr lang="en-US" sz="1800" u="sng" dirty="0"/>
              <a:t>Entitlement: </a:t>
            </a:r>
            <a:endParaRPr lang="en-US" sz="1800" u="sng" dirty="0" smtClean="0"/>
          </a:p>
          <a:p>
            <a:pPr marL="0" indent="0" algn="just">
              <a:lnSpc>
                <a:spcPct val="90000"/>
              </a:lnSpc>
              <a:buNone/>
            </a:pPr>
            <a:endParaRPr lang="en-US" sz="1800" u="sng" dirty="0"/>
          </a:p>
          <a:p>
            <a:pPr algn="just">
              <a:buFontTx/>
              <a:buNone/>
            </a:pPr>
            <a:r>
              <a:rPr lang="en-US" sz="1800" dirty="0"/>
              <a:t>	In order to use the Hague system, you need a connection with a Contracting Party (CP), such as establishment, domicile,  nationality or habitual residence</a:t>
            </a:r>
          </a:p>
          <a:p>
            <a:pPr lvl="1" algn="just">
              <a:lnSpc>
                <a:spcPct val="90000"/>
              </a:lnSpc>
            </a:pPr>
            <a:endParaRPr lang="en-US" sz="1800" dirty="0"/>
          </a:p>
          <a:p>
            <a:pPr algn="just">
              <a:lnSpc>
                <a:spcPct val="90000"/>
              </a:lnSpc>
            </a:pPr>
            <a:r>
              <a:rPr lang="en-US" sz="1800" u="sng" dirty="0"/>
              <a:t>One file &gt; many territories</a:t>
            </a:r>
            <a:r>
              <a:rPr lang="en-US" sz="1800" dirty="0"/>
              <a:t>: </a:t>
            </a:r>
            <a:endParaRPr lang="en-US" sz="1800" dirty="0" smtClean="0"/>
          </a:p>
          <a:p>
            <a:pPr marL="0" indent="0" algn="just">
              <a:lnSpc>
                <a:spcPct val="90000"/>
              </a:lnSpc>
              <a:buNone/>
            </a:pPr>
            <a:endParaRPr lang="en-US" sz="1800" dirty="0"/>
          </a:p>
          <a:p>
            <a:pPr algn="just">
              <a:buFontTx/>
              <a:buNone/>
            </a:pPr>
            <a:r>
              <a:rPr lang="en-US" sz="1800" dirty="0"/>
              <a:t>	File a single international application for a single international registration (IR) in which one or more Contracting Parties (CP) are designated (“self-designation“ is possible)</a:t>
            </a:r>
          </a:p>
          <a:p>
            <a:pPr algn="just">
              <a:lnSpc>
                <a:spcPct val="90000"/>
              </a:lnSpc>
              <a:buFontTx/>
              <a:buNone/>
            </a:pPr>
            <a:endParaRPr lang="en-US" sz="1800" dirty="0"/>
          </a:p>
          <a:p>
            <a:pPr algn="just">
              <a:lnSpc>
                <a:spcPct val="90000"/>
              </a:lnSpc>
            </a:pPr>
            <a:r>
              <a:rPr lang="en-US" sz="1800" u="sng" dirty="0"/>
              <a:t>Renewal</a:t>
            </a:r>
            <a:r>
              <a:rPr lang="en-US" sz="1800" u="sng" dirty="0" smtClean="0"/>
              <a:t>:</a:t>
            </a:r>
          </a:p>
          <a:p>
            <a:pPr marL="0" indent="0" algn="just">
              <a:lnSpc>
                <a:spcPct val="90000"/>
              </a:lnSpc>
              <a:buNone/>
            </a:pPr>
            <a:endParaRPr lang="en-US" sz="1800" u="sng" dirty="0"/>
          </a:p>
          <a:p>
            <a:pPr algn="just">
              <a:buFontTx/>
              <a:buNone/>
            </a:pPr>
            <a:r>
              <a:rPr lang="en-US" sz="1800" dirty="0"/>
              <a:t>	Duration: 5 years renewable. 15 years for the 1999 Act or possibly longer if allowed by a designated CP</a:t>
            </a:r>
          </a:p>
          <a:p>
            <a:endParaRPr lang="en-US" sz="1800" dirty="0"/>
          </a:p>
        </p:txBody>
      </p:sp>
    </p:spTree>
    <p:extLst>
      <p:ext uri="{BB962C8B-B14F-4D97-AF65-F5344CB8AC3E}">
        <p14:creationId xmlns:p14="http://schemas.microsoft.com/office/powerpoint/2010/main" val="292185007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smtClean="0"/>
              <a:t>KEY PRINCIPLES OF THE HAGUE SYSTEM (II) </a:t>
            </a:r>
            <a:endParaRPr lang="en-US" dirty="0"/>
          </a:p>
        </p:txBody>
      </p:sp>
      <p:sp>
        <p:nvSpPr>
          <p:cNvPr id="3" name="Content Placeholder 2"/>
          <p:cNvSpPr>
            <a:spLocks noGrp="1"/>
          </p:cNvSpPr>
          <p:nvPr>
            <p:ph idx="1"/>
          </p:nvPr>
        </p:nvSpPr>
        <p:spPr>
          <a:xfrm>
            <a:off x="179512" y="1628800"/>
            <a:ext cx="8784976" cy="4497363"/>
          </a:xfrm>
        </p:spPr>
        <p:txBody>
          <a:bodyPr/>
          <a:lstStyle/>
          <a:p>
            <a:pPr algn="just">
              <a:lnSpc>
                <a:spcPct val="90000"/>
              </a:lnSpc>
            </a:pPr>
            <a:r>
              <a:rPr lang="en-US" sz="1800" u="sng" dirty="0" smtClean="0"/>
              <a:t>Possible deferment of up to 30 months:</a:t>
            </a:r>
          </a:p>
          <a:p>
            <a:pPr marL="0" indent="0" algn="just">
              <a:lnSpc>
                <a:spcPct val="90000"/>
              </a:lnSpc>
              <a:buNone/>
            </a:pPr>
            <a:endParaRPr lang="en-US" sz="1800" u="sng" dirty="0" smtClean="0"/>
          </a:p>
          <a:p>
            <a:pPr algn="just">
              <a:lnSpc>
                <a:spcPct val="90000"/>
              </a:lnSpc>
              <a:buFontTx/>
              <a:buNone/>
            </a:pPr>
            <a:r>
              <a:rPr lang="en-US" sz="1800" dirty="0" smtClean="0"/>
              <a:t>	Counted from date of filing or priority date </a:t>
            </a:r>
          </a:p>
          <a:p>
            <a:pPr algn="just">
              <a:lnSpc>
                <a:spcPct val="90000"/>
              </a:lnSpc>
              <a:buFontTx/>
              <a:buNone/>
            </a:pPr>
            <a:endParaRPr lang="en-US" sz="1800" dirty="0" smtClean="0"/>
          </a:p>
          <a:p>
            <a:pPr algn="just">
              <a:lnSpc>
                <a:spcPct val="90000"/>
              </a:lnSpc>
            </a:pPr>
            <a:r>
              <a:rPr lang="en-US" sz="1800" u="sng" dirty="0" smtClean="0"/>
              <a:t>Fixed Time Limit for Refusal:</a:t>
            </a:r>
          </a:p>
          <a:p>
            <a:pPr marL="0" indent="0" algn="just">
              <a:lnSpc>
                <a:spcPct val="90000"/>
              </a:lnSpc>
              <a:buNone/>
            </a:pPr>
            <a:endParaRPr lang="en-US" sz="1800" u="sng" dirty="0" smtClean="0"/>
          </a:p>
          <a:p>
            <a:pPr algn="just">
              <a:lnSpc>
                <a:spcPct val="90000"/>
              </a:lnSpc>
              <a:buFontTx/>
              <a:buNone/>
            </a:pPr>
            <a:r>
              <a:rPr lang="en-US" sz="1800" dirty="0" smtClean="0"/>
              <a:t>	Any refusal must be notified to the International Bureau within 6 or 12 months from the publication of the international registration on the WIPO website, otherwise the design will be deemed protected</a:t>
            </a:r>
          </a:p>
          <a:p>
            <a:pPr algn="just">
              <a:lnSpc>
                <a:spcPct val="90000"/>
              </a:lnSpc>
              <a:buFontTx/>
              <a:buNone/>
            </a:pPr>
            <a:endParaRPr lang="en-US" sz="1800" u="sng" dirty="0" smtClean="0"/>
          </a:p>
          <a:p>
            <a:pPr algn="just">
              <a:lnSpc>
                <a:spcPct val="90000"/>
              </a:lnSpc>
            </a:pPr>
            <a:r>
              <a:rPr lang="en-US" sz="1800" u="sng" dirty="0" smtClean="0"/>
              <a:t>“Bundle of Rights”:</a:t>
            </a:r>
            <a:r>
              <a:rPr lang="en-US" sz="1800" dirty="0" smtClean="0"/>
              <a:t> </a:t>
            </a:r>
          </a:p>
          <a:p>
            <a:pPr marL="0" indent="0" algn="just">
              <a:lnSpc>
                <a:spcPct val="90000"/>
              </a:lnSpc>
              <a:buNone/>
            </a:pPr>
            <a:endParaRPr lang="en-US" sz="1800" dirty="0" smtClean="0"/>
          </a:p>
          <a:p>
            <a:pPr algn="just">
              <a:lnSpc>
                <a:spcPct val="90000"/>
              </a:lnSpc>
              <a:buFontTx/>
              <a:buNone/>
            </a:pPr>
            <a:r>
              <a:rPr lang="en-US" sz="1800" dirty="0" smtClean="0"/>
              <a:t>	If no refusal is issued, the resulting IR has the effect of a grant of protection in each designated CP</a:t>
            </a:r>
          </a:p>
          <a:p>
            <a:endParaRPr lang="en-US" dirty="0"/>
          </a:p>
        </p:txBody>
      </p:sp>
    </p:spTree>
    <p:extLst>
      <p:ext uri="{BB962C8B-B14F-4D97-AF65-F5344CB8AC3E}">
        <p14:creationId xmlns:p14="http://schemas.microsoft.com/office/powerpoint/2010/main" val="2685810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FILING OPTIONS </a:t>
            </a:r>
            <a:endParaRPr lang="en-US" dirty="0"/>
          </a:p>
        </p:txBody>
      </p:sp>
      <p:sp>
        <p:nvSpPr>
          <p:cNvPr id="4" name="Text Box 3"/>
          <p:cNvSpPr txBox="1">
            <a:spLocks noChangeArrowheads="1"/>
          </p:cNvSpPr>
          <p:nvPr/>
        </p:nvSpPr>
        <p:spPr bwMode="auto">
          <a:xfrm>
            <a:off x="1547813" y="1773238"/>
            <a:ext cx="2016125" cy="406400"/>
          </a:xfrm>
          <a:prstGeom prst="rect">
            <a:avLst/>
          </a:prstGeom>
          <a:solidFill>
            <a:schemeClr val="accent1"/>
          </a:solidFill>
          <a:ln w="9525">
            <a:solidFill>
              <a:schemeClr val="tx1"/>
            </a:solidFill>
            <a:miter lim="800000"/>
            <a:headEnd/>
            <a:tailEnd/>
          </a:ln>
          <a:effectLst/>
        </p:spPr>
        <p:txBody>
          <a:bodyPr>
            <a:spAutoFit/>
          </a:bodyPr>
          <a:lstStyle/>
          <a:p>
            <a:pPr algn="ctr" eaLnBrk="0" hangingPunct="0">
              <a:defRPr/>
            </a:pPr>
            <a:r>
              <a:rPr lang="en-US" altLang="ja-JP" sz="2000" b="0" dirty="0">
                <a:ea typeface="MS PGothic" pitchFamily="34" charset="-128"/>
              </a:rPr>
              <a:t>Applicant</a:t>
            </a:r>
            <a:endParaRPr lang="en-US" altLang="ja-JP" sz="2000" b="0" dirty="0">
              <a:effectLst>
                <a:outerShdw blurRad="38100" dist="38100" dir="2700000" algn="tl">
                  <a:srgbClr val="FFFFFF"/>
                </a:outerShdw>
              </a:effectLst>
              <a:ea typeface="MS PGothic" pitchFamily="34" charset="-128"/>
            </a:endParaRPr>
          </a:p>
        </p:txBody>
      </p:sp>
      <p:sp>
        <p:nvSpPr>
          <p:cNvPr id="5" name="Line 7"/>
          <p:cNvSpPr>
            <a:spLocks noChangeShapeType="1"/>
          </p:cNvSpPr>
          <p:nvPr/>
        </p:nvSpPr>
        <p:spPr bwMode="auto">
          <a:xfrm>
            <a:off x="2555875" y="2205038"/>
            <a:ext cx="0"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Line 9"/>
          <p:cNvSpPr>
            <a:spLocks noChangeShapeType="1"/>
          </p:cNvSpPr>
          <p:nvPr/>
        </p:nvSpPr>
        <p:spPr bwMode="auto">
          <a:xfrm>
            <a:off x="2555875" y="2205038"/>
            <a:ext cx="1223963"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11"/>
          <p:cNvSpPr txBox="1">
            <a:spLocks noChangeArrowheads="1"/>
          </p:cNvSpPr>
          <p:nvPr/>
        </p:nvSpPr>
        <p:spPr bwMode="auto">
          <a:xfrm>
            <a:off x="5508625" y="1813098"/>
            <a:ext cx="2016125" cy="406400"/>
          </a:xfrm>
          <a:prstGeom prst="rect">
            <a:avLst/>
          </a:prstGeom>
          <a:solidFill>
            <a:schemeClr val="accent1"/>
          </a:solidFill>
          <a:ln w="9525">
            <a:solidFill>
              <a:schemeClr val="tx1"/>
            </a:solidFill>
            <a:miter lim="800000"/>
            <a:headEnd/>
            <a:tailEnd/>
          </a:ln>
          <a:effectLst/>
        </p:spPr>
        <p:txBody>
          <a:bodyPr>
            <a:spAutoFit/>
          </a:bodyPr>
          <a:lstStyle/>
          <a:p>
            <a:pPr algn="ctr" eaLnBrk="0" hangingPunct="0">
              <a:defRPr/>
            </a:pPr>
            <a:r>
              <a:rPr lang="en-US" altLang="ja-JP" sz="2000" b="0">
                <a:ea typeface="MS PGothic" pitchFamily="34" charset="-128"/>
              </a:rPr>
              <a:t>Applicant</a:t>
            </a:r>
            <a:endParaRPr lang="en-US" altLang="ja-JP" sz="2000" b="0">
              <a:effectLst>
                <a:outerShdw blurRad="38100" dist="38100" dir="2700000" algn="tl">
                  <a:srgbClr val="FFFFFF"/>
                </a:outerShdw>
              </a:effectLst>
              <a:ea typeface="MS PGothic" pitchFamily="34" charset="-128"/>
            </a:endParaRPr>
          </a:p>
        </p:txBody>
      </p:sp>
      <p:sp>
        <p:nvSpPr>
          <p:cNvPr id="8" name="Line 12"/>
          <p:cNvSpPr>
            <a:spLocks noChangeShapeType="1"/>
          </p:cNvSpPr>
          <p:nvPr/>
        </p:nvSpPr>
        <p:spPr bwMode="auto">
          <a:xfrm>
            <a:off x="6505575" y="2219498"/>
            <a:ext cx="11113" cy="12825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6"/>
          <p:cNvSpPr>
            <a:spLocks noChangeShapeType="1"/>
          </p:cNvSpPr>
          <p:nvPr/>
        </p:nvSpPr>
        <p:spPr bwMode="auto">
          <a:xfrm>
            <a:off x="6516688" y="4221163"/>
            <a:ext cx="0"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17"/>
          <p:cNvSpPr>
            <a:spLocks noChangeShapeType="1"/>
          </p:cNvSpPr>
          <p:nvPr/>
        </p:nvSpPr>
        <p:spPr bwMode="auto">
          <a:xfrm flipH="1">
            <a:off x="5292725" y="4221163"/>
            <a:ext cx="1223963"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18"/>
          <p:cNvSpPr>
            <a:spLocks noChangeShapeType="1"/>
          </p:cNvSpPr>
          <p:nvPr/>
        </p:nvSpPr>
        <p:spPr bwMode="auto">
          <a:xfrm>
            <a:off x="6516688" y="4221163"/>
            <a:ext cx="1223962"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2" name="Picture 39" descr="WIPO Intranet Hom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500438"/>
            <a:ext cx="15621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8"/>
          <p:cNvSpPr>
            <a:spLocks noChangeShapeType="1"/>
          </p:cNvSpPr>
          <p:nvPr/>
        </p:nvSpPr>
        <p:spPr bwMode="auto">
          <a:xfrm flipH="1">
            <a:off x="1331913" y="2205038"/>
            <a:ext cx="1223962"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Text Box 4"/>
          <p:cNvSpPr txBox="1">
            <a:spLocks noChangeArrowheads="1"/>
          </p:cNvSpPr>
          <p:nvPr/>
        </p:nvSpPr>
        <p:spPr bwMode="auto">
          <a:xfrm>
            <a:off x="827088" y="5229225"/>
            <a:ext cx="1008062" cy="711200"/>
          </a:xfrm>
          <a:prstGeom prst="rect">
            <a:avLst/>
          </a:prstGeom>
          <a:solidFill>
            <a:srgbClr val="FFFF99"/>
          </a:solidFill>
          <a:ln w="9525">
            <a:solidFill>
              <a:schemeClr val="tx1"/>
            </a:solidFill>
            <a:miter lim="800000"/>
            <a:headEnd/>
            <a:tailEnd/>
          </a:ln>
          <a:effectLst/>
        </p:spPr>
        <p:txBody>
          <a:bodyPr>
            <a:spAutoFit/>
          </a:bodyPr>
          <a:lstStyle/>
          <a:p>
            <a:pPr algn="ctr" eaLnBrk="0" hangingPunct="0">
              <a:defRPr/>
            </a:pPr>
            <a:r>
              <a:rPr lang="en-US" altLang="ja-JP" sz="1800" b="0" dirty="0">
                <a:ea typeface="MS PGothic" pitchFamily="34" charset="-128"/>
              </a:rPr>
              <a:t>Countr</a:t>
            </a:r>
            <a:r>
              <a:rPr lang="en-US" altLang="ja-JP" sz="2000" b="0" dirty="0">
                <a:ea typeface="MS PGothic" pitchFamily="34" charset="-128"/>
              </a:rPr>
              <a:t>y A</a:t>
            </a:r>
            <a:endParaRPr lang="en-US" altLang="ja-JP" sz="2000" b="0" dirty="0">
              <a:effectLst>
                <a:outerShdw blurRad="38100" dist="38100" dir="2700000" algn="tl">
                  <a:srgbClr val="FFFFFF"/>
                </a:outerShdw>
              </a:effectLst>
              <a:ea typeface="MS PGothic" pitchFamily="34" charset="-128"/>
            </a:endParaRPr>
          </a:p>
        </p:txBody>
      </p:sp>
      <p:sp>
        <p:nvSpPr>
          <p:cNvPr id="15" name="Text Box 5"/>
          <p:cNvSpPr txBox="1">
            <a:spLocks noChangeArrowheads="1"/>
          </p:cNvSpPr>
          <p:nvPr/>
        </p:nvSpPr>
        <p:spPr bwMode="auto">
          <a:xfrm>
            <a:off x="2051050" y="5229225"/>
            <a:ext cx="1008063" cy="711200"/>
          </a:xfrm>
          <a:prstGeom prst="rect">
            <a:avLst/>
          </a:prstGeom>
          <a:solidFill>
            <a:srgbClr val="CCFFCC"/>
          </a:solidFill>
          <a:ln w="9525">
            <a:solidFill>
              <a:schemeClr val="tx1"/>
            </a:solidFill>
            <a:miter lim="800000"/>
            <a:headEnd/>
            <a:tailEnd/>
          </a:ln>
          <a:effectLst/>
        </p:spPr>
        <p:txBody>
          <a:bodyPr>
            <a:spAutoFit/>
          </a:bodyPr>
          <a:lstStyle/>
          <a:p>
            <a:pPr algn="ctr" eaLnBrk="0" hangingPunct="0">
              <a:defRPr/>
            </a:pPr>
            <a:r>
              <a:rPr lang="en-US" altLang="ja-JP" sz="1800" b="0" dirty="0">
                <a:ea typeface="MS PGothic" pitchFamily="34" charset="-128"/>
              </a:rPr>
              <a:t>Country</a:t>
            </a:r>
            <a:r>
              <a:rPr lang="en-US" altLang="ja-JP" sz="2000" b="0" dirty="0">
                <a:ea typeface="MS PGothic" pitchFamily="34" charset="-128"/>
              </a:rPr>
              <a:t> B</a:t>
            </a:r>
            <a:endParaRPr lang="en-US" altLang="ja-JP" sz="2000" b="0" dirty="0">
              <a:effectLst>
                <a:outerShdw blurRad="38100" dist="38100" dir="2700000" algn="tl">
                  <a:srgbClr val="FFFFFF"/>
                </a:outerShdw>
              </a:effectLst>
              <a:ea typeface="MS PGothic" pitchFamily="34" charset="-128"/>
            </a:endParaRPr>
          </a:p>
        </p:txBody>
      </p:sp>
      <p:sp>
        <p:nvSpPr>
          <p:cNvPr id="16" name="Text Box 6"/>
          <p:cNvSpPr txBox="1">
            <a:spLocks noChangeArrowheads="1"/>
          </p:cNvSpPr>
          <p:nvPr/>
        </p:nvSpPr>
        <p:spPr bwMode="auto">
          <a:xfrm>
            <a:off x="3275013" y="5229225"/>
            <a:ext cx="1008062" cy="711200"/>
          </a:xfrm>
          <a:prstGeom prst="rect">
            <a:avLst/>
          </a:prstGeom>
          <a:solidFill>
            <a:srgbClr val="99CCFF"/>
          </a:solidFill>
          <a:ln w="9525">
            <a:solidFill>
              <a:schemeClr val="tx1"/>
            </a:solidFill>
            <a:miter lim="800000"/>
            <a:headEnd/>
            <a:tailEnd/>
          </a:ln>
          <a:effectLst/>
        </p:spPr>
        <p:txBody>
          <a:bodyPr>
            <a:spAutoFit/>
          </a:bodyPr>
          <a:lstStyle/>
          <a:p>
            <a:pPr algn="ctr" eaLnBrk="0" hangingPunct="0">
              <a:defRPr/>
            </a:pPr>
            <a:r>
              <a:rPr lang="en-US" altLang="ja-JP" sz="1800" b="0" dirty="0">
                <a:ea typeface="MS PGothic" pitchFamily="34" charset="-128"/>
              </a:rPr>
              <a:t>Country</a:t>
            </a:r>
            <a:r>
              <a:rPr lang="en-US" altLang="ja-JP" sz="2000" b="0" dirty="0">
                <a:ea typeface="MS PGothic" pitchFamily="34" charset="-128"/>
              </a:rPr>
              <a:t> C</a:t>
            </a:r>
            <a:endParaRPr lang="en-US" altLang="ja-JP" sz="2000" b="0" dirty="0">
              <a:effectLst>
                <a:outerShdw blurRad="38100" dist="38100" dir="2700000" algn="tl">
                  <a:srgbClr val="FFFFFF"/>
                </a:outerShdw>
              </a:effectLst>
              <a:ea typeface="MS PGothic" pitchFamily="34" charset="-128"/>
            </a:endParaRPr>
          </a:p>
        </p:txBody>
      </p:sp>
      <p:sp>
        <p:nvSpPr>
          <p:cNvPr id="17" name="Text Box 13"/>
          <p:cNvSpPr txBox="1">
            <a:spLocks noChangeArrowheads="1"/>
          </p:cNvSpPr>
          <p:nvPr/>
        </p:nvSpPr>
        <p:spPr bwMode="auto">
          <a:xfrm>
            <a:off x="4787900" y="5229225"/>
            <a:ext cx="1008063" cy="711200"/>
          </a:xfrm>
          <a:prstGeom prst="rect">
            <a:avLst/>
          </a:prstGeom>
          <a:solidFill>
            <a:srgbClr val="FFFF99"/>
          </a:solidFill>
          <a:ln w="9525">
            <a:solidFill>
              <a:schemeClr val="tx1"/>
            </a:solidFill>
            <a:miter lim="800000"/>
            <a:headEnd/>
            <a:tailEnd/>
          </a:ln>
          <a:effectLst/>
        </p:spPr>
        <p:txBody>
          <a:bodyPr>
            <a:spAutoFit/>
          </a:bodyPr>
          <a:lstStyle/>
          <a:p>
            <a:pPr algn="ctr" eaLnBrk="0" hangingPunct="0">
              <a:defRPr/>
            </a:pPr>
            <a:r>
              <a:rPr lang="en-US" altLang="ja-JP" sz="1800" b="0">
                <a:ea typeface="MS PGothic" pitchFamily="34" charset="-128"/>
              </a:rPr>
              <a:t>Country</a:t>
            </a:r>
            <a:r>
              <a:rPr lang="en-US" altLang="ja-JP" sz="2000" b="0">
                <a:ea typeface="MS PGothic" pitchFamily="34" charset="-128"/>
              </a:rPr>
              <a:t> A</a:t>
            </a:r>
            <a:endParaRPr lang="en-US" altLang="ja-JP" sz="2000" b="0">
              <a:effectLst>
                <a:outerShdw blurRad="38100" dist="38100" dir="2700000" algn="tl">
                  <a:srgbClr val="FFFFFF"/>
                </a:outerShdw>
              </a:effectLst>
              <a:ea typeface="MS PGothic" pitchFamily="34" charset="-128"/>
            </a:endParaRPr>
          </a:p>
        </p:txBody>
      </p:sp>
      <p:sp>
        <p:nvSpPr>
          <p:cNvPr id="18" name="Text Box 14"/>
          <p:cNvSpPr txBox="1">
            <a:spLocks noChangeArrowheads="1"/>
          </p:cNvSpPr>
          <p:nvPr/>
        </p:nvSpPr>
        <p:spPr bwMode="auto">
          <a:xfrm>
            <a:off x="6011863" y="5229225"/>
            <a:ext cx="1008062" cy="711200"/>
          </a:xfrm>
          <a:prstGeom prst="rect">
            <a:avLst/>
          </a:prstGeom>
          <a:solidFill>
            <a:srgbClr val="CCFFCC"/>
          </a:solidFill>
          <a:ln w="9525">
            <a:solidFill>
              <a:schemeClr val="tx1"/>
            </a:solidFill>
            <a:miter lim="800000"/>
            <a:headEnd/>
            <a:tailEnd/>
          </a:ln>
          <a:effectLst/>
        </p:spPr>
        <p:txBody>
          <a:bodyPr>
            <a:spAutoFit/>
          </a:bodyPr>
          <a:lstStyle/>
          <a:p>
            <a:pPr algn="ctr" eaLnBrk="0" hangingPunct="0">
              <a:defRPr/>
            </a:pPr>
            <a:r>
              <a:rPr lang="en-US" altLang="ja-JP" sz="1800" b="0" dirty="0">
                <a:ea typeface="MS PGothic" pitchFamily="34" charset="-128"/>
              </a:rPr>
              <a:t>Country</a:t>
            </a:r>
            <a:r>
              <a:rPr lang="en-US" altLang="ja-JP" sz="2000" b="0" dirty="0">
                <a:ea typeface="MS PGothic" pitchFamily="34" charset="-128"/>
              </a:rPr>
              <a:t> B</a:t>
            </a:r>
            <a:endParaRPr lang="en-US" altLang="ja-JP" sz="2000" b="0" dirty="0">
              <a:effectLst>
                <a:outerShdw blurRad="38100" dist="38100" dir="2700000" algn="tl">
                  <a:srgbClr val="FFFFFF"/>
                </a:outerShdw>
              </a:effectLst>
              <a:ea typeface="MS PGothic" pitchFamily="34" charset="-128"/>
            </a:endParaRPr>
          </a:p>
        </p:txBody>
      </p:sp>
      <p:sp>
        <p:nvSpPr>
          <p:cNvPr id="19" name="Text Box 15"/>
          <p:cNvSpPr txBox="1">
            <a:spLocks noChangeArrowheads="1"/>
          </p:cNvSpPr>
          <p:nvPr/>
        </p:nvSpPr>
        <p:spPr bwMode="auto">
          <a:xfrm>
            <a:off x="7235825" y="5229225"/>
            <a:ext cx="1008063" cy="711200"/>
          </a:xfrm>
          <a:prstGeom prst="rect">
            <a:avLst/>
          </a:prstGeom>
          <a:solidFill>
            <a:srgbClr val="99CCFF"/>
          </a:solidFill>
          <a:ln w="9525">
            <a:solidFill>
              <a:schemeClr val="tx1"/>
            </a:solidFill>
            <a:miter lim="800000"/>
            <a:headEnd/>
            <a:tailEnd/>
          </a:ln>
          <a:effectLst/>
        </p:spPr>
        <p:txBody>
          <a:bodyPr>
            <a:spAutoFit/>
          </a:bodyPr>
          <a:lstStyle/>
          <a:p>
            <a:pPr algn="ctr" eaLnBrk="0" hangingPunct="0">
              <a:defRPr/>
            </a:pPr>
            <a:r>
              <a:rPr lang="en-US" altLang="ja-JP" sz="1800" b="0" dirty="0">
                <a:ea typeface="MS PGothic" pitchFamily="34" charset="-128"/>
              </a:rPr>
              <a:t>Country</a:t>
            </a:r>
            <a:r>
              <a:rPr lang="en-US" altLang="ja-JP" sz="2000" b="0" dirty="0">
                <a:ea typeface="MS PGothic" pitchFamily="34" charset="-128"/>
              </a:rPr>
              <a:t> C</a:t>
            </a:r>
            <a:endParaRPr lang="en-US" altLang="ja-JP" sz="2000" b="0" dirty="0">
              <a:effectLst>
                <a:outerShdw blurRad="38100" dist="38100" dir="2700000" algn="tl">
                  <a:srgbClr val="FFFFFF"/>
                </a:outerShdw>
              </a:effectLst>
              <a:ea typeface="MS PGothic" pitchFamily="34" charset="-128"/>
            </a:endParaRPr>
          </a:p>
        </p:txBody>
      </p:sp>
    </p:spTree>
    <p:extLst>
      <p:ext uri="{BB962C8B-B14F-4D97-AF65-F5344CB8AC3E}">
        <p14:creationId xmlns:p14="http://schemas.microsoft.com/office/powerpoint/2010/main" val="22862031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smtClean="0"/>
              <a:t>THE NATIONAL ROUTE VS. THE HAGUE ROUTE </a:t>
            </a:r>
            <a:endParaRPr lang="en-US" sz="3200" dirty="0"/>
          </a:p>
        </p:txBody>
      </p:sp>
      <p:sp>
        <p:nvSpPr>
          <p:cNvPr id="4" name="Rectangle 5"/>
          <p:cNvSpPr>
            <a:spLocks noGrp="1" noChangeArrowheads="1"/>
          </p:cNvSpPr>
          <p:nvPr>
            <p:ph idx="1"/>
          </p:nvPr>
        </p:nvSpPr>
        <p:spPr>
          <a:xfrm>
            <a:off x="323528" y="1988840"/>
            <a:ext cx="8229600" cy="4352925"/>
          </a:xfrm>
        </p:spPr>
        <p:txBody>
          <a:bodyPr/>
          <a:lstStyle/>
          <a:p>
            <a:pPr eaLnBrk="1" hangingPunct="1"/>
            <a:r>
              <a:rPr lang="en-US" sz="1800" dirty="0" smtClean="0"/>
              <a:t>Several Offices for filing</a:t>
            </a:r>
          </a:p>
          <a:p>
            <a:pPr eaLnBrk="1" hangingPunct="1"/>
            <a:r>
              <a:rPr lang="en-US" sz="1800" dirty="0" smtClean="0"/>
              <a:t>Several application forms</a:t>
            </a:r>
          </a:p>
          <a:p>
            <a:pPr eaLnBrk="1" hangingPunct="1"/>
            <a:r>
              <a:rPr lang="en-US" sz="1800" dirty="0" smtClean="0"/>
              <a:t>Several languages</a:t>
            </a:r>
          </a:p>
          <a:p>
            <a:pPr eaLnBrk="1" hangingPunct="1"/>
            <a:r>
              <a:rPr lang="en-US" sz="1800" dirty="0" smtClean="0"/>
              <a:t>Several currencies</a:t>
            </a:r>
          </a:p>
          <a:p>
            <a:pPr eaLnBrk="1" hangingPunct="1"/>
            <a:r>
              <a:rPr lang="en-US" sz="1800" dirty="0" smtClean="0"/>
              <a:t>Several registrations</a:t>
            </a:r>
          </a:p>
          <a:p>
            <a:pPr eaLnBrk="1" hangingPunct="1"/>
            <a:r>
              <a:rPr lang="en-US" sz="1800" dirty="0" smtClean="0"/>
              <a:t>Several renewals</a:t>
            </a:r>
          </a:p>
          <a:p>
            <a:pPr eaLnBrk="1" hangingPunct="1"/>
            <a:r>
              <a:rPr lang="en-US" sz="1800" dirty="0" smtClean="0"/>
              <a:t>Several modifications</a:t>
            </a:r>
          </a:p>
          <a:p>
            <a:pPr eaLnBrk="1" hangingPunct="1"/>
            <a:r>
              <a:rPr lang="en-US" sz="1800" dirty="0" smtClean="0"/>
              <a:t>Foreign attorney needed from filing</a:t>
            </a:r>
          </a:p>
        </p:txBody>
      </p:sp>
      <p:sp>
        <p:nvSpPr>
          <p:cNvPr id="5" name="Rectangle 6"/>
          <p:cNvSpPr txBox="1">
            <a:spLocks noChangeArrowheads="1"/>
          </p:cNvSpPr>
          <p:nvPr/>
        </p:nvSpPr>
        <p:spPr bwMode="auto">
          <a:xfrm>
            <a:off x="4573959" y="1988840"/>
            <a:ext cx="46085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
              </a:buBlip>
              <a:defRPr sz="2400">
                <a:solidFill>
                  <a:schemeClr val="tx1"/>
                </a:solidFill>
                <a:latin typeface="+mn-lt"/>
                <a:cs typeface="+mn-cs"/>
              </a:defRPr>
            </a:lvl6pPr>
            <a:lvl7pPr marL="2971800" indent="-228600" algn="l" rtl="0" fontAlgn="base">
              <a:spcBef>
                <a:spcPct val="20000"/>
              </a:spcBef>
              <a:spcAft>
                <a:spcPct val="0"/>
              </a:spcAft>
              <a:buBlip>
                <a:blip r:embed="rId2"/>
              </a:buBlip>
              <a:defRPr sz="2400">
                <a:solidFill>
                  <a:schemeClr val="tx1"/>
                </a:solidFill>
                <a:latin typeface="+mn-lt"/>
                <a:cs typeface="+mn-cs"/>
              </a:defRPr>
            </a:lvl7pPr>
            <a:lvl8pPr marL="3429000" indent="-228600" algn="l" rtl="0" fontAlgn="base">
              <a:spcBef>
                <a:spcPct val="20000"/>
              </a:spcBef>
              <a:spcAft>
                <a:spcPct val="0"/>
              </a:spcAft>
              <a:buBlip>
                <a:blip r:embed="rId2"/>
              </a:buBlip>
              <a:defRPr sz="2400">
                <a:solidFill>
                  <a:schemeClr val="tx1"/>
                </a:solidFill>
                <a:latin typeface="+mn-lt"/>
                <a:cs typeface="+mn-cs"/>
              </a:defRPr>
            </a:lvl8pPr>
            <a:lvl9pPr marL="3886200" indent="-228600" algn="l" rtl="0" fontAlgn="base">
              <a:spcBef>
                <a:spcPct val="20000"/>
              </a:spcBef>
              <a:spcAft>
                <a:spcPct val="0"/>
              </a:spcAft>
              <a:buBlip>
                <a:blip r:embed="rId2"/>
              </a:buBlip>
              <a:defRPr sz="2400">
                <a:solidFill>
                  <a:schemeClr val="tx1"/>
                </a:solidFill>
                <a:latin typeface="+mn-lt"/>
                <a:cs typeface="+mn-cs"/>
              </a:defRPr>
            </a:lvl9pPr>
          </a:lstStyle>
          <a:p>
            <a:pPr eaLnBrk="1" hangingPunct="1"/>
            <a:r>
              <a:rPr lang="en-US" sz="1800" dirty="0" smtClean="0"/>
              <a:t>One Office for filing</a:t>
            </a:r>
          </a:p>
          <a:p>
            <a:pPr eaLnBrk="1" hangingPunct="1"/>
            <a:r>
              <a:rPr lang="en-US" sz="1800" dirty="0" smtClean="0"/>
              <a:t>One application form</a:t>
            </a:r>
          </a:p>
          <a:p>
            <a:pPr eaLnBrk="1" hangingPunct="1"/>
            <a:r>
              <a:rPr lang="en-US" sz="1800" dirty="0" smtClean="0"/>
              <a:t>One language (E/F/S)</a:t>
            </a:r>
          </a:p>
          <a:p>
            <a:pPr eaLnBrk="1" hangingPunct="1"/>
            <a:r>
              <a:rPr lang="en-US" sz="1800" dirty="0" smtClean="0"/>
              <a:t>One currency (CHF)</a:t>
            </a:r>
          </a:p>
          <a:p>
            <a:pPr eaLnBrk="1" hangingPunct="1"/>
            <a:r>
              <a:rPr lang="en-US" sz="1800" dirty="0" smtClean="0"/>
              <a:t>One international registration</a:t>
            </a:r>
          </a:p>
          <a:p>
            <a:pPr eaLnBrk="1" hangingPunct="1"/>
            <a:r>
              <a:rPr lang="en-US" sz="1800" dirty="0" smtClean="0"/>
              <a:t>One renewal</a:t>
            </a:r>
          </a:p>
          <a:p>
            <a:pPr eaLnBrk="1" hangingPunct="1"/>
            <a:r>
              <a:rPr lang="en-US" sz="1800" dirty="0" smtClean="0"/>
              <a:t>One modification</a:t>
            </a:r>
          </a:p>
          <a:p>
            <a:pPr eaLnBrk="1" hangingPunct="1"/>
            <a:r>
              <a:rPr lang="en-US" sz="1800" dirty="0" smtClean="0"/>
              <a:t>Foreign attorney first needed in case of refusal</a:t>
            </a:r>
          </a:p>
        </p:txBody>
      </p:sp>
    </p:spTree>
    <p:extLst>
      <p:ext uri="{BB962C8B-B14F-4D97-AF65-F5344CB8AC3E}">
        <p14:creationId xmlns:p14="http://schemas.microsoft.com/office/powerpoint/2010/main" val="11881447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THE REGISTRATION PROCEDURE </a:t>
            </a:r>
            <a:endParaRPr lang="en-US" dirty="0"/>
          </a:p>
        </p:txBody>
      </p:sp>
      <p:sp>
        <p:nvSpPr>
          <p:cNvPr id="3" name="Content Placeholder 2"/>
          <p:cNvSpPr>
            <a:spLocks noGrp="1"/>
          </p:cNvSpPr>
          <p:nvPr>
            <p:ph idx="1"/>
          </p:nvPr>
        </p:nvSpPr>
        <p:spPr>
          <a:xfrm>
            <a:off x="467544" y="1772816"/>
            <a:ext cx="8280920" cy="4712965"/>
          </a:xfrm>
        </p:spPr>
        <p:txBody>
          <a:bodyPr/>
          <a:lstStyle/>
          <a:p>
            <a:pPr>
              <a:lnSpc>
                <a:spcPct val="80000"/>
              </a:lnSpc>
              <a:buFontTx/>
              <a:buNone/>
            </a:pPr>
            <a:endParaRPr lang="en-US" sz="1800" dirty="0"/>
          </a:p>
          <a:p>
            <a:pPr algn="just">
              <a:lnSpc>
                <a:spcPct val="80000"/>
              </a:lnSpc>
            </a:pPr>
            <a:r>
              <a:rPr lang="en-US" sz="1800" dirty="0"/>
              <a:t>Only formal examination in the International </a:t>
            </a:r>
            <a:r>
              <a:rPr lang="en-US" sz="1800" dirty="0" smtClean="0"/>
              <a:t>Bureau</a:t>
            </a:r>
          </a:p>
          <a:p>
            <a:pPr algn="just">
              <a:lnSpc>
                <a:spcPct val="80000"/>
              </a:lnSpc>
              <a:buFont typeface="Wingdings" pitchFamily="2" charset="2"/>
              <a:buChar char="Ø"/>
            </a:pPr>
            <a:endParaRPr lang="en-US" sz="1800" dirty="0"/>
          </a:p>
          <a:p>
            <a:pPr lvl="1" algn="just">
              <a:lnSpc>
                <a:spcPct val="80000"/>
              </a:lnSpc>
              <a:buFont typeface="Wingdings" pitchFamily="2" charset="2"/>
              <a:buChar char="Ø"/>
            </a:pPr>
            <a:r>
              <a:rPr lang="en-US" sz="1600" dirty="0"/>
              <a:t>Recording in the International </a:t>
            </a:r>
            <a:r>
              <a:rPr lang="en-US" sz="1600" dirty="0" smtClean="0"/>
              <a:t>Register</a:t>
            </a:r>
          </a:p>
          <a:p>
            <a:pPr marL="457200" lvl="1" indent="0" algn="just">
              <a:lnSpc>
                <a:spcPct val="80000"/>
              </a:lnSpc>
              <a:buNone/>
            </a:pPr>
            <a:endParaRPr lang="en-US" sz="1600" dirty="0"/>
          </a:p>
          <a:p>
            <a:pPr lvl="1" algn="just">
              <a:lnSpc>
                <a:spcPct val="80000"/>
              </a:lnSpc>
              <a:buFont typeface="Wingdings" pitchFamily="2" charset="2"/>
              <a:buChar char="Ø"/>
            </a:pPr>
            <a:r>
              <a:rPr lang="en-US" sz="1600" dirty="0"/>
              <a:t>Publication in the </a:t>
            </a:r>
            <a:r>
              <a:rPr lang="en-US" sz="1600" i="1" dirty="0"/>
              <a:t>International Designs </a:t>
            </a:r>
            <a:r>
              <a:rPr lang="en-US" sz="1600" i="1" dirty="0" smtClean="0"/>
              <a:t>Bulletin</a:t>
            </a:r>
          </a:p>
          <a:p>
            <a:pPr marL="457200" lvl="1" indent="0" algn="just">
              <a:lnSpc>
                <a:spcPct val="80000"/>
              </a:lnSpc>
              <a:buNone/>
            </a:pPr>
            <a:endParaRPr lang="en-US" sz="1600" i="1" dirty="0"/>
          </a:p>
          <a:p>
            <a:pPr lvl="1" algn="just">
              <a:lnSpc>
                <a:spcPct val="80000"/>
              </a:lnSpc>
              <a:buFont typeface="Wingdings" pitchFamily="2" charset="2"/>
              <a:buChar char="Ø"/>
            </a:pPr>
            <a:r>
              <a:rPr lang="en-US" sz="1600" dirty="0"/>
              <a:t>Notification to designated CPs through the publication </a:t>
            </a:r>
          </a:p>
          <a:p>
            <a:pPr algn="just">
              <a:lnSpc>
                <a:spcPct val="80000"/>
              </a:lnSpc>
              <a:buFontTx/>
              <a:buNone/>
            </a:pPr>
            <a:endParaRPr lang="en-US" sz="1800" dirty="0"/>
          </a:p>
          <a:p>
            <a:pPr algn="just">
              <a:lnSpc>
                <a:spcPct val="80000"/>
              </a:lnSpc>
            </a:pPr>
            <a:r>
              <a:rPr lang="en-US" sz="1800" dirty="0"/>
              <a:t>Substantive examination by the designated Contracting Parties </a:t>
            </a:r>
            <a:r>
              <a:rPr lang="en-US" sz="1800" dirty="0" smtClean="0"/>
              <a:t>only</a:t>
            </a:r>
          </a:p>
          <a:p>
            <a:pPr marL="0" indent="0" algn="just">
              <a:lnSpc>
                <a:spcPct val="80000"/>
              </a:lnSpc>
              <a:buNone/>
            </a:pPr>
            <a:endParaRPr lang="en-US" sz="1800" dirty="0"/>
          </a:p>
          <a:p>
            <a:pPr algn="just">
              <a:lnSpc>
                <a:spcPct val="80000"/>
              </a:lnSpc>
            </a:pPr>
            <a:r>
              <a:rPr lang="en-US" sz="1800" dirty="0"/>
              <a:t>Refusal must be received by the International Bureau within a set time limit after publication: 6 or 12 months</a:t>
            </a:r>
          </a:p>
          <a:p>
            <a:endParaRPr lang="en-US" dirty="0"/>
          </a:p>
        </p:txBody>
      </p:sp>
    </p:spTree>
    <p:extLst>
      <p:ext uri="{BB962C8B-B14F-4D97-AF65-F5344CB8AC3E}">
        <p14:creationId xmlns:p14="http://schemas.microsoft.com/office/powerpoint/2010/main" val="28123001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pPr algn="ctr"/>
            <a:r>
              <a:rPr lang="en-US" sz="3200" smtClean="0"/>
              <a:t>THE USE OF THE HAGUE SYSTEM IN 2012 </a:t>
            </a:r>
            <a:endParaRPr lang="en-US" sz="3200" dirty="0"/>
          </a:p>
        </p:txBody>
      </p:sp>
      <p:sp>
        <p:nvSpPr>
          <p:cNvPr id="3" name="Content Placeholder 2"/>
          <p:cNvSpPr>
            <a:spLocks noGrp="1"/>
          </p:cNvSpPr>
          <p:nvPr>
            <p:ph idx="1"/>
          </p:nvPr>
        </p:nvSpPr>
        <p:spPr/>
        <p:txBody>
          <a:bodyPr/>
          <a:lstStyle/>
          <a:p>
            <a:pPr algn="just" eaLnBrk="1" hangingPunct="1">
              <a:lnSpc>
                <a:spcPct val="150000"/>
              </a:lnSpc>
            </a:pPr>
            <a:r>
              <a:rPr lang="en-US" sz="1800" smtClean="0"/>
              <a:t>2,604 international applications filed (12,454 designs)</a:t>
            </a:r>
          </a:p>
          <a:p>
            <a:pPr algn="just" eaLnBrk="1" hangingPunct="1">
              <a:lnSpc>
                <a:spcPct val="150000"/>
              </a:lnSpc>
            </a:pPr>
            <a:r>
              <a:rPr lang="en-US" sz="1800" smtClean="0"/>
              <a:t>2,440 international registrations recorded (11,971 designs)</a:t>
            </a:r>
          </a:p>
          <a:p>
            <a:pPr algn="just" eaLnBrk="1" hangingPunct="1">
              <a:lnSpc>
                <a:spcPct val="150000"/>
              </a:lnSpc>
            </a:pPr>
            <a:r>
              <a:rPr lang="en-US" sz="1800" smtClean="0"/>
              <a:t>Largest filers: Swatch AG, Daimler AG, Koninklijke Philips Electronics</a:t>
            </a:r>
          </a:p>
          <a:p>
            <a:pPr eaLnBrk="1" hangingPunct="1"/>
            <a:endParaRPr lang="en-US" sz="1800" smtClean="0"/>
          </a:p>
          <a:p>
            <a:pPr eaLnBrk="1" hangingPunct="1"/>
            <a:r>
              <a:rPr lang="en-US" sz="1800" smtClean="0"/>
              <a:t>Approximately 26,284 international registrations in force, containing 110,158 designs</a:t>
            </a:r>
          </a:p>
          <a:p>
            <a:pPr marL="0" indent="0" algn="just" eaLnBrk="1" hangingPunct="1">
              <a:lnSpc>
                <a:spcPct val="150000"/>
              </a:lnSpc>
              <a:buNone/>
            </a:pPr>
            <a:endParaRPr lang="en-US" sz="1800" smtClean="0"/>
          </a:p>
          <a:p>
            <a:pPr lvl="1" algn="just" eaLnBrk="1" hangingPunct="1">
              <a:lnSpc>
                <a:spcPct val="150000"/>
              </a:lnSpc>
              <a:buFont typeface="Wingdings" pitchFamily="2" charset="2"/>
              <a:buChar char="Ø"/>
            </a:pPr>
            <a:r>
              <a:rPr lang="en-US" sz="1600" smtClean="0"/>
              <a:t>Equivalent to over 131,420 designations in force </a:t>
            </a:r>
          </a:p>
          <a:p>
            <a:pPr lvl="1" algn="just" eaLnBrk="1" hangingPunct="1">
              <a:lnSpc>
                <a:spcPct val="150000"/>
              </a:lnSpc>
              <a:buFont typeface="Wingdings" pitchFamily="2" charset="2"/>
              <a:buChar char="Ø"/>
            </a:pPr>
            <a:r>
              <a:rPr lang="en-US" sz="1600" smtClean="0"/>
              <a:t>Involving 8,029 holders</a:t>
            </a:r>
          </a:p>
          <a:p>
            <a:endParaRPr lang="en-US" sz="1800" dirty="0"/>
          </a:p>
        </p:txBody>
      </p:sp>
    </p:spTree>
    <p:extLst>
      <p:ext uri="{BB962C8B-B14F-4D97-AF65-F5344CB8AC3E}">
        <p14:creationId xmlns:p14="http://schemas.microsoft.com/office/powerpoint/2010/main" val="194636355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04565095"/>
              </p:ext>
            </p:extLst>
          </p:nvPr>
        </p:nvGraphicFramePr>
        <p:xfrm>
          <a:off x="395536" y="980728"/>
          <a:ext cx="8229600" cy="43529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27075214"/>
              </p:ext>
            </p:extLst>
          </p:nvPr>
        </p:nvGraphicFramePr>
        <p:xfrm>
          <a:off x="539552" y="6021288"/>
          <a:ext cx="5400678" cy="576262"/>
        </p:xfrm>
        <a:graphic>
          <a:graphicData uri="http://schemas.openxmlformats.org/drawingml/2006/table">
            <a:tbl>
              <a:tblPr>
                <a:tableStyleId>{5C22544A-7EE6-4342-B048-85BDC9FD1C3A}</a:tableStyleId>
              </a:tblPr>
              <a:tblGrid>
                <a:gridCol w="1172415"/>
                <a:gridCol w="620691"/>
                <a:gridCol w="620691"/>
                <a:gridCol w="551726"/>
                <a:gridCol w="620691"/>
                <a:gridCol w="551726"/>
                <a:gridCol w="620691"/>
                <a:gridCol w="642047"/>
              </a:tblGrid>
              <a:tr h="323961">
                <a:tc>
                  <a:txBody>
                    <a:bodyPr/>
                    <a:lstStyle/>
                    <a:p>
                      <a:pPr algn="l" fontAlgn="b"/>
                      <a:r>
                        <a:rPr lang="en-US" sz="1000" b="1" u="none" strike="noStrike" dirty="0">
                          <a:effectLst/>
                        </a:rPr>
                        <a:t>International </a:t>
                      </a:r>
                      <a:r>
                        <a:rPr lang="en-US" sz="1000" b="1" u="none" strike="noStrike" dirty="0" smtClean="0">
                          <a:effectLst/>
                        </a:rPr>
                        <a:t>Registration</a:t>
                      </a:r>
                      <a:endParaRPr lang="en-US" sz="1000" b="1" i="0" u="none" strike="noStrike" dirty="0">
                        <a:effectLst/>
                        <a:latin typeface="Arial"/>
                      </a:endParaRPr>
                    </a:p>
                  </a:txBody>
                  <a:tcPr marL="9525" marR="9525" marT="9528" marB="0" anchor="b"/>
                </a:tc>
                <a:tc>
                  <a:txBody>
                    <a:bodyPr/>
                    <a:lstStyle/>
                    <a:p>
                      <a:pPr algn="r" fontAlgn="b"/>
                      <a:r>
                        <a:rPr lang="en-US" sz="1000" b="1" u="none" strike="noStrike">
                          <a:effectLst/>
                        </a:rPr>
                        <a:t>799</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419</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619</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355</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160</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62</a:t>
                      </a:r>
                      <a:endParaRPr lang="en-US" sz="1000" b="1" i="0" u="none" strike="noStrike">
                        <a:effectLst/>
                        <a:latin typeface="Arial"/>
                      </a:endParaRPr>
                    </a:p>
                  </a:txBody>
                  <a:tcPr marL="9525" marR="9525" marT="9528" marB="0" anchor="b"/>
                </a:tc>
                <a:tc>
                  <a:txBody>
                    <a:bodyPr/>
                    <a:lstStyle/>
                    <a:p>
                      <a:pPr algn="r" fontAlgn="b"/>
                      <a:r>
                        <a:rPr lang="en-US" sz="1000" b="1" u="none" strike="noStrike" dirty="0">
                          <a:effectLst/>
                        </a:rPr>
                        <a:t>26</a:t>
                      </a:r>
                      <a:endParaRPr lang="en-US" sz="1000" b="1" i="0" u="none" strike="noStrike" dirty="0">
                        <a:effectLst/>
                        <a:latin typeface="Arial"/>
                      </a:endParaRPr>
                    </a:p>
                  </a:txBody>
                  <a:tcPr marL="9525" marR="9525" marT="9528" marB="0" anchor="b"/>
                </a:tc>
              </a:tr>
              <a:tr h="252301">
                <a:tc>
                  <a:txBody>
                    <a:bodyPr/>
                    <a:lstStyle/>
                    <a:p>
                      <a:pPr algn="l" fontAlgn="b"/>
                      <a:r>
                        <a:rPr lang="en-US" sz="1000" b="1" u="none" strike="noStrike" dirty="0">
                          <a:effectLst/>
                        </a:rPr>
                        <a:t>%</a:t>
                      </a:r>
                      <a:endParaRPr lang="en-US" sz="1000" b="1" i="0" u="none" strike="noStrike" dirty="0">
                        <a:effectLst/>
                        <a:latin typeface="Arial"/>
                      </a:endParaRPr>
                    </a:p>
                  </a:txBody>
                  <a:tcPr marL="9525" marR="9525" marT="9528" marB="0" anchor="b"/>
                </a:tc>
                <a:tc>
                  <a:txBody>
                    <a:bodyPr/>
                    <a:lstStyle/>
                    <a:p>
                      <a:pPr algn="r" fontAlgn="b"/>
                      <a:r>
                        <a:rPr lang="en-US" sz="1000" b="1" u="none" strike="noStrike">
                          <a:effectLst/>
                        </a:rPr>
                        <a:t>32.7%</a:t>
                      </a:r>
                      <a:endParaRPr lang="en-US" sz="1000" b="1" i="0" u="none" strike="noStrike">
                        <a:effectLst/>
                        <a:latin typeface="Arial"/>
                      </a:endParaRPr>
                    </a:p>
                  </a:txBody>
                  <a:tcPr marL="9525" marR="9525" marT="9528" marB="0" anchor="b"/>
                </a:tc>
                <a:tc>
                  <a:txBody>
                    <a:bodyPr/>
                    <a:lstStyle/>
                    <a:p>
                      <a:pPr algn="r" fontAlgn="b"/>
                      <a:r>
                        <a:rPr lang="en-US" sz="1000" b="1" u="none" strike="noStrike" dirty="0">
                          <a:effectLst/>
                        </a:rPr>
                        <a:t>17.2%</a:t>
                      </a:r>
                      <a:endParaRPr lang="en-US" sz="1000" b="1" i="0" u="none" strike="noStrike" dirty="0">
                        <a:effectLst/>
                        <a:latin typeface="Arial"/>
                      </a:endParaRPr>
                    </a:p>
                  </a:txBody>
                  <a:tcPr marL="9525" marR="9525" marT="9528" marB="0" anchor="b"/>
                </a:tc>
                <a:tc>
                  <a:txBody>
                    <a:bodyPr/>
                    <a:lstStyle/>
                    <a:p>
                      <a:pPr algn="r" fontAlgn="b"/>
                      <a:r>
                        <a:rPr lang="en-US" sz="1000" b="1" u="none" strike="noStrike">
                          <a:effectLst/>
                        </a:rPr>
                        <a:t>25.4%</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14.5%</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6.6%</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2.5%</a:t>
                      </a:r>
                      <a:endParaRPr lang="en-US" sz="1000" b="1" i="0" u="none" strike="noStrike">
                        <a:effectLst/>
                        <a:latin typeface="Arial"/>
                      </a:endParaRPr>
                    </a:p>
                  </a:txBody>
                  <a:tcPr marL="9525" marR="9525" marT="9528" marB="0" anchor="b"/>
                </a:tc>
                <a:tc>
                  <a:txBody>
                    <a:bodyPr/>
                    <a:lstStyle/>
                    <a:p>
                      <a:pPr algn="r" fontAlgn="b"/>
                      <a:r>
                        <a:rPr lang="en-US" sz="1000" b="1" u="none" strike="noStrike" dirty="0">
                          <a:effectLst/>
                        </a:rPr>
                        <a:t>1.1%</a:t>
                      </a:r>
                      <a:endParaRPr lang="en-US" sz="1000" b="1" i="0" u="none" strike="noStrike" dirty="0">
                        <a:effectLst/>
                        <a:latin typeface="Arial"/>
                      </a:endParaRPr>
                    </a:p>
                  </a:txBody>
                  <a:tcPr marL="9525" marR="9525" marT="9528" marB="0" anchor="b"/>
                </a:tc>
              </a:tr>
            </a:tbl>
          </a:graphicData>
        </a:graphic>
      </p:graphicFrame>
    </p:spTree>
    <p:extLst>
      <p:ext uri="{BB962C8B-B14F-4D97-AF65-F5344CB8AC3E}">
        <p14:creationId xmlns:p14="http://schemas.microsoft.com/office/powerpoint/2010/main" val="5808806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50393281"/>
              </p:ext>
            </p:extLst>
          </p:nvPr>
        </p:nvGraphicFramePr>
        <p:xfrm>
          <a:off x="323528" y="836712"/>
          <a:ext cx="8229600" cy="43529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35931732"/>
              </p:ext>
            </p:extLst>
          </p:nvPr>
        </p:nvGraphicFramePr>
        <p:xfrm>
          <a:off x="539552" y="5517232"/>
          <a:ext cx="5184776" cy="576262"/>
        </p:xfrm>
        <a:graphic>
          <a:graphicData uri="http://schemas.openxmlformats.org/drawingml/2006/table">
            <a:tbl>
              <a:tblPr>
                <a:tableStyleId>{5C22544A-7EE6-4342-B048-85BDC9FD1C3A}</a:tableStyleId>
              </a:tblPr>
              <a:tblGrid>
                <a:gridCol w="1022349"/>
                <a:gridCol w="803275"/>
                <a:gridCol w="803275"/>
                <a:gridCol w="803275"/>
                <a:gridCol w="876301"/>
                <a:gridCol w="876301"/>
              </a:tblGrid>
              <a:tr h="323961">
                <a:tc>
                  <a:txBody>
                    <a:bodyPr/>
                    <a:lstStyle/>
                    <a:p>
                      <a:pPr algn="l" fontAlgn="b"/>
                      <a:r>
                        <a:rPr lang="en-US" sz="1000" b="1" u="none" strike="noStrike" dirty="0">
                          <a:effectLst/>
                        </a:rPr>
                        <a:t>International </a:t>
                      </a:r>
                      <a:r>
                        <a:rPr lang="en-US" sz="1000" b="1" u="none" strike="noStrike" dirty="0" smtClean="0">
                          <a:effectLst/>
                        </a:rPr>
                        <a:t>Registration</a:t>
                      </a:r>
                      <a:endParaRPr lang="en-US" sz="1000" b="1" i="0" u="none" strike="noStrike" dirty="0">
                        <a:effectLst/>
                        <a:latin typeface="Arial"/>
                      </a:endParaRPr>
                    </a:p>
                  </a:txBody>
                  <a:tcPr marL="9525" marR="9525" marT="9528" marB="0" anchor="b"/>
                </a:tc>
                <a:tc>
                  <a:txBody>
                    <a:bodyPr/>
                    <a:lstStyle/>
                    <a:p>
                      <a:pPr algn="r" fontAlgn="b"/>
                      <a:r>
                        <a:rPr lang="en-US" sz="1000" b="1" u="none" strike="noStrike" dirty="0">
                          <a:effectLst/>
                        </a:rPr>
                        <a:t>1162</a:t>
                      </a:r>
                      <a:endParaRPr lang="en-US" sz="1000" b="1" i="0" u="none" strike="noStrike" dirty="0">
                        <a:effectLst/>
                        <a:latin typeface="Arial"/>
                      </a:endParaRPr>
                    </a:p>
                  </a:txBody>
                  <a:tcPr marL="9525" marR="9525" marT="9528" marB="0" anchor="b"/>
                </a:tc>
                <a:tc>
                  <a:txBody>
                    <a:bodyPr/>
                    <a:lstStyle/>
                    <a:p>
                      <a:pPr algn="r" fontAlgn="b"/>
                      <a:r>
                        <a:rPr lang="en-US" sz="1000" b="1" u="none" strike="noStrike">
                          <a:effectLst/>
                        </a:rPr>
                        <a:t>775</a:t>
                      </a:r>
                      <a:endParaRPr lang="en-US" sz="1000" b="1" i="0" u="none" strike="noStrike">
                        <a:effectLst/>
                        <a:latin typeface="Arial"/>
                      </a:endParaRPr>
                    </a:p>
                  </a:txBody>
                  <a:tcPr marL="9525" marR="9525" marT="9528" marB="0" anchor="b"/>
                </a:tc>
                <a:tc>
                  <a:txBody>
                    <a:bodyPr/>
                    <a:lstStyle/>
                    <a:p>
                      <a:pPr algn="r" fontAlgn="b"/>
                      <a:r>
                        <a:rPr lang="en-US" sz="1000" b="1" u="none" strike="noStrike" dirty="0">
                          <a:effectLst/>
                        </a:rPr>
                        <a:t>270</a:t>
                      </a:r>
                      <a:endParaRPr lang="en-US" sz="1000" b="1" i="0" u="none" strike="noStrike" dirty="0">
                        <a:effectLst/>
                        <a:latin typeface="Arial"/>
                      </a:endParaRPr>
                    </a:p>
                  </a:txBody>
                  <a:tcPr marL="9525" marR="9525" marT="9528" marB="0" anchor="b"/>
                </a:tc>
                <a:tc>
                  <a:txBody>
                    <a:bodyPr/>
                    <a:lstStyle/>
                    <a:p>
                      <a:pPr algn="r" fontAlgn="b"/>
                      <a:r>
                        <a:rPr lang="en-US" sz="1000" b="1" u="none" strike="noStrike">
                          <a:effectLst/>
                        </a:rPr>
                        <a:t>153</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80</a:t>
                      </a:r>
                      <a:endParaRPr lang="en-US" sz="1000" b="1" i="0" u="none" strike="noStrike">
                        <a:effectLst/>
                        <a:latin typeface="Arial"/>
                      </a:endParaRPr>
                    </a:p>
                  </a:txBody>
                  <a:tcPr marL="9525" marR="9525" marT="9528" marB="0" anchor="b"/>
                </a:tc>
              </a:tr>
              <a:tr h="252301">
                <a:tc>
                  <a:txBody>
                    <a:bodyPr/>
                    <a:lstStyle/>
                    <a:p>
                      <a:pPr algn="l" fontAlgn="b"/>
                      <a:r>
                        <a:rPr lang="en-US" sz="1000" b="1" u="none" strike="noStrike" dirty="0">
                          <a:effectLst/>
                        </a:rPr>
                        <a:t>%</a:t>
                      </a:r>
                      <a:endParaRPr lang="en-US" sz="1000" b="1" i="0" u="none" strike="noStrike" dirty="0">
                        <a:effectLst/>
                        <a:latin typeface="Arial"/>
                      </a:endParaRPr>
                    </a:p>
                  </a:txBody>
                  <a:tcPr marL="9525" marR="9525" marT="9528" marB="0" anchor="b"/>
                </a:tc>
                <a:tc>
                  <a:txBody>
                    <a:bodyPr/>
                    <a:lstStyle/>
                    <a:p>
                      <a:pPr algn="r" fontAlgn="b"/>
                      <a:r>
                        <a:rPr lang="en-US" sz="1000" b="1" u="none" strike="noStrike">
                          <a:effectLst/>
                        </a:rPr>
                        <a:t>47.6%</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31.8%</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11.1%</a:t>
                      </a:r>
                      <a:endParaRPr lang="en-US" sz="1000" b="1" i="0" u="none" strike="noStrike">
                        <a:effectLst/>
                        <a:latin typeface="Arial"/>
                      </a:endParaRPr>
                    </a:p>
                  </a:txBody>
                  <a:tcPr marL="9525" marR="9525" marT="9528" marB="0" anchor="b"/>
                </a:tc>
                <a:tc>
                  <a:txBody>
                    <a:bodyPr/>
                    <a:lstStyle/>
                    <a:p>
                      <a:pPr algn="r" fontAlgn="b"/>
                      <a:r>
                        <a:rPr lang="en-US" sz="1000" b="1" u="none" strike="noStrike">
                          <a:effectLst/>
                        </a:rPr>
                        <a:t>6.3%</a:t>
                      </a:r>
                      <a:endParaRPr lang="en-US" sz="1000" b="1" i="0" u="none" strike="noStrike">
                        <a:effectLst/>
                        <a:latin typeface="Arial"/>
                      </a:endParaRPr>
                    </a:p>
                  </a:txBody>
                  <a:tcPr marL="9525" marR="9525" marT="9528" marB="0" anchor="b"/>
                </a:tc>
                <a:tc>
                  <a:txBody>
                    <a:bodyPr/>
                    <a:lstStyle/>
                    <a:p>
                      <a:pPr algn="r" fontAlgn="b"/>
                      <a:r>
                        <a:rPr lang="en-US" sz="1000" b="1" u="none" strike="noStrike" dirty="0">
                          <a:effectLst/>
                        </a:rPr>
                        <a:t>3.3%</a:t>
                      </a:r>
                      <a:endParaRPr lang="en-US" sz="1000" b="1" i="0" u="none" strike="noStrike" dirty="0">
                        <a:effectLst/>
                        <a:latin typeface="Arial"/>
                      </a:endParaRPr>
                    </a:p>
                  </a:txBody>
                  <a:tcPr marL="9525" marR="9525" marT="9528" marB="0" anchor="b"/>
                </a:tc>
              </a:tr>
            </a:tbl>
          </a:graphicData>
        </a:graphic>
      </p:graphicFrame>
    </p:spTree>
    <p:extLst>
      <p:ext uri="{BB962C8B-B14F-4D97-AF65-F5344CB8AC3E}">
        <p14:creationId xmlns:p14="http://schemas.microsoft.com/office/powerpoint/2010/main" val="86849313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27743441"/>
              </p:ext>
            </p:extLst>
          </p:nvPr>
        </p:nvGraphicFramePr>
        <p:xfrm>
          <a:off x="467544" y="764704"/>
          <a:ext cx="8352928" cy="4350569"/>
        </p:xfrm>
        <a:graphic>
          <a:graphicData uri="http://schemas.openxmlformats.org/presentationml/2006/ole">
            <mc:AlternateContent xmlns:mc="http://schemas.openxmlformats.org/markup-compatibility/2006">
              <mc:Choice xmlns:v="urn:schemas-microsoft-com:vml" Requires="v">
                <p:oleObj spid="_x0000_s91152" r:id="rId4" imgW="6511092" imgH="3846909" progId="Excel.Chart.8">
                  <p:embed/>
                </p:oleObj>
              </mc:Choice>
              <mc:Fallback>
                <p:oleObj r:id="rId4" imgW="6511092" imgH="3846909" progId="Excel.Chart.8">
                  <p:embed/>
                  <p:pic>
                    <p:nvPicPr>
                      <p:cNvPr id="0" name="Char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764704"/>
                        <a:ext cx="8352928" cy="4350569"/>
                      </a:xfrm>
                      <a:prstGeom prst="rect">
                        <a:avLst/>
                      </a:prstGeom>
                      <a:noFill/>
                      <a:ln>
                        <a:noFill/>
                      </a:ln>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21821382"/>
              </p:ext>
            </p:extLst>
          </p:nvPr>
        </p:nvGraphicFramePr>
        <p:xfrm>
          <a:off x="611560" y="5589240"/>
          <a:ext cx="5473701" cy="630238"/>
        </p:xfrm>
        <a:graphic>
          <a:graphicData uri="http://schemas.openxmlformats.org/drawingml/2006/table">
            <a:tbl>
              <a:tblPr>
                <a:tableStyleId>{5C22544A-7EE6-4342-B048-85BDC9FD1C3A}</a:tableStyleId>
              </a:tblPr>
              <a:tblGrid>
                <a:gridCol w="1194259"/>
                <a:gridCol w="562710"/>
                <a:gridCol w="633048"/>
                <a:gridCol w="562710"/>
                <a:gridCol w="562710"/>
                <a:gridCol w="653668"/>
                <a:gridCol w="612428"/>
                <a:gridCol w="692168"/>
              </a:tblGrid>
              <a:tr h="324080">
                <a:tc>
                  <a:txBody>
                    <a:bodyPr/>
                    <a:lstStyle/>
                    <a:p>
                      <a:pPr algn="l" fontAlgn="b"/>
                      <a:r>
                        <a:rPr lang="en-US" sz="1000" b="1" u="none" strike="noStrike" dirty="0">
                          <a:effectLst/>
                        </a:rPr>
                        <a:t>International </a:t>
                      </a:r>
                      <a:r>
                        <a:rPr lang="en-US" sz="1000" b="1" u="none" strike="noStrike" dirty="0" smtClean="0">
                          <a:effectLst/>
                        </a:rPr>
                        <a:t>Registration</a:t>
                      </a:r>
                      <a:endParaRPr lang="en-US" sz="1000" b="1" i="0" u="none" strike="noStrike" dirty="0">
                        <a:effectLst/>
                        <a:latin typeface="Arial"/>
                      </a:endParaRPr>
                    </a:p>
                  </a:txBody>
                  <a:tcPr marL="9527" marR="9527" marT="9532" marB="0" anchor="b"/>
                </a:tc>
                <a:tc>
                  <a:txBody>
                    <a:bodyPr/>
                    <a:lstStyle/>
                    <a:p>
                      <a:pPr algn="r" fontAlgn="b"/>
                      <a:r>
                        <a:rPr lang="en-US" sz="1000" b="1" u="none" strike="noStrike" dirty="0">
                          <a:effectLst/>
                        </a:rPr>
                        <a:t>371</a:t>
                      </a:r>
                      <a:endParaRPr lang="en-US" sz="1000" b="1" i="0" u="none" strike="noStrike" dirty="0">
                        <a:effectLst/>
                        <a:latin typeface="Arial"/>
                      </a:endParaRPr>
                    </a:p>
                  </a:txBody>
                  <a:tcPr marL="9527" marR="9527" marT="9532" marB="0" anchor="b"/>
                </a:tc>
                <a:tc>
                  <a:txBody>
                    <a:bodyPr/>
                    <a:lstStyle/>
                    <a:p>
                      <a:pPr algn="r" fontAlgn="b"/>
                      <a:r>
                        <a:rPr lang="en-US" sz="1000" b="1" u="none" strike="noStrike" dirty="0">
                          <a:effectLst/>
                        </a:rPr>
                        <a:t>663</a:t>
                      </a:r>
                      <a:endParaRPr lang="en-US" sz="1000" b="1" i="0" u="none" strike="noStrike" dirty="0">
                        <a:effectLst/>
                        <a:latin typeface="Arial"/>
                      </a:endParaRPr>
                    </a:p>
                  </a:txBody>
                  <a:tcPr marL="9527" marR="9527" marT="9532" marB="0" anchor="b"/>
                </a:tc>
                <a:tc>
                  <a:txBody>
                    <a:bodyPr/>
                    <a:lstStyle/>
                    <a:p>
                      <a:pPr algn="r" fontAlgn="b"/>
                      <a:r>
                        <a:rPr lang="en-US" sz="1000" b="1" u="none" strike="noStrike">
                          <a:effectLst/>
                        </a:rPr>
                        <a:t>715</a:t>
                      </a:r>
                      <a:endParaRPr lang="en-US" sz="1000" b="1" i="0" u="none" strike="noStrike">
                        <a:effectLst/>
                        <a:latin typeface="Arial"/>
                      </a:endParaRPr>
                    </a:p>
                  </a:txBody>
                  <a:tcPr marL="9527" marR="9527" marT="9532" marB="0" anchor="b"/>
                </a:tc>
                <a:tc>
                  <a:txBody>
                    <a:bodyPr/>
                    <a:lstStyle/>
                    <a:p>
                      <a:pPr algn="r" fontAlgn="b"/>
                      <a:r>
                        <a:rPr lang="en-US" sz="1000" b="1" u="none" strike="noStrike">
                          <a:effectLst/>
                        </a:rPr>
                        <a:t>380</a:t>
                      </a:r>
                      <a:endParaRPr lang="en-US" sz="1000" b="1" i="0" u="none" strike="noStrike">
                        <a:effectLst/>
                        <a:latin typeface="Arial"/>
                      </a:endParaRPr>
                    </a:p>
                  </a:txBody>
                  <a:tcPr marL="9527" marR="9527" marT="9532" marB="0" anchor="b"/>
                </a:tc>
                <a:tc>
                  <a:txBody>
                    <a:bodyPr/>
                    <a:lstStyle/>
                    <a:p>
                      <a:pPr algn="r" fontAlgn="b"/>
                      <a:r>
                        <a:rPr lang="en-US" sz="1000" b="1" u="none" strike="noStrike">
                          <a:effectLst/>
                        </a:rPr>
                        <a:t>241</a:t>
                      </a:r>
                      <a:endParaRPr lang="en-US" sz="1000" b="1" i="0" u="none" strike="noStrike">
                        <a:effectLst/>
                        <a:latin typeface="Arial"/>
                      </a:endParaRPr>
                    </a:p>
                  </a:txBody>
                  <a:tcPr marL="9527" marR="9527" marT="9532" marB="0" anchor="b"/>
                </a:tc>
                <a:tc>
                  <a:txBody>
                    <a:bodyPr/>
                    <a:lstStyle/>
                    <a:p>
                      <a:pPr algn="r" fontAlgn="b"/>
                      <a:r>
                        <a:rPr lang="en-US" sz="1000" b="1" u="none" strike="noStrike">
                          <a:effectLst/>
                        </a:rPr>
                        <a:t>57</a:t>
                      </a:r>
                      <a:endParaRPr lang="en-US" sz="1000" b="1" i="0" u="none" strike="noStrike">
                        <a:effectLst/>
                        <a:latin typeface="Arial"/>
                      </a:endParaRPr>
                    </a:p>
                  </a:txBody>
                  <a:tcPr marL="9527" marR="9527" marT="9532" marB="0" anchor="b"/>
                </a:tc>
                <a:tc>
                  <a:txBody>
                    <a:bodyPr/>
                    <a:lstStyle/>
                    <a:p>
                      <a:pPr algn="r" fontAlgn="b"/>
                      <a:r>
                        <a:rPr lang="en-US" sz="1000" b="1" u="none" strike="noStrike" dirty="0">
                          <a:effectLst/>
                        </a:rPr>
                        <a:t>13</a:t>
                      </a:r>
                      <a:endParaRPr lang="en-US" sz="1000" b="1" i="0" u="none" strike="noStrike" dirty="0">
                        <a:effectLst/>
                        <a:latin typeface="Arial"/>
                      </a:endParaRPr>
                    </a:p>
                  </a:txBody>
                  <a:tcPr marL="9527" marR="9527" marT="9532" marB="0" anchor="b"/>
                </a:tc>
              </a:tr>
              <a:tr h="306158">
                <a:tc>
                  <a:txBody>
                    <a:bodyPr/>
                    <a:lstStyle/>
                    <a:p>
                      <a:pPr algn="l" fontAlgn="b"/>
                      <a:r>
                        <a:rPr lang="en-US" sz="1000" b="1" u="none" strike="noStrike" dirty="0">
                          <a:effectLst/>
                        </a:rPr>
                        <a:t>%</a:t>
                      </a:r>
                      <a:endParaRPr lang="en-US" sz="1000" b="1" i="0" u="none" strike="noStrike" dirty="0">
                        <a:effectLst/>
                        <a:latin typeface="Arial"/>
                      </a:endParaRPr>
                    </a:p>
                  </a:txBody>
                  <a:tcPr marL="9527" marR="9527" marT="9532" marB="0" anchor="b"/>
                </a:tc>
                <a:tc>
                  <a:txBody>
                    <a:bodyPr/>
                    <a:lstStyle/>
                    <a:p>
                      <a:pPr algn="r" fontAlgn="b"/>
                      <a:r>
                        <a:rPr lang="en-US" sz="1000" b="1" u="none" strike="noStrike">
                          <a:effectLst/>
                        </a:rPr>
                        <a:t>15.2%</a:t>
                      </a:r>
                      <a:endParaRPr lang="en-US" sz="1000" b="1" i="0" u="none" strike="noStrike">
                        <a:effectLst/>
                        <a:latin typeface="Arial"/>
                      </a:endParaRPr>
                    </a:p>
                  </a:txBody>
                  <a:tcPr marL="9527" marR="9527" marT="9532" marB="0" anchor="b"/>
                </a:tc>
                <a:tc>
                  <a:txBody>
                    <a:bodyPr/>
                    <a:lstStyle/>
                    <a:p>
                      <a:pPr algn="r" fontAlgn="b"/>
                      <a:r>
                        <a:rPr lang="en-US" sz="1000" b="1" u="none" strike="noStrike">
                          <a:effectLst/>
                        </a:rPr>
                        <a:t>27.2%</a:t>
                      </a:r>
                      <a:endParaRPr lang="en-US" sz="1000" b="1" i="0" u="none" strike="noStrike">
                        <a:effectLst/>
                        <a:latin typeface="Arial"/>
                      </a:endParaRPr>
                    </a:p>
                  </a:txBody>
                  <a:tcPr marL="9527" marR="9527" marT="9532" marB="0" anchor="b"/>
                </a:tc>
                <a:tc>
                  <a:txBody>
                    <a:bodyPr/>
                    <a:lstStyle/>
                    <a:p>
                      <a:pPr algn="r" fontAlgn="b"/>
                      <a:r>
                        <a:rPr lang="en-US" sz="1000" b="1" u="none" strike="noStrike">
                          <a:effectLst/>
                        </a:rPr>
                        <a:t>29.3%</a:t>
                      </a:r>
                      <a:endParaRPr lang="en-US" sz="1000" b="1" i="0" u="none" strike="noStrike">
                        <a:effectLst/>
                        <a:latin typeface="Arial"/>
                      </a:endParaRPr>
                    </a:p>
                  </a:txBody>
                  <a:tcPr marL="9527" marR="9527" marT="9532" marB="0" anchor="b"/>
                </a:tc>
                <a:tc>
                  <a:txBody>
                    <a:bodyPr/>
                    <a:lstStyle/>
                    <a:p>
                      <a:pPr algn="r" fontAlgn="b"/>
                      <a:r>
                        <a:rPr lang="en-US" sz="1000" b="1" u="none" strike="noStrike">
                          <a:effectLst/>
                        </a:rPr>
                        <a:t>15.6%</a:t>
                      </a:r>
                      <a:endParaRPr lang="en-US" sz="1000" b="1" i="0" u="none" strike="noStrike">
                        <a:effectLst/>
                        <a:latin typeface="Arial"/>
                      </a:endParaRPr>
                    </a:p>
                  </a:txBody>
                  <a:tcPr marL="9527" marR="9527" marT="9532" marB="0" anchor="b"/>
                </a:tc>
                <a:tc>
                  <a:txBody>
                    <a:bodyPr/>
                    <a:lstStyle/>
                    <a:p>
                      <a:pPr algn="r" fontAlgn="b"/>
                      <a:r>
                        <a:rPr lang="en-US" sz="1000" b="1" u="none" strike="noStrike">
                          <a:effectLst/>
                        </a:rPr>
                        <a:t>9.9%</a:t>
                      </a:r>
                      <a:endParaRPr lang="en-US" sz="1000" b="1" i="0" u="none" strike="noStrike">
                        <a:effectLst/>
                        <a:latin typeface="Arial"/>
                      </a:endParaRPr>
                    </a:p>
                  </a:txBody>
                  <a:tcPr marL="9527" marR="9527" marT="9532" marB="0" anchor="b"/>
                </a:tc>
                <a:tc>
                  <a:txBody>
                    <a:bodyPr/>
                    <a:lstStyle/>
                    <a:p>
                      <a:pPr algn="r" fontAlgn="b"/>
                      <a:r>
                        <a:rPr lang="en-US" sz="1000" b="1" u="none" strike="noStrike">
                          <a:effectLst/>
                        </a:rPr>
                        <a:t>2.3%</a:t>
                      </a:r>
                      <a:endParaRPr lang="en-US" sz="1000" b="1" i="0" u="none" strike="noStrike">
                        <a:effectLst/>
                        <a:latin typeface="Arial"/>
                      </a:endParaRPr>
                    </a:p>
                  </a:txBody>
                  <a:tcPr marL="9527" marR="9527" marT="9532" marB="0" anchor="b"/>
                </a:tc>
                <a:tc>
                  <a:txBody>
                    <a:bodyPr/>
                    <a:lstStyle/>
                    <a:p>
                      <a:pPr algn="r" fontAlgn="b"/>
                      <a:r>
                        <a:rPr lang="en-US" sz="1000" b="1" u="none" strike="noStrike" dirty="0">
                          <a:effectLst/>
                        </a:rPr>
                        <a:t>0.5%</a:t>
                      </a:r>
                      <a:endParaRPr lang="en-US" sz="1000" b="1" i="0" u="none" strike="noStrike" dirty="0">
                        <a:effectLst/>
                        <a:latin typeface="Arial"/>
                      </a:endParaRPr>
                    </a:p>
                  </a:txBody>
                  <a:tcPr marL="9527" marR="9527" marT="9532" marB="0" anchor="b"/>
                </a:tc>
              </a:tr>
            </a:tbl>
          </a:graphicData>
        </a:graphic>
      </p:graphicFrame>
    </p:spTree>
    <p:extLst>
      <p:ext uri="{BB962C8B-B14F-4D97-AF65-F5344CB8AC3E}">
        <p14:creationId xmlns:p14="http://schemas.microsoft.com/office/powerpoint/2010/main" val="3079539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864096"/>
          </a:xfrm>
        </p:spPr>
        <p:txBody>
          <a:bodyPr/>
          <a:lstStyle/>
          <a:p>
            <a:r>
              <a:rPr lang="en-US" smtClean="0"/>
              <a:t>	       STANDING COMMITTEES </a:t>
            </a:r>
            <a:endParaRPr lang="en-US" dirty="0"/>
          </a:p>
        </p:txBody>
      </p:sp>
      <p:sp>
        <p:nvSpPr>
          <p:cNvPr id="3" name="Espace réservé du contenu 2"/>
          <p:cNvSpPr>
            <a:spLocks noGrp="1"/>
          </p:cNvSpPr>
          <p:nvPr>
            <p:ph idx="1"/>
          </p:nvPr>
        </p:nvSpPr>
        <p:spPr>
          <a:xfrm>
            <a:off x="179512" y="1052736"/>
            <a:ext cx="8964488" cy="5073427"/>
          </a:xfrm>
        </p:spPr>
        <p:txBody>
          <a:bodyPr/>
          <a:lstStyle/>
          <a:p>
            <a:pPr>
              <a:lnSpc>
                <a:spcPct val="110000"/>
              </a:lnSpc>
            </a:pPr>
            <a:r>
              <a:rPr lang="en-US" sz="2000" smtClean="0"/>
              <a:t>PATENTS (SCP) </a:t>
            </a:r>
            <a:r>
              <a:rPr lang="en-US" sz="1600" smtClean="0">
                <a:cs typeface="Arial Unicode MS" charset="0"/>
              </a:rPr>
              <a:t>(patent quality, E&amp;Ls, patents &amp; health, client-patent adviser privilege, tech transfer)</a:t>
            </a:r>
          </a:p>
          <a:p>
            <a:pPr marL="0" indent="0">
              <a:buNone/>
            </a:pPr>
            <a:endParaRPr lang="en-US" sz="2000" smtClean="0"/>
          </a:p>
          <a:p>
            <a:r>
              <a:rPr lang="en-US" sz="2000" smtClean="0"/>
              <a:t>COPYRIGHT &amp; RELATED RIGHTS  (SCCR) </a:t>
            </a:r>
            <a:r>
              <a:rPr lang="en-US" sz="1600" smtClean="0">
                <a:effectLst>
                  <a:outerShdw blurRad="38100" dist="38100" dir="2700000" algn="tl">
                    <a:srgbClr val="DDDDDD"/>
                  </a:outerShdw>
                </a:effectLst>
                <a:cs typeface="Arial Unicode MS" charset="0"/>
              </a:rPr>
              <a:t>(</a:t>
            </a:r>
            <a:r>
              <a:rPr lang="en-US" sz="1600" smtClean="0">
                <a:solidFill>
                  <a:srgbClr val="008000"/>
                </a:solidFill>
                <a:effectLst>
                  <a:outerShdw blurRad="38100" dist="38100" dir="2700000" algn="tl">
                    <a:srgbClr val="DDDDDD"/>
                  </a:outerShdw>
                </a:effectLst>
                <a:cs typeface="Arial Unicode MS" charset="0"/>
              </a:rPr>
              <a:t>AV performances- E&amp;Ls VIPs</a:t>
            </a:r>
            <a:r>
              <a:rPr lang="en-US" sz="1600" smtClean="0">
                <a:effectLst>
                  <a:outerShdw blurRad="38100" dist="38100" dir="2700000" algn="tl">
                    <a:srgbClr val="DDDDDD"/>
                  </a:outerShdw>
                </a:effectLst>
                <a:cs typeface="Arial Unicode MS" charset="0"/>
              </a:rPr>
              <a:t>/libraries/archives, broadcasting)</a:t>
            </a:r>
          </a:p>
          <a:p>
            <a:endParaRPr lang="en-US" sz="2000" smtClean="0"/>
          </a:p>
          <a:p>
            <a:r>
              <a:rPr lang="en-US" sz="2000" smtClean="0"/>
              <a:t>TRADEMARKS, DESIGNS &amp; GEOGRAPHICAL INDICATIONS (SCT)</a:t>
            </a:r>
            <a:r>
              <a:rPr lang="en-US" sz="2000" smtClean="0">
                <a:cs typeface="Arial Unicode MS" charset="0"/>
              </a:rPr>
              <a:t> </a:t>
            </a:r>
            <a:r>
              <a:rPr lang="en-US" sz="1600" smtClean="0">
                <a:cs typeface="Arial Unicode MS" charset="0"/>
              </a:rPr>
              <a:t>(Design Law Treaty/protection of country names against registration and use as TMs)</a:t>
            </a:r>
          </a:p>
          <a:p>
            <a:pPr marL="0" indent="0">
              <a:buNone/>
            </a:pPr>
            <a:endParaRPr lang="en-US" sz="2000" smtClean="0"/>
          </a:p>
          <a:p>
            <a:pPr lvl="1">
              <a:buFont typeface="Wingdings" charset="2"/>
              <a:buChar char="Ø"/>
            </a:pPr>
            <a:r>
              <a:rPr lang="en-US" sz="2000" b="1" u="sng" smtClean="0">
                <a:solidFill>
                  <a:srgbClr val="262673"/>
                </a:solidFill>
              </a:rPr>
              <a:t>AIM : </a:t>
            </a:r>
          </a:p>
          <a:p>
            <a:pPr lvl="3">
              <a:buFont typeface="Arial"/>
              <a:buChar char="•"/>
            </a:pPr>
            <a:r>
              <a:rPr lang="en-US" sz="1800" smtClean="0">
                <a:cs typeface="Arial Unicode MS" charset="0"/>
              </a:rPr>
              <a:t>Build consensus on topical issues</a:t>
            </a:r>
          </a:p>
          <a:p>
            <a:pPr lvl="3">
              <a:buFont typeface="Arial"/>
              <a:buChar char="•"/>
            </a:pPr>
            <a:r>
              <a:rPr lang="en-US" sz="1800" smtClean="0">
                <a:cs typeface="Arial Unicode MS" charset="0"/>
              </a:rPr>
              <a:t>Take into account interests of all stakeholders for a   balanced, reliable, efficient, user-friendly, cost-effective system.</a:t>
            </a:r>
          </a:p>
          <a:p>
            <a:pPr lvl="3">
              <a:buFont typeface="Arial"/>
              <a:buChar char="•"/>
            </a:pPr>
            <a:endParaRPr lang="en-US" sz="1800" smtClean="0"/>
          </a:p>
          <a:p>
            <a:pPr marL="0" lvl="3" indent="0">
              <a:buNone/>
            </a:pPr>
            <a:r>
              <a:rPr lang="en-US" sz="2000" smtClean="0">
                <a:effectLst>
                  <a:outerShdw blurRad="38100" dist="38100" dir="2700000" algn="tl">
                    <a:srgbClr val="DDDDDD"/>
                  </a:outerShdw>
                </a:effectLst>
                <a:cs typeface="Arial Unicode MS" charset="0"/>
              </a:rPr>
              <a:t>N.B.  Enforcement issues are discussed within the </a:t>
            </a:r>
            <a:r>
              <a:rPr lang="en-US" sz="2000" u="sng" smtClean="0">
                <a:effectLst>
                  <a:outerShdw blurRad="38100" dist="38100" dir="2700000" algn="tl">
                    <a:srgbClr val="DDDDDD"/>
                  </a:outerShdw>
                </a:effectLst>
                <a:cs typeface="Arial Unicode MS" charset="0"/>
              </a:rPr>
              <a:t>Advisory</a:t>
            </a:r>
            <a:r>
              <a:rPr lang="en-US" sz="2000" smtClean="0">
                <a:effectLst>
                  <a:outerShdw blurRad="38100" dist="38100" dir="2700000" algn="tl">
                    <a:srgbClr val="DDDDDD"/>
                  </a:outerShdw>
                </a:effectLst>
                <a:cs typeface="Arial Unicode MS" charset="0"/>
              </a:rPr>
              <a:t> Committee on Enforcement (ACE)</a:t>
            </a:r>
          </a:p>
          <a:p>
            <a:pPr marL="0" indent="0">
              <a:buNone/>
            </a:pPr>
            <a:endParaRPr lang="en-US" sz="2000" smtClean="0"/>
          </a:p>
          <a:p>
            <a:pPr marL="0" indent="0">
              <a:buNone/>
            </a:pPr>
            <a:endParaRPr lang="en-US" sz="2000" smtClean="0"/>
          </a:p>
          <a:p>
            <a:pPr lvl="3">
              <a:buFont typeface="Arial"/>
              <a:buChar char="•"/>
            </a:pPr>
            <a:endParaRPr lang="en-US" sz="2000" smtClean="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32734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10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10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linds(horizontal)">
                                      <p:cBhvr>
                                        <p:cTn id="3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856984" cy="1143000"/>
          </a:xfrm>
        </p:spPr>
        <p:txBody>
          <a:bodyPr/>
          <a:lstStyle/>
          <a:p>
            <a:pPr algn="ctr"/>
            <a:r>
              <a:rPr lang="en-US" smtClean="0"/>
              <a:t>TOP FILING CONTRACTING PARTIES </a:t>
            </a:r>
            <a:endParaRPr lang="en-US" dirty="0"/>
          </a:p>
        </p:txBody>
      </p:sp>
      <p:sp>
        <p:nvSpPr>
          <p:cNvPr id="3" name="Content Placeholder 2"/>
          <p:cNvSpPr>
            <a:spLocks noGrp="1"/>
          </p:cNvSpPr>
          <p:nvPr>
            <p:ph idx="1"/>
          </p:nvPr>
        </p:nvSpPr>
        <p:spPr>
          <a:xfrm>
            <a:off x="395536" y="1196752"/>
            <a:ext cx="8229600" cy="4352925"/>
          </a:xfrm>
        </p:spPr>
        <p:txBody>
          <a:bodyPr/>
          <a:lstStyle/>
          <a:p>
            <a:pPr>
              <a:lnSpc>
                <a:spcPct val="150000"/>
              </a:lnSpc>
              <a:buFontTx/>
              <a:buNone/>
            </a:pPr>
            <a:r>
              <a:rPr lang="en-US" sz="1800" smtClean="0"/>
              <a:t>Contracting Party of entitlement</a:t>
            </a:r>
          </a:p>
          <a:p>
            <a:pPr algn="just">
              <a:lnSpc>
                <a:spcPct val="150000"/>
              </a:lnSpc>
              <a:buFontTx/>
              <a:buNone/>
            </a:pPr>
            <a:endParaRPr lang="en-US" sz="1800" smtClean="0"/>
          </a:p>
          <a:p>
            <a:pPr algn="just">
              <a:lnSpc>
                <a:spcPct val="150000"/>
              </a:lnSpc>
            </a:pPr>
            <a:r>
              <a:rPr lang="en-US" sz="1700" smtClean="0"/>
              <a:t>1.	European Union	(5168 designs, 41.5%)</a:t>
            </a:r>
          </a:p>
          <a:p>
            <a:pPr algn="just">
              <a:lnSpc>
                <a:spcPct val="150000"/>
              </a:lnSpc>
            </a:pPr>
            <a:r>
              <a:rPr lang="en-US" sz="1700" smtClean="0"/>
              <a:t>2.	Switzerland 	(2855 designs, 22.9%)</a:t>
            </a:r>
          </a:p>
          <a:p>
            <a:pPr algn="just">
              <a:lnSpc>
                <a:spcPct val="150000"/>
              </a:lnSpc>
            </a:pPr>
            <a:r>
              <a:rPr lang="en-US" sz="1700" smtClean="0"/>
              <a:t>3.	Germany 	(1630 designs, 13.1%)</a:t>
            </a:r>
          </a:p>
          <a:p>
            <a:pPr algn="just">
              <a:lnSpc>
                <a:spcPct val="150000"/>
              </a:lnSpc>
            </a:pPr>
            <a:r>
              <a:rPr lang="en-US" sz="1700" smtClean="0"/>
              <a:t>4.	France 		(1265 designs, 10.2%)</a:t>
            </a:r>
          </a:p>
          <a:p>
            <a:pPr algn="just">
              <a:lnSpc>
                <a:spcPct val="150000"/>
              </a:lnSpc>
            </a:pPr>
            <a:r>
              <a:rPr lang="en-US" sz="1700" smtClean="0"/>
              <a:t>5.	Turkey 		(278 designs, 2.2%)</a:t>
            </a:r>
          </a:p>
          <a:p>
            <a:pPr algn="just">
              <a:lnSpc>
                <a:spcPct val="150000"/>
              </a:lnSpc>
            </a:pPr>
            <a:r>
              <a:rPr lang="en-US" sz="1700" smtClean="0"/>
              <a:t>6.	 Norway 		(186 designs, 1.5%)</a:t>
            </a:r>
            <a:r>
              <a:rPr lang="en-US" sz="1700" b="1" smtClean="0"/>
              <a:t>	</a:t>
            </a:r>
            <a:endParaRPr lang="en-US" sz="1700" smtClean="0"/>
          </a:p>
          <a:p>
            <a:pPr algn="just">
              <a:lnSpc>
                <a:spcPct val="150000"/>
              </a:lnSpc>
            </a:pPr>
            <a:r>
              <a:rPr lang="en-US" sz="1700" smtClean="0"/>
              <a:t>7.	 Spain 		(101 designs, 0.8%)</a:t>
            </a:r>
          </a:p>
          <a:p>
            <a:pPr algn="just">
              <a:lnSpc>
                <a:spcPct val="150000"/>
              </a:lnSpc>
            </a:pPr>
            <a:r>
              <a:rPr lang="en-US" sz="1700" smtClean="0"/>
              <a:t>8.	 Poland		(86 designs, 0.7%)</a:t>
            </a:r>
          </a:p>
          <a:p>
            <a:pPr algn="just">
              <a:lnSpc>
                <a:spcPct val="150000"/>
              </a:lnSpc>
            </a:pPr>
            <a:r>
              <a:rPr lang="en-US" sz="1700" smtClean="0"/>
              <a:t>9.	 Croatia 		(76 designs, 0.6%)</a:t>
            </a:r>
          </a:p>
          <a:p>
            <a:pPr algn="just">
              <a:lnSpc>
                <a:spcPct val="150000"/>
              </a:lnSpc>
            </a:pPr>
            <a:r>
              <a:rPr lang="en-US" sz="1700" smtClean="0"/>
              <a:t>10.	 Liechtenstein 	(73 designs, 0.6%)</a:t>
            </a:r>
          </a:p>
          <a:p>
            <a:endParaRPr lang="en-US" dirty="0"/>
          </a:p>
        </p:txBody>
      </p:sp>
    </p:spTree>
    <p:extLst>
      <p:ext uri="{BB962C8B-B14F-4D97-AF65-F5344CB8AC3E}">
        <p14:creationId xmlns:p14="http://schemas.microsoft.com/office/powerpoint/2010/main" val="254020646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1143000"/>
          </a:xfrm>
        </p:spPr>
        <p:txBody>
          <a:bodyPr/>
          <a:lstStyle/>
          <a:p>
            <a:pPr algn="ctr"/>
            <a:r>
              <a:rPr lang="en-US" sz="2800" smtClean="0"/>
              <a:t>MOST DESIGNATED CONTRACTING PARTIES </a:t>
            </a:r>
            <a:endParaRPr lang="en-US" sz="2800" dirty="0"/>
          </a:p>
        </p:txBody>
      </p:sp>
      <p:sp>
        <p:nvSpPr>
          <p:cNvPr id="3" name="Content Placeholder 2"/>
          <p:cNvSpPr>
            <a:spLocks noGrp="1"/>
          </p:cNvSpPr>
          <p:nvPr>
            <p:ph idx="1"/>
          </p:nvPr>
        </p:nvSpPr>
        <p:spPr>
          <a:xfrm>
            <a:off x="395536" y="1124744"/>
            <a:ext cx="8229600" cy="4352925"/>
          </a:xfrm>
        </p:spPr>
        <p:txBody>
          <a:bodyPr/>
          <a:lstStyle/>
          <a:p>
            <a:pPr>
              <a:buFontTx/>
              <a:buNone/>
            </a:pPr>
            <a:r>
              <a:rPr lang="en-US" sz="1800" smtClean="0"/>
              <a:t>Number of designs recorded:</a:t>
            </a:r>
          </a:p>
          <a:p>
            <a:pPr>
              <a:buFontTx/>
              <a:buNone/>
            </a:pPr>
            <a:endParaRPr lang="en-US" smtClean="0"/>
          </a:p>
          <a:p>
            <a:pPr algn="just">
              <a:lnSpc>
                <a:spcPct val="150000"/>
              </a:lnSpc>
            </a:pPr>
            <a:r>
              <a:rPr lang="en-US" sz="1800" smtClean="0"/>
              <a:t>1. European Union    		(8961 designs, 74.9%)</a:t>
            </a:r>
          </a:p>
          <a:p>
            <a:pPr algn="just">
              <a:lnSpc>
                <a:spcPct val="150000"/>
              </a:lnSpc>
            </a:pPr>
            <a:r>
              <a:rPr lang="en-US" sz="1800" smtClean="0"/>
              <a:t>2. Switzerland			(8802 designs, 73.5%)</a:t>
            </a:r>
          </a:p>
          <a:p>
            <a:pPr algn="just">
              <a:lnSpc>
                <a:spcPct val="150000"/>
              </a:lnSpc>
            </a:pPr>
            <a:r>
              <a:rPr lang="en-US" sz="1800" smtClean="0"/>
              <a:t>3. Turkey			(5110 designs, 42.7%)</a:t>
            </a:r>
          </a:p>
          <a:p>
            <a:pPr algn="just">
              <a:lnSpc>
                <a:spcPct val="150000"/>
              </a:lnSpc>
            </a:pPr>
            <a:r>
              <a:rPr lang="en-US" sz="1800" smtClean="0"/>
              <a:t>4. Ukraine 			(2853 designs, 23.8%)</a:t>
            </a:r>
          </a:p>
          <a:p>
            <a:pPr algn="just">
              <a:lnSpc>
                <a:spcPct val="150000"/>
              </a:lnSpc>
            </a:pPr>
            <a:r>
              <a:rPr lang="en-US" sz="1800" smtClean="0"/>
              <a:t>5. Singapore 			(2531 designs, 21.1%)</a:t>
            </a:r>
          </a:p>
          <a:p>
            <a:pPr algn="just">
              <a:lnSpc>
                <a:spcPct val="150000"/>
              </a:lnSpc>
            </a:pPr>
            <a:r>
              <a:rPr lang="en-US" sz="1800" smtClean="0"/>
              <a:t>6. Norway			(2389 designs, 20%)</a:t>
            </a:r>
          </a:p>
          <a:p>
            <a:pPr algn="just">
              <a:lnSpc>
                <a:spcPct val="150000"/>
              </a:lnSpc>
            </a:pPr>
            <a:r>
              <a:rPr lang="en-US" sz="1800" smtClean="0"/>
              <a:t>7. Croatia			(2376 designs, 19.8%)</a:t>
            </a:r>
          </a:p>
          <a:p>
            <a:pPr algn="just">
              <a:lnSpc>
                <a:spcPct val="150000"/>
              </a:lnSpc>
            </a:pPr>
            <a:r>
              <a:rPr lang="en-US" sz="1800" smtClean="0"/>
              <a:t>8. Morocco 			(1853 designs, 15.5%)</a:t>
            </a:r>
          </a:p>
          <a:p>
            <a:pPr algn="just">
              <a:lnSpc>
                <a:spcPct val="150000"/>
              </a:lnSpc>
            </a:pPr>
            <a:r>
              <a:rPr lang="en-US" sz="1800" smtClean="0"/>
              <a:t>9. Liechtenstein		(1499 designs, 12.5%)</a:t>
            </a:r>
          </a:p>
          <a:p>
            <a:pPr algn="just">
              <a:lnSpc>
                <a:spcPct val="150000"/>
              </a:lnSpc>
            </a:pPr>
            <a:r>
              <a:rPr lang="en-US" sz="1800" smtClean="0"/>
              <a:t>10. Serbia			(1494 designs, 12.5%)</a:t>
            </a:r>
          </a:p>
          <a:p>
            <a:endParaRPr lang="en-US" dirty="0"/>
          </a:p>
        </p:txBody>
      </p:sp>
    </p:spTree>
    <p:extLst>
      <p:ext uri="{BB962C8B-B14F-4D97-AF65-F5344CB8AC3E}">
        <p14:creationId xmlns:p14="http://schemas.microsoft.com/office/powerpoint/2010/main" val="14150518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lstStyle/>
          <a:p>
            <a:pPr algn="ctr"/>
            <a:r>
              <a:rPr lang="en-US" sz="3200" smtClean="0"/>
              <a:t>DESIGNATIONS IN IRs, ICELAND AS COUNTRY OF THE HOLDER (2012) </a:t>
            </a:r>
            <a:endParaRPr lang="en-US" sz="3200" dirty="0"/>
          </a:p>
        </p:txBody>
      </p:sp>
      <p:pic>
        <p:nvPicPr>
          <p:cNvPr id="84994"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883269" y="1773238"/>
            <a:ext cx="5377461"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42210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lstStyle/>
          <a:p>
            <a:pPr algn="ctr"/>
            <a:r>
              <a:rPr lang="en-US" sz="3200" smtClean="0"/>
              <a:t>DESIGNATIONS IN Irs, ICELAND AS DCP (2012) </a:t>
            </a:r>
            <a:endParaRPr lang="en-US" sz="3200" dirty="0"/>
          </a:p>
        </p:txBody>
      </p:sp>
      <p:pic>
        <p:nvPicPr>
          <p:cNvPr id="8601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728850" y="1773238"/>
            <a:ext cx="56863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2"/>
          <p:cNvSpPr txBox="1">
            <a:spLocks noChangeArrowheads="1"/>
          </p:cNvSpPr>
          <p:nvPr/>
        </p:nvSpPr>
        <p:spPr bwMode="auto">
          <a:xfrm>
            <a:off x="1331640" y="1628800"/>
            <a:ext cx="2016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800" b="1">
                <a:solidFill>
                  <a:schemeClr val="tx1"/>
                </a:solidFill>
                <a:latin typeface="Arial" pitchFamily="34" charset="0"/>
                <a:cs typeface="Arial" pitchFamily="34" charset="0"/>
              </a:defRPr>
            </a:lvl9pPr>
          </a:lstStyle>
          <a:p>
            <a:pPr eaLnBrk="1" hangingPunct="1"/>
            <a:r>
              <a:rPr lang="en-US" sz="1800" b="0" u="sng" dirty="0"/>
              <a:t>Total</a:t>
            </a:r>
            <a:r>
              <a:rPr lang="en-US" sz="1800" b="0" dirty="0"/>
              <a:t>: 90</a:t>
            </a:r>
          </a:p>
        </p:txBody>
      </p:sp>
    </p:spTree>
    <p:extLst>
      <p:ext uri="{BB962C8B-B14F-4D97-AF65-F5344CB8AC3E}">
        <p14:creationId xmlns:p14="http://schemas.microsoft.com/office/powerpoint/2010/main" val="64157741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LATEST DEVELOPMENTS </a:t>
            </a:r>
            <a:endParaRPr lang="en-US" dirty="0"/>
          </a:p>
        </p:txBody>
      </p:sp>
      <p:sp>
        <p:nvSpPr>
          <p:cNvPr id="3" name="Content Placeholder 2"/>
          <p:cNvSpPr>
            <a:spLocks noGrp="1"/>
          </p:cNvSpPr>
          <p:nvPr>
            <p:ph idx="1"/>
          </p:nvPr>
        </p:nvSpPr>
        <p:spPr/>
        <p:txBody>
          <a:bodyPr/>
          <a:lstStyle/>
          <a:p>
            <a:r>
              <a:rPr lang="en-US" sz="1800" smtClean="0"/>
              <a:t>Weekly publication cycle since January 2012</a:t>
            </a:r>
          </a:p>
          <a:p>
            <a:endParaRPr lang="en-US" sz="1800" smtClean="0"/>
          </a:p>
          <a:p>
            <a:r>
              <a:rPr lang="en-US" sz="1800" smtClean="0"/>
              <a:t>Enhancement of the E-filing interface as from June, 2013</a:t>
            </a:r>
          </a:p>
          <a:p>
            <a:pPr marL="0" indent="0">
              <a:buNone/>
            </a:pPr>
            <a:endParaRPr lang="en-US" sz="1800" smtClean="0"/>
          </a:p>
          <a:p>
            <a:pPr lvl="1" algn="just">
              <a:lnSpc>
                <a:spcPct val="150000"/>
              </a:lnSpc>
              <a:buFont typeface="Wingdings" pitchFamily="2" charset="2"/>
              <a:buChar char="Ø"/>
            </a:pPr>
            <a:r>
              <a:rPr lang="en-US" sz="1800" smtClean="0"/>
              <a:t> A WIPO User account</a:t>
            </a:r>
          </a:p>
          <a:p>
            <a:pPr lvl="1" algn="just">
              <a:lnSpc>
                <a:spcPct val="150000"/>
              </a:lnSpc>
              <a:buFont typeface="Wingdings" pitchFamily="2" charset="2"/>
              <a:buChar char="Ø"/>
            </a:pPr>
            <a:r>
              <a:rPr lang="en-US" sz="1800" smtClean="0"/>
              <a:t> Facilitated downloading of reproductions</a:t>
            </a:r>
          </a:p>
          <a:p>
            <a:pPr lvl="1" algn="just">
              <a:lnSpc>
                <a:spcPct val="150000"/>
              </a:lnSpc>
              <a:buFont typeface="Wingdings" pitchFamily="2" charset="2"/>
              <a:buChar char="Ø"/>
            </a:pPr>
            <a:r>
              <a:rPr lang="en-US" sz="1800" smtClean="0"/>
              <a:t> Automatic check and transformation of images</a:t>
            </a:r>
          </a:p>
          <a:p>
            <a:pPr lvl="1" algn="just">
              <a:lnSpc>
                <a:spcPct val="150000"/>
              </a:lnSpc>
              <a:buFont typeface="Wingdings" pitchFamily="2" charset="2"/>
              <a:buChar char="Ø"/>
            </a:pPr>
            <a:r>
              <a:rPr lang="en-US" sz="1800" smtClean="0"/>
              <a:t> Integrated fee calculator</a:t>
            </a:r>
          </a:p>
          <a:p>
            <a:pPr lvl="1" algn="just">
              <a:lnSpc>
                <a:spcPct val="150000"/>
              </a:lnSpc>
              <a:buFont typeface="Wingdings" pitchFamily="2" charset="2"/>
              <a:buChar char="Ø"/>
            </a:pPr>
            <a:r>
              <a:rPr lang="en-US" sz="1800" smtClean="0"/>
              <a:t> Payment of fees by credit card</a:t>
            </a:r>
          </a:p>
          <a:p>
            <a:endParaRPr lang="en-US" dirty="0"/>
          </a:p>
        </p:txBody>
      </p:sp>
    </p:spTree>
    <p:extLst>
      <p:ext uri="{BB962C8B-B14F-4D97-AF65-F5344CB8AC3E}">
        <p14:creationId xmlns:p14="http://schemas.microsoft.com/office/powerpoint/2010/main" val="225934141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ADVANTAGES </a:t>
            </a:r>
            <a:endParaRPr lang="en-US" dirty="0"/>
          </a:p>
        </p:txBody>
      </p:sp>
      <p:sp>
        <p:nvSpPr>
          <p:cNvPr id="3" name="Content Placeholder 2"/>
          <p:cNvSpPr>
            <a:spLocks noGrp="1"/>
          </p:cNvSpPr>
          <p:nvPr>
            <p:ph idx="1"/>
          </p:nvPr>
        </p:nvSpPr>
        <p:spPr>
          <a:xfrm>
            <a:off x="539552" y="2636912"/>
            <a:ext cx="8229600" cy="4352925"/>
          </a:xfrm>
        </p:spPr>
        <p:txBody>
          <a:bodyPr/>
          <a:lstStyle/>
          <a:p>
            <a:pPr>
              <a:defRPr/>
            </a:pPr>
            <a:r>
              <a:rPr lang="en-US" sz="1800" dirty="0"/>
              <a:t>Cost-effective and efficient</a:t>
            </a:r>
          </a:p>
          <a:p>
            <a:pPr>
              <a:defRPr/>
            </a:pPr>
            <a:endParaRPr lang="en-US" sz="1800" dirty="0"/>
          </a:p>
          <a:p>
            <a:pPr>
              <a:defRPr/>
            </a:pPr>
            <a:r>
              <a:rPr lang="en-US" sz="1800" dirty="0"/>
              <a:t>Flexible in targeting national, regional or global markets </a:t>
            </a:r>
          </a:p>
          <a:p>
            <a:pPr>
              <a:defRPr/>
            </a:pPr>
            <a:endParaRPr lang="en-US" sz="1800" dirty="0"/>
          </a:p>
          <a:p>
            <a:pPr>
              <a:defRPr/>
            </a:pPr>
            <a:r>
              <a:rPr lang="en-US" sz="1800" dirty="0"/>
              <a:t>Centralized acquisition and maintenance of rights </a:t>
            </a:r>
          </a:p>
          <a:p>
            <a:endParaRPr lang="en-US" dirty="0"/>
          </a:p>
        </p:txBody>
      </p:sp>
    </p:spTree>
    <p:extLst>
      <p:ext uri="{BB962C8B-B14F-4D97-AF65-F5344CB8AC3E}">
        <p14:creationId xmlns:p14="http://schemas.microsoft.com/office/powerpoint/2010/main" val="77024927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221937"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sz="2000" b="0" i="0" u="none" strike="noStrike" kern="0" cap="none" spc="0" normalizeH="0" baseline="0" noProof="0" dirty="0" smtClean="0">
                <a:ln>
                  <a:noFill/>
                </a:ln>
                <a:solidFill>
                  <a:srgbClr val="00408C"/>
                </a:solidFill>
                <a:effectLst/>
                <a:uLnTx/>
                <a:uFillTx/>
                <a:ea typeface="ヒラギノ角ゴ Pro W3"/>
                <a:cs typeface="ヒラギノ角ゴ Pro W3"/>
              </a:rPr>
              <a:t/>
            </a:r>
            <a:br>
              <a:rPr kumimoji="0" lang="en-US" sz="2000" b="0" i="0" u="none" strike="noStrike" kern="0" cap="none" spc="0" normalizeH="0" baseline="0" noProof="0" dirty="0" smtClean="0">
                <a:ln>
                  <a:noFill/>
                </a:ln>
                <a:solidFill>
                  <a:srgbClr val="00408C"/>
                </a:solidFill>
                <a:effectLst/>
                <a:uLnTx/>
                <a:uFillTx/>
                <a:ea typeface="ヒラギノ角ゴ Pro W3"/>
                <a:cs typeface="ヒラギノ角ゴ Pro W3"/>
              </a:rPr>
            </a:br>
            <a:r>
              <a:rPr kumimoji="0" lang="en-US" sz="2000" b="0" i="0" u="none" strike="noStrike" kern="0" cap="none" spc="0" normalizeH="0" baseline="0" noProof="0" dirty="0" smtClean="0">
                <a:ln>
                  <a:noFill/>
                </a:ln>
                <a:solidFill>
                  <a:srgbClr val="00408C"/>
                </a:solidFill>
                <a:effectLst/>
                <a:uLnTx/>
                <a:uFillTx/>
                <a:ea typeface="ヒラギノ角ゴ Pro W3"/>
                <a:cs typeface="ヒラギノ角ゴ Pro W3"/>
              </a:rPr>
              <a:t/>
            </a:r>
            <a:br>
              <a:rPr kumimoji="0" lang="en-US" sz="2000" b="0" i="0" u="none" strike="noStrike" kern="0" cap="none" spc="0" normalizeH="0" baseline="0" noProof="0" dirty="0" smtClean="0">
                <a:ln>
                  <a:noFill/>
                </a:ln>
                <a:solidFill>
                  <a:srgbClr val="00408C"/>
                </a:solidFill>
                <a:effectLst/>
                <a:uLnTx/>
                <a:uFillTx/>
                <a:ea typeface="ヒラギノ角ゴ Pro W3"/>
                <a:cs typeface="ヒラギノ角ゴ Pro W3"/>
              </a:rPr>
            </a:br>
            <a:r>
              <a:rPr kumimoji="0" lang="en-US" sz="3600" b="0" i="0" u="none" strike="noStrike" kern="0" cap="none" spc="0" normalizeH="0" baseline="0" noProof="0" dirty="0" smtClean="0">
                <a:ln>
                  <a:noFill/>
                </a:ln>
                <a:solidFill>
                  <a:srgbClr val="506E82"/>
                </a:solidFill>
                <a:effectLst/>
                <a:uLnTx/>
                <a:uFillTx/>
                <a:ea typeface="ヒラギノ角ゴ Pro W3"/>
                <a:cs typeface="ヒラギノ角ゴ Pro W3"/>
              </a:rPr>
              <a:t>Thank you </a:t>
            </a:r>
          </a:p>
          <a:p>
            <a:pPr marL="0" marR="0" lvl="0" indent="0" algn="ctr" defTabSz="914400" eaLnBrk="0" fontAlgn="auto" latinLnBrk="0" hangingPunct="0">
              <a:lnSpc>
                <a:spcPct val="100000"/>
              </a:lnSpc>
              <a:spcBef>
                <a:spcPct val="0"/>
              </a:spcBef>
              <a:spcAft>
                <a:spcPts val="0"/>
              </a:spcAft>
              <a:buClrTx/>
              <a:buSzTx/>
              <a:buFontTx/>
              <a:buNone/>
              <a:tabLst/>
              <a:defRPr/>
            </a:pPr>
            <a:r>
              <a:rPr kumimoji="0" lang="en-US" sz="3600" b="0" i="0" u="none" strike="noStrike" kern="0" cap="none" spc="0" normalizeH="0" baseline="0" noProof="0" dirty="0" smtClean="0">
                <a:ln>
                  <a:noFill/>
                </a:ln>
                <a:solidFill>
                  <a:srgbClr val="506E82"/>
                </a:solidFill>
                <a:effectLst/>
                <a:uLnTx/>
                <a:uFillTx/>
                <a:ea typeface="ヒラギノ角ゴ Pro W3"/>
                <a:cs typeface="ヒラギノ角ゴ Pro W3"/>
              </a:rPr>
              <a:t>for your attention</a:t>
            </a:r>
          </a:p>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sz="3600" b="0" i="0" u="none" strike="noStrike" kern="0" cap="none" spc="0" normalizeH="0" baseline="0" noProof="0" dirty="0" smtClean="0">
              <a:ln>
                <a:noFill/>
              </a:ln>
              <a:solidFill>
                <a:srgbClr val="506E82"/>
              </a:solidFill>
              <a:effectLst/>
              <a:uLnTx/>
              <a:uFillTx/>
              <a:ea typeface="ヒラギノ角ゴ Pro W3"/>
              <a:cs typeface="ヒラギノ角ゴ Pro W3"/>
            </a:endParaRPr>
          </a:p>
        </p:txBody>
      </p:sp>
      <p:sp>
        <p:nvSpPr>
          <p:cNvPr id="6" name="Rectangle 5"/>
          <p:cNvSpPr/>
          <p:nvPr/>
        </p:nvSpPr>
        <p:spPr>
          <a:xfrm>
            <a:off x="971600" y="4458871"/>
            <a:ext cx="2831224" cy="338554"/>
          </a:xfrm>
          <a:prstGeom prst="rect">
            <a:avLst/>
          </a:prstGeom>
        </p:spPr>
        <p:txBody>
          <a:bodyPr wrap="none">
            <a:spAutoFit/>
          </a:bodyPr>
          <a:lstStyle/>
          <a:p>
            <a:r>
              <a:rPr lang="es-ES_tradnl" sz="1600" dirty="0">
                <a:solidFill>
                  <a:schemeClr val="hlink"/>
                </a:solidFill>
                <a:ea typeface="ヒラギノ角ゴ Pro W3"/>
                <a:cs typeface="ヒラギノ角ゴ Pro W3"/>
              </a:rPr>
              <a:t>Asta.valdimarsdottir@wipo.in</a:t>
            </a:r>
            <a:endParaRPr lang="en-US" sz="1600" dirty="0"/>
          </a:p>
        </p:txBody>
      </p:sp>
    </p:spTree>
    <p:extLst>
      <p:ext uri="{BB962C8B-B14F-4D97-AF65-F5344CB8AC3E}">
        <p14:creationId xmlns:p14="http://schemas.microsoft.com/office/powerpoint/2010/main" val="372733825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84976" cy="1143000"/>
          </a:xfrm>
        </p:spPr>
        <p:txBody>
          <a:bodyPr/>
          <a:lstStyle/>
          <a:p>
            <a:pPr algn="ctr"/>
            <a:r>
              <a:rPr lang="en-US" sz="2800" dirty="0" smtClean="0"/>
              <a:t>ALTERNATIVE DISPUTE RESOLUTION- WIPO ARBITRATION AND MEDIATION CENTER </a:t>
            </a:r>
            <a:endParaRPr lang="en-US" sz="2800" dirty="0"/>
          </a:p>
        </p:txBody>
      </p:sp>
      <p:sp>
        <p:nvSpPr>
          <p:cNvPr id="3" name="Content Placeholder 2"/>
          <p:cNvSpPr>
            <a:spLocks noGrp="1"/>
          </p:cNvSpPr>
          <p:nvPr>
            <p:ph idx="1"/>
          </p:nvPr>
        </p:nvSpPr>
        <p:spPr/>
        <p:txBody>
          <a:bodyPr/>
          <a:lstStyle/>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r>
              <a:rPr lang="en-US" sz="1200" u="sng" smtClean="0"/>
              <a:t>Speaker </a:t>
            </a:r>
            <a:r>
              <a:rPr lang="en-US" sz="1200" smtClean="0"/>
              <a:t>: </a:t>
            </a:r>
            <a:r>
              <a:rPr lang="en-US" sz="1200" smtClean="0">
                <a:ea typeface="ヒラギノ角ゴ Pro W3" charset="0"/>
                <a:cs typeface="ヒラギノ角ゴ Pro W3" charset="0"/>
              </a:rPr>
              <a:t>Víctor  Vázquez, Head, Section for Coordination of Developed Countries, Department for Transition and Developed Countries (TDC), WIPO</a:t>
            </a:r>
          </a:p>
          <a:p>
            <a:endParaRPr lang="en-US" sz="1200" dirty="0"/>
          </a:p>
        </p:txBody>
      </p:sp>
      <p:pic>
        <p:nvPicPr>
          <p:cNvPr id="7" name="Picture 6"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40" y="1628800"/>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25505399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lstStyle/>
          <a:p>
            <a:pPr algn="ctr"/>
            <a:r>
              <a:rPr lang="en-US" sz="3200" smtClean="0"/>
              <a:t>COMMON TYPES OF INTELLECTUAL PROPERTY DISPUTES </a:t>
            </a:r>
            <a:endParaRPr lang="en-US" sz="3200" dirty="0"/>
          </a:p>
        </p:txBody>
      </p:sp>
      <p:sp>
        <p:nvSpPr>
          <p:cNvPr id="3" name="Content Placeholder 2"/>
          <p:cNvSpPr>
            <a:spLocks noGrp="1"/>
          </p:cNvSpPr>
          <p:nvPr>
            <p:ph idx="1"/>
          </p:nvPr>
        </p:nvSpPr>
        <p:spPr>
          <a:xfrm>
            <a:off x="395536" y="1844824"/>
            <a:ext cx="8496944" cy="4352925"/>
          </a:xfrm>
        </p:spPr>
        <p:txBody>
          <a:bodyPr/>
          <a:lstStyle/>
          <a:p>
            <a:pPr algn="just" eaLnBrk="1" hangingPunct="1">
              <a:defRPr/>
            </a:pPr>
            <a:r>
              <a:rPr lang="en-US" sz="1800" smtClean="0"/>
              <a:t>Contractual:</a:t>
            </a:r>
          </a:p>
          <a:p>
            <a:pPr marL="0" indent="0" algn="just" eaLnBrk="1" hangingPunct="1">
              <a:buFontTx/>
              <a:buNone/>
              <a:defRPr/>
            </a:pPr>
            <a:endParaRPr lang="en-US" sz="1800" smtClean="0"/>
          </a:p>
          <a:p>
            <a:pPr algn="just" eaLnBrk="1" hangingPunct="1">
              <a:buFontTx/>
              <a:buChar char="-"/>
              <a:defRPr/>
            </a:pPr>
            <a:r>
              <a:rPr lang="en-US" sz="1400" smtClean="0"/>
              <a:t>patent licenses, </a:t>
            </a:r>
          </a:p>
          <a:p>
            <a:pPr algn="just" eaLnBrk="1" hangingPunct="1">
              <a:buFontTx/>
              <a:buChar char="-"/>
              <a:defRPr/>
            </a:pPr>
            <a:r>
              <a:rPr lang="en-US" sz="1400" smtClean="0"/>
              <a:t>software and other information technology (IT),</a:t>
            </a:r>
          </a:p>
          <a:p>
            <a:pPr algn="just" eaLnBrk="1" hangingPunct="1">
              <a:buFontTx/>
              <a:buChar char="-"/>
              <a:defRPr/>
            </a:pPr>
            <a:r>
              <a:rPr lang="en-US" sz="1400" smtClean="0"/>
              <a:t>research and development agreements, </a:t>
            </a:r>
          </a:p>
          <a:p>
            <a:pPr algn="just" eaLnBrk="1" hangingPunct="1">
              <a:buFontTx/>
              <a:buChar char="-"/>
              <a:defRPr/>
            </a:pPr>
            <a:r>
              <a:rPr lang="en-US" sz="1400" smtClean="0"/>
              <a:t>trademark coexistence agreements, </a:t>
            </a:r>
          </a:p>
          <a:p>
            <a:pPr algn="just" eaLnBrk="1" hangingPunct="1">
              <a:buFontTx/>
              <a:buChar char="-"/>
              <a:defRPr/>
            </a:pPr>
            <a:r>
              <a:rPr lang="en-US" sz="1400" smtClean="0"/>
              <a:t>patent pools, </a:t>
            </a:r>
          </a:p>
          <a:p>
            <a:pPr algn="just" eaLnBrk="1" hangingPunct="1">
              <a:buFontTx/>
              <a:buChar char="-"/>
              <a:defRPr/>
            </a:pPr>
            <a:r>
              <a:rPr lang="en-US" sz="1400" smtClean="0"/>
              <a:t>distribution agreements, </a:t>
            </a:r>
          </a:p>
          <a:p>
            <a:pPr algn="just" eaLnBrk="1" hangingPunct="1">
              <a:buFontTx/>
              <a:buChar char="-"/>
              <a:defRPr/>
            </a:pPr>
            <a:r>
              <a:rPr lang="en-US" sz="1400" smtClean="0"/>
              <a:t>joint ventures, </a:t>
            </a:r>
          </a:p>
          <a:p>
            <a:pPr algn="just" eaLnBrk="1" hangingPunct="1">
              <a:buFontTx/>
              <a:buChar char="-"/>
              <a:defRPr/>
            </a:pPr>
            <a:r>
              <a:rPr lang="en-US" sz="1400" smtClean="0"/>
              <a:t>copyright collecting societies, </a:t>
            </a:r>
          </a:p>
          <a:p>
            <a:pPr algn="just" eaLnBrk="1" hangingPunct="1">
              <a:buFontTx/>
              <a:buChar char="-"/>
              <a:defRPr/>
            </a:pPr>
            <a:r>
              <a:rPr lang="en-US" sz="1400" smtClean="0"/>
              <a:t>IP settlement agreements</a:t>
            </a:r>
          </a:p>
          <a:p>
            <a:pPr marL="0" indent="0" algn="just" eaLnBrk="1" hangingPunct="1">
              <a:buFontTx/>
              <a:buNone/>
              <a:defRPr/>
            </a:pPr>
            <a:endParaRPr lang="en-US" sz="1800" smtClean="0"/>
          </a:p>
          <a:p>
            <a:pPr eaLnBrk="1" hangingPunct="1">
              <a:defRPr/>
            </a:pPr>
            <a:r>
              <a:rPr lang="en-US" sz="1800" smtClean="0"/>
              <a:t>Infringement of IP rights</a:t>
            </a:r>
          </a:p>
          <a:p>
            <a:pPr marL="0" indent="0" eaLnBrk="1" hangingPunct="1">
              <a:buFontTx/>
              <a:buNone/>
              <a:defRPr/>
            </a:pPr>
            <a:endParaRPr lang="en-US" sz="1800" smtClean="0"/>
          </a:p>
          <a:p>
            <a:pPr eaLnBrk="1" hangingPunct="1">
              <a:defRPr/>
            </a:pPr>
            <a:r>
              <a:rPr lang="en-US" sz="1800" smtClean="0"/>
              <a:t>Domestic as well as international disputes</a:t>
            </a:r>
          </a:p>
          <a:p>
            <a:endParaRPr lang="en-US" sz="1800" dirty="0"/>
          </a:p>
        </p:txBody>
      </p:sp>
    </p:spTree>
    <p:extLst>
      <p:ext uri="{BB962C8B-B14F-4D97-AF65-F5344CB8AC3E}">
        <p14:creationId xmlns:p14="http://schemas.microsoft.com/office/powerpoint/2010/main" val="187365500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lstStyle/>
          <a:p>
            <a:pPr algn="ctr"/>
            <a:r>
              <a:rPr lang="en-US" sz="2800" smtClean="0"/>
              <a:t>WIPO INTERNATIONAL SURVEY ON DISPUTE RESOLUTION IN TECHNOLOGY TRANSACTION </a:t>
            </a:r>
            <a:endParaRPr lang="en-US" sz="2800" dirty="0"/>
          </a:p>
        </p:txBody>
      </p:sp>
      <p:pic>
        <p:nvPicPr>
          <p:cNvPr id="4" name="Picture 5"/>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61717" y="4365104"/>
            <a:ext cx="3732900" cy="171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92080" y="2277481"/>
            <a:ext cx="3174994" cy="151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31438" y="2794201"/>
            <a:ext cx="3384376" cy="784830"/>
          </a:xfrm>
          <a:prstGeom prst="rect">
            <a:avLst/>
          </a:prstGeom>
        </p:spPr>
        <p:txBody>
          <a:bodyPr wrap="square">
            <a:spAutoFit/>
          </a:bodyPr>
          <a:lstStyle/>
          <a:p>
            <a:pPr algn="just" eaLnBrk="1" hangingPunct="1"/>
            <a:r>
              <a:rPr lang="en-US" sz="1800" dirty="0"/>
              <a:t>Place of Survey Respondent </a:t>
            </a:r>
          </a:p>
          <a:p>
            <a:pPr algn="just" eaLnBrk="1" hangingPunct="1">
              <a:buFontTx/>
              <a:buNone/>
            </a:pPr>
            <a:r>
              <a:rPr lang="en-US" sz="1800" dirty="0" smtClean="0"/>
              <a:t>Business </a:t>
            </a:r>
            <a:r>
              <a:rPr lang="en-US" sz="1800" dirty="0"/>
              <a:t>Operations</a:t>
            </a:r>
            <a:endParaRPr lang="fr-CH" sz="1800" dirty="0"/>
          </a:p>
        </p:txBody>
      </p:sp>
      <p:sp>
        <p:nvSpPr>
          <p:cNvPr id="7" name="Rectangle 6"/>
          <p:cNvSpPr/>
          <p:nvPr/>
        </p:nvSpPr>
        <p:spPr>
          <a:xfrm>
            <a:off x="5435410" y="4700929"/>
            <a:ext cx="3031664" cy="369332"/>
          </a:xfrm>
          <a:prstGeom prst="rect">
            <a:avLst/>
          </a:prstGeom>
        </p:spPr>
        <p:txBody>
          <a:bodyPr wrap="none">
            <a:spAutoFit/>
          </a:bodyPr>
          <a:lstStyle/>
          <a:p>
            <a:pPr>
              <a:spcBef>
                <a:spcPct val="20000"/>
              </a:spcBef>
            </a:pPr>
            <a:r>
              <a:rPr lang="en-US" sz="1800" dirty="0"/>
              <a:t>Type of Survey Respondent</a:t>
            </a:r>
          </a:p>
        </p:txBody>
      </p:sp>
    </p:spTree>
    <p:extLst>
      <p:ext uri="{BB962C8B-B14F-4D97-AF65-F5344CB8AC3E}">
        <p14:creationId xmlns:p14="http://schemas.microsoft.com/office/powerpoint/2010/main" val="2629874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4638"/>
            <a:ext cx="8640960" cy="706090"/>
          </a:xfrm>
        </p:spPr>
        <p:txBody>
          <a:bodyPr/>
          <a:lstStyle/>
          <a:p>
            <a:r>
              <a:rPr lang="en-US" sz="2600" smtClean="0">
                <a:latin typeface="Arial" charset="0"/>
                <a:cs typeface="Arial" charset="0"/>
              </a:rPr>
              <a:t>THE STANDING COMMITTEE ON LAW OF PATENTS </a:t>
            </a:r>
            <a:endParaRPr lang="en-US" sz="2600" dirty="0"/>
          </a:p>
        </p:txBody>
      </p:sp>
      <p:sp>
        <p:nvSpPr>
          <p:cNvPr id="3" name="Espace réservé du contenu 2"/>
          <p:cNvSpPr>
            <a:spLocks noGrp="1"/>
          </p:cNvSpPr>
          <p:nvPr>
            <p:ph idx="1"/>
          </p:nvPr>
        </p:nvSpPr>
        <p:spPr>
          <a:xfrm>
            <a:off x="251520" y="3356992"/>
            <a:ext cx="8640960" cy="2769171"/>
          </a:xfrm>
        </p:spPr>
        <p:txBody>
          <a:bodyPr/>
          <a:lstStyle/>
          <a:p>
            <a:pPr algn="just" eaLnBrk="1" hangingPunct="1">
              <a:lnSpc>
                <a:spcPct val="150000"/>
              </a:lnSpc>
              <a:buClr>
                <a:srgbClr val="CC0000"/>
              </a:buClr>
            </a:pPr>
            <a:r>
              <a:rPr lang="en-US" sz="1800" dirty="0">
                <a:solidFill>
                  <a:srgbClr val="002450"/>
                </a:solidFill>
                <a:cs typeface="Arial" charset="0"/>
              </a:rPr>
              <a:t>Member States’ Committee (IGOs and NGOs: observers)</a:t>
            </a:r>
          </a:p>
          <a:p>
            <a:pPr algn="just" eaLnBrk="1" hangingPunct="1">
              <a:lnSpc>
                <a:spcPct val="150000"/>
              </a:lnSpc>
              <a:buClr>
                <a:srgbClr val="CC0000"/>
              </a:buClr>
            </a:pPr>
            <a:r>
              <a:rPr lang="en-US" sz="1800" dirty="0">
                <a:solidFill>
                  <a:srgbClr val="002450"/>
                </a:solidFill>
                <a:cs typeface="Arial" charset="0"/>
              </a:rPr>
              <a:t>Established in 1998</a:t>
            </a:r>
          </a:p>
          <a:p>
            <a:pPr algn="just" eaLnBrk="1" hangingPunct="1">
              <a:lnSpc>
                <a:spcPct val="150000"/>
              </a:lnSpc>
            </a:pPr>
            <a:r>
              <a:rPr lang="en-US" sz="1800" dirty="0">
                <a:solidFill>
                  <a:srgbClr val="002450"/>
                </a:solidFill>
                <a:cs typeface="Arial" charset="0"/>
              </a:rPr>
              <a:t>Forum to discuss issues, facilitate coordination and provide guidance concerning the </a:t>
            </a:r>
            <a:r>
              <a:rPr lang="en-US" sz="1800" i="1" dirty="0">
                <a:solidFill>
                  <a:srgbClr val="002450"/>
                </a:solidFill>
                <a:cs typeface="Arial" charset="0"/>
              </a:rPr>
              <a:t>progressive international development of patent law</a:t>
            </a:r>
          </a:p>
          <a:p>
            <a:pPr algn="just" eaLnBrk="1" hangingPunct="1">
              <a:lnSpc>
                <a:spcPct val="150000"/>
              </a:lnSpc>
            </a:pPr>
            <a:r>
              <a:rPr lang="en-US" sz="1800" dirty="0">
                <a:solidFill>
                  <a:srgbClr val="002450"/>
                </a:solidFill>
                <a:cs typeface="Arial" charset="0"/>
              </a:rPr>
              <a:t>Forum that deals with a cluster of issues rather than each issue in isolation</a:t>
            </a:r>
          </a:p>
          <a:p>
            <a:pPr algn="just" eaLnBrk="1" hangingPunct="1">
              <a:lnSpc>
                <a:spcPct val="150000"/>
              </a:lnSpc>
            </a:pPr>
            <a:r>
              <a:rPr lang="en-US" sz="1800" dirty="0">
                <a:solidFill>
                  <a:srgbClr val="002450"/>
                </a:solidFill>
                <a:cs typeface="Arial" charset="0"/>
              </a:rPr>
              <a:t>Since 2008, discussions on various issues identified by Member States</a:t>
            </a:r>
          </a:p>
          <a:p>
            <a:pPr marL="0" indent="0" algn="just">
              <a:lnSpc>
                <a:spcPct val="150000"/>
              </a:lnSpc>
              <a:buNone/>
            </a:pPr>
            <a:endParaRPr lang="en-US" sz="1800" dirty="0"/>
          </a:p>
        </p:txBody>
      </p:sp>
      <p:pic>
        <p:nvPicPr>
          <p:cNvPr id="860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3568" y="1139449"/>
            <a:ext cx="3096344" cy="1690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descr="D:\Users\gesto\Desktop\8515829186_49910d47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08104" y="1162878"/>
            <a:ext cx="2894720" cy="1688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00984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HOW ARE TECHNOLOGY DISPUTES RESOLVED ? </a:t>
            </a:r>
            <a:endParaRPr lang="en-US" dirty="0"/>
          </a:p>
        </p:txBody>
      </p:sp>
      <p:pic>
        <p:nvPicPr>
          <p:cNvPr id="4" name="Picture 4"/>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2195299"/>
            <a:ext cx="8229600" cy="350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35207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568952" cy="1143000"/>
          </a:xfrm>
        </p:spPr>
        <p:txBody>
          <a:bodyPr/>
          <a:lstStyle/>
          <a:p>
            <a:pPr algn="ctr"/>
            <a:r>
              <a:rPr lang="en-US" sz="2800" smtClean="0"/>
              <a:t>RELATIVE TIME &amp; COST OF TECHNOLOGY DISPUTE RESOLUTION </a:t>
            </a:r>
            <a:endParaRPr lang="en-US" sz="2800" dirty="0"/>
          </a:p>
        </p:txBody>
      </p:sp>
      <p:pic>
        <p:nvPicPr>
          <p:cNvPr id="4" name="Picture 4"/>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2204864"/>
            <a:ext cx="8804982" cy="33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88009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pPr algn="ctr"/>
            <a:r>
              <a:rPr lang="en-US" smtClean="0"/>
              <a:t>PATENT LITIGATION IN COURT </a:t>
            </a:r>
            <a:endParaRPr lang="en-US" dirty="0"/>
          </a:p>
        </p:txBody>
      </p:sp>
      <p:pic>
        <p:nvPicPr>
          <p:cNvPr id="8806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899592" y="1412776"/>
            <a:ext cx="759689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a:spLocks noChangeArrowheads="1"/>
          </p:cNvSpPr>
          <p:nvPr/>
        </p:nvSpPr>
        <p:spPr bwMode="auto">
          <a:xfrm>
            <a:off x="755576" y="6055136"/>
            <a:ext cx="6120680"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20000"/>
              </a:spcBef>
            </a:pPr>
            <a:r>
              <a:rPr lang="en-US" sz="800" dirty="0">
                <a:solidFill>
                  <a:schemeClr val="tx1"/>
                </a:solidFill>
              </a:rPr>
              <a:t>This chart is based on figures provided in Patent Litigation - Jurisdictional Comparisons, Thierry </a:t>
            </a:r>
            <a:r>
              <a:rPr lang="en-US" sz="800" dirty="0" err="1">
                <a:solidFill>
                  <a:schemeClr val="tx1"/>
                </a:solidFill>
              </a:rPr>
              <a:t>Calame</a:t>
            </a:r>
            <a:r>
              <a:rPr lang="en-US" sz="800" dirty="0">
                <a:solidFill>
                  <a:schemeClr val="tx1"/>
                </a:solidFill>
              </a:rPr>
              <a:t>, Massimo </a:t>
            </a:r>
            <a:r>
              <a:rPr lang="en-US" sz="800" dirty="0" err="1">
                <a:solidFill>
                  <a:schemeClr val="tx1"/>
                </a:solidFill>
              </a:rPr>
              <a:t>Sterpi</a:t>
            </a:r>
            <a:r>
              <a:rPr lang="en-US" sz="800" dirty="0">
                <a:solidFill>
                  <a:schemeClr val="tx1"/>
                </a:solidFill>
              </a:rPr>
              <a:t> (ed.), The European Lawyer Ltd, London 2006.</a:t>
            </a:r>
          </a:p>
          <a:p>
            <a:pPr algn="l">
              <a:spcBef>
                <a:spcPct val="20000"/>
              </a:spcBef>
            </a:pPr>
            <a:r>
              <a:rPr lang="en-US" sz="800" dirty="0">
                <a:solidFill>
                  <a:schemeClr val="tx1"/>
                </a:solidFill>
              </a:rPr>
              <a:t>*</a:t>
            </a:r>
            <a:r>
              <a:rPr lang="en-US" sz="800" dirty="0"/>
              <a:t> </a:t>
            </a:r>
            <a:r>
              <a:rPr lang="en-US" sz="800" dirty="0">
                <a:solidFill>
                  <a:schemeClr val="tx1"/>
                </a:solidFill>
              </a:rPr>
              <a:t>Report of the Economic Survey, Prepared Under the Direction of Law Practice Management Committee, AIPLA, Arlington 2011.</a:t>
            </a:r>
            <a:endParaRPr lang="es-ES" sz="800" dirty="0">
              <a:solidFill>
                <a:schemeClr val="tx1"/>
              </a:solidFill>
            </a:endParaRPr>
          </a:p>
        </p:txBody>
      </p:sp>
    </p:spTree>
    <p:extLst>
      <p:ext uri="{BB962C8B-B14F-4D97-AF65-F5344CB8AC3E}">
        <p14:creationId xmlns:p14="http://schemas.microsoft.com/office/powerpoint/2010/main" val="168003670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pPr algn="ctr"/>
            <a:r>
              <a:rPr lang="en-US" smtClean="0"/>
              <a:t>ALTERNATIVE DISPUTE RESOLUTION </a:t>
            </a:r>
            <a:endParaRPr lang="en-US" dirty="0"/>
          </a:p>
        </p:txBody>
      </p:sp>
      <p:sp>
        <p:nvSpPr>
          <p:cNvPr id="3" name="Content Placeholder 2"/>
          <p:cNvSpPr>
            <a:spLocks noGrp="1"/>
          </p:cNvSpPr>
          <p:nvPr>
            <p:ph idx="1"/>
          </p:nvPr>
        </p:nvSpPr>
        <p:spPr>
          <a:xfrm>
            <a:off x="395536" y="2132856"/>
            <a:ext cx="8229600" cy="4352925"/>
          </a:xfrm>
        </p:spPr>
        <p:txBody>
          <a:bodyPr/>
          <a:lstStyle/>
          <a:p>
            <a:pPr algn="just">
              <a:lnSpc>
                <a:spcPct val="150000"/>
              </a:lnSpc>
              <a:defRPr/>
            </a:pPr>
            <a:r>
              <a:rPr lang="en-US" sz="1800" smtClean="0"/>
              <a:t>Procedure for settling disputes by means other than litigation (e.g. Arbitration, mediation or expert determination)</a:t>
            </a:r>
          </a:p>
          <a:p>
            <a:pPr marL="0" indent="0" algn="just">
              <a:lnSpc>
                <a:spcPct val="150000"/>
              </a:lnSpc>
              <a:buFontTx/>
              <a:buNone/>
              <a:defRPr/>
            </a:pPr>
            <a:endParaRPr lang="en-US" sz="1800" smtClean="0"/>
          </a:p>
          <a:p>
            <a:pPr algn="just">
              <a:lnSpc>
                <a:spcPct val="150000"/>
              </a:lnSpc>
              <a:defRPr/>
            </a:pPr>
            <a:r>
              <a:rPr lang="en-US" sz="1800" smtClean="0"/>
              <a:t>The WIPO Arbitration and Mediation center was established in 1994 </a:t>
            </a:r>
          </a:p>
          <a:p>
            <a:pPr marL="0" indent="0" algn="just">
              <a:lnSpc>
                <a:spcPct val="150000"/>
              </a:lnSpc>
              <a:buFontTx/>
              <a:buNone/>
              <a:defRPr/>
            </a:pPr>
            <a:endParaRPr lang="en-US" sz="1800" smtClean="0"/>
          </a:p>
          <a:p>
            <a:pPr algn="just">
              <a:lnSpc>
                <a:spcPct val="150000"/>
              </a:lnSpc>
              <a:defRPr/>
            </a:pPr>
            <a:r>
              <a:rPr lang="en-US" sz="1800" smtClean="0"/>
              <a:t>Headquarters in Geneva with an office at Maxwell Chambers  Singapore </a:t>
            </a:r>
          </a:p>
          <a:p>
            <a:endParaRPr lang="en-US" dirty="0"/>
          </a:p>
        </p:txBody>
      </p:sp>
    </p:spTree>
    <p:extLst>
      <p:ext uri="{BB962C8B-B14F-4D97-AF65-F5344CB8AC3E}">
        <p14:creationId xmlns:p14="http://schemas.microsoft.com/office/powerpoint/2010/main" val="18526823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MEDIATION, ARBITRATION, EXPERT DETERMINATION </a:t>
            </a:r>
            <a:endParaRPr lang="en-US" dirty="0"/>
          </a:p>
        </p:txBody>
      </p:sp>
      <p:sp>
        <p:nvSpPr>
          <p:cNvPr id="3" name="Content Placeholder 2"/>
          <p:cNvSpPr>
            <a:spLocks noGrp="1"/>
          </p:cNvSpPr>
          <p:nvPr>
            <p:ph idx="1"/>
          </p:nvPr>
        </p:nvSpPr>
        <p:spPr>
          <a:xfrm>
            <a:off x="179512" y="1700808"/>
            <a:ext cx="8712968" cy="4352925"/>
          </a:xfrm>
        </p:spPr>
        <p:txBody>
          <a:bodyPr/>
          <a:lstStyle/>
          <a:p>
            <a:pPr algn="just">
              <a:defRPr/>
            </a:pPr>
            <a:r>
              <a:rPr lang="en-US" sz="1800" b="1" smtClean="0"/>
              <a:t>Mediation: </a:t>
            </a:r>
            <a:r>
              <a:rPr lang="en-US" sz="1800" smtClean="0"/>
              <a:t>an informal consensual procedure in which a neutral intermediary the mediator, </a:t>
            </a:r>
            <a:r>
              <a:rPr lang="en-US" sz="1800" b="1" u="sng" smtClean="0">
                <a:solidFill>
                  <a:srgbClr val="0070C0"/>
                </a:solidFill>
              </a:rPr>
              <a:t>assists the parties in reaching a settlement of their dispute</a:t>
            </a:r>
            <a:r>
              <a:rPr lang="en-US" sz="1800" smtClean="0"/>
              <a:t>, based on the parties’ respective interests. The mediator cannot impose a decision. The settlement agreement has the force of a contract. Mediation leaves open all other dispute resolution options. </a:t>
            </a:r>
          </a:p>
          <a:p>
            <a:pPr marL="0" indent="0" algn="just">
              <a:buFontTx/>
              <a:buNone/>
              <a:defRPr/>
            </a:pPr>
            <a:endParaRPr lang="en-US" sz="1800" smtClean="0"/>
          </a:p>
          <a:p>
            <a:pPr algn="just">
              <a:defRPr/>
            </a:pPr>
            <a:r>
              <a:rPr lang="en-US" sz="1800" b="1" smtClean="0"/>
              <a:t>Arbitration: </a:t>
            </a:r>
            <a:r>
              <a:rPr lang="en-US" sz="1800" smtClean="0"/>
              <a:t>A consensual procedure in which the parties submit their dispute to one or more chosen arbitrators, </a:t>
            </a:r>
            <a:r>
              <a:rPr lang="en-US" sz="1800" b="1" u="sng" smtClean="0">
                <a:solidFill>
                  <a:srgbClr val="0070C0"/>
                </a:solidFill>
              </a:rPr>
              <a:t>for a binding and final decision </a:t>
            </a:r>
            <a:r>
              <a:rPr lang="en-US" sz="1800" smtClean="0"/>
              <a:t>(award) based on the parties’ respective rights and obligations and enforceable as an award </a:t>
            </a:r>
            <a:r>
              <a:rPr lang="en-US" sz="1800" b="1" u="sng" smtClean="0">
                <a:solidFill>
                  <a:srgbClr val="0070C0"/>
                </a:solidFill>
              </a:rPr>
              <a:t>under arbitral law</a:t>
            </a:r>
            <a:r>
              <a:rPr lang="en-US" sz="1800" smtClean="0"/>
              <a:t>. Arbitration constitutes a private alternative to court litigation. </a:t>
            </a:r>
          </a:p>
          <a:p>
            <a:pPr marL="0" indent="0" algn="just">
              <a:buFontTx/>
              <a:buNone/>
              <a:defRPr/>
            </a:pPr>
            <a:endParaRPr lang="en-US" sz="1800" smtClean="0"/>
          </a:p>
          <a:p>
            <a:pPr algn="just">
              <a:defRPr/>
            </a:pPr>
            <a:r>
              <a:rPr lang="en-US" sz="1800" b="1" smtClean="0"/>
              <a:t>Expert Determination</a:t>
            </a:r>
            <a:r>
              <a:rPr lang="en-US" sz="1800" smtClean="0"/>
              <a:t>: A consensual procedure in which the parties submit </a:t>
            </a:r>
            <a:r>
              <a:rPr lang="en-US" sz="1800" b="1" u="sng" smtClean="0">
                <a:solidFill>
                  <a:srgbClr val="0070C0"/>
                </a:solidFill>
              </a:rPr>
              <a:t>a specific matter </a:t>
            </a:r>
            <a:r>
              <a:rPr lang="en-US" sz="1800" smtClean="0"/>
              <a:t>(e.g. technical question) to one or more experts who make a determination on the matter, which can be binding unless the parties have agreed otherwise </a:t>
            </a:r>
          </a:p>
          <a:p>
            <a:endParaRPr lang="en-US" dirty="0"/>
          </a:p>
        </p:txBody>
      </p:sp>
    </p:spTree>
    <p:extLst>
      <p:ext uri="{BB962C8B-B14F-4D97-AF65-F5344CB8AC3E}">
        <p14:creationId xmlns:p14="http://schemas.microsoft.com/office/powerpoint/2010/main" val="267475304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WIPO CASES </a:t>
            </a:r>
            <a:endParaRPr lang="en-US" dirty="0"/>
          </a:p>
        </p:txBody>
      </p:sp>
      <p:pic>
        <p:nvPicPr>
          <p:cNvPr id="4" name="Picture 6" descr="types"/>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683568" y="1912572"/>
            <a:ext cx="3384376" cy="195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ype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64088" y="1954201"/>
            <a:ext cx="2880434" cy="202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1363663" y="3963454"/>
            <a:ext cx="1672253" cy="369332"/>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solidFill>
                  <a:schemeClr val="tx1"/>
                </a:solidFill>
              </a:rPr>
              <a:t>Subject Matter</a:t>
            </a:r>
            <a:endParaRPr lang="en-SG" sz="1800" dirty="0">
              <a:solidFill>
                <a:schemeClr val="tx1"/>
              </a:solidFill>
            </a:endParaRPr>
          </a:p>
        </p:txBody>
      </p:sp>
      <p:sp>
        <p:nvSpPr>
          <p:cNvPr id="7" name="Rectangle 9"/>
          <p:cNvSpPr>
            <a:spLocks noChangeArrowheads="1"/>
          </p:cNvSpPr>
          <p:nvPr/>
        </p:nvSpPr>
        <p:spPr bwMode="auto">
          <a:xfrm>
            <a:off x="5829300" y="3966975"/>
            <a:ext cx="1774909" cy="369332"/>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solidFill>
                  <a:schemeClr val="tx1"/>
                </a:solidFill>
              </a:rPr>
              <a:t>Business Areas</a:t>
            </a:r>
            <a:endParaRPr lang="en-SG" sz="1800" dirty="0">
              <a:solidFill>
                <a:schemeClr val="tx1"/>
              </a:solidFill>
            </a:endParaRPr>
          </a:p>
        </p:txBody>
      </p:sp>
      <p:sp>
        <p:nvSpPr>
          <p:cNvPr id="8" name="Rectangle 7"/>
          <p:cNvSpPr/>
          <p:nvPr/>
        </p:nvSpPr>
        <p:spPr>
          <a:xfrm>
            <a:off x="1115616" y="5143602"/>
            <a:ext cx="6768752" cy="830997"/>
          </a:xfrm>
          <a:prstGeom prst="rect">
            <a:avLst/>
          </a:prstGeom>
        </p:spPr>
        <p:txBody>
          <a:bodyPr wrap="square">
            <a:spAutoFit/>
          </a:bodyPr>
          <a:lstStyle/>
          <a:p>
            <a:pPr algn="just"/>
            <a:r>
              <a:rPr lang="fr-CH" sz="1200" dirty="0"/>
              <a:t>WIPO AMC has </a:t>
            </a:r>
            <a:r>
              <a:rPr lang="fr-CH" sz="1200" dirty="0" err="1"/>
              <a:t>administered</a:t>
            </a:r>
            <a:r>
              <a:rPr lang="fr-CH" sz="1200" dirty="0"/>
              <a:t> over 350 cases, </a:t>
            </a:r>
            <a:r>
              <a:rPr lang="fr-CH" sz="1200" dirty="0" err="1"/>
              <a:t>with</a:t>
            </a:r>
            <a:r>
              <a:rPr lang="fr-CH" sz="1200" dirty="0"/>
              <a:t> parties </a:t>
            </a:r>
            <a:r>
              <a:rPr lang="fr-CH" sz="1200" dirty="0" err="1"/>
              <a:t>from</a:t>
            </a:r>
            <a:r>
              <a:rPr lang="fr-CH" sz="1200" dirty="0"/>
              <a:t> </a:t>
            </a:r>
            <a:r>
              <a:rPr lang="fr-CH" sz="1200" dirty="0" err="1"/>
              <a:t>Austria</a:t>
            </a:r>
            <a:r>
              <a:rPr lang="fr-CH" sz="1200" dirty="0"/>
              <a:t>, China, </a:t>
            </a:r>
            <a:r>
              <a:rPr lang="fr-CH" sz="1200" dirty="0" err="1"/>
              <a:t>Cyprus</a:t>
            </a:r>
            <a:r>
              <a:rPr lang="fr-CH" sz="1200" dirty="0"/>
              <a:t>, </a:t>
            </a:r>
            <a:r>
              <a:rPr lang="fr-CH" sz="1200" dirty="0" err="1"/>
              <a:t>Denmark</a:t>
            </a:r>
            <a:r>
              <a:rPr lang="fr-CH" sz="1200" dirty="0"/>
              <a:t>, </a:t>
            </a:r>
            <a:r>
              <a:rPr lang="fr-CH" sz="1200" dirty="0" err="1"/>
              <a:t>Finland</a:t>
            </a:r>
            <a:r>
              <a:rPr lang="fr-CH" sz="1200" dirty="0"/>
              <a:t>, France, Germany, </a:t>
            </a:r>
            <a:r>
              <a:rPr lang="fr-CH" sz="1200" dirty="0" err="1"/>
              <a:t>India</a:t>
            </a:r>
            <a:r>
              <a:rPr lang="fr-CH" sz="1200" dirty="0"/>
              <a:t>, Ireland, </a:t>
            </a:r>
            <a:r>
              <a:rPr lang="fr-CH" sz="1200" dirty="0" err="1"/>
              <a:t>Israel</a:t>
            </a:r>
            <a:r>
              <a:rPr lang="fr-CH" sz="1200" dirty="0"/>
              <a:t>, </a:t>
            </a:r>
            <a:r>
              <a:rPr lang="fr-CH" sz="1200" dirty="0" err="1"/>
              <a:t>Italy</a:t>
            </a:r>
            <a:r>
              <a:rPr lang="fr-CH" sz="1200" dirty="0"/>
              <a:t>, </a:t>
            </a:r>
            <a:r>
              <a:rPr lang="fr-CH" sz="1200" dirty="0" err="1"/>
              <a:t>Japan</a:t>
            </a:r>
            <a:r>
              <a:rPr lang="fr-CH" sz="1200" dirty="0"/>
              <a:t>, </a:t>
            </a:r>
            <a:r>
              <a:rPr lang="fr-CH" sz="1200" dirty="0" err="1"/>
              <a:t>Netherlands</a:t>
            </a:r>
            <a:r>
              <a:rPr lang="fr-CH" sz="1200" dirty="0"/>
              <a:t>, </a:t>
            </a:r>
            <a:r>
              <a:rPr lang="fr-CH" sz="1200" dirty="0" err="1"/>
              <a:t>Norway</a:t>
            </a:r>
            <a:r>
              <a:rPr lang="fr-CH" sz="1200" dirty="0"/>
              <a:t>, Panama, Romania, </a:t>
            </a:r>
            <a:r>
              <a:rPr lang="fr-CH" sz="1200" dirty="0" err="1"/>
              <a:t>Russian</a:t>
            </a:r>
            <a:r>
              <a:rPr lang="fr-CH" sz="1200" dirty="0"/>
              <a:t> </a:t>
            </a:r>
            <a:r>
              <a:rPr lang="fr-CH" sz="1200" dirty="0" err="1"/>
              <a:t>Federation</a:t>
            </a:r>
            <a:r>
              <a:rPr lang="fr-CH" sz="1200" dirty="0"/>
              <a:t>, Singapore, Spain, </a:t>
            </a:r>
            <a:r>
              <a:rPr lang="fr-CH" sz="1200" dirty="0" err="1"/>
              <a:t>Switzerland</a:t>
            </a:r>
            <a:r>
              <a:rPr lang="fr-CH" sz="1200" dirty="0"/>
              <a:t>, </a:t>
            </a:r>
            <a:r>
              <a:rPr lang="fr-CH" sz="1200" dirty="0" err="1"/>
              <a:t>Turkey</a:t>
            </a:r>
            <a:r>
              <a:rPr lang="fr-CH" sz="1200" dirty="0"/>
              <a:t>, United </a:t>
            </a:r>
            <a:r>
              <a:rPr lang="fr-CH" sz="1200" dirty="0" err="1"/>
              <a:t>Kingdom</a:t>
            </a:r>
            <a:r>
              <a:rPr lang="fr-CH" sz="1200" dirty="0"/>
              <a:t> and United States of </a:t>
            </a:r>
            <a:r>
              <a:rPr lang="fr-CH" sz="1200" dirty="0" err="1"/>
              <a:t>America</a:t>
            </a:r>
            <a:endParaRPr lang="en-US" sz="1200" dirty="0"/>
          </a:p>
        </p:txBody>
      </p:sp>
    </p:spTree>
    <p:extLst>
      <p:ext uri="{BB962C8B-B14F-4D97-AF65-F5344CB8AC3E}">
        <p14:creationId xmlns:p14="http://schemas.microsoft.com/office/powerpoint/2010/main" val="21884937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lstStyle/>
          <a:p>
            <a:pPr algn="ctr"/>
            <a:r>
              <a:rPr lang="en-US" sz="3200" smtClean="0"/>
              <a:t>SETTLEMENT IN WIPO ADMINISTERED CASES </a:t>
            </a:r>
            <a:endParaRPr lang="en-US" sz="3200" dirty="0"/>
          </a:p>
        </p:txBody>
      </p:sp>
      <p:pic>
        <p:nvPicPr>
          <p:cNvPr id="4" name="Picture 10" descr="typ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2662572"/>
            <a:ext cx="3744416" cy="23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ty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662572"/>
            <a:ext cx="3744416" cy="241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44187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lstStyle/>
          <a:p>
            <a:pPr algn="ctr"/>
            <a:r>
              <a:rPr lang="en-US" smtClean="0"/>
              <a:t>SCOPE OF AGREEMENTS : PARTIES/TECHNOLOGIES </a:t>
            </a:r>
            <a:endParaRPr lang="en-US" dirty="0"/>
          </a:p>
        </p:txBody>
      </p:sp>
      <p:sp>
        <p:nvSpPr>
          <p:cNvPr id="3" name="Content Placeholder 2"/>
          <p:cNvSpPr>
            <a:spLocks noGrp="1"/>
          </p:cNvSpPr>
          <p:nvPr>
            <p:ph idx="1"/>
          </p:nvPr>
        </p:nvSpPr>
        <p:spPr>
          <a:xfrm>
            <a:off x="323528" y="2060848"/>
            <a:ext cx="6746440" cy="4352925"/>
          </a:xfrm>
        </p:spPr>
        <p:txBody>
          <a:bodyPr/>
          <a:lstStyle/>
          <a:p>
            <a:pPr algn="just">
              <a:lnSpc>
                <a:spcPct val="150000"/>
              </a:lnSpc>
            </a:pPr>
            <a:r>
              <a:rPr lang="en-US" sz="1800" smtClean="0"/>
              <a:t>91% of respondents conclude agreements with </a:t>
            </a:r>
            <a:r>
              <a:rPr lang="en-US" sz="1800" b="1" smtClean="0"/>
              <a:t>parties from other jurisdictions</a:t>
            </a:r>
            <a:r>
              <a:rPr lang="en-US" sz="1800" smtClean="0"/>
              <a:t>.</a:t>
            </a:r>
          </a:p>
          <a:p>
            <a:pPr marL="0" indent="0" algn="just">
              <a:buNone/>
            </a:pPr>
            <a:endParaRPr lang="en-US" sz="1800" smtClean="0"/>
          </a:p>
          <a:p>
            <a:pPr marL="0" indent="0" algn="just">
              <a:buNone/>
            </a:pPr>
            <a:endParaRPr lang="en-US" sz="1800" smtClean="0"/>
          </a:p>
          <a:p>
            <a:pPr marL="0" indent="0" algn="just">
              <a:buNone/>
            </a:pPr>
            <a:endParaRPr lang="en-US" sz="1800" smtClean="0"/>
          </a:p>
          <a:p>
            <a:pPr marL="0" indent="0" algn="just">
              <a:buNone/>
            </a:pPr>
            <a:endParaRPr lang="en-US" sz="1800" smtClean="0"/>
          </a:p>
          <a:p>
            <a:pPr marL="0" indent="0" algn="just">
              <a:lnSpc>
                <a:spcPct val="150000"/>
              </a:lnSpc>
              <a:buNone/>
            </a:pPr>
            <a:endParaRPr lang="en-US" sz="1800" smtClean="0"/>
          </a:p>
          <a:p>
            <a:pPr algn="just">
              <a:lnSpc>
                <a:spcPct val="150000"/>
              </a:lnSpc>
            </a:pPr>
            <a:r>
              <a:rPr lang="en-US" sz="1800" smtClean="0"/>
              <a:t>+80% of respondents conclude agreements relating to </a:t>
            </a:r>
            <a:r>
              <a:rPr lang="en-US" sz="1800" b="1" smtClean="0"/>
              <a:t>technology patented in multiple jurisdictions</a:t>
            </a:r>
            <a:r>
              <a:rPr lang="en-US" sz="1800" smtClean="0"/>
              <a:t>.</a:t>
            </a:r>
          </a:p>
          <a:p>
            <a:pPr marL="0"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44805274"/>
              </p:ext>
            </p:extLst>
          </p:nvPr>
        </p:nvGraphicFramePr>
        <p:xfrm>
          <a:off x="7164288" y="2060848"/>
          <a:ext cx="1465262" cy="1006475"/>
        </p:xfrm>
        <a:graphic>
          <a:graphicData uri="http://schemas.openxmlformats.org/presentationml/2006/ole">
            <mc:AlternateContent xmlns:mc="http://schemas.openxmlformats.org/markup-compatibility/2006">
              <mc:Choice xmlns:v="urn:schemas-microsoft-com:vml" Requires="v">
                <p:oleObj spid="_x0000_s89256" name="Chart" r:id="rId3" imgW="5172075" imgH="3552825" progId="Excel.Chart.8">
                  <p:embed/>
                </p:oleObj>
              </mc:Choice>
              <mc:Fallback>
                <p:oleObj name="Chart" r:id="rId3" imgW="5172075" imgH="3552825" progId="Excel.Char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2060848"/>
                        <a:ext cx="1465262" cy="100647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41218780"/>
              </p:ext>
            </p:extLst>
          </p:nvPr>
        </p:nvGraphicFramePr>
        <p:xfrm>
          <a:off x="7164288" y="4725144"/>
          <a:ext cx="1463675" cy="1006475"/>
        </p:xfrm>
        <a:graphic>
          <a:graphicData uri="http://schemas.openxmlformats.org/presentationml/2006/ole">
            <mc:AlternateContent xmlns:mc="http://schemas.openxmlformats.org/markup-compatibility/2006">
              <mc:Choice xmlns:v="urn:schemas-microsoft-com:vml" Requires="v">
                <p:oleObj spid="_x0000_s89257" name="Chart" r:id="rId5" imgW="5181600" imgH="3562350" progId="Excel.Chart.8">
                  <p:embed/>
                </p:oleObj>
              </mc:Choice>
              <mc:Fallback>
                <p:oleObj name="Chart" r:id="rId5" imgW="5181600" imgH="3562350" progId="Excel.Char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4725144"/>
                        <a:ext cx="1463675" cy="100647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9441185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lstStyle/>
          <a:p>
            <a:pPr algn="ctr"/>
            <a:r>
              <a:rPr lang="en-US" sz="3200" smtClean="0"/>
              <a:t>TOP 10 CONSIDERATIONS IN CHOICE OF DISPUTE RESOLUTION CLAUSE </a:t>
            </a:r>
            <a:endParaRPr lang="en-US" sz="3200" dirty="0"/>
          </a:p>
        </p:txBody>
      </p:sp>
      <p:pic>
        <p:nvPicPr>
          <p:cNvPr id="9011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844824"/>
            <a:ext cx="8229600" cy="393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2"/>
          <p:cNvSpPr>
            <a:spLocks noChangeArrowheads="1"/>
          </p:cNvSpPr>
          <p:nvPr/>
        </p:nvSpPr>
        <p:spPr bwMode="auto">
          <a:xfrm>
            <a:off x="2771800" y="3262003"/>
            <a:ext cx="576262" cy="287337"/>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 name="Oval 44"/>
          <p:cNvSpPr>
            <a:spLocks noChangeArrowheads="1"/>
          </p:cNvSpPr>
          <p:nvPr/>
        </p:nvSpPr>
        <p:spPr bwMode="auto">
          <a:xfrm>
            <a:off x="2915816" y="4006056"/>
            <a:ext cx="576263" cy="287338"/>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Oval 46"/>
          <p:cNvSpPr>
            <a:spLocks noChangeArrowheads="1"/>
          </p:cNvSpPr>
          <p:nvPr/>
        </p:nvSpPr>
        <p:spPr bwMode="auto">
          <a:xfrm>
            <a:off x="2992673" y="4725194"/>
            <a:ext cx="576262" cy="287337"/>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Oval 48"/>
          <p:cNvSpPr>
            <a:spLocks noChangeArrowheads="1"/>
          </p:cNvSpPr>
          <p:nvPr/>
        </p:nvSpPr>
        <p:spPr bwMode="auto">
          <a:xfrm>
            <a:off x="3492079" y="5373688"/>
            <a:ext cx="576263" cy="287337"/>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Oval 41"/>
          <p:cNvSpPr>
            <a:spLocks noChangeArrowheads="1"/>
          </p:cNvSpPr>
          <p:nvPr/>
        </p:nvSpPr>
        <p:spPr bwMode="auto">
          <a:xfrm>
            <a:off x="6588224" y="2619928"/>
            <a:ext cx="576263" cy="287337"/>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Oval 43"/>
          <p:cNvSpPr>
            <a:spLocks noChangeArrowheads="1"/>
          </p:cNvSpPr>
          <p:nvPr/>
        </p:nvSpPr>
        <p:spPr bwMode="auto">
          <a:xfrm>
            <a:off x="6969126" y="3273705"/>
            <a:ext cx="576262" cy="287337"/>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Oval 47"/>
          <p:cNvSpPr>
            <a:spLocks noChangeArrowheads="1"/>
          </p:cNvSpPr>
          <p:nvPr/>
        </p:nvSpPr>
        <p:spPr bwMode="auto">
          <a:xfrm>
            <a:off x="7092280" y="4364831"/>
            <a:ext cx="576262" cy="287338"/>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Oval 45"/>
          <p:cNvSpPr>
            <a:spLocks noChangeArrowheads="1"/>
          </p:cNvSpPr>
          <p:nvPr/>
        </p:nvSpPr>
        <p:spPr bwMode="auto">
          <a:xfrm>
            <a:off x="7092280" y="5086350"/>
            <a:ext cx="576263" cy="287338"/>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89596679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WIPO ADR OPTIONS </a:t>
            </a:r>
            <a:endParaRPr lang="en-US" dirty="0"/>
          </a:p>
        </p:txBody>
      </p:sp>
      <p:pic>
        <p:nvPicPr>
          <p:cNvPr id="9113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0" y="1430630"/>
            <a:ext cx="9160430" cy="509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2769569" y="2204864"/>
            <a:ext cx="2420937"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chemeClr val="tx1"/>
                </a:solidFill>
              </a:rPr>
              <a:t>WIPO Contract Clause/ Submission Agreement</a:t>
            </a:r>
          </a:p>
        </p:txBody>
      </p:sp>
      <p:sp>
        <p:nvSpPr>
          <p:cNvPr id="7" name="Text Box 11"/>
          <p:cNvSpPr txBox="1">
            <a:spLocks noChangeArrowheads="1"/>
          </p:cNvSpPr>
          <p:nvPr/>
        </p:nvSpPr>
        <p:spPr bwMode="auto">
          <a:xfrm>
            <a:off x="2769569" y="3133228"/>
            <a:ext cx="242093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chemeClr val="tx1"/>
                </a:solidFill>
              </a:rPr>
              <a:t>(Negotiation)</a:t>
            </a:r>
          </a:p>
        </p:txBody>
      </p:sp>
      <p:cxnSp>
        <p:nvCxnSpPr>
          <p:cNvPr id="8" name="AutoShape 18"/>
          <p:cNvCxnSpPr>
            <a:cxnSpLocks noChangeShapeType="1"/>
          </p:cNvCxnSpPr>
          <p:nvPr/>
        </p:nvCxnSpPr>
        <p:spPr bwMode="auto">
          <a:xfrm>
            <a:off x="3923928" y="2803028"/>
            <a:ext cx="0" cy="330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12"/>
          <p:cNvSpPr txBox="1">
            <a:spLocks noChangeArrowheads="1"/>
          </p:cNvSpPr>
          <p:nvPr/>
        </p:nvSpPr>
        <p:spPr bwMode="auto">
          <a:xfrm>
            <a:off x="2769569" y="3806079"/>
            <a:ext cx="2420937"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chemeClr val="tx1"/>
                </a:solidFill>
              </a:rPr>
              <a:t>Mediation</a:t>
            </a:r>
          </a:p>
        </p:txBody>
      </p:sp>
      <p:cxnSp>
        <p:nvCxnSpPr>
          <p:cNvPr id="10" name="AutoShape 18"/>
          <p:cNvCxnSpPr>
            <a:cxnSpLocks noChangeShapeType="1"/>
          </p:cNvCxnSpPr>
          <p:nvPr/>
        </p:nvCxnSpPr>
        <p:spPr bwMode="auto">
          <a:xfrm>
            <a:off x="3915273" y="3502025"/>
            <a:ext cx="0" cy="330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14"/>
          <p:cNvCxnSpPr>
            <a:cxnSpLocks noChangeShapeType="1"/>
          </p:cNvCxnSpPr>
          <p:nvPr/>
        </p:nvCxnSpPr>
        <p:spPr bwMode="auto">
          <a:xfrm>
            <a:off x="5190506" y="3315493"/>
            <a:ext cx="1370013"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6"/>
          <p:cNvSpPr txBox="1">
            <a:spLocks noChangeArrowheads="1"/>
          </p:cNvSpPr>
          <p:nvPr/>
        </p:nvSpPr>
        <p:spPr bwMode="auto">
          <a:xfrm>
            <a:off x="5440016" y="4348956"/>
            <a:ext cx="122475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chemeClr val="tx1"/>
                </a:solidFill>
              </a:rPr>
              <a:t>Expedited Arbitration</a:t>
            </a:r>
          </a:p>
        </p:txBody>
      </p:sp>
      <p:sp>
        <p:nvSpPr>
          <p:cNvPr id="15" name="Text Box 7"/>
          <p:cNvSpPr txBox="1">
            <a:spLocks noChangeArrowheads="1"/>
          </p:cNvSpPr>
          <p:nvPr/>
        </p:nvSpPr>
        <p:spPr bwMode="auto">
          <a:xfrm>
            <a:off x="6444208" y="4348956"/>
            <a:ext cx="122475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chemeClr val="tx1"/>
                </a:solidFill>
              </a:rPr>
              <a:t>Arbitration</a:t>
            </a:r>
          </a:p>
          <a:p>
            <a:pPr eaLnBrk="1" hangingPunct="1">
              <a:spcBef>
                <a:spcPct val="0"/>
              </a:spcBef>
            </a:pPr>
            <a:endParaRPr kumimoji="1" lang="en-US" dirty="0">
              <a:solidFill>
                <a:schemeClr val="tx1"/>
              </a:solidFill>
            </a:endParaRPr>
          </a:p>
        </p:txBody>
      </p:sp>
      <p:cxnSp>
        <p:nvCxnSpPr>
          <p:cNvPr id="16" name="AutoShape 21"/>
          <p:cNvCxnSpPr>
            <a:cxnSpLocks noChangeShapeType="1"/>
          </p:cNvCxnSpPr>
          <p:nvPr/>
        </p:nvCxnSpPr>
        <p:spPr bwMode="auto">
          <a:xfrm>
            <a:off x="5190505" y="3963193"/>
            <a:ext cx="1370013"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9"/>
          <p:cNvSpPr txBox="1">
            <a:spLocks noChangeArrowheads="1"/>
          </p:cNvSpPr>
          <p:nvPr/>
        </p:nvSpPr>
        <p:spPr bwMode="auto">
          <a:xfrm>
            <a:off x="591791" y="4304519"/>
            <a:ext cx="1658937"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chemeClr val="tx1"/>
                </a:solidFill>
              </a:rPr>
              <a:t>Expert Determination</a:t>
            </a:r>
          </a:p>
        </p:txBody>
      </p:sp>
      <p:cxnSp>
        <p:nvCxnSpPr>
          <p:cNvPr id="18" name="AutoShape 25"/>
          <p:cNvCxnSpPr>
            <a:cxnSpLocks noChangeShapeType="1"/>
          </p:cNvCxnSpPr>
          <p:nvPr/>
        </p:nvCxnSpPr>
        <p:spPr bwMode="auto">
          <a:xfrm>
            <a:off x="2250728" y="4637881"/>
            <a:ext cx="318928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0"/>
          <p:cNvCxnSpPr>
            <a:cxnSpLocks noChangeShapeType="1"/>
          </p:cNvCxnSpPr>
          <p:nvPr/>
        </p:nvCxnSpPr>
        <p:spPr bwMode="auto">
          <a:xfrm rot="10800000" flipV="1">
            <a:off x="1323699" y="3293316"/>
            <a:ext cx="1452563"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19"/>
          <p:cNvCxnSpPr>
            <a:cxnSpLocks noChangeShapeType="1"/>
          </p:cNvCxnSpPr>
          <p:nvPr/>
        </p:nvCxnSpPr>
        <p:spPr bwMode="auto">
          <a:xfrm rot="10800000" flipV="1">
            <a:off x="1323699" y="3941016"/>
            <a:ext cx="1452563"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10"/>
          <p:cNvSpPr txBox="1">
            <a:spLocks noChangeArrowheads="1"/>
          </p:cNvSpPr>
          <p:nvPr/>
        </p:nvSpPr>
        <p:spPr bwMode="auto">
          <a:xfrm>
            <a:off x="494230" y="5877453"/>
            <a:ext cx="165893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chemeClr val="tx1"/>
                </a:solidFill>
              </a:rPr>
              <a:t>Determination</a:t>
            </a:r>
          </a:p>
        </p:txBody>
      </p:sp>
      <p:sp>
        <p:nvSpPr>
          <p:cNvPr id="25" name="Text Box 29"/>
          <p:cNvSpPr txBox="1">
            <a:spLocks noChangeArrowheads="1"/>
          </p:cNvSpPr>
          <p:nvPr/>
        </p:nvSpPr>
        <p:spPr bwMode="auto">
          <a:xfrm>
            <a:off x="3015109" y="5919686"/>
            <a:ext cx="1660525"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chemeClr val="tx1"/>
                </a:solidFill>
              </a:rPr>
              <a:t>Settlement</a:t>
            </a:r>
          </a:p>
        </p:txBody>
      </p:sp>
      <p:sp>
        <p:nvSpPr>
          <p:cNvPr id="26" name="Text Box 13"/>
          <p:cNvSpPr txBox="1">
            <a:spLocks noChangeArrowheads="1"/>
          </p:cNvSpPr>
          <p:nvPr/>
        </p:nvSpPr>
        <p:spPr bwMode="auto">
          <a:xfrm>
            <a:off x="5697712" y="5911165"/>
            <a:ext cx="1725613"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chemeClr val="tx1"/>
                </a:solidFill>
              </a:rPr>
              <a:t>Award</a:t>
            </a:r>
          </a:p>
        </p:txBody>
      </p:sp>
      <p:cxnSp>
        <p:nvCxnSpPr>
          <p:cNvPr id="32" name="AutoShape 23"/>
          <p:cNvCxnSpPr>
            <a:cxnSpLocks noChangeShapeType="1"/>
          </p:cNvCxnSpPr>
          <p:nvPr/>
        </p:nvCxnSpPr>
        <p:spPr bwMode="auto">
          <a:xfrm rot="16200000" flipH="1">
            <a:off x="2014984" y="4334220"/>
            <a:ext cx="935038" cy="2122488"/>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24"/>
          <p:cNvCxnSpPr>
            <a:cxnSpLocks noChangeShapeType="1"/>
          </p:cNvCxnSpPr>
          <p:nvPr/>
        </p:nvCxnSpPr>
        <p:spPr bwMode="auto">
          <a:xfrm flipH="1">
            <a:off x="6558929" y="4983060"/>
            <a:ext cx="1588"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22"/>
          <p:cNvCxnSpPr>
            <a:cxnSpLocks noChangeShapeType="1"/>
          </p:cNvCxnSpPr>
          <p:nvPr/>
        </p:nvCxnSpPr>
        <p:spPr bwMode="auto">
          <a:xfrm rot="5400000">
            <a:off x="5072237" y="4431404"/>
            <a:ext cx="936625" cy="2039938"/>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16"/>
          <p:cNvCxnSpPr>
            <a:cxnSpLocks noChangeShapeType="1"/>
          </p:cNvCxnSpPr>
          <p:nvPr/>
        </p:nvCxnSpPr>
        <p:spPr bwMode="auto">
          <a:xfrm flipH="1">
            <a:off x="3923928" y="4161626"/>
            <a:ext cx="1587"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 Box 30"/>
          <p:cNvSpPr txBox="1">
            <a:spLocks noChangeArrowheads="1"/>
          </p:cNvSpPr>
          <p:nvPr/>
        </p:nvSpPr>
        <p:spPr bwMode="auto">
          <a:xfrm>
            <a:off x="7884368" y="2041254"/>
            <a:ext cx="1691515"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chemeClr val="tx1"/>
                </a:solidFill>
              </a:rPr>
              <a:t>Party Agreement</a:t>
            </a:r>
          </a:p>
        </p:txBody>
      </p:sp>
      <p:sp>
        <p:nvSpPr>
          <p:cNvPr id="38" name="Text Box 39"/>
          <p:cNvSpPr txBox="1">
            <a:spLocks noChangeArrowheads="1"/>
          </p:cNvSpPr>
          <p:nvPr/>
        </p:nvSpPr>
        <p:spPr bwMode="auto">
          <a:xfrm>
            <a:off x="8007866" y="2664529"/>
            <a:ext cx="1181933"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chemeClr val="tx1"/>
                </a:solidFill>
              </a:rPr>
              <a:t>First Step</a:t>
            </a:r>
          </a:p>
        </p:txBody>
      </p:sp>
      <p:sp>
        <p:nvSpPr>
          <p:cNvPr id="39" name="Text Box 38"/>
          <p:cNvSpPr txBox="1">
            <a:spLocks noChangeArrowheads="1"/>
          </p:cNvSpPr>
          <p:nvPr/>
        </p:nvSpPr>
        <p:spPr bwMode="auto">
          <a:xfrm>
            <a:off x="8003351" y="3755788"/>
            <a:ext cx="986729"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chemeClr val="tx1"/>
                </a:solidFill>
              </a:rPr>
              <a:t>Procedure</a:t>
            </a:r>
          </a:p>
        </p:txBody>
      </p:sp>
      <p:sp>
        <p:nvSpPr>
          <p:cNvPr id="40" name="Text Box 35"/>
          <p:cNvSpPr txBox="1">
            <a:spLocks noChangeArrowheads="1"/>
          </p:cNvSpPr>
          <p:nvPr/>
        </p:nvSpPr>
        <p:spPr bwMode="auto">
          <a:xfrm>
            <a:off x="8003351" y="5256965"/>
            <a:ext cx="1084331"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chemeClr val="tx1"/>
                </a:solidFill>
              </a:rPr>
              <a:t>Outcome</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660" y="1608665"/>
            <a:ext cx="1270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Line 46"/>
          <p:cNvSpPr>
            <a:spLocks noChangeShapeType="1"/>
          </p:cNvSpPr>
          <p:nvPr/>
        </p:nvSpPr>
        <p:spPr bwMode="auto">
          <a:xfrm>
            <a:off x="7761289" y="2502054"/>
            <a:ext cx="1326394"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44" name="Line 46"/>
          <p:cNvSpPr>
            <a:spLocks noChangeShapeType="1"/>
          </p:cNvSpPr>
          <p:nvPr/>
        </p:nvSpPr>
        <p:spPr bwMode="auto">
          <a:xfrm>
            <a:off x="7799660" y="3131640"/>
            <a:ext cx="1288023"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45" name="Line 46"/>
          <p:cNvSpPr>
            <a:spLocks noChangeShapeType="1"/>
          </p:cNvSpPr>
          <p:nvPr/>
        </p:nvSpPr>
        <p:spPr bwMode="auto">
          <a:xfrm>
            <a:off x="7756455" y="4786732"/>
            <a:ext cx="1387545"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1925634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251520" y="116632"/>
            <a:ext cx="9073008" cy="792088"/>
          </a:xfrm>
        </p:spPr>
        <p:txBody>
          <a:bodyPr/>
          <a:lstStyle/>
          <a:p>
            <a:r>
              <a:rPr lang="en-US" sz="2600" smtClean="0">
                <a:latin typeface="Arial" charset="0"/>
                <a:cs typeface="Arial" charset="0"/>
              </a:rPr>
              <a:t>   THE STANDING COMMITTEE ON LAW OF PATENTS </a:t>
            </a:r>
            <a:br>
              <a:rPr lang="en-US" sz="2600" smtClean="0">
                <a:latin typeface="Arial" charset="0"/>
                <a:cs typeface="Arial" charset="0"/>
              </a:rPr>
            </a:br>
            <a:r>
              <a:rPr lang="en-US" sz="2600" smtClean="0">
                <a:latin typeface="Arial" charset="0"/>
                <a:cs typeface="Arial" charset="0"/>
              </a:rPr>
              <a:t>			       PART II </a:t>
            </a:r>
            <a:endParaRPr lang="en-US" sz="2600" dirty="0">
              <a:latin typeface="Arial" charset="0"/>
              <a:cs typeface="Arial" charset="0"/>
            </a:endParaRPr>
          </a:p>
        </p:txBody>
      </p:sp>
      <p:sp>
        <p:nvSpPr>
          <p:cNvPr id="3" name="Espace réservé du contenu 2"/>
          <p:cNvSpPr>
            <a:spLocks noGrp="1"/>
          </p:cNvSpPr>
          <p:nvPr>
            <p:ph idx="1"/>
          </p:nvPr>
        </p:nvSpPr>
        <p:spPr>
          <a:xfrm>
            <a:off x="179512" y="1124744"/>
            <a:ext cx="8856984" cy="5112568"/>
          </a:xfrm>
        </p:spPr>
        <p:txBody>
          <a:bodyPr/>
          <a:lstStyle/>
          <a:p>
            <a:pPr marL="0" indent="0" algn="just">
              <a:lnSpc>
                <a:spcPct val="110000"/>
              </a:lnSpc>
              <a:buFontTx/>
              <a:buNone/>
            </a:pPr>
            <a:r>
              <a:rPr lang="en-US" sz="1800" smtClean="0">
                <a:latin typeface="Arial" charset="0"/>
                <a:cs typeface="Arial" charset="0"/>
              </a:rPr>
              <a:t>For the next session of the SCP (from the 27</a:t>
            </a:r>
            <a:r>
              <a:rPr lang="en-US" sz="1800" baseline="30000" smtClean="0">
                <a:latin typeface="Arial" charset="0"/>
                <a:cs typeface="Arial" charset="0"/>
              </a:rPr>
              <a:t>th</a:t>
            </a:r>
            <a:r>
              <a:rPr lang="en-US" sz="1800" smtClean="0">
                <a:latin typeface="Arial" charset="0"/>
                <a:cs typeface="Arial" charset="0"/>
              </a:rPr>
              <a:t> to the 31</a:t>
            </a:r>
            <a:r>
              <a:rPr lang="en-US" sz="1800" baseline="30000" smtClean="0">
                <a:latin typeface="Arial" charset="0"/>
                <a:cs typeface="Arial" charset="0"/>
              </a:rPr>
              <a:t>st</a:t>
            </a:r>
            <a:r>
              <a:rPr lang="en-US" sz="1800" smtClean="0">
                <a:latin typeface="Arial" charset="0"/>
                <a:cs typeface="Arial" charset="0"/>
              </a:rPr>
              <a:t> of January 2014): </a:t>
            </a:r>
          </a:p>
          <a:p>
            <a:pPr marL="0" indent="0" algn="just">
              <a:lnSpc>
                <a:spcPct val="110000"/>
              </a:lnSpc>
              <a:buFontTx/>
              <a:buNone/>
            </a:pPr>
            <a:endParaRPr lang="en-US" sz="1600" smtClean="0">
              <a:latin typeface="Arial" charset="0"/>
              <a:cs typeface="Arial" charset="0"/>
            </a:endParaRPr>
          </a:p>
          <a:p>
            <a:pPr lvl="0"/>
            <a:r>
              <a:rPr lang="en-US" sz="1800" smtClean="0"/>
              <a:t>Quality of patents: the secretariat will prepare a compilation of </a:t>
            </a:r>
            <a:r>
              <a:rPr lang="en-US" sz="1800" i="1" smtClean="0"/>
              <a:t>work-sharing programs </a:t>
            </a:r>
            <a:r>
              <a:rPr lang="en-US" sz="1800" smtClean="0"/>
              <a:t>among patent offices and use of external information for search and examination. </a:t>
            </a:r>
          </a:p>
          <a:p>
            <a:pPr marL="0" lvl="0" indent="0">
              <a:buNone/>
            </a:pPr>
            <a:endParaRPr lang="en-US" sz="1800" smtClean="0"/>
          </a:p>
          <a:p>
            <a:pPr lvl="0"/>
            <a:r>
              <a:rPr lang="en-US" sz="1800" smtClean="0"/>
              <a:t>A document compiling laws and practices on </a:t>
            </a:r>
            <a:r>
              <a:rPr lang="en-US" sz="1800" i="1" smtClean="0"/>
              <a:t>confidentiality of communications</a:t>
            </a:r>
            <a:r>
              <a:rPr lang="en-US" sz="1800" smtClean="0"/>
              <a:t> between clients and their patent advisors</a:t>
            </a:r>
          </a:p>
          <a:p>
            <a:pPr marL="0" lvl="0" indent="0">
              <a:buNone/>
            </a:pPr>
            <a:endParaRPr lang="en-US" sz="1800" smtClean="0"/>
          </a:p>
          <a:p>
            <a:pPr lvl="0"/>
            <a:r>
              <a:rPr lang="en-US" sz="1800" smtClean="0"/>
              <a:t>The Secretariat will prepare a document on how 5 different </a:t>
            </a:r>
            <a:r>
              <a:rPr lang="en-US" sz="1800" i="1" smtClean="0"/>
              <a:t>exceptions/limitations </a:t>
            </a:r>
            <a:r>
              <a:rPr lang="en-US" sz="1800" smtClean="0"/>
              <a:t>are implemented by member states and a half day seminar will also be organized on the above. A sharing session on countries’ use of health-related patent flexibilities will also be organized. </a:t>
            </a:r>
          </a:p>
          <a:p>
            <a:pPr marL="0" lvl="0" indent="0">
              <a:buNone/>
            </a:pPr>
            <a:r>
              <a:rPr lang="en-US" sz="1800" smtClean="0"/>
              <a:t> </a:t>
            </a:r>
          </a:p>
          <a:p>
            <a:pPr lvl="0"/>
            <a:r>
              <a:rPr lang="en-US" sz="1800" smtClean="0"/>
              <a:t> The Secretariat will revise the existing document on </a:t>
            </a:r>
            <a:r>
              <a:rPr lang="en-US" sz="1800" i="1" smtClean="0"/>
              <a:t>transfer of technology </a:t>
            </a:r>
            <a:r>
              <a:rPr lang="en-US" sz="1800" smtClean="0"/>
              <a:t>by adding practical examples and experiences regarding patent-related incentives and impediments </a:t>
            </a:r>
          </a:p>
          <a:p>
            <a:pPr marL="0" indent="0" algn="just">
              <a:buNone/>
            </a:pPr>
            <a:endParaRPr lang="en-US" sz="1800" dirty="0">
              <a:latin typeface="Arial" charset="0"/>
              <a:cs typeface="Arial"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lstStyle/>
          <a:p>
            <a:pPr algn="ctr"/>
            <a:r>
              <a:rPr lang="en-US" sz="2800" smtClean="0"/>
              <a:t>WIPO ARBITRATION AND MEDIATION CENTER </a:t>
            </a:r>
            <a:endParaRPr lang="en-US" sz="2800" dirty="0"/>
          </a:p>
        </p:txBody>
      </p:sp>
      <p:sp>
        <p:nvSpPr>
          <p:cNvPr id="3" name="Content Placeholder 2"/>
          <p:cNvSpPr>
            <a:spLocks noGrp="1"/>
          </p:cNvSpPr>
          <p:nvPr>
            <p:ph idx="1"/>
          </p:nvPr>
        </p:nvSpPr>
        <p:spPr>
          <a:xfrm>
            <a:off x="179512" y="1773238"/>
            <a:ext cx="8712968" cy="4352925"/>
          </a:xfrm>
        </p:spPr>
        <p:txBody>
          <a:bodyPr/>
          <a:lstStyle/>
          <a:p>
            <a:r>
              <a:rPr lang="en-US" sz="1800" smtClean="0"/>
              <a:t>ALTERNATIVE DISPUTE RESOLUTION WITH WIPO: </a:t>
            </a:r>
          </a:p>
          <a:p>
            <a:pPr marL="0" indent="0">
              <a:buNone/>
            </a:pPr>
            <a:endParaRPr lang="en-US" sz="1800" smtClean="0"/>
          </a:p>
          <a:p>
            <a:pPr>
              <a:buFontTx/>
              <a:buChar char="-"/>
              <a:defRPr/>
            </a:pPr>
            <a:r>
              <a:rPr lang="en-US" sz="1800" smtClean="0">
                <a:solidFill>
                  <a:srgbClr val="000000"/>
                </a:solidFill>
                <a:cs typeface="Arial" charset="0"/>
              </a:rPr>
              <a:t>THE NEUTRAL :</a:t>
            </a:r>
          </a:p>
          <a:p>
            <a:pPr>
              <a:defRPr/>
            </a:pPr>
            <a:endParaRPr lang="en-US" sz="1800" smtClean="0">
              <a:solidFill>
                <a:srgbClr val="000000"/>
              </a:solidFill>
              <a:cs typeface="Arial" charset="0"/>
            </a:endParaRPr>
          </a:p>
          <a:p>
            <a:pPr marL="800100" lvl="1" indent="-342900" algn="just">
              <a:lnSpc>
                <a:spcPct val="150000"/>
              </a:lnSpc>
              <a:buFont typeface="Arial" pitchFamily="34" charset="0"/>
              <a:buChar char="•"/>
              <a:defRPr/>
            </a:pPr>
            <a:r>
              <a:rPr lang="en-US" sz="1400" smtClean="0">
                <a:solidFill>
                  <a:srgbClr val="000000"/>
                </a:solidFill>
                <a:cs typeface="Arial" charset="0"/>
              </a:rPr>
              <a:t>Person in charge of settling the dispute </a:t>
            </a:r>
            <a:r>
              <a:rPr lang="en-US" sz="1400" b="1" smtClean="0">
                <a:solidFill>
                  <a:srgbClr val="0070C0"/>
                </a:solidFill>
                <a:cs typeface="Arial" charset="0"/>
              </a:rPr>
              <a:t> </a:t>
            </a:r>
          </a:p>
          <a:p>
            <a:pPr marL="800100" lvl="1" indent="-342900" algn="just">
              <a:lnSpc>
                <a:spcPct val="150000"/>
              </a:lnSpc>
              <a:buFont typeface="Arial" pitchFamily="34" charset="0"/>
              <a:buChar char="•"/>
              <a:defRPr/>
            </a:pPr>
            <a:r>
              <a:rPr lang="en-US" sz="1400" smtClean="0">
                <a:solidFill>
                  <a:srgbClr val="000000"/>
                </a:solidFill>
                <a:cs typeface="Arial" charset="0"/>
              </a:rPr>
              <a:t>Optimal procedural skills with respect to the decision-maker </a:t>
            </a:r>
          </a:p>
          <a:p>
            <a:pPr marL="800100" lvl="1" indent="-342900" algn="just">
              <a:lnSpc>
                <a:spcPct val="150000"/>
              </a:lnSpc>
              <a:buFont typeface="Arial" pitchFamily="34" charset="0"/>
              <a:buChar char="•"/>
              <a:defRPr/>
            </a:pPr>
            <a:r>
              <a:rPr lang="en-US" sz="1400" b="1" smtClean="0">
                <a:solidFill>
                  <a:srgbClr val="0070C0"/>
                </a:solidFill>
                <a:cs typeface="Arial" charset="0"/>
              </a:rPr>
              <a:t>Specialized knowledge within areas of patent, trademark, copyright, designs </a:t>
            </a:r>
            <a:r>
              <a:rPr lang="en-US" sz="1400" smtClean="0">
                <a:solidFill>
                  <a:srgbClr val="000000"/>
                </a:solidFill>
                <a:cs typeface="Arial" charset="0"/>
              </a:rPr>
              <a:t>and other intellectual property disputes </a:t>
            </a:r>
          </a:p>
          <a:p>
            <a:pPr lvl="1" algn="just">
              <a:lnSpc>
                <a:spcPct val="150000"/>
              </a:lnSpc>
              <a:buFont typeface="Arial" pitchFamily="34" charset="0"/>
              <a:buChar char="•"/>
              <a:defRPr/>
            </a:pPr>
            <a:r>
              <a:rPr lang="en-US" sz="1400" smtClean="0">
                <a:solidFill>
                  <a:srgbClr val="000000"/>
                </a:solidFill>
                <a:cs typeface="Arial" charset="0"/>
              </a:rPr>
              <a:t>Over 1’500 independent WIPO arbitrators, mediators and experts from over 70 countries </a:t>
            </a:r>
          </a:p>
          <a:p>
            <a:pPr lvl="1" algn="just">
              <a:lnSpc>
                <a:spcPct val="150000"/>
              </a:lnSpc>
              <a:buFont typeface="Arial" pitchFamily="34" charset="0"/>
              <a:buChar char="•"/>
              <a:defRPr/>
            </a:pPr>
            <a:r>
              <a:rPr lang="en-US" sz="1400" b="1" smtClean="0">
                <a:solidFill>
                  <a:srgbClr val="0070C0"/>
                </a:solidFill>
                <a:cs typeface="Arial" charset="0"/>
              </a:rPr>
              <a:t>Impartial &amp; Independent </a:t>
            </a:r>
            <a:endParaRPr lang="en-US" sz="1400" b="1" dirty="0">
              <a:solidFill>
                <a:srgbClr val="0070C0"/>
              </a:solidFill>
              <a:cs typeface="Arial" charset="0"/>
            </a:endParaRPr>
          </a:p>
        </p:txBody>
      </p:sp>
    </p:spTree>
    <p:extLst>
      <p:ext uri="{BB962C8B-B14F-4D97-AF65-F5344CB8AC3E}">
        <p14:creationId xmlns:p14="http://schemas.microsoft.com/office/powerpoint/2010/main" val="220462074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lstStyle/>
          <a:p>
            <a:pPr algn="ctr"/>
            <a:r>
              <a:rPr lang="en-US" sz="2800" smtClean="0"/>
              <a:t>EXAMPLES OF TAILORED WIPO ADR FOR SPECIFIFC SECTORS </a:t>
            </a:r>
            <a:endParaRPr lang="en-US" sz="2800" dirty="0"/>
          </a:p>
        </p:txBody>
      </p:sp>
      <p:sp>
        <p:nvSpPr>
          <p:cNvPr id="3" name="Content Placeholder 2"/>
          <p:cNvSpPr>
            <a:spLocks noGrp="1"/>
          </p:cNvSpPr>
          <p:nvPr>
            <p:ph idx="1"/>
          </p:nvPr>
        </p:nvSpPr>
        <p:spPr>
          <a:xfrm>
            <a:off x="467544" y="2204864"/>
            <a:ext cx="8496944" cy="4352925"/>
          </a:xfrm>
        </p:spPr>
        <p:txBody>
          <a:bodyPr/>
          <a:lstStyle/>
          <a:p>
            <a:r>
              <a:rPr lang="en-US" sz="1800" smtClean="0"/>
              <a:t>Domain Names (40,000+ cases since 1999)</a:t>
            </a:r>
          </a:p>
          <a:p>
            <a:pPr marL="0" indent="0">
              <a:buNone/>
            </a:pPr>
            <a:endParaRPr lang="en-US" sz="1800" smtClean="0"/>
          </a:p>
          <a:p>
            <a:r>
              <a:rPr lang="en-US" sz="1800" smtClean="0"/>
              <a:t>Intellectual Property Offices (e.g., ADR options for parties in administrative procedures before the IPO of Singapore and INPI Brazil)</a:t>
            </a:r>
          </a:p>
          <a:p>
            <a:pPr marL="0" indent="0">
              <a:buNone/>
            </a:pPr>
            <a:endParaRPr lang="en-US" sz="1800" smtClean="0"/>
          </a:p>
          <a:p>
            <a:r>
              <a:rPr lang="en-US" sz="1800" smtClean="0"/>
              <a:t>Research and Development/Technology Transfer</a:t>
            </a:r>
          </a:p>
          <a:p>
            <a:pPr marL="0" indent="0">
              <a:buNone/>
            </a:pPr>
            <a:endParaRPr lang="en-US" sz="1800" smtClean="0"/>
          </a:p>
          <a:p>
            <a:r>
              <a:rPr lang="en-US" sz="1800" smtClean="0"/>
              <a:t>Patents in Standards</a:t>
            </a:r>
          </a:p>
          <a:p>
            <a:pPr marL="0" indent="0">
              <a:buNone/>
            </a:pPr>
            <a:endParaRPr lang="en-US" sz="1800" smtClean="0"/>
          </a:p>
          <a:p>
            <a:r>
              <a:rPr lang="en-US" sz="1800" smtClean="0">
                <a:hlinkClick r:id="rId2"/>
              </a:rPr>
              <a:t>http://www.wipo.int/amc/en/center/specific-sectors/</a:t>
            </a:r>
            <a:endParaRPr lang="en-US" sz="1800" smtClean="0"/>
          </a:p>
          <a:p>
            <a:pPr marL="0" indent="0">
              <a:buNone/>
            </a:pPr>
            <a:endParaRPr lang="en-US" sz="1800" smtClean="0"/>
          </a:p>
          <a:p>
            <a:pPr marL="0" indent="0">
              <a:buNone/>
            </a:pPr>
            <a:endParaRPr lang="en-US" sz="1800" smtClean="0"/>
          </a:p>
          <a:p>
            <a:pPr marL="0" indent="0">
              <a:buNone/>
            </a:pPr>
            <a:endParaRPr lang="en-US" dirty="0"/>
          </a:p>
        </p:txBody>
      </p:sp>
    </p:spTree>
    <p:extLst>
      <p:ext uri="{BB962C8B-B14F-4D97-AF65-F5344CB8AC3E}">
        <p14:creationId xmlns:p14="http://schemas.microsoft.com/office/powerpoint/2010/main" val="98217008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p:spPr>
        <p:txBody>
          <a:bodyPr/>
          <a:lstStyle/>
          <a:p>
            <a:pPr algn="ctr"/>
            <a:r>
              <a:rPr lang="en-US" smtClean="0"/>
              <a:t>WHAT DOES MEDIATION MEAN ? </a:t>
            </a:r>
            <a:endParaRPr lang="en-US" dirty="0"/>
          </a:p>
        </p:txBody>
      </p:sp>
      <p:sp>
        <p:nvSpPr>
          <p:cNvPr id="3" name="Content Placeholder 2"/>
          <p:cNvSpPr>
            <a:spLocks noGrp="1"/>
          </p:cNvSpPr>
          <p:nvPr>
            <p:ph idx="1"/>
          </p:nvPr>
        </p:nvSpPr>
        <p:spPr>
          <a:xfrm>
            <a:off x="395536" y="1484784"/>
            <a:ext cx="8496944" cy="4352925"/>
          </a:xfrm>
        </p:spPr>
        <p:txBody>
          <a:bodyPr/>
          <a:lstStyle/>
          <a:p>
            <a:r>
              <a:rPr lang="en-US" sz="1600" dirty="0"/>
              <a:t>Informal consensual procedure</a:t>
            </a:r>
          </a:p>
          <a:p>
            <a:endParaRPr lang="en-US" sz="1600" dirty="0"/>
          </a:p>
          <a:p>
            <a:r>
              <a:rPr lang="en-US" sz="1600" dirty="0"/>
              <a:t>Neutral third party : Mediator </a:t>
            </a:r>
          </a:p>
          <a:p>
            <a:endParaRPr lang="en-US" sz="1600" dirty="0"/>
          </a:p>
          <a:p>
            <a:r>
              <a:rPr lang="en-US" sz="1600" dirty="0"/>
              <a:t>Assisting the parties in order to reach a settlement </a:t>
            </a:r>
          </a:p>
          <a:p>
            <a:endParaRPr lang="en-US" sz="1600" dirty="0"/>
          </a:p>
          <a:p>
            <a:r>
              <a:rPr lang="en-US" sz="1600" dirty="0"/>
              <a:t>Taking into account the parties’ benefits </a:t>
            </a:r>
          </a:p>
          <a:p>
            <a:endParaRPr lang="en-US" sz="1600" dirty="0"/>
          </a:p>
          <a:p>
            <a:r>
              <a:rPr lang="en-US" sz="1600" dirty="0"/>
              <a:t>The mediator cannot impose a decision </a:t>
            </a:r>
          </a:p>
          <a:p>
            <a:endParaRPr lang="en-US" sz="1600" dirty="0"/>
          </a:p>
          <a:p>
            <a:r>
              <a:rPr lang="en-US" sz="1600" dirty="0"/>
              <a:t>The settlement agreement has the force of a contract.  </a:t>
            </a:r>
          </a:p>
          <a:p>
            <a:endParaRPr lang="en-US" sz="1600" dirty="0"/>
          </a:p>
          <a:p>
            <a:r>
              <a:rPr lang="en-US" sz="1600" dirty="0"/>
              <a:t>Mediation leaves open all other dispute resolution options</a:t>
            </a:r>
          </a:p>
          <a:p>
            <a:endParaRPr lang="en-US" sz="1800" dirty="0"/>
          </a:p>
          <a:p>
            <a:pPr lvl="1">
              <a:buFont typeface="Wingdings" pitchFamily="2" charset="2"/>
              <a:buChar char="Ø"/>
            </a:pPr>
            <a:r>
              <a:rPr lang="en-US" sz="1400" dirty="0"/>
              <a:t>Arbitration </a:t>
            </a:r>
            <a:endParaRPr lang="en-US" sz="1400" dirty="0" smtClean="0"/>
          </a:p>
          <a:p>
            <a:pPr marL="457200" lvl="1" indent="0">
              <a:buNone/>
            </a:pPr>
            <a:endParaRPr lang="en-US" sz="1400" dirty="0"/>
          </a:p>
          <a:p>
            <a:pPr lvl="1">
              <a:buFont typeface="Wingdings" pitchFamily="2" charset="2"/>
              <a:buChar char="Ø"/>
            </a:pPr>
            <a:r>
              <a:rPr lang="en-US" sz="1400" dirty="0"/>
              <a:t>Expert determination </a:t>
            </a:r>
          </a:p>
          <a:p>
            <a:endParaRPr lang="en-US" dirty="0"/>
          </a:p>
        </p:txBody>
      </p:sp>
    </p:spTree>
    <p:extLst>
      <p:ext uri="{BB962C8B-B14F-4D97-AF65-F5344CB8AC3E}">
        <p14:creationId xmlns:p14="http://schemas.microsoft.com/office/powerpoint/2010/main" val="92572340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WHY MEDIATION RATHER THAN LITIGATION ? (PART I) </a:t>
            </a:r>
            <a:endParaRPr lang="en-US" dirty="0"/>
          </a:p>
        </p:txBody>
      </p:sp>
      <p:sp>
        <p:nvSpPr>
          <p:cNvPr id="3" name="Content Placeholder 2"/>
          <p:cNvSpPr>
            <a:spLocks noGrp="1"/>
          </p:cNvSpPr>
          <p:nvPr>
            <p:ph idx="1"/>
          </p:nvPr>
        </p:nvSpPr>
        <p:spPr>
          <a:xfrm>
            <a:off x="323528" y="1916832"/>
            <a:ext cx="8568952" cy="4352925"/>
          </a:xfrm>
        </p:spPr>
        <p:txBody>
          <a:bodyPr/>
          <a:lstStyle/>
          <a:p>
            <a:pPr algn="just"/>
            <a:r>
              <a:rPr lang="en-US" sz="1800" dirty="0"/>
              <a:t>Mediator’s fees are about 300 $ and 600 $ per hour and between 1.500 $ and 3.500 $ per day </a:t>
            </a:r>
          </a:p>
          <a:p>
            <a:pPr algn="just"/>
            <a:endParaRPr lang="en-US" sz="1800" dirty="0"/>
          </a:p>
          <a:p>
            <a:pPr algn="just"/>
            <a:r>
              <a:rPr lang="en-US" sz="1800" dirty="0"/>
              <a:t>Within the US legal system, the cost varies from 650.000 $ to 5.000.000 $ depending on the matter </a:t>
            </a:r>
          </a:p>
          <a:p>
            <a:pPr marL="0" indent="0" algn="just">
              <a:buNone/>
            </a:pPr>
            <a:r>
              <a:rPr lang="en-US" sz="1800" dirty="0"/>
              <a:t>   </a:t>
            </a:r>
          </a:p>
          <a:p>
            <a:pPr algn="just"/>
            <a:r>
              <a:rPr lang="en-US" sz="1800" dirty="0"/>
              <a:t>The amount of the administration fee shall be 0.10% of the value of the mediation with a maximum up to 10’000</a:t>
            </a:r>
          </a:p>
          <a:p>
            <a:pPr marL="0" indent="0" algn="just">
              <a:buNone/>
            </a:pPr>
            <a:endParaRPr lang="en-US" sz="1800" dirty="0"/>
          </a:p>
          <a:p>
            <a:pPr algn="just"/>
            <a:r>
              <a:rPr lang="en-US" sz="1800" dirty="0"/>
              <a:t>The cost of court litigation may usually include fees and expenses of the lawyers engaged to represent parties, court fees, expert witnesses’ fees, postal services with additional cost in a foreign jurisdiction </a:t>
            </a:r>
          </a:p>
          <a:p>
            <a:pPr algn="just"/>
            <a:endParaRPr lang="en-US" sz="1800" dirty="0"/>
          </a:p>
          <a:p>
            <a:pPr algn="just"/>
            <a:r>
              <a:rPr lang="en-US" sz="1800" dirty="0"/>
              <a:t>The cost of mediation amounts on average to 21,000 $</a:t>
            </a:r>
          </a:p>
        </p:txBody>
      </p:sp>
    </p:spTree>
    <p:extLst>
      <p:ext uri="{BB962C8B-B14F-4D97-AF65-F5344CB8AC3E}">
        <p14:creationId xmlns:p14="http://schemas.microsoft.com/office/powerpoint/2010/main" val="1410216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WHAT DOES ARBITRATION MEAN? </a:t>
            </a:r>
            <a:endParaRPr lang="en-US" dirty="0"/>
          </a:p>
        </p:txBody>
      </p:sp>
      <p:sp>
        <p:nvSpPr>
          <p:cNvPr id="3" name="Content Placeholder 2"/>
          <p:cNvSpPr>
            <a:spLocks noGrp="1"/>
          </p:cNvSpPr>
          <p:nvPr>
            <p:ph idx="1"/>
          </p:nvPr>
        </p:nvSpPr>
        <p:spPr>
          <a:xfrm>
            <a:off x="467544" y="1628800"/>
            <a:ext cx="8229600" cy="4352925"/>
          </a:xfrm>
        </p:spPr>
        <p:txBody>
          <a:bodyPr/>
          <a:lstStyle/>
          <a:p>
            <a:r>
              <a:rPr lang="en-US" sz="1800" dirty="0"/>
              <a:t>consensual procedure</a:t>
            </a:r>
          </a:p>
          <a:p>
            <a:endParaRPr lang="en-US" sz="1800" dirty="0"/>
          </a:p>
          <a:p>
            <a:r>
              <a:rPr lang="en-US" sz="1800" dirty="0"/>
              <a:t>Neutral third party : Arbitrator(s) </a:t>
            </a:r>
          </a:p>
          <a:p>
            <a:endParaRPr lang="en-US" sz="1800" dirty="0"/>
          </a:p>
          <a:p>
            <a:r>
              <a:rPr lang="en-US" sz="1800" dirty="0"/>
              <a:t> binding and final decision (award) </a:t>
            </a:r>
          </a:p>
          <a:p>
            <a:endParaRPr lang="en-US" sz="1800" dirty="0"/>
          </a:p>
          <a:p>
            <a:r>
              <a:rPr lang="en-US" sz="1800" dirty="0"/>
              <a:t>enforceable as an award under arbitral law</a:t>
            </a:r>
          </a:p>
          <a:p>
            <a:endParaRPr lang="en-US" sz="1800" dirty="0"/>
          </a:p>
          <a:p>
            <a:r>
              <a:rPr lang="en-US" sz="1800" dirty="0"/>
              <a:t>Arbitration constitutes a private alternative to court litigation</a:t>
            </a:r>
          </a:p>
          <a:p>
            <a:endParaRPr lang="en-US" sz="1800" dirty="0"/>
          </a:p>
          <a:p>
            <a:r>
              <a:rPr lang="en-US" sz="1800" dirty="0"/>
              <a:t>Expedited Arbitration is a short procedure where the costs are reduced </a:t>
            </a:r>
          </a:p>
          <a:p>
            <a:endParaRPr lang="en-US" sz="1800" dirty="0"/>
          </a:p>
          <a:p>
            <a:r>
              <a:rPr lang="en-US" sz="1800" dirty="0"/>
              <a:t>Arbitration can be preceded by mediation or expert determination </a:t>
            </a:r>
          </a:p>
          <a:p>
            <a:endParaRPr lang="en-US" dirty="0"/>
          </a:p>
        </p:txBody>
      </p:sp>
    </p:spTree>
    <p:extLst>
      <p:ext uri="{BB962C8B-B14F-4D97-AF65-F5344CB8AC3E}">
        <p14:creationId xmlns:p14="http://schemas.microsoft.com/office/powerpoint/2010/main" val="201898063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smtClean="0"/>
              <a:t>WHY ARBITRATION RATHER THAN LITIGATION? </a:t>
            </a:r>
            <a:endParaRPr lang="en-US" dirty="0"/>
          </a:p>
        </p:txBody>
      </p:sp>
      <p:sp>
        <p:nvSpPr>
          <p:cNvPr id="3" name="Content Placeholder 2"/>
          <p:cNvSpPr>
            <a:spLocks noGrp="1"/>
          </p:cNvSpPr>
          <p:nvPr>
            <p:ph idx="1"/>
          </p:nvPr>
        </p:nvSpPr>
        <p:spPr>
          <a:xfrm>
            <a:off x="323528" y="1773238"/>
            <a:ext cx="8496944" cy="4352925"/>
          </a:xfrm>
        </p:spPr>
        <p:txBody>
          <a:bodyPr/>
          <a:lstStyle/>
          <a:p>
            <a:r>
              <a:rPr lang="en-US" sz="1600" dirty="0"/>
              <a:t>The cost for the registration is 2000 $ </a:t>
            </a:r>
          </a:p>
          <a:p>
            <a:endParaRPr lang="en-US" sz="1600" dirty="0"/>
          </a:p>
          <a:p>
            <a:pPr algn="just"/>
            <a:r>
              <a:rPr lang="en-US" sz="1600" dirty="0"/>
              <a:t>The cost of the administration fee depends on </a:t>
            </a:r>
            <a:r>
              <a:rPr lang="en-US" sz="1600" dirty="0" smtClean="0"/>
              <a:t>the amount </a:t>
            </a:r>
            <a:r>
              <a:rPr lang="en-US" sz="1600" dirty="0"/>
              <a:t>asked for in the dispute : </a:t>
            </a:r>
          </a:p>
          <a:p>
            <a:endParaRPr lang="en-US" sz="1800" dirty="0"/>
          </a:p>
          <a:p>
            <a:pPr lvl="1">
              <a:buFont typeface="Wingdings" pitchFamily="2" charset="2"/>
              <a:buChar char="Ø"/>
            </a:pPr>
            <a:r>
              <a:rPr lang="en-US" sz="1800" dirty="0"/>
              <a:t> </a:t>
            </a:r>
            <a:r>
              <a:rPr lang="en-US" sz="1400" dirty="0"/>
              <a:t>Up to 2.500.000 $ = 2.000 $ </a:t>
            </a:r>
          </a:p>
          <a:p>
            <a:pPr lvl="1">
              <a:buFont typeface="Wingdings" pitchFamily="2" charset="2"/>
              <a:buChar char="Ø"/>
            </a:pPr>
            <a:r>
              <a:rPr lang="en-US" sz="1400" dirty="0"/>
              <a:t>Over 2.500.000 $ = 10.000 $ </a:t>
            </a:r>
          </a:p>
          <a:p>
            <a:pPr lvl="1">
              <a:buFont typeface="Wingdings" pitchFamily="2" charset="2"/>
              <a:buChar char="Ø"/>
            </a:pPr>
            <a:r>
              <a:rPr lang="en-US" sz="1400" dirty="0"/>
              <a:t>Over 10.000.000 $ = 10.000 $ &amp; 0.05 % of an amount over 10.000.000 $ </a:t>
            </a:r>
          </a:p>
          <a:p>
            <a:pPr marL="0" indent="0">
              <a:buNone/>
            </a:pPr>
            <a:endParaRPr lang="en-US" sz="1800" dirty="0"/>
          </a:p>
          <a:p>
            <a:pPr algn="just">
              <a:lnSpc>
                <a:spcPct val="150000"/>
              </a:lnSpc>
            </a:pPr>
            <a:r>
              <a:rPr lang="en-US" sz="1600" dirty="0"/>
              <a:t>The cost of arbitrator fees is an indicative rate between 300 $ and 600 $ per hour. The cost of arbitration is nearly 165’000 $ and 48,000 $ for expedited arbitration. </a:t>
            </a:r>
          </a:p>
          <a:p>
            <a:pPr algn="just">
              <a:lnSpc>
                <a:spcPct val="150000"/>
              </a:lnSpc>
            </a:pPr>
            <a:endParaRPr lang="en-US" sz="1600" dirty="0"/>
          </a:p>
          <a:p>
            <a:pPr algn="just">
              <a:lnSpc>
                <a:spcPct val="150000"/>
              </a:lnSpc>
            </a:pPr>
            <a:r>
              <a:rPr lang="en-US" sz="1600" dirty="0"/>
              <a:t>WIPO Expedited Arbitration takes on average 7 months whereas the WIPO Arbitration Rules take on average 23 months. </a:t>
            </a:r>
          </a:p>
        </p:txBody>
      </p:sp>
    </p:spTree>
    <p:extLst>
      <p:ext uri="{BB962C8B-B14F-4D97-AF65-F5344CB8AC3E}">
        <p14:creationId xmlns:p14="http://schemas.microsoft.com/office/powerpoint/2010/main" val="415588314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7"/>
          <p:cNvGrpSpPr>
            <a:grpSpLocks/>
          </p:cNvGrpSpPr>
          <p:nvPr/>
        </p:nvGrpSpPr>
        <p:grpSpPr bwMode="auto">
          <a:xfrm>
            <a:off x="323528" y="620713"/>
            <a:ext cx="4214812" cy="5614987"/>
            <a:chOff x="384" y="392"/>
            <a:chExt cx="2451" cy="3537"/>
          </a:xfrm>
        </p:grpSpPr>
        <p:sp>
          <p:nvSpPr>
            <p:cNvPr id="5" name="Text Box 5"/>
            <p:cNvSpPr txBox="1">
              <a:spLocks noChangeArrowheads="1"/>
            </p:cNvSpPr>
            <p:nvPr/>
          </p:nvSpPr>
          <p:spPr bwMode="auto">
            <a:xfrm>
              <a:off x="567" y="392"/>
              <a:ext cx="2041"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a:r>
                <a:rPr lang="en-US" sz="1800" b="1" dirty="0">
                  <a:solidFill>
                    <a:srgbClr val="70899B"/>
                  </a:solidFill>
                </a:rPr>
                <a:t>WIPO Arbitration</a:t>
              </a:r>
            </a:p>
          </p:txBody>
        </p:sp>
        <p:sp>
          <p:nvSpPr>
            <p:cNvPr id="6" name="Text Box 7"/>
            <p:cNvSpPr txBox="1">
              <a:spLocks noChangeArrowheads="1"/>
            </p:cNvSpPr>
            <p:nvPr/>
          </p:nvSpPr>
          <p:spPr bwMode="auto">
            <a:xfrm>
              <a:off x="384" y="70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Request for Arbitration</a:t>
              </a:r>
            </a:p>
          </p:txBody>
        </p:sp>
        <p:sp>
          <p:nvSpPr>
            <p:cNvPr id="7" name="Text Box 8"/>
            <p:cNvSpPr txBox="1">
              <a:spLocks noChangeArrowheads="1"/>
            </p:cNvSpPr>
            <p:nvPr/>
          </p:nvSpPr>
          <p:spPr bwMode="auto">
            <a:xfrm>
              <a:off x="384" y="1071"/>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Answer to Request for Arbitration</a:t>
              </a:r>
            </a:p>
          </p:txBody>
        </p:sp>
        <p:sp>
          <p:nvSpPr>
            <p:cNvPr id="8" name="Text Box 9"/>
            <p:cNvSpPr txBox="1">
              <a:spLocks noChangeArrowheads="1"/>
            </p:cNvSpPr>
            <p:nvPr/>
          </p:nvSpPr>
          <p:spPr bwMode="auto">
            <a:xfrm>
              <a:off x="384" y="1434"/>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Appointment of Arbitrator(s)</a:t>
              </a:r>
            </a:p>
          </p:txBody>
        </p:sp>
        <p:sp>
          <p:nvSpPr>
            <p:cNvPr id="9" name="Text Box 10"/>
            <p:cNvSpPr txBox="1">
              <a:spLocks noChangeArrowheads="1"/>
            </p:cNvSpPr>
            <p:nvPr/>
          </p:nvSpPr>
          <p:spPr bwMode="auto">
            <a:xfrm>
              <a:off x="384" y="179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2"/>
                  </a:solidFill>
                </a:rPr>
                <a:t>Statement of Claim</a:t>
              </a:r>
            </a:p>
          </p:txBody>
        </p:sp>
        <p:sp>
          <p:nvSpPr>
            <p:cNvPr id="10" name="Text Box 11"/>
            <p:cNvSpPr txBox="1">
              <a:spLocks noChangeArrowheads="1"/>
            </p:cNvSpPr>
            <p:nvPr/>
          </p:nvSpPr>
          <p:spPr bwMode="auto">
            <a:xfrm>
              <a:off x="384" y="2160"/>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Statement of Defense</a:t>
              </a:r>
            </a:p>
          </p:txBody>
        </p:sp>
        <p:sp>
          <p:nvSpPr>
            <p:cNvPr id="11" name="Text Box 12"/>
            <p:cNvSpPr txBox="1">
              <a:spLocks noChangeArrowheads="1"/>
            </p:cNvSpPr>
            <p:nvPr/>
          </p:nvSpPr>
          <p:spPr bwMode="auto">
            <a:xfrm>
              <a:off x="384" y="297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Hearings</a:t>
              </a:r>
            </a:p>
          </p:txBody>
        </p:sp>
        <p:sp>
          <p:nvSpPr>
            <p:cNvPr id="12" name="Text Box 13"/>
            <p:cNvSpPr txBox="1">
              <a:spLocks noChangeArrowheads="1"/>
            </p:cNvSpPr>
            <p:nvPr/>
          </p:nvSpPr>
          <p:spPr bwMode="auto">
            <a:xfrm>
              <a:off x="384" y="333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Closure of Proceedings</a:t>
              </a:r>
            </a:p>
          </p:txBody>
        </p:sp>
        <p:sp>
          <p:nvSpPr>
            <p:cNvPr id="13" name="Text Box 14"/>
            <p:cNvSpPr txBox="1">
              <a:spLocks noChangeArrowheads="1"/>
            </p:cNvSpPr>
            <p:nvPr/>
          </p:nvSpPr>
          <p:spPr bwMode="auto">
            <a:xfrm>
              <a:off x="384" y="3702"/>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Final Award</a:t>
              </a:r>
            </a:p>
          </p:txBody>
        </p:sp>
        <p:sp>
          <p:nvSpPr>
            <p:cNvPr id="14" name="Text Box 20"/>
            <p:cNvSpPr txBox="1">
              <a:spLocks noChangeArrowheads="1"/>
            </p:cNvSpPr>
            <p:nvPr/>
          </p:nvSpPr>
          <p:spPr bwMode="auto">
            <a:xfrm>
              <a:off x="384" y="2523"/>
              <a:ext cx="2451"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Further Written Statements and Witness Statements</a:t>
              </a:r>
            </a:p>
          </p:txBody>
        </p:sp>
        <p:cxnSp>
          <p:nvCxnSpPr>
            <p:cNvPr id="15" name="AutoShape 28"/>
            <p:cNvCxnSpPr>
              <a:cxnSpLocks noChangeShapeType="1"/>
              <a:stCxn id="6" idx="2"/>
              <a:endCxn id="7" idx="0"/>
            </p:cNvCxnSpPr>
            <p:nvPr/>
          </p:nvCxnSpPr>
          <p:spPr bwMode="auto">
            <a:xfrm>
              <a:off x="1610" y="936"/>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29"/>
            <p:cNvCxnSpPr>
              <a:cxnSpLocks noChangeShapeType="1"/>
              <a:stCxn id="12" idx="2"/>
              <a:endCxn id="13" idx="0"/>
            </p:cNvCxnSpPr>
            <p:nvPr/>
          </p:nvCxnSpPr>
          <p:spPr bwMode="auto">
            <a:xfrm>
              <a:off x="1610" y="356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30"/>
            <p:cNvCxnSpPr>
              <a:cxnSpLocks noChangeShapeType="1"/>
              <a:stCxn id="7" idx="2"/>
              <a:endCxn id="8" idx="0"/>
            </p:cNvCxnSpPr>
            <p:nvPr/>
          </p:nvCxnSpPr>
          <p:spPr bwMode="auto">
            <a:xfrm>
              <a:off x="1610" y="1298"/>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31"/>
            <p:cNvCxnSpPr>
              <a:cxnSpLocks noChangeShapeType="1"/>
              <a:stCxn id="8" idx="2"/>
              <a:endCxn id="9" idx="0"/>
            </p:cNvCxnSpPr>
            <p:nvPr/>
          </p:nvCxnSpPr>
          <p:spPr bwMode="auto">
            <a:xfrm>
              <a:off x="1610" y="1661"/>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2"/>
            <p:cNvCxnSpPr>
              <a:cxnSpLocks noChangeShapeType="1"/>
              <a:stCxn id="11" idx="2"/>
              <a:endCxn id="12" idx="0"/>
            </p:cNvCxnSpPr>
            <p:nvPr/>
          </p:nvCxnSpPr>
          <p:spPr bwMode="auto">
            <a:xfrm>
              <a:off x="1610" y="3204"/>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3"/>
            <p:cNvCxnSpPr>
              <a:cxnSpLocks noChangeShapeType="1"/>
              <a:stCxn id="9" idx="2"/>
              <a:endCxn id="10" idx="0"/>
            </p:cNvCxnSpPr>
            <p:nvPr/>
          </p:nvCxnSpPr>
          <p:spPr bwMode="auto">
            <a:xfrm>
              <a:off x="1610" y="2024"/>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4"/>
            <p:cNvCxnSpPr>
              <a:cxnSpLocks noChangeShapeType="1"/>
              <a:stCxn id="10" idx="2"/>
              <a:endCxn id="14" idx="0"/>
            </p:cNvCxnSpPr>
            <p:nvPr/>
          </p:nvCxnSpPr>
          <p:spPr bwMode="auto">
            <a:xfrm>
              <a:off x="1610" y="238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5"/>
            <p:cNvCxnSpPr>
              <a:cxnSpLocks noChangeShapeType="1"/>
              <a:stCxn id="14" idx="2"/>
              <a:endCxn id="11" idx="0"/>
            </p:cNvCxnSpPr>
            <p:nvPr/>
          </p:nvCxnSpPr>
          <p:spPr bwMode="auto">
            <a:xfrm>
              <a:off x="1610" y="2840"/>
              <a:ext cx="0" cy="137"/>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 name="Group 4"/>
          <p:cNvGrpSpPr>
            <a:grpSpLocks/>
          </p:cNvGrpSpPr>
          <p:nvPr/>
        </p:nvGrpSpPr>
        <p:grpSpPr bwMode="auto">
          <a:xfrm>
            <a:off x="5219312" y="727868"/>
            <a:ext cx="3924687" cy="4030663"/>
            <a:chOff x="3046" y="392"/>
            <a:chExt cx="2282" cy="2539"/>
          </a:xfrm>
        </p:grpSpPr>
        <p:sp>
          <p:nvSpPr>
            <p:cNvPr id="24" name="Text Box 23"/>
            <p:cNvSpPr txBox="1">
              <a:spLocks noChangeArrowheads="1"/>
            </p:cNvSpPr>
            <p:nvPr/>
          </p:nvSpPr>
          <p:spPr bwMode="auto">
            <a:xfrm>
              <a:off x="3046" y="392"/>
              <a:ext cx="2282"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458" tIns="46229" rIns="92458" bIns="46229">
              <a:spAutoFit/>
            </a:bodyP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r>
                <a:rPr lang="en-US" sz="1800" b="1">
                  <a:solidFill>
                    <a:srgbClr val="70899B"/>
                  </a:solidFill>
                </a:rPr>
                <a:t>WIPO Expedited Arbitration</a:t>
              </a:r>
            </a:p>
          </p:txBody>
        </p:sp>
        <p:sp>
          <p:nvSpPr>
            <p:cNvPr id="25" name="Text Box 7"/>
            <p:cNvSpPr txBox="1">
              <a:spLocks noChangeArrowheads="1"/>
            </p:cNvSpPr>
            <p:nvPr/>
          </p:nvSpPr>
          <p:spPr bwMode="auto">
            <a:xfrm>
              <a:off x="3108" y="710"/>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Request for Arbitration </a:t>
              </a:r>
              <a:br>
                <a:rPr kumimoji="1" lang="en-US" sz="1200" b="1">
                  <a:solidFill>
                    <a:schemeClr val="tx1"/>
                  </a:solidFill>
                </a:rPr>
              </a:br>
              <a:r>
                <a:rPr kumimoji="1" lang="en-US" sz="1200" b="1">
                  <a:solidFill>
                    <a:schemeClr val="tx1"/>
                  </a:solidFill>
                </a:rPr>
                <a:t>and Statement of Claim</a:t>
              </a:r>
            </a:p>
          </p:txBody>
        </p:sp>
        <p:sp>
          <p:nvSpPr>
            <p:cNvPr id="26" name="Text Box 8"/>
            <p:cNvSpPr txBox="1">
              <a:spLocks noChangeArrowheads="1"/>
            </p:cNvSpPr>
            <p:nvPr/>
          </p:nvSpPr>
          <p:spPr bwMode="auto">
            <a:xfrm>
              <a:off x="3108" y="1163"/>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dirty="0">
                  <a:solidFill>
                    <a:schemeClr val="tx1"/>
                  </a:solidFill>
                </a:rPr>
                <a:t>Answer to Request for Arbitration and Statement of Defense</a:t>
              </a:r>
            </a:p>
          </p:txBody>
        </p:sp>
        <p:sp>
          <p:nvSpPr>
            <p:cNvPr id="27" name="Text Box 9"/>
            <p:cNvSpPr txBox="1">
              <a:spLocks noChangeArrowheads="1"/>
            </p:cNvSpPr>
            <p:nvPr/>
          </p:nvSpPr>
          <p:spPr bwMode="auto">
            <a:xfrm>
              <a:off x="3108" y="1616"/>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Appointment of Arbitrator(s)</a:t>
              </a:r>
            </a:p>
          </p:txBody>
        </p:sp>
        <p:sp>
          <p:nvSpPr>
            <p:cNvPr id="28" name="Text Box 10"/>
            <p:cNvSpPr txBox="1">
              <a:spLocks noChangeArrowheads="1"/>
            </p:cNvSpPr>
            <p:nvPr/>
          </p:nvSpPr>
          <p:spPr bwMode="auto">
            <a:xfrm>
              <a:off x="3108" y="1979"/>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2"/>
                  </a:solidFill>
                </a:rPr>
                <a:t>Hearing</a:t>
              </a:r>
            </a:p>
          </p:txBody>
        </p:sp>
        <p:sp>
          <p:nvSpPr>
            <p:cNvPr id="29" name="Text Box 11"/>
            <p:cNvSpPr txBox="1">
              <a:spLocks noChangeArrowheads="1"/>
            </p:cNvSpPr>
            <p:nvPr/>
          </p:nvSpPr>
          <p:spPr bwMode="auto">
            <a:xfrm>
              <a:off x="3108" y="2342"/>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Closure of Proceedings</a:t>
              </a:r>
            </a:p>
          </p:txBody>
        </p:sp>
        <p:sp>
          <p:nvSpPr>
            <p:cNvPr id="30" name="Text Box 20"/>
            <p:cNvSpPr txBox="1">
              <a:spLocks noChangeArrowheads="1"/>
            </p:cNvSpPr>
            <p:nvPr/>
          </p:nvSpPr>
          <p:spPr bwMode="auto">
            <a:xfrm>
              <a:off x="3108" y="2704"/>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defRPr sz="1600">
                  <a:solidFill>
                    <a:srgbClr val="D4DBE3"/>
                  </a:solidFill>
                  <a:latin typeface="Arial" pitchFamily="34" charset="0"/>
                  <a:cs typeface="Arial" pitchFamily="34" charset="0"/>
                </a:defRPr>
              </a:lvl1pPr>
              <a:lvl2pPr marL="742950" indent="-285750" defTabSz="922338" eaLnBrk="0" hangingPunct="0">
                <a:defRPr sz="1600">
                  <a:solidFill>
                    <a:srgbClr val="D4DBE3"/>
                  </a:solidFill>
                  <a:latin typeface="Arial" pitchFamily="34" charset="0"/>
                  <a:cs typeface="Arial" pitchFamily="34" charset="0"/>
                </a:defRPr>
              </a:lvl2pPr>
              <a:lvl3pPr marL="1143000" indent="-228600" defTabSz="922338" eaLnBrk="0" hangingPunct="0">
                <a:defRPr sz="1600">
                  <a:solidFill>
                    <a:srgbClr val="D4DBE3"/>
                  </a:solidFill>
                  <a:latin typeface="Arial" pitchFamily="34" charset="0"/>
                  <a:cs typeface="Arial" pitchFamily="34" charset="0"/>
                </a:defRPr>
              </a:lvl3pPr>
              <a:lvl4pPr marL="1600200" indent="-228600" defTabSz="922338" eaLnBrk="0" hangingPunct="0">
                <a:defRPr sz="1600">
                  <a:solidFill>
                    <a:srgbClr val="D4DBE3"/>
                  </a:solidFill>
                  <a:latin typeface="Arial" pitchFamily="34" charset="0"/>
                  <a:cs typeface="Arial" pitchFamily="34" charset="0"/>
                </a:defRPr>
              </a:lvl4pPr>
              <a:lvl5pPr marL="2057400" indent="-228600" defTabSz="922338" eaLnBrk="0" hangingPunct="0">
                <a:defRPr sz="1600">
                  <a:solidFill>
                    <a:srgbClr val="D4DBE3"/>
                  </a:solidFill>
                  <a:latin typeface="Arial" pitchFamily="34" charset="0"/>
                  <a:cs typeface="Arial" pitchFamily="34" charset="0"/>
                </a:defRPr>
              </a:lvl5pPr>
              <a:lvl6pPr marL="25146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defTabSz="922338" eaLnBrk="0" fontAlgn="base" hangingPunct="0">
                <a:spcBef>
                  <a:spcPct val="50000"/>
                </a:spcBef>
                <a:spcAft>
                  <a:spcPct val="0"/>
                </a:spcAft>
                <a:defRPr sz="1600">
                  <a:solidFill>
                    <a:srgbClr val="D4DBE3"/>
                  </a:solidFill>
                  <a:latin typeface="Arial" pitchFamily="34" charset="0"/>
                  <a:cs typeface="Arial" pitchFamily="34" charset="0"/>
                </a:defRPr>
              </a:lvl9pPr>
            </a:lstStyle>
            <a:p>
              <a:pPr>
                <a:spcBef>
                  <a:spcPct val="0"/>
                </a:spcBef>
              </a:pPr>
              <a:r>
                <a:rPr kumimoji="1" lang="en-US" sz="1200" b="1">
                  <a:solidFill>
                    <a:schemeClr val="tx1"/>
                  </a:solidFill>
                </a:rPr>
                <a:t>Final Award</a:t>
              </a:r>
            </a:p>
          </p:txBody>
        </p:sp>
        <p:cxnSp>
          <p:nvCxnSpPr>
            <p:cNvPr id="31" name="AutoShape 12"/>
            <p:cNvCxnSpPr>
              <a:cxnSpLocks noChangeShapeType="1"/>
            </p:cNvCxnSpPr>
            <p:nvPr/>
          </p:nvCxnSpPr>
          <p:spPr bwMode="auto">
            <a:xfrm>
              <a:off x="4128" y="102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13"/>
            <p:cNvCxnSpPr>
              <a:cxnSpLocks noChangeShapeType="1"/>
            </p:cNvCxnSpPr>
            <p:nvPr/>
          </p:nvCxnSpPr>
          <p:spPr bwMode="auto">
            <a:xfrm>
              <a:off x="4128" y="1480"/>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14"/>
            <p:cNvCxnSpPr>
              <a:cxnSpLocks noChangeShapeType="1"/>
            </p:cNvCxnSpPr>
            <p:nvPr/>
          </p:nvCxnSpPr>
          <p:spPr bwMode="auto">
            <a:xfrm>
              <a:off x="4128" y="1843"/>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15"/>
            <p:cNvCxnSpPr>
              <a:cxnSpLocks noChangeShapeType="1"/>
            </p:cNvCxnSpPr>
            <p:nvPr/>
          </p:nvCxnSpPr>
          <p:spPr bwMode="auto">
            <a:xfrm>
              <a:off x="4128" y="220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16"/>
            <p:cNvCxnSpPr>
              <a:cxnSpLocks noChangeShapeType="1"/>
            </p:cNvCxnSpPr>
            <p:nvPr/>
          </p:nvCxnSpPr>
          <p:spPr bwMode="auto">
            <a:xfrm>
              <a:off x="4128" y="2569"/>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6" name="Rectangle 34"/>
          <p:cNvSpPr>
            <a:spLocks noChangeArrowheads="1"/>
          </p:cNvSpPr>
          <p:nvPr/>
        </p:nvSpPr>
        <p:spPr bwMode="auto">
          <a:xfrm>
            <a:off x="5267183" y="5017592"/>
            <a:ext cx="4375150"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p>
            <a:pPr marL="171450" indent="-171450" algn="just" eaLnBrk="0" hangingPunct="0">
              <a:lnSpc>
                <a:spcPct val="70000"/>
              </a:lnSpc>
              <a:spcBef>
                <a:spcPct val="0"/>
              </a:spcBef>
              <a:spcAft>
                <a:spcPct val="25000"/>
              </a:spcAft>
              <a:buFont typeface="Arial" pitchFamily="34" charset="0"/>
              <a:buChar char="•"/>
            </a:pPr>
            <a:r>
              <a:rPr kumimoji="1" lang="en-US" sz="1200" dirty="0" smtClean="0">
                <a:solidFill>
                  <a:schemeClr val="tx1"/>
                </a:solidFill>
              </a:rPr>
              <a:t>One </a:t>
            </a:r>
            <a:r>
              <a:rPr kumimoji="1" lang="en-US" sz="1200" dirty="0">
                <a:solidFill>
                  <a:schemeClr val="tx1"/>
                </a:solidFill>
              </a:rPr>
              <a:t>exchange of pleadings</a:t>
            </a:r>
          </a:p>
          <a:p>
            <a:pPr algn="just" eaLnBrk="0" hangingPunct="0">
              <a:lnSpc>
                <a:spcPct val="70000"/>
              </a:lnSpc>
              <a:spcBef>
                <a:spcPct val="0"/>
              </a:spcBef>
              <a:spcAft>
                <a:spcPct val="25000"/>
              </a:spcAft>
              <a:buFontTx/>
              <a:buChar char="•"/>
            </a:pPr>
            <a:r>
              <a:rPr kumimoji="1" lang="fr-CH" sz="1200" dirty="0">
                <a:solidFill>
                  <a:schemeClr val="tx1"/>
                </a:solidFill>
              </a:rPr>
              <a:t> </a:t>
            </a:r>
            <a:r>
              <a:rPr kumimoji="1" lang="fr-CH" sz="1200" dirty="0" err="1">
                <a:solidFill>
                  <a:schemeClr val="tx1"/>
                </a:solidFill>
              </a:rPr>
              <a:t>Shorter</a:t>
            </a:r>
            <a:r>
              <a:rPr kumimoji="1" lang="fr-CH" sz="1200" dirty="0">
                <a:solidFill>
                  <a:schemeClr val="tx1"/>
                </a:solidFill>
              </a:rPr>
              <a:t> time </a:t>
            </a:r>
            <a:r>
              <a:rPr kumimoji="1" lang="fr-CH" sz="1200" dirty="0" err="1">
                <a:solidFill>
                  <a:schemeClr val="tx1"/>
                </a:solidFill>
              </a:rPr>
              <a:t>limits</a:t>
            </a:r>
            <a:endParaRPr kumimoji="1" lang="fr-CH" sz="1200" dirty="0">
              <a:solidFill>
                <a:schemeClr val="tx1"/>
              </a:solidFill>
            </a:endParaRPr>
          </a:p>
          <a:p>
            <a:pPr algn="just" eaLnBrk="0" hangingPunct="0">
              <a:lnSpc>
                <a:spcPct val="70000"/>
              </a:lnSpc>
              <a:spcBef>
                <a:spcPct val="0"/>
              </a:spcBef>
              <a:spcAft>
                <a:spcPct val="25000"/>
              </a:spcAft>
              <a:buFontTx/>
              <a:buChar char="•"/>
            </a:pPr>
            <a:r>
              <a:rPr kumimoji="1" lang="fr-CH" sz="1200" dirty="0">
                <a:solidFill>
                  <a:schemeClr val="tx1"/>
                </a:solidFill>
              </a:rPr>
              <a:t> Sole </a:t>
            </a:r>
            <a:r>
              <a:rPr kumimoji="1" lang="fr-CH" sz="1200" dirty="0" err="1">
                <a:solidFill>
                  <a:schemeClr val="tx1"/>
                </a:solidFill>
              </a:rPr>
              <a:t>arbitrator</a:t>
            </a:r>
            <a:endParaRPr kumimoji="1" lang="fr-CH" sz="1200" dirty="0">
              <a:solidFill>
                <a:schemeClr val="tx1"/>
              </a:solidFill>
            </a:endParaRPr>
          </a:p>
          <a:p>
            <a:pPr algn="just" eaLnBrk="0" hangingPunct="0">
              <a:lnSpc>
                <a:spcPct val="70000"/>
              </a:lnSpc>
              <a:spcBef>
                <a:spcPct val="0"/>
              </a:spcBef>
              <a:spcAft>
                <a:spcPct val="25000"/>
              </a:spcAft>
              <a:buFontTx/>
              <a:buChar char="•"/>
            </a:pPr>
            <a:r>
              <a:rPr kumimoji="1" lang="fr-CH" sz="1200" dirty="0">
                <a:solidFill>
                  <a:schemeClr val="tx1"/>
                </a:solidFill>
              </a:rPr>
              <a:t> </a:t>
            </a:r>
            <a:r>
              <a:rPr kumimoji="1" lang="fr-CH" sz="1200" dirty="0" err="1">
                <a:solidFill>
                  <a:schemeClr val="tx1"/>
                </a:solidFill>
              </a:rPr>
              <a:t>Shorter</a:t>
            </a:r>
            <a:r>
              <a:rPr kumimoji="1" lang="fr-CH" sz="1200" dirty="0">
                <a:solidFill>
                  <a:schemeClr val="tx1"/>
                </a:solidFill>
              </a:rPr>
              <a:t> </a:t>
            </a:r>
            <a:r>
              <a:rPr kumimoji="1" lang="fr-CH" sz="1200" dirty="0" err="1">
                <a:solidFill>
                  <a:schemeClr val="tx1"/>
                </a:solidFill>
              </a:rPr>
              <a:t>hearings</a:t>
            </a:r>
            <a:r>
              <a:rPr kumimoji="1" lang="fr-CH" sz="1200" dirty="0">
                <a:solidFill>
                  <a:schemeClr val="tx1"/>
                </a:solidFill>
              </a:rPr>
              <a:t> </a:t>
            </a:r>
          </a:p>
          <a:p>
            <a:pPr algn="just" eaLnBrk="0" hangingPunct="0">
              <a:lnSpc>
                <a:spcPct val="70000"/>
              </a:lnSpc>
              <a:spcBef>
                <a:spcPct val="0"/>
              </a:spcBef>
              <a:buFontTx/>
              <a:buChar char="•"/>
            </a:pPr>
            <a:r>
              <a:rPr kumimoji="1" lang="en-US" sz="1200" dirty="0">
                <a:solidFill>
                  <a:schemeClr val="tx1"/>
                </a:solidFill>
              </a:rPr>
              <a:t> Fixed f</a:t>
            </a:r>
            <a:r>
              <a:rPr kumimoji="1" lang="fr-CH" sz="1200" dirty="0" err="1">
                <a:solidFill>
                  <a:schemeClr val="tx1"/>
                </a:solidFill>
              </a:rPr>
              <a:t>ees</a:t>
            </a:r>
            <a:endParaRPr kumimoji="1" lang="en-US" sz="1200" dirty="0">
              <a:solidFill>
                <a:schemeClr val="tx1"/>
              </a:solidFill>
            </a:endParaRPr>
          </a:p>
        </p:txBody>
      </p:sp>
    </p:spTree>
    <p:extLst>
      <p:ext uri="{BB962C8B-B14F-4D97-AF65-F5344CB8AC3E}">
        <p14:creationId xmlns:p14="http://schemas.microsoft.com/office/powerpoint/2010/main" val="171894543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pPr algn="ctr"/>
            <a:r>
              <a:rPr lang="en-US" sz="3200" smtClean="0"/>
              <a:t>WHAT DOES EXPERT DETERMINATION MEAN? </a:t>
            </a:r>
            <a:endParaRPr lang="en-US" sz="3200" dirty="0"/>
          </a:p>
        </p:txBody>
      </p:sp>
      <p:sp>
        <p:nvSpPr>
          <p:cNvPr id="4" name="Content Placeholder 2"/>
          <p:cNvSpPr>
            <a:spLocks noGrp="1"/>
          </p:cNvSpPr>
          <p:nvPr>
            <p:ph idx="1"/>
          </p:nvPr>
        </p:nvSpPr>
        <p:spPr>
          <a:xfrm>
            <a:off x="323528" y="2564904"/>
            <a:ext cx="8496944" cy="4352925"/>
          </a:xfrm>
        </p:spPr>
        <p:txBody>
          <a:bodyPr/>
          <a:lstStyle/>
          <a:p>
            <a:pPr>
              <a:defRPr/>
            </a:pPr>
            <a:r>
              <a:rPr lang="en-US" sz="1800" smtClean="0"/>
              <a:t>Consensual procedure</a:t>
            </a:r>
          </a:p>
          <a:p>
            <a:pPr marL="0" indent="0">
              <a:buFontTx/>
              <a:buNone/>
              <a:defRPr/>
            </a:pPr>
            <a:endParaRPr lang="en-US" sz="1800" smtClean="0"/>
          </a:p>
          <a:p>
            <a:pPr>
              <a:defRPr/>
            </a:pPr>
            <a:r>
              <a:rPr lang="en-US" sz="1800" smtClean="0"/>
              <a:t>Specific matter (e.g. technical matter)</a:t>
            </a:r>
          </a:p>
          <a:p>
            <a:pPr marL="0" indent="0">
              <a:buFontTx/>
              <a:buNone/>
              <a:defRPr/>
            </a:pPr>
            <a:endParaRPr lang="en-US" sz="1800" smtClean="0"/>
          </a:p>
          <a:p>
            <a:pPr>
              <a:defRPr/>
            </a:pPr>
            <a:r>
              <a:rPr lang="en-US" sz="1800" smtClean="0"/>
              <a:t>one or more experts who make a determination on the matter</a:t>
            </a:r>
          </a:p>
          <a:p>
            <a:pPr marL="0" indent="0">
              <a:buFontTx/>
              <a:buNone/>
              <a:defRPr/>
            </a:pPr>
            <a:endParaRPr lang="en-US" sz="1800" smtClean="0"/>
          </a:p>
          <a:p>
            <a:pPr>
              <a:defRPr/>
            </a:pPr>
            <a:r>
              <a:rPr lang="en-US" sz="1800" smtClean="0"/>
              <a:t>Binding decision unless the parties decided otherwise  </a:t>
            </a:r>
          </a:p>
          <a:p>
            <a:pPr marL="0" indent="0">
              <a:buNone/>
              <a:defRPr/>
            </a:pPr>
            <a:endParaRPr lang="en-US" sz="1600" dirty="0"/>
          </a:p>
        </p:txBody>
      </p:sp>
    </p:spTree>
    <p:extLst>
      <p:ext uri="{BB962C8B-B14F-4D97-AF65-F5344CB8AC3E}">
        <p14:creationId xmlns:p14="http://schemas.microsoft.com/office/powerpoint/2010/main" val="55273726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pPr algn="ctr"/>
            <a:r>
              <a:rPr lang="en-US" smtClean="0"/>
              <a:t>ACTIVE WIPO CASE MANAGEMENT </a:t>
            </a:r>
            <a:endParaRPr lang="en-US" dirty="0"/>
          </a:p>
        </p:txBody>
      </p:sp>
      <p:sp>
        <p:nvSpPr>
          <p:cNvPr id="3" name="Content Placeholder 2"/>
          <p:cNvSpPr>
            <a:spLocks noGrp="1"/>
          </p:cNvSpPr>
          <p:nvPr>
            <p:ph idx="1"/>
          </p:nvPr>
        </p:nvSpPr>
        <p:spPr>
          <a:xfrm>
            <a:off x="251520" y="1556792"/>
            <a:ext cx="8784976" cy="4352925"/>
          </a:xfrm>
        </p:spPr>
        <p:txBody>
          <a:bodyPr/>
          <a:lstStyle/>
          <a:p>
            <a:r>
              <a:rPr lang="en-US" sz="1600" dirty="0"/>
              <a:t>General procedural information, training programs</a:t>
            </a:r>
          </a:p>
          <a:p>
            <a:pPr marL="0" indent="0">
              <a:buNone/>
            </a:pPr>
            <a:endParaRPr lang="en-US" sz="1600" dirty="0"/>
          </a:p>
          <a:p>
            <a:r>
              <a:rPr lang="en-US" sz="1600" dirty="0"/>
              <a:t>Initiation of procedure and subsequent case communication (option of WIPO Electronic Case Facility)</a:t>
            </a:r>
          </a:p>
          <a:p>
            <a:endParaRPr lang="en-US" sz="1600" dirty="0"/>
          </a:p>
          <a:p>
            <a:r>
              <a:rPr lang="en-US" sz="1600" dirty="0"/>
              <a:t>Neutral appointment process</a:t>
            </a:r>
          </a:p>
          <a:p>
            <a:endParaRPr lang="en-US" sz="1600" dirty="0"/>
          </a:p>
          <a:p>
            <a:pPr lvl="1" algn="just">
              <a:buFont typeface="Wingdings" pitchFamily="2" charset="2"/>
              <a:buChar char="Ø"/>
            </a:pPr>
            <a:r>
              <a:rPr lang="en-US" sz="1400" dirty="0"/>
              <a:t>Over 1,500 specialized neutrals</a:t>
            </a:r>
          </a:p>
          <a:p>
            <a:pPr lvl="1" algn="just">
              <a:buFont typeface="Wingdings" pitchFamily="2" charset="2"/>
              <a:buChar char="Ø"/>
            </a:pPr>
            <a:r>
              <a:rPr lang="en-US" sz="1400" dirty="0"/>
              <a:t>100 nationalities</a:t>
            </a:r>
          </a:p>
          <a:p>
            <a:pPr lvl="1" algn="just">
              <a:buFont typeface="Wingdings" pitchFamily="2" charset="2"/>
              <a:buChar char="Ø"/>
            </a:pPr>
            <a:r>
              <a:rPr lang="en-US" sz="1400" dirty="0"/>
              <a:t>Mediators, arbitrators, technical experts</a:t>
            </a:r>
          </a:p>
          <a:p>
            <a:pPr lvl="1" algn="just">
              <a:buFont typeface="Wingdings" pitchFamily="2" charset="2"/>
              <a:buChar char="Ø"/>
            </a:pPr>
            <a:r>
              <a:rPr lang="en-US" sz="1400" dirty="0"/>
              <a:t>All areas of IP/IT</a:t>
            </a:r>
          </a:p>
          <a:p>
            <a:pPr lvl="1" algn="just">
              <a:buFont typeface="Wingdings" pitchFamily="2" charset="2"/>
              <a:buChar char="Ø"/>
            </a:pPr>
            <a:r>
              <a:rPr lang="en-US" sz="1400" dirty="0"/>
              <a:t>New neutrals added in function of specific case needs</a:t>
            </a:r>
          </a:p>
          <a:p>
            <a:endParaRPr lang="en-US" sz="1600" dirty="0"/>
          </a:p>
          <a:p>
            <a:r>
              <a:rPr lang="en-US" sz="1600" dirty="0"/>
              <a:t>Setting fees, financial management</a:t>
            </a:r>
          </a:p>
          <a:p>
            <a:endParaRPr lang="en-US" sz="1600" dirty="0"/>
          </a:p>
          <a:p>
            <a:r>
              <a:rPr lang="en-US" sz="1600" dirty="0"/>
              <a:t>Availability of procedural guidance to neutral/ At request, hearing/meeting logistical assistance</a:t>
            </a:r>
          </a:p>
          <a:p>
            <a:endParaRPr lang="en-US" sz="1600" dirty="0"/>
          </a:p>
        </p:txBody>
      </p:sp>
    </p:spTree>
    <p:extLst>
      <p:ext uri="{BB962C8B-B14F-4D97-AF65-F5344CB8AC3E}">
        <p14:creationId xmlns:p14="http://schemas.microsoft.com/office/powerpoint/2010/main" val="270261714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WIPO ELECTRONIC CASE FACILITY (ECAF) </a:t>
            </a:r>
            <a:endParaRPr lang="en-US" dirty="0"/>
          </a:p>
        </p:txBody>
      </p:sp>
      <p:sp>
        <p:nvSpPr>
          <p:cNvPr id="3" name="Content Placeholder 2"/>
          <p:cNvSpPr>
            <a:spLocks noGrp="1"/>
          </p:cNvSpPr>
          <p:nvPr>
            <p:ph idx="1"/>
          </p:nvPr>
        </p:nvSpPr>
        <p:spPr/>
        <p:txBody>
          <a:bodyPr/>
          <a:lstStyle/>
          <a:p>
            <a:r>
              <a:rPr lang="en-US" sz="1600" dirty="0"/>
              <a:t>Easy; instant; centralized; location-independent; secure; available at parties’ option</a:t>
            </a:r>
          </a:p>
          <a:p>
            <a:endParaRPr lang="en-US" dirty="0"/>
          </a:p>
        </p:txBody>
      </p:sp>
      <p:pic>
        <p:nvPicPr>
          <p:cNvPr id="921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7544" y="2420887"/>
            <a:ext cx="6388078" cy="386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1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p:cNvSpPr>
            <a:spLocks noGrp="1"/>
          </p:cNvSpPr>
          <p:nvPr>
            <p:ph type="title"/>
          </p:nvPr>
        </p:nvSpPr>
        <p:spPr>
          <a:xfrm>
            <a:off x="0" y="274638"/>
            <a:ext cx="8991600" cy="792162"/>
          </a:xfrm>
        </p:spPr>
        <p:txBody>
          <a:bodyPr/>
          <a:lstStyle/>
          <a:p>
            <a:r>
              <a:rPr lang="en-US" smtClean="0">
                <a:ea typeface="ＭＳ Ｐゴシック" pitchFamily="34" charset="-128"/>
              </a:rPr>
              <a:t>	           </a:t>
            </a:r>
            <a:br>
              <a:rPr lang="en-US" smtClean="0">
                <a:ea typeface="ＭＳ Ｐゴシック" pitchFamily="34" charset="-128"/>
              </a:rPr>
            </a:br>
            <a:r>
              <a:rPr lang="en-US" smtClean="0">
                <a:ea typeface="ＭＳ Ｐゴシック" pitchFamily="34" charset="-128"/>
              </a:rPr>
              <a:t>		         </a:t>
            </a:r>
            <a:r>
              <a:rPr lang="en-US" sz="2600" smtClean="0">
                <a:ea typeface="ＭＳ Ｐゴシック" pitchFamily="34" charset="-128"/>
              </a:rPr>
              <a:t>NORM SETTING : </a:t>
            </a:r>
            <a:br>
              <a:rPr lang="en-US" sz="2600" smtClean="0">
                <a:ea typeface="ＭＳ Ｐゴシック" pitchFamily="34" charset="-128"/>
              </a:rPr>
            </a:br>
            <a:r>
              <a:rPr lang="en-US" sz="2600" smtClean="0">
                <a:ea typeface="ＭＳ Ｐゴシック" pitchFamily="34" charset="-128"/>
              </a:rPr>
              <a:t>		         INDUSTRIAL DESIGNS</a:t>
            </a:r>
            <a:endParaRPr lang="en-US" sz="2600" dirty="0" smtClean="0">
              <a:ea typeface="ＭＳ Ｐゴシック" pitchFamily="34" charset="-128"/>
            </a:endParaRPr>
          </a:p>
        </p:txBody>
      </p:sp>
      <p:sp>
        <p:nvSpPr>
          <p:cNvPr id="3" name="Espace réservé du contenu 2"/>
          <p:cNvSpPr>
            <a:spLocks noGrp="1"/>
          </p:cNvSpPr>
          <p:nvPr>
            <p:ph idx="1"/>
          </p:nvPr>
        </p:nvSpPr>
        <p:spPr>
          <a:xfrm>
            <a:off x="0" y="1700808"/>
            <a:ext cx="8964613" cy="4699993"/>
          </a:xfrm>
        </p:spPr>
        <p:txBody>
          <a:bodyPr/>
          <a:lstStyle/>
          <a:p>
            <a:pPr algn="just"/>
            <a:r>
              <a:rPr lang="en-US" sz="1800" b="1" smtClean="0">
                <a:solidFill>
                  <a:srgbClr val="000080"/>
                </a:solidFill>
                <a:ea typeface="ＭＳ Ｐゴシック" pitchFamily="34" charset="-128"/>
              </a:rPr>
              <a:t>THE STANDING COMMITTEE ON THE LAW OF TRADEMARKS, INDUSTRIAL DESIGNS AND GEOGRAPHICAL INDICATIONS (SCT</a:t>
            </a:r>
            <a:r>
              <a:rPr lang="en-US" sz="1700" b="1" smtClean="0">
                <a:solidFill>
                  <a:srgbClr val="000080"/>
                </a:solidFill>
                <a:ea typeface="ＭＳ Ｐゴシック" pitchFamily="34" charset="-128"/>
              </a:rPr>
              <a:t>)</a:t>
            </a:r>
          </a:p>
          <a:p>
            <a:pPr algn="just">
              <a:buFontTx/>
              <a:buNone/>
            </a:pPr>
            <a:endParaRPr lang="en-US" sz="1500" smtClean="0">
              <a:ea typeface="ＭＳ Ｐゴシック" pitchFamily="34" charset="-128"/>
            </a:endParaRPr>
          </a:p>
          <a:p>
            <a:pPr lvl="1" algn="just">
              <a:lnSpc>
                <a:spcPct val="120000"/>
              </a:lnSpc>
              <a:buFont typeface="Wingdings" pitchFamily="2" charset="2"/>
              <a:buChar char="Ø"/>
            </a:pPr>
            <a:r>
              <a:rPr lang="en-US" sz="1800" smtClean="0"/>
              <a:t>The SCT has substantially advanced work on the draft of a design law treaty</a:t>
            </a:r>
          </a:p>
          <a:p>
            <a:pPr marL="457200" lvl="1" indent="0" algn="just">
              <a:lnSpc>
                <a:spcPct val="120000"/>
              </a:lnSpc>
              <a:buNone/>
            </a:pPr>
            <a:endParaRPr lang="en-US" sz="1800" smtClean="0"/>
          </a:p>
          <a:p>
            <a:pPr lvl="1" algn="just">
              <a:lnSpc>
                <a:spcPct val="120000"/>
              </a:lnSpc>
              <a:buFont typeface="Wingdings" pitchFamily="2" charset="2"/>
              <a:buChar char="Ø"/>
            </a:pPr>
            <a:r>
              <a:rPr lang="en-US" sz="1800" smtClean="0"/>
              <a:t>The idea would be to have a design law treaty similar to the Patent Law Treaty and the Singapore Treaty </a:t>
            </a:r>
          </a:p>
          <a:p>
            <a:pPr lvl="1" algn="just">
              <a:lnSpc>
                <a:spcPct val="120000"/>
              </a:lnSpc>
              <a:buFontTx/>
              <a:buNone/>
            </a:pPr>
            <a:endParaRPr lang="en-US" sz="1800" smtClean="0"/>
          </a:p>
          <a:p>
            <a:pPr lvl="1" algn="just">
              <a:lnSpc>
                <a:spcPct val="120000"/>
              </a:lnSpc>
              <a:buFont typeface="Wingdings" pitchFamily="2" charset="2"/>
              <a:buChar char="Ø"/>
            </a:pPr>
            <a:r>
              <a:rPr lang="en-US" sz="1800" smtClean="0"/>
              <a:t> A </a:t>
            </a:r>
            <a:r>
              <a:rPr lang="en-US" sz="1800" i="1" smtClean="0"/>
              <a:t>business simplification treaty </a:t>
            </a:r>
            <a:r>
              <a:rPr lang="en-US" sz="1800" smtClean="0"/>
              <a:t>will </a:t>
            </a:r>
            <a:r>
              <a:rPr lang="en-US" sz="1800" smtClean="0">
                <a:solidFill>
                  <a:srgbClr val="000000"/>
                </a:solidFill>
                <a:ea typeface="ＭＳ Ｐゴシック" pitchFamily="34" charset="-128"/>
              </a:rPr>
              <a:t>simplify and standardize the registration and ancillary procedures applied </a:t>
            </a:r>
            <a:r>
              <a:rPr lang="en-US" sz="1800" smtClean="0"/>
              <a:t>to industrial designs in different countries </a:t>
            </a:r>
          </a:p>
          <a:p>
            <a:pPr marL="457200" lvl="1" indent="0" algn="just">
              <a:lnSpc>
                <a:spcPct val="120000"/>
              </a:lnSpc>
              <a:buNone/>
            </a:pPr>
            <a:endParaRPr lang="en-US" sz="1800" smtClean="0"/>
          </a:p>
          <a:p>
            <a:pPr lvl="1" algn="just">
              <a:lnSpc>
                <a:spcPct val="120000"/>
              </a:lnSpc>
              <a:buFont typeface="Wingdings" pitchFamily="2" charset="2"/>
              <a:buChar char="Ø"/>
            </a:pPr>
            <a:r>
              <a:rPr lang="en-US" sz="1800" smtClean="0"/>
              <a:t>GA in December 2013 will decide on whether to convene a diplomatic conference for the adoption of a design law treaty. </a:t>
            </a:r>
            <a:endParaRPr lang="en-US" sz="1800" dirty="0" smtClean="0"/>
          </a:p>
        </p:txBody>
      </p:sp>
      <p:pic>
        <p:nvPicPr>
          <p:cNvPr id="4" name="Image 3"/>
          <p:cNvPicPr>
            <a:picLocks noChangeAspect="1"/>
          </p:cNvPicPr>
          <p:nvPr/>
        </p:nvPicPr>
        <p:blipFill>
          <a:blip r:embed="rId3"/>
          <a:stretch>
            <a:fillRect/>
          </a:stretch>
        </p:blipFill>
        <p:spPr>
          <a:xfrm>
            <a:off x="6857999" y="228599"/>
            <a:ext cx="2164176" cy="1404000"/>
          </a:xfrm>
          <a:prstGeom prst="rect">
            <a:avLst/>
          </a:prstGeom>
          <a:ln>
            <a:noFill/>
          </a:ln>
          <a:effectLst>
            <a:softEdge rad="112500"/>
          </a:effectLst>
        </p:spPr>
      </p:pic>
      <p:pic>
        <p:nvPicPr>
          <p:cNvPr id="6" name="Image 5"/>
          <p:cNvPicPr>
            <a:picLocks noChangeAspect="1"/>
          </p:cNvPicPr>
          <p:nvPr/>
        </p:nvPicPr>
        <p:blipFill>
          <a:blip r:embed="rId4"/>
          <a:stretch>
            <a:fillRect/>
          </a:stretch>
        </p:blipFill>
        <p:spPr>
          <a:xfrm>
            <a:off x="228600" y="228600"/>
            <a:ext cx="1764000" cy="1140517"/>
          </a:xfrm>
          <a:prstGeom prst="rect">
            <a:avLst/>
          </a:prstGeom>
          <a:ln>
            <a:noFill/>
          </a:ln>
          <a:effectLst>
            <a:softEdge rad="112500"/>
          </a:effectLst>
        </p:spPr>
      </p:pic>
    </p:spTree>
    <p:extLst>
      <p:ext uri="{BB962C8B-B14F-4D97-AF65-F5344CB8AC3E}">
        <p14:creationId xmlns:p14="http://schemas.microsoft.com/office/powerpoint/2010/main" val="137421764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p:spPr>
        <p:txBody>
          <a:bodyPr/>
          <a:lstStyle/>
          <a:p>
            <a:pPr algn="ctr"/>
            <a:r>
              <a:rPr lang="en-US" smtClean="0"/>
              <a:t>MORE INFORMATION </a:t>
            </a:r>
            <a:endParaRPr lang="en-US" dirty="0"/>
          </a:p>
        </p:txBody>
      </p:sp>
      <p:sp>
        <p:nvSpPr>
          <p:cNvPr id="3" name="Content Placeholder 2"/>
          <p:cNvSpPr>
            <a:spLocks noGrp="1"/>
          </p:cNvSpPr>
          <p:nvPr>
            <p:ph idx="1"/>
          </p:nvPr>
        </p:nvSpPr>
        <p:spPr>
          <a:xfrm>
            <a:off x="179512" y="1484784"/>
            <a:ext cx="8507288" cy="4569371"/>
          </a:xfrm>
        </p:spPr>
        <p:txBody>
          <a:bodyPr/>
          <a:lstStyle/>
          <a:p>
            <a:r>
              <a:rPr lang="en-US" sz="1800" smtClean="0"/>
              <a:t>Download more model clauses : </a:t>
            </a:r>
            <a:r>
              <a:rPr lang="en-US" sz="1400" smtClean="0">
                <a:hlinkClick r:id="rId2"/>
              </a:rPr>
              <a:t>http://www.wipo.int/amc/en/clauses/</a:t>
            </a:r>
            <a:endParaRPr lang="en-US" sz="1400" smtClean="0"/>
          </a:p>
          <a:p>
            <a:pPr marL="0" indent="0">
              <a:buNone/>
            </a:pPr>
            <a:endParaRPr lang="en-US" sz="1800" smtClean="0"/>
          </a:p>
          <a:p>
            <a:r>
              <a:rPr lang="en-US" sz="1800" smtClean="0"/>
              <a:t>Published information: </a:t>
            </a:r>
          </a:p>
          <a:p>
            <a:pPr marL="0" indent="0">
              <a:buNone/>
            </a:pPr>
            <a:endParaRPr lang="en-US" sz="1800" smtClean="0"/>
          </a:p>
          <a:p>
            <a:pPr marL="742950" lvl="2" indent="-342900">
              <a:buFont typeface="Wingdings" pitchFamily="2" charset="2"/>
              <a:buChar char="Ø"/>
            </a:pPr>
            <a:r>
              <a:rPr lang="en-US" sz="1400" i="1" smtClean="0"/>
              <a:t>wipo.int/amc</a:t>
            </a:r>
          </a:p>
          <a:p>
            <a:pPr marL="342900" lvl="1" indent="-342900"/>
            <a:endParaRPr lang="en-US" sz="1800" i="1" smtClean="0"/>
          </a:p>
          <a:p>
            <a:pPr eaLnBrk="1" hangingPunct="1">
              <a:defRPr/>
            </a:pPr>
            <a:r>
              <a:rPr lang="en-US" sz="1800" smtClean="0"/>
              <a:t>Contact information: </a:t>
            </a:r>
          </a:p>
          <a:p>
            <a:pPr marL="0" indent="0" eaLnBrk="1" hangingPunct="1">
              <a:buFontTx/>
              <a:buNone/>
              <a:defRPr/>
            </a:pPr>
            <a:endParaRPr lang="en-US" sz="1400" i="1" smtClean="0"/>
          </a:p>
          <a:p>
            <a:pPr lvl="1" algn="just" eaLnBrk="1" hangingPunct="1">
              <a:buFont typeface="Wingdings" pitchFamily="2" charset="2"/>
              <a:buChar char="Ø"/>
              <a:defRPr/>
            </a:pPr>
            <a:r>
              <a:rPr lang="en-US" sz="1400" smtClean="0"/>
              <a:t>WIPO Center Office in Geneva</a:t>
            </a:r>
            <a:r>
              <a:rPr lang="en-US" sz="1400" i="1" smtClean="0"/>
              <a:t> </a:t>
            </a:r>
          </a:p>
          <a:p>
            <a:pPr marL="457200" lvl="1" indent="0" algn="just" eaLnBrk="1" hangingPunct="1">
              <a:buFontTx/>
              <a:buNone/>
              <a:defRPr/>
            </a:pPr>
            <a:r>
              <a:rPr lang="en-US" sz="1400" i="1" smtClean="0"/>
              <a:t>      </a:t>
            </a:r>
            <a:r>
              <a:rPr lang="en-US" sz="1400" smtClean="0"/>
              <a:t>WIPO Headquarters </a:t>
            </a:r>
          </a:p>
          <a:p>
            <a:pPr algn="just" eaLnBrk="1" hangingPunct="1">
              <a:buFontTx/>
              <a:buNone/>
              <a:defRPr/>
            </a:pPr>
            <a:r>
              <a:rPr lang="en-US" sz="1400" smtClean="0"/>
              <a:t>	       +41 22 338 8247 </a:t>
            </a:r>
          </a:p>
          <a:p>
            <a:pPr eaLnBrk="1" hangingPunct="1">
              <a:buFontTx/>
              <a:buNone/>
              <a:defRPr/>
            </a:pPr>
            <a:endParaRPr lang="en-US" sz="1400" smtClean="0"/>
          </a:p>
          <a:p>
            <a:pPr lvl="1" eaLnBrk="1" hangingPunct="1">
              <a:buFont typeface="Wingdings" pitchFamily="2" charset="2"/>
              <a:buChar char="Ø"/>
              <a:defRPr/>
            </a:pPr>
            <a:r>
              <a:rPr lang="en-US" sz="1400" smtClean="0"/>
              <a:t>WIPO Center Office in Singapore                                                                                                   Maxwell Chambers</a:t>
            </a:r>
          </a:p>
          <a:p>
            <a:pPr eaLnBrk="1" hangingPunct="1">
              <a:buFontTx/>
              <a:buNone/>
              <a:defRPr/>
            </a:pPr>
            <a:r>
              <a:rPr lang="en-US" sz="1400" smtClean="0"/>
              <a:t>               +65 6225 2129</a:t>
            </a:r>
          </a:p>
          <a:p>
            <a:pPr eaLnBrk="1" hangingPunct="1">
              <a:buFontTx/>
              <a:buNone/>
              <a:defRPr/>
            </a:pPr>
            <a:endParaRPr lang="en-US" sz="1400" smtClean="0"/>
          </a:p>
          <a:p>
            <a:pPr marL="742950" lvl="2" indent="-342900" eaLnBrk="1" hangingPunct="1">
              <a:buFont typeface="Wingdings" pitchFamily="2" charset="2"/>
              <a:buChar char="Ø"/>
              <a:defRPr/>
            </a:pPr>
            <a:r>
              <a:rPr lang="en-US" sz="1400" i="1" smtClean="0"/>
              <a:t>arbiter.mail@wipo.int</a:t>
            </a:r>
          </a:p>
          <a:p>
            <a:endParaRPr lang="en-US" sz="1800" smtClean="0"/>
          </a:p>
          <a:p>
            <a:endParaRPr lang="en-US" dirty="0"/>
          </a:p>
        </p:txBody>
      </p:sp>
      <p:pic>
        <p:nvPicPr>
          <p:cNvPr id="9318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20272" y="1660037"/>
            <a:ext cx="1584223" cy="448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14022" y="4402284"/>
            <a:ext cx="2362434" cy="293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07266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lstStyle/>
          <a:p>
            <a:pPr algn="ctr"/>
            <a:r>
              <a:rPr lang="en-US" sz="2400" smtClean="0"/>
              <a:t>GLOBAL DATABASES FOR INTELLECTUAL PROPERTY PLATFORMS AND TOOLS FOR CONNECTED KNOWLEDGE ECONOMY </a:t>
            </a:r>
            <a:endParaRPr lang="en-US" sz="2400" dirty="0"/>
          </a:p>
        </p:txBody>
      </p:sp>
      <p:sp>
        <p:nvSpPr>
          <p:cNvPr id="3" name="Content Placeholder 2"/>
          <p:cNvSpPr>
            <a:spLocks noGrp="1"/>
          </p:cNvSpPr>
          <p:nvPr>
            <p:ph idx="1"/>
          </p:nvPr>
        </p:nvSpPr>
        <p:spPr/>
        <p:txBody>
          <a:bodyPr/>
          <a:lstStyle/>
          <a:p>
            <a:endParaRPr lang="en-US" sz="1200" u="sng" smtClean="0"/>
          </a:p>
          <a:p>
            <a:endParaRPr lang="en-US" sz="1200" u="sng" smtClean="0"/>
          </a:p>
          <a:p>
            <a:endParaRPr lang="en-US" sz="1200" u="sng" smtClean="0"/>
          </a:p>
          <a:p>
            <a:endParaRPr lang="en-US" sz="1200" u="sng" smtClean="0"/>
          </a:p>
          <a:p>
            <a:endParaRPr lang="en-US" sz="1200" u="sng" smtClean="0"/>
          </a:p>
          <a:p>
            <a:endParaRPr lang="en-US" sz="1200" u="sng" smtClean="0"/>
          </a:p>
          <a:p>
            <a:endParaRPr lang="en-US" sz="1200" u="sng" smtClean="0"/>
          </a:p>
          <a:p>
            <a:endParaRPr lang="en-US" sz="1200" u="sng" smtClean="0"/>
          </a:p>
          <a:p>
            <a:endParaRPr lang="en-US" sz="1200" u="sng" smtClean="0"/>
          </a:p>
          <a:p>
            <a:endParaRPr lang="en-US" sz="1200" u="sng" smtClean="0"/>
          </a:p>
          <a:p>
            <a:endParaRPr lang="en-US" sz="1200" u="sng" smtClean="0"/>
          </a:p>
          <a:p>
            <a:endParaRPr lang="en-US" sz="1200" u="sng" smtClean="0"/>
          </a:p>
          <a:p>
            <a:endParaRPr lang="en-US" sz="1200" u="sng" smtClean="0"/>
          </a:p>
          <a:p>
            <a:pPr marL="0" indent="0">
              <a:buNone/>
            </a:pPr>
            <a:endParaRPr lang="en-US" sz="1200" u="sng" smtClean="0"/>
          </a:p>
          <a:p>
            <a:r>
              <a:rPr lang="en-US" sz="1200" u="sng" smtClean="0"/>
              <a:t>Speaker</a:t>
            </a:r>
            <a:r>
              <a:rPr lang="en-US" sz="1200" smtClean="0"/>
              <a:t>: Mr. Matthew Bryan, Director, PCT Legal Division, Innovation and Technology Sector, WIPO </a:t>
            </a:r>
          </a:p>
          <a:p>
            <a:pPr marL="0" indent="0">
              <a:buNone/>
            </a:pPr>
            <a:r>
              <a:rPr lang="en-US" sz="1200" smtClean="0"/>
              <a:t>  </a:t>
            </a:r>
            <a:endParaRPr lang="en-US" sz="1200" dirty="0"/>
          </a:p>
        </p:txBody>
      </p:sp>
      <p:pic>
        <p:nvPicPr>
          <p:cNvPr id="9421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1313" y="1474788"/>
            <a:ext cx="8461375"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07205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WIPO STRATEGIC GOALS </a:t>
            </a:r>
            <a:endParaRPr lang="en-US" dirty="0"/>
          </a:p>
        </p:txBody>
      </p:sp>
      <p:sp>
        <p:nvSpPr>
          <p:cNvPr id="3" name="Content Placeholder 2"/>
          <p:cNvSpPr>
            <a:spLocks noGrp="1"/>
          </p:cNvSpPr>
          <p:nvPr>
            <p:ph idx="1"/>
          </p:nvPr>
        </p:nvSpPr>
        <p:spPr>
          <a:xfrm>
            <a:off x="251520" y="1773238"/>
            <a:ext cx="8640960" cy="4352925"/>
          </a:xfrm>
        </p:spPr>
        <p:txBody>
          <a:bodyPr/>
          <a:lstStyle/>
          <a:p>
            <a:pPr eaLnBrk="1" hangingPunct="1"/>
            <a:r>
              <a:rPr lang="en-US" dirty="0"/>
              <a:t>2 related goals</a:t>
            </a:r>
            <a:r>
              <a:rPr lang="en-US" dirty="0" smtClean="0"/>
              <a:t>:</a:t>
            </a:r>
          </a:p>
          <a:p>
            <a:pPr marL="0" indent="0" eaLnBrk="1" hangingPunct="1">
              <a:buNone/>
            </a:pPr>
            <a:endParaRPr lang="en-US" dirty="0"/>
          </a:p>
          <a:p>
            <a:pPr lvl="1" eaLnBrk="1" hangingPunct="1">
              <a:buFont typeface="Wingdings" pitchFamily="2" charset="2"/>
              <a:buChar char="Ø"/>
            </a:pPr>
            <a:r>
              <a:rPr lang="en-US" sz="2000" dirty="0"/>
              <a:t>“Coordination and Development of Global IP Infrastructure</a:t>
            </a:r>
            <a:r>
              <a:rPr lang="en-US" sz="2000" dirty="0" smtClean="0"/>
              <a:t>”</a:t>
            </a:r>
          </a:p>
          <a:p>
            <a:pPr marL="457200" lvl="1" indent="0" eaLnBrk="1" hangingPunct="1">
              <a:buNone/>
            </a:pPr>
            <a:endParaRPr lang="en-US" sz="2000" dirty="0"/>
          </a:p>
          <a:p>
            <a:pPr lvl="1" eaLnBrk="1" hangingPunct="1">
              <a:buFont typeface="Wingdings" pitchFamily="2" charset="2"/>
              <a:buChar char="Ø"/>
            </a:pPr>
            <a:r>
              <a:rPr lang="en-US" sz="2000" dirty="0"/>
              <a:t>“World Reference Source for IP Information and Analysis”</a:t>
            </a:r>
          </a:p>
          <a:p>
            <a:pPr marL="0" indent="0">
              <a:buNone/>
            </a:pPr>
            <a:endParaRPr lang="en-US" dirty="0"/>
          </a:p>
        </p:txBody>
      </p:sp>
    </p:spTree>
    <p:extLst>
      <p:ext uri="{BB962C8B-B14F-4D97-AF65-F5344CB8AC3E}">
        <p14:creationId xmlns:p14="http://schemas.microsoft.com/office/powerpoint/2010/main" val="171041653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pPr algn="ctr"/>
            <a:r>
              <a:rPr lang="en-US" sz="2800" smtClean="0"/>
              <a:t>GLOBAL DATABASES, TOOLS, AND PLATFORMS </a:t>
            </a:r>
            <a:endParaRPr lang="en-US" sz="2800" dirty="0"/>
          </a:p>
        </p:txBody>
      </p:sp>
      <p:sp>
        <p:nvSpPr>
          <p:cNvPr id="3" name="Content Placeholder 2"/>
          <p:cNvSpPr>
            <a:spLocks noGrp="1"/>
          </p:cNvSpPr>
          <p:nvPr>
            <p:ph idx="1"/>
          </p:nvPr>
        </p:nvSpPr>
        <p:spPr>
          <a:xfrm>
            <a:off x="323528" y="1773238"/>
            <a:ext cx="8568952" cy="4352925"/>
          </a:xfrm>
        </p:spPr>
        <p:txBody>
          <a:bodyPr/>
          <a:lstStyle/>
          <a:p>
            <a:r>
              <a:rPr lang="en-US" sz="1800" dirty="0"/>
              <a:t>For IP Businesses: </a:t>
            </a:r>
            <a:endParaRPr lang="en-US" sz="1800" dirty="0" smtClean="0"/>
          </a:p>
          <a:p>
            <a:pPr marL="0" indent="0">
              <a:buNone/>
            </a:pPr>
            <a:endParaRPr lang="en-US" sz="1800" dirty="0"/>
          </a:p>
          <a:p>
            <a:pPr lvl="1">
              <a:buFont typeface="Wingdings" pitchFamily="2" charset="2"/>
              <a:buChar char="Ø"/>
            </a:pPr>
            <a:r>
              <a:rPr lang="en-US" sz="1600" dirty="0"/>
              <a:t>Providing search facilities for IP collections</a:t>
            </a:r>
          </a:p>
          <a:p>
            <a:pPr lvl="1">
              <a:buFont typeface="Wingdings" pitchFamily="2" charset="2"/>
              <a:buChar char="Ø"/>
            </a:pPr>
            <a:r>
              <a:rPr lang="en-US" sz="1600" dirty="0"/>
              <a:t>Simplifying application procedures to multiple IP authorities</a:t>
            </a:r>
          </a:p>
          <a:p>
            <a:pPr lvl="1">
              <a:buFont typeface="Wingdings" pitchFamily="2" charset="2"/>
              <a:buChar char="Ø"/>
            </a:pPr>
            <a:r>
              <a:rPr lang="en-US" sz="1600" dirty="0"/>
              <a:t>Providing IP related matchmaking services</a:t>
            </a:r>
          </a:p>
          <a:p>
            <a:endParaRPr lang="en-US" dirty="0"/>
          </a:p>
          <a:p>
            <a:r>
              <a:rPr lang="en-US" sz="1800" dirty="0"/>
              <a:t>For IP offices: </a:t>
            </a:r>
            <a:endParaRPr lang="en-US" sz="1800" dirty="0" smtClean="0"/>
          </a:p>
          <a:p>
            <a:pPr marL="0" indent="0">
              <a:buNone/>
            </a:pPr>
            <a:endParaRPr lang="en-US" sz="1800" dirty="0"/>
          </a:p>
          <a:p>
            <a:pPr>
              <a:buFont typeface="Wingdings" pitchFamily="2" charset="2"/>
              <a:buChar char="Ø"/>
            </a:pPr>
            <a:r>
              <a:rPr lang="en-US" sz="1600" dirty="0"/>
              <a:t>Assisting automation, IP information dissemination and exchange of IP documents with other offices</a:t>
            </a:r>
          </a:p>
          <a:p>
            <a:endParaRPr lang="en-US" dirty="0"/>
          </a:p>
        </p:txBody>
      </p:sp>
    </p:spTree>
    <p:extLst>
      <p:ext uri="{BB962C8B-B14F-4D97-AF65-F5344CB8AC3E}">
        <p14:creationId xmlns:p14="http://schemas.microsoft.com/office/powerpoint/2010/main" val="303678740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smtClean="0"/>
              <a:t>GLOBAL DATABASES, TOOLS, AND PLATFORMS FOR IP BUSINESS (FREE) </a:t>
            </a:r>
            <a:endParaRPr lang="en-US" sz="3200" dirty="0"/>
          </a:p>
        </p:txBody>
      </p:sp>
      <p:sp>
        <p:nvSpPr>
          <p:cNvPr id="3" name="Content Placeholder 2"/>
          <p:cNvSpPr>
            <a:spLocks noGrp="1"/>
          </p:cNvSpPr>
          <p:nvPr>
            <p:ph idx="1"/>
          </p:nvPr>
        </p:nvSpPr>
        <p:spPr>
          <a:xfrm>
            <a:off x="395536" y="1916832"/>
            <a:ext cx="8229600" cy="4352925"/>
          </a:xfrm>
        </p:spPr>
        <p:txBody>
          <a:bodyPr/>
          <a:lstStyle/>
          <a:p>
            <a:r>
              <a:rPr lang="en-US" sz="1800" dirty="0"/>
              <a:t>PATENTSCOPE </a:t>
            </a:r>
            <a:endParaRPr lang="en-US" sz="1800" dirty="0" smtClean="0"/>
          </a:p>
          <a:p>
            <a:pPr marL="0" indent="0">
              <a:buNone/>
            </a:pPr>
            <a:endParaRPr lang="en-US" sz="1800" dirty="0"/>
          </a:p>
          <a:p>
            <a:r>
              <a:rPr lang="en-US" sz="1800" dirty="0"/>
              <a:t>Global Brand </a:t>
            </a:r>
            <a:r>
              <a:rPr lang="en-US" sz="1800" dirty="0" smtClean="0"/>
              <a:t>Database</a:t>
            </a:r>
          </a:p>
          <a:p>
            <a:pPr marL="0" indent="0">
              <a:buNone/>
            </a:pPr>
            <a:endParaRPr lang="en-US" sz="1800" dirty="0"/>
          </a:p>
          <a:p>
            <a:r>
              <a:rPr lang="en-US" sz="1800" dirty="0"/>
              <a:t>WIPO </a:t>
            </a:r>
            <a:r>
              <a:rPr lang="en-US" sz="1800" dirty="0" err="1" smtClean="0"/>
              <a:t>Lex</a:t>
            </a:r>
            <a:endParaRPr lang="en-US" sz="1800" dirty="0" smtClean="0"/>
          </a:p>
          <a:p>
            <a:pPr marL="0" indent="0">
              <a:buNone/>
            </a:pPr>
            <a:endParaRPr lang="en-US" sz="1800" dirty="0"/>
          </a:p>
          <a:p>
            <a:r>
              <a:rPr lang="en-US" sz="1800" dirty="0"/>
              <a:t>WIPO IPAS, WIPO </a:t>
            </a:r>
            <a:r>
              <a:rPr lang="en-US" sz="1800" dirty="0" smtClean="0"/>
              <a:t>DAS</a:t>
            </a:r>
          </a:p>
          <a:p>
            <a:pPr marL="0" indent="0">
              <a:buNone/>
            </a:pPr>
            <a:endParaRPr lang="en-US" sz="1800" dirty="0"/>
          </a:p>
          <a:p>
            <a:r>
              <a:rPr lang="en-US" sz="1800" dirty="0"/>
              <a:t>WIPO </a:t>
            </a:r>
            <a:r>
              <a:rPr lang="en-US" sz="1800" dirty="0" smtClean="0"/>
              <a:t>CASE</a:t>
            </a:r>
          </a:p>
          <a:p>
            <a:pPr marL="0" indent="0">
              <a:buNone/>
            </a:pPr>
            <a:endParaRPr lang="en-US" sz="1800" dirty="0"/>
          </a:p>
          <a:p>
            <a:r>
              <a:rPr lang="en-US" sz="1800" dirty="0"/>
              <a:t>WIPO </a:t>
            </a:r>
            <a:r>
              <a:rPr lang="en-US" sz="1800" dirty="0" smtClean="0"/>
              <a:t>RE:SEARCH</a:t>
            </a:r>
          </a:p>
          <a:p>
            <a:pPr marL="0" indent="0">
              <a:buNone/>
            </a:pPr>
            <a:endParaRPr lang="en-US" sz="1800" dirty="0"/>
          </a:p>
          <a:p>
            <a:r>
              <a:rPr lang="en-US" sz="1800" dirty="0"/>
              <a:t>WIPO GREEN</a:t>
            </a:r>
          </a:p>
          <a:p>
            <a:endParaRPr lang="en-US" dirty="0"/>
          </a:p>
        </p:txBody>
      </p:sp>
    </p:spTree>
    <p:extLst>
      <p:ext uri="{BB962C8B-B14F-4D97-AF65-F5344CB8AC3E}">
        <p14:creationId xmlns:p14="http://schemas.microsoft.com/office/powerpoint/2010/main" val="223826032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Grp="1" noChangeAspect="1" noChangeArrowheads="1"/>
          </p:cNvPicPr>
          <p:nvPr>
            <p:ph idx="1"/>
          </p:nvPr>
        </p:nvPicPr>
        <p:blipFill>
          <a:blip r:embed="rId2"/>
          <a:srcRect t="15131" r="-1480"/>
          <a:stretch>
            <a:fillRect/>
          </a:stretch>
        </p:blipFill>
        <p:spPr bwMode="auto">
          <a:xfrm>
            <a:off x="2029" y="0"/>
            <a:ext cx="9178002" cy="6021288"/>
          </a:xfrm>
          <a:prstGeom prst="rect">
            <a:avLst/>
          </a:prstGeom>
          <a:noFill/>
          <a:ln w="9525">
            <a:noFill/>
            <a:miter lim="800000"/>
            <a:headEnd/>
            <a:tailEnd/>
          </a:ln>
        </p:spPr>
      </p:pic>
    </p:spTree>
    <p:extLst>
      <p:ext uri="{BB962C8B-B14F-4D97-AF65-F5344CB8AC3E}">
        <p14:creationId xmlns:p14="http://schemas.microsoft.com/office/powerpoint/2010/main" val="242423818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17514"/>
          <a:stretch>
            <a:fillRect/>
          </a:stretch>
        </p:blipFill>
        <p:spPr bwMode="auto">
          <a:xfrm>
            <a:off x="82553" y="116632"/>
            <a:ext cx="8971131" cy="5832648"/>
          </a:xfrm>
          <a:prstGeom prst="rect">
            <a:avLst/>
          </a:prstGeom>
          <a:noFill/>
          <a:ln w="9525">
            <a:noFill/>
            <a:miter lim="800000"/>
            <a:headEnd/>
            <a:tailEnd/>
          </a:ln>
        </p:spPr>
      </p:pic>
    </p:spTree>
    <p:extLst>
      <p:ext uri="{BB962C8B-B14F-4D97-AF65-F5344CB8AC3E}">
        <p14:creationId xmlns:p14="http://schemas.microsoft.com/office/powerpoint/2010/main" val="415724672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pPr algn="ctr"/>
            <a:r>
              <a:rPr lang="en-US" smtClean="0"/>
              <a:t>PATENTSCOPE </a:t>
            </a:r>
            <a:endParaRPr lang="en-US" dirty="0"/>
          </a:p>
        </p:txBody>
      </p:sp>
      <p:sp>
        <p:nvSpPr>
          <p:cNvPr id="3" name="Content Placeholder 2"/>
          <p:cNvSpPr>
            <a:spLocks noGrp="1"/>
          </p:cNvSpPr>
          <p:nvPr>
            <p:ph idx="1"/>
          </p:nvPr>
        </p:nvSpPr>
        <p:spPr>
          <a:xfrm>
            <a:off x="179512" y="1556792"/>
            <a:ext cx="8640960" cy="4569371"/>
          </a:xfrm>
        </p:spPr>
        <p:txBody>
          <a:bodyPr/>
          <a:lstStyle/>
          <a:p>
            <a:r>
              <a:rPr lang="en-US" sz="1800" dirty="0"/>
              <a:t>2.3 million PCT applications (high quality full text) including national phase data from 48 designated </a:t>
            </a:r>
            <a:r>
              <a:rPr lang="en-US" sz="1800" dirty="0" smtClean="0"/>
              <a:t>offices</a:t>
            </a:r>
          </a:p>
          <a:p>
            <a:pPr marL="0" indent="0">
              <a:buNone/>
            </a:pPr>
            <a:endParaRPr lang="en-US" sz="1800" dirty="0"/>
          </a:p>
          <a:p>
            <a:r>
              <a:rPr lang="en-US" sz="1800" dirty="0"/>
              <a:t>Over 30 million national records (from 36 countries/regions</a:t>
            </a:r>
            <a:r>
              <a:rPr lang="en-US" sz="1800" dirty="0" smtClean="0"/>
              <a:t>)</a:t>
            </a:r>
          </a:p>
          <a:p>
            <a:pPr marL="0" indent="0">
              <a:buNone/>
            </a:pPr>
            <a:endParaRPr lang="en-US" sz="1800" dirty="0"/>
          </a:p>
          <a:p>
            <a:r>
              <a:rPr lang="en-US" sz="1800" dirty="0"/>
              <a:t>Full text </a:t>
            </a:r>
            <a:r>
              <a:rPr lang="en-US" sz="1800" dirty="0" smtClean="0"/>
              <a:t>search</a:t>
            </a:r>
          </a:p>
          <a:p>
            <a:pPr marL="0" indent="0">
              <a:buNone/>
            </a:pPr>
            <a:endParaRPr lang="en-US" sz="1800" dirty="0"/>
          </a:p>
          <a:p>
            <a:r>
              <a:rPr lang="en-US" sz="1800" dirty="0"/>
              <a:t>Cross Lingual Information Retrieval (CLIR</a:t>
            </a:r>
            <a:r>
              <a:rPr lang="en-US" sz="1800" dirty="0" smtClean="0"/>
              <a:t>)</a:t>
            </a:r>
          </a:p>
          <a:p>
            <a:pPr marL="0" indent="0">
              <a:buNone/>
            </a:pPr>
            <a:endParaRPr lang="en-US" sz="1800" dirty="0"/>
          </a:p>
          <a:p>
            <a:r>
              <a:rPr lang="en-US" sz="1800" dirty="0"/>
              <a:t>Machine translation tools (Google, Microsoft, WIPO’s TAPTA) </a:t>
            </a:r>
            <a:endParaRPr lang="en-US" sz="1800" dirty="0" smtClean="0"/>
          </a:p>
          <a:p>
            <a:pPr marL="0" indent="0">
              <a:buNone/>
            </a:pPr>
            <a:endParaRPr lang="en-US" sz="1800" dirty="0"/>
          </a:p>
          <a:p>
            <a:r>
              <a:rPr lang="en-US" sz="1800" dirty="0"/>
              <a:t>Analysis and graphical </a:t>
            </a:r>
            <a:r>
              <a:rPr lang="en-US" sz="1800" dirty="0" smtClean="0"/>
              <a:t>presentation</a:t>
            </a:r>
          </a:p>
          <a:p>
            <a:pPr marL="0" indent="0">
              <a:buNone/>
            </a:pPr>
            <a:endParaRPr lang="en-US" sz="1800" dirty="0"/>
          </a:p>
          <a:p>
            <a:r>
              <a:rPr lang="en-US" sz="1800" dirty="0"/>
              <a:t>Over 6,000 </a:t>
            </a:r>
            <a:r>
              <a:rPr lang="en-US" sz="1800" dirty="0" err="1"/>
              <a:t>Vistors</a:t>
            </a:r>
            <a:r>
              <a:rPr lang="en-US" sz="1800" dirty="0"/>
              <a:t> per day</a:t>
            </a:r>
          </a:p>
          <a:p>
            <a:endParaRPr lang="en-US" dirty="0"/>
          </a:p>
        </p:txBody>
      </p:sp>
    </p:spTree>
    <p:extLst>
      <p:ext uri="{BB962C8B-B14F-4D97-AF65-F5344CB8AC3E}">
        <p14:creationId xmlns:p14="http://schemas.microsoft.com/office/powerpoint/2010/main" val="314905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0" y="116632"/>
            <a:ext cx="9108504" cy="5526614"/>
          </a:xfrm>
          <a:prstGeom prst="rect">
            <a:avLst/>
          </a:prstGeom>
          <a:noFill/>
          <a:ln w="9525">
            <a:noFill/>
            <a:miter lim="800000"/>
            <a:headEnd/>
            <a:tailEnd/>
          </a:ln>
        </p:spPr>
      </p:pic>
      <p:sp>
        <p:nvSpPr>
          <p:cNvPr id="5" name="Up Arrow 5"/>
          <p:cNvSpPr>
            <a:spLocks noChangeArrowheads="1"/>
          </p:cNvSpPr>
          <p:nvPr/>
        </p:nvSpPr>
        <p:spPr bwMode="auto">
          <a:xfrm>
            <a:off x="2843808" y="1970787"/>
            <a:ext cx="431800" cy="574675"/>
          </a:xfrm>
          <a:prstGeom prst="upArrow">
            <a:avLst>
              <a:gd name="adj1" fmla="val 50000"/>
              <a:gd name="adj2" fmla="val 49908"/>
            </a:avLst>
          </a:prstGeom>
          <a:solidFill>
            <a:srgbClr val="FF0000"/>
          </a:solidFill>
          <a:ln w="9525">
            <a:noFill/>
            <a:miter lim="800000"/>
            <a:headEnd/>
            <a:tailEnd/>
          </a:ln>
        </p:spPr>
        <p:txBody>
          <a:bodyPr>
            <a:spAutoFit/>
          </a:bodyPr>
          <a:lstStyle/>
          <a:p>
            <a:pPr>
              <a:spcBef>
                <a:spcPct val="50000"/>
              </a:spcBef>
            </a:pPr>
            <a:endParaRPr lang="en-US"/>
          </a:p>
        </p:txBody>
      </p:sp>
    </p:spTree>
    <p:extLst>
      <p:ext uri="{BB962C8B-B14F-4D97-AF65-F5344CB8AC3E}">
        <p14:creationId xmlns:p14="http://schemas.microsoft.com/office/powerpoint/2010/main" val="302786478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2"/>
          <a:srcRect/>
          <a:stretch>
            <a:fillRect/>
          </a:stretch>
        </p:blipFill>
        <p:spPr bwMode="auto">
          <a:xfrm>
            <a:off x="92075" y="21095"/>
            <a:ext cx="9051925" cy="6789737"/>
          </a:xfrm>
          <a:prstGeom prst="rect">
            <a:avLst/>
          </a:prstGeom>
          <a:noFill/>
          <a:ln w="9525">
            <a:noFill/>
            <a:miter lim="800000"/>
            <a:headEnd/>
            <a:tailEnd/>
          </a:ln>
        </p:spPr>
      </p:pic>
      <p:sp>
        <p:nvSpPr>
          <p:cNvPr id="5" name="Right Arrow 3"/>
          <p:cNvSpPr>
            <a:spLocks noChangeArrowheads="1"/>
          </p:cNvSpPr>
          <p:nvPr/>
        </p:nvSpPr>
        <p:spPr bwMode="auto">
          <a:xfrm>
            <a:off x="735944" y="745435"/>
            <a:ext cx="576263" cy="215900"/>
          </a:xfrm>
          <a:prstGeom prst="rightArrow">
            <a:avLst>
              <a:gd name="adj1" fmla="val 50000"/>
              <a:gd name="adj2" fmla="val 50046"/>
            </a:avLst>
          </a:prstGeom>
          <a:solidFill>
            <a:srgbClr val="FF0000"/>
          </a:solidFill>
          <a:ln w="9525">
            <a:noFill/>
            <a:miter lim="800000"/>
            <a:headEnd/>
            <a:tailEnd/>
          </a:ln>
        </p:spPr>
        <p:txBody>
          <a:bodyPr>
            <a:spAutoFit/>
          </a:bodyPr>
          <a:lstStyle/>
          <a:p>
            <a:pPr>
              <a:spcBef>
                <a:spcPct val="50000"/>
              </a:spcBef>
            </a:pPr>
            <a:endParaRPr lang="en-US"/>
          </a:p>
        </p:txBody>
      </p:sp>
      <p:sp>
        <p:nvSpPr>
          <p:cNvPr id="6" name="Right Arrow 3"/>
          <p:cNvSpPr>
            <a:spLocks noChangeArrowheads="1"/>
          </p:cNvSpPr>
          <p:nvPr/>
        </p:nvSpPr>
        <p:spPr bwMode="auto">
          <a:xfrm>
            <a:off x="755650" y="1412776"/>
            <a:ext cx="576263" cy="215900"/>
          </a:xfrm>
          <a:prstGeom prst="rightArrow">
            <a:avLst>
              <a:gd name="adj1" fmla="val 50000"/>
              <a:gd name="adj2" fmla="val 50046"/>
            </a:avLst>
          </a:prstGeom>
          <a:solidFill>
            <a:srgbClr val="FF0000"/>
          </a:solidFill>
          <a:ln w="9525">
            <a:noFill/>
            <a:miter lim="800000"/>
            <a:headEnd/>
            <a:tailEnd/>
          </a:ln>
        </p:spPr>
        <p:txBody>
          <a:bodyPr>
            <a:spAutoFit/>
          </a:bodyPr>
          <a:lstStyle/>
          <a:p>
            <a:pPr>
              <a:spcBef>
                <a:spcPct val="50000"/>
              </a:spcBef>
            </a:pPr>
            <a:endParaRPr lang="en-US"/>
          </a:p>
        </p:txBody>
      </p:sp>
    </p:spTree>
    <p:extLst>
      <p:ext uri="{BB962C8B-B14F-4D97-AF65-F5344CB8AC3E}">
        <p14:creationId xmlns:p14="http://schemas.microsoft.com/office/powerpoint/2010/main" val="24152193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476672" y="116632"/>
            <a:ext cx="11305256" cy="576064"/>
          </a:xfrm>
        </p:spPr>
        <p:txBody>
          <a:bodyPr/>
          <a:lstStyle/>
          <a:p>
            <a:pPr algn="ctr"/>
            <a:r>
              <a:rPr lang="en-US" dirty="0" smtClean="0">
                <a:ea typeface="ＭＳ Ｐゴシック" pitchFamily="34" charset="-128"/>
              </a:rPr>
              <a:t>        </a:t>
            </a:r>
            <a:r>
              <a:rPr lang="en-US" sz="2600" dirty="0" smtClean="0">
                <a:ea typeface="ＭＳ Ｐゴシック" pitchFamily="34" charset="-128"/>
              </a:rPr>
              <a:t>LATEST SCT SESSION (NOVEMBER 2013) </a:t>
            </a:r>
          </a:p>
        </p:txBody>
      </p:sp>
      <p:sp>
        <p:nvSpPr>
          <p:cNvPr id="49155" name="Rectangle 3"/>
          <p:cNvSpPr>
            <a:spLocks noGrp="1" noChangeArrowheads="1"/>
          </p:cNvSpPr>
          <p:nvPr>
            <p:ph type="body" idx="4294967295"/>
          </p:nvPr>
        </p:nvSpPr>
        <p:spPr>
          <a:xfrm>
            <a:off x="35496" y="908720"/>
            <a:ext cx="9001000" cy="5346383"/>
          </a:xfrm>
        </p:spPr>
        <p:txBody>
          <a:bodyPr/>
          <a:lstStyle/>
          <a:p>
            <a:pPr algn="just"/>
            <a:r>
              <a:rPr lang="en-US" sz="1500" smtClean="0">
                <a:ea typeface="ＭＳ Ｐゴシック" pitchFamily="34" charset="-128"/>
              </a:rPr>
              <a:t>All the countries that took the floor in the latest SCT were in favor of convening a diplomatic conference for the adoption of the Design Law Treaty. Delegations however disagreed with respect to the conditions in order to do so:</a:t>
            </a:r>
          </a:p>
          <a:p>
            <a:pPr marL="0" indent="0" algn="just">
              <a:buNone/>
            </a:pPr>
            <a:endParaRPr lang="en-US" sz="1800" smtClean="0">
              <a:ea typeface="ＭＳ Ｐゴシック" pitchFamily="34" charset="-128"/>
            </a:endParaRPr>
          </a:p>
          <a:p>
            <a:pPr lvl="1" algn="just">
              <a:buFont typeface="Wingdings" pitchFamily="2" charset="2"/>
              <a:buChar char="Ø"/>
            </a:pPr>
            <a:r>
              <a:rPr lang="en-US" sz="1400" b="1" u="sng" smtClean="0">
                <a:solidFill>
                  <a:srgbClr val="0066FF"/>
                </a:solidFill>
                <a:ea typeface="ＭＳ Ｐゴシック" pitchFamily="34" charset="-128"/>
              </a:rPr>
              <a:t>Technical assistance and capacity building to help implementing the new treaty: </a:t>
            </a:r>
          </a:p>
          <a:p>
            <a:pPr marL="457200" lvl="1" indent="0" algn="just">
              <a:buNone/>
            </a:pPr>
            <a:endParaRPr lang="en-US" sz="1400" b="1" u="sng" smtClean="0">
              <a:solidFill>
                <a:srgbClr val="0066FF"/>
              </a:solidFill>
              <a:ea typeface="ＭＳ Ｐゴシック" pitchFamily="34" charset="-128"/>
            </a:endParaRPr>
          </a:p>
          <a:p>
            <a:pPr marL="1257300" lvl="2" indent="-342900" algn="just">
              <a:buFont typeface="+mj-lt"/>
              <a:buAutoNum type="arabicPeriod"/>
            </a:pPr>
            <a:r>
              <a:rPr lang="en-US" sz="1400" smtClean="0">
                <a:ea typeface="ＭＳ Ｐゴシック" pitchFamily="34" charset="-128"/>
              </a:rPr>
              <a:t>For a large number of delegations an agreement in the form of an article in the Treaty had to be reached prior to convening the DC. </a:t>
            </a:r>
          </a:p>
          <a:p>
            <a:pPr marL="1257300" lvl="2" indent="-342900" algn="just">
              <a:buFont typeface="+mj-lt"/>
              <a:buAutoNum type="arabicPeriod"/>
            </a:pPr>
            <a:r>
              <a:rPr lang="en-US" sz="1400" smtClean="0">
                <a:ea typeface="ＭＳ Ｐゴシック" pitchFamily="34" charset="-128"/>
              </a:rPr>
              <a:t>Other delegations considered that the SCT could already recommend to the GA the convening of a DC. </a:t>
            </a:r>
          </a:p>
          <a:p>
            <a:pPr marL="914400" lvl="2" indent="0" algn="just">
              <a:buNone/>
            </a:pPr>
            <a:endParaRPr lang="en-US" sz="1400" smtClean="0">
              <a:ea typeface="ＭＳ Ｐゴシック" pitchFamily="34" charset="-128"/>
            </a:endParaRPr>
          </a:p>
          <a:p>
            <a:pPr lvl="1" algn="just">
              <a:buFont typeface="Wingdings" pitchFamily="2" charset="2"/>
              <a:buChar char="Ø"/>
            </a:pPr>
            <a:r>
              <a:rPr lang="en-US" sz="1400" b="1" u="sng" smtClean="0">
                <a:solidFill>
                  <a:srgbClr val="0066FF"/>
                </a:solidFill>
                <a:ea typeface="ＭＳ Ｐゴシック" pitchFamily="34" charset="-128"/>
              </a:rPr>
              <a:t>A facilitator has been appointed for the next GA</a:t>
            </a:r>
          </a:p>
          <a:p>
            <a:pPr marL="0" indent="0" algn="just">
              <a:buNone/>
            </a:pPr>
            <a:endParaRPr lang="en-US" sz="1800" smtClean="0">
              <a:ea typeface="ＭＳ Ｐゴシック" pitchFamily="34" charset="-128"/>
            </a:endParaRPr>
          </a:p>
          <a:p>
            <a:pPr algn="just"/>
            <a:r>
              <a:rPr lang="en-US" sz="1500" smtClean="0">
                <a:ea typeface="ＭＳ Ｐゴシック" pitchFamily="34" charset="-128"/>
              </a:rPr>
              <a:t>Important SCT work is related to the protection of </a:t>
            </a:r>
            <a:r>
              <a:rPr lang="en-US" sz="1500" i="1" smtClean="0">
                <a:ea typeface="ＭＳ Ｐゴシック" pitchFamily="34" charset="-128"/>
              </a:rPr>
              <a:t>country names </a:t>
            </a:r>
            <a:r>
              <a:rPr lang="en-US" sz="1500" smtClean="0">
                <a:ea typeface="ＭＳ Ｐゴシック" pitchFamily="34" charset="-128"/>
              </a:rPr>
              <a:t>against registration or use of trademarks. This work is situated at the interface between private trademark rights and the interests of States to control the use and appropriation of their names. </a:t>
            </a:r>
            <a:r>
              <a:rPr lang="en-US" sz="1400" smtClean="0">
                <a:ea typeface="ＭＳ Ｐゴシック" pitchFamily="34" charset="-128"/>
              </a:rPr>
              <a:t>The Secretariat will prepare a working document based on submissions from Member States for consideration of the SCT at its next session. </a:t>
            </a:r>
          </a:p>
          <a:p>
            <a:pPr marL="0" indent="0" algn="just">
              <a:buNone/>
            </a:pPr>
            <a:endParaRPr lang="en-US" sz="1500" smtClean="0">
              <a:ea typeface="ＭＳ Ｐゴシック" pitchFamily="34" charset="-128"/>
            </a:endParaRPr>
          </a:p>
          <a:p>
            <a:pPr algn="just"/>
            <a:r>
              <a:rPr lang="en-US" sz="1500" i="1" smtClean="0">
                <a:ea typeface="ＭＳ Ｐゴシック" pitchFamily="34" charset="-128"/>
              </a:rPr>
              <a:t>Beyond SCT</a:t>
            </a:r>
            <a:r>
              <a:rPr lang="en-US" sz="1500" smtClean="0">
                <a:ea typeface="ＭＳ Ｐゴシック" pitchFamily="34" charset="-128"/>
              </a:rPr>
              <a:t>: GA September 2013 decided on the </a:t>
            </a:r>
            <a:r>
              <a:rPr lang="en-US" sz="1500" smtClean="0"/>
              <a:t>convening of a Diplomatic Conference  for the adoption of a </a:t>
            </a:r>
            <a:r>
              <a:rPr lang="en-US" sz="1500" i="1" smtClean="0"/>
              <a:t>Revised Lisbon Agreement </a:t>
            </a:r>
            <a:r>
              <a:rPr lang="en-US" sz="1500" smtClean="0"/>
              <a:t>on Appellations of Origin and Geographical Indications in 2015. </a:t>
            </a:r>
            <a:endParaRPr lang="en-US" sz="1500" smtClean="0">
              <a:ea typeface="ＭＳ Ｐゴシック" pitchFamily="34" charset="-128"/>
            </a:endParaRPr>
          </a:p>
          <a:p>
            <a:endParaRPr lang="en-US" sz="1800" dirty="0" smtClean="0">
              <a:ea typeface="ＭＳ Ｐゴシック" pitchFamily="34" charset="-128"/>
            </a:endParaRPr>
          </a:p>
        </p:txBody>
      </p:sp>
    </p:spTree>
    <p:extLst>
      <p:ext uri="{BB962C8B-B14F-4D97-AF65-F5344CB8AC3E}">
        <p14:creationId xmlns:p14="http://schemas.microsoft.com/office/powerpoint/2010/main" val="285716620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srcRect/>
          <a:stretch>
            <a:fillRect/>
          </a:stretch>
        </p:blipFill>
        <p:spPr bwMode="auto">
          <a:xfrm>
            <a:off x="0" y="76200"/>
            <a:ext cx="9148763" cy="6861175"/>
          </a:xfrm>
          <a:prstGeom prst="rect">
            <a:avLst/>
          </a:prstGeom>
          <a:noFill/>
          <a:ln w="9525">
            <a:noFill/>
            <a:miter lim="800000"/>
            <a:headEnd/>
            <a:tailEnd/>
          </a:ln>
        </p:spPr>
      </p:pic>
      <p:sp>
        <p:nvSpPr>
          <p:cNvPr id="5" name="Right Arrow 3"/>
          <p:cNvSpPr>
            <a:spLocks noChangeArrowheads="1"/>
          </p:cNvSpPr>
          <p:nvPr/>
        </p:nvSpPr>
        <p:spPr bwMode="auto">
          <a:xfrm>
            <a:off x="913607" y="1828800"/>
            <a:ext cx="576262" cy="360363"/>
          </a:xfrm>
          <a:prstGeom prst="rightArrow">
            <a:avLst>
              <a:gd name="adj1" fmla="val 50000"/>
              <a:gd name="adj2" fmla="val 49972"/>
            </a:avLst>
          </a:prstGeom>
          <a:solidFill>
            <a:srgbClr val="FF0000"/>
          </a:solidFill>
          <a:ln w="9525">
            <a:noFill/>
            <a:miter lim="800000"/>
            <a:headEnd/>
            <a:tailEnd/>
          </a:ln>
        </p:spPr>
        <p:txBody>
          <a:bodyPr>
            <a:spAutoFit/>
          </a:bodyPr>
          <a:lstStyle/>
          <a:p>
            <a:pPr>
              <a:spcBef>
                <a:spcPct val="50000"/>
              </a:spcBef>
            </a:pPr>
            <a:endParaRPr lang="en-US"/>
          </a:p>
        </p:txBody>
      </p:sp>
    </p:spTree>
    <p:extLst>
      <p:ext uri="{BB962C8B-B14F-4D97-AF65-F5344CB8AC3E}">
        <p14:creationId xmlns:p14="http://schemas.microsoft.com/office/powerpoint/2010/main" val="326579368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323528" y="188640"/>
            <a:ext cx="8424936" cy="5644383"/>
          </a:xfrm>
          <a:prstGeom prst="rect">
            <a:avLst/>
          </a:prstGeom>
          <a:noFill/>
          <a:ln w="9525">
            <a:noFill/>
            <a:miter lim="800000"/>
            <a:headEnd/>
            <a:tailEnd/>
          </a:ln>
        </p:spPr>
      </p:pic>
      <p:sp>
        <p:nvSpPr>
          <p:cNvPr id="5" name="Left Brace 3"/>
          <p:cNvSpPr>
            <a:spLocks/>
          </p:cNvSpPr>
          <p:nvPr/>
        </p:nvSpPr>
        <p:spPr bwMode="auto">
          <a:xfrm>
            <a:off x="900113" y="1196975"/>
            <a:ext cx="404812" cy="2663825"/>
          </a:xfrm>
          <a:prstGeom prst="leftBrace">
            <a:avLst>
              <a:gd name="adj1" fmla="val 8347"/>
              <a:gd name="adj2" fmla="val 50000"/>
            </a:avLst>
          </a:prstGeom>
          <a:noFill/>
          <a:ln w="57150">
            <a:solidFill>
              <a:srgbClr val="FF0000"/>
            </a:solidFill>
            <a:round/>
            <a:headEnd/>
            <a:tailEnd/>
          </a:ln>
        </p:spPr>
        <p:txBody>
          <a:bodyPr>
            <a:spAutoFit/>
          </a:bodyPr>
          <a:lstStyle/>
          <a:p>
            <a:pPr>
              <a:spcBef>
                <a:spcPct val="50000"/>
              </a:spcBef>
            </a:pPr>
            <a:endParaRPr lang="en-US"/>
          </a:p>
        </p:txBody>
      </p:sp>
      <p:sp>
        <p:nvSpPr>
          <p:cNvPr id="6" name="TextBox 5"/>
          <p:cNvSpPr txBox="1">
            <a:spLocks noChangeArrowheads="1"/>
          </p:cNvSpPr>
          <p:nvPr/>
        </p:nvSpPr>
        <p:spPr bwMode="auto">
          <a:xfrm>
            <a:off x="-130155" y="1700808"/>
            <a:ext cx="1015663" cy="2520950"/>
          </a:xfrm>
          <a:prstGeom prst="rect">
            <a:avLst/>
          </a:prstGeom>
          <a:noFill/>
          <a:ln w="9525">
            <a:noFill/>
            <a:miter lim="800000"/>
            <a:headEnd/>
            <a:tailEnd/>
          </a:ln>
        </p:spPr>
        <p:txBody>
          <a:bodyPr vert="eaVert">
            <a:spAutoFit/>
          </a:bodyPr>
          <a:lstStyle/>
          <a:p>
            <a:pPr>
              <a:spcBef>
                <a:spcPct val="50000"/>
              </a:spcBef>
            </a:pPr>
            <a:r>
              <a:rPr lang="en-US" sz="1800" dirty="0"/>
              <a:t>Search Query</a:t>
            </a:r>
          </a:p>
          <a:p>
            <a:pPr>
              <a:spcBef>
                <a:spcPct val="50000"/>
              </a:spcBef>
            </a:pPr>
            <a:endParaRPr lang="en-US" dirty="0"/>
          </a:p>
        </p:txBody>
      </p:sp>
      <p:sp>
        <p:nvSpPr>
          <p:cNvPr id="7" name="Right Arrow 6"/>
          <p:cNvSpPr>
            <a:spLocks noChangeArrowheads="1"/>
          </p:cNvSpPr>
          <p:nvPr/>
        </p:nvSpPr>
        <p:spPr bwMode="auto">
          <a:xfrm>
            <a:off x="773423" y="4941168"/>
            <a:ext cx="503237" cy="288925"/>
          </a:xfrm>
          <a:prstGeom prst="rightArrow">
            <a:avLst>
              <a:gd name="adj1" fmla="val 50000"/>
              <a:gd name="adj2" fmla="val 49761"/>
            </a:avLst>
          </a:prstGeom>
          <a:solidFill>
            <a:srgbClr val="FF0000"/>
          </a:solidFill>
          <a:ln w="9525" algn="ctr">
            <a:solidFill>
              <a:srgbClr val="FF0000"/>
            </a:solidFill>
            <a:round/>
            <a:headEnd/>
            <a:tailEnd/>
          </a:ln>
        </p:spPr>
        <p:txBody>
          <a:bodyPr>
            <a:spAutoFit/>
          </a:bodyPr>
          <a:lstStyle/>
          <a:p>
            <a:pPr>
              <a:spcBef>
                <a:spcPct val="50000"/>
              </a:spcBef>
            </a:pPr>
            <a:endParaRPr lang="en-US"/>
          </a:p>
        </p:txBody>
      </p:sp>
    </p:spTree>
    <p:extLst>
      <p:ext uri="{BB962C8B-B14F-4D97-AF65-F5344CB8AC3E}">
        <p14:creationId xmlns:p14="http://schemas.microsoft.com/office/powerpoint/2010/main" val="297702272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323528" y="476672"/>
            <a:ext cx="8015081" cy="5433467"/>
          </a:xfrm>
          <a:prstGeom prst="rect">
            <a:avLst/>
          </a:prstGeom>
          <a:noFill/>
          <a:ln w="9525">
            <a:noFill/>
            <a:miter lim="800000"/>
            <a:headEnd/>
            <a:tailEnd/>
          </a:ln>
        </p:spPr>
      </p:pic>
      <p:sp>
        <p:nvSpPr>
          <p:cNvPr id="5" name="Down Arrow 3"/>
          <p:cNvSpPr>
            <a:spLocks noChangeArrowheads="1"/>
          </p:cNvSpPr>
          <p:nvPr/>
        </p:nvSpPr>
        <p:spPr bwMode="auto">
          <a:xfrm>
            <a:off x="2411412" y="1406215"/>
            <a:ext cx="288925" cy="360362"/>
          </a:xfrm>
          <a:prstGeom prst="downArrow">
            <a:avLst>
              <a:gd name="adj1" fmla="val 50000"/>
              <a:gd name="adj2" fmla="val 49890"/>
            </a:avLst>
          </a:prstGeom>
          <a:solidFill>
            <a:srgbClr val="FF0000"/>
          </a:solidFill>
          <a:ln w="9525">
            <a:noFill/>
            <a:miter lim="800000"/>
            <a:headEnd/>
            <a:tailEnd/>
          </a:ln>
        </p:spPr>
        <p:txBody>
          <a:bodyPr>
            <a:spAutoFit/>
          </a:bodyPr>
          <a:lstStyle/>
          <a:p>
            <a:pPr>
              <a:spcBef>
                <a:spcPct val="50000"/>
              </a:spcBef>
            </a:pPr>
            <a:endParaRPr lang="en-US"/>
          </a:p>
        </p:txBody>
      </p:sp>
    </p:spTree>
    <p:extLst>
      <p:ext uri="{BB962C8B-B14F-4D97-AF65-F5344CB8AC3E}">
        <p14:creationId xmlns:p14="http://schemas.microsoft.com/office/powerpoint/2010/main" val="331573668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323528" y="548680"/>
            <a:ext cx="8424936" cy="5460132"/>
          </a:xfrm>
          <a:prstGeom prst="rect">
            <a:avLst/>
          </a:prstGeom>
          <a:noFill/>
          <a:ln w="9525">
            <a:noFill/>
            <a:miter lim="800000"/>
            <a:headEnd/>
            <a:tailEnd/>
          </a:ln>
        </p:spPr>
      </p:pic>
      <p:sp>
        <p:nvSpPr>
          <p:cNvPr id="5" name="Down Arrow 4"/>
          <p:cNvSpPr>
            <a:spLocks noChangeArrowheads="1"/>
          </p:cNvSpPr>
          <p:nvPr/>
        </p:nvSpPr>
        <p:spPr bwMode="auto">
          <a:xfrm>
            <a:off x="6516216" y="565515"/>
            <a:ext cx="719137" cy="431800"/>
          </a:xfrm>
          <a:prstGeom prst="downArrow">
            <a:avLst>
              <a:gd name="adj1" fmla="val 50000"/>
              <a:gd name="adj2" fmla="val 50000"/>
            </a:avLst>
          </a:prstGeom>
          <a:solidFill>
            <a:srgbClr val="FF0000"/>
          </a:solidFill>
          <a:ln w="9525">
            <a:noFill/>
            <a:miter lim="800000"/>
            <a:headEnd/>
            <a:tailEnd/>
          </a:ln>
        </p:spPr>
        <p:txBody>
          <a:bodyPr>
            <a:spAutoFit/>
          </a:bodyPr>
          <a:lstStyle/>
          <a:p>
            <a:pPr>
              <a:spcBef>
                <a:spcPct val="50000"/>
              </a:spcBef>
            </a:pPr>
            <a:endParaRPr lang="en-US"/>
          </a:p>
        </p:txBody>
      </p:sp>
      <p:sp>
        <p:nvSpPr>
          <p:cNvPr id="6" name="TextBox 3"/>
          <p:cNvSpPr txBox="1">
            <a:spLocks noChangeArrowheads="1"/>
          </p:cNvSpPr>
          <p:nvPr/>
        </p:nvSpPr>
        <p:spPr bwMode="auto">
          <a:xfrm>
            <a:off x="7524328" y="4437112"/>
            <a:ext cx="792311" cy="461665"/>
          </a:xfrm>
          <a:prstGeom prst="rect">
            <a:avLst/>
          </a:prstGeom>
          <a:noFill/>
          <a:ln w="9525">
            <a:noFill/>
            <a:miter lim="800000"/>
            <a:headEnd/>
            <a:tailEnd/>
          </a:ln>
        </p:spPr>
        <p:txBody>
          <a:bodyPr wrap="square">
            <a:spAutoFit/>
          </a:bodyPr>
          <a:lstStyle/>
          <a:p>
            <a:pPr algn="ctr">
              <a:spcBef>
                <a:spcPct val="50000"/>
              </a:spcBef>
            </a:pPr>
            <a:r>
              <a:rPr lang="en-US" dirty="0">
                <a:solidFill>
                  <a:srgbClr val="FF0000"/>
                </a:solidFill>
              </a:rPr>
              <a:t>??</a:t>
            </a:r>
          </a:p>
        </p:txBody>
      </p:sp>
    </p:spTree>
    <p:extLst>
      <p:ext uri="{BB962C8B-B14F-4D97-AF65-F5344CB8AC3E}">
        <p14:creationId xmlns:p14="http://schemas.microsoft.com/office/powerpoint/2010/main" val="180001992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251520" y="260648"/>
            <a:ext cx="8424936" cy="5793507"/>
          </a:xfrm>
          <a:prstGeom prst="rect">
            <a:avLst/>
          </a:prstGeom>
          <a:noFill/>
          <a:ln w="9525">
            <a:noFill/>
            <a:miter lim="800000"/>
            <a:headEnd/>
            <a:tailEnd/>
          </a:ln>
        </p:spPr>
      </p:pic>
      <p:sp>
        <p:nvSpPr>
          <p:cNvPr id="5" name="Down Arrow 3"/>
          <p:cNvSpPr>
            <a:spLocks noChangeArrowheads="1"/>
          </p:cNvSpPr>
          <p:nvPr/>
        </p:nvSpPr>
        <p:spPr bwMode="auto">
          <a:xfrm>
            <a:off x="5148263" y="765175"/>
            <a:ext cx="431800" cy="287338"/>
          </a:xfrm>
          <a:prstGeom prst="downArrow">
            <a:avLst>
              <a:gd name="adj1" fmla="val 50000"/>
              <a:gd name="adj2" fmla="val 50000"/>
            </a:avLst>
          </a:prstGeom>
          <a:solidFill>
            <a:srgbClr val="FF0000"/>
          </a:solidFill>
          <a:ln w="9525">
            <a:noFill/>
            <a:miter lim="800000"/>
            <a:headEnd/>
            <a:tailEnd/>
          </a:ln>
        </p:spPr>
        <p:txBody>
          <a:bodyPr>
            <a:spAutoFit/>
          </a:bodyPr>
          <a:lstStyle/>
          <a:p>
            <a:pPr>
              <a:spcBef>
                <a:spcPct val="50000"/>
              </a:spcBef>
            </a:pPr>
            <a:endParaRPr lang="en-US"/>
          </a:p>
        </p:txBody>
      </p:sp>
      <p:sp>
        <p:nvSpPr>
          <p:cNvPr id="6" name="Down Arrow 5"/>
          <p:cNvSpPr>
            <a:spLocks noChangeArrowheads="1"/>
          </p:cNvSpPr>
          <p:nvPr/>
        </p:nvSpPr>
        <p:spPr bwMode="auto">
          <a:xfrm>
            <a:off x="6156325" y="765175"/>
            <a:ext cx="431800" cy="287338"/>
          </a:xfrm>
          <a:prstGeom prst="downArrow">
            <a:avLst>
              <a:gd name="adj1" fmla="val 50000"/>
              <a:gd name="adj2" fmla="val 50000"/>
            </a:avLst>
          </a:prstGeom>
          <a:solidFill>
            <a:srgbClr val="FF0000"/>
          </a:solidFill>
          <a:ln w="9525">
            <a:noFill/>
            <a:miter lim="800000"/>
            <a:headEnd/>
            <a:tailEnd/>
          </a:ln>
        </p:spPr>
        <p:txBody>
          <a:bodyPr>
            <a:spAutoFit/>
          </a:bodyPr>
          <a:lstStyle/>
          <a:p>
            <a:pPr>
              <a:spcBef>
                <a:spcPct val="50000"/>
              </a:spcBef>
            </a:pPr>
            <a:endParaRPr lang="en-US"/>
          </a:p>
        </p:txBody>
      </p:sp>
    </p:spTree>
    <p:extLst>
      <p:ext uri="{BB962C8B-B14F-4D97-AF65-F5344CB8AC3E}">
        <p14:creationId xmlns:p14="http://schemas.microsoft.com/office/powerpoint/2010/main" val="39843604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611560" y="260648"/>
            <a:ext cx="8064896" cy="5723279"/>
          </a:xfrm>
          <a:prstGeom prst="rect">
            <a:avLst/>
          </a:prstGeom>
          <a:noFill/>
          <a:ln w="9525">
            <a:noFill/>
            <a:miter lim="800000"/>
            <a:headEnd/>
            <a:tailEnd/>
          </a:ln>
        </p:spPr>
      </p:pic>
      <p:sp>
        <p:nvSpPr>
          <p:cNvPr id="5" name="Right Arrow 3"/>
          <p:cNvSpPr>
            <a:spLocks noChangeArrowheads="1"/>
          </p:cNvSpPr>
          <p:nvPr/>
        </p:nvSpPr>
        <p:spPr bwMode="auto">
          <a:xfrm>
            <a:off x="827584" y="4581128"/>
            <a:ext cx="574675" cy="576262"/>
          </a:xfrm>
          <a:prstGeom prst="rightArrow">
            <a:avLst>
              <a:gd name="adj1" fmla="val 50000"/>
              <a:gd name="adj2" fmla="val 50000"/>
            </a:avLst>
          </a:prstGeom>
          <a:solidFill>
            <a:srgbClr val="FF0000"/>
          </a:solidFill>
          <a:ln w="9525">
            <a:noFill/>
            <a:miter lim="800000"/>
            <a:headEnd/>
            <a:tailEnd/>
          </a:ln>
        </p:spPr>
        <p:txBody>
          <a:bodyPr>
            <a:spAutoFit/>
          </a:bodyPr>
          <a:lstStyle/>
          <a:p>
            <a:pPr>
              <a:spcBef>
                <a:spcPct val="50000"/>
              </a:spcBef>
            </a:pPr>
            <a:endParaRPr lang="en-US" dirty="0"/>
          </a:p>
        </p:txBody>
      </p:sp>
    </p:spTree>
    <p:extLst>
      <p:ext uri="{BB962C8B-B14F-4D97-AF65-F5344CB8AC3E}">
        <p14:creationId xmlns:p14="http://schemas.microsoft.com/office/powerpoint/2010/main" val="193877511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251520" y="473536"/>
            <a:ext cx="8496944" cy="5508612"/>
          </a:xfrm>
          <a:prstGeom prst="rect">
            <a:avLst/>
          </a:prstGeom>
          <a:noFill/>
          <a:ln w="9525">
            <a:noFill/>
            <a:miter lim="800000"/>
            <a:headEnd/>
            <a:tailEnd/>
          </a:ln>
        </p:spPr>
      </p:pic>
      <p:sp>
        <p:nvSpPr>
          <p:cNvPr id="5" name="Down Arrow 3"/>
          <p:cNvSpPr>
            <a:spLocks noChangeArrowheads="1"/>
          </p:cNvSpPr>
          <p:nvPr/>
        </p:nvSpPr>
        <p:spPr bwMode="auto">
          <a:xfrm>
            <a:off x="2814705" y="756374"/>
            <a:ext cx="288925" cy="360362"/>
          </a:xfrm>
          <a:prstGeom prst="downArrow">
            <a:avLst>
              <a:gd name="adj1" fmla="val 50000"/>
              <a:gd name="adj2" fmla="val 49890"/>
            </a:avLst>
          </a:prstGeom>
          <a:solidFill>
            <a:srgbClr val="FF0000"/>
          </a:solidFill>
          <a:ln w="9525">
            <a:noFill/>
            <a:miter lim="800000"/>
            <a:headEnd/>
            <a:tailEnd/>
          </a:ln>
        </p:spPr>
        <p:txBody>
          <a:bodyPr>
            <a:spAutoFit/>
          </a:bodyPr>
          <a:lstStyle/>
          <a:p>
            <a:pPr>
              <a:spcBef>
                <a:spcPct val="50000"/>
              </a:spcBef>
            </a:pPr>
            <a:endParaRPr lang="en-US"/>
          </a:p>
        </p:txBody>
      </p:sp>
    </p:spTree>
    <p:extLst>
      <p:ext uri="{BB962C8B-B14F-4D97-AF65-F5344CB8AC3E}">
        <p14:creationId xmlns:p14="http://schemas.microsoft.com/office/powerpoint/2010/main" val="77517496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TAPTA </a:t>
            </a:r>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467544" y="1700808"/>
            <a:ext cx="8208912" cy="4200525"/>
          </a:xfrm>
          <a:prstGeom prst="rect">
            <a:avLst/>
          </a:prstGeom>
          <a:noFill/>
          <a:ln w="9525">
            <a:noFill/>
            <a:miter lim="800000"/>
            <a:headEnd/>
            <a:tailEnd/>
          </a:ln>
        </p:spPr>
      </p:pic>
    </p:spTree>
    <p:extLst>
      <p:ext uri="{BB962C8B-B14F-4D97-AF65-F5344CB8AC3E}">
        <p14:creationId xmlns:p14="http://schemas.microsoft.com/office/powerpoint/2010/main" val="146999665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251520" y="404664"/>
            <a:ext cx="8568952" cy="5433467"/>
          </a:xfrm>
          <a:prstGeom prst="rect">
            <a:avLst/>
          </a:prstGeom>
          <a:noFill/>
          <a:ln w="9525">
            <a:noFill/>
            <a:miter lim="800000"/>
            <a:headEnd/>
            <a:tailEnd/>
          </a:ln>
        </p:spPr>
      </p:pic>
    </p:spTree>
    <p:extLst>
      <p:ext uri="{BB962C8B-B14F-4D97-AF65-F5344CB8AC3E}">
        <p14:creationId xmlns:p14="http://schemas.microsoft.com/office/powerpoint/2010/main" val="170027628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323528" y="548680"/>
            <a:ext cx="8424936" cy="5289451"/>
          </a:xfrm>
          <a:prstGeom prst="rect">
            <a:avLst/>
          </a:prstGeom>
          <a:noFill/>
          <a:ln w="9525">
            <a:noFill/>
            <a:miter lim="800000"/>
            <a:headEnd/>
            <a:tailEnd/>
          </a:ln>
        </p:spPr>
      </p:pic>
    </p:spTree>
    <p:extLst>
      <p:ext uri="{BB962C8B-B14F-4D97-AF65-F5344CB8AC3E}">
        <p14:creationId xmlns:p14="http://schemas.microsoft.com/office/powerpoint/2010/main" val="434682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9396536" cy="864096"/>
          </a:xfrm>
        </p:spPr>
        <p:txBody>
          <a:bodyPr/>
          <a:lstStyle/>
          <a:p>
            <a:r>
              <a:rPr lang="en-US" sz="2600" smtClean="0">
                <a:latin typeface="Arial" charset="0"/>
                <a:cs typeface="Times New Roman" charset="0"/>
              </a:rPr>
              <a:t>  </a:t>
            </a:r>
            <a:br>
              <a:rPr lang="en-US" sz="2600" smtClean="0">
                <a:latin typeface="Arial" charset="0"/>
                <a:cs typeface="Times New Roman" charset="0"/>
              </a:rPr>
            </a:br>
            <a:r>
              <a:rPr lang="en-US" sz="2600" smtClean="0">
                <a:latin typeface="Arial" charset="0"/>
                <a:cs typeface="Times New Roman" charset="0"/>
              </a:rPr>
              <a:t>       </a:t>
            </a:r>
            <a:r>
              <a:rPr lang="en-US" smtClean="0">
                <a:cs typeface="Times New Roman"/>
              </a:rPr>
              <a:t>BEIJING TREATY ON AUDIOVISUAL   	</a:t>
            </a:r>
            <a:br>
              <a:rPr lang="en-US" smtClean="0">
                <a:cs typeface="Times New Roman"/>
              </a:rPr>
            </a:br>
            <a:r>
              <a:rPr lang="en-US" smtClean="0">
                <a:cs typeface="Times New Roman"/>
              </a:rPr>
              <a:t>       PERFORMANCES JUNE, 26 2012  </a:t>
            </a:r>
            <a:endParaRPr lang="en-US" dirty="0">
              <a:latin typeface="Arial" charset="0"/>
              <a:cs typeface="Arial" charset="0"/>
            </a:endParaRPr>
          </a:p>
        </p:txBody>
      </p:sp>
      <p:pic>
        <p:nvPicPr>
          <p:cNvPr id="9" name="Espace réservé du contenu 4" descr="url.jpg"/>
          <p:cNvPicPr>
            <a:picLocks noGrp="1" noChangeAspect="1"/>
          </p:cNvPicPr>
          <p:nvPr/>
        </p:nvPicPr>
        <p:blipFill>
          <a:blip r:embed="rId2">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a:srcRect l="21329" r="21329"/>
          <a:stretch>
            <a:fillRect/>
          </a:stretch>
        </p:blipFill>
        <p:spPr>
          <a:xfrm>
            <a:off x="4860032" y="1700808"/>
            <a:ext cx="3962400" cy="4191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smtClean="0"/>
              <a:t>GLOBAL DATABASES, TOOLS, AND PLATFORMS FOR IP BUSINESS (FREE) </a:t>
            </a:r>
            <a:endParaRPr lang="en-US" sz="2800" dirty="0"/>
          </a:p>
        </p:txBody>
      </p:sp>
      <p:sp>
        <p:nvSpPr>
          <p:cNvPr id="3" name="Content Placeholder 2"/>
          <p:cNvSpPr>
            <a:spLocks noGrp="1"/>
          </p:cNvSpPr>
          <p:nvPr>
            <p:ph idx="1"/>
          </p:nvPr>
        </p:nvSpPr>
        <p:spPr>
          <a:xfrm>
            <a:off x="1259632" y="1772816"/>
            <a:ext cx="8229600" cy="4352925"/>
          </a:xfrm>
        </p:spPr>
        <p:txBody>
          <a:bodyPr/>
          <a:lstStyle/>
          <a:p>
            <a:r>
              <a:rPr lang="en-US" sz="1800" dirty="0"/>
              <a:t>PATENTSCOPE </a:t>
            </a:r>
            <a:endParaRPr lang="en-US" sz="1800" dirty="0" smtClean="0"/>
          </a:p>
          <a:p>
            <a:pPr marL="0" indent="0">
              <a:buNone/>
            </a:pPr>
            <a:endParaRPr lang="en-US" sz="1800" dirty="0"/>
          </a:p>
          <a:p>
            <a:r>
              <a:rPr lang="en-US" sz="1800" dirty="0"/>
              <a:t>Global Brand </a:t>
            </a:r>
            <a:r>
              <a:rPr lang="en-US" sz="1800" dirty="0" smtClean="0"/>
              <a:t>Database</a:t>
            </a:r>
          </a:p>
          <a:p>
            <a:pPr marL="0" indent="0">
              <a:buNone/>
            </a:pPr>
            <a:endParaRPr lang="en-US" sz="1800" dirty="0"/>
          </a:p>
          <a:p>
            <a:r>
              <a:rPr lang="en-US" sz="1800" dirty="0"/>
              <a:t>WIPO </a:t>
            </a:r>
            <a:r>
              <a:rPr lang="en-US" sz="1800" dirty="0" err="1" smtClean="0"/>
              <a:t>Lex</a:t>
            </a:r>
            <a:endParaRPr lang="en-US" sz="1800" dirty="0" smtClean="0"/>
          </a:p>
          <a:p>
            <a:pPr marL="0" indent="0">
              <a:buNone/>
            </a:pPr>
            <a:endParaRPr lang="en-US" sz="1800" dirty="0"/>
          </a:p>
          <a:p>
            <a:r>
              <a:rPr lang="en-US" sz="1800" dirty="0"/>
              <a:t>WIPO IPAS, WIPO </a:t>
            </a:r>
            <a:r>
              <a:rPr lang="en-US" sz="1800" dirty="0" smtClean="0"/>
              <a:t>DAS</a:t>
            </a:r>
          </a:p>
          <a:p>
            <a:pPr marL="0" indent="0">
              <a:buNone/>
            </a:pPr>
            <a:endParaRPr lang="en-US" sz="1800" dirty="0"/>
          </a:p>
          <a:p>
            <a:r>
              <a:rPr lang="en-US" sz="1800" dirty="0"/>
              <a:t>WIPO </a:t>
            </a:r>
            <a:r>
              <a:rPr lang="en-US" sz="1800" dirty="0" smtClean="0"/>
              <a:t>CASE</a:t>
            </a:r>
          </a:p>
          <a:p>
            <a:pPr marL="0" indent="0">
              <a:buNone/>
            </a:pPr>
            <a:endParaRPr lang="en-US" sz="1800" dirty="0"/>
          </a:p>
          <a:p>
            <a:r>
              <a:rPr lang="en-US" sz="1800" dirty="0"/>
              <a:t>WIPO </a:t>
            </a:r>
            <a:r>
              <a:rPr lang="en-US" sz="1800" dirty="0" smtClean="0"/>
              <a:t>RE:SEARCH</a:t>
            </a:r>
          </a:p>
          <a:p>
            <a:pPr marL="0" indent="0">
              <a:buNone/>
            </a:pPr>
            <a:endParaRPr lang="en-US" sz="1800" dirty="0"/>
          </a:p>
          <a:p>
            <a:r>
              <a:rPr lang="en-US" sz="1800" dirty="0"/>
              <a:t>WIPO GREEN</a:t>
            </a:r>
          </a:p>
          <a:p>
            <a:endParaRPr lang="en-US" dirty="0"/>
          </a:p>
        </p:txBody>
      </p:sp>
      <p:sp>
        <p:nvSpPr>
          <p:cNvPr id="4" name="右矢印 3"/>
          <p:cNvSpPr>
            <a:spLocks noChangeArrowheads="1"/>
          </p:cNvSpPr>
          <p:nvPr/>
        </p:nvSpPr>
        <p:spPr bwMode="auto">
          <a:xfrm>
            <a:off x="107950" y="2349500"/>
            <a:ext cx="977900" cy="484188"/>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334156147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GLOBAL BRANDS DATABASE </a:t>
            </a:r>
            <a:endParaRPr lang="en-US" dirty="0"/>
          </a:p>
        </p:txBody>
      </p:sp>
      <p:sp>
        <p:nvSpPr>
          <p:cNvPr id="3" name="Content Placeholder 2"/>
          <p:cNvSpPr>
            <a:spLocks noGrp="1"/>
          </p:cNvSpPr>
          <p:nvPr>
            <p:ph idx="1"/>
          </p:nvPr>
        </p:nvSpPr>
        <p:spPr>
          <a:xfrm>
            <a:off x="467544" y="2348880"/>
            <a:ext cx="8229600" cy="4352925"/>
          </a:xfrm>
        </p:spPr>
        <p:txBody>
          <a:bodyPr/>
          <a:lstStyle/>
          <a:p>
            <a:pPr algn="just" eaLnBrk="1" hangingPunct="1"/>
            <a:r>
              <a:rPr lang="en-US" sz="1800" dirty="0"/>
              <a:t>Over 12 million records relating to internationally-protected trademarks, etc</a:t>
            </a:r>
            <a:r>
              <a:rPr lang="en-US" sz="1800" dirty="0" smtClean="0"/>
              <a:t>.</a:t>
            </a:r>
          </a:p>
          <a:p>
            <a:pPr marL="0" indent="0" algn="just" eaLnBrk="1" hangingPunct="1">
              <a:buNone/>
            </a:pPr>
            <a:endParaRPr lang="en-US" sz="1800" dirty="0"/>
          </a:p>
          <a:p>
            <a:pPr algn="just" eaLnBrk="1" hangingPunct="1"/>
            <a:r>
              <a:rPr lang="en-US" sz="1800" dirty="0"/>
              <a:t>Free of charge simultaneous brand-related searches across multiple collections, including</a:t>
            </a:r>
            <a:r>
              <a:rPr lang="en-US" sz="1800" dirty="0" smtClean="0"/>
              <a:t>:</a:t>
            </a:r>
          </a:p>
          <a:p>
            <a:pPr marL="0" indent="0" algn="just" eaLnBrk="1" hangingPunct="1">
              <a:buNone/>
            </a:pPr>
            <a:endParaRPr lang="en-US" sz="1800" dirty="0"/>
          </a:p>
          <a:p>
            <a:pPr lvl="1" eaLnBrk="1" hangingPunct="1">
              <a:buFont typeface="Wingdings" pitchFamily="2" charset="2"/>
              <a:buChar char="Ø"/>
            </a:pPr>
            <a:r>
              <a:rPr lang="en-US" sz="2000" dirty="0"/>
              <a:t> </a:t>
            </a:r>
            <a:r>
              <a:rPr lang="en-US" sz="1600" dirty="0"/>
              <a:t>US, Canada, Switzerland, Australia, Singapore, Morocco, Egypt, UAE, Algeria, Israel, Estonia</a:t>
            </a:r>
          </a:p>
          <a:p>
            <a:endParaRPr lang="en-US" dirty="0"/>
          </a:p>
        </p:txBody>
      </p:sp>
    </p:spTree>
    <p:extLst>
      <p:ext uri="{BB962C8B-B14F-4D97-AF65-F5344CB8AC3E}">
        <p14:creationId xmlns:p14="http://schemas.microsoft.com/office/powerpoint/2010/main" val="120798134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539552" y="620688"/>
            <a:ext cx="8136904" cy="5289029"/>
          </a:xfrm>
          <a:prstGeom prst="rect">
            <a:avLst/>
          </a:prstGeom>
          <a:noFill/>
          <a:ln w="9525">
            <a:noFill/>
            <a:miter lim="800000"/>
            <a:headEnd/>
            <a:tailEnd/>
          </a:ln>
        </p:spPr>
      </p:pic>
      <p:sp>
        <p:nvSpPr>
          <p:cNvPr id="5" name="Down Arrow 3"/>
          <p:cNvSpPr>
            <a:spLocks noChangeArrowheads="1"/>
          </p:cNvSpPr>
          <p:nvPr/>
        </p:nvSpPr>
        <p:spPr bwMode="auto">
          <a:xfrm>
            <a:off x="1809849" y="1523172"/>
            <a:ext cx="339725" cy="431800"/>
          </a:xfrm>
          <a:prstGeom prst="downArrow">
            <a:avLst>
              <a:gd name="adj1" fmla="val 50000"/>
              <a:gd name="adj2" fmla="val 49976"/>
            </a:avLst>
          </a:prstGeom>
          <a:solidFill>
            <a:srgbClr val="FF0000"/>
          </a:solidFill>
          <a:ln w="9525">
            <a:noFill/>
            <a:miter lim="800000"/>
            <a:headEnd/>
            <a:tailEnd/>
          </a:ln>
        </p:spPr>
        <p:txBody>
          <a:bodyPr>
            <a:spAutoFit/>
          </a:bodyPr>
          <a:lstStyle/>
          <a:p>
            <a:pPr>
              <a:spcBef>
                <a:spcPct val="50000"/>
              </a:spcBef>
            </a:pPr>
            <a:endParaRPr lang="en-US"/>
          </a:p>
        </p:txBody>
      </p:sp>
    </p:spTree>
    <p:extLst>
      <p:ext uri="{BB962C8B-B14F-4D97-AF65-F5344CB8AC3E}">
        <p14:creationId xmlns:p14="http://schemas.microsoft.com/office/powerpoint/2010/main" val="6147730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srcRect/>
          <a:stretch>
            <a:fillRect/>
          </a:stretch>
        </p:blipFill>
        <p:spPr bwMode="auto">
          <a:xfrm>
            <a:off x="323528" y="620688"/>
            <a:ext cx="8640960" cy="5217021"/>
          </a:xfrm>
          <a:prstGeom prst="rect">
            <a:avLst/>
          </a:prstGeom>
          <a:noFill/>
          <a:ln w="9525">
            <a:noFill/>
            <a:miter lim="800000"/>
            <a:headEnd/>
            <a:tailEnd/>
          </a:ln>
        </p:spPr>
      </p:pic>
    </p:spTree>
    <p:extLst>
      <p:ext uri="{BB962C8B-B14F-4D97-AF65-F5344CB8AC3E}">
        <p14:creationId xmlns:p14="http://schemas.microsoft.com/office/powerpoint/2010/main" val="423071346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smtClean="0"/>
              <a:t>GLOBAL DATABSES, TOOLS, AND PLATFORM FOR IP BUSINESS (FREE) </a:t>
            </a:r>
            <a:endParaRPr lang="en-US" sz="2800" dirty="0"/>
          </a:p>
        </p:txBody>
      </p:sp>
      <p:sp>
        <p:nvSpPr>
          <p:cNvPr id="3" name="Content Placeholder 2"/>
          <p:cNvSpPr>
            <a:spLocks noGrp="1"/>
          </p:cNvSpPr>
          <p:nvPr>
            <p:ph idx="1"/>
          </p:nvPr>
        </p:nvSpPr>
        <p:spPr>
          <a:xfrm>
            <a:off x="1475656" y="1916832"/>
            <a:ext cx="8229600" cy="4352925"/>
          </a:xfrm>
        </p:spPr>
        <p:txBody>
          <a:bodyPr/>
          <a:lstStyle/>
          <a:p>
            <a:pPr eaLnBrk="1" hangingPunct="1">
              <a:defRPr/>
            </a:pPr>
            <a:r>
              <a:rPr lang="en-US" sz="1800" dirty="0"/>
              <a:t>PATENTSCOPE </a:t>
            </a:r>
            <a:endParaRPr lang="en-US" sz="1800" dirty="0" smtClean="0"/>
          </a:p>
          <a:p>
            <a:pPr marL="0" indent="0" eaLnBrk="1" hangingPunct="1">
              <a:buNone/>
              <a:defRPr/>
            </a:pPr>
            <a:endParaRPr lang="en-US" sz="1800" dirty="0"/>
          </a:p>
          <a:p>
            <a:pPr eaLnBrk="1" hangingPunct="1">
              <a:defRPr/>
            </a:pPr>
            <a:r>
              <a:rPr lang="en-US" sz="1800" dirty="0"/>
              <a:t>Global Brand </a:t>
            </a:r>
            <a:r>
              <a:rPr lang="en-US" sz="1800" dirty="0" smtClean="0"/>
              <a:t>Database</a:t>
            </a:r>
          </a:p>
          <a:p>
            <a:pPr marL="0" indent="0" eaLnBrk="1" hangingPunct="1">
              <a:buNone/>
              <a:defRPr/>
            </a:pPr>
            <a:endParaRPr lang="en-US" sz="1800" dirty="0"/>
          </a:p>
          <a:p>
            <a:pPr eaLnBrk="1" hangingPunct="1">
              <a:defRPr/>
            </a:pPr>
            <a:r>
              <a:rPr lang="en-US" sz="1800" dirty="0"/>
              <a:t>WIPO </a:t>
            </a:r>
            <a:r>
              <a:rPr lang="en-US" sz="1800" dirty="0" err="1" smtClean="0"/>
              <a:t>Lex</a:t>
            </a:r>
            <a:endParaRPr lang="en-US" sz="1800" dirty="0" smtClean="0"/>
          </a:p>
          <a:p>
            <a:pPr marL="0" indent="0" eaLnBrk="1" hangingPunct="1">
              <a:buNone/>
              <a:defRPr/>
            </a:pPr>
            <a:endParaRPr lang="en-US" sz="1800" dirty="0"/>
          </a:p>
          <a:p>
            <a:pPr eaLnBrk="1" hangingPunct="1">
              <a:defRPr/>
            </a:pPr>
            <a:r>
              <a:rPr lang="en-US" sz="1800" dirty="0"/>
              <a:t>WIPO IPAS, WIPO </a:t>
            </a:r>
            <a:r>
              <a:rPr lang="en-US" sz="1800" dirty="0" smtClean="0"/>
              <a:t>DAS</a:t>
            </a:r>
          </a:p>
          <a:p>
            <a:pPr marL="0" indent="0" eaLnBrk="1" hangingPunct="1">
              <a:buNone/>
              <a:defRPr/>
            </a:pPr>
            <a:endParaRPr lang="en-US" sz="1800" dirty="0"/>
          </a:p>
          <a:p>
            <a:pPr eaLnBrk="1" hangingPunct="1">
              <a:defRPr/>
            </a:pPr>
            <a:r>
              <a:rPr lang="en-US" sz="1800" dirty="0"/>
              <a:t>WIPO </a:t>
            </a:r>
            <a:r>
              <a:rPr lang="en-US" sz="1800" dirty="0" smtClean="0"/>
              <a:t>CASE</a:t>
            </a:r>
          </a:p>
          <a:p>
            <a:pPr marL="0" indent="0" eaLnBrk="1" hangingPunct="1">
              <a:buNone/>
              <a:defRPr/>
            </a:pPr>
            <a:endParaRPr lang="en-US" sz="1800" dirty="0"/>
          </a:p>
          <a:p>
            <a:pPr eaLnBrk="1" hangingPunct="1">
              <a:defRPr/>
            </a:pPr>
            <a:r>
              <a:rPr lang="en-US" sz="1800" dirty="0"/>
              <a:t>WIPO </a:t>
            </a:r>
            <a:r>
              <a:rPr lang="en-US" sz="1800" dirty="0" smtClean="0"/>
              <a:t>RE:SEARCH</a:t>
            </a:r>
          </a:p>
          <a:p>
            <a:pPr marL="0" indent="0" eaLnBrk="1" hangingPunct="1">
              <a:buNone/>
              <a:defRPr/>
            </a:pPr>
            <a:endParaRPr lang="en-US" sz="1800" dirty="0"/>
          </a:p>
          <a:p>
            <a:pPr eaLnBrk="1" hangingPunct="1">
              <a:defRPr/>
            </a:pPr>
            <a:r>
              <a:rPr lang="en-US" sz="1800" dirty="0"/>
              <a:t>WIPO GREEN</a:t>
            </a:r>
          </a:p>
          <a:p>
            <a:endParaRPr lang="en-US" dirty="0"/>
          </a:p>
        </p:txBody>
      </p:sp>
      <p:sp>
        <p:nvSpPr>
          <p:cNvPr id="4" name="右矢印 3"/>
          <p:cNvSpPr>
            <a:spLocks noChangeArrowheads="1"/>
          </p:cNvSpPr>
          <p:nvPr/>
        </p:nvSpPr>
        <p:spPr bwMode="auto">
          <a:xfrm>
            <a:off x="179512" y="3179243"/>
            <a:ext cx="977900" cy="484187"/>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230441586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a:srcRect/>
          <a:stretch>
            <a:fillRect/>
          </a:stretch>
        </p:blipFill>
        <p:spPr bwMode="auto">
          <a:xfrm>
            <a:off x="251520" y="116632"/>
            <a:ext cx="8664083" cy="5833623"/>
          </a:xfrm>
          <a:prstGeom prst="rect">
            <a:avLst/>
          </a:prstGeom>
          <a:noFill/>
          <a:ln w="9525">
            <a:noFill/>
            <a:miter lim="800000"/>
            <a:headEnd/>
            <a:tailEnd/>
          </a:ln>
          <a:effectLst/>
        </p:spPr>
      </p:pic>
    </p:spTree>
    <p:extLst>
      <p:ext uri="{BB962C8B-B14F-4D97-AF65-F5344CB8AC3E}">
        <p14:creationId xmlns:p14="http://schemas.microsoft.com/office/powerpoint/2010/main" val="259574968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2"/>
          <a:srcRect/>
          <a:stretch>
            <a:fillRect/>
          </a:stretch>
        </p:blipFill>
        <p:spPr bwMode="auto">
          <a:xfrm>
            <a:off x="251520" y="260648"/>
            <a:ext cx="8640960" cy="5577483"/>
          </a:xfrm>
          <a:prstGeom prst="rect">
            <a:avLst/>
          </a:prstGeom>
          <a:noFill/>
          <a:ln w="9525">
            <a:noFill/>
            <a:miter lim="800000"/>
            <a:headEnd/>
            <a:tailEnd/>
          </a:ln>
          <a:effectLst/>
        </p:spPr>
      </p:pic>
    </p:spTree>
    <p:extLst>
      <p:ext uri="{BB962C8B-B14F-4D97-AF65-F5344CB8AC3E}">
        <p14:creationId xmlns:p14="http://schemas.microsoft.com/office/powerpoint/2010/main" val="338199298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323528" y="548680"/>
            <a:ext cx="8568952" cy="5433467"/>
          </a:xfrm>
          <a:prstGeom prst="rect">
            <a:avLst/>
          </a:prstGeom>
          <a:noFill/>
          <a:ln w="9525">
            <a:noFill/>
            <a:miter lim="800000"/>
            <a:headEnd/>
            <a:tailEnd/>
          </a:ln>
          <a:effectLst/>
        </p:spPr>
      </p:pic>
    </p:spTree>
    <p:extLst>
      <p:ext uri="{BB962C8B-B14F-4D97-AF65-F5344CB8AC3E}">
        <p14:creationId xmlns:p14="http://schemas.microsoft.com/office/powerpoint/2010/main" val="45605430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smtClean="0"/>
              <a:t>GLOBAL DATABASES, TOOLS AND PLATFORMS FOR IP BUSINESS (FREE) </a:t>
            </a:r>
            <a:endParaRPr lang="en-US" sz="2800" dirty="0"/>
          </a:p>
        </p:txBody>
      </p:sp>
      <p:sp>
        <p:nvSpPr>
          <p:cNvPr id="3" name="Content Placeholder 2"/>
          <p:cNvSpPr>
            <a:spLocks noGrp="1"/>
          </p:cNvSpPr>
          <p:nvPr>
            <p:ph idx="1"/>
          </p:nvPr>
        </p:nvSpPr>
        <p:spPr>
          <a:xfrm>
            <a:off x="1331640" y="1844824"/>
            <a:ext cx="8229600" cy="4352925"/>
          </a:xfrm>
        </p:spPr>
        <p:txBody>
          <a:bodyPr/>
          <a:lstStyle/>
          <a:p>
            <a:pPr eaLnBrk="1" hangingPunct="1">
              <a:defRPr/>
            </a:pPr>
            <a:r>
              <a:rPr lang="en-US" sz="1800" dirty="0"/>
              <a:t>PATENTSCOPE </a:t>
            </a:r>
            <a:endParaRPr lang="en-US" sz="1800" dirty="0" smtClean="0"/>
          </a:p>
          <a:p>
            <a:pPr marL="0" indent="0" eaLnBrk="1" hangingPunct="1">
              <a:buNone/>
              <a:defRPr/>
            </a:pPr>
            <a:endParaRPr lang="en-US" sz="1800" dirty="0"/>
          </a:p>
          <a:p>
            <a:pPr eaLnBrk="1" hangingPunct="1">
              <a:defRPr/>
            </a:pPr>
            <a:r>
              <a:rPr lang="en-US" sz="1800" dirty="0"/>
              <a:t>Global Brand Database</a:t>
            </a:r>
          </a:p>
          <a:p>
            <a:pPr marL="0" indent="0" eaLnBrk="1" hangingPunct="1">
              <a:buNone/>
              <a:defRPr/>
            </a:pPr>
            <a:endParaRPr lang="en-US" sz="1800" dirty="0"/>
          </a:p>
          <a:p>
            <a:pPr eaLnBrk="1" hangingPunct="1">
              <a:defRPr/>
            </a:pPr>
            <a:r>
              <a:rPr lang="en-US" sz="1800" dirty="0"/>
              <a:t>WIPO </a:t>
            </a:r>
            <a:r>
              <a:rPr lang="en-US" sz="1800" dirty="0" err="1" smtClean="0"/>
              <a:t>Lex</a:t>
            </a:r>
            <a:endParaRPr lang="en-US" sz="1800" dirty="0" smtClean="0"/>
          </a:p>
          <a:p>
            <a:pPr marL="0" indent="0" eaLnBrk="1" hangingPunct="1">
              <a:buNone/>
              <a:defRPr/>
            </a:pPr>
            <a:endParaRPr lang="en-US" sz="1800" dirty="0"/>
          </a:p>
          <a:p>
            <a:pPr eaLnBrk="1" hangingPunct="1">
              <a:defRPr/>
            </a:pPr>
            <a:r>
              <a:rPr lang="en-US" sz="1800" dirty="0"/>
              <a:t>WIPO IPAS, WIPO </a:t>
            </a:r>
            <a:r>
              <a:rPr lang="en-US" sz="1800" dirty="0" smtClean="0"/>
              <a:t>DAS</a:t>
            </a:r>
          </a:p>
          <a:p>
            <a:pPr marL="0" indent="0" eaLnBrk="1" hangingPunct="1">
              <a:buNone/>
              <a:defRPr/>
            </a:pPr>
            <a:endParaRPr lang="en-US" sz="1800" dirty="0"/>
          </a:p>
          <a:p>
            <a:pPr eaLnBrk="1" hangingPunct="1">
              <a:defRPr/>
            </a:pPr>
            <a:r>
              <a:rPr lang="en-US" sz="1800" dirty="0"/>
              <a:t>WIPO </a:t>
            </a:r>
            <a:r>
              <a:rPr lang="en-US" sz="1800" dirty="0" smtClean="0"/>
              <a:t>CASE</a:t>
            </a:r>
          </a:p>
          <a:p>
            <a:pPr marL="0" indent="0" eaLnBrk="1" hangingPunct="1">
              <a:buNone/>
              <a:defRPr/>
            </a:pPr>
            <a:endParaRPr lang="en-US" sz="1800" dirty="0"/>
          </a:p>
          <a:p>
            <a:pPr eaLnBrk="1" hangingPunct="1">
              <a:defRPr/>
            </a:pPr>
            <a:r>
              <a:rPr lang="en-US" sz="1800" dirty="0"/>
              <a:t>WIPO </a:t>
            </a:r>
            <a:r>
              <a:rPr lang="en-US" sz="1800" dirty="0" smtClean="0"/>
              <a:t>RE:SEARCH</a:t>
            </a:r>
          </a:p>
          <a:p>
            <a:pPr marL="0" indent="0" eaLnBrk="1" hangingPunct="1">
              <a:buNone/>
              <a:defRPr/>
            </a:pPr>
            <a:endParaRPr lang="en-US" sz="1800" dirty="0"/>
          </a:p>
          <a:p>
            <a:pPr eaLnBrk="1" hangingPunct="1">
              <a:defRPr/>
            </a:pPr>
            <a:r>
              <a:rPr lang="en-US" sz="1800" dirty="0"/>
              <a:t>WIPO GREEN</a:t>
            </a:r>
          </a:p>
          <a:p>
            <a:endParaRPr lang="en-US" dirty="0"/>
          </a:p>
        </p:txBody>
      </p:sp>
      <p:sp>
        <p:nvSpPr>
          <p:cNvPr id="4" name="右矢印 3"/>
          <p:cNvSpPr>
            <a:spLocks noChangeArrowheads="1"/>
          </p:cNvSpPr>
          <p:nvPr/>
        </p:nvSpPr>
        <p:spPr bwMode="auto">
          <a:xfrm>
            <a:off x="107950" y="3783806"/>
            <a:ext cx="977900" cy="484187"/>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51395053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IPAS AND DAS </a:t>
            </a:r>
            <a:endParaRPr lang="en-US" dirty="0"/>
          </a:p>
        </p:txBody>
      </p:sp>
      <p:sp>
        <p:nvSpPr>
          <p:cNvPr id="3" name="Content Placeholder 2"/>
          <p:cNvSpPr>
            <a:spLocks noGrp="1"/>
          </p:cNvSpPr>
          <p:nvPr>
            <p:ph idx="1"/>
          </p:nvPr>
        </p:nvSpPr>
        <p:spPr>
          <a:xfrm>
            <a:off x="457200" y="1773238"/>
            <a:ext cx="8363272" cy="4352925"/>
          </a:xfrm>
        </p:spPr>
        <p:txBody>
          <a:bodyPr/>
          <a:lstStyle/>
          <a:p>
            <a:pPr eaLnBrk="1" hangingPunct="1">
              <a:defRPr/>
            </a:pPr>
            <a:r>
              <a:rPr lang="en-US" sz="1800" smtClean="0"/>
              <a:t>IPAS (IP Office Administration System) used by 55 IPOs</a:t>
            </a:r>
          </a:p>
          <a:p>
            <a:pPr marL="0" indent="0" eaLnBrk="1" hangingPunct="1">
              <a:buNone/>
              <a:defRPr/>
            </a:pPr>
            <a:endParaRPr lang="en-US" sz="1800" smtClean="0"/>
          </a:p>
          <a:p>
            <a:pPr eaLnBrk="1" hangingPunct="1">
              <a:buFont typeface="Wingdings" pitchFamily="2" charset="2"/>
              <a:buChar char="Ø"/>
              <a:defRPr/>
            </a:pPr>
            <a:r>
              <a:rPr lang="en-US" sz="1800" smtClean="0"/>
              <a:t>A WIPO software enabling small IPOs to electronically process patent, trademark, design applications</a:t>
            </a:r>
          </a:p>
          <a:p>
            <a:pPr marL="0" indent="0" eaLnBrk="1" hangingPunct="1">
              <a:buFontTx/>
              <a:buNone/>
              <a:defRPr/>
            </a:pPr>
            <a:endParaRPr lang="en-US" smtClean="0"/>
          </a:p>
          <a:p>
            <a:pPr marL="0" indent="0" eaLnBrk="1" hangingPunct="1">
              <a:buFontTx/>
              <a:buNone/>
              <a:defRPr/>
            </a:pPr>
            <a:endParaRPr lang="en-US" smtClean="0"/>
          </a:p>
          <a:p>
            <a:pPr eaLnBrk="1" hangingPunct="1">
              <a:defRPr/>
            </a:pPr>
            <a:r>
              <a:rPr lang="en-US" sz="1800" smtClean="0"/>
              <a:t>DAS (Digital Access System) used by 11 IPOs</a:t>
            </a:r>
          </a:p>
          <a:p>
            <a:pPr marL="0" indent="0" eaLnBrk="1" hangingPunct="1">
              <a:buNone/>
              <a:defRPr/>
            </a:pPr>
            <a:endParaRPr lang="en-US" sz="1800" smtClean="0"/>
          </a:p>
          <a:p>
            <a:pPr eaLnBrk="1" hangingPunct="1">
              <a:buFont typeface="Wingdings" pitchFamily="2" charset="2"/>
              <a:buChar char="Ø"/>
              <a:defRPr/>
            </a:pPr>
            <a:r>
              <a:rPr lang="en-US" sz="1800" smtClean="0"/>
              <a:t> A System that allows IPOs and applicants to securely exchange or submit a digital copy of priority documents to multiple IPOs  </a:t>
            </a:r>
          </a:p>
          <a:p>
            <a:pPr marL="0" indent="0">
              <a:buNone/>
            </a:pPr>
            <a:endParaRPr lang="en-US" dirty="0"/>
          </a:p>
        </p:txBody>
      </p:sp>
    </p:spTree>
    <p:extLst>
      <p:ext uri="{BB962C8B-B14F-4D97-AF65-F5344CB8AC3E}">
        <p14:creationId xmlns:p14="http://schemas.microsoft.com/office/powerpoint/2010/main" val="3707158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381000"/>
            <a:ext cx="4267200" cy="1143000"/>
          </a:xfrm>
        </p:spPr>
        <p:txBody>
          <a:bodyPr/>
          <a:lstStyle/>
          <a:p>
            <a:r>
              <a:rPr lang="en-US" b="1" smtClean="0">
                <a:latin typeface="Times New Roman" charset="0"/>
                <a:cs typeface="Times New Roman" charset="0"/>
              </a:rPr>
              <a:t> </a:t>
            </a:r>
            <a:r>
              <a:rPr lang="en-US" smtClean="0">
                <a:latin typeface="Arial" charset="0"/>
                <a:cs typeface="Times New Roman" charset="0"/>
              </a:rPr>
              <a:t>BEIJING TREATY  </a:t>
            </a:r>
            <a:br>
              <a:rPr lang="en-US" smtClean="0">
                <a:latin typeface="Arial" charset="0"/>
                <a:cs typeface="Times New Roman" charset="0"/>
              </a:rPr>
            </a:br>
            <a:r>
              <a:rPr lang="en-US"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060848"/>
            <a:ext cx="8753475" cy="4065315"/>
          </a:xfrm>
        </p:spPr>
        <p:txBody>
          <a:bodyPr/>
          <a:lstStyle/>
          <a:p>
            <a:pPr algn="just"/>
            <a:r>
              <a:rPr lang="en-US" sz="1800" smtClean="0">
                <a:latin typeface="Arial" charset="0"/>
                <a:cs typeface="Times New Roman" charset="0"/>
              </a:rPr>
              <a:t>The treaty on audiovisual performances was adopted on June 2012. The treaty will enter into force with 30 ratifications.  </a:t>
            </a:r>
          </a:p>
          <a:p>
            <a:pPr algn="just">
              <a:buFontTx/>
              <a:buNone/>
            </a:pPr>
            <a:endParaRPr lang="en-US" sz="1800" smtClean="0">
              <a:latin typeface="Arial" charset="0"/>
              <a:cs typeface="Times New Roman" charset="0"/>
            </a:endParaRPr>
          </a:p>
          <a:p>
            <a:pPr algn="just"/>
            <a:r>
              <a:rPr lang="en-US" sz="1800" smtClean="0">
                <a:latin typeface="Arial" charset="0"/>
                <a:cs typeface="Times New Roman" charset="0"/>
              </a:rPr>
              <a:t>This treaty will strengthen the position of performers, giving them moral and economic rights for the international use of their performances. </a:t>
            </a:r>
          </a:p>
          <a:p>
            <a:pPr algn="just"/>
            <a:endParaRPr lang="en-US" sz="1800" smtClean="0">
              <a:latin typeface="Arial" charset="0"/>
              <a:cs typeface="Times New Roman" charset="0"/>
            </a:endParaRPr>
          </a:p>
          <a:p>
            <a:pPr algn="just">
              <a:lnSpc>
                <a:spcPct val="110000"/>
              </a:lnSpc>
            </a:pPr>
            <a:r>
              <a:rPr lang="en-US" sz="1800" smtClean="0">
                <a:latin typeface="Arial" charset="0"/>
                <a:cs typeface="Times New Roman" charset="0"/>
              </a:rPr>
              <a:t>Countries becoming party will pay for the use of foreign audiovisual performances. Some or all of this money will be going to performers. </a:t>
            </a:r>
          </a:p>
          <a:p>
            <a:pPr algn="just">
              <a:lnSpc>
                <a:spcPct val="110000"/>
              </a:lnSpc>
            </a:pPr>
            <a:endParaRPr lang="en-US" sz="1800" smtClean="0">
              <a:latin typeface="Arial" charset="0"/>
              <a:cs typeface="Times New Roman" charset="0"/>
            </a:endParaRPr>
          </a:p>
          <a:p>
            <a:pPr algn="just">
              <a:lnSpc>
                <a:spcPct val="110000"/>
              </a:lnSpc>
            </a:pPr>
            <a:r>
              <a:rPr lang="en-US" sz="1800" i="1" smtClean="0">
                <a:latin typeface="Arial" charset="0"/>
                <a:cs typeface="Times New Roman" charset="0"/>
              </a:rPr>
              <a:t>« The conclusion of the Beijing Treaty is an important milestone toward closing the gap in the international rights system for audiovisual performers » </a:t>
            </a:r>
            <a:r>
              <a:rPr lang="en-US" sz="1800" smtClean="0">
                <a:latin typeface="Arial" charset="0"/>
                <a:cs typeface="Times New Roman" charset="0"/>
              </a:rPr>
              <a:t>WIPO Director General, Francis Gurry</a:t>
            </a:r>
            <a:endParaRPr lang="en-US" sz="1800" smtClean="0">
              <a:latin typeface="Arial" charset="0"/>
              <a:cs typeface="Arial" charset="0"/>
            </a:endParaRPr>
          </a:p>
          <a:p>
            <a:pPr algn="just"/>
            <a:endParaRPr lang="en-US" sz="1600" smtClean="0">
              <a:latin typeface="Arial" charset="0"/>
              <a:cs typeface="Times New Roman" charset="0"/>
            </a:endParaRPr>
          </a:p>
          <a:p>
            <a:pPr algn="just">
              <a:buFontTx/>
              <a:buNone/>
            </a:pPr>
            <a:endParaRPr lang="en-US" sz="1700" smtClean="0">
              <a:latin typeface="Arial" charset="0"/>
              <a:cs typeface="Times New Roman" charset="0"/>
            </a:endParaRPr>
          </a:p>
          <a:p>
            <a:pPr algn="just">
              <a:buFontTx/>
              <a:buNone/>
            </a:pPr>
            <a:endParaRPr lang="en-US" sz="1700" smtClean="0">
              <a:latin typeface="Arial" charset="0"/>
              <a:cs typeface="Times New Roman" charset="0"/>
            </a:endParaRPr>
          </a:p>
          <a:p>
            <a:pPr algn="just"/>
            <a:endParaRPr lang="en-US"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52400"/>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05600" y="152400"/>
            <a:ext cx="2200558" cy="15623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smtClean="0"/>
              <a:t>GLOBAL DATABASES, TOOLS, AND PLATFORM FOR IP BUSINESS (FREE) </a:t>
            </a:r>
            <a:endParaRPr lang="en-US" sz="2800" dirty="0"/>
          </a:p>
        </p:txBody>
      </p:sp>
      <p:sp>
        <p:nvSpPr>
          <p:cNvPr id="3" name="Content Placeholder 2"/>
          <p:cNvSpPr>
            <a:spLocks noGrp="1"/>
          </p:cNvSpPr>
          <p:nvPr>
            <p:ph idx="1"/>
          </p:nvPr>
        </p:nvSpPr>
        <p:spPr>
          <a:xfrm>
            <a:off x="1542998" y="1733060"/>
            <a:ext cx="8229600" cy="4352925"/>
          </a:xfrm>
        </p:spPr>
        <p:txBody>
          <a:bodyPr/>
          <a:lstStyle/>
          <a:p>
            <a:r>
              <a:rPr lang="en-US" sz="1800" dirty="0"/>
              <a:t>PATENTSCOPE </a:t>
            </a:r>
            <a:endParaRPr lang="en-US" sz="1800" dirty="0" smtClean="0"/>
          </a:p>
          <a:p>
            <a:pPr marL="0" indent="0">
              <a:buNone/>
            </a:pPr>
            <a:endParaRPr lang="en-US" sz="1800" dirty="0"/>
          </a:p>
          <a:p>
            <a:pPr eaLnBrk="1" hangingPunct="1">
              <a:defRPr/>
            </a:pPr>
            <a:r>
              <a:rPr lang="en-US" sz="1800" dirty="0"/>
              <a:t>Global Brand Database</a:t>
            </a:r>
          </a:p>
          <a:p>
            <a:pPr marL="0" indent="0">
              <a:buNone/>
            </a:pPr>
            <a:endParaRPr lang="en-US" sz="1800" dirty="0"/>
          </a:p>
          <a:p>
            <a:r>
              <a:rPr lang="en-US" sz="1800" dirty="0"/>
              <a:t>WIPO </a:t>
            </a:r>
            <a:r>
              <a:rPr lang="en-US" sz="1800" dirty="0" err="1" smtClean="0"/>
              <a:t>Lex</a:t>
            </a:r>
            <a:endParaRPr lang="en-US" sz="1800" dirty="0" smtClean="0"/>
          </a:p>
          <a:p>
            <a:pPr marL="0" indent="0">
              <a:buNone/>
            </a:pPr>
            <a:endParaRPr lang="en-US" sz="1800" dirty="0"/>
          </a:p>
          <a:p>
            <a:r>
              <a:rPr lang="en-US" sz="1800" dirty="0"/>
              <a:t>WIPO IPAS, WIPO </a:t>
            </a:r>
            <a:r>
              <a:rPr lang="en-US" sz="1800" dirty="0" smtClean="0"/>
              <a:t>DAS</a:t>
            </a:r>
          </a:p>
          <a:p>
            <a:pPr marL="0" indent="0">
              <a:buNone/>
            </a:pPr>
            <a:endParaRPr lang="en-US" sz="1800" dirty="0"/>
          </a:p>
          <a:p>
            <a:r>
              <a:rPr lang="en-US" sz="1800" dirty="0"/>
              <a:t>WIPO </a:t>
            </a:r>
            <a:r>
              <a:rPr lang="en-US" sz="1800" dirty="0" smtClean="0"/>
              <a:t>CASE</a:t>
            </a:r>
          </a:p>
          <a:p>
            <a:pPr marL="0" indent="0">
              <a:buNone/>
            </a:pPr>
            <a:endParaRPr lang="en-US" sz="1800" dirty="0"/>
          </a:p>
          <a:p>
            <a:r>
              <a:rPr lang="en-US" sz="1800" dirty="0"/>
              <a:t>WIPO </a:t>
            </a:r>
            <a:r>
              <a:rPr lang="en-US" sz="1800" dirty="0" smtClean="0"/>
              <a:t>RE:SEARCH</a:t>
            </a:r>
          </a:p>
          <a:p>
            <a:pPr marL="0" indent="0">
              <a:buNone/>
            </a:pPr>
            <a:endParaRPr lang="en-US" sz="1800" dirty="0"/>
          </a:p>
          <a:p>
            <a:r>
              <a:rPr lang="en-US" sz="1800" dirty="0"/>
              <a:t>WIPO GREEN</a:t>
            </a:r>
          </a:p>
          <a:p>
            <a:pPr marL="0" indent="0">
              <a:buNone/>
            </a:pPr>
            <a:endParaRPr lang="en-US" dirty="0"/>
          </a:p>
        </p:txBody>
      </p:sp>
      <p:sp>
        <p:nvSpPr>
          <p:cNvPr id="4" name="右矢印 3"/>
          <p:cNvSpPr>
            <a:spLocks noChangeArrowheads="1"/>
          </p:cNvSpPr>
          <p:nvPr/>
        </p:nvSpPr>
        <p:spPr bwMode="auto">
          <a:xfrm>
            <a:off x="251520" y="4346241"/>
            <a:ext cx="977900" cy="484187"/>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389411642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WIPO CASE </a:t>
            </a:r>
            <a:endParaRPr lang="en-US" dirty="0"/>
          </a:p>
        </p:txBody>
      </p:sp>
      <p:sp>
        <p:nvSpPr>
          <p:cNvPr id="3" name="Content Placeholder 2"/>
          <p:cNvSpPr>
            <a:spLocks noGrp="1"/>
          </p:cNvSpPr>
          <p:nvPr>
            <p:ph idx="1"/>
          </p:nvPr>
        </p:nvSpPr>
        <p:spPr/>
        <p:txBody>
          <a:bodyPr/>
          <a:lstStyle/>
          <a:p>
            <a:r>
              <a:rPr lang="en-US" sz="1800" dirty="0"/>
              <a:t>“Centralized Access to Search and Examination Reports</a:t>
            </a:r>
            <a:r>
              <a:rPr lang="en-US" sz="1800" dirty="0" smtClean="0"/>
              <a:t>”</a:t>
            </a:r>
          </a:p>
          <a:p>
            <a:pPr marL="0" indent="0">
              <a:buNone/>
            </a:pPr>
            <a:endParaRPr lang="en-US" sz="1800" dirty="0"/>
          </a:p>
          <a:p>
            <a:r>
              <a:rPr lang="en-US" sz="1800" dirty="0"/>
              <a:t>Started with an initiative of IP Australia and the Vancouver Group (AU, CA, UK) </a:t>
            </a:r>
            <a:endParaRPr lang="en-US" sz="1800" dirty="0" smtClean="0"/>
          </a:p>
          <a:p>
            <a:pPr marL="0" indent="0">
              <a:buNone/>
            </a:pPr>
            <a:endParaRPr lang="en-US" sz="1800" dirty="0"/>
          </a:p>
          <a:p>
            <a:r>
              <a:rPr lang="en-US" sz="1800" dirty="0"/>
              <a:t>Online patent work-sharing platform for patent examiners worldwide—secure sharing search and examination </a:t>
            </a:r>
            <a:r>
              <a:rPr lang="en-US" sz="1800" dirty="0" smtClean="0"/>
              <a:t>documentation</a:t>
            </a:r>
          </a:p>
          <a:p>
            <a:pPr marL="0" indent="0">
              <a:buNone/>
            </a:pPr>
            <a:endParaRPr lang="en-US" sz="1800" dirty="0"/>
          </a:p>
          <a:p>
            <a:r>
              <a:rPr lang="en-US" sz="1800" dirty="0"/>
              <a:t>IPOs can enhance quality and efficiency of patent </a:t>
            </a:r>
            <a:r>
              <a:rPr lang="en-US" sz="1800" dirty="0" smtClean="0"/>
              <a:t>examination</a:t>
            </a:r>
          </a:p>
          <a:p>
            <a:pPr marL="0" indent="0">
              <a:buNone/>
            </a:pPr>
            <a:endParaRPr lang="en-US" sz="1800" dirty="0"/>
          </a:p>
          <a:p>
            <a:r>
              <a:rPr lang="en-US" sz="1800" dirty="0"/>
              <a:t>CASE will be linked to Open Portal Dossier of IP5 to become the Global Portal </a:t>
            </a:r>
            <a:r>
              <a:rPr lang="en-US" sz="1800" dirty="0" smtClean="0"/>
              <a:t>Dossier</a:t>
            </a:r>
          </a:p>
          <a:p>
            <a:pPr marL="0" indent="0">
              <a:buNone/>
            </a:pPr>
            <a:endParaRPr lang="en-US" sz="1800" dirty="0"/>
          </a:p>
          <a:p>
            <a:r>
              <a:rPr lang="en-US" sz="1800" dirty="0"/>
              <a:t>How will it work?</a:t>
            </a:r>
          </a:p>
          <a:p>
            <a:endParaRPr lang="en-US" dirty="0"/>
          </a:p>
        </p:txBody>
      </p:sp>
    </p:spTree>
    <p:extLst>
      <p:ext uri="{BB962C8B-B14F-4D97-AF65-F5344CB8AC3E}">
        <p14:creationId xmlns:p14="http://schemas.microsoft.com/office/powerpoint/2010/main" val="252736323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WIPO CASE (CONTINUED) </a:t>
            </a:r>
            <a:endParaRPr lang="en-US" dirty="0"/>
          </a:p>
        </p:txBody>
      </p:sp>
      <p:sp>
        <p:nvSpPr>
          <p:cNvPr id="3" name="Content Placeholder 2"/>
          <p:cNvSpPr>
            <a:spLocks noGrp="1"/>
          </p:cNvSpPr>
          <p:nvPr>
            <p:ph idx="1"/>
          </p:nvPr>
        </p:nvSpPr>
        <p:spPr/>
        <p:txBody>
          <a:bodyPr/>
          <a:lstStyle/>
          <a:p>
            <a:pPr marL="0" indent="0" eaLnBrk="1" hangingPunct="1">
              <a:buFontTx/>
              <a:buNone/>
            </a:pPr>
            <a:r>
              <a:rPr lang="en-US" sz="1800" smtClean="0"/>
              <a:t>The System functions to: </a:t>
            </a:r>
          </a:p>
          <a:p>
            <a:pPr marL="0" indent="0" eaLnBrk="1" hangingPunct="1">
              <a:buFontTx/>
              <a:buNone/>
            </a:pPr>
            <a:endParaRPr lang="en-US" sz="1800" smtClean="0"/>
          </a:p>
          <a:p>
            <a:pPr lvl="1" algn="just" eaLnBrk="1" hangingPunct="1">
              <a:lnSpc>
                <a:spcPct val="150000"/>
              </a:lnSpc>
              <a:buFont typeface="Wingdings" pitchFamily="2" charset="2"/>
              <a:buChar char="Ø"/>
            </a:pPr>
            <a:r>
              <a:rPr lang="en-US" sz="1600" smtClean="0"/>
              <a:t>search by patent number and retrieve simple results or a list of patent family members.</a:t>
            </a:r>
          </a:p>
          <a:p>
            <a:pPr lvl="1" algn="just" eaLnBrk="1" hangingPunct="1">
              <a:lnSpc>
                <a:spcPct val="150000"/>
              </a:lnSpc>
              <a:buFont typeface="Wingdings" pitchFamily="2" charset="2"/>
              <a:buChar char="Ø"/>
            </a:pPr>
            <a:r>
              <a:rPr lang="en-US" sz="1600" smtClean="0"/>
              <a:t>view bibliographic data, citation data (if available) and lists of documents available for each patent record.</a:t>
            </a:r>
          </a:p>
          <a:p>
            <a:pPr lvl="1" algn="just" eaLnBrk="1" hangingPunct="1">
              <a:lnSpc>
                <a:spcPct val="150000"/>
              </a:lnSpc>
              <a:buFont typeface="Wingdings" pitchFamily="2" charset="2"/>
              <a:buChar char="Ø"/>
            </a:pPr>
            <a:r>
              <a:rPr lang="en-US" sz="1600" smtClean="0"/>
              <a:t>view and/or download the available documents.</a:t>
            </a:r>
          </a:p>
          <a:p>
            <a:pPr lvl="1" algn="just" eaLnBrk="1" hangingPunct="1">
              <a:lnSpc>
                <a:spcPct val="150000"/>
              </a:lnSpc>
              <a:buFont typeface="Wingdings" pitchFamily="2" charset="2"/>
              <a:buChar char="Ø"/>
            </a:pPr>
            <a:r>
              <a:rPr lang="en-US" sz="1600" smtClean="0"/>
              <a:t>subscribe to notifications of updates to a given patent record.</a:t>
            </a:r>
          </a:p>
          <a:p>
            <a:pPr marL="0" indent="0" eaLnBrk="1" hangingPunct="1">
              <a:buFontTx/>
              <a:buNone/>
            </a:pPr>
            <a:endParaRPr lang="en-US" sz="1800" smtClean="0"/>
          </a:p>
          <a:p>
            <a:pPr marL="0" lvl="1" indent="0" eaLnBrk="1" hangingPunct="1">
              <a:buNone/>
            </a:pPr>
            <a:r>
              <a:rPr lang="en-US" sz="1800" smtClean="0"/>
              <a:t>Will be linked to OPD of IP5 -&gt; “Global Dossier”</a:t>
            </a:r>
          </a:p>
          <a:p>
            <a:pPr marL="0" indent="0" eaLnBrk="1" hangingPunct="1">
              <a:buFontTx/>
              <a:buNone/>
            </a:pPr>
            <a:endParaRPr lang="en-US" sz="1800" smtClean="0"/>
          </a:p>
          <a:p>
            <a:pPr marL="0" indent="0" eaLnBrk="1" hangingPunct="1">
              <a:buFontTx/>
              <a:buNone/>
            </a:pPr>
            <a:endParaRPr lang="en-US" sz="1800" smtClean="0"/>
          </a:p>
          <a:p>
            <a:pPr marL="457200" lvl="1" indent="0" algn="just" eaLnBrk="1" hangingPunct="1">
              <a:lnSpc>
                <a:spcPct val="150000"/>
              </a:lnSpc>
              <a:buNone/>
            </a:pPr>
            <a:endParaRPr lang="en-US" sz="1800" smtClean="0"/>
          </a:p>
          <a:p>
            <a:pPr marL="0" indent="0">
              <a:buNone/>
            </a:pPr>
            <a:endParaRPr lang="en-US" dirty="0"/>
          </a:p>
        </p:txBody>
      </p:sp>
    </p:spTree>
    <p:extLst>
      <p:ext uri="{BB962C8B-B14F-4D97-AF65-F5344CB8AC3E}">
        <p14:creationId xmlns:p14="http://schemas.microsoft.com/office/powerpoint/2010/main" val="189211574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smtClean="0"/>
              <a:t>«WORLD PATENT OFFICE» ON GLOBAL DOSSIER PLATFORM (WIPO-CASE, OPD AND PATENTSCOPE) </a:t>
            </a:r>
            <a:endParaRPr lang="en-US" sz="2800" dirty="0"/>
          </a:p>
        </p:txBody>
      </p:sp>
      <p:pic>
        <p:nvPicPr>
          <p:cNvPr id="9523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27388" y="1910605"/>
            <a:ext cx="15367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8144" y="1915006"/>
            <a:ext cx="796828" cy="81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96"/>
          <p:cNvSpPr txBox="1">
            <a:spLocks noChangeArrowheads="1"/>
          </p:cNvSpPr>
          <p:nvPr/>
        </p:nvSpPr>
        <p:spPr bwMode="auto">
          <a:xfrm>
            <a:off x="6955365" y="1973156"/>
            <a:ext cx="2448272" cy="784830"/>
          </a:xfrm>
          <a:prstGeom prst="rect">
            <a:avLst/>
          </a:prstGeom>
          <a:noFill/>
          <a:ln w="9525">
            <a:noFill/>
            <a:miter lim="800000"/>
            <a:headEnd/>
            <a:tailEnd/>
          </a:ln>
        </p:spPr>
        <p:txBody>
          <a:bodyPr wrap="square">
            <a:spAutoFit/>
          </a:bodyPr>
          <a:lstStyle/>
          <a:p>
            <a:pPr>
              <a:spcBef>
                <a:spcPct val="50000"/>
              </a:spcBef>
            </a:pPr>
            <a:r>
              <a:rPr kumimoji="1" lang="en-US" altLang="ja-JP" dirty="0">
                <a:ea typeface="MS PGothic" pitchFamily="34" charset="-128"/>
              </a:rPr>
              <a:t> </a:t>
            </a:r>
            <a:r>
              <a:rPr kumimoji="1" lang="en-US" altLang="ja-JP" sz="1400" dirty="0">
                <a:ea typeface="MS PGothic" pitchFamily="34" charset="-128"/>
              </a:rPr>
              <a:t>Public Users</a:t>
            </a:r>
          </a:p>
          <a:p>
            <a:pPr>
              <a:spcBef>
                <a:spcPct val="50000"/>
              </a:spcBef>
            </a:pPr>
            <a:r>
              <a:rPr kumimoji="1" lang="fr-CH" altLang="ja-JP" sz="1400" dirty="0">
                <a:ea typeface="MS PGothic" pitchFamily="34" charset="-128"/>
              </a:rPr>
              <a:t>(</a:t>
            </a:r>
            <a:r>
              <a:rPr kumimoji="1" lang="fr-CH" altLang="ja-JP" sz="1400" dirty="0" err="1">
                <a:ea typeface="MS PGothic" pitchFamily="34" charset="-128"/>
              </a:rPr>
              <a:t>including</a:t>
            </a:r>
            <a:r>
              <a:rPr kumimoji="1" lang="fr-CH" altLang="ja-JP" sz="1400" dirty="0">
                <a:ea typeface="MS PGothic" pitchFamily="34" charset="-128"/>
              </a:rPr>
              <a:t> IP office </a:t>
            </a:r>
            <a:r>
              <a:rPr kumimoji="1" lang="fr-CH" altLang="ja-JP" sz="1400" dirty="0" err="1">
                <a:ea typeface="MS PGothic" pitchFamily="34" charset="-128"/>
              </a:rPr>
              <a:t>users</a:t>
            </a:r>
            <a:r>
              <a:rPr kumimoji="1" lang="fr-CH" altLang="ja-JP" sz="1400" dirty="0">
                <a:ea typeface="MS PGothic" pitchFamily="34" charset="-128"/>
              </a:rPr>
              <a:t>)</a:t>
            </a:r>
            <a:endParaRPr kumimoji="1" lang="en-US" altLang="ja-JP" sz="1400" dirty="0">
              <a:ea typeface="MS PGothic" pitchFamily="34" charset="-128"/>
            </a:endParaRPr>
          </a:p>
        </p:txBody>
      </p:sp>
      <p:pic>
        <p:nvPicPr>
          <p:cNvPr id="9523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238806"/>
            <a:ext cx="6223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87"/>
          <p:cNvSpPr>
            <a:spLocks noChangeShapeType="1"/>
          </p:cNvSpPr>
          <p:nvPr/>
        </p:nvSpPr>
        <p:spPr bwMode="auto">
          <a:xfrm flipV="1">
            <a:off x="5334000" y="2492896"/>
            <a:ext cx="533400" cy="0"/>
          </a:xfrm>
          <a:prstGeom prst="line">
            <a:avLst/>
          </a:prstGeom>
          <a:noFill/>
          <a:ln w="19050">
            <a:solidFill>
              <a:schemeClr val="tx1"/>
            </a:solidFill>
            <a:round/>
            <a:headEnd type="triangle" w="med" len="med"/>
            <a:tailEnd/>
          </a:ln>
        </p:spPr>
        <p:txBody>
          <a:bodyPr/>
          <a:lstStyle/>
          <a:p>
            <a:endParaRPr lang="en-US"/>
          </a:p>
        </p:txBody>
      </p:sp>
      <p:sp>
        <p:nvSpPr>
          <p:cNvPr id="11" name="Text Box 94"/>
          <p:cNvSpPr txBox="1">
            <a:spLocks noChangeArrowheads="1"/>
          </p:cNvSpPr>
          <p:nvPr/>
        </p:nvSpPr>
        <p:spPr bwMode="auto">
          <a:xfrm>
            <a:off x="2339752" y="2992440"/>
            <a:ext cx="4831637" cy="276999"/>
          </a:xfrm>
          <a:prstGeom prst="rect">
            <a:avLst/>
          </a:prstGeom>
          <a:noFill/>
          <a:ln w="9525">
            <a:noFill/>
            <a:miter lim="800000"/>
            <a:headEnd/>
            <a:tailEnd/>
          </a:ln>
        </p:spPr>
        <p:txBody>
          <a:bodyPr wrap="square">
            <a:spAutoFit/>
          </a:bodyPr>
          <a:lstStyle/>
          <a:p>
            <a:pPr>
              <a:spcBef>
                <a:spcPct val="50000"/>
              </a:spcBef>
            </a:pPr>
            <a:r>
              <a:rPr kumimoji="1" lang="en-US" altLang="ja-JP" sz="1200" dirty="0">
                <a:ea typeface="MS PGothic" pitchFamily="34" charset="-128"/>
              </a:rPr>
              <a:t>Feed dossier  information </a:t>
            </a:r>
            <a:r>
              <a:rPr kumimoji="1" lang="en-US" altLang="ja-JP" sz="1200" dirty="0" smtClean="0">
                <a:ea typeface="MS PGothic" pitchFamily="34" charset="-128"/>
              </a:rPr>
              <a:t>that OPD/CASE Offices </a:t>
            </a:r>
            <a:r>
              <a:rPr kumimoji="1" lang="en-US" altLang="ja-JP" sz="1200" dirty="0">
                <a:ea typeface="MS PGothic" pitchFamily="34" charset="-128"/>
              </a:rPr>
              <a:t>agree to publish</a:t>
            </a:r>
          </a:p>
        </p:txBody>
      </p:sp>
      <p:sp>
        <p:nvSpPr>
          <p:cNvPr id="12" name="AutoShape 5"/>
          <p:cNvSpPr>
            <a:spLocks noChangeArrowheads="1"/>
          </p:cNvSpPr>
          <p:nvPr/>
        </p:nvSpPr>
        <p:spPr bwMode="auto">
          <a:xfrm>
            <a:off x="3810000" y="3861048"/>
            <a:ext cx="1524000" cy="685800"/>
          </a:xfrm>
          <a:prstGeom prst="flowChartAlternateProcess">
            <a:avLst/>
          </a:prstGeom>
          <a:solidFill>
            <a:srgbClr val="FF9999"/>
          </a:solidFill>
          <a:ln w="9525">
            <a:solidFill>
              <a:schemeClr val="tx1"/>
            </a:solidFill>
            <a:miter lim="800000"/>
            <a:headEnd/>
            <a:tailEnd/>
          </a:ln>
        </p:spPr>
        <p:txBody>
          <a:bodyPr wrap="none" anchor="ctr"/>
          <a:lstStyle/>
          <a:p>
            <a:pPr algn="ctr">
              <a:spcBef>
                <a:spcPct val="50000"/>
              </a:spcBef>
            </a:pPr>
            <a:r>
              <a:rPr lang="en-US" altLang="ja-JP" sz="2000" dirty="0">
                <a:ea typeface="MS PGothic" pitchFamily="34" charset="-128"/>
              </a:rPr>
              <a:t>WIPO CASE</a:t>
            </a:r>
            <a:endParaRPr lang="en-US" altLang="ja-JP" dirty="0">
              <a:ea typeface="MS PGothic" pitchFamily="34" charset="-128"/>
            </a:endParaRPr>
          </a:p>
        </p:txBody>
      </p:sp>
      <p:pic>
        <p:nvPicPr>
          <p:cNvPr id="9523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33887" y="2601829"/>
            <a:ext cx="274637" cy="128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8"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015439" y="1691122"/>
            <a:ext cx="6271797" cy="213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6"/>
          <p:cNvSpPr txBox="1">
            <a:spLocks noChangeArrowheads="1"/>
          </p:cNvSpPr>
          <p:nvPr/>
        </p:nvSpPr>
        <p:spPr bwMode="auto">
          <a:xfrm>
            <a:off x="5675238" y="3356992"/>
            <a:ext cx="1733550" cy="276999"/>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Public Domain</a:t>
            </a:r>
          </a:p>
        </p:txBody>
      </p:sp>
      <p:sp>
        <p:nvSpPr>
          <p:cNvPr id="6" name="Rectangle 5"/>
          <p:cNvSpPr/>
          <p:nvPr/>
        </p:nvSpPr>
        <p:spPr>
          <a:xfrm>
            <a:off x="6106845" y="4316015"/>
            <a:ext cx="3074885" cy="461665"/>
          </a:xfrm>
          <a:prstGeom prst="rect">
            <a:avLst/>
          </a:prstGeom>
        </p:spPr>
        <p:txBody>
          <a:bodyPr wrap="square">
            <a:spAutoFit/>
          </a:bodyPr>
          <a:lstStyle/>
          <a:p>
            <a:r>
              <a:rPr kumimoji="1" lang="en-US" sz="1200" dirty="0">
                <a:ea typeface="MS PGothic" pitchFamily="34" charset="-128"/>
              </a:rPr>
              <a:t>Not accessible to the public and for PTO official use only</a:t>
            </a:r>
          </a:p>
        </p:txBody>
      </p:sp>
      <p:sp>
        <p:nvSpPr>
          <p:cNvPr id="17" name="Up Arrow 29"/>
          <p:cNvSpPr>
            <a:spLocks noChangeArrowheads="1"/>
          </p:cNvSpPr>
          <p:nvPr/>
        </p:nvSpPr>
        <p:spPr bwMode="auto">
          <a:xfrm>
            <a:off x="6051179" y="3861048"/>
            <a:ext cx="280170" cy="219674"/>
          </a:xfrm>
          <a:prstGeom prst="upArrow">
            <a:avLst>
              <a:gd name="adj1" fmla="val 50000"/>
              <a:gd name="adj2" fmla="val 50000"/>
            </a:avLst>
          </a:prstGeom>
          <a:solidFill>
            <a:schemeClr val="accent1"/>
          </a:solidFill>
          <a:ln w="9525" algn="ctr">
            <a:solidFill>
              <a:schemeClr val="tx1"/>
            </a:solidFill>
            <a:round/>
            <a:headEnd/>
            <a:tailEnd/>
          </a:ln>
        </p:spPr>
        <p:txBody>
          <a:bodyPr/>
          <a:lstStyle/>
          <a:p>
            <a:pPr>
              <a:spcBef>
                <a:spcPct val="50000"/>
              </a:spcBef>
            </a:pPr>
            <a:endParaRPr lang="en-US"/>
          </a:p>
        </p:txBody>
      </p:sp>
      <p:sp>
        <p:nvSpPr>
          <p:cNvPr id="18" name="Down Arrow 28"/>
          <p:cNvSpPr>
            <a:spLocks noChangeArrowheads="1"/>
          </p:cNvSpPr>
          <p:nvPr/>
        </p:nvSpPr>
        <p:spPr bwMode="auto">
          <a:xfrm>
            <a:off x="6053908" y="4166731"/>
            <a:ext cx="277441" cy="238323"/>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a:spcBef>
                <a:spcPct val="50000"/>
              </a:spcBef>
            </a:pPr>
            <a:endParaRPr lang="en-US"/>
          </a:p>
        </p:txBody>
      </p:sp>
      <p:pic>
        <p:nvPicPr>
          <p:cNvPr id="19" name="Picture 107" descr="j0292020"/>
          <p:cNvPicPr>
            <a:picLocks noChangeAspect="1" noChangeArrowheads="1"/>
          </p:cNvPicPr>
          <p:nvPr/>
        </p:nvPicPr>
        <p:blipFill>
          <a:blip r:embed="rId7"/>
          <a:srcRect/>
          <a:stretch>
            <a:fillRect/>
          </a:stretch>
        </p:blipFill>
        <p:spPr bwMode="auto">
          <a:xfrm>
            <a:off x="6494388" y="4941168"/>
            <a:ext cx="914400" cy="868362"/>
          </a:xfrm>
          <a:prstGeom prst="rect">
            <a:avLst/>
          </a:prstGeom>
          <a:noFill/>
          <a:ln w="9525">
            <a:noFill/>
            <a:miter lim="800000"/>
            <a:headEnd/>
            <a:tailEnd/>
          </a:ln>
        </p:spPr>
      </p:pic>
      <p:sp>
        <p:nvSpPr>
          <p:cNvPr id="20" name="TextBox 2"/>
          <p:cNvSpPr txBox="1">
            <a:spLocks noChangeArrowheads="1"/>
          </p:cNvSpPr>
          <p:nvPr/>
        </p:nvSpPr>
        <p:spPr bwMode="auto">
          <a:xfrm>
            <a:off x="7462184" y="5389748"/>
            <a:ext cx="1708794" cy="461665"/>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Examiner of CASE participating office</a:t>
            </a:r>
          </a:p>
        </p:txBody>
      </p:sp>
      <p:sp>
        <p:nvSpPr>
          <p:cNvPr id="21" name="Oval 6"/>
          <p:cNvSpPr>
            <a:spLocks noChangeArrowheads="1"/>
          </p:cNvSpPr>
          <p:nvPr/>
        </p:nvSpPr>
        <p:spPr bwMode="auto">
          <a:xfrm>
            <a:off x="4289539" y="5231109"/>
            <a:ext cx="1508125" cy="80645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sz="1400" dirty="0">
                <a:ea typeface="MS PGothic" pitchFamily="34" charset="-128"/>
              </a:rPr>
              <a:t>CASE depositary </a:t>
            </a:r>
          </a:p>
          <a:p>
            <a:pPr algn="ctr">
              <a:spcBef>
                <a:spcPct val="50000"/>
              </a:spcBef>
            </a:pPr>
            <a:r>
              <a:rPr lang="en-US" altLang="ja-JP" sz="1400" dirty="0">
                <a:ea typeface="MS PGothic" pitchFamily="34" charset="-128"/>
              </a:rPr>
              <a:t>System</a:t>
            </a:r>
          </a:p>
        </p:txBody>
      </p:sp>
      <p:sp>
        <p:nvSpPr>
          <p:cNvPr id="22" name="Oval 6"/>
          <p:cNvSpPr>
            <a:spLocks noChangeArrowheads="1"/>
          </p:cNvSpPr>
          <p:nvPr/>
        </p:nvSpPr>
        <p:spPr bwMode="auto">
          <a:xfrm>
            <a:off x="2415681" y="5291434"/>
            <a:ext cx="1371600" cy="68580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IPAS+</a:t>
            </a:r>
          </a:p>
        </p:txBody>
      </p:sp>
      <p:cxnSp>
        <p:nvCxnSpPr>
          <p:cNvPr id="23" name="Straight Arrow Connector 2"/>
          <p:cNvCxnSpPr>
            <a:cxnSpLocks noChangeShapeType="1"/>
          </p:cNvCxnSpPr>
          <p:nvPr/>
        </p:nvCxnSpPr>
        <p:spPr bwMode="auto">
          <a:xfrm flipH="1" flipV="1">
            <a:off x="5378933" y="4546848"/>
            <a:ext cx="1330971" cy="610345"/>
          </a:xfrm>
          <a:prstGeom prst="straightConnector1">
            <a:avLst/>
          </a:prstGeom>
          <a:noFill/>
          <a:ln w="19050" algn="ctr">
            <a:solidFill>
              <a:schemeClr val="tx1"/>
            </a:solidFill>
            <a:round/>
            <a:headEnd/>
            <a:tailEnd type="arrow" w="med" len="med"/>
          </a:ln>
        </p:spPr>
      </p:cxnSp>
      <p:cxnSp>
        <p:nvCxnSpPr>
          <p:cNvPr id="27" name="Straight Arrow Connector 4"/>
          <p:cNvCxnSpPr>
            <a:cxnSpLocks noChangeShapeType="1"/>
          </p:cNvCxnSpPr>
          <p:nvPr/>
        </p:nvCxnSpPr>
        <p:spPr bwMode="auto">
          <a:xfrm>
            <a:off x="5346700" y="4449763"/>
            <a:ext cx="1318272" cy="597085"/>
          </a:xfrm>
          <a:prstGeom prst="straightConnector1">
            <a:avLst/>
          </a:prstGeom>
          <a:noFill/>
          <a:ln w="19050" algn="ctr">
            <a:solidFill>
              <a:schemeClr val="tx1"/>
            </a:solidFill>
            <a:round/>
            <a:headEnd/>
            <a:tailEnd type="arrow" w="med" len="med"/>
          </a:ln>
        </p:spPr>
      </p:cxnSp>
      <p:sp>
        <p:nvSpPr>
          <p:cNvPr id="29" name="TextBox 3"/>
          <p:cNvSpPr txBox="1">
            <a:spLocks noChangeArrowheads="1"/>
          </p:cNvSpPr>
          <p:nvPr/>
        </p:nvSpPr>
        <p:spPr bwMode="auto">
          <a:xfrm>
            <a:off x="4171722" y="6165304"/>
            <a:ext cx="3210400" cy="553998"/>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CASE depositary Office using own EDMS</a:t>
            </a:r>
          </a:p>
          <a:p>
            <a:pPr>
              <a:spcBef>
                <a:spcPct val="50000"/>
              </a:spcBef>
            </a:pPr>
            <a:r>
              <a:rPr kumimoji="1" lang="fr-CH" sz="1200" dirty="0" err="1">
                <a:ea typeface="MS PGothic" pitchFamily="34" charset="-128"/>
              </a:rPr>
              <a:t>E.g</a:t>
            </a:r>
            <a:r>
              <a:rPr kumimoji="1" lang="fr-CH" sz="1200" dirty="0">
                <a:ea typeface="MS PGothic" pitchFamily="34" charset="-128"/>
              </a:rPr>
              <a:t>. </a:t>
            </a:r>
            <a:r>
              <a:rPr kumimoji="1" lang="fr-CH" sz="1200" dirty="0" err="1">
                <a:ea typeface="MS PGothic" pitchFamily="34" charset="-128"/>
              </a:rPr>
              <a:t>Australia</a:t>
            </a:r>
            <a:endParaRPr kumimoji="1" lang="en-US" sz="1200" dirty="0">
              <a:ea typeface="MS PGothic" pitchFamily="34" charset="-128"/>
            </a:endParaRPr>
          </a:p>
        </p:txBody>
      </p:sp>
      <p:sp>
        <p:nvSpPr>
          <p:cNvPr id="30" name="TextBox 3"/>
          <p:cNvSpPr txBox="1">
            <a:spLocks noChangeArrowheads="1"/>
          </p:cNvSpPr>
          <p:nvPr/>
        </p:nvSpPr>
        <p:spPr bwMode="auto">
          <a:xfrm>
            <a:off x="2154163" y="6211470"/>
            <a:ext cx="1673225" cy="461665"/>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CASE depositary Office using IPAS</a:t>
            </a:r>
          </a:p>
        </p:txBody>
      </p:sp>
      <p:cxnSp>
        <p:nvCxnSpPr>
          <p:cNvPr id="31" name="Straight Arrow Connector 30"/>
          <p:cNvCxnSpPr/>
          <p:nvPr/>
        </p:nvCxnSpPr>
        <p:spPr bwMode="auto">
          <a:xfrm flipH="1">
            <a:off x="3115205" y="4597596"/>
            <a:ext cx="806422" cy="670670"/>
          </a:xfrm>
          <a:prstGeom prst="straightConnector1">
            <a:avLst/>
          </a:prstGeom>
          <a:ln>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bwMode="auto">
          <a:xfrm flipV="1">
            <a:off x="3419872" y="4597596"/>
            <a:ext cx="751850" cy="670671"/>
          </a:xfrm>
          <a:prstGeom prst="straightConnector1">
            <a:avLst/>
          </a:prstGeom>
          <a:ln>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37" name="Straight Arrow Connector 23"/>
          <p:cNvCxnSpPr>
            <a:cxnSpLocks noChangeShapeType="1"/>
            <a:endCxn id="21" idx="0"/>
          </p:cNvCxnSpPr>
          <p:nvPr/>
        </p:nvCxnSpPr>
        <p:spPr bwMode="auto">
          <a:xfrm>
            <a:off x="4708524" y="4597596"/>
            <a:ext cx="335078" cy="633513"/>
          </a:xfrm>
          <a:prstGeom prst="straightConnector1">
            <a:avLst/>
          </a:prstGeom>
          <a:noFill/>
          <a:ln w="28575" algn="ctr">
            <a:solidFill>
              <a:schemeClr val="tx1"/>
            </a:solidFill>
            <a:round/>
            <a:headEnd/>
            <a:tailEnd type="arrow" w="med" len="med"/>
          </a:ln>
        </p:spPr>
      </p:cxnSp>
      <p:cxnSp>
        <p:nvCxnSpPr>
          <p:cNvPr id="40" name="Straight Arrow Connector 39"/>
          <p:cNvCxnSpPr/>
          <p:nvPr/>
        </p:nvCxnSpPr>
        <p:spPr bwMode="auto">
          <a:xfrm flipH="1" flipV="1">
            <a:off x="5043601" y="4584006"/>
            <a:ext cx="290398" cy="684261"/>
          </a:xfrm>
          <a:prstGeom prst="straightConnector1">
            <a:avLst/>
          </a:prstGeom>
          <a:ln w="28575">
            <a:headEnd type="none" w="med" len="med"/>
            <a:tailEnd type="arrow"/>
          </a:ln>
          <a:extLst/>
        </p:spPr>
        <p:style>
          <a:lnRef idx="1">
            <a:schemeClr val="dk1"/>
          </a:lnRef>
          <a:fillRef idx="0">
            <a:schemeClr val="dk1"/>
          </a:fillRef>
          <a:effectRef idx="0">
            <a:schemeClr val="dk1"/>
          </a:effectRef>
          <a:fontRef idx="minor">
            <a:schemeClr val="tx1"/>
          </a:fontRef>
        </p:style>
      </p:cxnSp>
      <p:pic>
        <p:nvPicPr>
          <p:cNvPr id="43" name="Picture 107" descr="j0292020"/>
          <p:cNvPicPr>
            <a:picLocks noChangeAspect="1" noChangeArrowheads="1"/>
          </p:cNvPicPr>
          <p:nvPr/>
        </p:nvPicPr>
        <p:blipFill>
          <a:blip r:embed="rId7"/>
          <a:srcRect/>
          <a:stretch>
            <a:fillRect/>
          </a:stretch>
        </p:blipFill>
        <p:spPr bwMode="auto">
          <a:xfrm>
            <a:off x="611560" y="4829911"/>
            <a:ext cx="914400" cy="868363"/>
          </a:xfrm>
          <a:prstGeom prst="rect">
            <a:avLst/>
          </a:prstGeom>
          <a:noFill/>
          <a:ln w="9525">
            <a:noFill/>
            <a:miter lim="800000"/>
            <a:headEnd/>
            <a:tailEnd/>
          </a:ln>
        </p:spPr>
      </p:pic>
      <p:sp>
        <p:nvSpPr>
          <p:cNvPr id="44" name="TextBox 1"/>
          <p:cNvSpPr txBox="1">
            <a:spLocks noChangeArrowheads="1"/>
          </p:cNvSpPr>
          <p:nvPr/>
        </p:nvSpPr>
        <p:spPr bwMode="auto">
          <a:xfrm>
            <a:off x="0" y="5806726"/>
            <a:ext cx="2133600" cy="461665"/>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Examiner of IP5 Office participating in WPO/CASE </a:t>
            </a:r>
          </a:p>
        </p:txBody>
      </p:sp>
      <p:pic>
        <p:nvPicPr>
          <p:cNvPr id="45" name="Picture 107" descr="j0292020"/>
          <p:cNvPicPr>
            <a:picLocks noChangeAspect="1" noChangeArrowheads="1"/>
          </p:cNvPicPr>
          <p:nvPr/>
        </p:nvPicPr>
        <p:blipFill>
          <a:blip r:embed="rId7"/>
          <a:srcRect/>
          <a:stretch>
            <a:fillRect/>
          </a:stretch>
        </p:blipFill>
        <p:spPr bwMode="auto">
          <a:xfrm>
            <a:off x="395536" y="3236903"/>
            <a:ext cx="914400" cy="868363"/>
          </a:xfrm>
          <a:prstGeom prst="rect">
            <a:avLst/>
          </a:prstGeom>
          <a:noFill/>
          <a:ln w="9525">
            <a:noFill/>
            <a:miter lim="800000"/>
            <a:headEnd/>
            <a:tailEnd/>
          </a:ln>
        </p:spPr>
      </p:pic>
      <p:sp>
        <p:nvSpPr>
          <p:cNvPr id="46" name="TextBox 1"/>
          <p:cNvSpPr txBox="1">
            <a:spLocks noChangeArrowheads="1"/>
          </p:cNvSpPr>
          <p:nvPr/>
        </p:nvSpPr>
        <p:spPr bwMode="auto">
          <a:xfrm>
            <a:off x="-21907" y="2238527"/>
            <a:ext cx="1378710" cy="830997"/>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Examiner of IP5 Office not participating in WPO/CASE </a:t>
            </a:r>
          </a:p>
        </p:txBody>
      </p:sp>
      <p:sp>
        <p:nvSpPr>
          <p:cNvPr id="47" name="Oval 7"/>
          <p:cNvSpPr>
            <a:spLocks noChangeArrowheads="1"/>
          </p:cNvSpPr>
          <p:nvPr/>
        </p:nvSpPr>
        <p:spPr bwMode="auto">
          <a:xfrm>
            <a:off x="1249692" y="2576540"/>
            <a:ext cx="982949" cy="557256"/>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OPD</a:t>
            </a:r>
          </a:p>
        </p:txBody>
      </p:sp>
      <p:sp>
        <p:nvSpPr>
          <p:cNvPr id="48" name="Oval 7"/>
          <p:cNvSpPr>
            <a:spLocks noChangeArrowheads="1"/>
          </p:cNvSpPr>
          <p:nvPr/>
        </p:nvSpPr>
        <p:spPr bwMode="auto">
          <a:xfrm>
            <a:off x="1456858" y="3600092"/>
            <a:ext cx="1371600" cy="68580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OPD</a:t>
            </a:r>
          </a:p>
        </p:txBody>
      </p:sp>
      <p:cxnSp>
        <p:nvCxnSpPr>
          <p:cNvPr id="49" name="Straight Arrow Connector 48"/>
          <p:cNvCxnSpPr>
            <a:endCxn id="48" idx="6"/>
          </p:cNvCxnSpPr>
          <p:nvPr/>
        </p:nvCxnSpPr>
        <p:spPr bwMode="auto">
          <a:xfrm flipH="1" flipV="1">
            <a:off x="2828458" y="3942992"/>
            <a:ext cx="981542" cy="195623"/>
          </a:xfrm>
          <a:prstGeom prst="straightConnector1">
            <a:avLst/>
          </a:prstGeom>
          <a:ln>
            <a:headEnd type="none" w="med" len="med"/>
            <a:tailEnd type="arrow"/>
          </a:ln>
          <a:extLst/>
        </p:spPr>
        <p:style>
          <a:lnRef idx="2">
            <a:schemeClr val="accent4"/>
          </a:lnRef>
          <a:fillRef idx="0">
            <a:schemeClr val="accent4"/>
          </a:fillRef>
          <a:effectRef idx="1">
            <a:schemeClr val="accent4"/>
          </a:effectRef>
          <a:fontRef idx="minor">
            <a:schemeClr val="tx1"/>
          </a:fontRef>
        </p:style>
      </p:cxnSp>
      <p:pic>
        <p:nvPicPr>
          <p:cNvPr id="53"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667791" y="4092703"/>
            <a:ext cx="1253836" cy="44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Line 106"/>
          <p:cNvSpPr>
            <a:spLocks noChangeShapeType="1"/>
          </p:cNvSpPr>
          <p:nvPr/>
        </p:nvSpPr>
        <p:spPr bwMode="auto">
          <a:xfrm rot="19800000" flipH="1">
            <a:off x="930380" y="4335576"/>
            <a:ext cx="963620" cy="295322"/>
          </a:xfrm>
          <a:prstGeom prst="line">
            <a:avLst/>
          </a:prstGeom>
          <a:noFill/>
          <a:ln w="19050">
            <a:solidFill>
              <a:schemeClr val="tx1"/>
            </a:solidFill>
            <a:round/>
            <a:headEnd type="triangle" w="med" len="med"/>
            <a:tailEnd/>
          </a:ln>
        </p:spPr>
        <p:txBody>
          <a:bodyPr/>
          <a:lstStyle/>
          <a:p>
            <a:endParaRPr lang="en-US"/>
          </a:p>
        </p:txBody>
      </p:sp>
      <p:sp>
        <p:nvSpPr>
          <p:cNvPr id="56" name="Line 105"/>
          <p:cNvSpPr>
            <a:spLocks noChangeShapeType="1"/>
          </p:cNvSpPr>
          <p:nvPr/>
        </p:nvSpPr>
        <p:spPr bwMode="auto">
          <a:xfrm rot="19800000" flipH="1">
            <a:off x="1195452" y="4505676"/>
            <a:ext cx="822309" cy="237594"/>
          </a:xfrm>
          <a:prstGeom prst="line">
            <a:avLst/>
          </a:prstGeom>
          <a:noFill/>
          <a:ln w="19050">
            <a:solidFill>
              <a:schemeClr val="tx1"/>
            </a:solidFill>
            <a:round/>
            <a:headEnd/>
            <a:tailEnd type="triangle" w="med" len="med"/>
          </a:ln>
        </p:spPr>
        <p:txBody>
          <a:bodyPr/>
          <a:lstStyle/>
          <a:p>
            <a:endParaRPr lang="en-US"/>
          </a:p>
        </p:txBody>
      </p:sp>
      <p:cxnSp>
        <p:nvCxnSpPr>
          <p:cNvPr id="57" name="Straight Arrow Connector 56"/>
          <p:cNvCxnSpPr/>
          <p:nvPr/>
        </p:nvCxnSpPr>
        <p:spPr bwMode="auto">
          <a:xfrm>
            <a:off x="1677988" y="3171021"/>
            <a:ext cx="150812" cy="485775"/>
          </a:xfrm>
          <a:prstGeom prst="straightConnector1">
            <a:avLst/>
          </a:prstGeom>
          <a:ln w="28575">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58" name="Straight Arrow Connector 20"/>
          <p:cNvCxnSpPr>
            <a:cxnSpLocks noChangeShapeType="1"/>
          </p:cNvCxnSpPr>
          <p:nvPr/>
        </p:nvCxnSpPr>
        <p:spPr bwMode="auto">
          <a:xfrm flipH="1" flipV="1">
            <a:off x="1903281" y="3124984"/>
            <a:ext cx="182562" cy="546100"/>
          </a:xfrm>
          <a:prstGeom prst="straightConnector1">
            <a:avLst/>
          </a:prstGeom>
          <a:noFill/>
          <a:ln w="28575" algn="ctr">
            <a:solidFill>
              <a:schemeClr val="tx1"/>
            </a:solidFill>
            <a:round/>
            <a:headEnd/>
            <a:tailEnd type="arrow" w="med" len="med"/>
          </a:ln>
        </p:spPr>
      </p:cxnSp>
    </p:spTree>
    <p:extLst>
      <p:ext uri="{BB962C8B-B14F-4D97-AF65-F5344CB8AC3E}">
        <p14:creationId xmlns:p14="http://schemas.microsoft.com/office/powerpoint/2010/main" val="140751446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smtClean="0"/>
              <a:t>GLOBAL DATABASES, TOOLS, AND PLATFORMS FOR IP BUSINESS (FREE) </a:t>
            </a:r>
            <a:endParaRPr lang="en-US" sz="2800" dirty="0"/>
          </a:p>
        </p:txBody>
      </p:sp>
      <p:sp>
        <p:nvSpPr>
          <p:cNvPr id="4" name="Content Placeholder 2"/>
          <p:cNvSpPr>
            <a:spLocks noGrp="1"/>
          </p:cNvSpPr>
          <p:nvPr>
            <p:ph idx="1"/>
          </p:nvPr>
        </p:nvSpPr>
        <p:spPr>
          <a:xfrm>
            <a:off x="1547664" y="1772816"/>
            <a:ext cx="8229600" cy="4352925"/>
          </a:xfrm>
        </p:spPr>
        <p:txBody>
          <a:bodyPr/>
          <a:lstStyle/>
          <a:p>
            <a:pPr eaLnBrk="1" hangingPunct="1">
              <a:defRPr/>
            </a:pPr>
            <a:r>
              <a:rPr lang="en-US" sz="1800" dirty="0" smtClean="0"/>
              <a:t>PATENTSCOPE </a:t>
            </a:r>
          </a:p>
          <a:p>
            <a:pPr marL="0" indent="0" eaLnBrk="1" hangingPunct="1">
              <a:buNone/>
              <a:defRPr/>
            </a:pPr>
            <a:endParaRPr lang="en-US" sz="1800" dirty="0" smtClean="0"/>
          </a:p>
          <a:p>
            <a:pPr eaLnBrk="1" hangingPunct="1">
              <a:defRPr/>
            </a:pPr>
            <a:r>
              <a:rPr lang="en-US" sz="1800" dirty="0" smtClean="0"/>
              <a:t>Global Brand Database</a:t>
            </a:r>
          </a:p>
          <a:p>
            <a:pPr marL="0" indent="0" eaLnBrk="1" hangingPunct="1">
              <a:buNone/>
              <a:defRPr/>
            </a:pPr>
            <a:endParaRPr lang="en-US" sz="1800" dirty="0" smtClean="0"/>
          </a:p>
          <a:p>
            <a:pPr eaLnBrk="1" hangingPunct="1">
              <a:defRPr/>
            </a:pPr>
            <a:r>
              <a:rPr lang="en-US" sz="1800" dirty="0"/>
              <a:t>WIPO </a:t>
            </a:r>
            <a:r>
              <a:rPr lang="en-US" sz="1800" dirty="0" err="1" smtClean="0"/>
              <a:t>Lex</a:t>
            </a:r>
            <a:endParaRPr lang="en-US" sz="1800" dirty="0" smtClean="0"/>
          </a:p>
          <a:p>
            <a:pPr marL="0" indent="0" eaLnBrk="1" hangingPunct="1">
              <a:buNone/>
              <a:defRPr/>
            </a:pPr>
            <a:endParaRPr lang="en-US" sz="1800" dirty="0"/>
          </a:p>
          <a:p>
            <a:pPr eaLnBrk="1" hangingPunct="1">
              <a:defRPr/>
            </a:pPr>
            <a:r>
              <a:rPr lang="en-US" sz="1800" dirty="0" smtClean="0"/>
              <a:t>WIPO </a:t>
            </a:r>
            <a:r>
              <a:rPr lang="en-US" sz="1800" dirty="0"/>
              <a:t>IPAS, WIPO </a:t>
            </a:r>
            <a:r>
              <a:rPr lang="en-US" sz="1800" dirty="0" smtClean="0"/>
              <a:t>DAS</a:t>
            </a:r>
          </a:p>
          <a:p>
            <a:pPr marL="0" indent="0" eaLnBrk="1" hangingPunct="1">
              <a:buNone/>
              <a:defRPr/>
            </a:pPr>
            <a:endParaRPr lang="en-US" sz="1800" dirty="0" smtClean="0"/>
          </a:p>
          <a:p>
            <a:pPr eaLnBrk="1" hangingPunct="1">
              <a:defRPr/>
            </a:pPr>
            <a:r>
              <a:rPr lang="en-US" sz="1800" dirty="0" smtClean="0"/>
              <a:t>WIPO CASE</a:t>
            </a:r>
          </a:p>
          <a:p>
            <a:pPr marL="0" indent="0" eaLnBrk="1" hangingPunct="1">
              <a:buNone/>
              <a:defRPr/>
            </a:pPr>
            <a:endParaRPr lang="en-US" sz="1800" dirty="0" smtClean="0"/>
          </a:p>
          <a:p>
            <a:pPr eaLnBrk="1" hangingPunct="1">
              <a:defRPr/>
            </a:pPr>
            <a:r>
              <a:rPr lang="en-US" sz="1800" dirty="0"/>
              <a:t>WIPO </a:t>
            </a:r>
            <a:r>
              <a:rPr lang="en-US" sz="1800" dirty="0" smtClean="0"/>
              <a:t>RE:SEARCH</a:t>
            </a:r>
          </a:p>
          <a:p>
            <a:pPr marL="0" indent="0" eaLnBrk="1" hangingPunct="1">
              <a:buNone/>
              <a:defRPr/>
            </a:pPr>
            <a:endParaRPr lang="en-US" sz="1800" dirty="0"/>
          </a:p>
          <a:p>
            <a:pPr eaLnBrk="1" hangingPunct="1">
              <a:defRPr/>
            </a:pPr>
            <a:r>
              <a:rPr lang="en-US" sz="1800" dirty="0" smtClean="0"/>
              <a:t>WIPO GREEN</a:t>
            </a:r>
          </a:p>
          <a:p>
            <a:pPr marL="0" indent="0" eaLnBrk="1" hangingPunct="1">
              <a:buFontTx/>
              <a:buNone/>
              <a:defRPr/>
            </a:pPr>
            <a:endParaRPr lang="en-US" sz="2800" dirty="0"/>
          </a:p>
          <a:p>
            <a:pPr marL="0" indent="0" eaLnBrk="1" hangingPunct="1">
              <a:buFontTx/>
              <a:buNone/>
              <a:defRPr/>
            </a:pPr>
            <a:endParaRPr lang="en-US" sz="2800" dirty="0"/>
          </a:p>
        </p:txBody>
      </p:sp>
      <p:pic>
        <p:nvPicPr>
          <p:cNvPr id="9625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1520" y="5013176"/>
            <a:ext cx="9747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540619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WIPO RE: SEARCH </a:t>
            </a:r>
            <a:endParaRPr lang="en-US" dirty="0"/>
          </a:p>
        </p:txBody>
      </p:sp>
      <p:sp>
        <p:nvSpPr>
          <p:cNvPr id="3" name="Content Placeholder 2"/>
          <p:cNvSpPr>
            <a:spLocks noGrp="1"/>
          </p:cNvSpPr>
          <p:nvPr>
            <p:ph idx="1"/>
          </p:nvPr>
        </p:nvSpPr>
        <p:spPr/>
        <p:txBody>
          <a:bodyPr/>
          <a:lstStyle/>
          <a:p>
            <a:pPr algn="just" eaLnBrk="1" hangingPunct="1">
              <a:lnSpc>
                <a:spcPct val="150000"/>
              </a:lnSpc>
            </a:pPr>
            <a:r>
              <a:rPr lang="en-US" sz="1800" dirty="0"/>
              <a:t>A Global Database and Platform to bridge partners to use IP (including know-how and data) to facilitate R&amp;D  on neglected tropical diseases, tuberculosis, and malaria</a:t>
            </a:r>
            <a:r>
              <a:rPr lang="en-US" sz="1800" dirty="0" smtClean="0"/>
              <a:t>.</a:t>
            </a:r>
          </a:p>
          <a:p>
            <a:pPr marL="0" indent="0" algn="just" eaLnBrk="1" hangingPunct="1">
              <a:lnSpc>
                <a:spcPct val="150000"/>
              </a:lnSpc>
              <a:buNone/>
            </a:pPr>
            <a:endParaRPr lang="en-US" sz="1800" dirty="0"/>
          </a:p>
          <a:p>
            <a:pPr algn="just" eaLnBrk="1" hangingPunct="1">
              <a:lnSpc>
                <a:spcPct val="150000"/>
              </a:lnSpc>
            </a:pPr>
            <a:r>
              <a:rPr lang="en-US" sz="1800" dirty="0"/>
              <a:t>Over 60 partners (pharmaceutical industry, research institutes such as NIH, Universities</a:t>
            </a:r>
            <a:r>
              <a:rPr lang="en-US" sz="1800" dirty="0" smtClean="0"/>
              <a:t>)</a:t>
            </a:r>
          </a:p>
          <a:p>
            <a:pPr marL="0" indent="0" algn="just" eaLnBrk="1" hangingPunct="1">
              <a:lnSpc>
                <a:spcPct val="150000"/>
              </a:lnSpc>
              <a:buNone/>
            </a:pPr>
            <a:endParaRPr lang="en-US" sz="1800" dirty="0"/>
          </a:p>
          <a:p>
            <a:pPr algn="just" eaLnBrk="1" hangingPunct="1">
              <a:lnSpc>
                <a:spcPct val="150000"/>
              </a:lnSpc>
            </a:pPr>
            <a:r>
              <a:rPr lang="en-US" sz="1800" dirty="0"/>
              <a:t>As of July 2013, 25 license agreements concluded</a:t>
            </a:r>
          </a:p>
          <a:p>
            <a:endParaRPr lang="en-US" dirty="0"/>
          </a:p>
        </p:txBody>
      </p:sp>
    </p:spTree>
    <p:extLst>
      <p:ext uri="{BB962C8B-B14F-4D97-AF65-F5344CB8AC3E}">
        <p14:creationId xmlns:p14="http://schemas.microsoft.com/office/powerpoint/2010/main" val="11040782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323528" y="332656"/>
            <a:ext cx="8568952" cy="5688632"/>
          </a:xfrm>
          <a:prstGeom prst="rect">
            <a:avLst/>
          </a:prstGeom>
          <a:noFill/>
          <a:ln w="9525">
            <a:noFill/>
            <a:miter lim="800000"/>
            <a:headEnd/>
            <a:tailEnd/>
          </a:ln>
        </p:spPr>
      </p:pic>
    </p:spTree>
    <p:extLst>
      <p:ext uri="{BB962C8B-B14F-4D97-AF65-F5344CB8AC3E}">
        <p14:creationId xmlns:p14="http://schemas.microsoft.com/office/powerpoint/2010/main" val="166954690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smtClean="0"/>
              <a:t>GLOBAL DATABASES, TOOLS, AND PLATFORM FOR IP BUSINESS (FREE) </a:t>
            </a:r>
            <a:endParaRPr lang="en-US" sz="2800" dirty="0"/>
          </a:p>
        </p:txBody>
      </p:sp>
      <p:sp>
        <p:nvSpPr>
          <p:cNvPr id="3" name="Content Placeholder 2"/>
          <p:cNvSpPr>
            <a:spLocks noGrp="1"/>
          </p:cNvSpPr>
          <p:nvPr>
            <p:ph idx="1"/>
          </p:nvPr>
        </p:nvSpPr>
        <p:spPr>
          <a:xfrm>
            <a:off x="1835696" y="1796162"/>
            <a:ext cx="8229600" cy="4352925"/>
          </a:xfrm>
        </p:spPr>
        <p:txBody>
          <a:bodyPr/>
          <a:lstStyle/>
          <a:p>
            <a:pPr eaLnBrk="1" hangingPunct="1">
              <a:defRPr/>
            </a:pPr>
            <a:r>
              <a:rPr lang="en-US" sz="1800" dirty="0"/>
              <a:t>PATENTSCOPE </a:t>
            </a:r>
            <a:endParaRPr lang="en-US" sz="1800" dirty="0" smtClean="0"/>
          </a:p>
          <a:p>
            <a:pPr marL="0" indent="0" eaLnBrk="1" hangingPunct="1">
              <a:buNone/>
              <a:defRPr/>
            </a:pPr>
            <a:endParaRPr lang="en-US" sz="1800" dirty="0"/>
          </a:p>
          <a:p>
            <a:pPr eaLnBrk="1" hangingPunct="1">
              <a:defRPr/>
            </a:pPr>
            <a:r>
              <a:rPr lang="en-US" sz="1800" dirty="0"/>
              <a:t>Global Brand </a:t>
            </a:r>
            <a:r>
              <a:rPr lang="en-US" sz="1800" dirty="0" smtClean="0"/>
              <a:t>Database</a:t>
            </a:r>
          </a:p>
          <a:p>
            <a:pPr marL="0" indent="0" eaLnBrk="1" hangingPunct="1">
              <a:buNone/>
              <a:defRPr/>
            </a:pPr>
            <a:endParaRPr lang="en-US" sz="1800" dirty="0"/>
          </a:p>
          <a:p>
            <a:pPr eaLnBrk="1" hangingPunct="1">
              <a:defRPr/>
            </a:pPr>
            <a:r>
              <a:rPr lang="en-US" sz="1800" dirty="0"/>
              <a:t>WIPO </a:t>
            </a:r>
            <a:r>
              <a:rPr lang="en-US" sz="1800" dirty="0" err="1" smtClean="0"/>
              <a:t>Lex</a:t>
            </a:r>
            <a:endParaRPr lang="en-US" sz="1800" dirty="0" smtClean="0"/>
          </a:p>
          <a:p>
            <a:pPr marL="0" indent="0" eaLnBrk="1" hangingPunct="1">
              <a:buNone/>
              <a:defRPr/>
            </a:pPr>
            <a:endParaRPr lang="en-US" sz="1800" dirty="0"/>
          </a:p>
          <a:p>
            <a:pPr eaLnBrk="1" hangingPunct="1">
              <a:defRPr/>
            </a:pPr>
            <a:r>
              <a:rPr lang="en-US" sz="1800" dirty="0"/>
              <a:t>WIPO IPAS, WIPO </a:t>
            </a:r>
            <a:r>
              <a:rPr lang="en-US" sz="1800" dirty="0" smtClean="0"/>
              <a:t>DAS</a:t>
            </a:r>
          </a:p>
          <a:p>
            <a:pPr marL="0" indent="0" eaLnBrk="1" hangingPunct="1">
              <a:buNone/>
              <a:defRPr/>
            </a:pPr>
            <a:endParaRPr lang="en-US" sz="1800" dirty="0"/>
          </a:p>
          <a:p>
            <a:pPr eaLnBrk="1" hangingPunct="1">
              <a:defRPr/>
            </a:pPr>
            <a:r>
              <a:rPr lang="en-US" sz="1800" dirty="0"/>
              <a:t>WIPO </a:t>
            </a:r>
            <a:r>
              <a:rPr lang="en-US" sz="1800" dirty="0" smtClean="0"/>
              <a:t>CASE</a:t>
            </a:r>
          </a:p>
          <a:p>
            <a:pPr marL="0" indent="0" eaLnBrk="1" hangingPunct="1">
              <a:buNone/>
              <a:defRPr/>
            </a:pPr>
            <a:endParaRPr lang="en-US" sz="1800" dirty="0"/>
          </a:p>
          <a:p>
            <a:pPr eaLnBrk="1" hangingPunct="1">
              <a:defRPr/>
            </a:pPr>
            <a:r>
              <a:rPr lang="en-US" sz="1800" dirty="0"/>
              <a:t>WIPO </a:t>
            </a:r>
            <a:r>
              <a:rPr lang="en-US" sz="1800" dirty="0" smtClean="0"/>
              <a:t>RE:SEARCH</a:t>
            </a:r>
          </a:p>
          <a:p>
            <a:pPr marL="0" indent="0" eaLnBrk="1" hangingPunct="1">
              <a:buNone/>
              <a:defRPr/>
            </a:pPr>
            <a:endParaRPr lang="en-US" sz="1800" dirty="0"/>
          </a:p>
          <a:p>
            <a:pPr eaLnBrk="1" hangingPunct="1">
              <a:defRPr/>
            </a:pPr>
            <a:r>
              <a:rPr lang="en-US" sz="1800" dirty="0"/>
              <a:t>WIPO GREEN</a:t>
            </a:r>
          </a:p>
          <a:p>
            <a:endParaRPr lang="en-US" dirty="0"/>
          </a:p>
        </p:txBody>
      </p:sp>
      <p:sp>
        <p:nvSpPr>
          <p:cNvPr id="4" name="右矢印 3"/>
          <p:cNvSpPr>
            <a:spLocks noChangeArrowheads="1"/>
          </p:cNvSpPr>
          <p:nvPr/>
        </p:nvSpPr>
        <p:spPr bwMode="auto">
          <a:xfrm>
            <a:off x="323528" y="5661248"/>
            <a:ext cx="977900" cy="484188"/>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97326921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WIPO GREEN </a:t>
            </a:r>
            <a:endParaRPr lang="en-US" dirty="0"/>
          </a:p>
        </p:txBody>
      </p:sp>
      <p:sp>
        <p:nvSpPr>
          <p:cNvPr id="3" name="Content Placeholder 2"/>
          <p:cNvSpPr>
            <a:spLocks noGrp="1"/>
          </p:cNvSpPr>
          <p:nvPr>
            <p:ph idx="1"/>
          </p:nvPr>
        </p:nvSpPr>
        <p:spPr>
          <a:xfrm>
            <a:off x="251520" y="1556792"/>
            <a:ext cx="8640960" cy="4352925"/>
          </a:xfrm>
        </p:spPr>
        <p:txBody>
          <a:bodyPr/>
          <a:lstStyle/>
          <a:p>
            <a:pPr algn="just" eaLnBrk="1" hangingPunct="1">
              <a:lnSpc>
                <a:spcPct val="150000"/>
              </a:lnSpc>
            </a:pPr>
            <a:r>
              <a:rPr lang="en-US" sz="1800" dirty="0"/>
              <a:t>A Global Database to bridge providers of green tech and commercial partners</a:t>
            </a:r>
          </a:p>
          <a:p>
            <a:pPr algn="just" eaLnBrk="1" hangingPunct="1">
              <a:lnSpc>
                <a:spcPct val="150000"/>
              </a:lnSpc>
            </a:pPr>
            <a:r>
              <a:rPr lang="en-US" sz="1800" dirty="0"/>
              <a:t>Essentially a matchmaking platform designed to accelerate development and dissemination of environmentally sound technologies to combat environmental changes</a:t>
            </a:r>
          </a:p>
          <a:p>
            <a:pPr algn="just" eaLnBrk="1" hangingPunct="1">
              <a:lnSpc>
                <a:spcPct val="150000"/>
              </a:lnSpc>
            </a:pPr>
            <a:r>
              <a:rPr lang="en-US" sz="1800" dirty="0"/>
              <a:t>Users can make green technologies available for licensing or partnership, enter technology needs, search for technologies and needs</a:t>
            </a:r>
          </a:p>
          <a:p>
            <a:pPr algn="just" eaLnBrk="1" hangingPunct="1">
              <a:lnSpc>
                <a:spcPct val="150000"/>
              </a:lnSpc>
            </a:pPr>
            <a:r>
              <a:rPr lang="en-US" sz="1800" dirty="0"/>
              <a:t>Partners include: ADB, JIPA, Siemens, INPI Brazil, UN Global Compact</a:t>
            </a:r>
          </a:p>
          <a:p>
            <a:pPr algn="just" eaLnBrk="1" hangingPunct="1">
              <a:lnSpc>
                <a:spcPct val="150000"/>
              </a:lnSpc>
            </a:pPr>
            <a:r>
              <a:rPr lang="en-US" sz="1800" dirty="0"/>
              <a:t>Tech providers include: CERN, Fujitsu, GE, Hitachi, Honda, MIT, Stanford University, University of Geneva </a:t>
            </a:r>
          </a:p>
          <a:p>
            <a:pPr algn="just" eaLnBrk="1" hangingPunct="1">
              <a:lnSpc>
                <a:spcPct val="150000"/>
              </a:lnSpc>
            </a:pPr>
            <a:r>
              <a:rPr lang="en-US" sz="1800" dirty="0"/>
              <a:t>To be launched in November 28, 2013</a:t>
            </a:r>
          </a:p>
          <a:p>
            <a:endParaRPr lang="en-US" dirty="0"/>
          </a:p>
        </p:txBody>
      </p:sp>
    </p:spTree>
    <p:extLst>
      <p:ext uri="{BB962C8B-B14F-4D97-AF65-F5344CB8AC3E}">
        <p14:creationId xmlns:p14="http://schemas.microsoft.com/office/powerpoint/2010/main" val="360200325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395536" y="1419"/>
            <a:ext cx="8209350" cy="5989324"/>
          </a:xfrm>
          <a:prstGeom prst="rect">
            <a:avLst/>
          </a:prstGeom>
          <a:noFill/>
          <a:ln w="9525">
            <a:noFill/>
            <a:miter lim="800000"/>
            <a:headEnd/>
            <a:tailEnd/>
          </a:ln>
        </p:spPr>
      </p:pic>
    </p:spTree>
    <p:extLst>
      <p:ext uri="{BB962C8B-B14F-4D97-AF65-F5344CB8AC3E}">
        <p14:creationId xmlns:p14="http://schemas.microsoft.com/office/powerpoint/2010/main" val="1548410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85184"/>
            <a:ext cx="9144000" cy="1512168"/>
          </a:xfrm>
        </p:spPr>
        <p:txBody>
          <a:bodyPr/>
          <a:lstStyle/>
          <a:p>
            <a:r>
              <a:rPr lang="en-US" sz="1200" u="sng" smtClean="0"/>
              <a:t>Speaker</a:t>
            </a:r>
            <a:r>
              <a:rPr lang="en-US" sz="1200" smtClean="0"/>
              <a:t>: V</a:t>
            </a:r>
            <a:r>
              <a:rPr lang="en-US" sz="1200" smtClean="0">
                <a:ea typeface="ヒラギノ角ゴ Pro W3" charset="0"/>
                <a:cs typeface="ヒラギノ角ゴ Pro W3" charset="0"/>
              </a:rPr>
              <a:t>íctor Vázquez, Head, Section for Coordination of Developed Countries, Department for Transition and developed Countries (TDC)  </a:t>
            </a:r>
            <a:endParaRPr lang="en-US" sz="1200" dirty="0"/>
          </a:p>
        </p:txBody>
      </p:sp>
      <p:pic>
        <p:nvPicPr>
          <p:cNvPr id="870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520" y="476672"/>
            <a:ext cx="9399689"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descr="D:\Users\gesto\Desktop\banner-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1971599"/>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184158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lgn="ctr">
              <a:defRPr/>
            </a:pPr>
            <a:r>
              <a:rPr lang="en-US" sz="2800" smtClean="0">
                <a:latin typeface="+mn-lt"/>
                <a:ea typeface="+mj-ea"/>
                <a:cs typeface="Times New Roman"/>
              </a:rPr>
              <a:t>MARRAKESH TREATY TO FACILITATE ACCESS TO PUBLISHED WORKS FOR PERSONS WHO ARE BLIND, VISUALLY IMPAIRED OR OTHERWISE PRINT DISABLED </a:t>
            </a:r>
            <a:endParaRPr lang="en-US" sz="2800" dirty="0">
              <a:latin typeface="+mn-lt"/>
              <a:ea typeface="+mj-ea"/>
            </a:endParaRPr>
          </a:p>
        </p:txBody>
      </p:sp>
      <p:pic>
        <p:nvPicPr>
          <p:cNvPr id="4" name="Espace réservé du contenu 20" descr="DSCF2517-e1372047581598.jpg"/>
          <p:cNvPicPr>
            <a:picLocks noGrp="1"/>
          </p:cNvPicPr>
          <p:nvPr/>
        </p:nvPicPr>
        <p:blipFill>
          <a:blip r:embed="rId2"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3">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VISION </a:t>
            </a:r>
            <a:endParaRPr lang="en-US" dirty="0"/>
          </a:p>
        </p:txBody>
      </p:sp>
      <p:sp>
        <p:nvSpPr>
          <p:cNvPr id="3" name="Content Placeholder 2"/>
          <p:cNvSpPr>
            <a:spLocks noGrp="1"/>
          </p:cNvSpPr>
          <p:nvPr>
            <p:ph idx="1"/>
          </p:nvPr>
        </p:nvSpPr>
        <p:spPr>
          <a:xfrm>
            <a:off x="395536" y="2488848"/>
            <a:ext cx="8229600" cy="4352925"/>
          </a:xfrm>
        </p:spPr>
        <p:txBody>
          <a:bodyPr/>
          <a:lstStyle/>
          <a:p>
            <a:pPr algn="just" eaLnBrk="1" hangingPunct="1">
              <a:lnSpc>
                <a:spcPct val="150000"/>
              </a:lnSpc>
              <a:defRPr/>
            </a:pPr>
            <a:r>
              <a:rPr lang="en-US" sz="1800" dirty="0"/>
              <a:t>WIPO Global Databases and Platforms will promote global partnerships among multiple stakeholders</a:t>
            </a:r>
          </a:p>
          <a:p>
            <a:pPr marL="0" indent="0" algn="just" eaLnBrk="1" hangingPunct="1">
              <a:lnSpc>
                <a:spcPct val="150000"/>
              </a:lnSpc>
              <a:buFontTx/>
              <a:buNone/>
              <a:defRPr/>
            </a:pPr>
            <a:endParaRPr lang="en-US" sz="1800" dirty="0"/>
          </a:p>
          <a:p>
            <a:pPr algn="just" eaLnBrk="1" hangingPunct="1">
              <a:lnSpc>
                <a:spcPct val="150000"/>
              </a:lnSpc>
              <a:defRPr/>
            </a:pPr>
            <a:r>
              <a:rPr lang="en-US" sz="1800" dirty="0"/>
              <a:t>DB, Tools, Platforms need to be easy to search, most updated, interactive/dynamic, multilingual, and robust </a:t>
            </a:r>
          </a:p>
          <a:p>
            <a:pPr marL="0" indent="0">
              <a:buNone/>
            </a:pPr>
            <a:endParaRPr lang="en-US" dirty="0"/>
          </a:p>
        </p:txBody>
      </p:sp>
    </p:spTree>
    <p:extLst>
      <p:ext uri="{BB962C8B-B14F-4D97-AF65-F5344CB8AC3E}">
        <p14:creationId xmlns:p14="http://schemas.microsoft.com/office/powerpoint/2010/main" val="152710683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60648"/>
            <a:ext cx="8229600" cy="6120680"/>
          </a:xfrm>
        </p:spPr>
        <p:txBody>
          <a:bodyPr/>
          <a:lstStyle/>
          <a:p>
            <a:pPr marL="0" indent="0" algn="ctr">
              <a:buNone/>
            </a:pPr>
            <a:endParaRPr lang="en-US" dirty="0" smtClean="0"/>
          </a:p>
          <a:p>
            <a:pPr marL="0" indent="0" algn="ctr">
              <a:buNone/>
            </a:pPr>
            <a:r>
              <a:rPr lang="en-US" sz="3600" dirty="0" smtClean="0"/>
              <a:t>THANK YOUR FOR YOUR ATTENTION ! </a:t>
            </a:r>
          </a:p>
          <a:p>
            <a:pPr marL="0" indent="0" algn="ctr">
              <a:buNone/>
            </a:pPr>
            <a:endParaRPr lang="en-US" sz="3600" dirty="0" smtClean="0"/>
          </a:p>
          <a:p>
            <a:pPr marL="0" indent="0" algn="ctr">
              <a:buNone/>
            </a:pPr>
            <a:r>
              <a:rPr lang="en-US" sz="1200" dirty="0" smtClean="0"/>
              <a:t>Mrs. Asta Valdimarsdottir, Director, </a:t>
            </a:r>
          </a:p>
          <a:p>
            <a:pPr marL="0" indent="0" algn="ctr">
              <a:buNone/>
            </a:pPr>
            <a:r>
              <a:rPr lang="en-US" sz="1200" dirty="0" smtClean="0"/>
              <a:t>	    Operations Service, Madrid Registry, 		</a:t>
            </a:r>
          </a:p>
          <a:p>
            <a:pPr marL="0" indent="0">
              <a:buNone/>
            </a:pPr>
            <a:r>
              <a:rPr lang="en-US" sz="1200" dirty="0" smtClean="0"/>
              <a:t>			  Brands and Designs Sector (BDS), </a:t>
            </a:r>
          </a:p>
          <a:p>
            <a:pPr marL="0" indent="0">
              <a:buNone/>
            </a:pPr>
            <a:r>
              <a:rPr lang="en-US" sz="1200" dirty="0" smtClean="0"/>
              <a:t>			</a:t>
            </a:r>
          </a:p>
          <a:p>
            <a:pPr marL="0" indent="0">
              <a:buNone/>
            </a:pPr>
            <a:endParaRPr lang="en-US" sz="1200" dirty="0" smtClean="0"/>
          </a:p>
          <a:p>
            <a:pPr marL="0" indent="0">
              <a:buNone/>
            </a:pPr>
            <a:r>
              <a:rPr lang="en-US" sz="1200" dirty="0" smtClean="0"/>
              <a:t>			  Mr. Matthew Bryan, Director,</a:t>
            </a:r>
          </a:p>
          <a:p>
            <a:pPr marL="0" indent="0">
              <a:buNone/>
            </a:pPr>
            <a:r>
              <a:rPr lang="en-US" sz="1200" dirty="0" smtClean="0"/>
              <a:t> 			  PCT Legal Division,</a:t>
            </a:r>
          </a:p>
          <a:p>
            <a:pPr marL="0" indent="0">
              <a:buNone/>
            </a:pPr>
            <a:r>
              <a:rPr lang="en-US" sz="1200" dirty="0" smtClean="0"/>
              <a:t>			  Innovation and Technology Sector, </a:t>
            </a:r>
          </a:p>
          <a:p>
            <a:pPr marL="0" indent="0">
              <a:buNone/>
            </a:pPr>
            <a:r>
              <a:rPr lang="en-US" sz="1200" dirty="0" smtClean="0"/>
              <a:t>			</a:t>
            </a:r>
          </a:p>
          <a:p>
            <a:pPr marL="0" indent="0">
              <a:buNone/>
            </a:pPr>
            <a:endParaRPr lang="en-US" sz="1200" dirty="0" smtClean="0"/>
          </a:p>
          <a:p>
            <a:pPr marL="0" indent="0">
              <a:buNone/>
            </a:pPr>
            <a:r>
              <a:rPr lang="en-US" sz="1200" dirty="0" smtClean="0"/>
              <a:t>			  Mr. Víctor Vázquez, Head, </a:t>
            </a:r>
          </a:p>
          <a:p>
            <a:pPr marL="0" indent="0" algn="ctr">
              <a:buNone/>
            </a:pPr>
            <a:r>
              <a:rPr lang="en-US" sz="1200" dirty="0" smtClean="0"/>
              <a:t>                    Section for Coordination of Developed Countries, </a:t>
            </a:r>
          </a:p>
          <a:p>
            <a:pPr marL="0" indent="0" algn="ctr">
              <a:buNone/>
            </a:pPr>
            <a:r>
              <a:rPr lang="en-US" sz="1200" dirty="0" smtClean="0"/>
              <a:t>                                    Department for Transition and Developed Countries (TDC), </a:t>
            </a:r>
          </a:p>
        </p:txBody>
      </p:sp>
    </p:spTree>
    <p:extLst>
      <p:ext uri="{BB962C8B-B14F-4D97-AF65-F5344CB8AC3E}">
        <p14:creationId xmlns:p14="http://schemas.microsoft.com/office/powerpoint/2010/main" val="310760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1)">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heel(1)">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heel(1)">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heel(1)">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wheel(1)">
                                      <p:cBhvr>
                                        <p:cTn id="32" dur="20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wheel(1)">
                                      <p:cBhvr>
                                        <p:cTn id="37" dur="20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heel(1)">
                                      <p:cBhvr>
                                        <p:cTn id="42" dur="20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wheel(1)">
                                      <p:cBhvr>
                                        <p:cTn id="47" dur="20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wheel(1)">
                                      <p:cBhvr>
                                        <p:cTn id="52" dur="2000"/>
                                        <p:tgtEl>
                                          <p:spTgt spid="3">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wheel(1)">
                                      <p:cBhvr>
                                        <p:cTn id="57" dur="2000"/>
                                        <p:tgtEl>
                                          <p:spTgt spid="3">
                                            <p:txEl>
                                              <p:pRg st="14" end="1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3">
                                            <p:txEl>
                                              <p:pRg st="15" end="15"/>
                                            </p:txEl>
                                          </p:spTgt>
                                        </p:tgtEl>
                                        <p:attrNameLst>
                                          <p:attrName>style.visibility</p:attrName>
                                        </p:attrNameLst>
                                      </p:cBhvr>
                                      <p:to>
                                        <p:strVal val="visible"/>
                                      </p:to>
                                    </p:set>
                                    <p:animEffect transition="in" filter="wheel(1)">
                                      <p:cBhvr>
                                        <p:cTn id="62" dur="20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763000" cy="720080"/>
          </a:xfrm>
        </p:spPr>
        <p:txBody>
          <a:bodyPr/>
          <a:lstStyle/>
          <a:p>
            <a:r>
              <a:rPr lang="en-US" smtClean="0">
                <a:latin typeface="Times New Roman" charset="0"/>
                <a:cs typeface="Times New Roman" charset="0"/>
              </a:rPr>
              <a:t>	       </a:t>
            </a:r>
            <a:r>
              <a:rPr lang="en-US" smtClean="0">
                <a:latin typeface="Arial" charset="0"/>
                <a:cs typeface="Times New Roman" charset="0"/>
              </a:rPr>
              <a:t> </a:t>
            </a:r>
            <a:br>
              <a:rPr lang="en-US" smtClean="0">
                <a:latin typeface="Arial" charset="0"/>
                <a:cs typeface="Times New Roman" charset="0"/>
              </a:rPr>
            </a:br>
            <a:r>
              <a:rPr lang="en-US" smtClean="0">
                <a:latin typeface="Arial" charset="0"/>
                <a:cs typeface="Times New Roman" charset="0"/>
              </a:rPr>
              <a:t>		 MARRAKESH TREATY</a:t>
            </a:r>
            <a:br>
              <a:rPr lang="en-US" smtClean="0">
                <a:latin typeface="Arial" charset="0"/>
                <a:cs typeface="Times New Roman" charset="0"/>
              </a:rPr>
            </a:br>
            <a:r>
              <a:rPr lang="en-US"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07950" y="2276872"/>
            <a:ext cx="8883650" cy="3895328"/>
          </a:xfrm>
        </p:spPr>
        <p:txBody>
          <a:bodyPr/>
          <a:lstStyle/>
          <a:p>
            <a:pPr algn="just"/>
            <a:r>
              <a:rPr lang="en-US" sz="1800" smtClean="0">
                <a:latin typeface="Arial" charset="0"/>
                <a:cs typeface="Times New Roman" charset="0"/>
              </a:rPr>
              <a:t>The Diplomatic Conference took place in Marrakesh from June 18 to 28, 2013 (600 negotiators from WIPO’s 186 member states)</a:t>
            </a:r>
          </a:p>
          <a:p>
            <a:pPr algn="just">
              <a:buFontTx/>
              <a:buNone/>
            </a:pPr>
            <a:endParaRPr lang="en-US" sz="1800" smtClean="0">
              <a:latin typeface="Arial" charset="0"/>
              <a:cs typeface="Times New Roman" charset="0"/>
            </a:endParaRPr>
          </a:p>
          <a:p>
            <a:pPr algn="just"/>
            <a:r>
              <a:rPr lang="en-US" sz="1800" smtClean="0">
                <a:latin typeface="Arial" charset="0"/>
                <a:cs typeface="Times New Roman" charset="0"/>
              </a:rPr>
              <a:t>There are more than 314 million blind and VIP- 90 % living in developing countries. </a:t>
            </a:r>
          </a:p>
          <a:p>
            <a:pPr algn="just">
              <a:buFontTx/>
              <a:buNone/>
            </a:pPr>
            <a:endParaRPr lang="en-US" sz="1800" smtClean="0">
              <a:latin typeface="Arial" charset="0"/>
              <a:cs typeface="Times New Roman" charset="0"/>
            </a:endParaRPr>
          </a:p>
          <a:p>
            <a:pPr algn="just"/>
            <a:r>
              <a:rPr lang="en-US" sz="1800" smtClean="0">
                <a:latin typeface="Arial" charset="0"/>
                <a:cs typeface="Times New Roman" charset="0"/>
              </a:rPr>
              <a:t>Only 5 % of the books published are available in braille or other accessible formats. </a:t>
            </a:r>
          </a:p>
          <a:p>
            <a:pPr algn="just">
              <a:buFontTx/>
              <a:buNone/>
            </a:pPr>
            <a:endParaRPr lang="en-US" sz="1800" smtClean="0">
              <a:latin typeface="Arial" charset="0"/>
              <a:cs typeface="Times New Roman" charset="0"/>
            </a:endParaRPr>
          </a:p>
          <a:p>
            <a:r>
              <a:rPr lang="en-US" sz="1800" smtClean="0">
                <a:latin typeface="Arial" charset="0"/>
                <a:cs typeface="Arial" charset="0"/>
              </a:rPr>
              <a:t>Requires contracting parties to adopt </a:t>
            </a:r>
            <a:r>
              <a:rPr lang="en-US" sz="1800" i="1" smtClean="0">
                <a:latin typeface="Arial" charset="0"/>
                <a:cs typeface="Arial" charset="0"/>
              </a:rPr>
              <a:t>limitations </a:t>
            </a:r>
            <a:r>
              <a:rPr lang="en-US" sz="1800" smtClean="0">
                <a:latin typeface="Arial" charset="0"/>
                <a:cs typeface="Arial" charset="0"/>
              </a:rPr>
              <a:t>for the benefit the people who are blind, visually impaired, and print disabled. </a:t>
            </a:r>
          </a:p>
          <a:p>
            <a:pPr>
              <a:buFontTx/>
              <a:buNone/>
            </a:pPr>
            <a:endParaRPr lang="en-US" sz="1800" smtClean="0">
              <a:latin typeface="Arial" charset="0"/>
              <a:cs typeface="Arial" charset="0"/>
            </a:endParaRPr>
          </a:p>
          <a:p>
            <a:r>
              <a:rPr lang="en-US" sz="1800" smtClean="0">
                <a:latin typeface="Arial" charset="0"/>
                <a:cs typeface="Arial" charset="0"/>
              </a:rPr>
              <a:t>It also provides for the </a:t>
            </a:r>
            <a:r>
              <a:rPr lang="en-US" sz="1800" i="1" smtClean="0">
                <a:latin typeface="Arial" charset="0"/>
                <a:cs typeface="Arial" charset="0"/>
              </a:rPr>
              <a:t>exchange </a:t>
            </a:r>
            <a:r>
              <a:rPr lang="en-US" sz="1800" smtClean="0">
                <a:latin typeface="Arial" charset="0"/>
                <a:cs typeface="Arial" charset="0"/>
              </a:rPr>
              <a:t>of accessible format works across borders.  </a:t>
            </a:r>
          </a:p>
          <a:p>
            <a:pPr marL="0" indent="0" algn="just">
              <a:buNone/>
            </a:pPr>
            <a:endParaRPr lang="en-US" sz="1600" smtClean="0">
              <a:latin typeface="Arial" charset="0"/>
              <a:cs typeface="Times New Roman" charset="0"/>
            </a:endParaRPr>
          </a:p>
          <a:p>
            <a:pPr algn="just"/>
            <a:endParaRPr lang="en-US" sz="160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10668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9289032" cy="1008112"/>
          </a:xfrm>
        </p:spPr>
        <p:txBody>
          <a:bodyPr/>
          <a:lstStyle/>
          <a:p>
            <a:r>
              <a:rPr lang="en-US" sz="2600" smtClean="0"/>
              <a:t>          </a:t>
            </a:r>
            <a:r>
              <a:rPr lang="en-US" sz="2400" smtClean="0"/>
              <a:t>INTELLECTUAL PROPERTY AND TRADITIONAL      	         KNOWLEDGE, ACCESS TO GENETIC 				    RESOURCES AND FOLKORE  </a:t>
            </a:r>
            <a:endParaRPr lang="en-US" sz="2400" dirty="0"/>
          </a:p>
        </p:txBody>
      </p:sp>
      <p:sp>
        <p:nvSpPr>
          <p:cNvPr id="3" name="Espace réservé du contenu 2"/>
          <p:cNvSpPr>
            <a:spLocks noGrp="1"/>
          </p:cNvSpPr>
          <p:nvPr>
            <p:ph idx="1"/>
          </p:nvPr>
        </p:nvSpPr>
        <p:spPr>
          <a:xfrm>
            <a:off x="107504" y="1556792"/>
            <a:ext cx="8928992" cy="4680520"/>
          </a:xfrm>
        </p:spPr>
        <p:txBody>
          <a:bodyPr/>
          <a:lstStyle/>
          <a:p>
            <a:pPr algn="just">
              <a:lnSpc>
                <a:spcPct val="150000"/>
              </a:lnSpc>
            </a:pPr>
            <a:r>
              <a:rPr lang="en-US" sz="1400" smtClean="0">
                <a:cs typeface="Arial Unicode MS" charset="0"/>
              </a:rPr>
              <a:t>Created in 2000, the 26</a:t>
            </a:r>
            <a:r>
              <a:rPr lang="en-US" sz="1400" baseline="30000" smtClean="0">
                <a:cs typeface="Arial Unicode MS" charset="0"/>
              </a:rPr>
              <a:t>th</a:t>
            </a:r>
            <a:r>
              <a:rPr lang="en-US" sz="1400" smtClean="0">
                <a:cs typeface="Arial Unicode MS" charset="0"/>
              </a:rPr>
              <a:t> session would take place from February 3 to 7, 2014 </a:t>
            </a:r>
          </a:p>
          <a:p>
            <a:pPr algn="just">
              <a:lnSpc>
                <a:spcPct val="150000"/>
              </a:lnSpc>
            </a:pPr>
            <a:r>
              <a:rPr lang="en-US" sz="1400" smtClean="0">
                <a:cs typeface="Arial Unicode MS" charset="0"/>
              </a:rPr>
              <a:t>Undertakes negociations with the objective of reaching agreement on a text(s) of an international legal instrument(s) which will ensure the effective protection of traditional knowledge (TK), traditional cultural expressions (TCEs) and genetics resources (GRs) </a:t>
            </a:r>
          </a:p>
          <a:p>
            <a:pPr algn="just">
              <a:lnSpc>
                <a:spcPct val="150000"/>
              </a:lnSpc>
            </a:pPr>
            <a:r>
              <a:rPr lang="en-US" sz="1400" smtClean="0">
                <a:cs typeface="Arial Unicode MS" charset="0"/>
              </a:rPr>
              <a:t>Draft articles on TK and TCEs and a Consolidated Document Related to IP and GRs have been prepared </a:t>
            </a:r>
            <a:endParaRPr lang="en-US" sz="1600" smtClean="0">
              <a:latin typeface="Arial Unicode MS" charset="0"/>
              <a:cs typeface="Arial Unicode MS" charset="0"/>
            </a:endParaRPr>
          </a:p>
          <a:p>
            <a:pPr marL="0" indent="0">
              <a:buNone/>
            </a:pPr>
            <a:endParaRPr lang="en-US" sz="1800" smtClean="0">
              <a:latin typeface="Arial Unicode MS" charset="0"/>
              <a:cs typeface="Arial Unicode MS" charset="0"/>
            </a:endParaRPr>
          </a:p>
          <a:p>
            <a:pPr lvl="1">
              <a:buFont typeface="Wingdings" charset="2"/>
              <a:buChar char="u"/>
            </a:pPr>
            <a:r>
              <a:rPr lang="en-US" sz="1500" b="1" u="sng" smtClean="0">
                <a:solidFill>
                  <a:srgbClr val="3366FF"/>
                </a:solidFill>
                <a:latin typeface="Arial Unicode MS" charset="0"/>
                <a:cs typeface="Arial Unicode MS" charset="0"/>
              </a:rPr>
              <a:t> </a:t>
            </a:r>
            <a:r>
              <a:rPr lang="en-US" sz="1500" b="1" u="sng" smtClean="0">
                <a:solidFill>
                  <a:srgbClr val="3366FF"/>
                </a:solidFill>
              </a:rPr>
              <a:t>KEY ISSUES NEGOCIATED BY THE ICG : </a:t>
            </a:r>
          </a:p>
          <a:p>
            <a:pPr marL="0" indent="0">
              <a:buNone/>
            </a:pPr>
            <a:endParaRPr lang="en-US" sz="1400" smtClean="0"/>
          </a:p>
          <a:p>
            <a:pPr lvl="1" algn="just">
              <a:lnSpc>
                <a:spcPct val="150000"/>
              </a:lnSpc>
              <a:buFont typeface="Wingdings" charset="2"/>
              <a:buChar char="Ø"/>
            </a:pPr>
            <a:r>
              <a:rPr lang="en-US" sz="1400" smtClean="0"/>
              <a:t>Why protect? </a:t>
            </a:r>
            <a:r>
              <a:rPr lang="en-US" sz="1400" smtClean="0">
                <a:cs typeface="Arial" charset="0"/>
              </a:rPr>
              <a:t>Aims and objectives </a:t>
            </a:r>
            <a:endParaRPr lang="en-US" sz="1400" smtClean="0"/>
          </a:p>
          <a:p>
            <a:pPr lvl="1" algn="just">
              <a:lnSpc>
                <a:spcPct val="150000"/>
              </a:lnSpc>
              <a:buFont typeface="Wingdings" charset="2"/>
              <a:buChar char="Ø"/>
            </a:pPr>
            <a:r>
              <a:rPr lang="en-US" sz="1400" smtClean="0"/>
              <a:t>What to protect? Definitions of TK/TCEs</a:t>
            </a:r>
          </a:p>
          <a:p>
            <a:pPr lvl="1" algn="just">
              <a:lnSpc>
                <a:spcPct val="150000"/>
              </a:lnSpc>
              <a:buFont typeface="Wingdings" charset="2"/>
              <a:buChar char="Ø"/>
            </a:pPr>
            <a:r>
              <a:rPr lang="en-US" sz="1400" smtClean="0"/>
              <a:t>How to protect? </a:t>
            </a:r>
            <a:r>
              <a:rPr lang="en-US" sz="1400" smtClean="0">
                <a:cs typeface="Arial" charset="0"/>
              </a:rPr>
              <a:t>Options </a:t>
            </a:r>
            <a:endParaRPr lang="en-US" sz="1400" smtClean="0"/>
          </a:p>
          <a:p>
            <a:pPr lvl="1" algn="just">
              <a:lnSpc>
                <a:spcPct val="150000"/>
              </a:lnSpc>
              <a:buFont typeface="Wingdings" charset="2"/>
              <a:buChar char="Ø"/>
            </a:pPr>
            <a:r>
              <a:rPr lang="en-US" sz="1400" smtClean="0"/>
              <a:t>What acts should be forbidden? Scope </a:t>
            </a:r>
          </a:p>
          <a:p>
            <a:pPr lvl="1" algn="just">
              <a:lnSpc>
                <a:spcPct val="150000"/>
              </a:lnSpc>
              <a:buFont typeface="Wingdings" charset="2"/>
              <a:buChar char="Ø"/>
            </a:pPr>
            <a:r>
              <a:rPr lang="en-US" sz="1400" smtClean="0">
                <a:cs typeface="Arial" charset="0"/>
              </a:rPr>
              <a:t>Who should benefit? Beneficiaries </a:t>
            </a:r>
          </a:p>
          <a:p>
            <a:pPr lvl="1" algn="just">
              <a:lnSpc>
                <a:spcPct val="150000"/>
              </a:lnSpc>
              <a:buFont typeface="Wingdings" charset="2"/>
              <a:buChar char="Ø"/>
            </a:pPr>
            <a:r>
              <a:rPr lang="en-US" sz="1400" smtClean="0">
                <a:cs typeface="Arial" charset="0"/>
              </a:rPr>
              <a:t>For how long? Duration</a:t>
            </a:r>
          </a:p>
          <a:p>
            <a:pPr algn="just">
              <a:lnSpc>
                <a:spcPct val="110000"/>
              </a:lnSpc>
            </a:pPr>
            <a:endParaRPr lang="en-US" sz="1800" smtClean="0">
              <a:latin typeface="Arial Unicode MS" charset="0"/>
              <a:cs typeface="Arial Unicode MS" charset="0"/>
            </a:endParaRPr>
          </a:p>
          <a:p>
            <a:pPr marL="0" indent="0" algn="just">
              <a:lnSpc>
                <a:spcPct val="120000"/>
              </a:lnSpc>
              <a:buNone/>
            </a:pPr>
            <a:endParaRPr lang="en-US" sz="1800" smtClean="0">
              <a:latin typeface="Arial Unicode MS" charset="0"/>
              <a:cs typeface="Arial Unicode MS" charset="0"/>
            </a:endParaRPr>
          </a:p>
          <a:p>
            <a:pPr algn="just"/>
            <a:endParaRPr lang="en-US" sz="1800" smtClean="0">
              <a:cs typeface="Arial Unicode MS" charset="0"/>
            </a:endParaRPr>
          </a:p>
          <a:p>
            <a:pPr algn="just"/>
            <a:endParaRPr lang="en-US" sz="1800" dirty="0"/>
          </a:p>
        </p:txBody>
      </p:sp>
      <p:pic>
        <p:nvPicPr>
          <p:cNvPr id="6"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92080" y="3429000"/>
            <a:ext cx="1368425" cy="2262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64288" y="3429000"/>
            <a:ext cx="1366837" cy="22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60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036496" cy="922114"/>
          </a:xfrm>
        </p:spPr>
        <p:txBody>
          <a:bodyPr/>
          <a:lstStyle/>
          <a:p>
            <a:r>
              <a:rPr lang="en-US" sz="2400" smtClean="0"/>
              <a:t>	  INTELLECTUAL PROPERTY AND TRADITIONAL      	          KNOWLEDGE, ACCESS TO GENETIC 				      RESOURCES AND FOLKORE </a:t>
            </a:r>
            <a:endParaRPr lang="en-US" sz="2400" dirty="0"/>
          </a:p>
        </p:txBody>
      </p:sp>
      <p:sp>
        <p:nvSpPr>
          <p:cNvPr id="3" name="Espace réservé du contenu 2"/>
          <p:cNvSpPr>
            <a:spLocks noGrp="1"/>
          </p:cNvSpPr>
          <p:nvPr>
            <p:ph idx="1"/>
          </p:nvPr>
        </p:nvSpPr>
        <p:spPr>
          <a:xfrm>
            <a:off x="323528" y="2780928"/>
            <a:ext cx="8496944" cy="3960440"/>
          </a:xfrm>
        </p:spPr>
        <p:txBody>
          <a:bodyPr/>
          <a:lstStyle/>
          <a:p>
            <a:r>
              <a:rPr lang="en-US" sz="1600" b="1" smtClean="0">
                <a:solidFill>
                  <a:srgbClr val="3366FF"/>
                </a:solidFill>
              </a:rPr>
              <a:t>IGC’s MANDATE FOR THE 2014 – 2015: </a:t>
            </a:r>
          </a:p>
          <a:p>
            <a:pPr marL="457200" lvl="1" indent="0">
              <a:buNone/>
            </a:pPr>
            <a:endParaRPr lang="en-US" sz="1600" b="1" smtClean="0">
              <a:solidFill>
                <a:srgbClr val="3366FF"/>
              </a:solidFill>
            </a:endParaRPr>
          </a:p>
          <a:p>
            <a:pPr lvl="1" algn="just">
              <a:buFont typeface="Wingdings" pitchFamily="2" charset="2"/>
              <a:buChar char="Ø"/>
            </a:pPr>
            <a:r>
              <a:rPr lang="en-US" sz="1400" smtClean="0"/>
              <a:t>Continue to expedite work with open and full engagement on text-based negociations </a:t>
            </a:r>
          </a:p>
          <a:p>
            <a:pPr lvl="1" algn="just">
              <a:buFont typeface="Wingdings" pitchFamily="2" charset="2"/>
              <a:buChar char="Ø"/>
            </a:pPr>
            <a:r>
              <a:rPr lang="en-US" sz="1400" smtClean="0"/>
              <a:t>Follow a clearly defined work program: Three sessions of the IGC in 2014, including thematic and cross cutting/stocktaking sessions </a:t>
            </a:r>
          </a:p>
          <a:p>
            <a:pPr lvl="1" algn="just">
              <a:buFont typeface="Wingdings" pitchFamily="2" charset="2"/>
              <a:buChar char="Ø"/>
            </a:pPr>
            <a:r>
              <a:rPr lang="en-US" sz="1400" smtClean="0"/>
              <a:t>Build on existing work, in particular the existing draft texts </a:t>
            </a:r>
          </a:p>
          <a:p>
            <a:pPr lvl="1" algn="just">
              <a:buFont typeface="Wingdings" pitchFamily="2" charset="2"/>
              <a:buChar char="Ø"/>
            </a:pPr>
            <a:r>
              <a:rPr lang="en-US" sz="1400" smtClean="0"/>
              <a:t>Submit text(s) to the GA in 2014 which will ensure effective protection of GRs, TK and TCEs  </a:t>
            </a:r>
            <a:endParaRPr lang="en-US" sz="1400" b="1" smtClean="0">
              <a:solidFill>
                <a:srgbClr val="3366FF"/>
              </a:solidFill>
            </a:endParaRPr>
          </a:p>
          <a:p>
            <a:pPr marL="457200" lvl="1" indent="0">
              <a:buNone/>
            </a:pPr>
            <a:endParaRPr lang="en-US" sz="1600" b="1" smtClean="0">
              <a:solidFill>
                <a:schemeClr val="tx1">
                  <a:lumMod val="75000"/>
                  <a:lumOff val="25000"/>
                </a:schemeClr>
              </a:solidFill>
            </a:endParaRPr>
          </a:p>
          <a:p>
            <a:r>
              <a:rPr lang="en-US" sz="1600" b="1" smtClean="0">
                <a:solidFill>
                  <a:srgbClr val="3366FF"/>
                </a:solidFill>
                <a:latin typeface="Arial"/>
                <a:cs typeface="Arial"/>
              </a:rPr>
              <a:t>2014 GENERAL ASSEMBLY </a:t>
            </a:r>
          </a:p>
          <a:p>
            <a:pPr marL="0" indent="0">
              <a:buNone/>
            </a:pPr>
            <a:endParaRPr lang="en-US" sz="1600" smtClean="0">
              <a:latin typeface="Arial"/>
              <a:cs typeface="Arial"/>
            </a:endParaRPr>
          </a:p>
          <a:p>
            <a:pPr marL="685800" lvl="2" algn="just">
              <a:buFont typeface="Wingdings" pitchFamily="2" charset="2"/>
              <a:buChar char="Ø"/>
            </a:pPr>
            <a:r>
              <a:rPr lang="en-US" sz="1400" smtClean="0"/>
              <a:t>Take stock </a:t>
            </a:r>
          </a:p>
          <a:p>
            <a:pPr marL="685800" lvl="2" algn="just">
              <a:buFont typeface="Wingdings" pitchFamily="2" charset="2"/>
              <a:buChar char="Ø"/>
            </a:pPr>
            <a:r>
              <a:rPr lang="en-US" sz="1400" smtClean="0"/>
              <a:t>Consider text(s) and progress made </a:t>
            </a:r>
          </a:p>
          <a:p>
            <a:pPr marL="685800" lvl="2" algn="just">
              <a:buFont typeface="Wingdings" pitchFamily="2" charset="2"/>
              <a:buChar char="Ø"/>
            </a:pPr>
            <a:r>
              <a:rPr lang="en-US" sz="1400" smtClean="0"/>
              <a:t>Decide on convening a Diplomatic Conference </a:t>
            </a:r>
          </a:p>
          <a:p>
            <a:pPr marL="685800" lvl="2" algn="just">
              <a:buFont typeface="Wingdings" pitchFamily="2" charset="2"/>
              <a:buChar char="Ø"/>
            </a:pPr>
            <a:r>
              <a:rPr lang="en-US" sz="1400" smtClean="0"/>
              <a:t>Consider need for additional meetings   </a:t>
            </a:r>
            <a:endParaRPr lang="en-US" sz="1400" b="1" smtClean="0">
              <a:solidFill>
                <a:srgbClr val="3366FF"/>
              </a:solidFill>
            </a:endParaRPr>
          </a:p>
          <a:p>
            <a:pPr marL="0" indent="0">
              <a:buNone/>
            </a:pPr>
            <a:endParaRPr lang="en-US" dirty="0"/>
          </a:p>
        </p:txBody>
      </p:sp>
      <p:pic>
        <p:nvPicPr>
          <p:cNvPr id="4" name="Picture 4"/>
          <p:cNvPicPr>
            <a:picLocks/>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92280" y="1329962"/>
            <a:ext cx="1584000" cy="118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cstate="email">
            <a:extLst>
              <a:ext uri="{28A0092B-C50C-407E-A947-70E740481C1C}">
                <a14:useLocalDpi xmlns:a14="http://schemas.microsoft.com/office/drawing/2010/main" val="0"/>
              </a:ext>
            </a:extLst>
          </a:blip>
          <a:srcRect t="13464" b="13464"/>
          <a:stretch>
            <a:fillRect/>
          </a:stretch>
        </p:blipFill>
        <p:spPr bwMode="auto">
          <a:xfrm>
            <a:off x="375454" y="1298927"/>
            <a:ext cx="1584176" cy="1198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655405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107950" y="274638"/>
            <a:ext cx="9099550" cy="1143000"/>
          </a:xfrm>
        </p:spPr>
        <p:txBody>
          <a:bodyPr/>
          <a:lstStyle/>
          <a:p>
            <a:r>
              <a:rPr lang="en-US" smtClean="0">
                <a:latin typeface="Arial" charset="0"/>
                <a:cs typeface="Arial" charset="0"/>
              </a:rPr>
              <a:t>      MAJOR ECONOMIC STUDIES ON IP</a:t>
            </a:r>
            <a:endParaRPr lang="en-US" dirty="0">
              <a:latin typeface="Arial" charset="0"/>
              <a:cs typeface="Arial" charset="0"/>
            </a:endParaRPr>
          </a:p>
        </p:txBody>
      </p:sp>
      <p:pic>
        <p:nvPicPr>
          <p:cNvPr id="5" name="Espace réservé du contenu 4"/>
          <p:cNvPicPr>
            <a:picLocks noGrp="1" noChangeAspect="1"/>
          </p:cNvPicPr>
          <p:nvPr>
            <p:ph sz="half" idx="1"/>
          </p:nvPr>
        </p:nvPicPr>
        <p:blipFill rotWithShape="1">
          <a:blip r:embed="rId2"/>
          <a:srcRect l="-4925" r="-6975"/>
          <a:stretch/>
        </p:blipFill>
        <p:spPr>
          <a:effectLst>
            <a:softEdge rad="112500"/>
          </a:effectLst>
        </p:spPr>
      </p:pic>
      <p:sp>
        <p:nvSpPr>
          <p:cNvPr id="4" name="Espace réservé du contenu 3"/>
          <p:cNvSpPr>
            <a:spLocks noGrp="1"/>
          </p:cNvSpPr>
          <p:nvPr>
            <p:ph sz="half" idx="2"/>
          </p:nvPr>
        </p:nvSpPr>
        <p:spPr>
          <a:xfrm>
            <a:off x="4495800" y="1828800"/>
            <a:ext cx="4419600" cy="4297363"/>
          </a:xfrm>
        </p:spPr>
        <p:txBody>
          <a:bodyPr/>
          <a:lstStyle/>
          <a:p>
            <a:pPr algn="just">
              <a:lnSpc>
                <a:spcPct val="110000"/>
              </a:lnSpc>
            </a:pPr>
            <a:r>
              <a:rPr lang="en-US" sz="1500" smtClean="0">
                <a:latin typeface="Arial" charset="0"/>
                <a:cs typeface="Arial" charset="0"/>
              </a:rPr>
              <a:t>A NEW WIPO UNIT  – THE ECONOMICS AND STATISTICS DIVISION- REFLECTS THE GROWING CONSENSUS ON THE IMPORTANCE OF THE ECONOMIC DIMENSION OF IP. </a:t>
            </a:r>
          </a:p>
          <a:p>
            <a:pPr algn="just">
              <a:buFontTx/>
              <a:buNone/>
            </a:pPr>
            <a:endParaRPr lang="en-US" sz="1500" smtClean="0">
              <a:latin typeface="Arial" charset="0"/>
              <a:cs typeface="Arial" charset="0"/>
            </a:endParaRPr>
          </a:p>
          <a:p>
            <a:pPr algn="just"/>
            <a:r>
              <a:rPr lang="en-US" sz="1500" smtClean="0">
                <a:latin typeface="Arial" charset="0"/>
                <a:cs typeface="Arial" charset="0"/>
              </a:rPr>
              <a:t>THE DIVISION APPLIES STATISTIC AND ECONOMIC ANALYSIS TO THE USE OF WIPO SERVICES.</a:t>
            </a:r>
          </a:p>
          <a:p>
            <a:pPr algn="just">
              <a:buFontTx/>
              <a:buNone/>
            </a:pPr>
            <a:endParaRPr lang="en-US" sz="1500" smtClean="0">
              <a:latin typeface="Arial" charset="0"/>
              <a:cs typeface="Arial" charset="0"/>
            </a:endParaRPr>
          </a:p>
          <a:p>
            <a:pPr algn="just"/>
            <a:r>
              <a:rPr lang="en-US" sz="1500" smtClean="0">
                <a:latin typeface="Arial" charset="0"/>
                <a:cs typeface="Arial" charset="0"/>
              </a:rPr>
              <a:t>THIS NEW STRUCTURE ALSO IMPROVES WIPO ECONOMIC INSIGHT ON IP DEVELOPMENT. </a:t>
            </a:r>
          </a:p>
          <a:p>
            <a:pPr algn="just"/>
            <a:endParaRPr lang="en-US" sz="1700" smtClean="0">
              <a:latin typeface="Arial" charset="0"/>
              <a:cs typeface="Arial" charset="0"/>
            </a:endParaRPr>
          </a:p>
          <a:p>
            <a:pPr algn="just"/>
            <a:endParaRPr lang="en-US" sz="1700" smtClean="0">
              <a:latin typeface="Arial" charset="0"/>
              <a:cs typeface="Arial" charset="0"/>
            </a:endParaRPr>
          </a:p>
          <a:p>
            <a:endParaRPr lang="en-US" sz="1700" dirty="0">
              <a:latin typeface="Arial" charset="0"/>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463877"/>
            <a:ext cx="8077200" cy="523220"/>
          </a:xfrm>
        </p:spPr>
        <p:txBody>
          <a:bodyPr>
            <a:spAutoFit/>
          </a:bodyPr>
          <a:lstStyle/>
          <a:p>
            <a:pPr algn="ctr"/>
            <a:r>
              <a:rPr lang="en-US" sz="2800" dirty="0" smtClean="0">
                <a:solidFill>
                  <a:schemeClr val="accent2"/>
                </a:solidFill>
              </a:rPr>
              <a:t>STRATEGIC REALIGNMENT WITHIN WIPO</a:t>
            </a:r>
            <a:endParaRPr lang="en-US" sz="2800" dirty="0">
              <a:solidFill>
                <a:schemeClr val="accent2"/>
              </a:solidFill>
            </a:endParaRPr>
          </a:p>
        </p:txBody>
      </p:sp>
      <p:sp>
        <p:nvSpPr>
          <p:cNvPr id="33795" name="Text Box 3"/>
          <p:cNvSpPr txBox="1">
            <a:spLocks noChangeArrowheads="1"/>
          </p:cNvSpPr>
          <p:nvPr/>
        </p:nvSpPr>
        <p:spPr bwMode="auto">
          <a:xfrm>
            <a:off x="2193925" y="1841500"/>
            <a:ext cx="47371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Economics and Statistics Division</a:t>
            </a:r>
          </a:p>
          <a:p>
            <a:pPr algn="ctr" eaLnBrk="0" hangingPunct="0">
              <a:spcBef>
                <a:spcPct val="0"/>
              </a:spcBef>
            </a:pPr>
            <a:r>
              <a:rPr lang="en-US" i="1" dirty="0">
                <a:latin typeface="Charcoal" charset="0"/>
              </a:rPr>
              <a:t>WIPO Chief Economist</a:t>
            </a:r>
          </a:p>
        </p:txBody>
      </p:sp>
      <p:sp>
        <p:nvSpPr>
          <p:cNvPr id="33796" name="Text Box 4"/>
          <p:cNvSpPr txBox="1">
            <a:spLocks noChangeArrowheads="1"/>
          </p:cNvSpPr>
          <p:nvPr/>
        </p:nvSpPr>
        <p:spPr bwMode="auto">
          <a:xfrm>
            <a:off x="831850" y="4186238"/>
            <a:ext cx="1868488"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IP Statistics </a:t>
            </a:r>
            <a:br>
              <a:rPr lang="en-US" dirty="0">
                <a:latin typeface="Charcoal" charset="0"/>
              </a:rPr>
            </a:br>
            <a:r>
              <a:rPr lang="en-US" dirty="0">
                <a:latin typeface="Charcoal" charset="0"/>
              </a:rPr>
              <a:t>Section</a:t>
            </a:r>
          </a:p>
        </p:txBody>
      </p:sp>
      <p:sp>
        <p:nvSpPr>
          <p:cNvPr id="33797" name="Text Box 5"/>
          <p:cNvSpPr txBox="1">
            <a:spLocks noChangeArrowheads="1"/>
          </p:cNvSpPr>
          <p:nvPr/>
        </p:nvSpPr>
        <p:spPr bwMode="auto">
          <a:xfrm>
            <a:off x="6613525" y="4186238"/>
            <a:ext cx="177006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Economics </a:t>
            </a:r>
            <a:br>
              <a:rPr lang="en-US" dirty="0">
                <a:latin typeface="Charcoal" charset="0"/>
              </a:rPr>
            </a:br>
            <a:r>
              <a:rPr lang="en-US" dirty="0">
                <a:latin typeface="Charcoal" charset="0"/>
              </a:rPr>
              <a:t>Section</a:t>
            </a:r>
          </a:p>
        </p:txBody>
      </p:sp>
      <p:sp>
        <p:nvSpPr>
          <p:cNvPr id="33798" name="Line 6"/>
          <p:cNvSpPr>
            <a:spLocks noChangeShapeType="1"/>
          </p:cNvSpPr>
          <p:nvPr/>
        </p:nvSpPr>
        <p:spPr bwMode="auto">
          <a:xfrm>
            <a:off x="5653088"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799"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800" name="Text Box 8"/>
          <p:cNvSpPr txBox="1">
            <a:spLocks noChangeArrowheads="1"/>
          </p:cNvSpPr>
          <p:nvPr/>
        </p:nvSpPr>
        <p:spPr bwMode="auto">
          <a:xfrm>
            <a:off x="3276600" y="4195763"/>
            <a:ext cx="280511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Data Development </a:t>
            </a:r>
            <a:br>
              <a:rPr lang="en-US" dirty="0">
                <a:latin typeface="Charcoal" charset="0"/>
              </a:rPr>
            </a:br>
            <a:r>
              <a:rPr lang="en-US" dirty="0">
                <a:latin typeface="Charcoal" charset="0"/>
              </a:rPr>
              <a:t>Section</a:t>
            </a:r>
          </a:p>
        </p:txBody>
      </p:sp>
      <p:sp>
        <p:nvSpPr>
          <p:cNvPr id="33801"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2201706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180528" y="332656"/>
            <a:ext cx="9324528" cy="914400"/>
          </a:xfrm>
        </p:spPr>
        <p:txBody>
          <a:bodyPr/>
          <a:lstStyle/>
          <a:p>
            <a:pPr algn="ctr"/>
            <a:r>
              <a:rPr lang="en-US" sz="3200" smtClean="0">
                <a:latin typeface="Arial" charset="0"/>
                <a:cs typeface="Arial" charset="0"/>
              </a:rPr>
              <a:t>  </a:t>
            </a:r>
            <a:r>
              <a:rPr lang="en-US" sz="3200" smtClean="0"/>
              <a:t>TREND IN HAGUE FILINGS (DESIGNS)</a:t>
            </a:r>
            <a:endParaRPr lang="en-US" sz="3200" dirty="0">
              <a:latin typeface="Arial" charset="0"/>
              <a:cs typeface="Arial" charset="0"/>
            </a:endParaRPr>
          </a:p>
        </p:txBody>
      </p:sp>
      <p:pic>
        <p:nvPicPr>
          <p:cNvPr id="3" name="Picture 4" descr="A_1_1-Hag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0"/>
            <a:ext cx="9144000" cy="4157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576" y="288936"/>
            <a:ext cx="9144000" cy="584775"/>
          </a:xfrm>
        </p:spPr>
        <p:txBody>
          <a:bodyPr wrap="square">
            <a:spAutoFit/>
          </a:bodyPr>
          <a:lstStyle/>
          <a:p>
            <a:pPr algn="ctr"/>
            <a:r>
              <a:rPr lang="en-US" sz="3200" dirty="0" smtClean="0">
                <a:solidFill>
                  <a:schemeClr val="accent2"/>
                </a:solidFill>
              </a:rPr>
              <a:t>DEMAND FOR IP RIGHTS HAS GROWN</a:t>
            </a:r>
            <a:endParaRPr lang="en-US" sz="3200" dirty="0">
              <a:solidFill>
                <a:schemeClr val="accent2"/>
              </a:solidFill>
            </a:endParaRP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664" y="1177769"/>
            <a:ext cx="5760640" cy="476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4751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245343"/>
            <a:ext cx="9143999" cy="1077218"/>
          </a:xfrm>
        </p:spPr>
        <p:txBody>
          <a:bodyPr wrap="square">
            <a:spAutoFit/>
          </a:bodyPr>
          <a:lstStyle/>
          <a:p>
            <a:pPr algn="ctr"/>
            <a:r>
              <a:rPr lang="en-US" sz="3200" dirty="0" smtClean="0">
                <a:solidFill>
                  <a:schemeClr val="accent2"/>
                </a:solidFill>
              </a:rPr>
              <a:t>MORE INVENTIONS AND GREATER 	INTERNATIONALIZATION</a:t>
            </a:r>
            <a:endParaRPr lang="en-US" sz="3200" dirty="0">
              <a:solidFill>
                <a:schemeClr val="accent2"/>
              </a:solidFill>
            </a:endParaRPr>
          </a:p>
        </p:txBody>
      </p:sp>
      <p:sp>
        <p:nvSpPr>
          <p:cNvPr id="64515" name="Text Box 3"/>
          <p:cNvSpPr txBox="1">
            <a:spLocks noChangeArrowheads="1"/>
          </p:cNvSpPr>
          <p:nvPr/>
        </p:nvSpPr>
        <p:spPr bwMode="auto">
          <a:xfrm>
            <a:off x="231775" y="6354763"/>
            <a:ext cx="1392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t>Source: WIPO (2011)</a:t>
            </a:r>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56792"/>
            <a:ext cx="6548213" cy="462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354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143000"/>
          </a:xfrm>
        </p:spPr>
        <p:txBody>
          <a:bodyPr/>
          <a:lstStyle/>
          <a:p>
            <a:r>
              <a:rPr lang="en-US" smtClean="0"/>
              <a:t>	   STUDIES AND REPORTS </a:t>
            </a:r>
            <a:endParaRPr lang="en-US" dirty="0"/>
          </a:p>
        </p:txBody>
      </p:sp>
      <p:sp>
        <p:nvSpPr>
          <p:cNvPr id="3" name="Espace réservé du contenu 2"/>
          <p:cNvSpPr>
            <a:spLocks noGrp="1"/>
          </p:cNvSpPr>
          <p:nvPr>
            <p:ph idx="1"/>
          </p:nvPr>
        </p:nvSpPr>
        <p:spPr>
          <a:xfrm>
            <a:off x="179512" y="1484784"/>
            <a:ext cx="8784976" cy="4352925"/>
          </a:xfrm>
        </p:spPr>
        <p:txBody>
          <a:bodyPr/>
          <a:lstStyle/>
          <a:p>
            <a:pPr lvl="0" algn="just"/>
            <a:r>
              <a:rPr lang="en-US" sz="1400" b="1" smtClean="0"/>
              <a:t>World Intellectual Property Indicators (WIPI)</a:t>
            </a:r>
            <a:r>
              <a:rPr lang="en-US" sz="1400" smtClean="0"/>
              <a:t>: This is our flagship IP statistics publication. It provides an overview of latest </a:t>
            </a:r>
            <a:r>
              <a:rPr lang="en-US" sz="1400" i="1" smtClean="0"/>
              <a:t>trend </a:t>
            </a:r>
            <a:r>
              <a:rPr lang="en-US" sz="1400" smtClean="0"/>
              <a:t>in IP filings and registrations covering more than 100 offices : </a:t>
            </a:r>
            <a:r>
              <a:rPr lang="en-US" sz="1400" u="sng" smtClean="0">
                <a:hlinkClick r:id="rId2"/>
              </a:rPr>
              <a:t>http://www.wipo.int/ipstats/en/wipi/index.html</a:t>
            </a:r>
            <a:endParaRPr lang="en-US" sz="1400" u="sng" smtClean="0"/>
          </a:p>
          <a:p>
            <a:pPr marL="0" lvl="0" indent="0" algn="just">
              <a:buNone/>
            </a:pPr>
            <a:endParaRPr lang="en-US" sz="1400" smtClean="0"/>
          </a:p>
          <a:p>
            <a:pPr algn="just"/>
            <a:r>
              <a:rPr lang="en-US" sz="1400" b="1" smtClean="0"/>
              <a:t>The PCT Yearly Review </a:t>
            </a:r>
            <a:r>
              <a:rPr lang="en-US" sz="1400" smtClean="0"/>
              <a:t>provides an overview of the performance and development of the PCT system. It includes a comprehensive set of statistics for the latest available year See: </a:t>
            </a:r>
            <a:r>
              <a:rPr lang="en-US" sz="1400" u="sng" smtClean="0">
                <a:hlinkClick r:id="rId3"/>
              </a:rPr>
              <a:t>http://www.wipo.int/ipstats/en/statistics/pct/</a:t>
            </a:r>
            <a:endParaRPr lang="en-US" sz="1400" u="sng" smtClean="0"/>
          </a:p>
          <a:p>
            <a:pPr marL="0" indent="0" algn="just">
              <a:buNone/>
            </a:pPr>
            <a:endParaRPr lang="en-US" sz="1400" smtClean="0"/>
          </a:p>
          <a:p>
            <a:pPr algn="just"/>
            <a:r>
              <a:rPr lang="en-US" sz="1400" smtClean="0"/>
              <a:t> </a:t>
            </a:r>
            <a:r>
              <a:rPr lang="en-US" sz="1400" b="1" smtClean="0"/>
              <a:t>Madrid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Hague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The </a:t>
            </a:r>
            <a:r>
              <a:rPr lang="en-US" sz="1400" b="1" i="1" smtClean="0"/>
              <a:t>WIPO IP Facts and Figures </a:t>
            </a:r>
            <a:r>
              <a:rPr lang="en-US" sz="1400" smtClean="0"/>
              <a:t>provides an overview of intellectual property (IP) activity based on the latest available year of statistics. It serves as a quick reference guide for statistics: </a:t>
            </a:r>
            <a:r>
              <a:rPr lang="en-US" sz="1400" u="sng" smtClean="0">
                <a:hlinkClick r:id="rId4"/>
              </a:rPr>
              <a:t>http://www.wipo.int/ipstats/en/</a:t>
            </a:r>
            <a:endParaRPr lang="en-US" sz="1400" u="sng" smtClean="0"/>
          </a:p>
          <a:p>
            <a:pPr marL="0" indent="0" algn="just">
              <a:buNone/>
            </a:pPr>
            <a:endParaRPr lang="en-US" sz="1400" u="sng" smtClean="0"/>
          </a:p>
          <a:p>
            <a:pPr algn="just"/>
            <a:r>
              <a:rPr lang="en-US" sz="1400" b="1" smtClean="0"/>
              <a:t>WIPO IP Statistics Data Center</a:t>
            </a:r>
            <a:r>
              <a:rPr lang="en-US" sz="1400" smtClean="0"/>
              <a:t> is an on-line service enabling access to WIPO’s statistical data. Users can select from a wide range of indicators and view or download data according to their needs: </a:t>
            </a:r>
            <a:r>
              <a:rPr lang="en-US" sz="1400" u="sng" smtClean="0">
                <a:hlinkClick r:id="rId5"/>
              </a:rPr>
              <a:t>http://ipstatsdb.wipo.org/ipstatv2/ipstats/patentsSearch</a:t>
            </a:r>
            <a:endParaRPr lang="en-US" sz="1400" smtClean="0"/>
          </a:p>
          <a:p>
            <a:endParaRPr lang="en-US" sz="1800" smtClean="0"/>
          </a:p>
          <a:p>
            <a:endParaRPr lang="en-US" sz="1800" smtClean="0"/>
          </a:p>
          <a:p>
            <a:pPr marL="0" indent="0" algn="just">
              <a:lnSpc>
                <a:spcPct val="130000"/>
              </a:lnSpc>
              <a:buNone/>
            </a:pPr>
            <a:endParaRPr lang="en-US" sz="1800" dirty="0"/>
          </a:p>
        </p:txBody>
      </p:sp>
    </p:spTree>
    <p:extLst>
      <p:ext uri="{BB962C8B-B14F-4D97-AF65-F5344CB8AC3E}">
        <p14:creationId xmlns:p14="http://schemas.microsoft.com/office/powerpoint/2010/main" val="3990621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9036496" cy="850106"/>
          </a:xfrm>
        </p:spPr>
        <p:txBody>
          <a:bodyPr/>
          <a:lstStyle/>
          <a:p>
            <a:r>
              <a:rPr lang="en-US" smtClean="0"/>
              <a:t>	  BASICS FACTS ABOUT WIPO </a:t>
            </a:r>
            <a:endParaRPr lang="en-US" dirty="0"/>
          </a:p>
        </p:txBody>
      </p:sp>
      <p:sp>
        <p:nvSpPr>
          <p:cNvPr id="4" name="Espace réservé du contenu 3"/>
          <p:cNvSpPr>
            <a:spLocks noGrp="1"/>
          </p:cNvSpPr>
          <p:nvPr>
            <p:ph sz="half" idx="2"/>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WIPO’s MISSION:</a:t>
            </a:r>
            <a:r>
              <a:rPr lang="en-US" sz="1700" dirty="0" smtClean="0">
                <a:cs typeface="Arial Unicode MS" charset="0"/>
              </a:rPr>
              <a:t> </a:t>
            </a:r>
            <a:r>
              <a:rPr lang="en-US" sz="1600" dirty="0" smtClean="0">
                <a:cs typeface="Arial Unicode MS" charset="0"/>
              </a:rPr>
              <a:t>To promote the protection of IP rights worldwide and extend the benefits of the international IP system to all member states.</a:t>
            </a:r>
          </a:p>
          <a:p>
            <a:pPr marL="0" indent="0">
              <a:buNone/>
            </a:pPr>
            <a:r>
              <a:rPr lang="en-US" sz="1400" dirty="0" smtClean="0">
                <a:cs typeface="Arial Unicode MS" charset="0"/>
              </a:rPr>
              <a:t> </a:t>
            </a:r>
          </a:p>
          <a:p>
            <a:r>
              <a:rPr lang="en-US" sz="1700" dirty="0" smtClean="0">
                <a:solidFill>
                  <a:srgbClr val="0000FF"/>
                </a:solidFill>
              </a:rPr>
              <a:t>MEMBER STATES: </a:t>
            </a:r>
            <a:r>
              <a:rPr lang="en-US" sz="1400" dirty="0" smtClean="0"/>
              <a:t>186</a:t>
            </a:r>
          </a:p>
          <a:p>
            <a:pPr marL="0" indent="0">
              <a:buNone/>
            </a:pPr>
            <a:endParaRPr lang="en-US" sz="1400" dirty="0" smtClean="0"/>
          </a:p>
          <a:p>
            <a:r>
              <a:rPr lang="en-US" sz="1700" dirty="0" smtClean="0">
                <a:solidFill>
                  <a:srgbClr val="0000FF"/>
                </a:solidFill>
              </a:rPr>
              <a:t>OBSERVERS </a:t>
            </a:r>
            <a:r>
              <a:rPr lang="en-US" sz="1400" dirty="0" smtClean="0">
                <a:solidFill>
                  <a:srgbClr val="0000FF"/>
                </a:solidFill>
              </a:rPr>
              <a:t>: </a:t>
            </a:r>
            <a:r>
              <a:rPr lang="en-US" sz="1400" dirty="0" smtClean="0"/>
              <a:t>+ 350 </a:t>
            </a:r>
          </a:p>
          <a:p>
            <a:pPr marL="0" indent="0">
              <a:buNone/>
            </a:pPr>
            <a:endParaRPr lang="en-US" sz="1400" dirty="0" smtClean="0"/>
          </a:p>
          <a:p>
            <a:r>
              <a:rPr lang="en-US" sz="1700" dirty="0" smtClean="0">
                <a:solidFill>
                  <a:srgbClr val="0000FF"/>
                </a:solidFill>
              </a:rPr>
              <a:t>STAFF : </a:t>
            </a:r>
            <a:r>
              <a:rPr lang="en-US" sz="1400" dirty="0" smtClean="0"/>
              <a:t>950 FROM 101 COUNTRIES</a:t>
            </a:r>
          </a:p>
          <a:p>
            <a:pPr marL="0" indent="0">
              <a:buNone/>
            </a:pPr>
            <a:endParaRPr lang="en-US" sz="1400" dirty="0" smtClean="0"/>
          </a:p>
          <a:p>
            <a:r>
              <a:rPr lang="en-US" sz="1700" dirty="0" smtClean="0">
                <a:solidFill>
                  <a:srgbClr val="0000FF"/>
                </a:solidFill>
              </a:rPr>
              <a:t>ADMINISTERED TREATIES </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MAIN ORGANS/BODIES</a:t>
            </a:r>
            <a:r>
              <a:rPr lang="en-US" sz="1600" dirty="0" smtClean="0">
                <a:solidFill>
                  <a:srgbClr val="0000FF"/>
                </a:solidFill>
              </a:rPr>
              <a:t> : </a:t>
            </a:r>
            <a:r>
              <a:rPr lang="en-US" sz="1400" dirty="0" smtClean="0"/>
              <a:t>GA,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9340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lstStyle/>
          <a:p>
            <a:pPr algn="ctr"/>
            <a:r>
              <a:rPr lang="en-US" smtClean="0"/>
              <a:t>STUDIES AND REPORTS</a:t>
            </a:r>
            <a:br>
              <a:rPr lang="en-US" smtClean="0"/>
            </a:br>
            <a:r>
              <a:rPr lang="en-US" smtClean="0"/>
              <a:t>II </a:t>
            </a:r>
            <a:endParaRPr lang="en-US" dirty="0"/>
          </a:p>
        </p:txBody>
      </p:sp>
      <p:sp>
        <p:nvSpPr>
          <p:cNvPr id="3" name="Content Placeholder 2"/>
          <p:cNvSpPr>
            <a:spLocks noGrp="1"/>
          </p:cNvSpPr>
          <p:nvPr>
            <p:ph idx="1"/>
          </p:nvPr>
        </p:nvSpPr>
        <p:spPr>
          <a:xfrm>
            <a:off x="107504" y="1844824"/>
            <a:ext cx="8928992" cy="4680520"/>
          </a:xfrm>
        </p:spPr>
        <p:txBody>
          <a:bodyPr/>
          <a:lstStyle/>
          <a:p>
            <a:r>
              <a:rPr lang="en-US" sz="1800" dirty="0" smtClean="0"/>
              <a:t>New report « Brands – Reputation and Image in the Global Marketplace» </a:t>
            </a:r>
          </a:p>
          <a:p>
            <a:pPr marL="0" indent="0">
              <a:buNone/>
            </a:pPr>
            <a:endParaRPr lang="en-US" sz="1800" dirty="0" smtClean="0"/>
          </a:p>
          <a:p>
            <a:pPr marL="0" indent="0" algn="just">
              <a:lnSpc>
                <a:spcPct val="150000"/>
              </a:lnSpc>
              <a:buNone/>
            </a:pPr>
            <a:r>
              <a:rPr lang="en-US" sz="1800" dirty="0" smtClean="0"/>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None/>
            </a:pPr>
            <a:endParaRPr lang="en-US" sz="1800" dirty="0" smtClean="0"/>
          </a:p>
          <a:p>
            <a:pPr marL="0" indent="0" algn="just">
              <a:lnSpc>
                <a:spcPct val="150000"/>
              </a:lnSpc>
              <a:buNone/>
            </a:pPr>
            <a:r>
              <a:rPr lang="en-US" sz="1400" dirty="0" smtClean="0"/>
              <a:t>For further information and the full report : </a:t>
            </a:r>
          </a:p>
          <a:p>
            <a:pPr marL="0" indent="0" algn="just">
              <a:lnSpc>
                <a:spcPct val="150000"/>
              </a:lnSpc>
              <a:buNone/>
            </a:pPr>
            <a:endParaRPr lang="en-US" sz="1400" dirty="0" smtClean="0"/>
          </a:p>
          <a:p>
            <a:pPr marL="0" indent="0" algn="just">
              <a:lnSpc>
                <a:spcPct val="150000"/>
              </a:lnSpc>
              <a:buNone/>
            </a:pPr>
            <a:r>
              <a:rPr lang="en-US" sz="1200" dirty="0" smtClean="0">
                <a:hlinkClick r:id="rId2"/>
              </a:rPr>
              <a:t>http://www.wipo.int/econ_stat/en/economics/wipr</a:t>
            </a:r>
            <a:endParaRPr lang="en-US" sz="1200" dirty="0" smtClean="0"/>
          </a:p>
          <a:p>
            <a:pPr marL="0" indent="0" algn="just">
              <a:lnSpc>
                <a:spcPct val="150000"/>
              </a:lnSpc>
              <a:buNone/>
            </a:pPr>
            <a:endParaRPr lang="en-US" sz="1800" dirty="0" smtClean="0"/>
          </a:p>
        </p:txBody>
      </p:sp>
      <p:pic>
        <p:nvPicPr>
          <p:cNvPr id="86019"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9401" y="1540003"/>
            <a:ext cx="1151721" cy="86379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8064" y="4078289"/>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4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2000"/>
                                        <p:tgtEl>
                                          <p:spTgt spid="86019"/>
                                        </p:tgtEl>
                                      </p:cBhvr>
                                    </p:animEffect>
                                    <p:anim calcmode="lin" valueType="num">
                                      <p:cBhvr>
                                        <p:cTn id="8" dur="2000" fill="hold"/>
                                        <p:tgtEl>
                                          <p:spTgt spid="86019"/>
                                        </p:tgtEl>
                                        <p:attrNameLst>
                                          <p:attrName>ppt_w</p:attrName>
                                        </p:attrNameLst>
                                      </p:cBhvr>
                                      <p:tavLst>
                                        <p:tav tm="0" fmla="#ppt_w*sin(2.5*pi*$)">
                                          <p:val>
                                            <p:fltVal val="0"/>
                                          </p:val>
                                        </p:tav>
                                        <p:tav tm="100000">
                                          <p:val>
                                            <p:fltVal val="1"/>
                                          </p:val>
                                        </p:tav>
                                      </p:tavLst>
                                    </p:anim>
                                    <p:anim calcmode="lin" valueType="num">
                                      <p:cBhvr>
                                        <p:cTn id="9" dur="2000" fill="hold"/>
                                        <p:tgtEl>
                                          <p:spTgt spid="860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6020"/>
                                        </p:tgtEl>
                                        <p:attrNameLst>
                                          <p:attrName>r</p:attrName>
                                        </p:attrNameLst>
                                      </p:cBhvr>
                                    </p:animRot>
                                    <p:animRot by="-240000">
                                      <p:cBhvr>
                                        <p:cTn id="14" dur="200" fill="hold">
                                          <p:stCondLst>
                                            <p:cond delay="200"/>
                                          </p:stCondLst>
                                        </p:cTn>
                                        <p:tgtEl>
                                          <p:spTgt spid="86020"/>
                                        </p:tgtEl>
                                        <p:attrNameLst>
                                          <p:attrName>r</p:attrName>
                                        </p:attrNameLst>
                                      </p:cBhvr>
                                    </p:animRot>
                                    <p:animRot by="240000">
                                      <p:cBhvr>
                                        <p:cTn id="15" dur="200" fill="hold">
                                          <p:stCondLst>
                                            <p:cond delay="400"/>
                                          </p:stCondLst>
                                        </p:cTn>
                                        <p:tgtEl>
                                          <p:spTgt spid="86020"/>
                                        </p:tgtEl>
                                        <p:attrNameLst>
                                          <p:attrName>r</p:attrName>
                                        </p:attrNameLst>
                                      </p:cBhvr>
                                    </p:animRot>
                                    <p:animRot by="-240000">
                                      <p:cBhvr>
                                        <p:cTn id="16" dur="200" fill="hold">
                                          <p:stCondLst>
                                            <p:cond delay="600"/>
                                          </p:stCondLst>
                                        </p:cTn>
                                        <p:tgtEl>
                                          <p:spTgt spid="86020"/>
                                        </p:tgtEl>
                                        <p:attrNameLst>
                                          <p:attrName>r</p:attrName>
                                        </p:attrNameLst>
                                      </p:cBhvr>
                                    </p:animRot>
                                    <p:animRot by="120000">
                                      <p:cBhvr>
                                        <p:cTn id="17" dur="200" fill="hold">
                                          <p:stCondLst>
                                            <p:cond delay="800"/>
                                          </p:stCondLst>
                                        </p:cTn>
                                        <p:tgtEl>
                                          <p:spTgt spid="860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6" end="6"/>
                                            </p:txEl>
                                          </p:spTgt>
                                        </p:tgtEl>
                                        <p:attrNameLst>
                                          <p:attrName>ppt_x</p:attrName>
                                          <p:attrName>ppt_y</p:attrName>
                                        </p:attrNameLst>
                                      </p:cBhvr>
                                    </p:animMotion>
                                    <p:animRot by="1500000">
                                      <p:cBhvr>
                                        <p:cTn id="22" dur="125" fill="hold">
                                          <p:stCondLst>
                                            <p:cond delay="0"/>
                                          </p:stCondLst>
                                        </p:cTn>
                                        <p:tgtEl>
                                          <p:spTgt spid="3">
                                            <p:txEl>
                                              <p:pRg st="6" end="6"/>
                                            </p:txEl>
                                          </p:spTgt>
                                        </p:tgtEl>
                                        <p:attrNameLst>
                                          <p:attrName>r</p:attrName>
                                        </p:attrNameLst>
                                      </p:cBhvr>
                                    </p:animRot>
                                    <p:animRot by="-1500000">
                                      <p:cBhvr>
                                        <p:cTn id="23" dur="125" fill="hold">
                                          <p:stCondLst>
                                            <p:cond delay="125"/>
                                          </p:stCondLst>
                                        </p:cTn>
                                        <p:tgtEl>
                                          <p:spTgt spid="3">
                                            <p:txEl>
                                              <p:pRg st="6" end="6"/>
                                            </p:txEl>
                                          </p:spTgt>
                                        </p:tgtEl>
                                        <p:attrNameLst>
                                          <p:attrName>r</p:attrName>
                                        </p:attrNameLst>
                                      </p:cBhvr>
                                    </p:animRot>
                                    <p:animRot by="-1500000">
                                      <p:cBhvr>
                                        <p:cTn id="24" dur="125" fill="hold">
                                          <p:stCondLst>
                                            <p:cond delay="250"/>
                                          </p:stCondLst>
                                        </p:cTn>
                                        <p:tgtEl>
                                          <p:spTgt spid="3">
                                            <p:txEl>
                                              <p:pRg st="6" end="6"/>
                                            </p:txEl>
                                          </p:spTgt>
                                        </p:tgtEl>
                                        <p:attrNameLst>
                                          <p:attrName>r</p:attrName>
                                        </p:attrNameLst>
                                      </p:cBhvr>
                                    </p:animRot>
                                    <p:animRot by="1500000">
                                      <p:cBhvr>
                                        <p:cTn id="25"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lstStyle/>
          <a:p>
            <a:pPr>
              <a:defRPr/>
            </a:pPr>
            <a:r>
              <a:rPr lang="en-US" smtClean="0">
                <a:latin typeface="+mn-lt"/>
                <a:ea typeface="+mj-ea"/>
                <a:cs typeface="Times New Roman"/>
              </a:rPr>
              <a:t> THE GLOBAL INNOVATION INDEX 2013 </a:t>
            </a:r>
            <a:endParaRPr lang="en-US" dirty="0">
              <a:latin typeface="+mn-lt"/>
              <a:ea typeface="+mj-ea"/>
            </a:endParaRPr>
          </a:p>
        </p:txBody>
      </p:sp>
      <p:sp>
        <p:nvSpPr>
          <p:cNvPr id="6" name="Espace réservé du contenu 5"/>
          <p:cNvSpPr>
            <a:spLocks noGrp="1"/>
          </p:cNvSpPr>
          <p:nvPr>
            <p:ph sz="quarter" idx="4"/>
          </p:nvPr>
        </p:nvSpPr>
        <p:spPr>
          <a:xfrm>
            <a:off x="4645025" y="2057400"/>
            <a:ext cx="4041775" cy="4068763"/>
          </a:xfrm>
        </p:spPr>
        <p:txBody>
          <a:bodyPr/>
          <a:lstStyle/>
          <a:p>
            <a:pPr lvl="0" algn="just">
              <a:defRPr/>
            </a:pPr>
            <a:r>
              <a:rPr lang="en-US" sz="1600" smtClean="0"/>
              <a:t>Annual publication that provides the latest trends in innovation activities across the world. It is co-published by INSEAD, Cornell Univ. and WIPO </a:t>
            </a:r>
            <a:r>
              <a:rPr lang="en-US" sz="1600" u="sng" smtClean="0">
                <a:hlinkClick r:id="rId2"/>
              </a:rPr>
              <a:t>http://www.wipo.int/econ_stat/en/economics/gii/index.html</a:t>
            </a:r>
            <a:endParaRPr lang="en-US" sz="1600" u="sng" smtClean="0"/>
          </a:p>
          <a:p>
            <a:pPr marL="0" lvl="0" indent="0" algn="just">
              <a:buNone/>
              <a:defRPr/>
            </a:pPr>
            <a:endParaRPr lang="en-US" sz="1600" smtClean="0"/>
          </a:p>
          <a:p>
            <a:pPr algn="just">
              <a:defRPr/>
            </a:pPr>
            <a:r>
              <a:rPr lang="en-US" sz="1600" smtClean="0">
                <a:ea typeface="+mn-ea"/>
                <a:cs typeface="Times New Roman"/>
              </a:rPr>
              <a:t>Its results are </a:t>
            </a:r>
            <a:r>
              <a:rPr lang="en-US" sz="1600" b="1" u="sng" smtClean="0">
                <a:solidFill>
                  <a:srgbClr val="000090"/>
                </a:solidFill>
                <a:ea typeface="+mn-ea"/>
                <a:cs typeface="Times New Roman"/>
              </a:rPr>
              <a:t>useful:</a:t>
            </a:r>
            <a:r>
              <a:rPr lang="en-US" sz="1600" smtClean="0">
                <a:solidFill>
                  <a:srgbClr val="000090"/>
                </a:solidFill>
                <a:ea typeface="+mn-ea"/>
                <a:cs typeface="Times New Roman"/>
              </a:rPr>
              <a:t> </a:t>
            </a:r>
          </a:p>
          <a:p>
            <a:pPr lvl="1" algn="just">
              <a:defRPr/>
            </a:pPr>
            <a:r>
              <a:rPr lang="en-US" sz="1600" smtClean="0">
                <a:cs typeface="Times New Roman"/>
              </a:rPr>
              <a:t>To benchmark countries against their </a:t>
            </a:r>
            <a:r>
              <a:rPr lang="en-US" sz="1600" i="1" smtClean="0">
                <a:cs typeface="Times New Roman"/>
              </a:rPr>
              <a:t>peers</a:t>
            </a:r>
          </a:p>
          <a:p>
            <a:pPr lvl="1" algn="just">
              <a:defRPr/>
            </a:pPr>
            <a:r>
              <a:rPr lang="en-US" sz="1600" smtClean="0">
                <a:cs typeface="Times New Roman"/>
              </a:rPr>
              <a:t>To study countries profiles over </a:t>
            </a:r>
            <a:r>
              <a:rPr lang="en-US" sz="1600" i="1" smtClean="0">
                <a:cs typeface="Times New Roman"/>
              </a:rPr>
              <a:t>time </a:t>
            </a:r>
          </a:p>
          <a:p>
            <a:pPr lvl="1" algn="just">
              <a:defRPr/>
            </a:pPr>
            <a:r>
              <a:rPr lang="en-US" sz="1600" smtClean="0">
                <a:cs typeface="Times New Roman"/>
              </a:rPr>
              <a:t>Identify countries </a:t>
            </a:r>
            <a:r>
              <a:rPr lang="en-US" sz="1600" i="1" smtClean="0">
                <a:cs typeface="Times New Roman"/>
              </a:rPr>
              <a:t>strengths and weaknesses</a:t>
            </a:r>
          </a:p>
          <a:p>
            <a:pPr marL="0" indent="0">
              <a:buFontTx/>
              <a:buNone/>
              <a:defRPr/>
            </a:pPr>
            <a:endParaRPr lang="en-US" dirty="0">
              <a:ea typeface="+mn-ea"/>
            </a:endParaRPr>
          </a:p>
        </p:txBody>
      </p:sp>
      <p:pic>
        <p:nvPicPr>
          <p:cNvPr id="7" name="Espace réservé du contenu 4" descr="pr_2013_743_1.jpg"/>
          <p:cNvPicPr>
            <a:picLocks noGrp="1" noChangeAspect="1"/>
          </p:cNvPicPr>
          <p:nvPr/>
        </p:nvPicPr>
        <p:blipFill>
          <a:blip r:embed="rId3">
            <a:extLst>
              <a:ext uri="{28A0092B-C50C-407E-A947-70E740481C1C}">
                <a14:useLocalDpi xmlns:a14="http://schemas.microsoft.com/office/drawing/2010/main" val="0"/>
              </a:ext>
            </a:extLst>
          </a:blip>
          <a:srcRect t="6416" b="6416"/>
          <a:stretch>
            <a:fillRect/>
          </a:stretch>
        </p:blipFill>
        <p:spPr>
          <a:xfrm>
            <a:off x="381000" y="1981200"/>
            <a:ext cx="4038600" cy="439510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52400" y="274638"/>
            <a:ext cx="8883650" cy="944562"/>
          </a:xfrm>
        </p:spPr>
        <p:txBody>
          <a:bodyPr/>
          <a:lstStyle/>
          <a:p>
            <a:r>
              <a:rPr lang="en-US" smtClean="0">
                <a:latin typeface="Arial" charset="0"/>
                <a:cs typeface="Arial" charset="0"/>
              </a:rPr>
              <a:t> THE GLOBAL INNOVATION INDEX 2013 </a:t>
            </a:r>
            <a:endParaRPr lang="en-US" dirty="0">
              <a:latin typeface="Arial" charset="0"/>
              <a:cs typeface="Arial" charset="0"/>
            </a:endParaRPr>
          </a:p>
        </p:txBody>
      </p:sp>
      <p:sp>
        <p:nvSpPr>
          <p:cNvPr id="3" name="Espace réservé du contenu 2"/>
          <p:cNvSpPr>
            <a:spLocks noGrp="1"/>
          </p:cNvSpPr>
          <p:nvPr>
            <p:ph idx="1"/>
          </p:nvPr>
        </p:nvSpPr>
        <p:spPr>
          <a:xfrm>
            <a:off x="304800" y="1773238"/>
            <a:ext cx="8803704" cy="4352925"/>
          </a:xfrm>
        </p:spPr>
        <p:txBody>
          <a:bodyPr/>
          <a:lstStyle/>
          <a:p>
            <a:pPr algn="just">
              <a:lnSpc>
                <a:spcPct val="110000"/>
              </a:lnSpc>
              <a:defRPr/>
            </a:pPr>
            <a:r>
              <a:rPr lang="en-US" sz="1800" dirty="0" smtClean="0">
                <a:ea typeface="+mn-ea"/>
              </a:rPr>
              <a:t>The framework is revised and adjusted every year in a transparent exercise</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This year, out of 84 indicators, 64 are identical to GII 2012, and a total of 20 indicators were modified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were deleted/replaced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underwent changes such as the computation methodology at the source, change of scaling factor, change of classification etc.</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The year per year comparison has to be carefully taken into consideration </a:t>
            </a:r>
            <a:endParaRPr lang="en-US" sz="1800" dirty="0">
              <a:ea typeface="+mn-e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152400" y="228600"/>
            <a:ext cx="8991600" cy="1189038"/>
          </a:xfrm>
        </p:spPr>
        <p:txBody>
          <a:bodyPr/>
          <a:lstStyle/>
          <a:p>
            <a:r>
              <a:rPr lang="en-US" smtClean="0">
                <a:latin typeface="Times New Roman" charset="0"/>
                <a:cs typeface="Times New Roman" charset="0"/>
              </a:rPr>
              <a:t>	</a:t>
            </a:r>
            <a:r>
              <a:rPr lang="en-US" smtClean="0">
                <a:latin typeface="Arial" charset="0"/>
                <a:cs typeface="Times New Roman" charset="0"/>
              </a:rPr>
              <a:t>GLOBAL INNOVATION INDEX 				FRAMEWORK</a:t>
            </a:r>
            <a:endParaRPr lang="en-US" dirty="0">
              <a:latin typeface="Arial" charset="0"/>
              <a:cs typeface="Arial" charset="0"/>
            </a:endParaRPr>
          </a:p>
        </p:txBody>
      </p:sp>
      <p:graphicFrame>
        <p:nvGraphicFramePr>
          <p:cNvPr id="4" name="Espace réservé du contenu 5"/>
          <p:cNvGraphicFramePr>
            <a:graphicFrameLocks noGrp="1"/>
          </p:cNvGraphicFramePr>
          <p:nvPr/>
        </p:nvGraphicFramePr>
        <p:xfrm>
          <a:off x="228600" y="1828800"/>
          <a:ext cx="8686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611560" y="274638"/>
            <a:ext cx="8075240" cy="994122"/>
          </a:xfrm>
        </p:spPr>
        <p:txBody>
          <a:bodyPr/>
          <a:lstStyle/>
          <a:p>
            <a:pPr algn="ctr"/>
            <a:r>
              <a:rPr lang="en-US" smtClean="0">
                <a:latin typeface="Arial" charset="0"/>
                <a:cs typeface="Times New Roman" charset="0"/>
              </a:rPr>
              <a:t> ICELAND PROFILE </a:t>
            </a:r>
            <a:endParaRPr lang="en-US" dirty="0">
              <a:latin typeface="Arial" charset="0"/>
              <a:cs typeface="Times New Roman" charset="0"/>
            </a:endParaRPr>
          </a:p>
        </p:txBody>
      </p:sp>
      <p:sp>
        <p:nvSpPr>
          <p:cNvPr id="2" name="TextBox 1"/>
          <p:cNvSpPr txBox="1"/>
          <p:nvPr/>
        </p:nvSpPr>
        <p:spPr>
          <a:xfrm>
            <a:off x="971600" y="6025022"/>
            <a:ext cx="3744416" cy="369332"/>
          </a:xfrm>
          <a:prstGeom prst="rect">
            <a:avLst/>
          </a:prstGeom>
          <a:noFill/>
        </p:spPr>
        <p:txBody>
          <a:bodyPr wrap="square" rtlCol="0">
            <a:spAutoFit/>
          </a:bodyPr>
          <a:lstStyle/>
          <a:p>
            <a:r>
              <a:rPr lang="fr-CH" sz="900" i="1" dirty="0" smtClean="0"/>
              <a:t>DO IT YOURSELF  REYKJAVIK , </a:t>
            </a:r>
            <a:r>
              <a:rPr lang="fr-CH" sz="900" i="1" dirty="0" err="1" smtClean="0"/>
              <a:t>is</a:t>
            </a:r>
            <a:r>
              <a:rPr lang="fr-CH" sz="900" i="1" dirty="0" smtClean="0"/>
              <a:t> a modern </a:t>
            </a:r>
            <a:r>
              <a:rPr lang="fr-CH" sz="900" i="1" dirty="0" err="1" smtClean="0"/>
              <a:t>pavilion</a:t>
            </a:r>
            <a:r>
              <a:rPr lang="fr-CH" sz="900" i="1" dirty="0" smtClean="0"/>
              <a:t> </a:t>
            </a:r>
            <a:r>
              <a:rPr lang="fr-CH" sz="900" i="1" dirty="0" err="1" smtClean="0"/>
              <a:t>located</a:t>
            </a:r>
            <a:r>
              <a:rPr lang="fr-CH" sz="900" i="1" dirty="0" smtClean="0"/>
              <a:t> in front of the </a:t>
            </a:r>
            <a:r>
              <a:rPr lang="fr-CH" sz="900" i="1" dirty="0" err="1" smtClean="0"/>
              <a:t>Nordic</a:t>
            </a:r>
            <a:r>
              <a:rPr lang="fr-CH" sz="900" i="1" dirty="0" smtClean="0"/>
              <a:t>  House  </a:t>
            </a:r>
            <a:endParaRPr lang="en-US" sz="900" i="1" dirty="0"/>
          </a:p>
        </p:txBody>
      </p:sp>
      <p:pic>
        <p:nvPicPr>
          <p:cNvPr id="84995" name="Picture 3" descr="D:\Users\gesto\Desktop\shift_diy_reykjavik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96752"/>
            <a:ext cx="8280920" cy="4785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152400" y="188640"/>
            <a:ext cx="9067800" cy="576064"/>
          </a:xfrm>
        </p:spPr>
        <p:txBody>
          <a:bodyPr/>
          <a:lstStyle/>
          <a:p>
            <a:r>
              <a:rPr lang="en-US" smtClean="0">
                <a:latin typeface="Arial" charset="0"/>
                <a:cs typeface="Times New Roman" charset="0"/>
              </a:rPr>
              <a:t>     THE GLOBAL INNOVATION INDEX</a:t>
            </a:r>
            <a:endParaRPr lang="en-US" dirty="0">
              <a:latin typeface="Arial" charset="0"/>
              <a:cs typeface="Arial" charset="0"/>
            </a:endParaRPr>
          </a:p>
        </p:txBody>
      </p:sp>
      <p:sp>
        <p:nvSpPr>
          <p:cNvPr id="4" name="Espace réservé du contenu 3"/>
          <p:cNvSpPr>
            <a:spLocks noGrp="1"/>
          </p:cNvSpPr>
          <p:nvPr>
            <p:ph sz="half" idx="2"/>
          </p:nvPr>
        </p:nvSpPr>
        <p:spPr>
          <a:xfrm>
            <a:off x="971600" y="1628800"/>
            <a:ext cx="5976664" cy="5140424"/>
          </a:xfrm>
        </p:spPr>
        <p:txBody>
          <a:bodyPr/>
          <a:lstStyle/>
          <a:p>
            <a:pPr algn="just">
              <a:defRPr/>
            </a:pPr>
            <a:r>
              <a:rPr lang="en-US" sz="800" dirty="0" smtClean="0">
                <a:ea typeface="+mn-ea"/>
                <a:cs typeface="Times New Roman"/>
              </a:rPr>
              <a:t>1. SWITZERLAND</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2. SWEDEN </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3. SINGAPORE	</a:t>
            </a:r>
          </a:p>
          <a:p>
            <a:pPr marL="0" indent="0" algn="just">
              <a:buFontTx/>
              <a:buNone/>
              <a:defRPr/>
            </a:pPr>
            <a:r>
              <a:rPr lang="en-US" sz="800" dirty="0" smtClean="0">
                <a:ea typeface="+mn-ea"/>
                <a:cs typeface="Times New Roman"/>
              </a:rPr>
              <a:t>	</a:t>
            </a:r>
          </a:p>
          <a:p>
            <a:pPr algn="just">
              <a:defRPr/>
            </a:pPr>
            <a:r>
              <a:rPr lang="en-US" sz="800" dirty="0" smtClean="0">
                <a:ea typeface="+mn-ea"/>
                <a:cs typeface="Times New Roman"/>
              </a:rPr>
              <a:t>4. FINLAND</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5. UNITED KINGDOM </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6. NETHERLANDS</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7. DENMARK </a:t>
            </a:r>
          </a:p>
          <a:p>
            <a:pPr marL="0" indent="0" algn="just">
              <a:buFontTx/>
              <a:buNone/>
              <a:defRPr/>
            </a:pPr>
            <a:endParaRPr lang="en-US" sz="800" b="1" dirty="0" smtClean="0">
              <a:solidFill>
                <a:srgbClr val="000080"/>
              </a:solidFill>
              <a:ea typeface="+mn-ea"/>
              <a:cs typeface="Times New Roman"/>
            </a:endParaRPr>
          </a:p>
          <a:p>
            <a:pPr algn="just">
              <a:defRPr/>
            </a:pPr>
            <a:r>
              <a:rPr lang="en-US" sz="800" dirty="0" smtClean="0">
                <a:ea typeface="+mn-ea"/>
                <a:cs typeface="Times New Roman"/>
              </a:rPr>
              <a:t>8. HONG KONG (CHINA)</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9. IRELAND </a:t>
            </a:r>
          </a:p>
          <a:p>
            <a:pPr marL="0" indent="0" algn="just">
              <a:buNone/>
              <a:defRPr/>
            </a:pPr>
            <a:r>
              <a:rPr lang="en-US" sz="800" dirty="0" smtClean="0">
                <a:ea typeface="+mn-ea"/>
                <a:cs typeface="Times New Roman"/>
              </a:rPr>
              <a:t> </a:t>
            </a:r>
          </a:p>
          <a:p>
            <a:pPr algn="just">
              <a:defRPr/>
            </a:pPr>
            <a:r>
              <a:rPr lang="en-US" sz="800" dirty="0" smtClean="0">
                <a:ea typeface="+mn-ea"/>
                <a:cs typeface="Times New Roman"/>
              </a:rPr>
              <a:t>10. UNITED STATES OF AMERICA </a:t>
            </a:r>
          </a:p>
          <a:p>
            <a:pPr marL="0" indent="0" algn="just">
              <a:buNone/>
              <a:defRPr/>
            </a:pPr>
            <a:endParaRPr lang="en-US" sz="800" dirty="0" smtClean="0">
              <a:ea typeface="+mn-ea"/>
              <a:cs typeface="Times New Roman"/>
            </a:endParaRPr>
          </a:p>
          <a:p>
            <a:pPr algn="just">
              <a:defRPr/>
            </a:pPr>
            <a:r>
              <a:rPr lang="en-US" sz="800" dirty="0" smtClean="0">
                <a:ea typeface="+mn-ea"/>
                <a:cs typeface="Times New Roman"/>
              </a:rPr>
              <a:t>11. LUXEMBOURG </a:t>
            </a:r>
          </a:p>
          <a:p>
            <a:pPr marL="0" indent="0" algn="just">
              <a:buNone/>
              <a:defRPr/>
            </a:pPr>
            <a:endParaRPr lang="en-US" sz="800" dirty="0" smtClean="0">
              <a:ea typeface="+mn-ea"/>
              <a:cs typeface="Times New Roman"/>
            </a:endParaRPr>
          </a:p>
          <a:p>
            <a:pPr algn="just">
              <a:defRPr/>
            </a:pPr>
            <a:r>
              <a:rPr lang="en-US" sz="800" dirty="0" smtClean="0">
                <a:ea typeface="+mn-ea"/>
                <a:cs typeface="Times New Roman"/>
              </a:rPr>
              <a:t>12. CANADA </a:t>
            </a:r>
          </a:p>
          <a:p>
            <a:pPr marL="0" indent="0" algn="just">
              <a:buNone/>
              <a:defRPr/>
            </a:pPr>
            <a:endParaRPr lang="en-US" sz="800" dirty="0" smtClean="0">
              <a:ea typeface="+mn-ea"/>
              <a:cs typeface="Times New Roman"/>
            </a:endParaRPr>
          </a:p>
          <a:p>
            <a:pPr algn="just">
              <a:defRPr/>
            </a:pPr>
            <a:r>
              <a:rPr lang="en-US" sz="800" dirty="0" smtClean="0">
                <a:ea typeface="+mn-ea"/>
                <a:cs typeface="Times New Roman"/>
              </a:rPr>
              <a:t>13. NEW ZEALAND </a:t>
            </a:r>
          </a:p>
          <a:p>
            <a:pPr marL="0" indent="0" algn="just">
              <a:buNone/>
              <a:defRPr/>
            </a:pPr>
            <a:r>
              <a:rPr lang="en-US" sz="800" dirty="0" smtClean="0">
                <a:ea typeface="+mn-ea"/>
                <a:cs typeface="Times New Roman"/>
              </a:rPr>
              <a:t> </a:t>
            </a:r>
          </a:p>
          <a:p>
            <a:pPr algn="just">
              <a:defRPr/>
            </a:pPr>
            <a:r>
              <a:rPr lang="en-US" sz="800" dirty="0" smtClean="0">
                <a:ea typeface="+mn-ea"/>
                <a:cs typeface="Times New Roman"/>
              </a:rPr>
              <a:t>14. NORWAY</a:t>
            </a:r>
          </a:p>
          <a:p>
            <a:pPr marL="0" indent="0" algn="just">
              <a:buNone/>
              <a:defRPr/>
            </a:pPr>
            <a:endParaRPr lang="en-US" sz="800" dirty="0" smtClean="0">
              <a:ea typeface="+mn-ea"/>
              <a:cs typeface="Times New Roman"/>
            </a:endParaRPr>
          </a:p>
          <a:p>
            <a:pPr algn="just">
              <a:defRPr/>
            </a:pPr>
            <a:r>
              <a:rPr lang="en-US" sz="800" dirty="0" smtClean="0">
                <a:ea typeface="+mn-ea"/>
                <a:cs typeface="Times New Roman"/>
              </a:rPr>
              <a:t>15. GERMANY </a:t>
            </a:r>
          </a:p>
          <a:p>
            <a:pPr marL="0" indent="0" algn="just">
              <a:buNone/>
              <a:defRPr/>
            </a:pPr>
            <a:endParaRPr lang="en-US" sz="800" dirty="0" smtClean="0">
              <a:ea typeface="+mn-ea"/>
              <a:cs typeface="Times New Roman"/>
            </a:endParaRPr>
          </a:p>
          <a:p>
            <a:pPr algn="just">
              <a:defRPr/>
            </a:pPr>
            <a:r>
              <a:rPr lang="en-US" sz="800" b="1" dirty="0" smtClean="0">
                <a:solidFill>
                  <a:srgbClr val="000080"/>
                </a:solidFill>
                <a:ea typeface="+mn-ea"/>
                <a:cs typeface="Times New Roman"/>
              </a:rPr>
              <a:t>18. ICELAND </a:t>
            </a:r>
          </a:p>
          <a:p>
            <a:pPr marL="0" indent="0" algn="just">
              <a:buNone/>
              <a:defRPr/>
            </a:pPr>
            <a:endParaRPr lang="en-US" sz="800" b="1" dirty="0" smtClean="0">
              <a:solidFill>
                <a:srgbClr val="000080"/>
              </a:solidFill>
              <a:ea typeface="+mn-ea"/>
              <a:cs typeface="Times New Roman"/>
            </a:endParaRPr>
          </a:p>
          <a:p>
            <a:pPr marL="0" indent="0" algn="just">
              <a:buNone/>
              <a:defRPr/>
            </a:pPr>
            <a:endParaRPr lang="en-US" sz="1000" b="1" dirty="0" smtClean="0">
              <a:solidFill>
                <a:srgbClr val="000080"/>
              </a:solidFill>
              <a:ea typeface="+mn-ea"/>
              <a:cs typeface="Times New Roman"/>
            </a:endParaRPr>
          </a:p>
          <a:p>
            <a:pPr marL="0" indent="0" algn="just">
              <a:buNone/>
              <a:defRPr/>
            </a:pPr>
            <a:r>
              <a:rPr lang="en-US" sz="1400" b="1" cap="all" dirty="0" smtClean="0">
                <a:ln w="9000" cmpd="sng">
                  <a:solidFill>
                    <a:schemeClr val="accent4">
                      <a:shade val="50000"/>
                      <a:satMod val="120000"/>
                    </a:schemeClr>
                  </a:solidFill>
                  <a:prstDash val="solid"/>
                </a:ln>
                <a:solidFill>
                  <a:srgbClr val="0066FF"/>
                </a:solidFill>
                <a:effectLst>
                  <a:reflection blurRad="12700" stA="28000" endPos="45000" dist="1000" dir="5400000" sy="-100000" algn="bl" rotWithShape="0"/>
                </a:effectLst>
                <a:ea typeface="+mn-ea"/>
              </a:rPr>
              <a:t>Iceland is ranked within the top 20 in both 2012 and 2013  </a:t>
            </a:r>
            <a:endParaRPr lang="en-US" sz="1400" b="1" cap="all" dirty="0">
              <a:ln w="9000" cmpd="sng">
                <a:solidFill>
                  <a:schemeClr val="accent4">
                    <a:shade val="50000"/>
                    <a:satMod val="120000"/>
                  </a:schemeClr>
                </a:solidFill>
                <a:prstDash val="solid"/>
              </a:ln>
              <a:solidFill>
                <a:srgbClr val="0066FF"/>
              </a:solidFill>
              <a:effectLst>
                <a:reflection blurRad="12700" stA="28000" endPos="45000" dist="1000" dir="5400000" sy="-100000" algn="bl" rotWithShape="0"/>
              </a:effectLst>
              <a:ea typeface="+mn-ea"/>
            </a:endParaRPr>
          </a:p>
        </p:txBody>
      </p:sp>
      <p:sp>
        <p:nvSpPr>
          <p:cNvPr id="32772" name="Espace réservé du texte 4"/>
          <p:cNvSpPr>
            <a:spLocks noGrp="1"/>
          </p:cNvSpPr>
          <p:nvPr>
            <p:ph type="body" sz="quarter" idx="3"/>
          </p:nvPr>
        </p:nvSpPr>
        <p:spPr>
          <a:xfrm>
            <a:off x="4788024" y="1052736"/>
            <a:ext cx="3744416" cy="360040"/>
          </a:xfrm>
        </p:spPr>
        <p:txBody>
          <a:bodyPr/>
          <a:lstStyle/>
          <a:p>
            <a:r>
              <a:rPr lang="en-US" smtClean="0">
                <a:solidFill>
                  <a:srgbClr val="6FB7D7"/>
                </a:solidFill>
                <a:latin typeface="Times New Roman" charset="0"/>
                <a:cs typeface="Times New Roman" charset="0"/>
              </a:rPr>
              <a:t>    </a:t>
            </a:r>
            <a:r>
              <a:rPr lang="en-US" smtClean="0">
                <a:solidFill>
                  <a:srgbClr val="6FB7D7"/>
                </a:solidFill>
                <a:latin typeface="Arial" charset="0"/>
                <a:cs typeface="Times New Roman" charset="0"/>
              </a:rPr>
              <a:t>RANKING 2013</a:t>
            </a:r>
            <a:endParaRPr lang="en-US" dirty="0">
              <a:solidFill>
                <a:srgbClr val="6FB7D7"/>
              </a:solidFill>
              <a:latin typeface="Arial" charset="0"/>
              <a:cs typeface="Times New Roman" charset="0"/>
            </a:endParaRPr>
          </a:p>
        </p:txBody>
      </p:sp>
      <p:sp>
        <p:nvSpPr>
          <p:cNvPr id="6" name="Espace réservé du contenu 5"/>
          <p:cNvSpPr>
            <a:spLocks noGrp="1"/>
          </p:cNvSpPr>
          <p:nvPr>
            <p:ph sz="quarter" idx="4"/>
          </p:nvPr>
        </p:nvSpPr>
        <p:spPr>
          <a:xfrm>
            <a:off x="5148064" y="1628800"/>
            <a:ext cx="3600400" cy="5112568"/>
          </a:xfrm>
        </p:spPr>
        <p:txBody>
          <a:bodyPr/>
          <a:lstStyle/>
          <a:p>
            <a:pPr algn="just">
              <a:defRPr/>
            </a:pPr>
            <a:r>
              <a:rPr lang="en-US" sz="800" dirty="0" smtClean="0">
                <a:ea typeface="+mn-ea"/>
                <a:cs typeface="Times New Roman"/>
              </a:rPr>
              <a:t>1. SWITZERLAND</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2. SWEDEN </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3. UNITED KINGDOM 	</a:t>
            </a:r>
          </a:p>
          <a:p>
            <a:pPr marL="0" indent="0" algn="just">
              <a:buNone/>
              <a:defRPr/>
            </a:pPr>
            <a:r>
              <a:rPr lang="en-US" sz="800" dirty="0" smtClean="0">
                <a:ea typeface="+mn-ea"/>
                <a:cs typeface="Times New Roman"/>
              </a:rPr>
              <a:t>	</a:t>
            </a:r>
          </a:p>
          <a:p>
            <a:pPr algn="just">
              <a:defRPr/>
            </a:pPr>
            <a:r>
              <a:rPr lang="en-US" sz="800" dirty="0" smtClean="0">
                <a:ea typeface="+mn-ea"/>
                <a:cs typeface="Times New Roman"/>
              </a:rPr>
              <a:t>4. NETHERLANDS</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5. UNITED STATES OF AMERICA</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6. FINLAND </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7. HONG KONG (CHINA) </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8. SINGAPORE </a:t>
            </a:r>
          </a:p>
          <a:p>
            <a:pPr marL="0" indent="0" algn="just">
              <a:buFontTx/>
              <a:buNone/>
              <a:defRPr/>
            </a:pPr>
            <a:endParaRPr lang="en-US" sz="800" dirty="0" smtClean="0">
              <a:ea typeface="+mn-ea"/>
              <a:cs typeface="Times New Roman"/>
            </a:endParaRPr>
          </a:p>
          <a:p>
            <a:pPr algn="just">
              <a:defRPr/>
            </a:pPr>
            <a:r>
              <a:rPr lang="en-US" sz="800" dirty="0" smtClean="0">
                <a:ea typeface="+mn-ea"/>
                <a:cs typeface="Times New Roman"/>
              </a:rPr>
              <a:t>9. DENMARK </a:t>
            </a:r>
          </a:p>
          <a:p>
            <a:pPr marL="0" indent="0" algn="just">
              <a:buNone/>
              <a:defRPr/>
            </a:pPr>
            <a:endParaRPr lang="en-US" sz="800" dirty="0" smtClean="0">
              <a:ea typeface="+mn-ea"/>
              <a:cs typeface="Times New Roman"/>
            </a:endParaRPr>
          </a:p>
          <a:p>
            <a:pPr algn="just">
              <a:defRPr/>
            </a:pPr>
            <a:r>
              <a:rPr lang="en-US" sz="800" dirty="0" smtClean="0">
                <a:ea typeface="+mn-ea"/>
                <a:cs typeface="Times New Roman"/>
              </a:rPr>
              <a:t>10. IRELAND </a:t>
            </a:r>
          </a:p>
          <a:p>
            <a:pPr marL="0" indent="0" algn="just">
              <a:buNone/>
              <a:defRPr/>
            </a:pPr>
            <a:endParaRPr lang="en-US" sz="800" dirty="0" smtClean="0">
              <a:ea typeface="+mn-ea"/>
              <a:cs typeface="Times New Roman"/>
            </a:endParaRPr>
          </a:p>
          <a:p>
            <a:pPr algn="just">
              <a:defRPr/>
            </a:pPr>
            <a:r>
              <a:rPr lang="en-US" sz="800" dirty="0" smtClean="0">
                <a:ea typeface="+mn-ea"/>
                <a:cs typeface="Times New Roman"/>
              </a:rPr>
              <a:t>11. CANADA</a:t>
            </a:r>
          </a:p>
          <a:p>
            <a:pPr marL="0" indent="0" algn="just">
              <a:buNone/>
              <a:defRPr/>
            </a:pPr>
            <a:endParaRPr lang="en-US" sz="800" dirty="0" smtClean="0">
              <a:ea typeface="+mn-ea"/>
              <a:cs typeface="Times New Roman"/>
            </a:endParaRPr>
          </a:p>
          <a:p>
            <a:pPr algn="just">
              <a:defRPr/>
            </a:pPr>
            <a:r>
              <a:rPr lang="en-US" sz="800" dirty="0" smtClean="0">
                <a:ea typeface="+mn-ea"/>
                <a:cs typeface="Times New Roman"/>
              </a:rPr>
              <a:t>12. LUXEMBOURG </a:t>
            </a:r>
          </a:p>
          <a:p>
            <a:pPr marL="0" indent="0" algn="just">
              <a:buNone/>
              <a:defRPr/>
            </a:pPr>
            <a:endParaRPr lang="en-US" sz="800" dirty="0" smtClean="0">
              <a:ea typeface="+mn-ea"/>
              <a:cs typeface="Times New Roman"/>
            </a:endParaRPr>
          </a:p>
          <a:p>
            <a:pPr algn="just">
              <a:defRPr/>
            </a:pPr>
            <a:r>
              <a:rPr lang="en-US" sz="800" b="1" dirty="0" smtClean="0">
                <a:solidFill>
                  <a:srgbClr val="000080"/>
                </a:solidFill>
                <a:ea typeface="+mn-ea"/>
                <a:cs typeface="Times New Roman"/>
              </a:rPr>
              <a:t>13. ICELAND </a:t>
            </a:r>
          </a:p>
          <a:p>
            <a:pPr marL="0" indent="0" algn="just">
              <a:buNone/>
              <a:defRPr/>
            </a:pPr>
            <a:r>
              <a:rPr lang="en-US" sz="800" dirty="0" smtClean="0">
                <a:ea typeface="+mn-ea"/>
                <a:cs typeface="Times New Roman"/>
              </a:rPr>
              <a:t> </a:t>
            </a:r>
          </a:p>
          <a:p>
            <a:pPr algn="just">
              <a:defRPr/>
            </a:pPr>
            <a:r>
              <a:rPr lang="en-US" sz="800" dirty="0" smtClean="0">
                <a:ea typeface="+mn-ea"/>
                <a:cs typeface="Times New Roman"/>
              </a:rPr>
              <a:t>14. ISRAEL </a:t>
            </a:r>
          </a:p>
          <a:p>
            <a:pPr marL="0" indent="0" algn="just">
              <a:buNone/>
              <a:defRPr/>
            </a:pPr>
            <a:endParaRPr lang="en-US" sz="800" dirty="0" smtClean="0">
              <a:ea typeface="+mn-ea"/>
              <a:cs typeface="Times New Roman"/>
            </a:endParaRPr>
          </a:p>
          <a:p>
            <a:pPr algn="just">
              <a:defRPr/>
            </a:pPr>
            <a:r>
              <a:rPr lang="en-US" sz="800" dirty="0" smtClean="0">
                <a:ea typeface="+mn-ea"/>
                <a:cs typeface="Times New Roman"/>
              </a:rPr>
              <a:t>15. GERMANY </a:t>
            </a:r>
          </a:p>
          <a:p>
            <a:pPr marL="0" indent="0" algn="just">
              <a:buNone/>
              <a:defRPr/>
            </a:pPr>
            <a:endParaRPr lang="en-US" sz="800" dirty="0" smtClean="0">
              <a:ea typeface="+mn-ea"/>
              <a:cs typeface="Times New Roman"/>
            </a:endParaRPr>
          </a:p>
          <a:p>
            <a:pPr algn="just">
              <a:defRPr/>
            </a:pPr>
            <a:r>
              <a:rPr lang="en-US" sz="800" dirty="0" smtClean="0">
                <a:ea typeface="+mn-ea"/>
                <a:cs typeface="Times New Roman"/>
              </a:rPr>
              <a:t>16. NORWAY </a:t>
            </a:r>
          </a:p>
          <a:p>
            <a:pPr>
              <a:defRPr/>
            </a:pPr>
            <a:endParaRPr lang="en-US" dirty="0">
              <a:ea typeface="+mn-ea"/>
            </a:endParaRPr>
          </a:p>
        </p:txBody>
      </p:sp>
      <p:sp>
        <p:nvSpPr>
          <p:cNvPr id="32774" name="Espace réservé du texte 6"/>
          <p:cNvSpPr>
            <a:spLocks noGrp="1"/>
          </p:cNvSpPr>
          <p:nvPr>
            <p:ph type="body" idx="1"/>
          </p:nvPr>
        </p:nvSpPr>
        <p:spPr>
          <a:xfrm>
            <a:off x="539552" y="1052736"/>
            <a:ext cx="3600400" cy="360040"/>
          </a:xfrm>
        </p:spPr>
        <p:txBody>
          <a:bodyPr/>
          <a:lstStyle/>
          <a:p>
            <a:r>
              <a:rPr lang="en-US" smtClean="0">
                <a:solidFill>
                  <a:srgbClr val="6FB7D7"/>
                </a:solidFill>
                <a:latin typeface="Times New Roman" charset="0"/>
                <a:cs typeface="Times New Roman" charset="0"/>
              </a:rPr>
              <a:t>      </a:t>
            </a:r>
            <a:r>
              <a:rPr lang="en-US" smtClean="0">
                <a:solidFill>
                  <a:srgbClr val="6FB7D7"/>
                </a:solidFill>
                <a:latin typeface="Arial" charset="0"/>
                <a:cs typeface="Times New Roman" charset="0"/>
              </a:rPr>
              <a:t>RANKING 2012 </a:t>
            </a:r>
            <a:endParaRPr lang="en-US" dirty="0">
              <a:solidFill>
                <a:srgbClr val="6FB7D7"/>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30" end="30"/>
                                            </p:txEl>
                                          </p:spTgt>
                                        </p:tgtEl>
                                        <p:attrNameLst>
                                          <p:attrName>ppt_x</p:attrName>
                                          <p:attrName>ppt_y</p:attrName>
                                        </p:attrNameLst>
                                      </p:cBhvr>
                                    </p:animMotion>
                                    <p:animRot by="1500000">
                                      <p:cBhvr>
                                        <p:cTn id="7" dur="125" fill="hold">
                                          <p:stCondLst>
                                            <p:cond delay="0"/>
                                          </p:stCondLst>
                                        </p:cTn>
                                        <p:tgtEl>
                                          <p:spTgt spid="4">
                                            <p:txEl>
                                              <p:pRg st="30" end="30"/>
                                            </p:txEl>
                                          </p:spTgt>
                                        </p:tgtEl>
                                        <p:attrNameLst>
                                          <p:attrName>r</p:attrName>
                                        </p:attrNameLst>
                                      </p:cBhvr>
                                    </p:animRot>
                                    <p:animRot by="-1500000">
                                      <p:cBhvr>
                                        <p:cTn id="8" dur="125" fill="hold">
                                          <p:stCondLst>
                                            <p:cond delay="125"/>
                                          </p:stCondLst>
                                        </p:cTn>
                                        <p:tgtEl>
                                          <p:spTgt spid="4">
                                            <p:txEl>
                                              <p:pRg st="30" end="30"/>
                                            </p:txEl>
                                          </p:spTgt>
                                        </p:tgtEl>
                                        <p:attrNameLst>
                                          <p:attrName>r</p:attrName>
                                        </p:attrNameLst>
                                      </p:cBhvr>
                                    </p:animRot>
                                    <p:animRot by="-1500000">
                                      <p:cBhvr>
                                        <p:cTn id="9" dur="125" fill="hold">
                                          <p:stCondLst>
                                            <p:cond delay="250"/>
                                          </p:stCondLst>
                                        </p:cTn>
                                        <p:tgtEl>
                                          <p:spTgt spid="4">
                                            <p:txEl>
                                              <p:pRg st="30" end="30"/>
                                            </p:txEl>
                                          </p:spTgt>
                                        </p:tgtEl>
                                        <p:attrNameLst>
                                          <p:attrName>r</p:attrName>
                                        </p:attrNameLst>
                                      </p:cBhvr>
                                    </p:animRot>
                                    <p:animRot by="1500000">
                                      <p:cBhvr>
                                        <p:cTn id="10" dur="125" fill="hold">
                                          <p:stCondLst>
                                            <p:cond delay="375"/>
                                          </p:stCondLst>
                                        </p:cTn>
                                        <p:tgtEl>
                                          <p:spTgt spid="4">
                                            <p:txEl>
                                              <p:pRg st="30" end="3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
                                            <p:txEl>
                                              <p:pRg st="24" end="24"/>
                                            </p:txEl>
                                          </p:spTgt>
                                        </p:tgtEl>
                                        <p:attrNameLst>
                                          <p:attrName>ppt_x</p:attrName>
                                          <p:attrName>ppt_y</p:attrName>
                                        </p:attrNameLst>
                                      </p:cBhvr>
                                    </p:animMotion>
                                    <p:animRot by="1500000">
                                      <p:cBhvr>
                                        <p:cTn id="15" dur="125" fill="hold">
                                          <p:stCondLst>
                                            <p:cond delay="0"/>
                                          </p:stCondLst>
                                        </p:cTn>
                                        <p:tgtEl>
                                          <p:spTgt spid="6">
                                            <p:txEl>
                                              <p:pRg st="24" end="24"/>
                                            </p:txEl>
                                          </p:spTgt>
                                        </p:tgtEl>
                                        <p:attrNameLst>
                                          <p:attrName>r</p:attrName>
                                        </p:attrNameLst>
                                      </p:cBhvr>
                                    </p:animRot>
                                    <p:animRot by="-1500000">
                                      <p:cBhvr>
                                        <p:cTn id="16" dur="125" fill="hold">
                                          <p:stCondLst>
                                            <p:cond delay="125"/>
                                          </p:stCondLst>
                                        </p:cTn>
                                        <p:tgtEl>
                                          <p:spTgt spid="6">
                                            <p:txEl>
                                              <p:pRg st="24" end="24"/>
                                            </p:txEl>
                                          </p:spTgt>
                                        </p:tgtEl>
                                        <p:attrNameLst>
                                          <p:attrName>r</p:attrName>
                                        </p:attrNameLst>
                                      </p:cBhvr>
                                    </p:animRot>
                                    <p:animRot by="-1500000">
                                      <p:cBhvr>
                                        <p:cTn id="17" dur="125" fill="hold">
                                          <p:stCondLst>
                                            <p:cond delay="250"/>
                                          </p:stCondLst>
                                        </p:cTn>
                                        <p:tgtEl>
                                          <p:spTgt spid="6">
                                            <p:txEl>
                                              <p:pRg st="24" end="24"/>
                                            </p:txEl>
                                          </p:spTgt>
                                        </p:tgtEl>
                                        <p:attrNameLst>
                                          <p:attrName>r</p:attrName>
                                        </p:attrNameLst>
                                      </p:cBhvr>
                                    </p:animRot>
                                    <p:animRot by="1500000">
                                      <p:cBhvr>
                                        <p:cTn id="18" dur="125" fill="hold">
                                          <p:stCondLst>
                                            <p:cond delay="375"/>
                                          </p:stCondLst>
                                        </p:cTn>
                                        <p:tgtEl>
                                          <p:spTgt spid="6">
                                            <p:txEl>
                                              <p:pRg st="24" end="24"/>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xEl>
                                              <p:pRg st="33" end="33"/>
                                            </p:txEl>
                                          </p:spTgt>
                                        </p:tgtEl>
                                        <p:attrNameLst>
                                          <p:attrName>style.visibility</p:attrName>
                                        </p:attrNameLst>
                                      </p:cBhvr>
                                      <p:to>
                                        <p:strVal val="visible"/>
                                      </p:to>
                                    </p:set>
                                    <p:animEffect transition="in" filter="randombar(horizontal)">
                                      <p:cBhvr>
                                        <p:cTn id="23" dur="750"/>
                                        <p:tgtEl>
                                          <p:spTgt spid="4">
                                            <p:txEl>
                                              <p:pRg st="33" end="3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467544" y="274638"/>
            <a:ext cx="8676455" cy="868362"/>
          </a:xfrm>
        </p:spPr>
        <p:txBody>
          <a:bodyPr/>
          <a:lstStyle/>
          <a:p>
            <a:r>
              <a:rPr lang="en-US" smtClean="0">
                <a:latin typeface="Arial" charset="0"/>
                <a:cs typeface="Arial" charset="0"/>
              </a:rPr>
              <a:t>           ICELAND PROFILE </a:t>
            </a:r>
            <a:endParaRPr lang="en-US" dirty="0">
              <a:latin typeface="Arial" charset="0"/>
              <a:cs typeface="Arial" charset="0"/>
            </a:endParaRPr>
          </a:p>
        </p:txBody>
      </p:sp>
      <p:sp>
        <p:nvSpPr>
          <p:cNvPr id="3" name="Espace réservé du contenu 2"/>
          <p:cNvSpPr>
            <a:spLocks noGrp="1"/>
          </p:cNvSpPr>
          <p:nvPr>
            <p:ph idx="1"/>
          </p:nvPr>
        </p:nvSpPr>
        <p:spPr>
          <a:xfrm>
            <a:off x="-252536" y="1844824"/>
            <a:ext cx="9320336" cy="4536504"/>
          </a:xfrm>
        </p:spPr>
        <p:txBody>
          <a:bodyPr/>
          <a:lstStyle/>
          <a:p>
            <a:pPr lvl="1" algn="just">
              <a:lnSpc>
                <a:spcPct val="110000"/>
              </a:lnSpc>
            </a:pPr>
            <a:r>
              <a:rPr lang="en-US" sz="1600" dirty="0" smtClean="0">
                <a:latin typeface="Arial" charset="0"/>
                <a:ea typeface="ＭＳ Ｐゴシック" charset="0"/>
                <a:cs typeface="Times New Roman" charset="0"/>
              </a:rPr>
              <a:t>Iceland is ranked 13</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in the Global Innovation Index </a:t>
            </a:r>
            <a:endParaRPr lang="en-US" sz="1600" b="1" dirty="0" smtClean="0">
              <a:solidFill>
                <a:srgbClr val="000090"/>
              </a:solidFill>
              <a:latin typeface="Arial" charset="0"/>
              <a:ea typeface="ＭＳ Ｐゴシック" charset="0"/>
              <a:cs typeface="Times New Roman" charset="0"/>
            </a:endParaRP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Iceland has a leading position in the </a:t>
            </a:r>
            <a:r>
              <a:rPr lang="en-US" sz="1600" dirty="0" smtClean="0">
                <a:solidFill>
                  <a:srgbClr val="000080"/>
                </a:solidFill>
                <a:latin typeface="Arial" charset="0"/>
                <a:ea typeface="ＭＳ Ｐゴシック" charset="0"/>
                <a:cs typeface="Times New Roman" charset="0"/>
              </a:rPr>
              <a:t>output sub-index (7</a:t>
            </a:r>
            <a:r>
              <a:rPr lang="en-US" sz="1600" baseline="30000" dirty="0" smtClean="0">
                <a:solidFill>
                  <a:srgbClr val="000080"/>
                </a:solidFill>
                <a:latin typeface="Arial" charset="0"/>
                <a:ea typeface="ＭＳ Ｐゴシック" charset="0"/>
                <a:cs typeface="Times New Roman" charset="0"/>
              </a:rPr>
              <a:t>th</a:t>
            </a:r>
            <a:r>
              <a:rPr lang="en-US" sz="1600" dirty="0" smtClean="0">
                <a:solidFill>
                  <a:srgbClr val="000080"/>
                </a:solidFill>
                <a:latin typeface="Arial" charset="0"/>
                <a:ea typeface="ＭＳ Ｐゴシック" charset="0"/>
                <a:cs typeface="Times New Roman" charset="0"/>
              </a:rPr>
              <a:t>) </a:t>
            </a:r>
            <a:r>
              <a:rPr lang="en-US" sz="1600" dirty="0" smtClean="0">
                <a:latin typeface="Arial" charset="0"/>
                <a:ea typeface="ＭＳ Ｐゴシック" charset="0"/>
                <a:cs typeface="Times New Roman" charset="0"/>
              </a:rPr>
              <a:t>due to proficiency in human capital and research (5</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creative outputs (3</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and institutions (12</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a:t>
            </a:r>
          </a:p>
          <a:p>
            <a:pPr marL="457200" lvl="1" indent="0" algn="just">
              <a:lnSpc>
                <a:spcPct val="110000"/>
              </a:lnSpc>
              <a:buNone/>
            </a:pPr>
            <a:endParaRPr lang="en-US" sz="1600" dirty="0" smtClean="0">
              <a:solidFill>
                <a:srgbClr val="FF0000"/>
              </a:solidFill>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Iceland stands high in the institution index. The education level as well as the amount of the scientific &amp; technical publications are its most valuable strength </a:t>
            </a:r>
          </a:p>
          <a:p>
            <a:pPr lvl="1" algn="just">
              <a:lnSpc>
                <a:spcPct val="110000"/>
              </a:lnSpc>
              <a:buFontTx/>
              <a:buNone/>
            </a:pPr>
            <a:endParaRPr lang="en-US" sz="1600" dirty="0" smtClean="0">
              <a:solidFill>
                <a:srgbClr val="FF0000"/>
              </a:solidFill>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Iceland’s strengths are also drawn from general infrastructure within </a:t>
            </a:r>
            <a:r>
              <a:rPr lang="en-US" sz="1600" dirty="0" smtClean="0">
                <a:solidFill>
                  <a:srgbClr val="000080"/>
                </a:solidFill>
                <a:latin typeface="Arial" charset="0"/>
                <a:ea typeface="ＭＳ Ｐゴシック" charset="0"/>
                <a:cs typeface="Times New Roman" charset="0"/>
              </a:rPr>
              <a:t>the electricity output and its consumption</a:t>
            </a:r>
            <a:r>
              <a:rPr lang="en-US" sz="1600" dirty="0" smtClean="0">
                <a:latin typeface="Arial" charset="0"/>
                <a:ea typeface="ＭＳ Ｐゴシック" charset="0"/>
                <a:cs typeface="Times New Roman" charset="0"/>
              </a:rPr>
              <a:t>. Iceland is also </a:t>
            </a:r>
            <a:r>
              <a:rPr lang="en-US" sz="1600" dirty="0" smtClean="0">
                <a:solidFill>
                  <a:srgbClr val="000080"/>
                </a:solidFill>
                <a:latin typeface="Arial" charset="0"/>
                <a:ea typeface="ＭＳ Ｐゴシック" charset="0"/>
                <a:cs typeface="Times New Roman" charset="0"/>
              </a:rPr>
              <a:t>ranked first </a:t>
            </a:r>
            <a:r>
              <a:rPr lang="en-US" sz="1600" dirty="0" smtClean="0">
                <a:latin typeface="Arial" charset="0"/>
                <a:ea typeface="ＭＳ Ｐゴシック" charset="0"/>
                <a:cs typeface="Times New Roman" charset="0"/>
              </a:rPr>
              <a:t>with regard </a:t>
            </a:r>
            <a:r>
              <a:rPr lang="en-US" sz="1600" dirty="0" smtClean="0">
                <a:solidFill>
                  <a:srgbClr val="000080"/>
                </a:solidFill>
                <a:latin typeface="Arial" charset="0"/>
                <a:ea typeface="ＭＳ Ｐゴシック" charset="0"/>
                <a:cs typeface="Times New Roman" charset="0"/>
              </a:rPr>
              <a:t>to the video uploads on YouTube and Wikipedia monthly publications</a:t>
            </a:r>
            <a:r>
              <a:rPr lang="en-US" sz="1600" dirty="0" smtClean="0">
                <a:latin typeface="Arial" charset="0"/>
                <a:ea typeface="ＭＳ Ｐゴシック" charset="0"/>
                <a:cs typeface="Times New Roman" charset="0"/>
              </a:rPr>
              <a:t> which underline the strong approach to collaborative creativity.  </a:t>
            </a:r>
            <a:r>
              <a:rPr lang="en-US" sz="1600" b="1" dirty="0" smtClean="0">
                <a:latin typeface="Arial" charset="0"/>
                <a:ea typeface="ＭＳ Ｐゴシック" charset="0"/>
                <a:cs typeface="Times New Roman" charset="0"/>
              </a:rPr>
              <a:t> </a:t>
            </a:r>
          </a:p>
          <a:p>
            <a:pPr marL="457200" lvl="1" indent="0" algn="just">
              <a:lnSpc>
                <a:spcPct val="110000"/>
              </a:lnSpc>
              <a:buNone/>
            </a:pPr>
            <a:r>
              <a:rPr lang="en-US" sz="1600" b="1" dirty="0" smtClean="0">
                <a:solidFill>
                  <a:srgbClr val="FF0000"/>
                </a:solidFill>
                <a:latin typeface="Arial" charset="0"/>
                <a:ea typeface="ＭＳ Ｐゴシック" charset="0"/>
                <a:cs typeface="Times New Roman" charset="0"/>
              </a:rPr>
              <a:t> </a:t>
            </a:r>
            <a:endParaRPr lang="en-US" sz="1600" dirty="0" smtClean="0">
              <a:solidFill>
                <a:srgbClr val="FF0000"/>
              </a:solidFill>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Iceland’s relative weaknesses are drawn from both </a:t>
            </a:r>
            <a:r>
              <a:rPr lang="en-US" sz="1600" dirty="0" smtClean="0">
                <a:solidFill>
                  <a:srgbClr val="000080"/>
                </a:solidFill>
                <a:latin typeface="Arial" charset="0"/>
                <a:ea typeface="ＭＳ Ｐゴシック" charset="0"/>
                <a:cs typeface="Times New Roman" charset="0"/>
              </a:rPr>
              <a:t>market sophistication (with an issue regarding investment and market capitalization) and the knowledge &amp; technology outputs.  </a:t>
            </a:r>
          </a:p>
          <a:p>
            <a:pPr lvl="1" algn="just">
              <a:lnSpc>
                <a:spcPct val="110000"/>
              </a:lnSpc>
              <a:buFontTx/>
              <a:buNone/>
            </a:pPr>
            <a:endParaRPr lang="en-US" sz="1700" dirty="0" smtClean="0">
              <a:latin typeface="Times New Roman" charset="0"/>
              <a:ea typeface="ＭＳ Ｐゴシック" charset="0"/>
              <a:cs typeface="Times New Roman" charset="0"/>
            </a:endParaRPr>
          </a:p>
          <a:p>
            <a:endParaRPr lang="en-US" dirty="0">
              <a:latin typeface="Arial" charset="0"/>
              <a:cs typeface="Arial" charset="0"/>
            </a:endParaRPr>
          </a:p>
        </p:txBody>
      </p:sp>
      <p:pic>
        <p:nvPicPr>
          <p:cNvPr id="84995" name="Picture 3" descr="D:\Users\gesto\Desktop\globe_wlc.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3081" y="260592"/>
            <a:ext cx="1224136"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4996" name="Picture 4" descr="D:\Users\gesto\Desktop\20120131PHT36733_original.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56581" y="260592"/>
            <a:ext cx="2479211" cy="1907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100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500" decel="50000" fill="hold">
                                          <p:stCondLst>
                                            <p:cond delay="0"/>
                                          </p:stCondLst>
                                        </p:cTn>
                                        <p:tgtEl>
                                          <p:spTgt spid="3481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481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4818"/>
                                        </p:tgtEl>
                                        <p:attrNameLst>
                                          <p:attrName>ppt_w</p:attrName>
                                        </p:attrNameLst>
                                      </p:cBhvr>
                                      <p:tavLst>
                                        <p:tav tm="0">
                                          <p:val>
                                            <p:strVal val="#ppt_w*.05"/>
                                          </p:val>
                                        </p:tav>
                                        <p:tav tm="100000">
                                          <p:val>
                                            <p:strVal val="#ppt_w"/>
                                          </p:val>
                                        </p:tav>
                                      </p:tavLst>
                                    </p:anim>
                                    <p:anim calcmode="lin" valueType="num">
                                      <p:cBhvr>
                                        <p:cTn id="10" dur="1000" fill="hold"/>
                                        <p:tgtEl>
                                          <p:spTgt spid="3481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481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481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481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4818"/>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calcmode="lin" valueType="num">
                                      <p:cBhvr>
                                        <p:cTn id="67" dur="500" decel="50000" fill="hold">
                                          <p:stCondLst>
                                            <p:cond delay="0"/>
                                          </p:stCondLst>
                                        </p:cTn>
                                        <p:tgtEl>
                                          <p:spTgt spid="3">
                                            <p:txEl>
                                              <p:pRg st="7" end="7"/>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xEl>
                                              <p:pRg st="7" end="7"/>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xEl>
                                              <p:pRg st="7" end="7"/>
                                            </p:txEl>
                                          </p:spTgt>
                                        </p:tgtEl>
                                        <p:attrNameLst>
                                          <p:attrName>ppt_w</p:attrName>
                                        </p:attrNameLst>
                                      </p:cBhvr>
                                      <p:tavLst>
                                        <p:tav tm="0">
                                          <p:val>
                                            <p:strVal val="#ppt_w*.05"/>
                                          </p:val>
                                        </p:tav>
                                        <p:tav tm="100000">
                                          <p:val>
                                            <p:strVal val="#ppt_w"/>
                                          </p:val>
                                        </p:tav>
                                      </p:tavLst>
                                    </p:anim>
                                    <p:anim calcmode="lin" valueType="num">
                                      <p:cBhvr>
                                        <p:cTn id="70" dur="10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xEl>
                                              <p:pRg st="7" end="7"/>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xEl>
                                              <p:pRg st="7" end="7"/>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xEl>
                                              <p:pRg st="7" end="7"/>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anim calcmode="lin" valueType="num">
                                      <p:cBhvr>
                                        <p:cTn id="79"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82"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640" y="188640"/>
            <a:ext cx="11809312" cy="1224136"/>
          </a:xfrm>
        </p:spPr>
        <p:txBody>
          <a:bodyPr/>
          <a:lstStyle/>
          <a:p>
            <a:pPr algn="ctr"/>
            <a:r>
              <a:rPr lang="en-US" sz="2600" smtClean="0"/>
              <a:t>      </a:t>
            </a:r>
            <a:r>
              <a:rPr lang="en-US" sz="2400" smtClean="0"/>
              <a:t>ICELAND’S EVOLUTION WITH RESPECT TO IP FILINGS AND 	</a:t>
            </a:r>
            <a:br>
              <a:rPr lang="en-US" sz="2400" smtClean="0"/>
            </a:br>
            <a:r>
              <a:rPr lang="en-US" sz="2400" smtClean="0"/>
              <a:t>ECONOMIC GROWTH FROM 1997 TO 2011  </a:t>
            </a:r>
            <a:endParaRPr lang="en-US" sz="2400" dirty="0"/>
          </a:p>
        </p:txBody>
      </p:sp>
      <p:sp>
        <p:nvSpPr>
          <p:cNvPr id="5" name="TextBox 4"/>
          <p:cNvSpPr txBox="1"/>
          <p:nvPr/>
        </p:nvSpPr>
        <p:spPr>
          <a:xfrm>
            <a:off x="689042" y="2636909"/>
            <a:ext cx="1718456" cy="2554545"/>
          </a:xfrm>
          <a:prstGeom prst="rect">
            <a:avLst/>
          </a:prstGeom>
          <a:noFill/>
        </p:spPr>
        <p:txBody>
          <a:bodyPr wrap="square" rtlCol="0" anchor="t">
            <a:spAutoFit/>
          </a:bodyPr>
          <a:lstStyle/>
          <a:p>
            <a:pPr marL="171450" indent="-171450" algn="just">
              <a:buFont typeface="Wingdings" pitchFamily="2" charset="2"/>
              <a:buChar char="Ø"/>
            </a:pPr>
            <a:r>
              <a:rPr lang="fr-CH" sz="1000" dirty="0" smtClean="0"/>
              <a:t>The graphic shows a recent peak in industrial design’s filling, which is still growing strongly today. This is a sign of the strength of industrial designs in Iceland</a:t>
            </a:r>
          </a:p>
          <a:p>
            <a:pPr algn="just"/>
            <a:endParaRPr lang="fr-CH" sz="1000" dirty="0" smtClean="0"/>
          </a:p>
          <a:p>
            <a:pPr marL="171450" indent="-171450" algn="just">
              <a:buFont typeface="Wingdings" pitchFamily="2" charset="2"/>
              <a:buChar char="Ø"/>
            </a:pPr>
            <a:r>
              <a:rPr lang="fr-CH" sz="1000" dirty="0" smtClean="0"/>
              <a:t>The patent and trademark filings are also strong. This steady growth is a sign of Iceland’s reliance on IP for economic development. </a:t>
            </a:r>
            <a:endParaRPr lang="en-US" sz="1000" dirty="0"/>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700808"/>
            <a:ext cx="5112568" cy="38344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9387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107950" y="152400"/>
            <a:ext cx="9217025" cy="973138"/>
          </a:xfrm>
        </p:spPr>
        <p:txBody>
          <a:bodyPr/>
          <a:lstStyle/>
          <a:p>
            <a:r>
              <a:rPr lang="en-US" sz="2600" smtClean="0">
                <a:latin typeface="Arial" charset="0"/>
                <a:cs typeface="Times New Roman" charset="0"/>
              </a:rPr>
              <a:t>           PATENT APPLICATION BY TOP FIELDS OF 		           TECHNOLOGY (1997-2011)</a:t>
            </a:r>
            <a:endParaRPr lang="en-US" sz="2600" dirty="0">
              <a:latin typeface="Arial" charset="0"/>
              <a:cs typeface="Arial" charset="0"/>
            </a:endParaRPr>
          </a:p>
        </p:txBody>
      </p:sp>
      <p:graphicFrame>
        <p:nvGraphicFramePr>
          <p:cNvPr id="2" name="Espace réservé du contenu 3"/>
          <p:cNvGraphicFramePr>
            <a:graphicFrameLocks noGrp="1"/>
          </p:cNvGraphicFramePr>
          <p:nvPr>
            <p:extLst>
              <p:ext uri="{D42A27DB-BD31-4B8C-83A1-F6EECF244321}">
                <p14:modId xmlns:p14="http://schemas.microsoft.com/office/powerpoint/2010/main" val="3610458328"/>
              </p:ext>
            </p:extLst>
          </p:nvPr>
        </p:nvGraphicFramePr>
        <p:xfrm>
          <a:off x="-6350" y="1524000"/>
          <a:ext cx="9118600" cy="5181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395288" y="981075"/>
            <a:ext cx="9372600" cy="144463"/>
          </a:xfrm>
        </p:spPr>
        <p:txBody>
          <a:bodyPr/>
          <a:lstStyle/>
          <a:p>
            <a:r>
              <a:rPr lang="en-US" smtClean="0">
                <a:latin typeface="Arial" charset="0"/>
                <a:cs typeface="Arial" charset="0"/>
              </a:rPr>
              <a:t>            </a:t>
            </a:r>
            <a:r>
              <a:rPr lang="en-US" sz="2600" smtClean="0">
                <a:latin typeface="Arial" charset="0"/>
                <a:cs typeface="Arial" charset="0"/>
              </a:rPr>
              <a:t>INTERNATIONAL APPLICATIONS</a:t>
            </a:r>
            <a:br>
              <a:rPr lang="en-US" sz="2600" smtClean="0">
                <a:latin typeface="Arial" charset="0"/>
                <a:cs typeface="Arial" charset="0"/>
              </a:rPr>
            </a:br>
            <a:r>
              <a:rPr lang="en-US" sz="2600" smtClean="0">
                <a:latin typeface="Arial" charset="0"/>
                <a:cs typeface="Arial" charset="0"/>
              </a:rPr>
              <a:t>              VIA WIPO ADMINISTERED TREATIES </a:t>
            </a:r>
            <a:br>
              <a:rPr lang="en-US" sz="2600" smtClean="0">
                <a:latin typeface="Arial" charset="0"/>
                <a:cs typeface="Arial" charset="0"/>
              </a:rPr>
            </a:br>
            <a:r>
              <a:rPr lang="en-US" sz="2600" smtClean="0">
                <a:latin typeface="Arial" charset="0"/>
                <a:cs typeface="Arial" charset="0"/>
              </a:rPr>
              <a:t>			       ICELAND   </a:t>
            </a:r>
            <a:r>
              <a:rPr lang="en-US" smtClean="0">
                <a:latin typeface="Arial" charset="0"/>
                <a:cs typeface="Arial" charset="0"/>
              </a:rPr>
              <a:t/>
            </a:r>
            <a:br>
              <a:rPr lang="en-US" smtClean="0">
                <a:latin typeface="Arial" charset="0"/>
                <a:cs typeface="Arial" charset="0"/>
              </a:rPr>
            </a:br>
            <a:r>
              <a:rPr lang="en-US" smtClean="0">
                <a:latin typeface="Arial" charset="0"/>
                <a:cs typeface="Arial" charset="0"/>
              </a:rPr>
              <a:t>			</a:t>
            </a:r>
            <a:endParaRPr lang="en-US" dirty="0">
              <a:latin typeface="Arial" charset="0"/>
              <a:cs typeface="Arial" charset="0"/>
            </a:endParaRPr>
          </a:p>
        </p:txBody>
      </p:sp>
      <p:graphicFrame>
        <p:nvGraphicFramePr>
          <p:cNvPr id="2" name="Graphique 4"/>
          <p:cNvGraphicFramePr>
            <a:graphicFrameLocks/>
          </p:cNvGraphicFramePr>
          <p:nvPr>
            <p:extLst>
              <p:ext uri="{D42A27DB-BD31-4B8C-83A1-F6EECF244321}">
                <p14:modId xmlns:p14="http://schemas.microsoft.com/office/powerpoint/2010/main" val="4224194076"/>
              </p:ext>
            </p:extLst>
          </p:nvPr>
        </p:nvGraphicFramePr>
        <p:xfrm>
          <a:off x="-77788" y="1846263"/>
          <a:ext cx="9224963" cy="409098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304800"/>
            <a:ext cx="9372600" cy="609600"/>
          </a:xfrm>
        </p:spPr>
        <p:txBody>
          <a:bodyPr/>
          <a:lstStyle/>
          <a:p>
            <a:r>
              <a:rPr lang="en-US" smtClean="0">
                <a:latin typeface="Arial" charset="0"/>
                <a:cs typeface="Arial" charset="0"/>
              </a:rPr>
              <a:t>	     	   </a:t>
            </a:r>
            <a:r>
              <a:rPr lang="en-US" smtClean="0"/>
              <a:t>MILESTONES: 1883 - 2013 </a:t>
            </a:r>
            <a:endParaRPr lang="en-US" dirty="0">
              <a:solidFill>
                <a:srgbClr val="00206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sz="1700" dirty="0"/>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smtClean="0"/>
              <a:t>2000</a:t>
            </a:r>
            <a:endParaRPr lang="fr-FR" sz="1700" b="1" dirty="0"/>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MADRID AGREEMENT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BIRPI</a:t>
            </a:r>
            <a:r>
              <a:rPr lang="fr-FR" sz="1700" dirty="0"/>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HAGUE AGREEMENT</a:t>
            </a:r>
          </a:p>
          <a:p>
            <a:pPr eaLnBrk="1" hangingPunct="1"/>
            <a:endParaRPr lang="fr-FR" sz="1700" dirty="0"/>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smtClean="0"/>
              <a:t>STLT</a:t>
            </a:r>
            <a:endParaRPr lang="fr-FR" sz="1400" dirty="0"/>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dirty="0"/>
              <a:t>  </a:t>
            </a:r>
            <a:r>
              <a:rPr lang="fr-FR" sz="1400" dirty="0"/>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37417" cy="307777"/>
          </a:xfrm>
          <a:prstGeom prst="rect">
            <a:avLst/>
          </a:prstGeom>
        </p:spPr>
        <p:txBody>
          <a:bodyPr wrap="none">
            <a:spAutoFit/>
          </a:bodyPr>
          <a:lstStyle/>
          <a:p>
            <a:r>
              <a:rPr lang="en-US" sz="1400" dirty="0" smtClean="0"/>
              <a:t>PATENT LAW TREATY</a:t>
            </a:r>
            <a:endParaRPr lang="en-US" sz="1400" dirty="0"/>
          </a:p>
        </p:txBody>
      </p:sp>
      <p:sp>
        <p:nvSpPr>
          <p:cNvPr id="3" name="Rectangle 2"/>
          <p:cNvSpPr/>
          <p:nvPr/>
        </p:nvSpPr>
        <p:spPr>
          <a:xfrm>
            <a:off x="5277678" y="2247269"/>
            <a:ext cx="671979" cy="353943"/>
          </a:xfrm>
          <a:prstGeom prst="rect">
            <a:avLst/>
          </a:prstGeom>
        </p:spPr>
        <p:txBody>
          <a:bodyPr wrap="none">
            <a:spAutoFit/>
          </a:bodyPr>
          <a:lstStyle/>
          <a:p>
            <a:r>
              <a:rPr lang="en-US" sz="1700" b="1" dirty="0" smtClean="0"/>
              <a:t>2006</a:t>
            </a:r>
            <a:endParaRPr lang="en-US" sz="17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709742" cy="2735635"/>
          </a:xfrm>
        </p:spPr>
        <p:txBody>
          <a:bodyPr/>
          <a:lstStyle/>
          <a:p>
            <a:pPr algn="ctr" eaLnBrk="1" hangingPunct="1">
              <a:lnSpc>
                <a:spcPct val="80000"/>
              </a:lnSpc>
            </a:pPr>
            <a:r>
              <a:rPr lang="en-US" i="1" smtClean="0">
                <a:solidFill>
                  <a:schemeClr val="accent2"/>
                </a:solidFill>
                <a:latin typeface="Arial Unicode MS" charset="0"/>
                <a:cs typeface="Arial Unicode MS" charset="0"/>
              </a:rPr>
              <a:t/>
            </a:r>
            <a:br>
              <a:rPr lang="en-US" i="1" smtClean="0">
                <a:solidFill>
                  <a:schemeClr val="accent2"/>
                </a:solidFill>
                <a:latin typeface="Arial Unicode MS" charset="0"/>
                <a:cs typeface="Arial Unicode MS" charset="0"/>
              </a:rPr>
            </a:br>
            <a:r>
              <a:rPr lang="en-US" smtClean="0">
                <a:solidFill>
                  <a:schemeClr val="accent2"/>
                </a:solidFill>
                <a:latin typeface="Arial Unicode MS" charset="0"/>
                <a:cs typeface="Arial Unicode MS" charset="0"/>
              </a:rPr>
              <a:t/>
            </a:r>
            <a:br>
              <a:rPr lang="en-US" smtClean="0">
                <a:solidFill>
                  <a:schemeClr val="accent2"/>
                </a:solidFill>
                <a:latin typeface="Arial Unicode MS" charset="0"/>
                <a:cs typeface="Arial Unicode MS" charset="0"/>
              </a:rPr>
            </a:br>
            <a:r>
              <a:rPr lang="en-US" smtClean="0">
                <a:solidFill>
                  <a:schemeClr val="accent2"/>
                </a:solidFill>
                <a:latin typeface="Arial Unicode MS" charset="0"/>
                <a:cs typeface="Arial Unicode MS" charset="0"/>
              </a:rPr>
              <a:t/>
            </a:r>
            <a:br>
              <a:rPr lang="en-US" smtClean="0">
                <a:solidFill>
                  <a:schemeClr val="accent2"/>
                </a:solidFill>
                <a:latin typeface="Arial Unicode MS" charset="0"/>
                <a:cs typeface="Arial Unicode MS" charset="0"/>
              </a:rPr>
            </a:br>
            <a:r>
              <a:rPr lang="en-US" smtClean="0">
                <a:solidFill>
                  <a:schemeClr val="accent2"/>
                </a:solidFill>
                <a:latin typeface="Arial Unicode MS" charset="0"/>
                <a:cs typeface="Arial Unicode MS" charset="0"/>
              </a:rPr>
              <a:t/>
            </a:r>
            <a:br>
              <a:rPr lang="en-US" smtClean="0">
                <a:solidFill>
                  <a:schemeClr val="accent2"/>
                </a:solidFill>
                <a:latin typeface="Arial Unicode MS" charset="0"/>
                <a:cs typeface="Arial Unicode MS" charset="0"/>
              </a:rPr>
            </a:br>
            <a:r>
              <a:rPr lang="en-US" smtClean="0">
                <a:solidFill>
                  <a:schemeClr val="accent2"/>
                </a:solidFill>
                <a:latin typeface="Arial Unicode MS" charset="0"/>
                <a:cs typeface="Arial Unicode MS" charset="0"/>
              </a:rPr>
              <a:t/>
            </a:r>
            <a:br>
              <a:rPr lang="en-US" smtClean="0">
                <a:solidFill>
                  <a:schemeClr val="accent2"/>
                </a:solidFill>
                <a:latin typeface="Arial Unicode MS" charset="0"/>
                <a:cs typeface="Arial Unicode MS" charset="0"/>
              </a:rPr>
            </a:br>
            <a:r>
              <a:rPr lang="en-US" smtClean="0">
                <a:solidFill>
                  <a:schemeClr val="accent2"/>
                </a:solidFill>
                <a:latin typeface="Arial Unicode MS" charset="0"/>
                <a:cs typeface="Arial Unicode MS" charset="0"/>
              </a:rPr>
              <a:t/>
            </a:r>
            <a:br>
              <a:rPr lang="en-US" smtClean="0">
                <a:solidFill>
                  <a:schemeClr val="accent2"/>
                </a:solidFill>
                <a:latin typeface="Arial Unicode MS" charset="0"/>
                <a:cs typeface="Arial Unicode MS" charset="0"/>
              </a:rPr>
            </a:br>
            <a:r>
              <a:rPr lang="en-US" sz="2600" smtClean="0">
                <a:solidFill>
                  <a:schemeClr val="accent2"/>
                </a:solidFill>
                <a:latin typeface="Arial Unicode MS" charset="0"/>
                <a:cs typeface="Arial Unicode MS" charset="0"/>
              </a:rPr>
              <a:t>THANK YOU!</a:t>
            </a:r>
            <a:br>
              <a:rPr lang="en-US" sz="2600" smtClean="0">
                <a:solidFill>
                  <a:schemeClr val="accent2"/>
                </a:solidFill>
                <a:latin typeface="Arial Unicode MS" charset="0"/>
                <a:cs typeface="Arial Unicode MS" charset="0"/>
              </a:rPr>
            </a:br>
            <a:r>
              <a:rPr lang="en-US" smtClean="0">
                <a:solidFill>
                  <a:schemeClr val="accent2"/>
                </a:solidFill>
                <a:latin typeface="Arial Unicode MS" charset="0"/>
                <a:cs typeface="Arial Unicode MS" charset="0"/>
              </a:rPr>
              <a:t/>
            </a:r>
            <a:br>
              <a:rPr lang="en-US" smtClean="0">
                <a:solidFill>
                  <a:schemeClr val="accent2"/>
                </a:solidFill>
                <a:latin typeface="Arial Unicode MS" charset="0"/>
                <a:cs typeface="Arial Unicode MS" charset="0"/>
              </a:rPr>
            </a:br>
            <a:r>
              <a:rPr lang="en-US" sz="1200" smtClean="0">
                <a:ea typeface="MS PGothic" pitchFamily="34" charset="-128"/>
              </a:rPr>
              <a:t>V</a:t>
            </a:r>
            <a:r>
              <a:rPr lang="en-US" sz="1100" smtClean="0">
                <a:ea typeface="MS PGothic" pitchFamily="34" charset="-128"/>
              </a:rPr>
              <a:t>ictor Vazquez </a:t>
            </a:r>
            <a:br>
              <a:rPr lang="en-US" sz="1100" smtClean="0">
                <a:ea typeface="MS PGothic" pitchFamily="34" charset="-128"/>
              </a:rPr>
            </a:br>
            <a:r>
              <a:rPr lang="en-US" altLang="ja-JP" sz="1200" smtClean="0">
                <a:ea typeface="MS PGothic" pitchFamily="34" charset="-128"/>
              </a:rPr>
              <a:t>Head, Section for coordination of developed countries, </a:t>
            </a:r>
            <a:br>
              <a:rPr lang="en-US" altLang="ja-JP" sz="1200" smtClean="0">
                <a:ea typeface="MS PGothic" pitchFamily="34" charset="-128"/>
              </a:rPr>
            </a:br>
            <a:r>
              <a:rPr lang="en-US" altLang="ja-JP" sz="1200" smtClean="0">
                <a:ea typeface="MS PGothic" pitchFamily="34" charset="-128"/>
              </a:rPr>
              <a:t>Department for Transition and Developed countries (TDC) </a:t>
            </a:r>
            <a:br>
              <a:rPr lang="en-US" altLang="ja-JP" sz="1200" smtClean="0">
                <a:ea typeface="MS PGothic" pitchFamily="34" charset="-128"/>
              </a:rPr>
            </a:br>
            <a:r>
              <a:rPr lang="en-US" altLang="ja-JP" sz="1200" smtClean="0">
                <a:ea typeface="MS PGothic" pitchFamily="34" charset="-128"/>
              </a:rPr>
              <a:t>World Intellectual Property Organization (WIPO)</a:t>
            </a:r>
            <a:br>
              <a:rPr lang="en-US" altLang="ja-JP" sz="1200" smtClean="0">
                <a:ea typeface="MS PGothic" pitchFamily="34" charset="-128"/>
              </a:rPr>
            </a:br>
            <a:r>
              <a:rPr lang="en-US" altLang="ja-JP" sz="1200" smtClean="0">
                <a:ea typeface="MS PGothic" pitchFamily="34" charset="-128"/>
              </a:rPr>
              <a:t>34 chemin des Colombettes, 1211 Geneva 20, Switzerland</a:t>
            </a:r>
            <a:br>
              <a:rPr lang="en-US" altLang="ja-JP" sz="1200" smtClean="0">
                <a:ea typeface="MS PGothic" pitchFamily="34" charset="-128"/>
              </a:rPr>
            </a:br>
            <a:r>
              <a:rPr lang="en-US" altLang="ja-JP" sz="1200" smtClean="0">
                <a:ea typeface="MS PGothic" pitchFamily="34" charset="-128"/>
              </a:rPr>
              <a:t>T + 41 22 338 99 97;  </a:t>
            </a:r>
            <a:r>
              <a:rPr lang="en-US" altLang="ja-JP" sz="1200" smtClean="0">
                <a:ea typeface="MS PGothic" pitchFamily="34" charset="-128"/>
                <a:hlinkClick r:id="rId3"/>
              </a:rPr>
              <a:t>victor.vazquez-lopez@wipo.int</a:t>
            </a:r>
            <a:r>
              <a:rPr lang="en-US" altLang="ja-JP" sz="1200" smtClean="0">
                <a:ea typeface="MS PGothic" pitchFamily="34" charset="-128"/>
              </a:rPr>
              <a:t> ;  </a:t>
            </a:r>
            <a:r>
              <a:rPr lang="en-US" altLang="ja-JP" sz="1200" smtClean="0">
                <a:ea typeface="MS PGothic" pitchFamily="34" charset="-128"/>
                <a:hlinkClick r:id="rId4" tooltip="http://www.wipo.int/"/>
              </a:rPr>
              <a:t>www.wipo.int/dcea/en/roving_seminars.html</a:t>
            </a:r>
            <a:r>
              <a:rPr lang="en-US" altLang="ja-JP" sz="1200" smtClean="0">
                <a:ea typeface="MS PGothic" pitchFamily="34" charset="-128"/>
              </a:rPr>
              <a:t> </a:t>
            </a:r>
            <a:r>
              <a:rPr lang="en-US" sz="1200" smtClean="0">
                <a:ea typeface="ヒラギノ角ゴ Pro W3" charset="-128"/>
              </a:rPr>
              <a:t/>
            </a:r>
            <a:br>
              <a:rPr lang="en-US" sz="1200" smtClean="0">
                <a:ea typeface="ヒラギノ角ゴ Pro W3" charset="-128"/>
              </a:rPr>
            </a:br>
            <a:r>
              <a:rPr lang="en-US" smtClean="0">
                <a:ea typeface="ヒラギノ角ゴ Pro W3" charset="-128"/>
              </a:rPr>
              <a:t/>
            </a:r>
            <a:br>
              <a:rPr lang="en-US" smtClean="0">
                <a:ea typeface="ヒラギノ角ゴ Pro W3" charset="-128"/>
              </a:rPr>
            </a:br>
            <a:r>
              <a:rPr lang="en-US" i="1" smtClean="0">
                <a:solidFill>
                  <a:schemeClr val="accent2"/>
                </a:solidFill>
                <a:latin typeface="Arial Unicode MS" charset="0"/>
                <a:cs typeface="Arial Unicode MS" charset="0"/>
              </a:rPr>
              <a:t/>
            </a:r>
            <a:br>
              <a:rPr lang="en-US" i="1" smtClean="0">
                <a:solidFill>
                  <a:schemeClr val="accent2"/>
                </a:solidFill>
                <a:latin typeface="Arial Unicode MS" charset="0"/>
                <a:cs typeface="Arial Unicode MS" charset="0"/>
              </a:rPr>
            </a:br>
            <a:r>
              <a:rPr lang="en-US" i="1" smtClean="0">
                <a:solidFill>
                  <a:schemeClr val="accent2"/>
                </a:solidFill>
                <a:latin typeface="Arial Unicode MS" charset="0"/>
                <a:cs typeface="Arial Unicode MS" charset="0"/>
              </a:rPr>
              <a:t/>
            </a:r>
            <a:br>
              <a:rPr lang="en-US" i="1" smtClean="0">
                <a:solidFill>
                  <a:schemeClr val="accent2"/>
                </a:solidFill>
                <a:latin typeface="Arial Unicode MS" charset="0"/>
                <a:cs typeface="Arial Unicode MS" charset="0"/>
              </a:rPr>
            </a:br>
            <a:r>
              <a:rPr lang="en-US" sz="4000" b="1" i="1" smtClean="0">
                <a:solidFill>
                  <a:schemeClr val="accent2"/>
                </a:solidFill>
                <a:latin typeface="Arial Unicode MS" charset="0"/>
                <a:cs typeface="Arial Unicode MS" charset="0"/>
              </a:rPr>
              <a:t/>
            </a:r>
            <a:br>
              <a:rPr lang="en-US" sz="4000" b="1" i="1" smtClean="0">
                <a:solidFill>
                  <a:schemeClr val="accent2"/>
                </a:solidFill>
                <a:latin typeface="Arial Unicode MS" charset="0"/>
                <a:cs typeface="Arial Unicode MS" charset="0"/>
              </a:rPr>
            </a:br>
            <a:r>
              <a:rPr lang="en-US" i="1" smtClean="0">
                <a:solidFill>
                  <a:schemeClr val="accent2"/>
                </a:solidFill>
                <a:latin typeface="Arial Unicode MS" charset="0"/>
                <a:cs typeface="Arial Unicode MS" charset="0"/>
              </a:rPr>
              <a:t/>
            </a:r>
            <a:br>
              <a:rPr lang="en-US" i="1" smtClean="0">
                <a:solidFill>
                  <a:schemeClr val="accent2"/>
                </a:solidFill>
                <a:latin typeface="Arial Unicode MS" charset="0"/>
                <a:cs typeface="Arial Unicode MS" charset="0"/>
              </a:rPr>
            </a:br>
            <a:r>
              <a:rPr lang="en-US" i="1"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301006"/>
          </a:xfrm>
        </p:spPr>
        <p:txBody>
          <a:bodyPr/>
          <a:lstStyle/>
          <a:p>
            <a:pPr algn="ctr"/>
            <a:r>
              <a:rPr lang="en-US" sz="2400" smtClean="0"/>
              <a:t>GLOBAL IP SYSTEMS: </a:t>
            </a:r>
            <a:br>
              <a:rPr lang="en-US" sz="2400" smtClean="0"/>
            </a:br>
            <a:r>
              <a:rPr lang="en-US" sz="2400" smtClean="0"/>
              <a:t>RECENT AND FUTURE DEVELOPMENTS IN THE PATENT COOPERATION TREATY (PCT) </a:t>
            </a:r>
            <a:endParaRPr lang="en-US" sz="2400" dirty="0"/>
          </a:p>
        </p:txBody>
      </p:sp>
      <p:sp>
        <p:nvSpPr>
          <p:cNvPr id="4" name="Content Placeholder 3"/>
          <p:cNvSpPr>
            <a:spLocks noGrp="1"/>
          </p:cNvSpPr>
          <p:nvPr>
            <p:ph idx="1"/>
          </p:nvPr>
        </p:nvSpPr>
        <p:spPr>
          <a:xfrm>
            <a:off x="467544" y="4797152"/>
            <a:ext cx="7128792" cy="720080"/>
          </a:xfrm>
        </p:spPr>
        <p:txBody>
          <a:bodyPr/>
          <a:lstStyle/>
          <a:p>
            <a:r>
              <a:rPr lang="en-US" sz="1200" u="sng" smtClean="0"/>
              <a:t>Speaker</a:t>
            </a:r>
            <a:r>
              <a:rPr lang="en-US" sz="1200" smtClean="0"/>
              <a:t>: Matthew Bryan, Director, PCT Legal Division, Innovation and Technology Sector,  WIPO </a:t>
            </a:r>
            <a:endParaRPr lang="en-US" sz="1200" dirty="0"/>
          </a:p>
        </p:txBody>
      </p:sp>
      <p:pic>
        <p:nvPicPr>
          <p:cNvPr id="89094" name="Picture 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513" y="1556792"/>
            <a:ext cx="8784976"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2507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lstStyle/>
          <a:p>
            <a:pPr algn="ctr"/>
            <a:r>
              <a:rPr lang="en-US" sz="2600" smtClean="0"/>
              <a:t>THE PATENT COOPERATION TREATY (PCT) SYSTEM </a:t>
            </a:r>
            <a:endParaRPr lang="en-US" sz="2600" dirty="0"/>
          </a:p>
        </p:txBody>
      </p:sp>
      <p:pic>
        <p:nvPicPr>
          <p:cNvPr id="9011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2276872"/>
            <a:ext cx="8640960" cy="327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42500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lstStyle/>
          <a:p>
            <a:pPr algn="ctr"/>
            <a:r>
              <a:rPr lang="en-US" smtClean="0"/>
              <a:t>THE PCT </a:t>
            </a:r>
            <a:endParaRPr lang="en-US" dirty="0"/>
          </a:p>
        </p:txBody>
      </p:sp>
      <p:pic>
        <p:nvPicPr>
          <p:cNvPr id="9113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683568" y="1988840"/>
            <a:ext cx="7704856" cy="409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3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52320" y="237522"/>
            <a:ext cx="1224136" cy="163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2418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994122"/>
          </a:xfrm>
        </p:spPr>
        <p:txBody>
          <a:bodyPr/>
          <a:lstStyle/>
          <a:p>
            <a:pPr algn="ctr"/>
            <a:r>
              <a:rPr lang="en-US" smtClean="0"/>
              <a:t>THE PCT IN 1978 </a:t>
            </a:r>
            <a:endParaRPr lang="en-US" dirty="0"/>
          </a:p>
        </p:txBody>
      </p:sp>
      <p:pic>
        <p:nvPicPr>
          <p:cNvPr id="92162"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51520" y="1628800"/>
            <a:ext cx="8496944" cy="431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6634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856984" cy="1143000"/>
          </a:xfrm>
        </p:spPr>
        <p:txBody>
          <a:bodyPr/>
          <a:lstStyle/>
          <a:p>
            <a:pPr algn="ctr"/>
            <a:r>
              <a:rPr lang="en-US" smtClean="0"/>
              <a:t>PCT COVERAGE TODAY </a:t>
            </a:r>
            <a:endParaRPr lang="en-US" dirty="0"/>
          </a:p>
        </p:txBody>
      </p:sp>
      <p:pic>
        <p:nvPicPr>
          <p:cNvPr id="93186" name="Picture 2"/>
          <p:cNvPicPr preferRelativeResize="0">
            <a:picLocks noGrp="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188640"/>
            <a:ext cx="10656000" cy="770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23038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0"/>
            <a:ext cx="6999858" cy="1143000"/>
          </a:xfrm>
        </p:spPr>
        <p:txBody>
          <a:bodyPr/>
          <a:lstStyle/>
          <a:p>
            <a:pPr algn="ctr"/>
            <a:r>
              <a:rPr lang="en-US" smtClean="0"/>
              <a:t>			</a:t>
            </a:r>
            <a:r>
              <a:rPr lang="en-US" smtClean="0">
                <a:solidFill>
                  <a:srgbClr val="FF0000"/>
                </a:solidFill>
              </a:rPr>
              <a:t>148</a:t>
            </a:r>
            <a:r>
              <a:rPr lang="en-US" smtClean="0"/>
              <a:t> PCT STATES </a:t>
            </a:r>
            <a:endParaRPr lang="en-US" dirty="0"/>
          </a:p>
        </p:txBody>
      </p:sp>
      <p:sp>
        <p:nvSpPr>
          <p:cNvPr id="4" name="Content Placeholder 3"/>
          <p:cNvSpPr>
            <a:spLocks noGrp="1"/>
          </p:cNvSpPr>
          <p:nvPr>
            <p:ph idx="1"/>
          </p:nvPr>
        </p:nvSpPr>
        <p:spPr>
          <a:xfrm>
            <a:off x="71500" y="2447751"/>
            <a:ext cx="8856984" cy="4352925"/>
          </a:xfrm>
        </p:spPr>
        <p:txBody>
          <a:bodyPr/>
          <a:lstStyle/>
          <a:p>
            <a:pPr>
              <a:buFontTx/>
              <a:buNone/>
            </a:pPr>
            <a:endParaRPr lang="en-US" sz="600" smtClean="0">
              <a:ea typeface="ヒラギノ角ゴ Pro W3"/>
              <a:cs typeface="ヒラギノ角ゴ Pro W3"/>
            </a:endParaRPr>
          </a:p>
          <a:p>
            <a:pPr>
              <a:buFontTx/>
              <a:buNone/>
            </a:pPr>
            <a:endParaRPr lang="en-US" sz="600" smtClean="0">
              <a:ea typeface="ヒラギノ角ゴ Pro W3"/>
              <a:cs typeface="ヒラギノ角ゴ Pro W3"/>
            </a:endParaRPr>
          </a:p>
          <a:p>
            <a:pPr>
              <a:buFontTx/>
              <a:buNone/>
            </a:pPr>
            <a:endParaRPr lang="en-US" sz="600" smtClean="0">
              <a:ea typeface="ヒラギノ角ゴ Pro W3"/>
              <a:cs typeface="ヒラギノ角ゴ Pro W3"/>
            </a:endParaRPr>
          </a:p>
          <a:p>
            <a:pPr>
              <a:buFontTx/>
              <a:buNone/>
            </a:pPr>
            <a:endParaRPr lang="en-US" sz="600" smtClean="0">
              <a:ea typeface="ヒラギノ角ゴ Pro W3"/>
              <a:cs typeface="ヒラギノ角ゴ Pro W3"/>
            </a:endParaRPr>
          </a:p>
          <a:p>
            <a:pPr>
              <a:buFontTx/>
              <a:buNone/>
            </a:pPr>
            <a:endParaRPr lang="en-US" sz="600" smtClean="0">
              <a:ea typeface="ヒラギノ角ゴ Pro W3"/>
              <a:cs typeface="ヒラギノ角ゴ Pro W3"/>
            </a:endParaRPr>
          </a:p>
          <a:p>
            <a:pPr>
              <a:buFontTx/>
              <a:buNone/>
            </a:pPr>
            <a:endParaRPr lang="en-US" sz="600" smtClean="0">
              <a:ea typeface="ヒラギノ角ゴ Pro W3"/>
              <a:cs typeface="ヒラギノ角ゴ Pro W3"/>
            </a:endParaRPr>
          </a:p>
          <a:p>
            <a:pPr>
              <a:buFontTx/>
              <a:buNone/>
            </a:pPr>
            <a:endParaRPr lang="en-US" sz="600" smtClean="0">
              <a:ea typeface="ヒラギノ角ゴ Pro W3"/>
              <a:cs typeface="ヒラギノ角ゴ Pro W3"/>
            </a:endParaRPr>
          </a:p>
          <a:p>
            <a:pPr>
              <a:buFontTx/>
              <a:buNone/>
            </a:pPr>
            <a:endParaRPr lang="en-US" sz="600" smtClean="0">
              <a:ea typeface="ヒラギノ角ゴ Pro W3"/>
              <a:cs typeface="ヒラギノ角ゴ Pro W3"/>
            </a:endParaRPr>
          </a:p>
          <a:p>
            <a:pPr>
              <a:buFontTx/>
              <a:buNone/>
            </a:pPr>
            <a:endParaRPr lang="en-US" sz="600" smtClean="0">
              <a:ea typeface="ヒラギノ角ゴ Pro W3"/>
              <a:cs typeface="ヒラギノ角ゴ Pro W3"/>
            </a:endParaRPr>
          </a:p>
          <a:p>
            <a:pPr>
              <a:buFontTx/>
              <a:buNone/>
            </a:pPr>
            <a:endParaRPr lang="en-US" sz="600" smtClean="0">
              <a:ea typeface="ヒラギノ角ゴ Pro W3"/>
              <a:cs typeface="ヒラギノ角ゴ Pro W3"/>
            </a:endParaRPr>
          </a:p>
          <a:p>
            <a:pPr>
              <a:buFontTx/>
              <a:buNone/>
            </a:pPr>
            <a:r>
              <a:rPr lang="en-US" sz="600" smtClean="0">
                <a:ea typeface="ヒラギノ角ゴ Pro W3"/>
                <a:cs typeface="ヒラギノ角ゴ Pro W3"/>
              </a:rPr>
              <a:t>Albania		 				</a:t>
            </a:r>
          </a:p>
          <a:p>
            <a:pPr>
              <a:buFontTx/>
              <a:buNone/>
            </a:pPr>
            <a:r>
              <a:rPr lang="en-US" sz="600" smtClean="0">
                <a:ea typeface="ヒラギノ角ゴ Pro W3"/>
                <a:cs typeface="ヒラギノ角ゴ Pro W3"/>
              </a:rPr>
              <a:t>Algeria		</a:t>
            </a:r>
          </a:p>
          <a:p>
            <a:pPr>
              <a:buFontTx/>
              <a:buNone/>
            </a:pPr>
            <a:r>
              <a:rPr lang="en-US" sz="600" smtClean="0">
                <a:ea typeface="ヒラギノ角ゴ Pro W3"/>
                <a:cs typeface="ヒラギノ角ゴ Pro W3"/>
              </a:rPr>
              <a:t>Angola</a:t>
            </a:r>
          </a:p>
          <a:p>
            <a:pPr>
              <a:buFontTx/>
              <a:buNone/>
            </a:pPr>
            <a:r>
              <a:rPr lang="en-US" sz="600" smtClean="0">
                <a:ea typeface="ヒラギノ角ゴ Pro W3"/>
                <a:cs typeface="ヒラギノ角ゴ Pro W3"/>
              </a:rPr>
              <a:t>Antigua and Barbuda	</a:t>
            </a:r>
          </a:p>
          <a:p>
            <a:pPr>
              <a:buFontTx/>
              <a:buNone/>
            </a:pPr>
            <a:r>
              <a:rPr lang="en-US" sz="600" smtClean="0">
                <a:ea typeface="ヒラギノ角ゴ Pro W3"/>
                <a:cs typeface="ヒラギノ角ゴ Pro W3"/>
              </a:rPr>
              <a:t>Armenia		</a:t>
            </a:r>
          </a:p>
          <a:p>
            <a:pPr>
              <a:buFontTx/>
              <a:buNone/>
            </a:pPr>
            <a:r>
              <a:rPr lang="en-US" sz="600" smtClean="0">
                <a:ea typeface="ヒラギノ角ゴ Pro W3"/>
                <a:cs typeface="ヒラギノ角ゴ Pro W3"/>
              </a:rPr>
              <a:t>Australia		</a:t>
            </a:r>
          </a:p>
          <a:p>
            <a:pPr>
              <a:buFontTx/>
              <a:buNone/>
            </a:pPr>
            <a:r>
              <a:rPr lang="en-US" sz="600" smtClean="0">
                <a:ea typeface="ヒラギノ角ゴ Pro W3"/>
                <a:cs typeface="ヒラギノ角ゴ Pro W3"/>
              </a:rPr>
              <a:t>Austria		</a:t>
            </a:r>
          </a:p>
          <a:p>
            <a:pPr>
              <a:buFontTx/>
              <a:buNone/>
            </a:pPr>
            <a:r>
              <a:rPr lang="en-US" sz="600" smtClean="0">
                <a:ea typeface="ヒラギノ角ゴ Pro W3"/>
                <a:cs typeface="ヒラギノ角ゴ Pro W3"/>
              </a:rPr>
              <a:t>Azerbaijan		</a:t>
            </a:r>
          </a:p>
          <a:p>
            <a:pPr>
              <a:buFontTx/>
              <a:buNone/>
            </a:pPr>
            <a:r>
              <a:rPr lang="en-US" sz="600" smtClean="0">
                <a:ea typeface="ヒラギノ角ゴ Pro W3"/>
                <a:cs typeface="ヒラギノ角ゴ Pro W3"/>
              </a:rPr>
              <a:t>Bahrain</a:t>
            </a:r>
            <a:r>
              <a:rPr lang="en-US" sz="600" smtClean="0">
                <a:solidFill>
                  <a:srgbClr val="AF3737"/>
                </a:solidFill>
                <a:ea typeface="ヒラギノ角ゴ Pro W3"/>
                <a:cs typeface="ヒラギノ角ゴ Pro W3"/>
              </a:rPr>
              <a:t> </a:t>
            </a:r>
          </a:p>
          <a:p>
            <a:pPr>
              <a:buFontTx/>
              <a:buNone/>
            </a:pPr>
            <a:r>
              <a:rPr lang="en-US" sz="600" smtClean="0">
                <a:ea typeface="ヒラギノ角ゴ Pro W3"/>
                <a:cs typeface="ヒラギノ角ゴ Pro W3"/>
              </a:rPr>
              <a:t>Barbados		</a:t>
            </a:r>
          </a:p>
          <a:p>
            <a:pPr>
              <a:buFontTx/>
              <a:buNone/>
            </a:pPr>
            <a:r>
              <a:rPr lang="en-US" sz="600" smtClean="0">
                <a:ea typeface="ヒラギノ角ゴ Pro W3"/>
                <a:cs typeface="ヒラギノ角ゴ Pro W3"/>
              </a:rPr>
              <a:t>Belarus		</a:t>
            </a:r>
          </a:p>
          <a:p>
            <a:pPr>
              <a:buFontTx/>
              <a:buNone/>
            </a:pPr>
            <a:r>
              <a:rPr lang="en-US" sz="600" smtClean="0">
                <a:ea typeface="ヒラギノ角ゴ Pro W3"/>
                <a:cs typeface="ヒラギノ角ゴ Pro W3"/>
              </a:rPr>
              <a:t>Belgium		</a:t>
            </a:r>
          </a:p>
          <a:p>
            <a:pPr>
              <a:buFontTx/>
              <a:buNone/>
            </a:pPr>
            <a:r>
              <a:rPr lang="en-US" sz="600" smtClean="0">
                <a:ea typeface="ヒラギノ角ゴ Pro W3"/>
                <a:cs typeface="ヒラギノ角ゴ Pro W3"/>
              </a:rPr>
              <a:t>Belize		</a:t>
            </a:r>
          </a:p>
          <a:p>
            <a:pPr>
              <a:buFontTx/>
              <a:buNone/>
            </a:pPr>
            <a:r>
              <a:rPr lang="en-US" sz="600" smtClean="0">
                <a:ea typeface="ヒラギノ角ゴ Pro W3"/>
                <a:cs typeface="ヒラギノ角ゴ Pro W3"/>
              </a:rPr>
              <a:t>Benin		</a:t>
            </a:r>
          </a:p>
          <a:p>
            <a:pPr>
              <a:buFontTx/>
              <a:buNone/>
            </a:pPr>
            <a:r>
              <a:rPr lang="en-US" sz="600" smtClean="0">
                <a:ea typeface="ヒラギノ角ゴ Pro W3"/>
                <a:cs typeface="ヒラギノ角ゴ Pro W3"/>
              </a:rPr>
              <a:t>Bosnia and Herzegovina	</a:t>
            </a:r>
          </a:p>
          <a:p>
            <a:pPr>
              <a:buFontTx/>
              <a:buNone/>
            </a:pPr>
            <a:r>
              <a:rPr lang="en-US" sz="600" smtClean="0">
                <a:ea typeface="ヒラギノ角ゴ Pro W3"/>
                <a:cs typeface="ヒラギノ角ゴ Pro W3"/>
              </a:rPr>
              <a:t>Botswana </a:t>
            </a:r>
          </a:p>
          <a:p>
            <a:pPr>
              <a:buFontTx/>
              <a:buNone/>
            </a:pPr>
            <a:r>
              <a:rPr lang="en-US" sz="600" smtClean="0">
                <a:ea typeface="ヒラギノ角ゴ Pro W3"/>
                <a:cs typeface="ヒラギノ角ゴ Pro W3"/>
              </a:rPr>
              <a:t>Brazil		</a:t>
            </a:r>
          </a:p>
          <a:p>
            <a:pPr>
              <a:buFontTx/>
              <a:buNone/>
            </a:pPr>
            <a:r>
              <a:rPr lang="en-US" sz="600" smtClean="0">
                <a:ea typeface="ヒラギノ角ゴ Pro W3"/>
                <a:cs typeface="ヒラギノ角ゴ Pro W3"/>
              </a:rPr>
              <a:t>Brunei Darussalam</a:t>
            </a:r>
          </a:p>
          <a:p>
            <a:pPr>
              <a:buFontTx/>
              <a:buNone/>
            </a:pPr>
            <a:r>
              <a:rPr lang="en-US" sz="600" smtClean="0">
                <a:ea typeface="ヒラギノ角ゴ Pro W3"/>
                <a:cs typeface="ヒラギノ角ゴ Pro W3"/>
              </a:rPr>
              <a:t>Bulgaria		</a:t>
            </a:r>
          </a:p>
          <a:p>
            <a:pPr>
              <a:buFontTx/>
              <a:buNone/>
            </a:pPr>
            <a:r>
              <a:rPr lang="en-US" sz="600" smtClean="0">
                <a:ea typeface="ヒラギノ角ゴ Pro W3"/>
                <a:cs typeface="ヒラギノ角ゴ Pro W3"/>
              </a:rPr>
              <a:t>Burkina Faso		</a:t>
            </a:r>
          </a:p>
          <a:p>
            <a:pPr>
              <a:buFontTx/>
              <a:buNone/>
            </a:pPr>
            <a:r>
              <a:rPr lang="en-US" sz="600" smtClean="0">
                <a:ea typeface="ヒラギノ角ゴ Pro W3"/>
                <a:cs typeface="ヒラギノ角ゴ Pro W3"/>
              </a:rPr>
              <a:t>Cameroon		</a:t>
            </a:r>
          </a:p>
          <a:p>
            <a:pPr>
              <a:buFontTx/>
              <a:buNone/>
            </a:pPr>
            <a:r>
              <a:rPr lang="en-US" sz="600" smtClean="0">
                <a:ea typeface="ヒラギノ角ゴ Pro W3"/>
                <a:cs typeface="ヒラギノ角ゴ Pro W3"/>
              </a:rPr>
              <a:t>Canada		</a:t>
            </a:r>
          </a:p>
          <a:p>
            <a:pPr>
              <a:buFontTx/>
              <a:buNone/>
            </a:pPr>
            <a:r>
              <a:rPr lang="en-US" sz="600" smtClean="0">
                <a:ea typeface="ヒラギノ角ゴ Pro W3"/>
                <a:cs typeface="ヒラギノ角ゴ Pro W3"/>
              </a:rPr>
              <a:t>Central African Republic	</a:t>
            </a:r>
          </a:p>
          <a:p>
            <a:pPr>
              <a:buFontTx/>
              <a:buNone/>
            </a:pPr>
            <a:r>
              <a:rPr lang="en-US" sz="600" smtClean="0">
                <a:ea typeface="ヒラギノ角ゴ Pro W3"/>
                <a:cs typeface="ヒラギノ角ゴ Pro W3"/>
              </a:rPr>
              <a:t>Chad</a:t>
            </a:r>
          </a:p>
          <a:p>
            <a:pPr>
              <a:buFontTx/>
              <a:buNone/>
            </a:pPr>
            <a:r>
              <a:rPr lang="en-US" sz="600" smtClean="0">
                <a:ea typeface="ヒラギノ角ゴ Pro W3"/>
                <a:cs typeface="ヒラギノ角ゴ Pro W3"/>
              </a:rPr>
              <a:t>Chile</a:t>
            </a:r>
          </a:p>
          <a:p>
            <a:pPr>
              <a:buFontTx/>
              <a:buNone/>
            </a:pPr>
            <a:r>
              <a:rPr lang="en-US" sz="600" smtClean="0">
                <a:ea typeface="ヒラギノ角ゴ Pro W3"/>
                <a:cs typeface="ヒラギノ角ゴ Pro W3"/>
              </a:rPr>
              <a:t>China </a:t>
            </a:r>
          </a:p>
          <a:p>
            <a:pPr>
              <a:buFontTx/>
              <a:buNone/>
            </a:pPr>
            <a:r>
              <a:rPr lang="en-US" sz="600" smtClean="0">
                <a:ea typeface="ヒラギノ角ゴ Pro W3"/>
                <a:cs typeface="ヒラギノ角ゴ Pro W3"/>
              </a:rPr>
              <a:t>Colombia </a:t>
            </a:r>
          </a:p>
          <a:p>
            <a:pPr>
              <a:buFontTx/>
              <a:buNone/>
            </a:pPr>
            <a:r>
              <a:rPr lang="en-US" sz="600" smtClean="0">
                <a:ea typeface="ヒラギノ角ゴ Pro W3"/>
                <a:cs typeface="ヒラギノ角ゴ Pro W3"/>
              </a:rPr>
              <a:t>Comoros </a:t>
            </a:r>
          </a:p>
          <a:p>
            <a:pPr>
              <a:buFontTx/>
              <a:buNone/>
            </a:pPr>
            <a:r>
              <a:rPr lang="en-US" sz="600" smtClean="0">
                <a:ea typeface="ヒラギノ角ゴ Pro W3"/>
                <a:cs typeface="ヒラギノ角ゴ Pro W3"/>
              </a:rPr>
              <a:t>Congo</a:t>
            </a:r>
          </a:p>
          <a:p>
            <a:endParaRPr lang="en-US" sz="900" dirty="0"/>
          </a:p>
        </p:txBody>
      </p:sp>
      <p:sp>
        <p:nvSpPr>
          <p:cNvPr id="7" name="Text Box 7"/>
          <p:cNvSpPr txBox="1">
            <a:spLocks noChangeArrowheads="1"/>
          </p:cNvSpPr>
          <p:nvPr/>
        </p:nvSpPr>
        <p:spPr bwMode="auto">
          <a:xfrm>
            <a:off x="1866266" y="2937723"/>
            <a:ext cx="1747664" cy="430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defTabSz="762000">
              <a:tabLst>
                <a:tab pos="288925" algn="l"/>
              </a:tabLst>
              <a:defRPr>
                <a:solidFill>
                  <a:schemeClr val="tx1"/>
                </a:solidFill>
                <a:latin typeface="Arial" pitchFamily="34" charset="0"/>
                <a:cs typeface="Arial" pitchFamily="34" charset="0"/>
              </a:defRPr>
            </a:lvl1pPr>
            <a:lvl2pPr marL="742950" indent="-285750" defTabSz="762000">
              <a:tabLst>
                <a:tab pos="288925" algn="l"/>
              </a:tabLst>
              <a:defRPr>
                <a:solidFill>
                  <a:schemeClr val="tx1"/>
                </a:solidFill>
                <a:latin typeface="Arial" pitchFamily="34" charset="0"/>
                <a:cs typeface="Arial" pitchFamily="34" charset="0"/>
              </a:defRPr>
            </a:lvl2pPr>
            <a:lvl3pPr marL="1143000" indent="-228600" defTabSz="762000">
              <a:tabLst>
                <a:tab pos="288925" algn="l"/>
              </a:tabLst>
              <a:defRPr>
                <a:solidFill>
                  <a:schemeClr val="tx1"/>
                </a:solidFill>
                <a:latin typeface="Arial" pitchFamily="34" charset="0"/>
                <a:cs typeface="Arial" pitchFamily="34" charset="0"/>
              </a:defRPr>
            </a:lvl3pPr>
            <a:lvl4pPr marL="1600200" indent="-228600" defTabSz="762000">
              <a:tabLst>
                <a:tab pos="288925" algn="l"/>
              </a:tabLst>
              <a:defRPr>
                <a:solidFill>
                  <a:schemeClr val="tx1"/>
                </a:solidFill>
                <a:latin typeface="Arial" pitchFamily="34" charset="0"/>
                <a:cs typeface="Arial" pitchFamily="34" charset="0"/>
              </a:defRPr>
            </a:lvl4pPr>
            <a:lvl5pPr marL="2057400" indent="-228600" defTabSz="762000">
              <a:tabLst>
                <a:tab pos="288925" algn="l"/>
              </a:tabLst>
              <a:defRPr>
                <a:solidFill>
                  <a:schemeClr val="tx1"/>
                </a:solidFill>
                <a:latin typeface="Arial" pitchFamily="34" charset="0"/>
                <a:cs typeface="Arial" pitchFamily="34" charset="0"/>
              </a:defRPr>
            </a:lvl5pPr>
            <a:lvl6pPr marL="25146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6pPr>
            <a:lvl7pPr marL="29718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7pPr>
            <a:lvl8pPr marL="34290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8pPr>
            <a:lvl9pPr marL="38862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9pPr>
          </a:lstStyle>
          <a:p>
            <a:pPr>
              <a:buFontTx/>
              <a:buNone/>
            </a:pPr>
            <a:r>
              <a:rPr lang="en-US" sz="800" dirty="0">
                <a:ea typeface="ヒラギノ角ゴ Pro W3"/>
                <a:cs typeface="ヒラギノ角ゴ Pro W3"/>
              </a:rPr>
              <a:t>		</a:t>
            </a:r>
          </a:p>
          <a:p>
            <a:pPr>
              <a:buFontTx/>
              <a:buNone/>
            </a:pPr>
            <a:r>
              <a:rPr lang="en-US" sz="600" dirty="0">
                <a:ea typeface="ヒラギノ角ゴ Pro W3"/>
                <a:cs typeface="ヒラギノ角ゴ Pro W3"/>
              </a:rPr>
              <a:t>Costa Rica		</a:t>
            </a:r>
          </a:p>
          <a:p>
            <a:pPr>
              <a:buFontTx/>
              <a:buNone/>
            </a:pPr>
            <a:r>
              <a:rPr lang="en-US" sz="600" dirty="0">
                <a:ea typeface="ヒラギノ角ゴ Pro W3"/>
                <a:cs typeface="ヒラギノ角ゴ Pro W3"/>
              </a:rPr>
              <a:t>Côte d'Ivoire		</a:t>
            </a:r>
          </a:p>
          <a:p>
            <a:pPr>
              <a:buFontTx/>
              <a:buNone/>
            </a:pPr>
            <a:r>
              <a:rPr lang="en-US" sz="600" dirty="0">
                <a:ea typeface="ヒラギノ角ゴ Pro W3"/>
                <a:cs typeface="ヒラギノ角ゴ Pro W3"/>
              </a:rPr>
              <a:t>Croatia		</a:t>
            </a:r>
          </a:p>
          <a:p>
            <a:pPr>
              <a:buFontTx/>
              <a:buNone/>
            </a:pPr>
            <a:r>
              <a:rPr lang="en-US" sz="600" dirty="0">
                <a:ea typeface="ヒラギノ角ゴ Pro W3"/>
                <a:cs typeface="ヒラギノ角ゴ Pro W3"/>
              </a:rPr>
              <a:t>Cuba		</a:t>
            </a:r>
          </a:p>
          <a:p>
            <a:pPr>
              <a:buFontTx/>
              <a:buNone/>
            </a:pPr>
            <a:r>
              <a:rPr lang="en-US" sz="600" dirty="0">
                <a:ea typeface="ヒラギノ角ゴ Pro W3"/>
                <a:cs typeface="ヒラギノ角ゴ Pro W3"/>
              </a:rPr>
              <a:t>Cyprus		</a:t>
            </a:r>
          </a:p>
          <a:p>
            <a:pPr>
              <a:buFontTx/>
              <a:buNone/>
            </a:pPr>
            <a:r>
              <a:rPr lang="en-US" sz="600" dirty="0">
                <a:ea typeface="ヒラギノ角ゴ Pro W3"/>
                <a:cs typeface="ヒラギノ角ゴ Pro W3"/>
              </a:rPr>
              <a:t>Czech Republic		</a:t>
            </a:r>
          </a:p>
          <a:p>
            <a:pPr>
              <a:buFontTx/>
              <a:buNone/>
            </a:pPr>
            <a:r>
              <a:rPr lang="en-US" sz="600" dirty="0">
                <a:ea typeface="ヒラギノ角ゴ Pro W3"/>
                <a:cs typeface="ヒラギノ角ゴ Pro W3"/>
              </a:rPr>
              <a:t>Democratic People's	</a:t>
            </a:r>
          </a:p>
          <a:p>
            <a:pPr>
              <a:buFontTx/>
              <a:buNone/>
            </a:pPr>
            <a:r>
              <a:rPr lang="en-US" sz="600" dirty="0">
                <a:ea typeface="ヒラギノ角ゴ Pro W3"/>
                <a:cs typeface="ヒラギノ角ゴ Pro W3"/>
              </a:rPr>
              <a:t>   Republic of Korea	</a:t>
            </a:r>
          </a:p>
          <a:p>
            <a:pPr>
              <a:buFontTx/>
              <a:buNone/>
            </a:pPr>
            <a:r>
              <a:rPr lang="en-US" sz="600" dirty="0">
                <a:ea typeface="ヒラギノ角ゴ Pro W3"/>
                <a:cs typeface="ヒラギノ角ゴ Pro W3"/>
              </a:rPr>
              <a:t>Denmark		</a:t>
            </a:r>
          </a:p>
          <a:p>
            <a:pPr>
              <a:buFontTx/>
              <a:buNone/>
            </a:pPr>
            <a:r>
              <a:rPr lang="en-US" sz="600" dirty="0">
                <a:ea typeface="ヒラギノ角ゴ Pro W3"/>
                <a:cs typeface="ヒラギノ角ゴ Pro W3"/>
              </a:rPr>
              <a:t>Dominica</a:t>
            </a:r>
          </a:p>
          <a:p>
            <a:pPr>
              <a:buFontTx/>
              <a:buNone/>
            </a:pPr>
            <a:r>
              <a:rPr lang="en-US" sz="600" dirty="0">
                <a:ea typeface="ヒラギノ角ゴ Pro W3"/>
                <a:cs typeface="ヒラギノ角ゴ Pro W3"/>
              </a:rPr>
              <a:t>Dominican Republic</a:t>
            </a:r>
            <a:r>
              <a:rPr lang="en-US" sz="600" dirty="0">
                <a:solidFill>
                  <a:srgbClr val="AF3737"/>
                </a:solidFill>
                <a:ea typeface="ヒラギノ角ゴ Pro W3"/>
                <a:cs typeface="ヒラギノ角ゴ Pro W3"/>
              </a:rPr>
              <a:t>	</a:t>
            </a:r>
            <a:endParaRPr lang="en-US" sz="600" dirty="0">
              <a:ea typeface="ヒラギノ角ゴ Pro W3"/>
              <a:cs typeface="ヒラギノ角ゴ Pro W3"/>
            </a:endParaRPr>
          </a:p>
          <a:p>
            <a:pPr>
              <a:buFontTx/>
              <a:buNone/>
            </a:pPr>
            <a:r>
              <a:rPr lang="en-US" sz="600" dirty="0">
                <a:ea typeface="ヒラギノ角ゴ Pro W3"/>
                <a:cs typeface="ヒラギノ角ゴ Pro W3"/>
              </a:rPr>
              <a:t>Ecuador</a:t>
            </a:r>
          </a:p>
          <a:p>
            <a:pPr>
              <a:buFontTx/>
              <a:buNone/>
            </a:pPr>
            <a:r>
              <a:rPr lang="en-US" sz="600" dirty="0">
                <a:ea typeface="ヒラギノ角ゴ Pro W3"/>
                <a:cs typeface="ヒラギノ角ゴ Pro W3"/>
              </a:rPr>
              <a:t>Egypt</a:t>
            </a:r>
          </a:p>
          <a:p>
            <a:pPr>
              <a:buFontTx/>
              <a:buNone/>
            </a:pPr>
            <a:r>
              <a:rPr lang="en-US" sz="600" dirty="0">
                <a:ea typeface="ヒラギノ角ゴ Pro W3"/>
                <a:cs typeface="ヒラギノ角ゴ Pro W3"/>
              </a:rPr>
              <a:t>El Salvador</a:t>
            </a:r>
          </a:p>
          <a:p>
            <a:pPr>
              <a:buFontTx/>
              <a:buNone/>
            </a:pPr>
            <a:r>
              <a:rPr lang="en-US" sz="600" dirty="0">
                <a:ea typeface="ヒラギノ角ゴ Pro W3"/>
                <a:cs typeface="ヒラギノ角ゴ Pro W3"/>
              </a:rPr>
              <a:t>Equatorial Guinea </a:t>
            </a:r>
          </a:p>
          <a:p>
            <a:pPr>
              <a:buFontTx/>
              <a:buNone/>
            </a:pPr>
            <a:r>
              <a:rPr lang="en-US" sz="600" dirty="0">
                <a:ea typeface="ヒラギノ角ゴ Pro W3"/>
                <a:cs typeface="ヒラギノ角ゴ Pro W3"/>
              </a:rPr>
              <a:t>Estonia		</a:t>
            </a:r>
          </a:p>
          <a:p>
            <a:pPr>
              <a:buFontTx/>
              <a:buNone/>
            </a:pPr>
            <a:r>
              <a:rPr lang="en-US" sz="600" dirty="0">
                <a:ea typeface="ヒラギノ角ゴ Pro W3"/>
                <a:cs typeface="ヒラギノ角ゴ Pro W3"/>
              </a:rPr>
              <a:t>Finland		</a:t>
            </a:r>
          </a:p>
          <a:p>
            <a:pPr>
              <a:buFontTx/>
              <a:buNone/>
            </a:pPr>
            <a:r>
              <a:rPr lang="en-US" sz="600" dirty="0">
                <a:ea typeface="ヒラギノ角ゴ Pro W3"/>
                <a:cs typeface="ヒラギノ角ゴ Pro W3"/>
              </a:rPr>
              <a:t>France</a:t>
            </a:r>
            <a:r>
              <a:rPr lang="en-US" sz="600" baseline="30000" dirty="0">
                <a:ea typeface="ヒラギノ角ゴ Pro W3"/>
                <a:cs typeface="ヒラギノ角ゴ Pro W3"/>
              </a:rPr>
              <a:t>,</a:t>
            </a:r>
            <a:r>
              <a:rPr lang="en-US" sz="600" dirty="0">
                <a:ea typeface="ヒラギノ角ゴ Pro W3"/>
                <a:cs typeface="ヒラギノ角ゴ Pro W3"/>
              </a:rPr>
              <a:t>		</a:t>
            </a:r>
          </a:p>
          <a:p>
            <a:pPr>
              <a:buFontTx/>
              <a:buNone/>
            </a:pPr>
            <a:r>
              <a:rPr lang="en-US" sz="600" dirty="0">
                <a:ea typeface="ヒラギノ角ゴ Pro W3"/>
                <a:cs typeface="ヒラギノ角ゴ Pro W3"/>
              </a:rPr>
              <a:t>Gabon</a:t>
            </a:r>
          </a:p>
          <a:p>
            <a:pPr>
              <a:buFontTx/>
              <a:buNone/>
            </a:pPr>
            <a:r>
              <a:rPr lang="en-US" sz="600" dirty="0">
                <a:ea typeface="ヒラギノ角ゴ Pro W3"/>
                <a:cs typeface="ヒラギノ角ゴ Pro W3"/>
              </a:rPr>
              <a:t>Gambia</a:t>
            </a:r>
          </a:p>
          <a:p>
            <a:pPr>
              <a:buFontTx/>
              <a:buNone/>
            </a:pPr>
            <a:r>
              <a:rPr lang="en-US" sz="600" dirty="0">
                <a:ea typeface="ヒラギノ角ゴ Pro W3"/>
                <a:cs typeface="ヒラギノ角ゴ Pro W3"/>
              </a:rPr>
              <a:t>Georgia </a:t>
            </a:r>
          </a:p>
          <a:p>
            <a:pPr>
              <a:buFontTx/>
              <a:buNone/>
            </a:pPr>
            <a:r>
              <a:rPr lang="en-US" sz="600" dirty="0">
                <a:ea typeface="ヒラギノ角ゴ Pro W3"/>
                <a:cs typeface="ヒラギノ角ゴ Pro W3"/>
              </a:rPr>
              <a:t>Germany</a:t>
            </a:r>
          </a:p>
          <a:p>
            <a:pPr>
              <a:buFontTx/>
              <a:buNone/>
            </a:pPr>
            <a:r>
              <a:rPr lang="en-US" sz="600" dirty="0">
                <a:ea typeface="ヒラギノ角ゴ Pro W3"/>
                <a:cs typeface="ヒラギノ角ゴ Pro W3"/>
              </a:rPr>
              <a:t>Ghana </a:t>
            </a:r>
          </a:p>
          <a:p>
            <a:pPr>
              <a:buFontTx/>
              <a:buNone/>
            </a:pPr>
            <a:r>
              <a:rPr lang="en-US" sz="600" dirty="0">
                <a:ea typeface="ヒラギノ角ゴ Pro W3"/>
                <a:cs typeface="ヒラギノ角ゴ Pro W3"/>
              </a:rPr>
              <a:t>Greece	</a:t>
            </a:r>
          </a:p>
          <a:p>
            <a:pPr>
              <a:buFontTx/>
              <a:buNone/>
            </a:pPr>
            <a:r>
              <a:rPr lang="en-US" sz="600" dirty="0">
                <a:ea typeface="ヒラギノ角ゴ Pro W3"/>
                <a:cs typeface="ヒラギノ角ゴ Pro W3"/>
              </a:rPr>
              <a:t>Grenada	</a:t>
            </a:r>
          </a:p>
          <a:p>
            <a:pPr>
              <a:buFontTx/>
              <a:buNone/>
            </a:pPr>
            <a:r>
              <a:rPr lang="en-US" sz="600" dirty="0">
                <a:ea typeface="ヒラギノ角ゴ Pro W3"/>
                <a:cs typeface="ヒラギノ角ゴ Pro W3"/>
              </a:rPr>
              <a:t>Guatemala</a:t>
            </a:r>
          </a:p>
          <a:p>
            <a:pPr>
              <a:buFontTx/>
              <a:buNone/>
            </a:pPr>
            <a:r>
              <a:rPr lang="en-US" sz="600" dirty="0">
                <a:ea typeface="ヒラギノ角ゴ Pro W3"/>
                <a:cs typeface="ヒラギノ角ゴ Pro W3"/>
              </a:rPr>
              <a:t>Guinea	</a:t>
            </a:r>
          </a:p>
          <a:p>
            <a:pPr>
              <a:buFontTx/>
              <a:buNone/>
            </a:pPr>
            <a:endParaRPr lang="en-US" sz="500" dirty="0">
              <a:ea typeface="ヒラギノ角ゴ Pro W3"/>
              <a:cs typeface="ヒラギノ角ゴ Pro W3"/>
            </a:endParaRPr>
          </a:p>
          <a:p>
            <a:pPr>
              <a:buFontTx/>
              <a:buNone/>
            </a:pPr>
            <a:endParaRPr lang="en-US" sz="500" dirty="0">
              <a:ea typeface="ヒラギノ角ゴ Pro W3"/>
              <a:cs typeface="ヒラギノ角ゴ Pro W3"/>
            </a:endParaRPr>
          </a:p>
          <a:p>
            <a:pPr>
              <a:buFontTx/>
              <a:buNone/>
            </a:pPr>
            <a:endParaRPr lang="de-DE" sz="500" dirty="0">
              <a:ea typeface="ヒラギノ角ゴ Pro W3"/>
              <a:cs typeface="ヒラギノ角ゴ Pro W3"/>
            </a:endParaRPr>
          </a:p>
        </p:txBody>
      </p:sp>
      <p:sp>
        <p:nvSpPr>
          <p:cNvPr id="9" name="Text Box 8"/>
          <p:cNvSpPr txBox="1">
            <a:spLocks noChangeArrowheads="1"/>
          </p:cNvSpPr>
          <p:nvPr/>
        </p:nvSpPr>
        <p:spPr bwMode="auto">
          <a:xfrm>
            <a:off x="2843808" y="3390454"/>
            <a:ext cx="1541463" cy="33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tabLst>
                <a:tab pos="288925" algn="l"/>
              </a:tabLst>
              <a:defRPr>
                <a:solidFill>
                  <a:schemeClr val="tx1"/>
                </a:solidFill>
                <a:latin typeface="Arial" pitchFamily="34" charset="0"/>
                <a:cs typeface="Arial" pitchFamily="34" charset="0"/>
              </a:defRPr>
            </a:lvl1pPr>
            <a:lvl2pPr marL="742950" indent="-285750" defTabSz="762000">
              <a:tabLst>
                <a:tab pos="288925" algn="l"/>
              </a:tabLst>
              <a:defRPr>
                <a:solidFill>
                  <a:schemeClr val="tx1"/>
                </a:solidFill>
                <a:latin typeface="Arial" pitchFamily="34" charset="0"/>
                <a:cs typeface="Arial" pitchFamily="34" charset="0"/>
              </a:defRPr>
            </a:lvl2pPr>
            <a:lvl3pPr marL="1143000" indent="-228600" defTabSz="762000">
              <a:tabLst>
                <a:tab pos="288925" algn="l"/>
              </a:tabLst>
              <a:defRPr>
                <a:solidFill>
                  <a:schemeClr val="tx1"/>
                </a:solidFill>
                <a:latin typeface="Arial" pitchFamily="34" charset="0"/>
                <a:cs typeface="Arial" pitchFamily="34" charset="0"/>
              </a:defRPr>
            </a:lvl3pPr>
            <a:lvl4pPr marL="1600200" indent="-228600" defTabSz="762000">
              <a:tabLst>
                <a:tab pos="288925" algn="l"/>
              </a:tabLst>
              <a:defRPr>
                <a:solidFill>
                  <a:schemeClr val="tx1"/>
                </a:solidFill>
                <a:latin typeface="Arial" pitchFamily="34" charset="0"/>
                <a:cs typeface="Arial" pitchFamily="34" charset="0"/>
              </a:defRPr>
            </a:lvl4pPr>
            <a:lvl5pPr marL="2057400" indent="-228600" defTabSz="762000">
              <a:tabLst>
                <a:tab pos="288925" algn="l"/>
              </a:tabLst>
              <a:defRPr>
                <a:solidFill>
                  <a:schemeClr val="tx1"/>
                </a:solidFill>
                <a:latin typeface="Arial" pitchFamily="34" charset="0"/>
                <a:cs typeface="Arial" pitchFamily="34" charset="0"/>
              </a:defRPr>
            </a:lvl5pPr>
            <a:lvl6pPr marL="25146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6pPr>
            <a:lvl7pPr marL="29718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7pPr>
            <a:lvl8pPr marL="34290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8pPr>
            <a:lvl9pPr marL="38862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9pPr>
          </a:lstStyle>
          <a:p>
            <a:pPr>
              <a:buFontTx/>
              <a:buNone/>
            </a:pPr>
            <a:r>
              <a:rPr lang="en-US" sz="600" dirty="0">
                <a:ea typeface="ヒラギノ角ゴ Pro W3"/>
                <a:cs typeface="ヒラギノ角ゴ Pro W3"/>
              </a:rPr>
              <a:t>Guinea-Bissau 	</a:t>
            </a:r>
          </a:p>
          <a:p>
            <a:pPr>
              <a:buFontTx/>
              <a:buNone/>
            </a:pPr>
            <a:r>
              <a:rPr lang="en-US" sz="600" dirty="0">
                <a:ea typeface="ヒラギノ角ゴ Pro W3"/>
                <a:cs typeface="ヒラギノ角ゴ Pro W3"/>
              </a:rPr>
              <a:t>Honduras</a:t>
            </a:r>
          </a:p>
          <a:p>
            <a:pPr>
              <a:buFontTx/>
              <a:buNone/>
            </a:pPr>
            <a:r>
              <a:rPr lang="en-US" sz="600" dirty="0">
                <a:ea typeface="ヒラギノ角ゴ Pro W3"/>
                <a:cs typeface="ヒラギノ角ゴ Pro W3"/>
              </a:rPr>
              <a:t>Hungary	</a:t>
            </a:r>
          </a:p>
          <a:p>
            <a:pPr>
              <a:buFontTx/>
              <a:buNone/>
            </a:pPr>
            <a:r>
              <a:rPr lang="en-US" sz="600" dirty="0">
                <a:ea typeface="ヒラギノ角ゴ Pro W3"/>
                <a:cs typeface="ヒラギノ角ゴ Pro W3"/>
              </a:rPr>
              <a:t>Iceland	</a:t>
            </a:r>
          </a:p>
          <a:p>
            <a:pPr>
              <a:buFontTx/>
              <a:buNone/>
            </a:pPr>
            <a:r>
              <a:rPr lang="en-US" sz="600" dirty="0">
                <a:ea typeface="ヒラギノ角ゴ Pro W3"/>
                <a:cs typeface="ヒラギノ角ゴ Pro W3"/>
              </a:rPr>
              <a:t>India		</a:t>
            </a:r>
          </a:p>
          <a:p>
            <a:pPr>
              <a:buFontTx/>
              <a:buNone/>
            </a:pPr>
            <a:r>
              <a:rPr lang="en-US" sz="600" dirty="0">
                <a:ea typeface="ヒラギノ角ゴ Pro W3"/>
                <a:cs typeface="ヒラギノ角ゴ Pro W3"/>
              </a:rPr>
              <a:t>Indonesia	</a:t>
            </a:r>
          </a:p>
          <a:p>
            <a:pPr>
              <a:buFontTx/>
              <a:buNone/>
            </a:pPr>
            <a:r>
              <a:rPr lang="en-US" sz="600" b="1" u="sng" dirty="0">
                <a:ea typeface="ヒラギノ角ゴ Pro W3"/>
                <a:cs typeface="ヒラギノ角ゴ Pro W3"/>
              </a:rPr>
              <a:t>Iran (Islamic Republic of)</a:t>
            </a:r>
          </a:p>
          <a:p>
            <a:pPr>
              <a:buFontTx/>
              <a:buNone/>
            </a:pPr>
            <a:r>
              <a:rPr lang="en-US" sz="600" b="1" dirty="0">
                <a:ea typeface="ヒラギノ角ゴ Pro W3"/>
                <a:cs typeface="ヒラギノ角ゴ Pro W3"/>
              </a:rPr>
              <a:t>	</a:t>
            </a:r>
            <a:r>
              <a:rPr lang="en-US" sz="600" b="1" u="sng" dirty="0">
                <a:ea typeface="ヒラギノ角ゴ Pro W3"/>
                <a:cs typeface="ヒラギノ角ゴ Pro W3"/>
              </a:rPr>
              <a:t>(4 Oct. 2013)</a:t>
            </a:r>
          </a:p>
          <a:p>
            <a:pPr>
              <a:buFontTx/>
              <a:buNone/>
            </a:pPr>
            <a:r>
              <a:rPr lang="en-US" sz="600" dirty="0">
                <a:ea typeface="ヒラギノ角ゴ Pro W3"/>
                <a:cs typeface="ヒラギノ角ゴ Pro W3"/>
              </a:rPr>
              <a:t>Ireland 	</a:t>
            </a:r>
          </a:p>
          <a:p>
            <a:pPr>
              <a:buFontTx/>
              <a:buNone/>
            </a:pPr>
            <a:r>
              <a:rPr lang="en-US" sz="600" dirty="0">
                <a:ea typeface="ヒラギノ角ゴ Pro W3"/>
                <a:cs typeface="ヒラギノ角ゴ Pro W3"/>
              </a:rPr>
              <a:t>Israel		</a:t>
            </a:r>
          </a:p>
          <a:p>
            <a:pPr>
              <a:buFontTx/>
              <a:buNone/>
            </a:pPr>
            <a:r>
              <a:rPr lang="en-US" sz="600" dirty="0">
                <a:ea typeface="ヒラギノ角ゴ Pro W3"/>
                <a:cs typeface="ヒラギノ角ゴ Pro W3"/>
              </a:rPr>
              <a:t>Italy		</a:t>
            </a:r>
          </a:p>
          <a:p>
            <a:pPr>
              <a:buFontTx/>
              <a:buNone/>
            </a:pPr>
            <a:r>
              <a:rPr lang="en-US" sz="600" dirty="0">
                <a:ea typeface="ヒラギノ角ゴ Pro W3"/>
                <a:cs typeface="ヒラギノ角ゴ Pro W3"/>
              </a:rPr>
              <a:t>Japan		</a:t>
            </a:r>
          </a:p>
          <a:p>
            <a:pPr>
              <a:buFontTx/>
              <a:buNone/>
            </a:pPr>
            <a:r>
              <a:rPr lang="en-US" sz="600" dirty="0">
                <a:ea typeface="ヒラギノ角ゴ Pro W3"/>
                <a:cs typeface="ヒラギノ角ゴ Pro W3"/>
              </a:rPr>
              <a:t>Kazakhstan	</a:t>
            </a:r>
          </a:p>
          <a:p>
            <a:pPr>
              <a:buFontTx/>
              <a:buNone/>
            </a:pPr>
            <a:r>
              <a:rPr lang="en-US" sz="600" dirty="0">
                <a:ea typeface="ヒラギノ角ゴ Pro W3"/>
                <a:cs typeface="ヒラギノ角ゴ Pro W3"/>
              </a:rPr>
              <a:t>Kenya</a:t>
            </a:r>
          </a:p>
          <a:p>
            <a:pPr>
              <a:buFontTx/>
              <a:buNone/>
            </a:pPr>
            <a:r>
              <a:rPr lang="en-US" sz="600" dirty="0">
                <a:ea typeface="ヒラギノ角ゴ Pro W3"/>
                <a:cs typeface="ヒラギノ角ゴ Pro W3"/>
              </a:rPr>
              <a:t>Kyrgyzstan</a:t>
            </a:r>
          </a:p>
          <a:p>
            <a:pPr>
              <a:buFontTx/>
              <a:buNone/>
            </a:pPr>
            <a:r>
              <a:rPr lang="en-US" sz="600" dirty="0">
                <a:ea typeface="ヒラギノ角ゴ Pro W3"/>
                <a:cs typeface="ヒラギノ角ゴ Pro W3"/>
              </a:rPr>
              <a:t>Lao People’s Dem Rep.</a:t>
            </a:r>
          </a:p>
          <a:p>
            <a:pPr>
              <a:buFontTx/>
              <a:buNone/>
            </a:pPr>
            <a:r>
              <a:rPr lang="en-US" sz="600" dirty="0">
                <a:ea typeface="ヒラギノ角ゴ Pro W3"/>
                <a:cs typeface="ヒラギノ角ゴ Pro W3"/>
              </a:rPr>
              <a:t>Latvia 	</a:t>
            </a:r>
          </a:p>
          <a:p>
            <a:pPr>
              <a:buFontTx/>
              <a:buNone/>
            </a:pPr>
            <a:r>
              <a:rPr lang="en-US" sz="600" dirty="0">
                <a:ea typeface="ヒラギノ角ゴ Pro W3"/>
                <a:cs typeface="ヒラギノ角ゴ Pro W3"/>
              </a:rPr>
              <a:t>Lesotho </a:t>
            </a:r>
          </a:p>
          <a:p>
            <a:pPr>
              <a:buFontTx/>
              <a:buNone/>
            </a:pPr>
            <a:r>
              <a:rPr lang="en-US" sz="600" dirty="0">
                <a:ea typeface="ヒラギノ角ゴ Pro W3"/>
                <a:cs typeface="ヒラギノ角ゴ Pro W3"/>
              </a:rPr>
              <a:t>Liberia	</a:t>
            </a:r>
          </a:p>
          <a:p>
            <a:pPr>
              <a:buFontTx/>
              <a:buNone/>
            </a:pPr>
            <a:r>
              <a:rPr lang="en-US" sz="600" dirty="0">
                <a:ea typeface="ヒラギノ角ゴ Pro W3"/>
                <a:cs typeface="ヒラギノ角ゴ Pro W3"/>
              </a:rPr>
              <a:t>Libyan Arab Jamahiriya</a:t>
            </a:r>
          </a:p>
          <a:p>
            <a:pPr>
              <a:buFontTx/>
              <a:buNone/>
            </a:pPr>
            <a:r>
              <a:rPr lang="en-US" sz="600" dirty="0">
                <a:ea typeface="ヒラギノ角ゴ Pro W3"/>
                <a:cs typeface="ヒラギノ角ゴ Pro W3"/>
              </a:rPr>
              <a:t>Liechtenstein </a:t>
            </a:r>
          </a:p>
          <a:p>
            <a:pPr>
              <a:buFontTx/>
              <a:buNone/>
            </a:pPr>
            <a:r>
              <a:rPr lang="en-US" sz="600" dirty="0">
                <a:ea typeface="ヒラギノ角ゴ Pro W3"/>
                <a:cs typeface="ヒラギノ角ゴ Pro W3"/>
              </a:rPr>
              <a:t>Lithuania	</a:t>
            </a:r>
          </a:p>
          <a:p>
            <a:pPr>
              <a:buFontTx/>
              <a:buNone/>
            </a:pPr>
            <a:r>
              <a:rPr lang="en-US" sz="600" dirty="0">
                <a:ea typeface="ヒラギノ角ゴ Pro W3"/>
                <a:cs typeface="ヒラギノ角ゴ Pro W3"/>
              </a:rPr>
              <a:t>Luxembourg	</a:t>
            </a:r>
          </a:p>
          <a:p>
            <a:pPr>
              <a:buFontTx/>
              <a:buNone/>
            </a:pPr>
            <a:r>
              <a:rPr lang="en-US" sz="600" dirty="0">
                <a:ea typeface="ヒラギノ角ゴ Pro W3"/>
                <a:cs typeface="ヒラギノ角ゴ Pro W3"/>
              </a:rPr>
              <a:t>Madagascar</a:t>
            </a:r>
            <a:endParaRPr lang="de-DE" sz="600" dirty="0">
              <a:ea typeface="ヒラギノ角ゴ Pro W3"/>
              <a:cs typeface="ヒラギノ角ゴ Pro W3"/>
            </a:endParaRPr>
          </a:p>
        </p:txBody>
      </p:sp>
      <p:sp>
        <p:nvSpPr>
          <p:cNvPr id="10" name="Text Box 9"/>
          <p:cNvSpPr txBox="1">
            <a:spLocks noChangeArrowheads="1"/>
          </p:cNvSpPr>
          <p:nvPr/>
        </p:nvSpPr>
        <p:spPr bwMode="auto">
          <a:xfrm>
            <a:off x="4499992" y="2924944"/>
            <a:ext cx="262255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a:solidFill>
                  <a:schemeClr val="tx1"/>
                </a:solidFill>
                <a:latin typeface="Arial" pitchFamily="34" charset="0"/>
                <a:cs typeface="Arial" pitchFamily="34" charset="0"/>
              </a:defRPr>
            </a:lvl1pPr>
            <a:lvl2pPr marL="742950" indent="-285750" defTabSz="762000">
              <a:defRPr>
                <a:solidFill>
                  <a:schemeClr val="tx1"/>
                </a:solidFill>
                <a:latin typeface="Arial" pitchFamily="34" charset="0"/>
                <a:cs typeface="Arial" pitchFamily="34" charset="0"/>
              </a:defRPr>
            </a:lvl2pPr>
            <a:lvl3pPr marL="1143000" indent="-228600" defTabSz="762000">
              <a:defRPr>
                <a:solidFill>
                  <a:schemeClr val="tx1"/>
                </a:solidFill>
                <a:latin typeface="Arial" pitchFamily="34" charset="0"/>
                <a:cs typeface="Arial" pitchFamily="34" charset="0"/>
              </a:defRPr>
            </a:lvl3pPr>
            <a:lvl4pPr marL="1600200" indent="-228600" defTabSz="762000">
              <a:defRPr>
                <a:solidFill>
                  <a:schemeClr val="tx1"/>
                </a:solidFill>
                <a:latin typeface="Arial" pitchFamily="34" charset="0"/>
                <a:cs typeface="Arial" pitchFamily="34" charset="0"/>
              </a:defRPr>
            </a:lvl4pPr>
            <a:lvl5pPr marL="2057400" indent="-228600" defTabSz="762000">
              <a:defRPr>
                <a:solidFill>
                  <a:schemeClr val="tx1"/>
                </a:solidFill>
                <a:latin typeface="Arial" pitchFamily="34" charset="0"/>
                <a:cs typeface="Arial" pitchFamily="34" charset="0"/>
              </a:defRPr>
            </a:lvl5pPr>
            <a:lvl6pPr marL="2514600" indent="-228600" defTabSz="7620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defTabSz="7620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defTabSz="7620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defTabSz="762000" eaLnBrk="0" fontAlgn="base" hangingPunct="0">
              <a:spcBef>
                <a:spcPct val="0"/>
              </a:spcBef>
              <a:spcAft>
                <a:spcPct val="0"/>
              </a:spcAft>
              <a:buChar char="•"/>
              <a:defRPr>
                <a:solidFill>
                  <a:schemeClr val="tx1"/>
                </a:solidFill>
                <a:latin typeface="Arial" pitchFamily="34" charset="0"/>
                <a:cs typeface="Arial" pitchFamily="34" charset="0"/>
              </a:defRPr>
            </a:lvl9pPr>
          </a:lstStyle>
          <a:p>
            <a:pPr>
              <a:buFontTx/>
              <a:buNone/>
            </a:pPr>
            <a:endParaRPr lang="en-US" sz="800" dirty="0">
              <a:ea typeface="ヒラギノ角ゴ Pro W3"/>
              <a:cs typeface="ヒラギノ角ゴ Pro W3"/>
            </a:endParaRPr>
          </a:p>
          <a:p>
            <a:pPr>
              <a:buFontTx/>
              <a:buNone/>
            </a:pPr>
            <a:endParaRPr lang="en-US" sz="800" dirty="0">
              <a:ea typeface="ヒラギノ角ゴ Pro W3"/>
              <a:cs typeface="ヒラギノ角ゴ Pro W3"/>
            </a:endParaRPr>
          </a:p>
          <a:p>
            <a:pPr>
              <a:buFontTx/>
              <a:buNone/>
            </a:pPr>
            <a:r>
              <a:rPr lang="en-US" sz="800" dirty="0">
                <a:ea typeface="ヒラギノ角ゴ Pro W3"/>
                <a:cs typeface="ヒラギノ角ゴ Pro W3"/>
              </a:rPr>
              <a:t>	</a:t>
            </a:r>
          </a:p>
          <a:p>
            <a:pPr>
              <a:buFontTx/>
              <a:buNone/>
            </a:pPr>
            <a:r>
              <a:rPr lang="en-US" sz="600" dirty="0">
                <a:ea typeface="ヒラギノ角ゴ Pro W3"/>
                <a:cs typeface="ヒラギノ角ゴ Pro W3"/>
              </a:rPr>
              <a:t>Malawi	</a:t>
            </a:r>
          </a:p>
          <a:p>
            <a:pPr>
              <a:buFontTx/>
              <a:buNone/>
            </a:pPr>
            <a:r>
              <a:rPr lang="en-US" sz="600" dirty="0">
                <a:ea typeface="ヒラギノ角ゴ Pro W3"/>
                <a:cs typeface="ヒラギノ角ゴ Pro W3"/>
              </a:rPr>
              <a:t>Malaysia</a:t>
            </a:r>
          </a:p>
          <a:p>
            <a:pPr>
              <a:buFontTx/>
              <a:buNone/>
            </a:pPr>
            <a:r>
              <a:rPr lang="en-US" sz="600" dirty="0">
                <a:ea typeface="ヒラギノ角ゴ Pro W3"/>
                <a:cs typeface="ヒラギノ角ゴ Pro W3"/>
              </a:rPr>
              <a:t>Mali		</a:t>
            </a:r>
          </a:p>
          <a:p>
            <a:pPr>
              <a:buFontTx/>
              <a:buNone/>
            </a:pPr>
            <a:r>
              <a:rPr lang="en-US" sz="600" dirty="0">
                <a:ea typeface="ヒラギノ角ゴ Pro W3"/>
                <a:cs typeface="ヒラギノ角ゴ Pro W3"/>
              </a:rPr>
              <a:t>Malta</a:t>
            </a:r>
          </a:p>
          <a:p>
            <a:pPr>
              <a:buFontTx/>
              <a:buNone/>
            </a:pPr>
            <a:r>
              <a:rPr lang="en-US" sz="600" dirty="0">
                <a:ea typeface="ヒラギノ角ゴ Pro W3"/>
                <a:cs typeface="ヒラギノ角ゴ Pro W3"/>
              </a:rPr>
              <a:t>Mauritania		</a:t>
            </a:r>
          </a:p>
          <a:p>
            <a:pPr>
              <a:buFontTx/>
              <a:buNone/>
            </a:pPr>
            <a:r>
              <a:rPr lang="en-US" sz="600" dirty="0">
                <a:ea typeface="ヒラギノ角ゴ Pro W3"/>
                <a:cs typeface="ヒラギノ角ゴ Pro W3"/>
              </a:rPr>
              <a:t>Mexico		</a:t>
            </a:r>
          </a:p>
          <a:p>
            <a:pPr>
              <a:buFontTx/>
              <a:buNone/>
            </a:pPr>
            <a:r>
              <a:rPr lang="en-US" sz="600" dirty="0">
                <a:ea typeface="ヒラギノ角ゴ Pro W3"/>
                <a:cs typeface="ヒラギノ角ゴ Pro W3"/>
              </a:rPr>
              <a:t>Monaco		</a:t>
            </a:r>
          </a:p>
          <a:p>
            <a:pPr>
              <a:buFontTx/>
              <a:buNone/>
            </a:pPr>
            <a:r>
              <a:rPr lang="en-US" sz="600" dirty="0">
                <a:ea typeface="ヒラギノ角ゴ Pro W3"/>
                <a:cs typeface="ヒラギノ角ゴ Pro W3"/>
              </a:rPr>
              <a:t>Mongolia		</a:t>
            </a:r>
          </a:p>
          <a:p>
            <a:pPr>
              <a:buFontTx/>
              <a:buNone/>
            </a:pPr>
            <a:r>
              <a:rPr lang="en-US" sz="600" dirty="0">
                <a:ea typeface="ヒラギノ角ゴ Pro W3"/>
                <a:cs typeface="ヒラギノ角ゴ Pro W3"/>
              </a:rPr>
              <a:t>Montenegro</a:t>
            </a:r>
          </a:p>
          <a:p>
            <a:pPr>
              <a:buFontTx/>
              <a:buNone/>
            </a:pPr>
            <a:r>
              <a:rPr lang="en-US" sz="600" dirty="0">
                <a:ea typeface="ヒラギノ角ゴ Pro W3"/>
                <a:cs typeface="ヒラギノ角ゴ Pro W3"/>
              </a:rPr>
              <a:t>Morocco		</a:t>
            </a:r>
          </a:p>
          <a:p>
            <a:pPr>
              <a:buFontTx/>
              <a:buNone/>
            </a:pPr>
            <a:r>
              <a:rPr lang="en-US" sz="600" dirty="0">
                <a:ea typeface="ヒラギノ角ゴ Pro W3"/>
                <a:cs typeface="ヒラギノ角ゴ Pro W3"/>
              </a:rPr>
              <a:t>Mozambique		</a:t>
            </a:r>
          </a:p>
          <a:p>
            <a:pPr>
              <a:buFontTx/>
              <a:buNone/>
            </a:pPr>
            <a:r>
              <a:rPr lang="en-US" sz="600" dirty="0">
                <a:ea typeface="ヒラギノ角ゴ Pro W3"/>
                <a:cs typeface="ヒラギノ角ゴ Pro W3"/>
              </a:rPr>
              <a:t>Namibia </a:t>
            </a:r>
          </a:p>
          <a:p>
            <a:pPr>
              <a:buFontTx/>
              <a:buNone/>
            </a:pPr>
            <a:r>
              <a:rPr lang="en-US" sz="600" dirty="0">
                <a:ea typeface="ヒラギノ角ゴ Pro W3"/>
                <a:cs typeface="ヒラギノ角ゴ Pro W3"/>
              </a:rPr>
              <a:t>Netherlands		</a:t>
            </a:r>
          </a:p>
          <a:p>
            <a:pPr>
              <a:buFontTx/>
              <a:buNone/>
            </a:pPr>
            <a:r>
              <a:rPr lang="en-US" sz="600" dirty="0">
                <a:ea typeface="ヒラギノ角ゴ Pro W3"/>
                <a:cs typeface="ヒラギノ角ゴ Pro W3"/>
              </a:rPr>
              <a:t>New Zealand</a:t>
            </a:r>
          </a:p>
          <a:p>
            <a:pPr>
              <a:buFontTx/>
              <a:buNone/>
            </a:pPr>
            <a:r>
              <a:rPr lang="en-US" sz="600" dirty="0">
                <a:ea typeface="ヒラギノ角ゴ Pro W3"/>
                <a:cs typeface="ヒラギノ角ゴ Pro W3"/>
              </a:rPr>
              <a:t>Nicaragua</a:t>
            </a:r>
          </a:p>
          <a:p>
            <a:pPr>
              <a:buFontTx/>
              <a:buNone/>
            </a:pPr>
            <a:r>
              <a:rPr lang="en-US" sz="600" dirty="0">
                <a:ea typeface="ヒラギノ角ゴ Pro W3"/>
                <a:cs typeface="ヒラギノ角ゴ Pro W3"/>
              </a:rPr>
              <a:t>Niger</a:t>
            </a:r>
          </a:p>
          <a:p>
            <a:pPr>
              <a:buFontTx/>
              <a:buNone/>
            </a:pPr>
            <a:r>
              <a:rPr lang="en-US" sz="600" dirty="0">
                <a:ea typeface="ヒラギノ角ゴ Pro W3"/>
                <a:cs typeface="ヒラギノ角ゴ Pro W3"/>
              </a:rPr>
              <a:t>Nigeria</a:t>
            </a:r>
          </a:p>
          <a:p>
            <a:pPr>
              <a:buFontTx/>
              <a:buNone/>
            </a:pPr>
            <a:r>
              <a:rPr lang="en-US" sz="600" dirty="0">
                <a:ea typeface="ヒラギノ角ゴ Pro W3"/>
                <a:cs typeface="ヒラギノ角ゴ Pro W3"/>
              </a:rPr>
              <a:t>Norway</a:t>
            </a:r>
          </a:p>
          <a:p>
            <a:pPr>
              <a:buFontTx/>
              <a:buNone/>
            </a:pPr>
            <a:r>
              <a:rPr lang="en-US" sz="600" dirty="0">
                <a:ea typeface="ヒラギノ角ゴ Pro W3"/>
                <a:cs typeface="ヒラギノ角ゴ Pro W3"/>
              </a:rPr>
              <a:t>Oman</a:t>
            </a:r>
          </a:p>
          <a:p>
            <a:pPr>
              <a:buFontTx/>
              <a:buNone/>
            </a:pPr>
            <a:r>
              <a:rPr lang="en-US" sz="600" dirty="0">
                <a:ea typeface="ヒラギノ角ゴ Pro W3"/>
                <a:cs typeface="ヒラギノ角ゴ Pro W3"/>
              </a:rPr>
              <a:t>Panama</a:t>
            </a:r>
          </a:p>
          <a:p>
            <a:pPr>
              <a:buFontTx/>
              <a:buNone/>
            </a:pPr>
            <a:r>
              <a:rPr lang="en-US" sz="600" dirty="0">
                <a:ea typeface="ヒラギノ角ゴ Pro W3"/>
                <a:cs typeface="ヒラギノ角ゴ Pro W3"/>
              </a:rPr>
              <a:t>Papua New Guinea</a:t>
            </a:r>
          </a:p>
          <a:p>
            <a:pPr>
              <a:buFontTx/>
              <a:buNone/>
            </a:pPr>
            <a:r>
              <a:rPr lang="en-GB" sz="600" dirty="0">
                <a:ea typeface="ヒラギノ角ゴ Pro W3"/>
                <a:cs typeface="ヒラギノ角ゴ Pro W3"/>
              </a:rPr>
              <a:t>Peru</a:t>
            </a:r>
            <a:endParaRPr lang="en-US" sz="600" dirty="0">
              <a:ea typeface="ヒラギノ角ゴ Pro W3"/>
              <a:cs typeface="ヒラギノ角ゴ Pro W3"/>
            </a:endParaRPr>
          </a:p>
          <a:p>
            <a:pPr>
              <a:buFontTx/>
              <a:buNone/>
            </a:pPr>
            <a:r>
              <a:rPr lang="en-US" sz="600" dirty="0">
                <a:ea typeface="ヒラギノ角ゴ Pro W3"/>
                <a:cs typeface="ヒラギノ角ゴ Pro W3"/>
              </a:rPr>
              <a:t>Philippines </a:t>
            </a:r>
          </a:p>
          <a:p>
            <a:pPr>
              <a:buFontTx/>
              <a:buNone/>
            </a:pPr>
            <a:r>
              <a:rPr lang="en-US" sz="600" dirty="0">
                <a:ea typeface="ヒラギノ角ゴ Pro W3"/>
                <a:cs typeface="ヒラギノ角ゴ Pro W3"/>
              </a:rPr>
              <a:t>	</a:t>
            </a:r>
          </a:p>
          <a:p>
            <a:pPr>
              <a:buFontTx/>
              <a:buNone/>
            </a:pPr>
            <a:r>
              <a:rPr lang="en-US" sz="600" dirty="0">
                <a:ea typeface="ヒラギノ角ゴ Pro W3"/>
                <a:cs typeface="ヒラギノ角ゴ Pro W3"/>
              </a:rPr>
              <a:t>		</a:t>
            </a:r>
          </a:p>
          <a:p>
            <a:pPr>
              <a:buFontTx/>
              <a:buNone/>
            </a:pPr>
            <a:endParaRPr lang="en-US" sz="600" dirty="0">
              <a:ea typeface="ヒラギノ角ゴ Pro W3"/>
              <a:cs typeface="ヒラギノ角ゴ Pro W3"/>
            </a:endParaRPr>
          </a:p>
        </p:txBody>
      </p:sp>
      <p:sp>
        <p:nvSpPr>
          <p:cNvPr id="11" name="Text Box 10"/>
          <p:cNvSpPr txBox="1">
            <a:spLocks noChangeArrowheads="1"/>
          </p:cNvSpPr>
          <p:nvPr/>
        </p:nvSpPr>
        <p:spPr bwMode="auto">
          <a:xfrm>
            <a:off x="5606449" y="3126856"/>
            <a:ext cx="2319338"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tabLst>
                <a:tab pos="288925" algn="l"/>
              </a:tabLst>
              <a:defRPr>
                <a:solidFill>
                  <a:schemeClr val="tx1"/>
                </a:solidFill>
                <a:latin typeface="Arial" pitchFamily="34" charset="0"/>
                <a:cs typeface="Arial" pitchFamily="34" charset="0"/>
              </a:defRPr>
            </a:lvl1pPr>
            <a:lvl2pPr marL="742950" indent="-285750" defTabSz="762000">
              <a:tabLst>
                <a:tab pos="288925" algn="l"/>
              </a:tabLst>
              <a:defRPr>
                <a:solidFill>
                  <a:schemeClr val="tx1"/>
                </a:solidFill>
                <a:latin typeface="Arial" pitchFamily="34" charset="0"/>
                <a:cs typeface="Arial" pitchFamily="34" charset="0"/>
              </a:defRPr>
            </a:lvl2pPr>
            <a:lvl3pPr marL="1143000" indent="-228600" defTabSz="762000">
              <a:tabLst>
                <a:tab pos="288925" algn="l"/>
              </a:tabLst>
              <a:defRPr>
                <a:solidFill>
                  <a:schemeClr val="tx1"/>
                </a:solidFill>
                <a:latin typeface="Arial" pitchFamily="34" charset="0"/>
                <a:cs typeface="Arial" pitchFamily="34" charset="0"/>
              </a:defRPr>
            </a:lvl3pPr>
            <a:lvl4pPr marL="1600200" indent="-228600" defTabSz="762000">
              <a:tabLst>
                <a:tab pos="288925" algn="l"/>
              </a:tabLst>
              <a:defRPr>
                <a:solidFill>
                  <a:schemeClr val="tx1"/>
                </a:solidFill>
                <a:latin typeface="Arial" pitchFamily="34" charset="0"/>
                <a:cs typeface="Arial" pitchFamily="34" charset="0"/>
              </a:defRPr>
            </a:lvl4pPr>
            <a:lvl5pPr marL="2057400" indent="-228600" defTabSz="762000">
              <a:tabLst>
                <a:tab pos="288925" algn="l"/>
              </a:tabLst>
              <a:defRPr>
                <a:solidFill>
                  <a:schemeClr val="tx1"/>
                </a:solidFill>
                <a:latin typeface="Arial" pitchFamily="34" charset="0"/>
                <a:cs typeface="Arial" pitchFamily="34" charset="0"/>
              </a:defRPr>
            </a:lvl5pPr>
            <a:lvl6pPr marL="25146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6pPr>
            <a:lvl7pPr marL="29718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7pPr>
            <a:lvl8pPr marL="34290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8pPr>
            <a:lvl9pPr marL="38862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9pPr>
          </a:lstStyle>
          <a:p>
            <a:pPr>
              <a:buFontTx/>
              <a:buNone/>
            </a:pPr>
            <a:r>
              <a:rPr lang="en-US" sz="600" dirty="0">
                <a:ea typeface="ヒラギノ角ゴ Pro W3"/>
                <a:cs typeface="ヒラギノ角ゴ Pro W3"/>
              </a:rPr>
              <a:t>Poland</a:t>
            </a:r>
          </a:p>
          <a:p>
            <a:pPr>
              <a:buFontTx/>
              <a:buNone/>
            </a:pPr>
            <a:r>
              <a:rPr lang="en-US" sz="600" dirty="0">
                <a:ea typeface="ヒラギノ角ゴ Pro W3"/>
                <a:cs typeface="ヒラギノ角ゴ Pro W3"/>
              </a:rPr>
              <a:t>Portugal</a:t>
            </a:r>
          </a:p>
          <a:p>
            <a:pPr>
              <a:buFontTx/>
              <a:buNone/>
            </a:pPr>
            <a:r>
              <a:rPr lang="en-US" sz="600" dirty="0">
                <a:ea typeface="ヒラギノ角ゴ Pro W3"/>
                <a:cs typeface="ヒラギノ角ゴ Pro W3"/>
              </a:rPr>
              <a:t>Qatar</a:t>
            </a:r>
          </a:p>
          <a:p>
            <a:pPr>
              <a:buFontTx/>
              <a:buNone/>
            </a:pPr>
            <a:r>
              <a:rPr lang="en-US" sz="600" dirty="0">
                <a:ea typeface="ヒラギノ角ゴ Pro W3"/>
                <a:cs typeface="ヒラギノ角ゴ Pro W3"/>
              </a:rPr>
              <a:t>Republic of Korea </a:t>
            </a:r>
          </a:p>
          <a:p>
            <a:pPr>
              <a:buFontTx/>
              <a:buNone/>
            </a:pPr>
            <a:r>
              <a:rPr lang="en-US" sz="600" dirty="0">
                <a:ea typeface="ヒラギノ角ゴ Pro W3"/>
                <a:cs typeface="ヒラギノ角ゴ Pro W3"/>
              </a:rPr>
              <a:t>Republic of Moldova	</a:t>
            </a:r>
          </a:p>
          <a:p>
            <a:pPr>
              <a:buFontTx/>
              <a:buNone/>
            </a:pPr>
            <a:r>
              <a:rPr lang="en-US" sz="600" dirty="0">
                <a:ea typeface="ヒラギノ角ゴ Pro W3"/>
                <a:cs typeface="ヒラギノ角ゴ Pro W3"/>
              </a:rPr>
              <a:t>Romania		</a:t>
            </a:r>
          </a:p>
          <a:p>
            <a:pPr>
              <a:buFontTx/>
              <a:buNone/>
            </a:pPr>
            <a:r>
              <a:rPr lang="en-US" sz="600" dirty="0">
                <a:ea typeface="ヒラギノ角ゴ Pro W3"/>
                <a:cs typeface="ヒラギノ角ゴ Pro W3"/>
              </a:rPr>
              <a:t>Rwanda</a:t>
            </a:r>
          </a:p>
          <a:p>
            <a:pPr>
              <a:buFontTx/>
              <a:buNone/>
            </a:pPr>
            <a:r>
              <a:rPr lang="en-US" sz="600" dirty="0">
                <a:ea typeface="ヒラギノ角ゴ Pro W3"/>
                <a:cs typeface="ヒラギノ角ゴ Pro W3"/>
              </a:rPr>
              <a:t>Russian Federation	</a:t>
            </a:r>
          </a:p>
          <a:p>
            <a:pPr>
              <a:buFontTx/>
              <a:buNone/>
            </a:pPr>
            <a:r>
              <a:rPr lang="en-US" sz="600" dirty="0">
                <a:ea typeface="ヒラギノ角ゴ Pro W3"/>
                <a:cs typeface="ヒラギノ角ゴ Pro W3"/>
              </a:rPr>
              <a:t>Saint Lucia		</a:t>
            </a:r>
          </a:p>
          <a:p>
            <a:pPr>
              <a:buFontTx/>
              <a:buNone/>
            </a:pPr>
            <a:r>
              <a:rPr lang="en-US" sz="600" dirty="0">
                <a:ea typeface="ヒラギノ角ゴ Pro W3"/>
                <a:cs typeface="ヒラギノ角ゴ Pro W3"/>
              </a:rPr>
              <a:t>Saint Vincent and</a:t>
            </a:r>
            <a:br>
              <a:rPr lang="en-US" sz="600" dirty="0">
                <a:ea typeface="ヒラギノ角ゴ Pro W3"/>
                <a:cs typeface="ヒラギノ角ゴ Pro W3"/>
              </a:rPr>
            </a:br>
            <a:r>
              <a:rPr lang="en-US" sz="600" dirty="0">
                <a:ea typeface="ヒラギノ角ゴ Pro W3"/>
                <a:cs typeface="ヒラギノ角ゴ Pro W3"/>
              </a:rPr>
              <a:t>      the Grenadines </a:t>
            </a:r>
          </a:p>
          <a:p>
            <a:pPr>
              <a:buFontTx/>
              <a:buNone/>
            </a:pPr>
            <a:r>
              <a:rPr lang="en-US" sz="600" dirty="0">
                <a:ea typeface="ヒラギノ角ゴ Pro W3"/>
                <a:cs typeface="ヒラギノ角ゴ Pro W3"/>
              </a:rPr>
              <a:t>San Marino</a:t>
            </a:r>
          </a:p>
          <a:p>
            <a:pPr>
              <a:buFontTx/>
              <a:buNone/>
            </a:pPr>
            <a:r>
              <a:rPr lang="en-GB" sz="600" dirty="0">
                <a:ea typeface="ヒラギノ角ゴ Pro W3"/>
                <a:cs typeface="ヒラギノ角ゴ Pro W3"/>
              </a:rPr>
              <a:t>Sao Tomé e Principe</a:t>
            </a:r>
            <a:endParaRPr lang="en-US" sz="600" dirty="0">
              <a:ea typeface="ヒラギノ角ゴ Pro W3"/>
              <a:cs typeface="ヒラギノ角ゴ Pro W3"/>
            </a:endParaRPr>
          </a:p>
          <a:p>
            <a:pPr>
              <a:buFontTx/>
              <a:buNone/>
            </a:pPr>
            <a:r>
              <a:rPr lang="en-US" sz="600" b="1" u="sng" dirty="0">
                <a:ea typeface="ヒラギノ角ゴ Pro W3"/>
                <a:cs typeface="ヒラギノ角ゴ Pro W3"/>
              </a:rPr>
              <a:t>Saudi Arabia (3 Aug. 2013)</a:t>
            </a:r>
          </a:p>
          <a:p>
            <a:pPr>
              <a:buFontTx/>
              <a:buNone/>
            </a:pPr>
            <a:r>
              <a:rPr lang="en-US" sz="600" dirty="0">
                <a:ea typeface="ヒラギノ角ゴ Pro W3"/>
                <a:cs typeface="ヒラギノ角ゴ Pro W3"/>
              </a:rPr>
              <a:t>Senegal		</a:t>
            </a:r>
          </a:p>
          <a:p>
            <a:pPr>
              <a:buFontTx/>
              <a:buNone/>
            </a:pPr>
            <a:r>
              <a:rPr lang="en-US" sz="600" dirty="0">
                <a:ea typeface="ヒラギノ角ゴ Pro W3"/>
                <a:cs typeface="ヒラギノ角ゴ Pro W3"/>
              </a:rPr>
              <a:t>Serbia</a:t>
            </a:r>
          </a:p>
          <a:p>
            <a:pPr>
              <a:buFontTx/>
              <a:buNone/>
            </a:pPr>
            <a:r>
              <a:rPr lang="en-US" sz="600" dirty="0">
                <a:ea typeface="ヒラギノ角ゴ Pro W3"/>
                <a:cs typeface="ヒラギノ角ゴ Pro W3"/>
              </a:rPr>
              <a:t>Seychelles</a:t>
            </a:r>
          </a:p>
          <a:p>
            <a:pPr>
              <a:buFontTx/>
              <a:buNone/>
            </a:pPr>
            <a:r>
              <a:rPr lang="en-US" sz="600" dirty="0">
                <a:ea typeface="ヒラギノ角ゴ Pro W3"/>
                <a:cs typeface="ヒラギノ角ゴ Pro W3"/>
              </a:rPr>
              <a:t>Sierra Leone		</a:t>
            </a:r>
          </a:p>
          <a:p>
            <a:pPr>
              <a:buFontTx/>
              <a:buNone/>
            </a:pPr>
            <a:r>
              <a:rPr lang="en-US" sz="600" dirty="0">
                <a:ea typeface="ヒラギノ角ゴ Pro W3"/>
                <a:cs typeface="ヒラギノ角ゴ Pro W3"/>
              </a:rPr>
              <a:t>Singapore		</a:t>
            </a:r>
          </a:p>
          <a:p>
            <a:pPr>
              <a:buFontTx/>
              <a:buNone/>
            </a:pPr>
            <a:r>
              <a:rPr lang="en-US" sz="600" dirty="0">
                <a:ea typeface="ヒラギノ角ゴ Pro W3"/>
                <a:cs typeface="ヒラギノ角ゴ Pro W3"/>
              </a:rPr>
              <a:t>Slovakia		</a:t>
            </a:r>
          </a:p>
          <a:p>
            <a:pPr>
              <a:buFontTx/>
              <a:buNone/>
            </a:pPr>
            <a:r>
              <a:rPr lang="en-US" sz="600" dirty="0">
                <a:ea typeface="ヒラギノ角ゴ Pro W3"/>
                <a:cs typeface="ヒラギノ角ゴ Pro W3"/>
              </a:rPr>
              <a:t>Slovenia		</a:t>
            </a:r>
          </a:p>
          <a:p>
            <a:pPr>
              <a:buFontTx/>
              <a:buNone/>
            </a:pPr>
            <a:r>
              <a:rPr lang="en-US" sz="600" dirty="0">
                <a:ea typeface="ヒラギノ角ゴ Pro W3"/>
                <a:cs typeface="ヒラギノ角ゴ Pro W3"/>
              </a:rPr>
              <a:t>South Africa		</a:t>
            </a:r>
          </a:p>
          <a:p>
            <a:pPr>
              <a:buFontTx/>
              <a:buNone/>
            </a:pPr>
            <a:r>
              <a:rPr lang="en-US" sz="600" dirty="0">
                <a:ea typeface="ヒラギノ角ゴ Pro W3"/>
                <a:cs typeface="ヒラギノ角ゴ Pro W3"/>
              </a:rPr>
              <a:t>Spain		</a:t>
            </a:r>
          </a:p>
          <a:p>
            <a:pPr>
              <a:buFontTx/>
              <a:buNone/>
            </a:pPr>
            <a:r>
              <a:rPr lang="en-US" sz="600" dirty="0">
                <a:ea typeface="ヒラギノ角ゴ Pro W3"/>
                <a:cs typeface="ヒラギノ角ゴ Pro W3"/>
              </a:rPr>
              <a:t>Sri Lanka		</a:t>
            </a:r>
          </a:p>
          <a:p>
            <a:pPr>
              <a:buFontTx/>
              <a:buNone/>
            </a:pPr>
            <a:r>
              <a:rPr lang="en-US" sz="600" dirty="0">
                <a:ea typeface="ヒラギノ角ゴ Pro W3"/>
                <a:cs typeface="ヒラギノ角ゴ Pro W3"/>
              </a:rPr>
              <a:t>Sudan		</a:t>
            </a:r>
          </a:p>
          <a:p>
            <a:pPr>
              <a:buFontTx/>
              <a:buNone/>
            </a:pPr>
            <a:r>
              <a:rPr lang="en-US" sz="600" dirty="0">
                <a:ea typeface="ヒラギノ角ゴ Pro W3"/>
                <a:cs typeface="ヒラギノ角ゴ Pro W3"/>
              </a:rPr>
              <a:t>Swaziland</a:t>
            </a:r>
          </a:p>
        </p:txBody>
      </p:sp>
      <p:sp>
        <p:nvSpPr>
          <p:cNvPr id="12" name="Text Box 11"/>
          <p:cNvSpPr txBox="1">
            <a:spLocks noChangeArrowheads="1"/>
          </p:cNvSpPr>
          <p:nvPr/>
        </p:nvSpPr>
        <p:spPr bwMode="auto">
          <a:xfrm>
            <a:off x="7884368" y="3008387"/>
            <a:ext cx="227965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tabLst>
                <a:tab pos="288925" algn="l"/>
              </a:tabLst>
              <a:defRPr>
                <a:solidFill>
                  <a:schemeClr val="tx1"/>
                </a:solidFill>
                <a:latin typeface="Arial" pitchFamily="34" charset="0"/>
                <a:cs typeface="Arial" pitchFamily="34" charset="0"/>
              </a:defRPr>
            </a:lvl1pPr>
            <a:lvl2pPr marL="6350" indent="-4763" defTabSz="762000">
              <a:tabLst>
                <a:tab pos="288925" algn="l"/>
              </a:tabLst>
              <a:defRPr>
                <a:solidFill>
                  <a:schemeClr val="tx1"/>
                </a:solidFill>
                <a:latin typeface="Arial" pitchFamily="34" charset="0"/>
                <a:cs typeface="Arial" pitchFamily="34" charset="0"/>
              </a:defRPr>
            </a:lvl2pPr>
            <a:lvl3pPr marL="1143000" indent="-228600" defTabSz="762000">
              <a:tabLst>
                <a:tab pos="288925" algn="l"/>
              </a:tabLst>
              <a:defRPr>
                <a:solidFill>
                  <a:schemeClr val="tx1"/>
                </a:solidFill>
                <a:latin typeface="Arial" pitchFamily="34" charset="0"/>
                <a:cs typeface="Arial" pitchFamily="34" charset="0"/>
              </a:defRPr>
            </a:lvl3pPr>
            <a:lvl4pPr marL="1600200" indent="-228600" defTabSz="762000">
              <a:tabLst>
                <a:tab pos="288925" algn="l"/>
              </a:tabLst>
              <a:defRPr>
                <a:solidFill>
                  <a:schemeClr val="tx1"/>
                </a:solidFill>
                <a:latin typeface="Arial" pitchFamily="34" charset="0"/>
                <a:cs typeface="Arial" pitchFamily="34" charset="0"/>
              </a:defRPr>
            </a:lvl4pPr>
            <a:lvl5pPr marL="2057400" indent="-228600" defTabSz="762000">
              <a:tabLst>
                <a:tab pos="288925" algn="l"/>
              </a:tabLst>
              <a:defRPr>
                <a:solidFill>
                  <a:schemeClr val="tx1"/>
                </a:solidFill>
                <a:latin typeface="Arial" pitchFamily="34" charset="0"/>
                <a:cs typeface="Arial" pitchFamily="34" charset="0"/>
              </a:defRPr>
            </a:lvl5pPr>
            <a:lvl6pPr marL="25146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6pPr>
            <a:lvl7pPr marL="29718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7pPr>
            <a:lvl8pPr marL="34290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8pPr>
            <a:lvl9pPr marL="3886200" indent="-228600" defTabSz="762000" eaLnBrk="0" fontAlgn="base" hangingPunct="0">
              <a:spcBef>
                <a:spcPct val="0"/>
              </a:spcBef>
              <a:spcAft>
                <a:spcPct val="0"/>
              </a:spcAft>
              <a:buChar char="•"/>
              <a:tabLst>
                <a:tab pos="288925" algn="l"/>
              </a:tabLst>
              <a:defRPr>
                <a:solidFill>
                  <a:schemeClr val="tx1"/>
                </a:solidFill>
                <a:latin typeface="Arial" pitchFamily="34" charset="0"/>
                <a:cs typeface="Arial" pitchFamily="34" charset="0"/>
              </a:defRPr>
            </a:lvl9pPr>
          </a:lstStyle>
          <a:p>
            <a:pPr>
              <a:buFontTx/>
              <a:buNone/>
            </a:pPr>
            <a:r>
              <a:rPr lang="de-DE" sz="600" dirty="0">
                <a:ea typeface="ヒラギノ角ゴ Pro W3"/>
                <a:cs typeface="ヒラギノ角ゴ Pro W3"/>
              </a:rPr>
              <a:t>St. Kitts and Nevis</a:t>
            </a:r>
          </a:p>
          <a:p>
            <a:pPr>
              <a:buFontTx/>
              <a:buNone/>
            </a:pPr>
            <a:r>
              <a:rPr lang="en-US" sz="600" dirty="0">
                <a:ea typeface="ヒラギノ角ゴ Pro W3"/>
                <a:cs typeface="ヒラギノ角ゴ Pro W3"/>
              </a:rPr>
              <a:t>Sweden</a:t>
            </a:r>
          </a:p>
          <a:p>
            <a:pPr>
              <a:buFontTx/>
              <a:buNone/>
            </a:pPr>
            <a:r>
              <a:rPr lang="en-US" sz="600" dirty="0">
                <a:ea typeface="ヒラギノ角ゴ Pro W3"/>
                <a:cs typeface="ヒラギノ角ゴ Pro W3"/>
              </a:rPr>
              <a:t>Switzerland</a:t>
            </a:r>
          </a:p>
          <a:p>
            <a:pPr>
              <a:buFontTx/>
              <a:buNone/>
            </a:pPr>
            <a:r>
              <a:rPr lang="en-US" sz="600" dirty="0">
                <a:ea typeface="ヒラギノ角ゴ Pro W3"/>
                <a:cs typeface="ヒラギノ角ゴ Pro W3"/>
              </a:rPr>
              <a:t>Syrian Arab Republic</a:t>
            </a:r>
          </a:p>
          <a:p>
            <a:pPr>
              <a:buFontTx/>
              <a:buNone/>
            </a:pPr>
            <a:r>
              <a:rPr lang="en-US" sz="600" dirty="0">
                <a:ea typeface="ヒラギノ角ゴ Pro W3"/>
                <a:cs typeface="ヒラギノ角ゴ Pro W3"/>
              </a:rPr>
              <a:t>Tajikistan </a:t>
            </a:r>
          </a:p>
          <a:p>
            <a:pPr>
              <a:buFontTx/>
              <a:buNone/>
            </a:pPr>
            <a:r>
              <a:rPr lang="en-GB" sz="600" dirty="0">
                <a:ea typeface="ヒラギノ角ゴ Pro W3"/>
                <a:cs typeface="ヒラギノ角ゴ Pro W3"/>
              </a:rPr>
              <a:t>Thailand</a:t>
            </a:r>
            <a:endParaRPr lang="en-US" sz="600" dirty="0">
              <a:ea typeface="ヒラギノ角ゴ Pro W3"/>
              <a:cs typeface="ヒラギノ角ゴ Pro W3"/>
            </a:endParaRPr>
          </a:p>
          <a:p>
            <a:pPr>
              <a:buFontTx/>
              <a:buNone/>
            </a:pPr>
            <a:r>
              <a:rPr lang="en-US" sz="600" dirty="0">
                <a:ea typeface="ヒラギノ角ゴ Pro W3"/>
                <a:cs typeface="ヒラギノ角ゴ Pro W3"/>
              </a:rPr>
              <a:t>The former Yugoslav 	</a:t>
            </a:r>
          </a:p>
          <a:p>
            <a:pPr>
              <a:buFontTx/>
              <a:buNone/>
            </a:pPr>
            <a:r>
              <a:rPr lang="en-US" sz="600" dirty="0">
                <a:ea typeface="ヒラギノ角ゴ Pro W3"/>
                <a:cs typeface="ヒラギノ角ゴ Pro W3"/>
              </a:rPr>
              <a:t>     Republic of Macedonia </a:t>
            </a:r>
          </a:p>
          <a:p>
            <a:pPr>
              <a:buFontTx/>
              <a:buNone/>
            </a:pPr>
            <a:r>
              <a:rPr lang="en-US" sz="600" dirty="0">
                <a:ea typeface="ヒラギノ角ゴ Pro W3"/>
                <a:cs typeface="ヒラギノ角ゴ Pro W3"/>
              </a:rPr>
              <a:t>Togo		</a:t>
            </a:r>
          </a:p>
          <a:p>
            <a:pPr>
              <a:buFontTx/>
              <a:buNone/>
            </a:pPr>
            <a:r>
              <a:rPr lang="en-US" sz="600" dirty="0">
                <a:ea typeface="ヒラギノ角ゴ Pro W3"/>
                <a:cs typeface="ヒラギノ角ゴ Pro W3"/>
              </a:rPr>
              <a:t>Trinidad and Tobago </a:t>
            </a:r>
          </a:p>
          <a:p>
            <a:pPr>
              <a:buFontTx/>
              <a:buNone/>
            </a:pPr>
            <a:r>
              <a:rPr lang="en-US" sz="600" dirty="0">
                <a:ea typeface="ヒラギノ角ゴ Pro W3"/>
                <a:cs typeface="ヒラギノ角ゴ Pro W3"/>
              </a:rPr>
              <a:t>Tunisia</a:t>
            </a:r>
          </a:p>
          <a:p>
            <a:pPr>
              <a:buFontTx/>
              <a:buNone/>
            </a:pPr>
            <a:r>
              <a:rPr lang="en-US" sz="600" dirty="0">
                <a:ea typeface="ヒラギノ角ゴ Pro W3"/>
                <a:cs typeface="ヒラギノ角ゴ Pro W3"/>
              </a:rPr>
              <a:t>Turkey		</a:t>
            </a:r>
          </a:p>
          <a:p>
            <a:pPr>
              <a:buFontTx/>
              <a:buNone/>
            </a:pPr>
            <a:r>
              <a:rPr lang="en-US" sz="600" dirty="0">
                <a:ea typeface="ヒラギノ角ゴ Pro W3"/>
                <a:cs typeface="ヒラギノ角ゴ Pro W3"/>
              </a:rPr>
              <a:t>Turkmenistan		</a:t>
            </a:r>
          </a:p>
          <a:p>
            <a:pPr>
              <a:buFontTx/>
              <a:buNone/>
            </a:pPr>
            <a:r>
              <a:rPr lang="en-US" sz="600" dirty="0">
                <a:ea typeface="ヒラギノ角ゴ Pro W3"/>
                <a:cs typeface="ヒラギノ角ゴ Pro W3"/>
              </a:rPr>
              <a:t>Uganda		</a:t>
            </a:r>
          </a:p>
          <a:p>
            <a:pPr>
              <a:buFontTx/>
              <a:buNone/>
            </a:pPr>
            <a:r>
              <a:rPr lang="en-US" sz="600" dirty="0">
                <a:ea typeface="ヒラギノ角ゴ Pro W3"/>
                <a:cs typeface="ヒラギノ角ゴ Pro W3"/>
              </a:rPr>
              <a:t>Ukraine		</a:t>
            </a:r>
          </a:p>
          <a:p>
            <a:pPr>
              <a:buFontTx/>
              <a:buNone/>
            </a:pPr>
            <a:r>
              <a:rPr lang="en-US" sz="600" dirty="0">
                <a:ea typeface="ヒラギノ角ゴ Pro W3"/>
                <a:cs typeface="ヒラギノ角ゴ Pro W3"/>
              </a:rPr>
              <a:t>United Arab Emirates</a:t>
            </a:r>
          </a:p>
          <a:p>
            <a:pPr>
              <a:buFontTx/>
              <a:buNone/>
            </a:pPr>
            <a:r>
              <a:rPr lang="en-US" sz="600" dirty="0">
                <a:ea typeface="ヒラギノ角ゴ Pro W3"/>
                <a:cs typeface="ヒラギノ角ゴ Pro W3"/>
              </a:rPr>
              <a:t>United Kingdom		</a:t>
            </a:r>
          </a:p>
          <a:p>
            <a:pPr lvl="1">
              <a:buFontTx/>
              <a:buNone/>
            </a:pPr>
            <a:r>
              <a:rPr lang="en-US" sz="600" dirty="0">
                <a:ea typeface="ヒラギノ角ゴ Pro W3"/>
                <a:cs typeface="ヒラギノ角ゴ Pro W3"/>
              </a:rPr>
              <a:t>United Republic of Tanzania	</a:t>
            </a:r>
          </a:p>
          <a:p>
            <a:pPr lvl="1">
              <a:buFontTx/>
              <a:buNone/>
            </a:pPr>
            <a:r>
              <a:rPr lang="en-US" sz="600" dirty="0">
                <a:ea typeface="ヒラギノ角ゴ Pro W3"/>
                <a:cs typeface="ヒラギノ角ゴ Pro W3"/>
              </a:rPr>
              <a:t>United States of America	</a:t>
            </a:r>
          </a:p>
          <a:p>
            <a:pPr>
              <a:buFontTx/>
              <a:buNone/>
            </a:pPr>
            <a:r>
              <a:rPr lang="en-US" sz="600" dirty="0">
                <a:ea typeface="ヒラギノ角ゴ Pro W3"/>
                <a:cs typeface="ヒラギノ角ゴ Pro W3"/>
              </a:rPr>
              <a:t>Uzbekistan		</a:t>
            </a:r>
          </a:p>
          <a:p>
            <a:pPr>
              <a:buFontTx/>
              <a:buNone/>
            </a:pPr>
            <a:r>
              <a:rPr lang="en-US" sz="600" dirty="0">
                <a:ea typeface="ヒラギノ角ゴ Pro W3"/>
                <a:cs typeface="ヒラギノ角ゴ Pro W3"/>
              </a:rPr>
              <a:t>Viet Nam		</a:t>
            </a:r>
          </a:p>
          <a:p>
            <a:pPr>
              <a:buFontTx/>
              <a:buNone/>
            </a:pPr>
            <a:r>
              <a:rPr lang="en-US" sz="600" dirty="0">
                <a:ea typeface="ヒラギノ角ゴ Pro W3"/>
                <a:cs typeface="ヒラギノ角ゴ Pro W3"/>
              </a:rPr>
              <a:t>Zambia</a:t>
            </a:r>
          </a:p>
          <a:p>
            <a:pPr>
              <a:buFontTx/>
              <a:buNone/>
            </a:pPr>
            <a:r>
              <a:rPr lang="en-US" sz="600" dirty="0">
                <a:ea typeface="ヒラギノ角ゴ Pro W3"/>
                <a:cs typeface="ヒラギノ角ゴ Pro W3"/>
              </a:rPr>
              <a:t>Zimbabwe</a:t>
            </a:r>
            <a:endParaRPr lang="de-DE" sz="600" dirty="0">
              <a:ea typeface="ヒラギノ角ゴ Pro W3"/>
              <a:cs typeface="ヒラギノ角ゴ Pro W3"/>
            </a:endParaRPr>
          </a:p>
        </p:txBody>
      </p:sp>
      <p:pic>
        <p:nvPicPr>
          <p:cNvPr id="942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30158"/>
            <a:ext cx="8739301" cy="4256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13"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636912"/>
            <a:ext cx="112712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26516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51" y="53752"/>
            <a:ext cx="7560840" cy="1143000"/>
          </a:xfrm>
        </p:spPr>
        <p:txBody>
          <a:bodyPr/>
          <a:lstStyle/>
          <a:p>
            <a:pPr algn="ctr"/>
            <a:r>
              <a:rPr lang="en-US" smtClean="0"/>
              <a:t>	COUNTRIES NOT YET IN PCT </a:t>
            </a:r>
            <a:endParaRPr lang="en-US" dirty="0"/>
          </a:p>
        </p:txBody>
      </p:sp>
      <p:sp>
        <p:nvSpPr>
          <p:cNvPr id="3" name="Content Placeholder 2"/>
          <p:cNvSpPr>
            <a:spLocks noGrp="1"/>
          </p:cNvSpPr>
          <p:nvPr>
            <p:ph idx="1"/>
          </p:nvPr>
        </p:nvSpPr>
        <p:spPr>
          <a:xfrm>
            <a:off x="421531" y="1628800"/>
            <a:ext cx="8229600" cy="5544616"/>
          </a:xfrm>
        </p:spPr>
        <p:txBody>
          <a:bodyPr/>
          <a:lstStyle/>
          <a:p>
            <a:pPr marL="177800" indent="-165100">
              <a:buFontTx/>
              <a:buNone/>
            </a:pPr>
            <a:r>
              <a:rPr lang="en-US" sz="1400" smtClean="0">
                <a:latin typeface="Arial "/>
                <a:ea typeface="ヒラギノ角ゴ Pro W3"/>
                <a:cs typeface="ヒラギノ角ゴ Pro W3"/>
              </a:rPr>
              <a:t>Afghanistan</a:t>
            </a:r>
          </a:p>
          <a:p>
            <a:pPr marL="177800" indent="-165100">
              <a:buFontTx/>
              <a:buNone/>
            </a:pPr>
            <a:r>
              <a:rPr lang="en-US" sz="1400" smtClean="0">
                <a:latin typeface="Arial "/>
                <a:ea typeface="ヒラギノ角ゴ Pro W3"/>
                <a:cs typeface="ヒラギノ角ゴ Pro W3"/>
              </a:rPr>
              <a:t>Andorra</a:t>
            </a:r>
          </a:p>
          <a:p>
            <a:pPr marL="177800" indent="-165100">
              <a:buFontTx/>
              <a:buNone/>
            </a:pPr>
            <a:r>
              <a:rPr lang="en-US" sz="1400" smtClean="0">
                <a:latin typeface="Arial "/>
                <a:ea typeface="ヒラギノ角ゴ Pro W3"/>
                <a:cs typeface="ヒラギノ角ゴ Pro W3"/>
              </a:rPr>
              <a:t>Argentina</a:t>
            </a:r>
          </a:p>
          <a:p>
            <a:pPr marL="177800" indent="-165100">
              <a:buFontTx/>
              <a:buNone/>
            </a:pPr>
            <a:r>
              <a:rPr lang="en-US" sz="1400" smtClean="0">
                <a:latin typeface="Arial "/>
                <a:ea typeface="ヒラギノ角ゴ Pro W3"/>
                <a:cs typeface="ヒラギノ角ゴ Pro W3"/>
              </a:rPr>
              <a:t>Bahamas</a:t>
            </a:r>
          </a:p>
          <a:p>
            <a:pPr marL="177800" indent="-165100">
              <a:buFontTx/>
              <a:buNone/>
            </a:pPr>
            <a:r>
              <a:rPr lang="en-US" sz="1400" smtClean="0">
                <a:latin typeface="Arial "/>
                <a:ea typeface="ヒラギノ角ゴ Pro W3"/>
                <a:cs typeface="ヒラギノ角ゴ Pro W3"/>
              </a:rPr>
              <a:t>Bangladesh</a:t>
            </a:r>
          </a:p>
          <a:p>
            <a:pPr marL="177800" indent="-165100">
              <a:buFontTx/>
              <a:buNone/>
            </a:pPr>
            <a:r>
              <a:rPr lang="en-US" sz="1400" smtClean="0">
                <a:latin typeface="Arial "/>
                <a:ea typeface="ヒラギノ角ゴ Pro W3"/>
                <a:cs typeface="ヒラギノ角ゴ Pro W3"/>
              </a:rPr>
              <a:t>Bhutan</a:t>
            </a:r>
          </a:p>
          <a:p>
            <a:pPr marL="177800" indent="-165100">
              <a:buFontTx/>
              <a:buNone/>
            </a:pPr>
            <a:r>
              <a:rPr lang="en-US" sz="1400" smtClean="0">
                <a:latin typeface="Arial "/>
                <a:ea typeface="ヒラギノ角ゴ Pro W3"/>
                <a:cs typeface="ヒラギノ角ゴ Pro W3"/>
              </a:rPr>
              <a:t>Bolivia</a:t>
            </a:r>
          </a:p>
          <a:p>
            <a:pPr marL="177800" indent="-165100">
              <a:buFontTx/>
              <a:buNone/>
            </a:pPr>
            <a:r>
              <a:rPr lang="en-US" sz="1400" smtClean="0">
                <a:latin typeface="Arial "/>
                <a:ea typeface="ヒラギノ角ゴ Pro W3"/>
                <a:cs typeface="ヒラギノ角ゴ Pro W3"/>
              </a:rPr>
              <a:t>Burundi</a:t>
            </a:r>
          </a:p>
          <a:p>
            <a:pPr marL="177800" indent="-165100">
              <a:buFontTx/>
              <a:buNone/>
            </a:pPr>
            <a:r>
              <a:rPr lang="en-US" sz="1400" smtClean="0">
                <a:latin typeface="Arial "/>
                <a:ea typeface="ヒラギノ角ゴ Pro W3"/>
                <a:cs typeface="ヒラギノ角ゴ Pro W3"/>
              </a:rPr>
              <a:t>Cambodia</a:t>
            </a:r>
          </a:p>
          <a:p>
            <a:pPr marL="177800" indent="-165100">
              <a:buFontTx/>
              <a:buNone/>
            </a:pPr>
            <a:r>
              <a:rPr lang="en-US" sz="1400" smtClean="0">
                <a:latin typeface="Arial "/>
                <a:ea typeface="ヒラギノ角ゴ Pro W3"/>
                <a:cs typeface="ヒラギノ角ゴ Pro W3"/>
              </a:rPr>
              <a:t>Cape Verde</a:t>
            </a:r>
          </a:p>
          <a:p>
            <a:pPr marL="177800" indent="-165100">
              <a:buFontTx/>
              <a:buNone/>
            </a:pPr>
            <a:r>
              <a:rPr lang="en-US" sz="1400" smtClean="0">
                <a:latin typeface="Arial "/>
                <a:ea typeface="ヒラギノ角ゴ Pro W3"/>
                <a:cs typeface="ヒラギノ角ゴ Pro W3"/>
              </a:rPr>
              <a:t>Democratic Republic of Congo</a:t>
            </a:r>
          </a:p>
          <a:p>
            <a:pPr marL="177800" indent="-165100">
              <a:buFontTx/>
              <a:buNone/>
            </a:pPr>
            <a:r>
              <a:rPr lang="en-US" sz="1400" smtClean="0">
                <a:latin typeface="Arial "/>
                <a:ea typeface="ヒラギノ角ゴ Pro W3"/>
                <a:cs typeface="ヒラギノ角ゴ Pro W3"/>
              </a:rPr>
              <a:t>Djibouti</a:t>
            </a:r>
          </a:p>
          <a:p>
            <a:pPr marL="177800" indent="-165100">
              <a:buFontTx/>
              <a:buNone/>
            </a:pPr>
            <a:r>
              <a:rPr lang="en-US" sz="1400" smtClean="0">
                <a:latin typeface="Arial "/>
                <a:ea typeface="ヒラギノ角ゴ Pro W3"/>
                <a:cs typeface="ヒラギノ角ゴ Pro W3"/>
              </a:rPr>
              <a:t>Eritrea</a:t>
            </a:r>
          </a:p>
          <a:p>
            <a:pPr marL="177800" indent="-165100">
              <a:buFontTx/>
              <a:buNone/>
            </a:pPr>
            <a:r>
              <a:rPr lang="en-US" sz="1400" smtClean="0">
                <a:latin typeface="Arial "/>
                <a:ea typeface="ヒラギノ角ゴ Pro W3"/>
                <a:cs typeface="ヒラギノ角ゴ Pro W3"/>
              </a:rPr>
              <a:t>Ethiopia</a:t>
            </a:r>
          </a:p>
          <a:p>
            <a:pPr marL="177800" indent="-165100">
              <a:buFontTx/>
              <a:buNone/>
            </a:pPr>
            <a:r>
              <a:rPr lang="en-US" sz="1400" smtClean="0">
                <a:latin typeface="Arial "/>
                <a:ea typeface="ヒラギノ角ゴ Pro W3"/>
                <a:cs typeface="ヒラギノ角ゴ Pro W3"/>
              </a:rPr>
              <a:t>Fiji</a:t>
            </a:r>
          </a:p>
          <a:p>
            <a:pPr marL="177800" indent="-165100">
              <a:buFontTx/>
              <a:buNone/>
            </a:pPr>
            <a:r>
              <a:rPr lang="en-US" sz="1400" smtClean="0">
                <a:latin typeface="Arial "/>
                <a:ea typeface="ヒラギノ角ゴ Pro W3"/>
                <a:cs typeface="ヒラギノ角ゴ Pro W3"/>
              </a:rPr>
              <a:t>Guyana</a:t>
            </a:r>
          </a:p>
          <a:p>
            <a:pPr marL="177800" indent="-165100">
              <a:buFontTx/>
              <a:buNone/>
            </a:pPr>
            <a:r>
              <a:rPr lang="en-US" sz="1400" smtClean="0">
                <a:latin typeface="Arial "/>
                <a:ea typeface="ヒラギノ角ゴ Pro W3"/>
                <a:cs typeface="ヒラギノ角ゴ Pro W3"/>
              </a:rPr>
              <a:t>Haiti</a:t>
            </a:r>
          </a:p>
          <a:p>
            <a:endParaRPr lang="en-US" dirty="0"/>
          </a:p>
        </p:txBody>
      </p:sp>
      <p:sp>
        <p:nvSpPr>
          <p:cNvPr id="5" name="Text Box 5"/>
          <p:cNvSpPr txBox="1">
            <a:spLocks noChangeArrowheads="1"/>
          </p:cNvSpPr>
          <p:nvPr/>
        </p:nvSpPr>
        <p:spPr bwMode="auto">
          <a:xfrm>
            <a:off x="6228184" y="1585391"/>
            <a:ext cx="24479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Somalia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South Sudan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Suriname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Timor-Leste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Tonga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Tuvalu</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Uruguay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Vanuatu</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Venezuela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Yemen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(45)</a:t>
            </a:r>
          </a:p>
        </p:txBody>
      </p:sp>
      <p:sp>
        <p:nvSpPr>
          <p:cNvPr id="6" name="Text Box 4"/>
          <p:cNvSpPr txBox="1">
            <a:spLocks noChangeArrowheads="1"/>
          </p:cNvSpPr>
          <p:nvPr/>
        </p:nvSpPr>
        <p:spPr bwMode="auto">
          <a:xfrm>
            <a:off x="3491880" y="1628800"/>
            <a:ext cx="25209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Iraq</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Jamaica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Jordan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Kiribati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Kuwait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Lebanon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Maldives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Marshall Islands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Mauritius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Micronesia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Myanmar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Nauru</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Nepal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Pakistan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Palau</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Paraguay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Samoa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Solomon Islands</a:t>
            </a:r>
          </a:p>
        </p:txBody>
      </p:sp>
    </p:spTree>
    <p:extLst>
      <p:ext uri="{BB962C8B-B14F-4D97-AF65-F5344CB8AC3E}">
        <p14:creationId xmlns:p14="http://schemas.microsoft.com/office/powerpoint/2010/main" val="22472343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PCT APPLICATIONS 2012 </a:t>
            </a:r>
            <a:endParaRPr lang="en-US" dirty="0"/>
          </a:p>
        </p:txBody>
      </p:sp>
      <p:pic>
        <p:nvPicPr>
          <p:cNvPr id="9523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323528" y="1124744"/>
            <a:ext cx="8352928" cy="4607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3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95936" y="6055363"/>
            <a:ext cx="2016224" cy="59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21786" y="6054978"/>
            <a:ext cx="1990090" cy="59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1207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TRENDS IN PCT FILING </a:t>
            </a:r>
            <a:endParaRPr lang="en-US" dirty="0"/>
          </a:p>
        </p:txBody>
      </p:sp>
      <p:pic>
        <p:nvPicPr>
          <p:cNvPr id="9625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07504" y="1772816"/>
            <a:ext cx="8820472" cy="383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36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9036496" cy="1008112"/>
          </a:xfrm>
        </p:spPr>
        <p:txBody>
          <a:bodyPr/>
          <a:lstStyle/>
          <a:p>
            <a:r>
              <a:rPr lang="en-US" smtClean="0"/>
              <a:t>	   INTELLECTUAL PROPERTY : 			           OUTREACH </a:t>
            </a:r>
            <a:endParaRPr lang="en-US" dirty="0"/>
          </a:p>
        </p:txBody>
      </p:sp>
      <p:graphicFrame>
        <p:nvGraphicFramePr>
          <p:cNvPr id="4" name="Objet 3"/>
          <p:cNvGraphicFramePr>
            <a:graphicFrameLocks noChangeAspect="1"/>
          </p:cNvGraphicFramePr>
          <p:nvPr>
            <p:extLst>
              <p:ext uri="{D42A27DB-BD31-4B8C-83A1-F6EECF244321}">
                <p14:modId xmlns:p14="http://schemas.microsoft.com/office/powerpoint/2010/main" val="2656209823"/>
              </p:ext>
            </p:extLst>
          </p:nvPr>
        </p:nvGraphicFramePr>
        <p:xfrm>
          <a:off x="395536" y="2492896"/>
          <a:ext cx="5976664" cy="3215878"/>
        </p:xfrm>
        <a:graphic>
          <a:graphicData uri="http://schemas.openxmlformats.org/presentationml/2006/ole">
            <mc:AlternateContent xmlns:mc="http://schemas.openxmlformats.org/markup-compatibility/2006">
              <mc:Choice xmlns:v="urn:schemas-microsoft-com:vml" Requires="v">
                <p:oleObj spid="_x0000_s83260" r:id="rId3" imgW="6769100" imgH="4127500" progId="">
                  <p:embed/>
                </p:oleObj>
              </mc:Choice>
              <mc:Fallback>
                <p:oleObj r:id="rId3" imgW="6769100" imgH="4127500" progId="">
                  <p:embed/>
                  <p:pic>
                    <p:nvPicPr>
                      <p:cNvPr id="0" name=""/>
                      <p:cNvPicPr/>
                      <p:nvPr/>
                    </p:nvPicPr>
                    <p:blipFill>
                      <a:blip r:embed="rId4"/>
                      <a:stretch>
                        <a:fillRect/>
                      </a:stretch>
                    </p:blipFill>
                    <p:spPr>
                      <a:xfrm>
                        <a:off x="395536" y="2492896"/>
                        <a:ext cx="5976664" cy="3215878"/>
                      </a:xfrm>
                      <a:prstGeom prst="rect">
                        <a:avLst/>
                      </a:prstGeom>
                    </p:spPr>
                  </p:pic>
                </p:oleObj>
              </mc:Fallback>
            </mc:AlternateContent>
          </a:graphicData>
        </a:graphic>
      </p:graphicFrame>
      <p:sp>
        <p:nvSpPr>
          <p:cNvPr id="5" name="ZoneTexte 4"/>
          <p:cNvSpPr txBox="1"/>
          <p:nvPr/>
        </p:nvSpPr>
        <p:spPr>
          <a:xfrm>
            <a:off x="2051720" y="1988840"/>
            <a:ext cx="6264696" cy="400110"/>
          </a:xfrm>
          <a:prstGeom prst="rect">
            <a:avLst/>
          </a:prstGeom>
          <a:noFill/>
        </p:spPr>
        <p:txBody>
          <a:bodyPr wrap="square" rtlCol="0">
            <a:spAutoFit/>
          </a:bodyPr>
          <a:lstStyle/>
          <a:p>
            <a:r>
              <a:rPr lang="fr-FR" sz="2000" dirty="0" smtClean="0">
                <a:solidFill>
                  <a:srgbClr val="000080"/>
                </a:solidFill>
              </a:rPr>
              <a:t>PUBLIC SECTOR &amp; POLICY MAKERS </a:t>
            </a:r>
            <a:endParaRPr lang="fr-FR" sz="2000" dirty="0">
              <a:solidFill>
                <a:srgbClr val="000080"/>
              </a:solidFill>
            </a:endParaRPr>
          </a:p>
        </p:txBody>
      </p:sp>
      <p:sp>
        <p:nvSpPr>
          <p:cNvPr id="6" name="ZoneTexte 5"/>
          <p:cNvSpPr txBox="1"/>
          <p:nvPr/>
        </p:nvSpPr>
        <p:spPr>
          <a:xfrm>
            <a:off x="6300192" y="3789040"/>
            <a:ext cx="2952328" cy="707886"/>
          </a:xfrm>
          <a:prstGeom prst="rect">
            <a:avLst/>
          </a:prstGeom>
          <a:noFill/>
        </p:spPr>
        <p:txBody>
          <a:bodyPr wrap="square" rtlCol="0">
            <a:spAutoFit/>
          </a:bodyPr>
          <a:lstStyle/>
          <a:p>
            <a:r>
              <a:rPr lang="fr-FR" sz="2000" dirty="0" smtClean="0">
                <a:solidFill>
                  <a:srgbClr val="000080"/>
                </a:solidFill>
              </a:rPr>
              <a:t>INTELLECTUAL PROPERTY OFFICES</a:t>
            </a:r>
            <a:endParaRPr lang="fr-FR" sz="2000" dirty="0">
              <a:solidFill>
                <a:srgbClr val="000080"/>
              </a:solidFill>
            </a:endParaRPr>
          </a:p>
        </p:txBody>
      </p:sp>
      <p:sp>
        <p:nvSpPr>
          <p:cNvPr id="7" name="ZoneTexte 6"/>
          <p:cNvSpPr txBox="1"/>
          <p:nvPr/>
        </p:nvSpPr>
        <p:spPr>
          <a:xfrm>
            <a:off x="1043608" y="3861048"/>
            <a:ext cx="4032448" cy="461665"/>
          </a:xfrm>
          <a:prstGeom prst="rect">
            <a:avLst/>
          </a:prstGeom>
          <a:noFill/>
        </p:spPr>
        <p:txBody>
          <a:bodyPr wrap="square" rtlCol="0">
            <a:spAutoFit/>
          </a:bodyPr>
          <a:lstStyle/>
          <a:p>
            <a:r>
              <a:rPr lang="fr-FR" b="1" dirty="0" smtClean="0">
                <a:solidFill>
                  <a:srgbClr val="000080"/>
                </a:solidFill>
              </a:rPr>
              <a:t>BUILDING AWARENESS</a:t>
            </a:r>
            <a:endParaRPr lang="fr-FR" b="1" dirty="0">
              <a:solidFill>
                <a:srgbClr val="000080"/>
              </a:solidFill>
            </a:endParaRPr>
          </a:p>
        </p:txBody>
      </p:sp>
      <p:sp>
        <p:nvSpPr>
          <p:cNvPr id="9" name="ZoneTexte 8"/>
          <p:cNvSpPr txBox="1"/>
          <p:nvPr/>
        </p:nvSpPr>
        <p:spPr>
          <a:xfrm>
            <a:off x="2123728" y="5877272"/>
            <a:ext cx="4824536" cy="400110"/>
          </a:xfrm>
          <a:prstGeom prst="rect">
            <a:avLst/>
          </a:prstGeom>
          <a:noFill/>
        </p:spPr>
        <p:txBody>
          <a:bodyPr wrap="square" rtlCol="0">
            <a:spAutoFit/>
          </a:bodyPr>
          <a:lstStyle/>
          <a:p>
            <a:r>
              <a:rPr lang="fr-FR" sz="2000" dirty="0" smtClean="0">
                <a:solidFill>
                  <a:srgbClr val="000080"/>
                </a:solidFill>
              </a:rPr>
              <a:t>GENERAL PUBLIC &amp; CIVIL SOCIETY </a:t>
            </a:r>
            <a:endParaRPr lang="fr-FR" sz="2000" dirty="0">
              <a:solidFill>
                <a:srgbClr val="000080"/>
              </a:solidFill>
            </a:endParaRPr>
          </a:p>
        </p:txBody>
      </p:sp>
    </p:spTree>
    <p:extLst>
      <p:ext uri="{BB962C8B-B14F-4D97-AF65-F5344CB8AC3E}">
        <p14:creationId xmlns:p14="http://schemas.microsoft.com/office/powerpoint/2010/main" val="25908314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87" y="332656"/>
            <a:ext cx="8801001" cy="1143000"/>
          </a:xfrm>
        </p:spPr>
        <p:txBody>
          <a:bodyPr/>
          <a:lstStyle/>
          <a:p>
            <a:pPr algn="ctr"/>
            <a:r>
              <a:rPr lang="en-US" sz="2800" smtClean="0"/>
              <a:t>INTERNATIONAL APPLICATIONS RECEIVED IN 2012 BY COUNTRY OF ORIGIN </a:t>
            </a:r>
            <a:endParaRPr lang="en-US" sz="2800" dirty="0"/>
          </a:p>
        </p:txBody>
      </p:sp>
      <p:pic>
        <p:nvPicPr>
          <p:cNvPr id="97282"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1700808"/>
            <a:ext cx="864096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p:cNvSpPr txBox="1">
            <a:spLocks noChangeArrowheads="1"/>
          </p:cNvSpPr>
          <p:nvPr/>
        </p:nvSpPr>
        <p:spPr bwMode="auto">
          <a:xfrm>
            <a:off x="163487" y="6111083"/>
            <a:ext cx="67675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sz="1600" b="0" i="0" u="none" strike="noStrike" kern="0" cap="none" spc="0" normalizeH="0" baseline="0" noProof="0" dirty="0" smtClean="0">
                <a:ln>
                  <a:noFill/>
                </a:ln>
                <a:solidFill>
                  <a:srgbClr val="000000"/>
                </a:solidFill>
                <a:effectLst/>
                <a:uLnTx/>
                <a:uFillTx/>
                <a:latin typeface="Arial" pitchFamily="34" charset="0"/>
                <a:cs typeface="Arial" pitchFamily="34" charset="0"/>
              </a:rPr>
              <a:t>Top 15 countries responsible for 92.7% of IAs filed in 2012</a:t>
            </a:r>
            <a:endParaRPr kumimoji="0" lang="en-US" sz="16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9625489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74638"/>
            <a:ext cx="8473460" cy="1143000"/>
          </a:xfrm>
        </p:spPr>
        <p:txBody>
          <a:bodyPr/>
          <a:lstStyle/>
          <a:p>
            <a:pPr algn="ctr"/>
            <a:r>
              <a:rPr lang="en-US" smtClean="0"/>
              <a:t>PCT NATIONAL PHASE ENTRIES – TOTAL </a:t>
            </a:r>
            <a:endParaRPr lang="en-US" dirty="0"/>
          </a:p>
        </p:txBody>
      </p:sp>
      <p:pic>
        <p:nvPicPr>
          <p:cNvPr id="9830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51520" y="2132856"/>
            <a:ext cx="8568952" cy="291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11764" y="5517232"/>
            <a:ext cx="8785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r>
              <a:rPr lang="en-US" sz="1600" dirty="0">
                <a:ea typeface="ヒラギノ角ゴ Pro W3"/>
                <a:cs typeface="ヒラギノ角ゴ Pro W3"/>
              </a:rPr>
              <a:t>  507,400 national phase entries estimated in 2011 (+ 4.2%)</a:t>
            </a:r>
          </a:p>
          <a:p>
            <a:r>
              <a:rPr lang="en-US" sz="1600" dirty="0">
                <a:ea typeface="ヒラギノ角ゴ Pro W3"/>
                <a:cs typeface="ヒラギノ角ゴ Pro W3"/>
              </a:rPr>
              <a:t>  431,800 (about 85%) of NPEs are from non-resident applicants</a:t>
            </a:r>
          </a:p>
        </p:txBody>
      </p:sp>
    </p:spTree>
    <p:extLst>
      <p:ext uri="{BB962C8B-B14F-4D97-AF65-F5344CB8AC3E}">
        <p14:creationId xmlns:p14="http://schemas.microsoft.com/office/powerpoint/2010/main" val="24128383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pPr algn="ctr"/>
            <a:r>
              <a:rPr lang="en-US" smtClean="0"/>
              <a:t>PCT NATIONAL PHASE ENTRIES 2011 BY TARGET DO (2) </a:t>
            </a:r>
            <a:endParaRPr lang="en-US" dirty="0"/>
          </a:p>
        </p:txBody>
      </p:sp>
      <p:pic>
        <p:nvPicPr>
          <p:cNvPr id="9933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323528" y="1700808"/>
            <a:ext cx="8424936"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461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lstStyle/>
          <a:p>
            <a:pPr algn="ctr"/>
            <a:r>
              <a:rPr lang="en-US" sz="2800" smtClean="0"/>
              <a:t>PARIS ROUTE VS. PCT NATIONAL PHASE </a:t>
            </a:r>
            <a:endParaRPr lang="en-US" sz="2800" dirty="0"/>
          </a:p>
        </p:txBody>
      </p:sp>
      <p:pic>
        <p:nvPicPr>
          <p:cNvPr id="10035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2060848"/>
            <a:ext cx="8640960" cy="299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6090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lstStyle/>
          <a:p>
            <a:pPr algn="ctr"/>
            <a:r>
              <a:rPr lang="en-US" smtClean="0"/>
              <a:t>USE OF PCT WHEN SEEKING IP5 PROTECTION </a:t>
            </a:r>
            <a:endParaRPr lang="en-US" dirty="0"/>
          </a:p>
        </p:txBody>
      </p:sp>
      <p:pic>
        <p:nvPicPr>
          <p:cNvPr id="10137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323528" y="1772816"/>
            <a:ext cx="8496944" cy="42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7229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TOP PCT APPLICANTS 2012</a:t>
            </a:r>
            <a:endParaRPr lang="en-US" dirty="0"/>
          </a:p>
        </p:txBody>
      </p:sp>
      <p:pic>
        <p:nvPicPr>
          <p:cNvPr id="102402"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627784" y="1412776"/>
            <a:ext cx="3744416" cy="5370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6372200" y="1459085"/>
            <a:ext cx="252028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*Almost 18 IAs/working day</a:t>
            </a:r>
          </a:p>
        </p:txBody>
      </p:sp>
      <p:sp>
        <p:nvSpPr>
          <p:cNvPr id="6" name="Text Box 4"/>
          <p:cNvSpPr txBox="1">
            <a:spLocks noChangeArrowheads="1"/>
          </p:cNvSpPr>
          <p:nvPr/>
        </p:nvSpPr>
        <p:spPr bwMode="auto">
          <a:xfrm>
            <a:off x="179513" y="5733256"/>
            <a:ext cx="1728192"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 of published</a:t>
            </a:r>
            <a:r>
              <a:rPr kumimoji="0" lang="en-US" sz="1400" b="0" i="0" u="none" strike="noStrike" kern="0" cap="none" spc="0" normalizeH="0" noProof="0" dirty="0" smtClean="0">
                <a:ln>
                  <a:noFill/>
                </a:ln>
                <a:solidFill>
                  <a:srgbClr val="000000"/>
                </a:solidFill>
                <a:effectLst/>
                <a:uLnTx/>
                <a:uFillTx/>
                <a:latin typeface="Arial" pitchFamily="34" charset="0"/>
                <a:cs typeface="Arial" pitchFamily="34" charset="0"/>
              </a:rPr>
              <a:t> </a:t>
            </a:r>
            <a:r>
              <a:rPr kumimoji="0" lang="en-US" sz="1400" b="0" i="0" u="none" strike="noStrike" kern="0" cap="none" spc="0" normalizeH="0" baseline="0" noProof="0" dirty="0" smtClean="0">
                <a:ln>
                  <a:noFill/>
                </a:ln>
                <a:solidFill>
                  <a:srgbClr val="000000"/>
                </a:solidFill>
                <a:effectLst/>
                <a:uLnTx/>
                <a:uFillTx/>
                <a:latin typeface="Arial" pitchFamily="34" charset="0"/>
                <a:cs typeface="Arial" pitchFamily="34" charset="0"/>
              </a:rPr>
              <a:t>PCT applications</a:t>
            </a:r>
          </a:p>
        </p:txBody>
      </p:sp>
    </p:spTree>
    <p:extLst>
      <p:ext uri="{BB962C8B-B14F-4D97-AF65-F5344CB8AC3E}">
        <p14:creationId xmlns:p14="http://schemas.microsoft.com/office/powerpoint/2010/main" val="30993712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PCT NATIONAL PHASE ENTRIES 2011 BY TARGET DO (1) </a:t>
            </a:r>
            <a:endParaRPr lang="en-US" dirty="0"/>
          </a:p>
        </p:txBody>
      </p:sp>
      <p:pic>
        <p:nvPicPr>
          <p:cNvPr id="10342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51520" y="1602521"/>
            <a:ext cx="8496944" cy="417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17647" y="5805264"/>
            <a:ext cx="914400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2286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r>
              <a:rPr lang="en-US" sz="1400" dirty="0">
                <a:ea typeface="ヒラギノ角ゴ Pro W3"/>
                <a:cs typeface="ヒラギノ角ゴ Pro W3"/>
              </a:rPr>
              <a:t>USPTO most preferred DO for National Phase Entries; had highest growth among the IP5 Offices (+7.3%)  </a:t>
            </a:r>
          </a:p>
          <a:p>
            <a:r>
              <a:rPr lang="en-US" sz="1400" dirty="0">
                <a:ea typeface="ヒラギノ角ゴ Pro W3"/>
                <a:cs typeface="ヒラギノ角ゴ Pro W3"/>
              </a:rPr>
              <a:t>Brazil (+12.6%) and India (+9.8%) had highest growth rates among top 10 Offices </a:t>
            </a:r>
          </a:p>
        </p:txBody>
      </p:sp>
    </p:spTree>
    <p:extLst>
      <p:ext uri="{BB962C8B-B14F-4D97-AF65-F5344CB8AC3E}">
        <p14:creationId xmlns:p14="http://schemas.microsoft.com/office/powerpoint/2010/main" val="40014521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TOP UNIVERSITY PCT APPLICANTS 2012 </a:t>
            </a:r>
            <a:endParaRPr lang="en-US" dirty="0"/>
          </a:p>
        </p:txBody>
      </p:sp>
      <p:pic>
        <p:nvPicPr>
          <p:cNvPr id="10445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539552" y="1988840"/>
            <a:ext cx="7128791"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8187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lstStyle/>
          <a:p>
            <a:pPr algn="ctr"/>
            <a:r>
              <a:rPr lang="en-US" sz="2800" smtClean="0"/>
              <a:t>TOP GOVERNMENT/RESEARCH INSTITUTION </a:t>
            </a:r>
            <a:br>
              <a:rPr lang="en-US" sz="2800" smtClean="0"/>
            </a:br>
            <a:r>
              <a:rPr lang="en-US" sz="2800" smtClean="0"/>
              <a:t>PCT APPLICANTS 2012 </a:t>
            </a:r>
            <a:endParaRPr lang="en-US" sz="2800" dirty="0"/>
          </a:p>
        </p:txBody>
      </p:sp>
      <p:sp>
        <p:nvSpPr>
          <p:cNvPr id="5" name="Rectangle 3"/>
          <p:cNvSpPr>
            <a:spLocks noGrp="1" noChangeArrowheads="1"/>
          </p:cNvSpPr>
          <p:nvPr>
            <p:ph idx="1"/>
          </p:nvPr>
        </p:nvSpPr>
        <p:spPr bwMode="auto">
          <a:xfrm>
            <a:off x="179512" y="1700808"/>
            <a:ext cx="886732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wrap="square">
            <a:spAutoFit/>
          </a:bodyPr>
          <a:lstStyle/>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ea typeface="ヒラギノ角ゴ Pro W3"/>
                <a:cs typeface="ヒラギノ角ゴ Pro W3"/>
              </a:rPr>
              <a:t>Commissariat a l’Energie Atomique et aux Energies Alternatives (France) </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ea typeface="ヒラギノ角ゴ Pro W3"/>
                <a:cs typeface="ヒラギノ角ゴ Pro W3"/>
              </a:rPr>
              <a:t>Fraunhofer-Gesellschaft zur Forderung Der Angewandten Forschung e.v. (Germany)</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ea typeface="ヒラギノ角ゴ Pro W3"/>
                <a:cs typeface="ヒラギノ角ゴ Pro W3"/>
              </a:rPr>
              <a:t>Centre National de la Recherche Scientifique (CNRS) (France)</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rPr>
              <a:t>China Academy of Telecommunications Technology</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rPr>
              <a:t>Institute of Microelectronics of Chinese Academy of Sciences (China)</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ea typeface="ヒラギノ角ゴ Pro W3"/>
                <a:cs typeface="ヒラギノ角ゴ Pro W3"/>
              </a:rPr>
              <a:t>Mimos Berhad (Malaysia)</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rPr>
              <a:t>Institut National de la Sante et de la Recherche Medicale (INSERM) (France)</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rPr>
              <a:t>Electronics &amp; Telecommunications Research Institute of Korea</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ea typeface="ヒラギノ角ゴ Pro W3"/>
                <a:cs typeface="ヒラギノ角ゴ Pro W3"/>
              </a:rPr>
              <a:t>Agency of Science, Technology and Research (Singapore)</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ea typeface="ヒラギノ角ゴ Pro W3"/>
                <a:cs typeface="ヒラギノ角ゴ Pro W3"/>
              </a:rPr>
              <a:t>Consejo Superior de Investigaciones Cientificas (CSIC) (Spain)</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rPr>
              <a:t>United States of America, represented by the Secretary, Department of Health and Human Services</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ea typeface="ヒラギノ角ゴ Pro W3"/>
                <a:cs typeface="ヒラギノ角ゴ Pro W3"/>
              </a:rPr>
              <a:t>National Institute of Advanced Industrial Science and Technology (Japan)</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rPr>
              <a:t>Council of Scientific and Industrial Research (India)</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ea typeface="ヒラギノ角ゴ Pro W3"/>
                <a:cs typeface="ヒラギノ角ゴ Pro W3"/>
              </a:rPr>
              <a:t>Korea Research Institute of BioScience and Biotechnology</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ea typeface="ヒラギノ角ゴ Pro W3"/>
                <a:cs typeface="ヒラギノ角ゴ Pro W3"/>
              </a:rPr>
              <a:t>Nederlandse Organisatie voor Toegepast-Natuurwetenschappelijk Onderzoek Tno (Netherlands)</a:t>
            </a:r>
          </a:p>
          <a:p>
            <a:pPr marL="457200" marR="0" lvl="0" indent="-457200" algn="just" defTabSz="91440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0" cap="none" spc="0" normalizeH="0" baseline="0" noProof="0" smtClean="0">
                <a:ln>
                  <a:noFill/>
                </a:ln>
                <a:solidFill>
                  <a:sysClr val="windowText" lastClr="000000"/>
                </a:solidFill>
                <a:effectLst/>
                <a:uLnTx/>
                <a:uFillTx/>
                <a:ea typeface="ヒラギノ角ゴ Pro W3"/>
                <a:cs typeface="ヒラギノ角ゴ Pro W3"/>
              </a:rPr>
              <a:t>Max Plank Institute (Germany)</a:t>
            </a:r>
            <a:endParaRPr kumimoji="0" lang="en-US" sz="1600" b="0" i="0" u="none" strike="noStrike" kern="0" cap="none" spc="0" normalizeH="0" baseline="0" noProof="0" dirty="0" smtClean="0">
              <a:ln>
                <a:noFill/>
              </a:ln>
              <a:solidFill>
                <a:sysClr val="windowText" lastClr="000000"/>
              </a:solidFill>
              <a:effectLst/>
              <a:uLnTx/>
              <a:uFillTx/>
              <a:ea typeface="ヒラギノ角ゴ Pro W3"/>
              <a:cs typeface="ヒラギノ角ゴ Pro W3"/>
            </a:endParaRPr>
          </a:p>
        </p:txBody>
      </p:sp>
    </p:spTree>
    <p:extLst>
      <p:ext uri="{BB962C8B-B14F-4D97-AF65-F5344CB8AC3E}">
        <p14:creationId xmlns:p14="http://schemas.microsoft.com/office/powerpoint/2010/main" val="1204684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SOME ICELAND PCT APPLICANTS </a:t>
            </a:r>
            <a:endParaRPr lang="en-US" dirty="0"/>
          </a:p>
        </p:txBody>
      </p:sp>
      <p:sp>
        <p:nvSpPr>
          <p:cNvPr id="3" name="Content Placeholder 2"/>
          <p:cNvSpPr>
            <a:spLocks noGrp="1"/>
          </p:cNvSpPr>
          <p:nvPr>
            <p:ph idx="1"/>
          </p:nvPr>
        </p:nvSpPr>
        <p:spPr>
          <a:xfrm>
            <a:off x="457200" y="1556792"/>
            <a:ext cx="8229600" cy="4569371"/>
          </a:xfrm>
        </p:spPr>
        <p:txBody>
          <a:bodyPr/>
          <a:lstStyle/>
          <a:p>
            <a:r>
              <a:rPr lang="en-US" sz="1600" dirty="0"/>
              <a:t>Decode Genetics EHF</a:t>
            </a:r>
          </a:p>
          <a:p>
            <a:endParaRPr lang="en-US" sz="1600" dirty="0"/>
          </a:p>
          <a:p>
            <a:r>
              <a:rPr lang="en-US" sz="1600" dirty="0" err="1"/>
              <a:t>Össur</a:t>
            </a:r>
            <a:r>
              <a:rPr lang="en-US" sz="1600" dirty="0"/>
              <a:t> HF</a:t>
            </a:r>
          </a:p>
          <a:p>
            <a:endParaRPr lang="en-US" sz="1600" dirty="0"/>
          </a:p>
          <a:p>
            <a:pPr marL="0" indent="0">
              <a:buNone/>
            </a:pPr>
            <a:endParaRPr lang="en-US" sz="1600" dirty="0"/>
          </a:p>
          <a:p>
            <a:r>
              <a:rPr lang="en-US" sz="1600" dirty="0" err="1"/>
              <a:t>Actavis</a:t>
            </a:r>
            <a:r>
              <a:rPr lang="en-US" sz="1600" dirty="0"/>
              <a:t> Group PTC EHF</a:t>
            </a:r>
          </a:p>
          <a:p>
            <a:endParaRPr lang="en-US" sz="1600" dirty="0"/>
          </a:p>
          <a:p>
            <a:endParaRPr lang="en-US" sz="1600" dirty="0"/>
          </a:p>
          <a:p>
            <a:r>
              <a:rPr lang="en-US" sz="1600" dirty="0" err="1"/>
              <a:t>Marel</a:t>
            </a:r>
            <a:r>
              <a:rPr lang="en-US" sz="1600" dirty="0"/>
              <a:t> HF</a:t>
            </a:r>
          </a:p>
          <a:p>
            <a:endParaRPr lang="en-US" sz="1600" dirty="0"/>
          </a:p>
          <a:p>
            <a:endParaRPr lang="en-US" sz="1600" dirty="0"/>
          </a:p>
          <a:p>
            <a:r>
              <a:rPr lang="en-US" sz="1600" dirty="0" err="1"/>
              <a:t>Skaginn</a:t>
            </a:r>
            <a:r>
              <a:rPr lang="en-US" sz="1600" dirty="0"/>
              <a:t> HF</a:t>
            </a:r>
          </a:p>
          <a:p>
            <a:pPr marL="0" indent="0">
              <a:buNone/>
            </a:pPr>
            <a:endParaRPr lang="en-US" sz="1600" dirty="0"/>
          </a:p>
          <a:p>
            <a:endParaRPr lang="en-US" sz="1600" dirty="0"/>
          </a:p>
          <a:p>
            <a:r>
              <a:rPr lang="en-US" sz="1600" dirty="0" err="1"/>
              <a:t>Prokaria</a:t>
            </a:r>
            <a:r>
              <a:rPr lang="en-US" sz="1600" dirty="0"/>
              <a:t> EHF</a:t>
            </a:r>
          </a:p>
          <a:p>
            <a:endParaRPr lang="en-US" dirty="0"/>
          </a:p>
        </p:txBody>
      </p:sp>
    </p:spTree>
    <p:extLst>
      <p:ext uri="{BB962C8B-B14F-4D97-AF65-F5344CB8AC3E}">
        <p14:creationId xmlns:p14="http://schemas.microsoft.com/office/powerpoint/2010/main" val="2412661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549275"/>
            <a:ext cx="91090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fr-CH" sz="3600" dirty="0">
                <a:solidFill>
                  <a:srgbClr val="000090"/>
                </a:solidFill>
                <a:cs typeface="Arial Unicode MS" charset="0"/>
              </a:rPr>
              <a:t>WIPO’s MAIN ACTIVITIES</a:t>
            </a:r>
            <a:endParaRPr lang="en-US" sz="3600" dirty="0">
              <a:solidFill>
                <a:srgbClr val="000090"/>
              </a:solidFill>
              <a:cs typeface="Arial Unicode MS" charset="0"/>
            </a:endParaRPr>
          </a:p>
        </p:txBody>
      </p:sp>
      <p:sp>
        <p:nvSpPr>
          <p:cNvPr id="7171" name="AutoShape 4"/>
          <p:cNvSpPr>
            <a:spLocks noChangeArrowheads="1"/>
          </p:cNvSpPr>
          <p:nvPr/>
        </p:nvSpPr>
        <p:spPr bwMode="auto">
          <a:xfrm>
            <a:off x="6156176" y="27089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solidFill>
                <a:srgbClr val="002060"/>
              </a:solidFill>
            </a:endParaRPr>
          </a:p>
        </p:txBody>
      </p:sp>
      <p:sp>
        <p:nvSpPr>
          <p:cNvPr id="7172" name="Text Box 5"/>
          <p:cNvSpPr txBox="1">
            <a:spLocks noChangeArrowheads="1"/>
          </p:cNvSpPr>
          <p:nvPr/>
        </p:nvSpPr>
        <p:spPr bwMode="auto">
          <a:xfrm>
            <a:off x="6983760" y="2636912"/>
            <a:ext cx="21602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r>
              <a:rPr lang="en-US" dirty="0" smtClean="0">
                <a:solidFill>
                  <a:schemeClr val="accent2"/>
                </a:solidFill>
                <a:latin typeface="Arial"/>
                <a:cs typeface="Arial"/>
              </a:rPr>
              <a:t>Norm Setting</a:t>
            </a:r>
            <a:r>
              <a:rPr lang="en-US" sz="2800" dirty="0">
                <a:solidFill>
                  <a:schemeClr val="accent2"/>
                </a:solidFill>
                <a:latin typeface="Tahoma" charset="0"/>
              </a:rPr>
              <a:t/>
            </a:r>
            <a:br>
              <a:rPr lang="en-US" sz="2800" dirty="0">
                <a:solidFill>
                  <a:schemeClr val="accent2"/>
                </a:solidFill>
                <a:latin typeface="Tahoma" charset="0"/>
              </a:rPr>
            </a:br>
            <a:endParaRPr lang="en-US" sz="1200" dirty="0">
              <a:solidFill>
                <a:schemeClr val="accent2"/>
              </a:solidFill>
              <a:latin typeface="Comic Sans MS" charset="0"/>
            </a:endParaRPr>
          </a:p>
        </p:txBody>
      </p:sp>
      <p:sp>
        <p:nvSpPr>
          <p:cNvPr id="7173" name="AutoShape 6"/>
          <p:cNvSpPr>
            <a:spLocks noChangeArrowheads="1"/>
          </p:cNvSpPr>
          <p:nvPr/>
        </p:nvSpPr>
        <p:spPr bwMode="auto">
          <a:xfrm rot="19354945">
            <a:off x="5335084" y="452113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23559" name="Text Box 7"/>
          <p:cNvSpPr txBox="1">
            <a:spLocks noChangeArrowheads="1"/>
          </p:cNvSpPr>
          <p:nvPr/>
        </p:nvSpPr>
        <p:spPr bwMode="auto">
          <a:xfrm>
            <a:off x="251520" y="2708920"/>
            <a:ext cx="2808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solidFill>
                  <a:srgbClr val="000090"/>
                </a:solidFill>
                <a:latin typeface="Arial"/>
                <a:cs typeface="Arial"/>
              </a:rPr>
              <a:t>Economic Development</a:t>
            </a:r>
          </a:p>
        </p:txBody>
      </p:sp>
      <p:sp>
        <p:nvSpPr>
          <p:cNvPr id="7175" name="AutoShape 8"/>
          <p:cNvSpPr>
            <a:spLocks noChangeArrowheads="1"/>
          </p:cNvSpPr>
          <p:nvPr/>
        </p:nvSpPr>
        <p:spPr bwMode="auto">
          <a:xfrm>
            <a:off x="2627784" y="2780928"/>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7176" name="Text Box 9"/>
          <p:cNvSpPr txBox="1">
            <a:spLocks noChangeArrowheads="1"/>
          </p:cNvSpPr>
          <p:nvPr/>
        </p:nvSpPr>
        <p:spPr bwMode="auto">
          <a:xfrm>
            <a:off x="5292080" y="5301208"/>
            <a:ext cx="38519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dirty="0" smtClean="0">
                <a:solidFill>
                  <a:srgbClr val="000090"/>
                </a:solidFill>
                <a:latin typeface="Arial"/>
                <a:ea typeface="Arial Unicode MS" pitchFamily="34" charset="-128"/>
                <a:cs typeface="Arial"/>
              </a:rPr>
              <a:t>Global Infrastructure</a:t>
            </a:r>
            <a:endParaRPr lang="en-US"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07904" y="2420888"/>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1894366">
            <a:off x="3021616" y="444531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7179" name="Text Box 13"/>
          <p:cNvSpPr txBox="1">
            <a:spLocks noChangeArrowheads="1"/>
          </p:cNvSpPr>
          <p:nvPr/>
        </p:nvSpPr>
        <p:spPr bwMode="auto">
          <a:xfrm>
            <a:off x="179512" y="5301208"/>
            <a:ext cx="3528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dirty="0">
                <a:solidFill>
                  <a:srgbClr val="000090"/>
                </a:solidFill>
                <a:latin typeface="Arial"/>
                <a:ea typeface="Arial Unicode MS" pitchFamily="34" charset="-128"/>
                <a:cs typeface="Arial"/>
              </a:rPr>
              <a:t>Services to Industry</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3000" fill="hold"/>
                                        <p:tgtEl>
                                          <p:spTgt spid="717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6000000">
                                      <p:cBhvr>
                                        <p:cTn id="10" dur="3000" fill="hold"/>
                                        <p:tgtEl>
                                          <p:spTgt spid="717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5400000">
                                      <p:cBhvr>
                                        <p:cTn id="14" dur="3000" fill="hold"/>
                                        <p:tgtEl>
                                          <p:spTgt spid="717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10800000">
                                      <p:cBhvr>
                                        <p:cTn id="18" dur="3000" fill="hold"/>
                                        <p:tgtEl>
                                          <p:spTgt spid="71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P spid="7175" grpId="0" animBg="1"/>
      <p:bldP spid="717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96944" cy="1143000"/>
          </a:xfrm>
        </p:spPr>
        <p:txBody>
          <a:bodyPr/>
          <a:lstStyle/>
          <a:p>
            <a:pPr algn="ctr"/>
            <a:r>
              <a:rPr lang="en-US" smtClean="0"/>
              <a:t>PCT INTERNATIONAL SEARCHING AUTHORITIES </a:t>
            </a:r>
            <a:endParaRPr lang="en-US" dirty="0"/>
          </a:p>
        </p:txBody>
      </p:sp>
      <p:sp>
        <p:nvSpPr>
          <p:cNvPr id="4" name="Rectangle 2"/>
          <p:cNvSpPr>
            <a:spLocks noGrp="1" noChangeArrowheads="1"/>
          </p:cNvSpPr>
          <p:nvPr>
            <p:ph idx="1"/>
          </p:nvPr>
        </p:nvSpPr>
        <p:spPr bwMode="auto">
          <a:xfrm>
            <a:off x="323528" y="1772816"/>
            <a:ext cx="8640960" cy="44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defTabSz="914400" eaLnBrk="1" fontAlgn="auto" latinLnBrk="0" hangingPunct="1">
              <a:lnSpc>
                <a:spcPct val="90000"/>
              </a:lnSpc>
              <a:spcBef>
                <a:spcPct val="10000"/>
              </a:spcBef>
              <a:spcAft>
                <a:spcPts val="0"/>
              </a:spcAft>
              <a:buClrTx/>
              <a:buSzTx/>
              <a:buFontTx/>
              <a:buNone/>
              <a:tabLst/>
              <a:defRPr/>
            </a:pPr>
            <a:r>
              <a:rPr kumimoji="0" lang="en-US" sz="1600" b="0" i="0" u="none" strike="noStrike" kern="0" cap="none" spc="0" normalizeH="0" baseline="0" noProof="0" smtClean="0">
                <a:ln>
                  <a:noFill/>
                </a:ln>
                <a:solidFill>
                  <a:sysClr val="windowText" lastClr="000000"/>
                </a:solidFill>
                <a:effectLst/>
                <a:uLnTx/>
                <a:uFillTx/>
              </a:rPr>
              <a:t>The ISAs are the following 19 offices: </a:t>
            </a:r>
          </a:p>
          <a:p>
            <a:pPr marL="0" marR="0" lvl="0" indent="0" defTabSz="914400" eaLnBrk="1" fontAlgn="auto" latinLnBrk="0" hangingPunct="1">
              <a:lnSpc>
                <a:spcPct val="90000"/>
              </a:lnSpc>
              <a:spcBef>
                <a:spcPct val="10000"/>
              </a:spcBef>
              <a:spcAft>
                <a:spcPts val="0"/>
              </a:spcAft>
              <a:buClrTx/>
              <a:buSzTx/>
              <a:buFontTx/>
              <a:buNone/>
              <a:tabLst/>
              <a:defRPr/>
            </a:pPr>
            <a:endParaRPr kumimoji="0" lang="en-US" sz="1400" b="0" i="0" u="none" strike="noStrike" kern="0" cap="none" spc="0" normalizeH="0" baseline="0" noProof="0" smtClean="0">
              <a:ln>
                <a:noFill/>
              </a:ln>
              <a:solidFill>
                <a:sysClr val="windowText" lastClr="000000"/>
              </a:solidFill>
              <a:effectLst/>
              <a:uLnTx/>
              <a:uFillTx/>
            </a:endParaRP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Australia</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Austria</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Brazil</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Canada</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Chile (not yet operating)</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China</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Egypt</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Finland</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India</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Israel</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Japan</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Republic of Korea</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Russian Federation</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Spain</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Sweden</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Ukraine (not yet operating)</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United States of America</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European Patent Office</a:t>
            </a:r>
          </a:p>
          <a:p>
            <a:pPr marL="3319463" marR="0" lvl="1" indent="0" defTabSz="914400" eaLnBrk="1" fontAlgn="auto" latinLnBrk="0" hangingPunct="1">
              <a:lnSpc>
                <a:spcPct val="90000"/>
              </a:lnSpc>
              <a:spcBef>
                <a:spcPct val="10000"/>
              </a:spcBef>
              <a:spcAft>
                <a:spcPts val="0"/>
              </a:spcAft>
              <a:buClrTx/>
              <a:buSzTx/>
              <a:buFont typeface="Wingdings" pitchFamily="2" charset="2"/>
              <a:buNone/>
              <a:tabLst/>
              <a:defRPr/>
            </a:pPr>
            <a:r>
              <a:rPr kumimoji="0" lang="en-US" sz="1400" b="0" i="0" u="none" strike="noStrike" kern="0" cap="none" spc="0" normalizeH="0" baseline="0" noProof="0" smtClean="0">
                <a:ln>
                  <a:noFill/>
                </a:ln>
                <a:solidFill>
                  <a:sysClr val="windowText" lastClr="000000"/>
                </a:solidFill>
                <a:effectLst/>
                <a:uLnTx/>
                <a:uFillTx/>
              </a:rPr>
              <a:t>Nordic Patent Institute</a:t>
            </a:r>
            <a:endParaRPr kumimoji="0" lang="en-US" sz="14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2579610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RECENT PCT DEVELOPMENT </a:t>
            </a:r>
            <a:endParaRPr lang="en-US" dirty="0"/>
          </a:p>
        </p:txBody>
      </p:sp>
      <p:sp>
        <p:nvSpPr>
          <p:cNvPr id="4" name="Content Placeholder 3"/>
          <p:cNvSpPr>
            <a:spLocks noGrp="1" noChangeArrowheads="1"/>
          </p:cNvSpPr>
          <p:nvPr>
            <p:ph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sysClr val="windowText" lastClr="000000"/>
              </a:solidFill>
              <a:effectLst/>
              <a:uLnTx/>
              <a:uFillTx/>
            </a:endParaRPr>
          </a:p>
          <a:p>
            <a:pPr marR="0" lvl="0" algn="just"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0" cap="none" spc="0" normalizeH="0" baseline="0" noProof="0" smtClean="0">
                <a:ln>
                  <a:noFill/>
                </a:ln>
                <a:solidFill>
                  <a:sysClr val="windowText" lastClr="000000"/>
                </a:solidFill>
                <a:effectLst/>
                <a:uLnTx/>
                <a:uFillTx/>
              </a:rPr>
              <a:t>America Invents Act (AIA) Simplification for PCT</a:t>
            </a:r>
          </a:p>
          <a:p>
            <a:pPr marL="0" marR="0" lvl="0" indent="0" algn="just" defTabSz="914400" eaLnBrk="1" fontAlgn="auto" latinLnBrk="0" hangingPunct="1">
              <a:lnSpc>
                <a:spcPct val="100000"/>
              </a:lnSpc>
              <a:spcBef>
                <a:spcPts val="0"/>
              </a:spcBef>
              <a:spcAft>
                <a:spcPts val="0"/>
              </a:spcAft>
              <a:buClrTx/>
              <a:buSzTx/>
              <a:buNone/>
              <a:tabLst/>
              <a:defRPr/>
            </a:pPr>
            <a:endParaRPr kumimoji="0" lang="en-US" sz="1600" b="0" i="0" u="none" strike="noStrike" kern="0" cap="none" spc="0" normalizeH="0" baseline="0" noProof="0" smtClean="0">
              <a:ln>
                <a:noFill/>
              </a:ln>
              <a:solidFill>
                <a:sysClr val="windowText" lastClr="000000"/>
              </a:solidFill>
              <a:effectLst/>
              <a:uLnTx/>
              <a:uFillTx/>
            </a:endParaRPr>
          </a:p>
          <a:p>
            <a:pPr marR="0" lvl="0" algn="just" defTabSz="914400" eaLnBrk="1" fontAlgn="auto" latinLnBrk="0" hangingPunct="1">
              <a:lnSpc>
                <a:spcPct val="100000"/>
              </a:lnSpc>
              <a:spcBef>
                <a:spcPct val="10000"/>
              </a:spcBef>
              <a:spcAft>
                <a:spcPts val="0"/>
              </a:spcAft>
              <a:buClrTx/>
              <a:buSzTx/>
              <a:buFont typeface="Wingdings" pitchFamily="2" charset="2"/>
              <a:buChar char="Ø"/>
              <a:tabLst/>
              <a:defRPr/>
            </a:pPr>
            <a:r>
              <a:rPr kumimoji="0" lang="en-US" sz="1600" b="0" i="0" u="none" strike="noStrike" kern="0" cap="none" spc="0" normalizeH="0" baseline="0" noProof="0" smtClean="0">
                <a:ln>
                  <a:noFill/>
                </a:ln>
                <a:solidFill>
                  <a:sysClr val="windowText" lastClr="000000"/>
                </a:solidFill>
                <a:effectLst/>
                <a:uLnTx/>
                <a:uFillTx/>
              </a:rPr>
              <a:t>3</a:t>
            </a:r>
            <a:r>
              <a:rPr kumimoji="0" lang="en-US" sz="1600" b="0" i="0" u="none" strike="noStrike" kern="0" cap="none" spc="0" normalizeH="0" baseline="30000" noProof="0" smtClean="0">
                <a:ln>
                  <a:noFill/>
                </a:ln>
                <a:solidFill>
                  <a:sysClr val="windowText" lastClr="000000"/>
                </a:solidFill>
                <a:effectLst/>
                <a:uLnTx/>
                <a:uFillTx/>
              </a:rPr>
              <a:t>rd</a:t>
            </a:r>
            <a:r>
              <a:rPr kumimoji="0" lang="en-US" sz="1600" b="0" i="0" u="none" strike="noStrike" kern="0" cap="none" spc="0" normalizeH="0" baseline="0" noProof="0" smtClean="0">
                <a:ln>
                  <a:noFill/>
                </a:ln>
                <a:solidFill>
                  <a:sysClr val="windowText" lastClr="000000"/>
                </a:solidFill>
                <a:effectLst/>
                <a:uLnTx/>
                <a:uFillTx/>
              </a:rPr>
              <a:t> Party Observation system</a:t>
            </a:r>
          </a:p>
          <a:p>
            <a:pPr marL="0" marR="0" lvl="0" indent="0" algn="just" defTabSz="914400" eaLnBrk="1" fontAlgn="auto" latinLnBrk="0" hangingPunct="1">
              <a:lnSpc>
                <a:spcPct val="100000"/>
              </a:lnSpc>
              <a:spcBef>
                <a:spcPct val="10000"/>
              </a:spcBef>
              <a:spcAft>
                <a:spcPts val="0"/>
              </a:spcAft>
              <a:buClrTx/>
              <a:buSzTx/>
              <a:buNone/>
              <a:tabLst/>
              <a:defRPr/>
            </a:pPr>
            <a:endParaRPr kumimoji="0" lang="en-US" sz="1600" b="0" i="0" u="none" strike="noStrike" kern="0" cap="none" spc="0" normalizeH="0" baseline="0" noProof="0" smtClean="0">
              <a:ln>
                <a:noFill/>
              </a:ln>
              <a:solidFill>
                <a:sysClr val="windowText" lastClr="000000"/>
              </a:solidFill>
              <a:effectLst/>
              <a:uLnTx/>
              <a:uFillTx/>
            </a:endParaRPr>
          </a:p>
          <a:p>
            <a:pPr marR="0" lvl="0" algn="just"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0" cap="none" spc="0" normalizeH="0" baseline="0" noProof="0" smtClean="0">
                <a:ln>
                  <a:noFill/>
                </a:ln>
                <a:solidFill>
                  <a:sysClr val="windowText" lastClr="000000"/>
                </a:solidFill>
                <a:effectLst/>
                <a:uLnTx/>
                <a:uFillTx/>
              </a:rPr>
              <a:t>Indication of availability for license</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sysClr val="windowText" lastClr="000000"/>
              </a:solidFill>
              <a:effectLst/>
              <a:uLnTx/>
              <a:uFillTx/>
            </a:endParaRPr>
          </a:p>
          <a:p>
            <a:pPr marR="0" lvl="0" algn="just" defTabSz="914400" eaLnBrk="1" fontAlgn="auto" latinLnBrk="0" hangingPunct="1">
              <a:lnSpc>
                <a:spcPct val="100000"/>
              </a:lnSpc>
              <a:spcBef>
                <a:spcPct val="10000"/>
              </a:spcBef>
              <a:spcAft>
                <a:spcPts val="0"/>
              </a:spcAft>
              <a:buClrTx/>
              <a:buSzTx/>
              <a:buFont typeface="Wingdings" pitchFamily="2" charset="2"/>
              <a:buChar char="Ø"/>
              <a:tabLst/>
              <a:defRPr/>
            </a:pPr>
            <a:r>
              <a:rPr lang="en-US" sz="1600" noProof="0" smtClean="0">
                <a:solidFill>
                  <a:sysClr val="windowText" lastClr="000000"/>
                </a:solidFill>
              </a:rPr>
              <a:t>e</a:t>
            </a:r>
            <a:r>
              <a:rPr lang="en-US" sz="1600" smtClean="0">
                <a:solidFill>
                  <a:sysClr val="windowText" lastClr="000000"/>
                </a:solidFill>
              </a:rPr>
              <a:t>PCT </a:t>
            </a:r>
            <a:endParaRPr kumimoji="0" lang="en-US" sz="1600" b="0" i="0" u="none" strike="noStrike" kern="0" cap="none" spc="0" normalizeH="0" baseline="0" noProof="0" smtClean="0">
              <a:ln>
                <a:noFill/>
              </a:ln>
              <a:solidFill>
                <a:sysClr val="windowText" lastClr="000000"/>
              </a:solidFill>
              <a:effectLst/>
              <a:uLnTx/>
              <a:uFillTx/>
            </a:endParaRPr>
          </a:p>
          <a:p>
            <a:pPr marL="0" marR="0" lvl="0" indent="0" algn="just" defTabSz="914400" eaLnBrk="1" fontAlgn="auto" latinLnBrk="0" hangingPunct="1">
              <a:lnSpc>
                <a:spcPct val="100000"/>
              </a:lnSpc>
              <a:spcBef>
                <a:spcPct val="10000"/>
              </a:spcBef>
              <a:spcAft>
                <a:spcPts val="0"/>
              </a:spcAft>
              <a:buClrTx/>
              <a:buSzTx/>
              <a:buNone/>
              <a:tabLst/>
              <a:defRPr/>
            </a:pPr>
            <a:endParaRPr kumimoji="0" lang="en-US" sz="1600" b="0" i="0" u="none" strike="noStrike" kern="0" cap="none" spc="0" normalizeH="0" baseline="0" noProof="0" smtClean="0">
              <a:ln>
                <a:noFill/>
              </a:ln>
              <a:solidFill>
                <a:sysClr val="windowText" lastClr="000000"/>
              </a:solidFill>
              <a:effectLst/>
              <a:uLnTx/>
              <a:uFillTx/>
            </a:endParaRPr>
          </a:p>
          <a:p>
            <a:pPr marR="0" lvl="0" algn="just" defTabSz="914400" eaLnBrk="1" fontAlgn="auto" latinLnBrk="0" hangingPunct="1">
              <a:lnSpc>
                <a:spcPct val="100000"/>
              </a:lnSpc>
              <a:spcBef>
                <a:spcPct val="10000"/>
              </a:spcBef>
              <a:spcAft>
                <a:spcPts val="0"/>
              </a:spcAft>
              <a:buClrTx/>
              <a:buSzTx/>
              <a:buFont typeface="Wingdings" pitchFamily="2" charset="2"/>
              <a:buChar char="Ø"/>
              <a:tabLst/>
              <a:defRPr/>
            </a:pPr>
            <a:r>
              <a:rPr kumimoji="0" lang="en-US" sz="1600" b="0" i="0" u="none" strike="noStrike" kern="0" cap="none" spc="0" normalizeH="0" baseline="0" noProof="0" smtClean="0">
                <a:ln>
                  <a:noFill/>
                </a:ln>
                <a:solidFill>
                  <a:sysClr val="windowText" lastClr="000000"/>
                </a:solidFill>
                <a:effectLst/>
                <a:uLnTx/>
                <a:uFillTx/>
              </a:rPr>
              <a:t>PCT-PPH</a:t>
            </a:r>
          </a:p>
          <a:p>
            <a:pPr marL="0" marR="0" lvl="0" indent="0" algn="just" defTabSz="914400" eaLnBrk="1" fontAlgn="auto" latinLnBrk="0" hangingPunct="1">
              <a:lnSpc>
                <a:spcPct val="100000"/>
              </a:lnSpc>
              <a:spcBef>
                <a:spcPct val="10000"/>
              </a:spcBef>
              <a:spcAft>
                <a:spcPts val="0"/>
              </a:spcAft>
              <a:buClrTx/>
              <a:buSzTx/>
              <a:buNone/>
              <a:tabLst/>
              <a:defRPr/>
            </a:pPr>
            <a:endParaRPr kumimoji="0" lang="en-US" sz="1600" b="0" i="0" u="none" strike="noStrike" kern="0" cap="none" spc="0" normalizeH="0" baseline="0" noProof="0" smtClean="0">
              <a:ln>
                <a:noFill/>
              </a:ln>
              <a:solidFill>
                <a:sysClr val="windowText" lastClr="000000"/>
              </a:solidFill>
              <a:effectLst/>
              <a:uLnTx/>
              <a:uFillTx/>
            </a:endParaRPr>
          </a:p>
          <a:p>
            <a:pPr marR="0" lvl="0" algn="just" defTabSz="914400" eaLnBrk="1" fontAlgn="auto" latinLnBrk="0" hangingPunct="1">
              <a:lnSpc>
                <a:spcPct val="100000"/>
              </a:lnSpc>
              <a:spcBef>
                <a:spcPct val="10000"/>
              </a:spcBef>
              <a:spcAft>
                <a:spcPts val="0"/>
              </a:spcAft>
              <a:buClrTx/>
              <a:buSzTx/>
              <a:buFont typeface="Wingdings" pitchFamily="2" charset="2"/>
              <a:buChar char="Ø"/>
              <a:tabLst/>
              <a:defRPr/>
            </a:pPr>
            <a:r>
              <a:rPr kumimoji="0" lang="en-US" sz="1600" b="0" i="0" u="none" strike="noStrike" kern="0" cap="none" spc="0" normalizeH="0" baseline="0" noProof="0" smtClean="0">
                <a:ln>
                  <a:noFill/>
                </a:ln>
                <a:solidFill>
                  <a:sysClr val="windowText" lastClr="000000"/>
                </a:solidFill>
                <a:effectLst/>
                <a:uLnTx/>
                <a:uFillTx/>
              </a:rPr>
              <a:t>WIPO AMC fee reduction for PCT users </a:t>
            </a:r>
          </a:p>
          <a:p>
            <a:pPr marL="0" marR="0" lvl="0" indent="0" algn="just" defTabSz="914400" eaLnBrk="1" fontAlgn="auto" latinLnBrk="0" hangingPunct="1">
              <a:lnSpc>
                <a:spcPct val="100000"/>
              </a:lnSpc>
              <a:spcBef>
                <a:spcPct val="10000"/>
              </a:spcBef>
              <a:spcAft>
                <a:spcPts val="0"/>
              </a:spcAft>
              <a:buClrTx/>
              <a:buSzTx/>
              <a:buNone/>
              <a:tabLst/>
              <a:defRPr/>
            </a:pPr>
            <a:endParaRPr kumimoji="0" lang="en-US" sz="1600" b="0" i="0" u="none" strike="noStrike" kern="0" cap="none" spc="0" normalizeH="0" baseline="0" noProof="0" smtClean="0">
              <a:ln>
                <a:noFill/>
              </a:ln>
              <a:solidFill>
                <a:sysClr val="windowText" lastClr="000000"/>
              </a:solidFill>
              <a:effectLst/>
              <a:uLnTx/>
              <a:uFillTx/>
            </a:endParaRPr>
          </a:p>
          <a:p>
            <a:pPr marR="0" lvl="0" algn="just" defTabSz="914400" eaLnBrk="1" fontAlgn="auto" latinLnBrk="0" hangingPunct="1">
              <a:lnSpc>
                <a:spcPct val="100000"/>
              </a:lnSpc>
              <a:spcBef>
                <a:spcPct val="10000"/>
              </a:spcBef>
              <a:spcAft>
                <a:spcPts val="0"/>
              </a:spcAft>
              <a:buClrTx/>
              <a:buSzTx/>
              <a:buFont typeface="Wingdings" pitchFamily="2" charset="2"/>
              <a:buChar char="Ø"/>
              <a:tabLst/>
              <a:defRPr/>
            </a:pPr>
            <a:r>
              <a:rPr kumimoji="0" lang="en-US" sz="1600" b="0" i="0" u="none" strike="noStrike" kern="0" cap="none" spc="0" normalizeH="0" baseline="0" noProof="0" smtClean="0">
                <a:ln>
                  <a:noFill/>
                </a:ln>
                <a:solidFill>
                  <a:sysClr val="windowText" lastClr="000000"/>
                </a:solidFill>
                <a:effectLst/>
                <a:uLnTx/>
                <a:uFillTx/>
              </a:rPr>
              <a:t>Misleading invitations</a:t>
            </a:r>
          </a:p>
          <a:p>
            <a:pPr marL="0" marR="0" lvl="0" indent="0" algn="just" defTabSz="914400" eaLnBrk="1" fontAlgn="auto" latinLnBrk="0" hangingPunct="1">
              <a:lnSpc>
                <a:spcPct val="100000"/>
              </a:lnSpc>
              <a:spcBef>
                <a:spcPct val="10000"/>
              </a:spcBef>
              <a:spcAft>
                <a:spcPts val="0"/>
              </a:spcAft>
              <a:buClrTx/>
              <a:buSzTx/>
              <a:buNone/>
              <a:tabLst/>
              <a:defRPr/>
            </a:pPr>
            <a:endParaRPr kumimoji="0" lang="en-US" sz="1600" b="0" i="0" u="none" strike="noStrike" kern="0" cap="none" spc="0" normalizeH="0" baseline="0" noProof="0" smtClean="0">
              <a:ln>
                <a:noFill/>
              </a:ln>
              <a:solidFill>
                <a:sysClr val="windowText" lastClr="000000"/>
              </a:solidFill>
              <a:effectLst/>
              <a:uLnTx/>
              <a:uFillTx/>
            </a:endParaRPr>
          </a:p>
          <a:p>
            <a:pPr marR="0" lvl="0" algn="just" defTabSz="914400" eaLnBrk="1" fontAlgn="auto" latinLnBrk="0" hangingPunct="1">
              <a:lnSpc>
                <a:spcPct val="100000"/>
              </a:lnSpc>
              <a:spcBef>
                <a:spcPct val="10000"/>
              </a:spcBef>
              <a:spcAft>
                <a:spcPts val="0"/>
              </a:spcAft>
              <a:buClrTx/>
              <a:buSzTx/>
              <a:buFont typeface="Wingdings" pitchFamily="2" charset="2"/>
              <a:buChar char="Ø"/>
              <a:tabLst/>
              <a:defRPr/>
            </a:pPr>
            <a:r>
              <a:rPr kumimoji="0" lang="en-US" sz="1600" b="0" i="0" u="none" strike="noStrike" kern="0" cap="none" spc="0" normalizeH="0" baseline="0" noProof="0" smtClean="0">
                <a:ln>
                  <a:noFill/>
                </a:ln>
                <a:solidFill>
                  <a:sysClr val="windowText" lastClr="000000"/>
                </a:solidFill>
                <a:effectLst/>
                <a:uLnTx/>
                <a:uFillTx/>
              </a:rPr>
              <a:t>PCT Working Group 2013</a:t>
            </a:r>
          </a:p>
          <a:p>
            <a:pPr marL="0" marR="0" lvl="0" indent="0" algn="just" defTabSz="914400" eaLnBrk="1" fontAlgn="auto" latinLnBrk="0" hangingPunct="1">
              <a:lnSpc>
                <a:spcPct val="100000"/>
              </a:lnSpc>
              <a:spcBef>
                <a:spcPct val="10000"/>
              </a:spcBef>
              <a:spcAft>
                <a:spcPts val="0"/>
              </a:spcAft>
              <a:buClrTx/>
              <a:buSzTx/>
              <a:buFontTx/>
              <a:buNone/>
              <a:tabLst/>
              <a:defRPr/>
            </a:pPr>
            <a:endParaRPr kumimoji="0" lang="en-US" sz="16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6344291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lstStyle/>
          <a:p>
            <a:pPr algn="ctr"/>
            <a:r>
              <a:rPr lang="en-US" smtClean="0"/>
              <a:t>AIA SIMPLIFICATION FOR PCT (1) </a:t>
            </a:r>
            <a:endParaRPr lang="en-US" dirty="0"/>
          </a:p>
        </p:txBody>
      </p:sp>
      <p:sp>
        <p:nvSpPr>
          <p:cNvPr id="5" name="Rectangle 3"/>
          <p:cNvSpPr>
            <a:spLocks noGrp="1" noChangeArrowheads="1"/>
          </p:cNvSpPr>
          <p:nvPr>
            <p:ph idx="1"/>
          </p:nvPr>
        </p:nvSpPr>
        <p:spPr>
          <a:xfrm>
            <a:off x="251520" y="1340768"/>
            <a:ext cx="8568952" cy="4352925"/>
          </a:xfrm>
        </p:spPr>
        <p:txBody>
          <a:bodyPr/>
          <a:lstStyle/>
          <a:p>
            <a:pPr>
              <a:spcBef>
                <a:spcPct val="25000"/>
              </a:spcBef>
              <a:spcAft>
                <a:spcPct val="35000"/>
              </a:spcAft>
            </a:pPr>
            <a:r>
              <a:rPr lang="en-US" sz="1800" dirty="0" smtClean="0"/>
              <a:t>US national law changes which entered into force on 16 September 2012 have direct impact on the PCT system</a:t>
            </a:r>
          </a:p>
          <a:p>
            <a:pPr lvl="1" algn="just">
              <a:lnSpc>
                <a:spcPct val="150000"/>
              </a:lnSpc>
              <a:spcBef>
                <a:spcPct val="25000"/>
              </a:spcBef>
              <a:spcAft>
                <a:spcPct val="35000"/>
              </a:spcAft>
              <a:buFont typeface="Wingdings" pitchFamily="2" charset="2"/>
              <a:buChar char="Ø"/>
            </a:pPr>
            <a:r>
              <a:rPr lang="en-US" sz="1600" dirty="0" smtClean="0"/>
              <a:t>Related PCT Rule changes were adopted by the PCT Assembly in October 2012 and entered into force on 1 January 2013</a:t>
            </a:r>
          </a:p>
          <a:p>
            <a:pPr marL="457200" lvl="1" indent="0">
              <a:spcBef>
                <a:spcPct val="25000"/>
              </a:spcBef>
              <a:spcAft>
                <a:spcPct val="35000"/>
              </a:spcAft>
              <a:buNone/>
            </a:pPr>
            <a:endParaRPr lang="en-US" sz="1600" dirty="0" smtClean="0"/>
          </a:p>
          <a:p>
            <a:pPr>
              <a:spcBef>
                <a:spcPct val="25000"/>
              </a:spcBef>
              <a:spcAft>
                <a:spcPct val="35000"/>
              </a:spcAft>
            </a:pPr>
            <a:r>
              <a:rPr lang="en-US" sz="1800" dirty="0" smtClean="0"/>
              <a:t>Simplification for PCT system since </a:t>
            </a:r>
            <a:r>
              <a:rPr lang="en-US" sz="1800" u="sng" dirty="0" smtClean="0"/>
              <a:t>16 September 2012</a:t>
            </a:r>
            <a:r>
              <a:rPr lang="en-US" sz="1800" dirty="0" smtClean="0"/>
              <a:t>:</a:t>
            </a:r>
          </a:p>
          <a:p>
            <a:pPr lvl="1" algn="just">
              <a:lnSpc>
                <a:spcPct val="150000"/>
              </a:lnSpc>
              <a:spcBef>
                <a:spcPct val="25000"/>
              </a:spcBef>
              <a:spcAft>
                <a:spcPct val="35000"/>
              </a:spcAft>
              <a:buFont typeface="Wingdings" pitchFamily="2" charset="2"/>
              <a:buChar char="Ø"/>
            </a:pPr>
            <a:r>
              <a:rPr lang="en-US" sz="1600" dirty="0" smtClean="0"/>
              <a:t>PCT applications can be filed in the name of a corporate applicant for all States, including the US</a:t>
            </a:r>
          </a:p>
          <a:p>
            <a:pPr lvl="1" algn="just">
              <a:lnSpc>
                <a:spcPct val="150000"/>
              </a:lnSpc>
              <a:spcBef>
                <a:spcPct val="25000"/>
              </a:spcBef>
              <a:spcAft>
                <a:spcPct val="35000"/>
              </a:spcAft>
              <a:buFont typeface="Wingdings" pitchFamily="2" charset="2"/>
              <a:buChar char="Ø"/>
            </a:pPr>
            <a:r>
              <a:rPr lang="en-US" sz="1600" dirty="0" smtClean="0"/>
              <a:t>Only declarations of </a:t>
            </a:r>
            <a:r>
              <a:rPr lang="en-US" sz="1600" dirty="0" err="1" smtClean="0"/>
              <a:t>inventorship</a:t>
            </a:r>
            <a:r>
              <a:rPr lang="en-US" sz="1600" dirty="0" smtClean="0"/>
              <a:t> (PCT Rule 4.17(iv)) complying with new standardized wording (Section 214 PCT/AIs) will be accepted by DO/US</a:t>
            </a:r>
          </a:p>
          <a:p>
            <a:pPr lvl="1" algn="just">
              <a:lnSpc>
                <a:spcPct val="150000"/>
              </a:lnSpc>
              <a:spcBef>
                <a:spcPct val="25000"/>
              </a:spcBef>
              <a:spcAft>
                <a:spcPct val="35000"/>
              </a:spcAft>
              <a:buFont typeface="Wingdings" pitchFamily="2" charset="2"/>
              <a:buChar char="Ø"/>
            </a:pPr>
            <a:r>
              <a:rPr lang="en-US" sz="1600" dirty="0" smtClean="0"/>
              <a:t>The request form (PCT/RO/101) and PCT-SAFE software were modified accordingly</a:t>
            </a:r>
            <a:r>
              <a:rPr lang="en-US" sz="1600" i="1" dirty="0" smtClean="0"/>
              <a:t> </a:t>
            </a:r>
          </a:p>
        </p:txBody>
      </p:sp>
    </p:spTree>
    <p:extLst>
      <p:ext uri="{BB962C8B-B14F-4D97-AF65-F5344CB8AC3E}">
        <p14:creationId xmlns:p14="http://schemas.microsoft.com/office/powerpoint/2010/main" val="31308919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AIA SIMPLIFICATION FOR PCT (2) </a:t>
            </a:r>
            <a:endParaRPr lang="en-US" dirty="0"/>
          </a:p>
        </p:txBody>
      </p:sp>
      <p:sp>
        <p:nvSpPr>
          <p:cNvPr id="4" name="Rectangle 3"/>
          <p:cNvSpPr>
            <a:spLocks noGrp="1" noChangeArrowheads="1"/>
          </p:cNvSpPr>
          <p:nvPr>
            <p:ph idx="1"/>
          </p:nvPr>
        </p:nvSpPr>
        <p:spPr>
          <a:xfrm>
            <a:off x="323528" y="1773238"/>
            <a:ext cx="8568952" cy="4352925"/>
          </a:xfrm>
        </p:spPr>
        <p:txBody>
          <a:bodyPr/>
          <a:lstStyle/>
          <a:p>
            <a:pPr>
              <a:spcBef>
                <a:spcPct val="25000"/>
              </a:spcBef>
              <a:spcAft>
                <a:spcPct val="35000"/>
              </a:spcAft>
            </a:pPr>
            <a:r>
              <a:rPr lang="en-US" sz="1800" dirty="0" smtClean="0"/>
              <a:t>Transitional period:</a:t>
            </a:r>
          </a:p>
          <a:p>
            <a:pPr marL="0" indent="0">
              <a:spcBef>
                <a:spcPct val="25000"/>
              </a:spcBef>
              <a:spcAft>
                <a:spcPct val="35000"/>
              </a:spcAft>
              <a:buNone/>
            </a:pPr>
            <a:endParaRPr lang="en-US" sz="1800" dirty="0" smtClean="0"/>
          </a:p>
          <a:p>
            <a:pPr lvl="1" algn="just">
              <a:lnSpc>
                <a:spcPct val="150000"/>
              </a:lnSpc>
              <a:spcBef>
                <a:spcPct val="25000"/>
              </a:spcBef>
              <a:spcAft>
                <a:spcPct val="35000"/>
              </a:spcAft>
              <a:buFont typeface="Wingdings" pitchFamily="2" charset="2"/>
              <a:buChar char="Ø"/>
            </a:pPr>
            <a:r>
              <a:rPr lang="en-US" sz="1600" dirty="0" smtClean="0"/>
              <a:t>Applicants who, on or after 16 September 2012, continue to indicate inventors as applicants for the US only in the request form will receive a notice from the RO (PCT/RO/132) or the IB (PCT/IB/345) informing them about the possibility to submit a request for the recording of a change under Rule 92</a:t>
            </a:r>
            <a:r>
              <a:rPr lang="en-US" sz="1600" i="1" dirty="0" smtClean="0"/>
              <a:t>bis </a:t>
            </a:r>
          </a:p>
          <a:p>
            <a:pPr marL="457200" lvl="1" indent="0" algn="just">
              <a:lnSpc>
                <a:spcPct val="150000"/>
              </a:lnSpc>
              <a:spcBef>
                <a:spcPct val="25000"/>
              </a:spcBef>
              <a:spcAft>
                <a:spcPct val="35000"/>
              </a:spcAft>
              <a:buNone/>
            </a:pPr>
            <a:endParaRPr lang="en-US" sz="1600" i="1" dirty="0" smtClean="0"/>
          </a:p>
          <a:p>
            <a:pPr lvl="1" algn="just">
              <a:lnSpc>
                <a:spcPct val="150000"/>
              </a:lnSpc>
              <a:spcBef>
                <a:spcPct val="25000"/>
              </a:spcBef>
              <a:spcAft>
                <a:spcPct val="35000"/>
              </a:spcAft>
              <a:buFont typeface="Wingdings" pitchFamily="2" charset="2"/>
              <a:buChar char="Ø"/>
            </a:pPr>
            <a:r>
              <a:rPr lang="en-US" sz="1600" dirty="0" smtClean="0"/>
              <a:t>Applicants who use the old standardized wording for the declaration of </a:t>
            </a:r>
            <a:r>
              <a:rPr lang="en-US" sz="1600" dirty="0" err="1" smtClean="0"/>
              <a:t>inventorship</a:t>
            </a:r>
            <a:r>
              <a:rPr lang="en-US" sz="1600" dirty="0" smtClean="0"/>
              <a:t> for international applications filed on or after 16 September 2012 will receive an invitation to correct from the IB (Form PCT/IB/370)</a:t>
            </a:r>
          </a:p>
          <a:p>
            <a:pPr marL="868363" lvl="1" indent="-411163">
              <a:spcBef>
                <a:spcPct val="25000"/>
              </a:spcBef>
              <a:spcAft>
                <a:spcPct val="35000"/>
              </a:spcAft>
            </a:pPr>
            <a:endParaRPr lang="en-US" sz="1600" i="1" dirty="0" smtClean="0"/>
          </a:p>
        </p:txBody>
      </p:sp>
    </p:spTree>
    <p:extLst>
      <p:ext uri="{BB962C8B-B14F-4D97-AF65-F5344CB8AC3E}">
        <p14:creationId xmlns:p14="http://schemas.microsoft.com/office/powerpoint/2010/main" val="27289445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lstStyle/>
          <a:p>
            <a:pPr algn="ctr"/>
            <a:r>
              <a:rPr lang="en-US" smtClean="0"/>
              <a:t>3rd PARTY OBSERVATION SYSTEM (1) </a:t>
            </a:r>
            <a:endParaRPr lang="en-US" dirty="0"/>
          </a:p>
        </p:txBody>
      </p:sp>
      <p:sp>
        <p:nvSpPr>
          <p:cNvPr id="4" name="Rectangle 3"/>
          <p:cNvSpPr>
            <a:spLocks noGrp="1" noChangeArrowheads="1"/>
          </p:cNvSpPr>
          <p:nvPr>
            <p:ph idx="1"/>
          </p:nvPr>
        </p:nvSpPr>
        <p:spPr>
          <a:xfrm>
            <a:off x="251520" y="1772816"/>
            <a:ext cx="8712968" cy="4496941"/>
          </a:xfrm>
        </p:spPr>
        <p:txBody>
          <a:bodyPr/>
          <a:lstStyle/>
          <a:p>
            <a:pPr algn="just">
              <a:lnSpc>
                <a:spcPct val="95000"/>
              </a:lnSpc>
              <a:spcBef>
                <a:spcPct val="25000"/>
              </a:spcBef>
              <a:spcAft>
                <a:spcPct val="25000"/>
              </a:spcAft>
            </a:pPr>
            <a:r>
              <a:rPr lang="en-US" sz="1800" smtClean="0"/>
              <a:t>Allows third parties to submit prior art observations relevant to </a:t>
            </a:r>
            <a:r>
              <a:rPr lang="en-US" sz="1800" u="sng" smtClean="0"/>
              <a:t>novelty</a:t>
            </a:r>
            <a:r>
              <a:rPr lang="en-US" sz="1800" smtClean="0"/>
              <a:t> and </a:t>
            </a:r>
            <a:r>
              <a:rPr lang="en-US" sz="1800" u="sng" smtClean="0"/>
              <a:t>inventive step</a:t>
            </a:r>
            <a:r>
              <a:rPr lang="en-US" sz="1800" smtClean="0"/>
              <a:t> as to published PCT applications</a:t>
            </a:r>
          </a:p>
          <a:p>
            <a:pPr marL="0" indent="0" algn="just">
              <a:lnSpc>
                <a:spcPct val="95000"/>
              </a:lnSpc>
              <a:spcBef>
                <a:spcPct val="25000"/>
              </a:spcBef>
              <a:spcAft>
                <a:spcPct val="25000"/>
              </a:spcAft>
              <a:buNone/>
            </a:pPr>
            <a:endParaRPr lang="en-US" sz="1800" smtClean="0"/>
          </a:p>
          <a:p>
            <a:pPr lvl="1">
              <a:lnSpc>
                <a:spcPct val="80000"/>
              </a:lnSpc>
              <a:buFont typeface="Wingdings" pitchFamily="2" charset="2"/>
              <a:buChar char="Ø"/>
            </a:pPr>
            <a:r>
              <a:rPr lang="en-US" sz="1600" smtClean="0"/>
              <a:t>Goal: Improve patent quality--give national offices (and PCT Authorities) better/more complete information on which to base their decisions</a:t>
            </a:r>
          </a:p>
          <a:p>
            <a:pPr marL="457200" lvl="1" indent="0">
              <a:lnSpc>
                <a:spcPct val="80000"/>
              </a:lnSpc>
              <a:buNone/>
            </a:pPr>
            <a:endParaRPr lang="en-US" sz="1600" smtClean="0"/>
          </a:p>
          <a:p>
            <a:pPr algn="just">
              <a:lnSpc>
                <a:spcPct val="95000"/>
              </a:lnSpc>
              <a:spcBef>
                <a:spcPct val="25000"/>
              </a:spcBef>
              <a:spcAft>
                <a:spcPct val="25000"/>
              </a:spcAft>
            </a:pPr>
            <a:r>
              <a:rPr lang="en-US" sz="1800" smtClean="0"/>
              <a:t>Web-based system using in PATENTSCOPE or via ePCT public services</a:t>
            </a:r>
          </a:p>
          <a:p>
            <a:pPr algn="just">
              <a:lnSpc>
                <a:spcPct val="95000"/>
              </a:lnSpc>
              <a:spcBef>
                <a:spcPct val="25000"/>
              </a:spcBef>
              <a:spcAft>
                <a:spcPct val="25000"/>
              </a:spcAft>
            </a:pPr>
            <a:r>
              <a:rPr lang="en-US" sz="1800" smtClean="0"/>
              <a:t>Free-of-charge</a:t>
            </a:r>
          </a:p>
          <a:p>
            <a:pPr algn="just">
              <a:lnSpc>
                <a:spcPct val="95000"/>
              </a:lnSpc>
              <a:spcBef>
                <a:spcPct val="25000"/>
              </a:spcBef>
              <a:spcAft>
                <a:spcPct val="25000"/>
              </a:spcAft>
            </a:pPr>
            <a:r>
              <a:rPr lang="en-US" sz="1800" smtClean="0"/>
              <a:t>Submissions possible until the expiration of </a:t>
            </a:r>
            <a:r>
              <a:rPr lang="en-US" sz="1800" u="sng" smtClean="0"/>
              <a:t>28 months</a:t>
            </a:r>
            <a:r>
              <a:rPr lang="en-US" sz="1800" smtClean="0"/>
              <a:t> from the priority date</a:t>
            </a:r>
          </a:p>
          <a:p>
            <a:pPr algn="just">
              <a:lnSpc>
                <a:spcPct val="95000"/>
              </a:lnSpc>
              <a:spcBef>
                <a:spcPct val="25000"/>
              </a:spcBef>
              <a:spcAft>
                <a:spcPct val="25000"/>
              </a:spcAft>
            </a:pPr>
            <a:r>
              <a:rPr lang="en-US" sz="1800" smtClean="0"/>
              <a:t>Applicants may submit comments in response to submitted observations until the expiration of </a:t>
            </a:r>
            <a:r>
              <a:rPr lang="en-US" sz="1800" u="sng" smtClean="0"/>
              <a:t>30 months</a:t>
            </a:r>
            <a:r>
              <a:rPr lang="en-US" sz="1800" smtClean="0"/>
              <a:t> from the priority date</a:t>
            </a:r>
          </a:p>
          <a:p>
            <a:pPr algn="just">
              <a:lnSpc>
                <a:spcPct val="95000"/>
              </a:lnSpc>
              <a:spcBef>
                <a:spcPct val="25000"/>
              </a:spcBef>
              <a:spcAft>
                <a:spcPct val="25000"/>
              </a:spcAft>
            </a:pPr>
            <a:r>
              <a:rPr lang="en-US" sz="1800" smtClean="0"/>
              <a:t>Anonymous submission of third party observations possible</a:t>
            </a:r>
            <a:endParaRPr lang="en-US" sz="1800" dirty="0" smtClean="0"/>
          </a:p>
        </p:txBody>
      </p:sp>
    </p:spTree>
    <p:extLst>
      <p:ext uri="{BB962C8B-B14F-4D97-AF65-F5344CB8AC3E}">
        <p14:creationId xmlns:p14="http://schemas.microsoft.com/office/powerpoint/2010/main" val="30673369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lstStyle/>
          <a:p>
            <a:pPr algn="ctr"/>
            <a:r>
              <a:rPr lang="en-US" smtClean="0"/>
              <a:t>3rd PARTY OBSERVATION SYSTEM (2) </a:t>
            </a:r>
            <a:endParaRPr lang="en-US" dirty="0"/>
          </a:p>
        </p:txBody>
      </p:sp>
      <p:sp>
        <p:nvSpPr>
          <p:cNvPr id="4" name="Rectangle 3"/>
          <p:cNvSpPr>
            <a:spLocks noGrp="1" noChangeArrowheads="1"/>
          </p:cNvSpPr>
          <p:nvPr>
            <p:ph idx="1"/>
          </p:nvPr>
        </p:nvSpPr>
        <p:spPr>
          <a:xfrm>
            <a:off x="179512" y="1556792"/>
            <a:ext cx="8712968" cy="4569371"/>
          </a:xfrm>
        </p:spPr>
        <p:txBody>
          <a:bodyPr/>
          <a:lstStyle/>
          <a:p>
            <a:pPr algn="just">
              <a:lnSpc>
                <a:spcPct val="95000"/>
              </a:lnSpc>
              <a:spcBef>
                <a:spcPct val="25000"/>
              </a:spcBef>
            </a:pPr>
            <a:r>
              <a:rPr lang="en-US" sz="1800" smtClean="0"/>
              <a:t>Third-party supplied documents will not be available via PATENTSCOPE, but will be made available to International Authorities and national Offices</a:t>
            </a:r>
          </a:p>
          <a:p>
            <a:pPr marL="0" indent="0" algn="just">
              <a:lnSpc>
                <a:spcPct val="95000"/>
              </a:lnSpc>
              <a:spcBef>
                <a:spcPct val="25000"/>
              </a:spcBef>
              <a:buNone/>
            </a:pPr>
            <a:endParaRPr lang="en-US" sz="1800" smtClean="0"/>
          </a:p>
          <a:p>
            <a:pPr>
              <a:lnSpc>
                <a:spcPct val="95000"/>
              </a:lnSpc>
              <a:spcBef>
                <a:spcPct val="25000"/>
              </a:spcBef>
            </a:pPr>
            <a:r>
              <a:rPr lang="en-US" sz="1800" smtClean="0"/>
              <a:t>WIPO:</a:t>
            </a:r>
          </a:p>
          <a:p>
            <a:pPr lvl="1">
              <a:spcBef>
                <a:spcPct val="25000"/>
              </a:spcBef>
              <a:buFont typeface="Wingdings" pitchFamily="2" charset="2"/>
              <a:buChar char="Ø"/>
            </a:pPr>
            <a:r>
              <a:rPr lang="en-US" sz="1600" smtClean="0"/>
              <a:t>checks for spam/abuse</a:t>
            </a:r>
          </a:p>
          <a:p>
            <a:pPr lvl="1">
              <a:spcBef>
                <a:spcPct val="25000"/>
              </a:spcBef>
              <a:buFont typeface="Wingdings" pitchFamily="2" charset="2"/>
              <a:buChar char="Ø"/>
            </a:pPr>
            <a:r>
              <a:rPr lang="en-US" sz="1600" smtClean="0"/>
              <a:t>notifies applicant of submission of observations</a:t>
            </a:r>
          </a:p>
          <a:p>
            <a:pPr lvl="1">
              <a:spcBef>
                <a:spcPct val="25000"/>
              </a:spcBef>
              <a:buFont typeface="Wingdings" pitchFamily="2" charset="2"/>
              <a:buChar char="Ø"/>
            </a:pPr>
            <a:r>
              <a:rPr lang="en-US" sz="1600" smtClean="0"/>
              <a:t>makes observations available in PATENTSCOPE </a:t>
            </a:r>
          </a:p>
          <a:p>
            <a:pPr lvl="1">
              <a:spcBef>
                <a:spcPct val="25000"/>
              </a:spcBef>
              <a:buFont typeface="Wingdings" pitchFamily="2" charset="2"/>
              <a:buChar char="Ø"/>
            </a:pPr>
            <a:r>
              <a:rPr lang="en-US" sz="1600" smtClean="0"/>
              <a:t>sends to IAs/DOs observations, cited documents, and any applicant responses</a:t>
            </a:r>
          </a:p>
          <a:p>
            <a:pPr marL="457200" lvl="1" indent="0">
              <a:spcBef>
                <a:spcPct val="25000"/>
              </a:spcBef>
              <a:buNone/>
            </a:pPr>
            <a:endParaRPr lang="en-US" sz="1600" smtClean="0"/>
          </a:p>
          <a:p>
            <a:r>
              <a:rPr lang="en-US" sz="1800" smtClean="0"/>
              <a:t>Thus far:</a:t>
            </a:r>
          </a:p>
          <a:p>
            <a:pPr lvl="1">
              <a:buFont typeface="Wingdings" pitchFamily="2" charset="2"/>
              <a:buChar char="Ø"/>
            </a:pPr>
            <a:r>
              <a:rPr lang="en-US" sz="1600" smtClean="0"/>
              <a:t>no attempts at abusive submissions nor campaigns against particular technologies</a:t>
            </a:r>
          </a:p>
          <a:p>
            <a:pPr lvl="1">
              <a:buFont typeface="Wingdings" pitchFamily="2" charset="2"/>
              <a:buChar char="Ø"/>
            </a:pPr>
            <a:r>
              <a:rPr lang="en-US" sz="1600" smtClean="0"/>
              <a:t>everything received so far has been very professional, most in English, almost all anonymous, and have included copies of citations </a:t>
            </a:r>
          </a:p>
          <a:p>
            <a:pPr lvl="1">
              <a:buFont typeface="Wingdings" pitchFamily="2" charset="2"/>
              <a:buChar char="Ø"/>
            </a:pPr>
            <a:r>
              <a:rPr lang="en-US" sz="1600" smtClean="0"/>
              <a:t>user feedback so far has been “easy to use if you already have a WIPO account” but 500 character limit presents some difficulties</a:t>
            </a:r>
            <a:endParaRPr lang="en-US" sz="1600" dirty="0" smtClean="0"/>
          </a:p>
        </p:txBody>
      </p:sp>
    </p:spTree>
    <p:extLst>
      <p:ext uri="{BB962C8B-B14F-4D97-AF65-F5344CB8AC3E}">
        <p14:creationId xmlns:p14="http://schemas.microsoft.com/office/powerpoint/2010/main" val="17461013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2" descr="3POsamp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3" y="0"/>
            <a:ext cx="9159473" cy="682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1651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870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5678"/>
            <a:ext cx="910891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8836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856984" cy="1143000"/>
          </a:xfrm>
        </p:spPr>
        <p:txBody>
          <a:bodyPr/>
          <a:lstStyle/>
          <a:p>
            <a:pPr algn="ctr"/>
            <a:r>
              <a:rPr lang="en-US" sz="2800" smtClean="0"/>
              <a:t>INDICATIONS OF AVAILABILITY FOR LICENCE </a:t>
            </a:r>
            <a:endParaRPr lang="en-US" sz="2800" dirty="0"/>
          </a:p>
        </p:txBody>
      </p:sp>
      <p:sp>
        <p:nvSpPr>
          <p:cNvPr id="4" name="Rectangle 3"/>
          <p:cNvSpPr>
            <a:spLocks noGrp="1" noChangeArrowheads="1"/>
          </p:cNvSpPr>
          <p:nvPr>
            <p:ph idx="1"/>
          </p:nvPr>
        </p:nvSpPr>
        <p:spPr>
          <a:xfrm>
            <a:off x="323528" y="1412776"/>
            <a:ext cx="8568952" cy="4896544"/>
          </a:xfrm>
        </p:spPr>
        <p:txBody>
          <a:bodyPr/>
          <a:lstStyle/>
          <a:p>
            <a:pPr>
              <a:spcBef>
                <a:spcPct val="0"/>
              </a:spcBef>
            </a:pPr>
            <a:r>
              <a:rPr lang="en-US" sz="1800" dirty="0" smtClean="0"/>
              <a:t>Most use thus far from universities/research institutions</a:t>
            </a:r>
          </a:p>
          <a:p>
            <a:pPr>
              <a:spcBef>
                <a:spcPct val="0"/>
              </a:spcBef>
            </a:pPr>
            <a:endParaRPr lang="en-US" sz="1800" dirty="0" smtClean="0"/>
          </a:p>
          <a:p>
            <a:pPr>
              <a:spcBef>
                <a:spcPct val="0"/>
              </a:spcBef>
            </a:pPr>
            <a:r>
              <a:rPr lang="en-US" sz="1800" dirty="0" smtClean="0"/>
              <a:t>PCT applicants can indicate in relation to their published applications that the invention is available for license</a:t>
            </a:r>
          </a:p>
          <a:p>
            <a:pPr marL="0" indent="0">
              <a:spcBef>
                <a:spcPct val="0"/>
              </a:spcBef>
              <a:buNone/>
            </a:pPr>
            <a:endParaRPr lang="en-US" sz="1800" dirty="0" smtClean="0"/>
          </a:p>
          <a:p>
            <a:pPr lvl="1" algn="just">
              <a:spcBef>
                <a:spcPct val="0"/>
              </a:spcBef>
              <a:buFont typeface="Wingdings" pitchFamily="2" charset="2"/>
              <a:buChar char="Ø"/>
            </a:pPr>
            <a:r>
              <a:rPr lang="en-US" sz="1400" dirty="0" smtClean="0"/>
              <a:t>How? Applicants should submit a “licensing request” (see Form PCT/IB/382) directly to the IB</a:t>
            </a:r>
          </a:p>
          <a:p>
            <a:pPr lvl="1" algn="just">
              <a:spcBef>
                <a:spcPct val="0"/>
              </a:spcBef>
              <a:buFont typeface="Wingdings" pitchFamily="2" charset="2"/>
              <a:buChar char="Ø"/>
            </a:pPr>
            <a:r>
              <a:rPr lang="en-US" sz="1400" dirty="0" smtClean="0"/>
              <a:t>When? At the time of filing or within 30 months from the priority date</a:t>
            </a:r>
          </a:p>
          <a:p>
            <a:pPr lvl="1" algn="just">
              <a:spcBef>
                <a:spcPct val="0"/>
              </a:spcBef>
              <a:buFont typeface="Wingdings" pitchFamily="2" charset="2"/>
              <a:buChar char="Ø"/>
            </a:pPr>
            <a:r>
              <a:rPr lang="en-US" sz="1400" dirty="0" smtClean="0"/>
              <a:t>Free of charge</a:t>
            </a:r>
          </a:p>
          <a:p>
            <a:pPr lvl="1" algn="just">
              <a:spcBef>
                <a:spcPct val="0"/>
              </a:spcBef>
              <a:buFont typeface="Wingdings" pitchFamily="2" charset="2"/>
              <a:buChar char="Ø"/>
            </a:pPr>
            <a:r>
              <a:rPr lang="en-US" sz="1400" dirty="0" smtClean="0"/>
              <a:t>Applicants can file multiple licensing requests or update previously submitted ones (within 30 months from the priority date) and such requests may be revoked by the applicant at any time, that is, also after 30 months from the priority date</a:t>
            </a:r>
          </a:p>
          <a:p>
            <a:pPr marL="457200" lvl="1" indent="0">
              <a:spcBef>
                <a:spcPct val="0"/>
              </a:spcBef>
              <a:buNone/>
            </a:pPr>
            <a:endParaRPr lang="en-US" sz="1400" dirty="0" smtClean="0"/>
          </a:p>
          <a:p>
            <a:pPr algn="just">
              <a:spcBef>
                <a:spcPct val="0"/>
              </a:spcBef>
            </a:pPr>
            <a:r>
              <a:rPr lang="en-US" sz="1800" dirty="0" smtClean="0"/>
              <a:t>Submitted licensing indications made publicly available after international publication of the application on PATENTSCOPE under “</a:t>
            </a:r>
            <a:r>
              <a:rPr lang="en-US" sz="1800" i="1" dirty="0" smtClean="0"/>
              <a:t>Bibliographic data</a:t>
            </a:r>
            <a:r>
              <a:rPr lang="en-US" sz="1800" dirty="0" smtClean="0"/>
              <a:t>” tab with a link to the submitted licensing request itself</a:t>
            </a:r>
          </a:p>
          <a:p>
            <a:pPr marL="0" indent="0">
              <a:spcBef>
                <a:spcPct val="0"/>
              </a:spcBef>
              <a:buNone/>
            </a:pPr>
            <a:endParaRPr lang="en-US" sz="1800" dirty="0" smtClean="0"/>
          </a:p>
          <a:p>
            <a:pPr>
              <a:spcBef>
                <a:spcPct val="0"/>
              </a:spcBef>
            </a:pPr>
            <a:r>
              <a:rPr lang="en-US" sz="1800" dirty="0" smtClean="0"/>
              <a:t>International applications containing such licensing indication requests can be searched in PATENTSCOPE</a:t>
            </a:r>
          </a:p>
        </p:txBody>
      </p:sp>
    </p:spTree>
    <p:extLst>
      <p:ext uri="{BB962C8B-B14F-4D97-AF65-F5344CB8AC3E}">
        <p14:creationId xmlns:p14="http://schemas.microsoft.com/office/powerpoint/2010/main" val="22599200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p:spPr>
        <p:txBody>
          <a:bodyPr/>
          <a:lstStyle/>
          <a:p>
            <a:pPr algn="ctr"/>
            <a:r>
              <a:rPr lang="en-US" smtClean="0"/>
              <a:t>ePCT </a:t>
            </a:r>
            <a:endParaRPr lang="en-US" dirty="0"/>
          </a:p>
        </p:txBody>
      </p:sp>
      <p:sp>
        <p:nvSpPr>
          <p:cNvPr id="4" name="Rectangle 3"/>
          <p:cNvSpPr>
            <a:spLocks noGrp="1" noChangeArrowheads="1"/>
          </p:cNvSpPr>
          <p:nvPr>
            <p:ph idx="1"/>
          </p:nvPr>
        </p:nvSpPr>
        <p:spPr>
          <a:xfrm>
            <a:off x="251520" y="1268760"/>
            <a:ext cx="8712968" cy="5112568"/>
          </a:xfrm>
        </p:spPr>
        <p:txBody>
          <a:bodyPr/>
          <a:lstStyle/>
          <a:p>
            <a:pPr algn="just">
              <a:spcBef>
                <a:spcPct val="25000"/>
              </a:spcBef>
              <a:spcAft>
                <a:spcPct val="25000"/>
              </a:spcAft>
            </a:pPr>
            <a:r>
              <a:rPr lang="en-US" sz="1800" dirty="0" smtClean="0"/>
              <a:t>WIPO online service that provides secure electronic access to/interaction with IB’s PCT application files</a:t>
            </a:r>
          </a:p>
          <a:p>
            <a:pPr marL="0" indent="0" algn="just">
              <a:spcBef>
                <a:spcPct val="25000"/>
              </a:spcBef>
              <a:spcAft>
                <a:spcPct val="25000"/>
              </a:spcAft>
              <a:buNone/>
            </a:pPr>
            <a:endParaRPr lang="en-US" sz="1800" dirty="0" smtClean="0"/>
          </a:p>
          <a:p>
            <a:pPr lvl="1">
              <a:spcBef>
                <a:spcPct val="25000"/>
              </a:spcBef>
              <a:spcAft>
                <a:spcPct val="25000"/>
              </a:spcAft>
              <a:buFont typeface="Wingdings" pitchFamily="2" charset="2"/>
              <a:buChar char="Ø"/>
            </a:pPr>
            <a:r>
              <a:rPr lang="en-US" sz="1400" dirty="0" smtClean="0"/>
              <a:t>Secure access via </a:t>
            </a:r>
            <a:r>
              <a:rPr lang="en-US" sz="1400" u="sng" dirty="0" err="1" smtClean="0"/>
              <a:t>ePCT</a:t>
            </a:r>
            <a:r>
              <a:rPr lang="en-US" sz="1400" u="sng" dirty="0" smtClean="0"/>
              <a:t> private services</a:t>
            </a:r>
            <a:r>
              <a:rPr lang="en-US" sz="1400" dirty="0" smtClean="0"/>
              <a:t> requires a WIPO user account and valid digital certificate (available for PCT applications filed as from 1 January 2009)</a:t>
            </a:r>
          </a:p>
          <a:p>
            <a:pPr lvl="1">
              <a:spcBef>
                <a:spcPct val="25000"/>
              </a:spcBef>
              <a:spcAft>
                <a:spcPct val="25000"/>
              </a:spcAft>
              <a:buFont typeface="Wingdings" pitchFamily="2" charset="2"/>
              <a:buChar char="Ø"/>
            </a:pPr>
            <a:r>
              <a:rPr lang="en-US" sz="1400" dirty="0" smtClean="0"/>
              <a:t>Access via </a:t>
            </a:r>
            <a:r>
              <a:rPr lang="en-US" sz="1400" u="sng" dirty="0" err="1" smtClean="0"/>
              <a:t>ePCT</a:t>
            </a:r>
            <a:r>
              <a:rPr lang="en-US" sz="1400" u="sng" dirty="0" smtClean="0"/>
              <a:t> public services</a:t>
            </a:r>
            <a:r>
              <a:rPr lang="en-US" sz="1400" dirty="0" smtClean="0"/>
              <a:t> for online document upload requires only a basic WIPO user account (no additional authentication is required) (available for all PCT applications)</a:t>
            </a:r>
          </a:p>
          <a:p>
            <a:pPr marL="457200" lvl="1" indent="0">
              <a:spcBef>
                <a:spcPct val="25000"/>
              </a:spcBef>
              <a:spcAft>
                <a:spcPct val="25000"/>
              </a:spcAft>
              <a:buNone/>
            </a:pPr>
            <a:endParaRPr lang="en-US" sz="1400" dirty="0" smtClean="0"/>
          </a:p>
          <a:p>
            <a:pPr>
              <a:spcBef>
                <a:spcPct val="15000"/>
              </a:spcBef>
              <a:spcAft>
                <a:spcPct val="15000"/>
              </a:spcAft>
            </a:pPr>
            <a:r>
              <a:rPr lang="en-US" sz="1800" dirty="0" smtClean="0"/>
              <a:t>8500 users in over 100 countries, 30+ offices</a:t>
            </a:r>
          </a:p>
          <a:p>
            <a:pPr marL="0" indent="0">
              <a:spcBef>
                <a:spcPct val="15000"/>
              </a:spcBef>
              <a:spcAft>
                <a:spcPct val="15000"/>
              </a:spcAft>
              <a:buNone/>
            </a:pPr>
            <a:endParaRPr lang="en-US" sz="1800" dirty="0" smtClean="0"/>
          </a:p>
          <a:p>
            <a:pPr>
              <a:spcBef>
                <a:spcPct val="15000"/>
              </a:spcBef>
              <a:spcAft>
                <a:spcPct val="15000"/>
              </a:spcAft>
            </a:pPr>
            <a:r>
              <a:rPr lang="en-US" sz="1800" dirty="0" smtClean="0"/>
              <a:t>Positive feedback from users</a:t>
            </a:r>
          </a:p>
          <a:p>
            <a:pPr lvl="1" algn="just">
              <a:buFont typeface="Wingdings" pitchFamily="2" charset="2"/>
              <a:buChar char="Ø"/>
            </a:pPr>
            <a:r>
              <a:rPr lang="en-US" sz="1400" dirty="0" smtClean="0"/>
              <a:t>applicant features generally reckoned best in class</a:t>
            </a:r>
          </a:p>
          <a:p>
            <a:pPr lvl="1" algn="just">
              <a:buFont typeface="Wingdings" pitchFamily="2" charset="2"/>
              <a:buChar char="Ø"/>
            </a:pPr>
            <a:r>
              <a:rPr lang="en-US" sz="1400" dirty="0" smtClean="0"/>
              <a:t>unique notifications feature already saved applicants</a:t>
            </a:r>
          </a:p>
          <a:p>
            <a:pPr lvl="1" algn="just">
              <a:buFont typeface="Wingdings" pitchFamily="2" charset="2"/>
              <a:buChar char="Ø"/>
            </a:pPr>
            <a:r>
              <a:rPr lang="en-US" sz="1400" dirty="0" smtClean="0"/>
              <a:t>Office features found easy to use</a:t>
            </a:r>
          </a:p>
          <a:p>
            <a:pPr marL="457200" lvl="1" indent="0" algn="just">
              <a:buNone/>
            </a:pPr>
            <a:endParaRPr lang="en-US" sz="1400" dirty="0" smtClean="0"/>
          </a:p>
          <a:p>
            <a:pPr>
              <a:spcBef>
                <a:spcPct val="25000"/>
              </a:spcBef>
              <a:spcAft>
                <a:spcPct val="25000"/>
              </a:spcAft>
            </a:pPr>
            <a:r>
              <a:rPr lang="en-US" sz="1800" dirty="0" smtClean="0"/>
              <a:t>More information: </a:t>
            </a:r>
            <a:r>
              <a:rPr lang="en-US" sz="1800" dirty="0" smtClean="0">
                <a:hlinkClick r:id="rId2"/>
              </a:rPr>
              <a:t>https://pct.wipo.int/ePCT</a:t>
            </a:r>
            <a:endParaRPr lang="en-US" sz="1800" dirty="0" smtClean="0"/>
          </a:p>
        </p:txBody>
      </p:sp>
    </p:spTree>
    <p:extLst>
      <p:ext uri="{BB962C8B-B14F-4D97-AF65-F5344CB8AC3E}">
        <p14:creationId xmlns:p14="http://schemas.microsoft.com/office/powerpoint/2010/main" val="1715031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274638"/>
            <a:ext cx="7704856" cy="1143000"/>
          </a:xfrm>
        </p:spPr>
        <p:txBody>
          <a:bodyPr/>
          <a:lstStyle/>
          <a:p>
            <a:r>
              <a:rPr lang="en-US" smtClean="0"/>
              <a:t>GLOBAL IP INFRASTRUCTURE </a:t>
            </a:r>
            <a:endParaRPr lang="en-US" dirty="0"/>
          </a:p>
        </p:txBody>
      </p:sp>
      <p:sp>
        <p:nvSpPr>
          <p:cNvPr id="3" name="Espace réservé du contenu 2"/>
          <p:cNvSpPr>
            <a:spLocks noGrp="1"/>
          </p:cNvSpPr>
          <p:nvPr>
            <p:ph idx="1"/>
          </p:nvPr>
        </p:nvSpPr>
        <p:spPr>
          <a:xfrm>
            <a:off x="0" y="1700808"/>
            <a:ext cx="9144000" cy="4424933"/>
          </a:xfrm>
        </p:spPr>
        <p:txBody>
          <a:bodyPr/>
          <a:lstStyle/>
          <a:p>
            <a:pPr algn="just"/>
            <a:r>
              <a:rPr lang="en-US" sz="1800" i="1" smtClean="0">
                <a:cs typeface="Arial" charset="0"/>
              </a:rPr>
              <a:t>“Just as participation in the physical economy requires access to roads, bridges, and vehicles to transport goods, similar infrastructure is needed in the virtual and knowledge economy.  However, here the highway is the Internet and other networks, bridges are interoperable data standards, and vehicles are computers and databases</a:t>
            </a:r>
            <a:r>
              <a:rPr lang="en-US" sz="1800" smtClean="0">
                <a:cs typeface="Arial" charset="0"/>
              </a:rPr>
              <a:t>.</a:t>
            </a:r>
            <a:r>
              <a:rPr lang="en-US" altLang="ja-JP" sz="1800" smtClean="0">
                <a:cs typeface="Arial" charset="0"/>
              </a:rPr>
              <a:t>”</a:t>
            </a:r>
          </a:p>
          <a:p>
            <a:pPr marL="0" indent="0" algn="just">
              <a:buNone/>
            </a:pPr>
            <a:r>
              <a:rPr lang="en-US" altLang="ja-JP" sz="1800" smtClean="0">
                <a:cs typeface="Arial" charset="0"/>
              </a:rPr>
              <a:t>				</a:t>
            </a:r>
            <a:r>
              <a:rPr lang="en-US" sz="1600" smtClean="0"/>
              <a:t>WIPO DIRECTOR GENERAL, FRANCIS GURRY </a:t>
            </a:r>
          </a:p>
          <a:p>
            <a:pPr marL="0" indent="0" algn="just">
              <a:buNone/>
            </a:pPr>
            <a:endParaRPr lang="en-US" altLang="ja-JP" sz="1600" smtClean="0">
              <a:cs typeface="Arial" charset="0"/>
            </a:endParaRPr>
          </a:p>
          <a:p>
            <a:pPr marL="0" indent="0" algn="just">
              <a:buNone/>
            </a:pPr>
            <a:endParaRPr lang="en-US" altLang="ja-JP" sz="1600" smtClean="0">
              <a:cs typeface="Arial" charset="0"/>
            </a:endParaRPr>
          </a:p>
          <a:p>
            <a:pPr marL="0" indent="0" algn="just">
              <a:buNone/>
            </a:pPr>
            <a:endParaRPr lang="en-US" altLang="ja-JP" sz="1600" smtClean="0">
              <a:cs typeface="Arial" charset="0"/>
            </a:endParaRPr>
          </a:p>
          <a:p>
            <a:pPr marL="0" indent="0" algn="just">
              <a:buNone/>
            </a:pPr>
            <a:endParaRPr lang="en-US" altLang="ja-JP" sz="1600" smtClean="0">
              <a:cs typeface="Arial" charset="0"/>
            </a:endParaRPr>
          </a:p>
          <a:p>
            <a:pPr marL="0" indent="0" algn="just">
              <a:buNone/>
            </a:pPr>
            <a:endParaRPr lang="en-US" altLang="ja-JP" sz="1600" smtClean="0">
              <a:cs typeface="Arial" charset="0"/>
            </a:endParaRPr>
          </a:p>
          <a:p>
            <a:r>
              <a:rPr lang="en-US" sz="1800" smtClean="0">
                <a:latin typeface="Arial" charset="0"/>
                <a:cs typeface="Arial" charset="0"/>
              </a:rPr>
              <a:t>WIPO is coordinating with stakeholders to develop tools, services, platforms, standards, etc. that enable IP institutions to work </a:t>
            </a:r>
            <a:r>
              <a:rPr lang="en-US" sz="1800" b="1" smtClean="0">
                <a:solidFill>
                  <a:srgbClr val="3366FF"/>
                </a:solidFill>
                <a:latin typeface="Arial" charset="0"/>
                <a:cs typeface="Arial" charset="0"/>
              </a:rPr>
              <a:t>more efficiently</a:t>
            </a:r>
            <a:r>
              <a:rPr lang="en-US" sz="1800" smtClean="0">
                <a:solidFill>
                  <a:srgbClr val="3366FF"/>
                </a:solidFill>
                <a:latin typeface="Arial" charset="0"/>
                <a:cs typeface="Arial" charset="0"/>
              </a:rPr>
              <a:t> and </a:t>
            </a:r>
            <a:r>
              <a:rPr lang="en-US" sz="1800" b="1" smtClean="0">
                <a:solidFill>
                  <a:srgbClr val="3366FF"/>
                </a:solidFill>
                <a:latin typeface="Arial" charset="0"/>
                <a:cs typeface="Arial" charset="0"/>
              </a:rPr>
              <a:t>provide better</a:t>
            </a:r>
            <a:r>
              <a:rPr lang="en-US" sz="1800" smtClean="0">
                <a:solidFill>
                  <a:srgbClr val="3366FF"/>
                </a:solidFill>
                <a:latin typeface="Arial" charset="0"/>
                <a:cs typeface="Arial" charset="0"/>
              </a:rPr>
              <a:t> and </a:t>
            </a:r>
            <a:r>
              <a:rPr lang="en-US" sz="1800" b="1" smtClean="0">
                <a:solidFill>
                  <a:srgbClr val="3366FF"/>
                </a:solidFill>
                <a:latin typeface="Arial" charset="0"/>
                <a:cs typeface="Arial" charset="0"/>
              </a:rPr>
              <a:t>high quality services</a:t>
            </a:r>
            <a:r>
              <a:rPr lang="en-US" sz="1800" smtClean="0">
                <a:solidFill>
                  <a:srgbClr val="3366FF"/>
                </a:solidFill>
                <a:latin typeface="Arial" charset="0"/>
                <a:cs typeface="Arial" charset="0"/>
              </a:rPr>
              <a:t>.</a:t>
            </a:r>
          </a:p>
          <a:p>
            <a:pPr algn="just"/>
            <a:endParaRPr lang="en-US" smtClean="0"/>
          </a:p>
          <a:p>
            <a:endParaRPr lang="en-US" dirty="0"/>
          </a:p>
        </p:txBody>
      </p:sp>
    </p:spTree>
    <p:extLst>
      <p:ext uri="{BB962C8B-B14F-4D97-AF65-F5344CB8AC3E}">
        <p14:creationId xmlns:p14="http://schemas.microsoft.com/office/powerpoint/2010/main" val="20483019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12968" cy="1143000"/>
          </a:xfrm>
        </p:spPr>
        <p:txBody>
          <a:bodyPr/>
          <a:lstStyle/>
          <a:p>
            <a:pPr algn="ctr"/>
            <a:r>
              <a:rPr lang="en-US" smtClean="0"/>
              <a:t>ePCT:  FUTURE IMPROVEMENTS  (1)   </a:t>
            </a:r>
            <a:endParaRPr lang="en-US" dirty="0"/>
          </a:p>
        </p:txBody>
      </p:sp>
      <p:sp>
        <p:nvSpPr>
          <p:cNvPr id="4" name="Rectangle 3"/>
          <p:cNvSpPr>
            <a:spLocks noGrp="1" noChangeArrowheads="1"/>
          </p:cNvSpPr>
          <p:nvPr>
            <p:ph idx="1"/>
          </p:nvPr>
        </p:nvSpPr>
        <p:spPr>
          <a:xfrm>
            <a:off x="179512" y="1412776"/>
            <a:ext cx="8784976" cy="4785395"/>
          </a:xfrm>
        </p:spPr>
        <p:txBody>
          <a:bodyPr/>
          <a:lstStyle/>
          <a:p>
            <a:pPr>
              <a:spcBef>
                <a:spcPct val="0"/>
              </a:spcBef>
            </a:pPr>
            <a:r>
              <a:rPr lang="en-US" sz="1800" dirty="0" smtClean="0"/>
              <a:t>Web-based electronic filing of new PCT applications</a:t>
            </a:r>
          </a:p>
          <a:p>
            <a:pPr marL="0" indent="0">
              <a:spcBef>
                <a:spcPct val="0"/>
              </a:spcBef>
              <a:buNone/>
            </a:pPr>
            <a:endParaRPr lang="en-US" sz="1800" dirty="0" smtClean="0"/>
          </a:p>
          <a:p>
            <a:pPr lvl="1" algn="just">
              <a:lnSpc>
                <a:spcPct val="150000"/>
              </a:lnSpc>
              <a:spcBef>
                <a:spcPct val="0"/>
              </a:spcBef>
              <a:buFont typeface="Wingdings" pitchFamily="2" charset="2"/>
              <a:buChar char="Ø"/>
            </a:pPr>
            <a:r>
              <a:rPr lang="en-US" sz="1400" dirty="0" smtClean="0"/>
              <a:t>Currently in pilot with RO/IB</a:t>
            </a:r>
          </a:p>
          <a:p>
            <a:pPr lvl="1" algn="just">
              <a:lnSpc>
                <a:spcPct val="150000"/>
              </a:lnSpc>
              <a:spcBef>
                <a:spcPct val="0"/>
              </a:spcBef>
              <a:buFont typeface="Wingdings" pitchFamily="2" charset="2"/>
              <a:buChar char="Ø"/>
            </a:pPr>
            <a:r>
              <a:rPr lang="en-US" sz="1400" dirty="0" smtClean="0"/>
              <a:t>Aiming at Q3/2013 for opening up for RO/IB filing</a:t>
            </a:r>
          </a:p>
          <a:p>
            <a:pPr lvl="1" algn="just">
              <a:lnSpc>
                <a:spcPct val="150000"/>
              </a:lnSpc>
              <a:spcBef>
                <a:spcPct val="0"/>
              </a:spcBef>
              <a:buFont typeface="Wingdings" pitchFamily="2" charset="2"/>
              <a:buChar char="Ø"/>
            </a:pPr>
            <a:r>
              <a:rPr lang="en-US" sz="1400" dirty="0" smtClean="0"/>
              <a:t>Aiming to have even better validations than PCT-SAFE, including up-to-date validation direct from IB database, and validations and feedback not possible with PCT-SAFE (such as automatically detecting and converting color drawings to B/W)</a:t>
            </a:r>
          </a:p>
          <a:p>
            <a:endParaRPr lang="en-US" sz="1800" dirty="0" smtClean="0"/>
          </a:p>
          <a:p>
            <a:pPr>
              <a:spcBef>
                <a:spcPct val="0"/>
              </a:spcBef>
            </a:pPr>
            <a:r>
              <a:rPr lang="en-US" sz="1800" dirty="0" smtClean="0"/>
              <a:t>Aiming for fully hosted RO service by end 2014</a:t>
            </a:r>
          </a:p>
          <a:p>
            <a:pPr>
              <a:spcBef>
                <a:spcPct val="0"/>
              </a:spcBef>
            </a:pPr>
            <a:endParaRPr lang="en-US" sz="1800" dirty="0" smtClean="0"/>
          </a:p>
          <a:p>
            <a:pPr>
              <a:spcBef>
                <a:spcPct val="0"/>
              </a:spcBef>
            </a:pPr>
            <a:r>
              <a:rPr lang="en-US" sz="1800" dirty="0" smtClean="0"/>
              <a:t>Multilingual interface (eventually 10 languages)</a:t>
            </a:r>
          </a:p>
          <a:p>
            <a:pPr>
              <a:spcBef>
                <a:spcPct val="0"/>
              </a:spcBef>
            </a:pPr>
            <a:endParaRPr lang="en-US" sz="1800" dirty="0" smtClean="0"/>
          </a:p>
          <a:p>
            <a:pPr algn="just">
              <a:spcBef>
                <a:spcPct val="0"/>
              </a:spcBef>
            </a:pPr>
            <a:r>
              <a:rPr lang="en-US" sz="1800" dirty="0" smtClean="0"/>
              <a:t>Extension of </a:t>
            </a:r>
            <a:r>
              <a:rPr lang="en-US" sz="1800" dirty="0" err="1" smtClean="0"/>
              <a:t>ePCT</a:t>
            </a:r>
            <a:r>
              <a:rPr lang="en-US" sz="1800" dirty="0" smtClean="0"/>
              <a:t> to interested Offices in their various capacities (RO, ISA, SISA, IPEA, DO, EO) has started, including hosting on behalf of offices, and 2-way communication</a:t>
            </a:r>
          </a:p>
          <a:p>
            <a:pPr marL="868363" lvl="1" indent="-411163">
              <a:spcBef>
                <a:spcPct val="0"/>
              </a:spcBef>
            </a:pPr>
            <a:endParaRPr lang="en-US" sz="1800" dirty="0" smtClean="0"/>
          </a:p>
        </p:txBody>
      </p:sp>
    </p:spTree>
    <p:extLst>
      <p:ext uri="{BB962C8B-B14F-4D97-AF65-F5344CB8AC3E}">
        <p14:creationId xmlns:p14="http://schemas.microsoft.com/office/powerpoint/2010/main" val="9046455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ePCT: FUTURE IMPROVEMENTS (2) </a:t>
            </a:r>
            <a:endParaRPr lang="en-US" dirty="0"/>
          </a:p>
        </p:txBody>
      </p:sp>
      <p:sp>
        <p:nvSpPr>
          <p:cNvPr id="4" name="Rectangle 3"/>
          <p:cNvSpPr>
            <a:spLocks noGrp="1" noChangeArrowheads="1"/>
          </p:cNvSpPr>
          <p:nvPr>
            <p:ph idx="1"/>
          </p:nvPr>
        </p:nvSpPr>
        <p:spPr>
          <a:xfrm>
            <a:off x="251520" y="1772816"/>
            <a:ext cx="8712968" cy="4352925"/>
          </a:xfrm>
        </p:spPr>
        <p:txBody>
          <a:bodyPr/>
          <a:lstStyle/>
          <a:p>
            <a:pPr>
              <a:spcBef>
                <a:spcPct val="0"/>
              </a:spcBef>
            </a:pPr>
            <a:r>
              <a:rPr lang="en-US" sz="1800" smtClean="0"/>
              <a:t>Goal to offer centralized real-time credit card transactions for all fee types and all authorities</a:t>
            </a:r>
          </a:p>
          <a:p>
            <a:pPr>
              <a:spcBef>
                <a:spcPct val="0"/>
              </a:spcBef>
            </a:pPr>
            <a:endParaRPr lang="en-US" smtClean="0"/>
          </a:p>
          <a:p>
            <a:pPr marL="0" indent="0">
              <a:spcBef>
                <a:spcPct val="0"/>
              </a:spcBef>
              <a:buNone/>
            </a:pPr>
            <a:endParaRPr lang="en-US" smtClean="0"/>
          </a:p>
          <a:p>
            <a:pPr>
              <a:spcBef>
                <a:spcPct val="0"/>
              </a:spcBef>
            </a:pPr>
            <a:r>
              <a:rPr lang="en-US" sz="1800" smtClean="0"/>
              <a:t>National phase entry function could be added to Epct</a:t>
            </a:r>
          </a:p>
          <a:p>
            <a:pPr marL="0" indent="0">
              <a:spcBef>
                <a:spcPct val="0"/>
              </a:spcBef>
              <a:buNone/>
            </a:pPr>
            <a:endParaRPr lang="en-US" sz="1800" smtClean="0"/>
          </a:p>
          <a:p>
            <a:pPr lvl="1" algn="just">
              <a:lnSpc>
                <a:spcPct val="150000"/>
              </a:lnSpc>
              <a:spcBef>
                <a:spcPct val="0"/>
              </a:spcBef>
              <a:buFont typeface="Wingdings" pitchFamily="2" charset="2"/>
              <a:buChar char="Ø"/>
            </a:pPr>
            <a:r>
              <a:rPr lang="en-US" sz="1400" smtClean="0"/>
              <a:t>Opt-in for DOs</a:t>
            </a:r>
          </a:p>
          <a:p>
            <a:pPr lvl="1" algn="just">
              <a:lnSpc>
                <a:spcPct val="150000"/>
              </a:lnSpc>
              <a:spcBef>
                <a:spcPct val="0"/>
              </a:spcBef>
              <a:buFont typeface="Wingdings" pitchFamily="2" charset="2"/>
              <a:buChar char="Ø"/>
            </a:pPr>
            <a:r>
              <a:rPr lang="en-US" sz="1400" smtClean="0"/>
              <a:t>Applicant would select from among participating DOs, upload any necessary documents and add any bibliographic data not already available to IB</a:t>
            </a:r>
          </a:p>
          <a:p>
            <a:pPr lvl="1" algn="just">
              <a:lnSpc>
                <a:spcPct val="150000"/>
              </a:lnSpc>
              <a:spcBef>
                <a:spcPct val="0"/>
              </a:spcBef>
              <a:buFont typeface="Wingdings" pitchFamily="2" charset="2"/>
              <a:buChar char="Ø"/>
            </a:pPr>
            <a:r>
              <a:rPr lang="en-US" sz="1400" smtClean="0"/>
              <a:t>Local counsel could be fully involved, as needed</a:t>
            </a:r>
          </a:p>
          <a:p>
            <a:pPr lvl="1" algn="just">
              <a:lnSpc>
                <a:spcPct val="150000"/>
              </a:lnSpc>
              <a:spcBef>
                <a:spcPct val="0"/>
              </a:spcBef>
              <a:buFont typeface="Wingdings" pitchFamily="2" charset="2"/>
              <a:buChar char="Ø"/>
            </a:pPr>
            <a:r>
              <a:rPr lang="en-US" sz="1400" smtClean="0"/>
              <a:t>Would not initially include fee payment facility, but this could be added in the future</a:t>
            </a:r>
          </a:p>
          <a:p>
            <a:pPr lvl="1" algn="just">
              <a:lnSpc>
                <a:spcPct val="150000"/>
              </a:lnSpc>
              <a:spcBef>
                <a:spcPct val="0"/>
              </a:spcBef>
              <a:buFont typeface="Wingdings" pitchFamily="2" charset="2"/>
              <a:buChar char="Ø"/>
            </a:pPr>
            <a:r>
              <a:rPr lang="en-US" sz="1400" smtClean="0"/>
              <a:t>Positive reaction during an initial discussion at Feb. 2013 IP5 meeting</a:t>
            </a:r>
            <a:endParaRPr lang="en-US" sz="1400" dirty="0" smtClean="0"/>
          </a:p>
        </p:txBody>
      </p:sp>
    </p:spTree>
    <p:extLst>
      <p:ext uri="{BB962C8B-B14F-4D97-AF65-F5344CB8AC3E}">
        <p14:creationId xmlns:p14="http://schemas.microsoft.com/office/powerpoint/2010/main" val="33074436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pPr algn="ctr"/>
            <a:r>
              <a:rPr lang="en-US" smtClean="0"/>
              <a:t>PCT – PPH (1) </a:t>
            </a:r>
            <a:endParaRPr lang="en-US" dirty="0"/>
          </a:p>
        </p:txBody>
      </p:sp>
      <p:sp>
        <p:nvSpPr>
          <p:cNvPr id="4" name="Rectangle 3"/>
          <p:cNvSpPr>
            <a:spLocks noGrp="1" noChangeArrowheads="1"/>
          </p:cNvSpPr>
          <p:nvPr>
            <p:ph idx="1"/>
          </p:nvPr>
        </p:nvSpPr>
        <p:spPr>
          <a:xfrm>
            <a:off x="251520" y="1556792"/>
            <a:ext cx="8712968" cy="4608090"/>
          </a:xfrm>
        </p:spPr>
        <p:txBody>
          <a:bodyPr/>
          <a:lstStyle/>
          <a:p>
            <a:pPr>
              <a:lnSpc>
                <a:spcPct val="95000"/>
              </a:lnSpc>
              <a:spcBef>
                <a:spcPct val="10000"/>
              </a:spcBef>
              <a:spcAft>
                <a:spcPct val="10000"/>
              </a:spcAft>
            </a:pPr>
            <a:r>
              <a:rPr lang="en-US" sz="1400" smtClean="0"/>
              <a:t>Accelerated national phase examination based on positive work product of PCT International Authority (written opinion of the ISA or the IPEA, IPRP (Ch I or II)</a:t>
            </a:r>
          </a:p>
          <a:p>
            <a:pPr marL="0" indent="0">
              <a:lnSpc>
                <a:spcPct val="95000"/>
              </a:lnSpc>
              <a:spcBef>
                <a:spcPct val="10000"/>
              </a:spcBef>
              <a:spcAft>
                <a:spcPct val="10000"/>
              </a:spcAft>
              <a:buNone/>
            </a:pPr>
            <a:endParaRPr lang="en-US" sz="1400" smtClean="0"/>
          </a:p>
          <a:p>
            <a:pPr>
              <a:lnSpc>
                <a:spcPct val="95000"/>
              </a:lnSpc>
              <a:spcBef>
                <a:spcPct val="10000"/>
              </a:spcBef>
              <a:spcAft>
                <a:spcPct val="10000"/>
              </a:spcAft>
            </a:pPr>
            <a:r>
              <a:rPr lang="en-US" sz="1400" smtClean="0"/>
              <a:t>MANY individual PCT-PPH pathways</a:t>
            </a:r>
          </a:p>
          <a:p>
            <a:pPr marL="0" indent="0">
              <a:lnSpc>
                <a:spcPct val="95000"/>
              </a:lnSpc>
              <a:spcBef>
                <a:spcPct val="10000"/>
              </a:spcBef>
              <a:spcAft>
                <a:spcPct val="10000"/>
              </a:spcAft>
              <a:buNone/>
            </a:pPr>
            <a:endParaRPr lang="en-US" sz="1400" smtClean="0"/>
          </a:p>
          <a:p>
            <a:pPr lvl="2">
              <a:lnSpc>
                <a:spcPct val="95000"/>
              </a:lnSpc>
              <a:spcBef>
                <a:spcPct val="10000"/>
              </a:spcBef>
              <a:spcAft>
                <a:spcPct val="10000"/>
              </a:spcAft>
              <a:buFont typeface="Wingdings" pitchFamily="2" charset="2"/>
              <a:buChar char="Ø"/>
            </a:pPr>
            <a:r>
              <a:rPr lang="en-US" sz="1400" smtClean="0"/>
              <a:t>Information on the PCT  Website: </a:t>
            </a:r>
            <a:r>
              <a:rPr lang="en-US" sz="1400" smtClean="0">
                <a:hlinkClick r:id="rId2"/>
              </a:rPr>
              <a:t>http://www.wipo.int/pct/en/filing/pct_pph.html</a:t>
            </a:r>
            <a:endParaRPr lang="en-US" sz="1400" smtClean="0"/>
          </a:p>
          <a:p>
            <a:pPr>
              <a:lnSpc>
                <a:spcPct val="95000"/>
              </a:lnSpc>
              <a:spcBef>
                <a:spcPct val="10000"/>
              </a:spcBef>
              <a:spcAft>
                <a:spcPct val="10000"/>
              </a:spcAft>
            </a:pPr>
            <a:endParaRPr lang="en-US" sz="1400" smtClean="0"/>
          </a:p>
          <a:p>
            <a:pPr>
              <a:lnSpc>
                <a:spcPct val="95000"/>
              </a:lnSpc>
              <a:spcBef>
                <a:spcPct val="10000"/>
              </a:spcBef>
              <a:spcAft>
                <a:spcPct val="10000"/>
              </a:spcAft>
            </a:pPr>
            <a:endParaRPr lang="en-US" sz="1400" smtClean="0"/>
          </a:p>
          <a:p>
            <a:pPr>
              <a:lnSpc>
                <a:spcPct val="95000"/>
              </a:lnSpc>
              <a:spcBef>
                <a:spcPct val="10000"/>
              </a:spcBef>
              <a:spcAft>
                <a:spcPct val="10000"/>
              </a:spcAft>
            </a:pPr>
            <a:endParaRPr lang="en-US" sz="1400" smtClean="0"/>
          </a:p>
          <a:p>
            <a:pPr>
              <a:lnSpc>
                <a:spcPct val="95000"/>
              </a:lnSpc>
              <a:spcBef>
                <a:spcPct val="10000"/>
              </a:spcBef>
              <a:spcAft>
                <a:spcPct val="10000"/>
              </a:spcAft>
            </a:pPr>
            <a:endParaRPr lang="en-US" sz="1400" smtClean="0"/>
          </a:p>
          <a:p>
            <a:pPr>
              <a:lnSpc>
                <a:spcPct val="95000"/>
              </a:lnSpc>
              <a:spcBef>
                <a:spcPct val="10000"/>
              </a:spcBef>
              <a:spcAft>
                <a:spcPct val="10000"/>
              </a:spcAft>
            </a:pPr>
            <a:endParaRPr lang="en-US" sz="1400" smtClean="0"/>
          </a:p>
          <a:p>
            <a:pPr>
              <a:lnSpc>
                <a:spcPct val="95000"/>
              </a:lnSpc>
              <a:spcBef>
                <a:spcPct val="10000"/>
              </a:spcBef>
              <a:spcAft>
                <a:spcPct val="10000"/>
              </a:spcAft>
            </a:pPr>
            <a:endParaRPr lang="en-US" sz="1400" smtClean="0"/>
          </a:p>
          <a:p>
            <a:pPr>
              <a:lnSpc>
                <a:spcPct val="95000"/>
              </a:lnSpc>
              <a:spcBef>
                <a:spcPct val="10000"/>
              </a:spcBef>
              <a:spcAft>
                <a:spcPct val="10000"/>
              </a:spcAft>
            </a:pPr>
            <a:endParaRPr lang="en-US" sz="1400" smtClean="0"/>
          </a:p>
          <a:p>
            <a:pPr>
              <a:lnSpc>
                <a:spcPct val="95000"/>
              </a:lnSpc>
              <a:spcBef>
                <a:spcPct val="10000"/>
              </a:spcBef>
              <a:spcAft>
                <a:spcPct val="10000"/>
              </a:spcAft>
            </a:pPr>
            <a:endParaRPr lang="en-US" sz="1400" smtClean="0"/>
          </a:p>
          <a:p>
            <a:pPr marL="0" indent="0">
              <a:lnSpc>
                <a:spcPct val="95000"/>
              </a:lnSpc>
              <a:spcBef>
                <a:spcPct val="10000"/>
              </a:spcBef>
              <a:spcAft>
                <a:spcPct val="10000"/>
              </a:spcAft>
              <a:buNone/>
            </a:pPr>
            <a:endParaRPr lang="en-US" sz="1400" smtClean="0"/>
          </a:p>
          <a:p>
            <a:pPr marL="0" indent="0">
              <a:lnSpc>
                <a:spcPct val="95000"/>
              </a:lnSpc>
              <a:spcBef>
                <a:spcPct val="10000"/>
              </a:spcBef>
              <a:spcAft>
                <a:spcPct val="10000"/>
              </a:spcAft>
              <a:buNone/>
            </a:pPr>
            <a:endParaRPr lang="en-US" sz="1400" smtClean="0"/>
          </a:p>
          <a:p>
            <a:pPr>
              <a:lnSpc>
                <a:spcPct val="95000"/>
              </a:lnSpc>
              <a:spcBef>
                <a:spcPct val="10000"/>
              </a:spcBef>
              <a:spcAft>
                <a:spcPct val="10000"/>
              </a:spcAft>
            </a:pPr>
            <a:endParaRPr lang="en-US" sz="1400" smtClean="0"/>
          </a:p>
          <a:p>
            <a:pPr>
              <a:lnSpc>
                <a:spcPct val="95000"/>
              </a:lnSpc>
              <a:spcBef>
                <a:spcPct val="10000"/>
              </a:spcBef>
              <a:spcAft>
                <a:spcPct val="10000"/>
              </a:spcAft>
            </a:pPr>
            <a:r>
              <a:rPr lang="en-US" sz="1400" smtClean="0"/>
              <a:t>PCT-PPH user experience/strategy: </a:t>
            </a:r>
            <a:r>
              <a:rPr lang="en-US" sz="1400" smtClean="0">
                <a:hlinkClick r:id="rId3"/>
              </a:rPr>
              <a:t>http://www.youtube.com/watch?v=XnSShsUHXss</a:t>
            </a:r>
            <a:r>
              <a:rPr lang="en-US" sz="1400" smtClean="0"/>
              <a:t> (Carl Oppedahl video)</a:t>
            </a:r>
            <a:endParaRPr lang="en-US" sz="1400" dirty="0" smtClean="0"/>
          </a:p>
        </p:txBody>
      </p:sp>
      <p:pic>
        <p:nvPicPr>
          <p:cNvPr id="5" name="Picture 4" descr="network"/>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2762" y="3284984"/>
            <a:ext cx="2208857" cy="175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4422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PCT – PPH (2) </a:t>
            </a:r>
            <a:endParaRPr lang="en-US" dirty="0"/>
          </a:p>
        </p:txBody>
      </p:sp>
      <p:pic>
        <p:nvPicPr>
          <p:cNvPr id="8806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00808"/>
            <a:ext cx="8208912"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6323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lstStyle/>
          <a:p>
            <a:pPr algn="ctr"/>
            <a:r>
              <a:rPr lang="en-US" sz="2800" smtClean="0"/>
              <a:t>WIPO AMC FEE REDUCTION FOR PCT USERS </a:t>
            </a:r>
            <a:endParaRPr lang="en-US" sz="2800" dirty="0"/>
          </a:p>
        </p:txBody>
      </p:sp>
      <p:sp>
        <p:nvSpPr>
          <p:cNvPr id="4" name="Rectangle 3"/>
          <p:cNvSpPr>
            <a:spLocks noGrp="1" noChangeArrowheads="1"/>
          </p:cNvSpPr>
          <p:nvPr>
            <p:ph idx="1"/>
          </p:nvPr>
        </p:nvSpPr>
        <p:spPr/>
        <p:txBody>
          <a:bodyPr/>
          <a:lstStyle/>
          <a:p>
            <a:pPr marL="228600" indent="-228600">
              <a:lnSpc>
                <a:spcPct val="80000"/>
              </a:lnSpc>
              <a:spcBef>
                <a:spcPct val="10000"/>
              </a:spcBef>
            </a:pPr>
            <a:r>
              <a:rPr lang="en-US" sz="1800" dirty="0" smtClean="0"/>
              <a:t> AMC = WIPO Arbitration and Mediation Center</a:t>
            </a:r>
          </a:p>
          <a:p>
            <a:pPr marL="228600" indent="-228600">
              <a:lnSpc>
                <a:spcPct val="80000"/>
              </a:lnSpc>
              <a:spcBef>
                <a:spcPct val="10000"/>
              </a:spcBef>
            </a:pPr>
            <a:endParaRPr lang="en-US" sz="1800" dirty="0" smtClean="0"/>
          </a:p>
          <a:p>
            <a:pPr marL="628650" lvl="1" algn="just">
              <a:lnSpc>
                <a:spcPct val="80000"/>
              </a:lnSpc>
              <a:spcBef>
                <a:spcPct val="10000"/>
              </a:spcBef>
              <a:buFont typeface="Wingdings" pitchFamily="2" charset="2"/>
              <a:buChar char="Ø"/>
            </a:pPr>
            <a:r>
              <a:rPr lang="en-US" sz="1800" b="1" i="1" dirty="0" smtClean="0"/>
              <a:t> </a:t>
            </a:r>
            <a:r>
              <a:rPr lang="en-US" sz="1400" b="1" i="1" dirty="0" smtClean="0"/>
              <a:t>AMC offers a 25% reduction in the Center’s registration and administration fees where at least one party to the dispute has been named as an applicant or inventor in a published PCT application </a:t>
            </a:r>
          </a:p>
          <a:p>
            <a:pPr marL="520700" lvl="1" indent="-177800">
              <a:lnSpc>
                <a:spcPct val="80000"/>
              </a:lnSpc>
              <a:spcBef>
                <a:spcPct val="10000"/>
              </a:spcBef>
            </a:pPr>
            <a:endParaRPr lang="en-US" sz="1800" b="1" i="1" dirty="0" smtClean="0"/>
          </a:p>
        </p:txBody>
      </p:sp>
      <p:pic>
        <p:nvPicPr>
          <p:cNvPr id="8909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99592" y="3418655"/>
            <a:ext cx="2878992" cy="28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99992" y="3418655"/>
            <a:ext cx="3509813" cy="96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502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331639" y="116632"/>
            <a:ext cx="5760639" cy="657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2746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339752" y="207113"/>
            <a:ext cx="4608512" cy="648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0738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339752" y="116632"/>
            <a:ext cx="4536504" cy="650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1442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WIPO WARNINGS </a:t>
            </a:r>
            <a:endParaRPr lang="en-US" dirty="0"/>
          </a:p>
        </p:txBody>
      </p:sp>
      <p:sp>
        <p:nvSpPr>
          <p:cNvPr id="3" name="Content Placeholder 2"/>
          <p:cNvSpPr>
            <a:spLocks noGrp="1"/>
          </p:cNvSpPr>
          <p:nvPr>
            <p:ph idx="1"/>
          </p:nvPr>
        </p:nvSpPr>
        <p:spPr>
          <a:xfrm>
            <a:off x="251520" y="1628800"/>
            <a:ext cx="8784976" cy="4497363"/>
          </a:xfrm>
        </p:spPr>
        <p:txBody>
          <a:bodyPr/>
          <a:lstStyle/>
          <a:p>
            <a:r>
              <a:rPr lang="en-US" sz="1800" dirty="0">
                <a:hlinkClick r:id="rId2"/>
              </a:rPr>
              <a:t>http://</a:t>
            </a:r>
            <a:r>
              <a:rPr lang="en-US" sz="1800" dirty="0" smtClean="0">
                <a:hlinkClick r:id="rId2"/>
              </a:rPr>
              <a:t>www.wipo.int/pct/en/warning/pct_warning.html</a:t>
            </a:r>
            <a:endParaRPr lang="en-US" sz="1800" dirty="0" smtClean="0"/>
          </a:p>
          <a:p>
            <a:pPr marL="0" indent="0">
              <a:buNone/>
            </a:pPr>
            <a:endParaRPr lang="en-US" sz="1800" dirty="0"/>
          </a:p>
          <a:p>
            <a:r>
              <a:rPr lang="en-US" sz="1800" dirty="0"/>
              <a:t>WIPO continues various efforts concerning such notifications, including</a:t>
            </a:r>
            <a:r>
              <a:rPr lang="en-US" sz="1800" dirty="0" smtClean="0"/>
              <a:t>:</a:t>
            </a:r>
          </a:p>
          <a:p>
            <a:pPr marL="0" indent="0">
              <a:buNone/>
            </a:pPr>
            <a:endParaRPr lang="en-US" sz="1800" dirty="0"/>
          </a:p>
          <a:p>
            <a:pPr lvl="1">
              <a:buFont typeface="Wingdings" pitchFamily="2" charset="2"/>
              <a:buChar char="Ø"/>
            </a:pPr>
            <a:r>
              <a:rPr lang="en-US" sz="1800" dirty="0"/>
              <a:t> keeping the warning page up to date with newly submitted </a:t>
            </a:r>
            <a:r>
              <a:rPr lang="en-US" sz="1800" dirty="0" smtClean="0"/>
              <a:t>examples	</a:t>
            </a:r>
            <a:endParaRPr lang="en-US" sz="1800" dirty="0"/>
          </a:p>
          <a:p>
            <a:pPr lvl="1">
              <a:buFont typeface="Wingdings" pitchFamily="2" charset="2"/>
              <a:buChar char="Ø"/>
            </a:pPr>
            <a:r>
              <a:rPr lang="en-US" sz="1800" dirty="0"/>
              <a:t> WIPO letters to offices requesting assistance and cooperation</a:t>
            </a:r>
          </a:p>
          <a:p>
            <a:pPr lvl="1">
              <a:buFont typeface="Wingdings" pitchFamily="2" charset="2"/>
              <a:buChar char="Ø"/>
            </a:pPr>
            <a:r>
              <a:rPr lang="en-US" sz="1800" dirty="0"/>
              <a:t> WIPO letters to IP associations requesting that all clients be warned</a:t>
            </a:r>
          </a:p>
          <a:p>
            <a:pPr lvl="1">
              <a:buFont typeface="Wingdings" pitchFamily="2" charset="2"/>
              <a:buChar char="Ø"/>
            </a:pPr>
            <a:r>
              <a:rPr lang="en-US" sz="1800" dirty="0"/>
              <a:t> WIPO letters to banks doing business with the entities behind these </a:t>
            </a:r>
            <a:r>
              <a:rPr lang="en-US" sz="1800" dirty="0" smtClean="0"/>
              <a:t>notifications</a:t>
            </a:r>
          </a:p>
          <a:p>
            <a:pPr lvl="1">
              <a:buFont typeface="Wingdings" pitchFamily="2" charset="2"/>
              <a:buChar char="Ø"/>
            </a:pPr>
            <a:r>
              <a:rPr lang="en-US" sz="1800" dirty="0" smtClean="0"/>
              <a:t>working </a:t>
            </a:r>
            <a:r>
              <a:rPr lang="en-US" sz="1800" dirty="0"/>
              <a:t>with government agencies in countries where these entities are </a:t>
            </a:r>
            <a:r>
              <a:rPr lang="en-US" sz="1800" dirty="0" smtClean="0"/>
              <a:t>based</a:t>
            </a:r>
          </a:p>
          <a:p>
            <a:pPr marL="0" indent="0">
              <a:buNone/>
            </a:pPr>
            <a:endParaRPr lang="en-US" sz="1800" dirty="0"/>
          </a:p>
          <a:p>
            <a:r>
              <a:rPr lang="en-US" sz="1800" dirty="0"/>
              <a:t>Help us by making complaints to appropriate consumer protection authorities in your country and/or state/locality</a:t>
            </a:r>
          </a:p>
          <a:p>
            <a:endParaRPr lang="en-US" sz="800" dirty="0"/>
          </a:p>
        </p:txBody>
      </p:sp>
    </p:spTree>
    <p:extLst>
      <p:ext uri="{BB962C8B-B14F-4D97-AF65-F5344CB8AC3E}">
        <p14:creationId xmlns:p14="http://schemas.microsoft.com/office/powerpoint/2010/main" val="13288792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899591" y="188640"/>
            <a:ext cx="6116155" cy="652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009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792088"/>
          </a:xfrm>
        </p:spPr>
        <p:txBody>
          <a:bodyPr/>
          <a:lstStyle/>
          <a:p>
            <a:r>
              <a:rPr lang="en-US" smtClean="0"/>
              <a:t>	GLOBAL IP INFRASTRUCTURE </a:t>
            </a:r>
            <a:endParaRPr lang="en-US" dirty="0"/>
          </a:p>
        </p:txBody>
      </p:sp>
      <p:sp>
        <p:nvSpPr>
          <p:cNvPr id="3" name="Espace réservé du contenu 2"/>
          <p:cNvSpPr>
            <a:spLocks noGrp="1"/>
          </p:cNvSpPr>
          <p:nvPr>
            <p:ph idx="1"/>
          </p:nvPr>
        </p:nvSpPr>
        <p:spPr>
          <a:xfrm>
            <a:off x="179512" y="1268760"/>
            <a:ext cx="8784976" cy="4680521"/>
          </a:xfrm>
        </p:spPr>
        <p:txBody>
          <a:bodyPr/>
          <a:lstStyle/>
          <a:p>
            <a:pPr eaLnBrk="1" hangingPunct="1">
              <a:lnSpc>
                <a:spcPct val="90000"/>
              </a:lnSpc>
            </a:pPr>
            <a:r>
              <a:rPr lang="en-US" sz="1800" b="1" u="sng" dirty="0" smtClean="0">
                <a:solidFill>
                  <a:srgbClr val="000090"/>
                </a:solidFill>
                <a:latin typeface="Arial" charset="0"/>
                <a:cs typeface="Arial" charset="0"/>
              </a:rPr>
              <a:t> DYNAMIC DIMENSION OF IP</a:t>
            </a:r>
          </a:p>
          <a:p>
            <a:pPr marL="0" indent="0" eaLnBrk="1" hangingPunct="1">
              <a:lnSpc>
                <a:spcPct val="90000"/>
              </a:lnSpc>
              <a:buNone/>
            </a:pPr>
            <a:endParaRPr lang="en-US" sz="1800" b="1" u="sng" dirty="0" smtClean="0">
              <a:solidFill>
                <a:srgbClr val="000090"/>
              </a:solidFill>
              <a:latin typeface="Arial" charset="0"/>
              <a:cs typeface="Arial" charset="0"/>
            </a:endParaRPr>
          </a:p>
          <a:p>
            <a:pPr eaLnBrk="1" hangingPunct="1">
              <a:lnSpc>
                <a:spcPct val="90000"/>
              </a:lnSpc>
            </a:pPr>
            <a:r>
              <a:rPr lang="en-US" sz="1800" b="1" u="sng" dirty="0" smtClean="0">
                <a:solidFill>
                  <a:srgbClr val="000090"/>
                </a:solidFill>
                <a:latin typeface="Arial" charset="0"/>
                <a:cs typeface="Arial" charset="0"/>
              </a:rPr>
              <a:t>INFRASTRUCTURE INCLUDES : </a:t>
            </a:r>
            <a:r>
              <a:rPr lang="en-US" sz="1800" dirty="0" smtClean="0">
                <a:latin typeface="Arial" charset="0"/>
                <a:cs typeface="Arial" charset="0"/>
              </a:rPr>
              <a:t>	</a:t>
            </a:r>
          </a:p>
          <a:p>
            <a:pPr lvl="1" algn="just" eaLnBrk="1" hangingPunct="1">
              <a:lnSpc>
                <a:spcPct val="120000"/>
              </a:lnSpc>
              <a:buFont typeface="Wingdings" charset="2"/>
              <a:buChar char="Ø"/>
            </a:pPr>
            <a:r>
              <a:rPr lang="en-US" sz="1700" dirty="0" smtClean="0">
                <a:latin typeface="Arial" charset="0"/>
                <a:cs typeface="Arial" charset="0"/>
              </a:rPr>
              <a:t> </a:t>
            </a:r>
            <a:r>
              <a:rPr lang="en-US" sz="1700" i="1" dirty="0" smtClean="0">
                <a:latin typeface="Arial" charset="0"/>
                <a:cs typeface="Arial" charset="0"/>
              </a:rPr>
              <a:t>Databases</a:t>
            </a:r>
            <a:r>
              <a:rPr lang="en-US" sz="1700" dirty="0" smtClean="0">
                <a:latin typeface="Arial" charset="0"/>
                <a:cs typeface="Arial" charset="0"/>
              </a:rPr>
              <a:t> (PATENTSCOPE, Global Brand DB &amp; access to </a:t>
            </a:r>
            <a:r>
              <a:rPr lang="en-US" sz="1700" dirty="0" err="1" smtClean="0">
                <a:latin typeface="Arial" charset="0"/>
                <a:cs typeface="Arial" charset="0"/>
              </a:rPr>
              <a:t>aRDI</a:t>
            </a:r>
            <a:r>
              <a:rPr lang="en-US" sz="1700" dirty="0" smtClean="0">
                <a:latin typeface="Arial" charset="0"/>
                <a:cs typeface="Arial" charset="0"/>
              </a:rPr>
              <a:t> and ASPI)</a:t>
            </a:r>
          </a:p>
          <a:p>
            <a:pPr lvl="1" algn="just" eaLnBrk="1" hangingPunct="1">
              <a:lnSpc>
                <a:spcPct val="120000"/>
              </a:lnSpc>
              <a:buFont typeface="Wingdings" charset="2"/>
              <a:buChar char="Ø"/>
            </a:pPr>
            <a:r>
              <a:rPr lang="en-US" sz="1700" dirty="0" smtClean="0">
                <a:latin typeface="Arial" charset="0"/>
                <a:cs typeface="Arial" charset="0"/>
              </a:rPr>
              <a:t> Common platform for e-data </a:t>
            </a:r>
            <a:r>
              <a:rPr lang="en-US" sz="1700" i="1" dirty="0" smtClean="0">
                <a:latin typeface="Arial" charset="0"/>
                <a:cs typeface="Arial" charset="0"/>
              </a:rPr>
              <a:t>exchange</a:t>
            </a:r>
            <a:r>
              <a:rPr lang="en-US" sz="1700" dirty="0" smtClean="0">
                <a:latin typeface="Arial" charset="0"/>
                <a:cs typeface="Arial" charset="0"/>
              </a:rPr>
              <a:t> among </a:t>
            </a:r>
            <a:r>
              <a:rPr lang="en-US" sz="1700" dirty="0">
                <a:latin typeface="Arial" charset="0"/>
                <a:cs typeface="Arial" charset="0"/>
              </a:rPr>
              <a:t>IPOs (WIPO Case for Global Dossier, the Digital Access </a:t>
            </a:r>
            <a:r>
              <a:rPr lang="en-US" sz="1700" dirty="0" smtClean="0">
                <a:latin typeface="Arial" charset="0"/>
                <a:cs typeface="Arial" charset="0"/>
              </a:rPr>
              <a:t>Service)</a:t>
            </a:r>
          </a:p>
          <a:p>
            <a:pPr lvl="1" algn="just" eaLnBrk="1" hangingPunct="1">
              <a:lnSpc>
                <a:spcPct val="120000"/>
              </a:lnSpc>
              <a:buFont typeface="Wingdings" charset="2"/>
              <a:buChar char="Ø"/>
            </a:pPr>
            <a:r>
              <a:rPr lang="en-US" sz="1700" dirty="0" smtClean="0">
                <a:latin typeface="Arial" charset="0"/>
                <a:cs typeface="Arial" charset="0"/>
              </a:rPr>
              <a:t> Other platforms: WIPO Green; WIPO Research. </a:t>
            </a:r>
          </a:p>
          <a:p>
            <a:pPr lvl="1" algn="just" eaLnBrk="1" hangingPunct="1">
              <a:lnSpc>
                <a:spcPct val="120000"/>
              </a:lnSpc>
              <a:buFont typeface="Wingdings" charset="2"/>
              <a:buChar char="Ø"/>
            </a:pPr>
            <a:r>
              <a:rPr lang="en-US" sz="1700" dirty="0" smtClean="0">
                <a:latin typeface="Arial" charset="0"/>
                <a:cs typeface="Arial" charset="0"/>
              </a:rPr>
              <a:t>Tools (international </a:t>
            </a:r>
            <a:r>
              <a:rPr lang="en-US" sz="1700" i="1" dirty="0" smtClean="0">
                <a:latin typeface="Arial" charset="0"/>
                <a:cs typeface="Arial" charset="0"/>
              </a:rPr>
              <a:t>classifications</a:t>
            </a:r>
            <a:r>
              <a:rPr lang="en-US" sz="1700" dirty="0" smtClean="0">
                <a:latin typeface="Arial" charset="0"/>
                <a:cs typeface="Arial" charset="0"/>
              </a:rPr>
              <a:t> in TMs/design; IPC, Green inventory, Nice classification)</a:t>
            </a:r>
          </a:p>
          <a:p>
            <a:pPr lvl="1" algn="just" eaLnBrk="1" hangingPunct="1">
              <a:lnSpc>
                <a:spcPct val="120000"/>
              </a:lnSpc>
              <a:buFont typeface="Wingdings" charset="2"/>
              <a:buChar char="Ø"/>
            </a:pPr>
            <a:r>
              <a:rPr lang="en-US" sz="1700" i="1" dirty="0" smtClean="0">
                <a:latin typeface="Arial" charset="0"/>
                <a:cs typeface="Arial" charset="0"/>
              </a:rPr>
              <a:t>Standards</a:t>
            </a:r>
            <a:r>
              <a:rPr lang="en-US" sz="1700" dirty="0" smtClean="0">
                <a:latin typeface="Arial" charset="0"/>
                <a:cs typeface="Arial" charset="0"/>
              </a:rPr>
              <a:t> &amp; technical agreements</a:t>
            </a:r>
          </a:p>
          <a:p>
            <a:pPr lvl="1" algn="just" eaLnBrk="1" hangingPunct="1">
              <a:lnSpc>
                <a:spcPct val="120000"/>
              </a:lnSpc>
              <a:buFont typeface="Wingdings" charset="2"/>
              <a:buChar char="Ø"/>
            </a:pPr>
            <a:r>
              <a:rPr lang="en-US" sz="1700" dirty="0" smtClean="0">
                <a:latin typeface="Arial" charset="0"/>
                <a:cs typeface="Arial" charset="0"/>
              </a:rPr>
              <a:t>Services (International Cooperation for Patent Examination (ICE), Patent Information Services, including Legal Status of Patents)</a:t>
            </a:r>
          </a:p>
          <a:p>
            <a:pPr lvl="1" algn="just" eaLnBrk="1" hangingPunct="1">
              <a:lnSpc>
                <a:spcPct val="120000"/>
              </a:lnSpc>
              <a:buFont typeface="Wingdings" charset="2"/>
              <a:buChar char="Ø"/>
            </a:pPr>
            <a:r>
              <a:rPr lang="en-US" sz="1700" dirty="0" smtClean="0">
                <a:latin typeface="Arial" charset="0"/>
                <a:cs typeface="Arial" charset="0"/>
              </a:rPr>
              <a:t>Capacity building &amp; networking by Technology Innovation Support Centers (TISCs)</a:t>
            </a:r>
          </a:p>
          <a:p>
            <a:pPr marL="0" indent="0">
              <a:buNone/>
            </a:pPr>
            <a:endParaRPr lang="en-US" dirty="0"/>
          </a:p>
        </p:txBody>
      </p:sp>
    </p:spTree>
    <p:extLst>
      <p:ext uri="{BB962C8B-B14F-4D97-AF65-F5344CB8AC3E}">
        <p14:creationId xmlns:p14="http://schemas.microsoft.com/office/powerpoint/2010/main" val="40731157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2170"/>
            <a:ext cx="8928992" cy="1143000"/>
          </a:xfrm>
        </p:spPr>
        <p:txBody>
          <a:bodyPr/>
          <a:lstStyle/>
          <a:p>
            <a:pPr algn="ctr"/>
            <a:r>
              <a:rPr lang="en-US" smtClean="0"/>
              <a:t>PCT WORKING GROUP MAY 21-24 (1) </a:t>
            </a:r>
            <a:endParaRPr lang="en-US" dirty="0"/>
          </a:p>
        </p:txBody>
      </p:sp>
      <p:sp>
        <p:nvSpPr>
          <p:cNvPr id="4" name="Rectangle 3"/>
          <p:cNvSpPr>
            <a:spLocks noGrp="1" noChangeArrowheads="1"/>
          </p:cNvSpPr>
          <p:nvPr>
            <p:ph idx="1"/>
          </p:nvPr>
        </p:nvSpPr>
        <p:spPr>
          <a:xfrm>
            <a:off x="179512" y="1124744"/>
            <a:ext cx="8784976" cy="5400600"/>
          </a:xfrm>
        </p:spPr>
        <p:txBody>
          <a:bodyPr/>
          <a:lstStyle/>
          <a:p>
            <a:pPr>
              <a:lnSpc>
                <a:spcPct val="90000"/>
              </a:lnSpc>
              <a:spcBef>
                <a:spcPct val="0"/>
              </a:spcBef>
              <a:spcAft>
                <a:spcPct val="20000"/>
              </a:spcAft>
            </a:pPr>
            <a:r>
              <a:rPr lang="en-US" sz="1400" dirty="0" smtClean="0"/>
              <a:t>USPTO/UK--Mandatory response to negative comments in the national phase (PCT/WG/6/16)</a:t>
            </a:r>
          </a:p>
          <a:p>
            <a:pPr marL="0" indent="0">
              <a:lnSpc>
                <a:spcPct val="90000"/>
              </a:lnSpc>
              <a:spcBef>
                <a:spcPct val="0"/>
              </a:spcBef>
              <a:spcAft>
                <a:spcPct val="20000"/>
              </a:spcAft>
              <a:buNone/>
            </a:pPr>
            <a:endParaRPr lang="en-US" sz="1400" dirty="0" smtClean="0"/>
          </a:p>
          <a:p>
            <a:pPr>
              <a:lnSpc>
                <a:spcPct val="90000"/>
              </a:lnSpc>
              <a:spcBef>
                <a:spcPct val="0"/>
              </a:spcBef>
              <a:spcAft>
                <a:spcPct val="20000"/>
              </a:spcAft>
            </a:pPr>
            <a:r>
              <a:rPr lang="en-US" sz="1400" dirty="0" smtClean="0"/>
              <a:t>USPTO/UK-- Formal integration of PPH into PCT (PCT/WG/6/17)</a:t>
            </a:r>
          </a:p>
          <a:p>
            <a:pPr marL="0" indent="0">
              <a:lnSpc>
                <a:spcPct val="90000"/>
              </a:lnSpc>
              <a:spcBef>
                <a:spcPct val="0"/>
              </a:spcBef>
              <a:spcAft>
                <a:spcPct val="20000"/>
              </a:spcAft>
              <a:buNone/>
            </a:pPr>
            <a:endParaRPr lang="en-US" sz="1400" dirty="0" smtClean="0"/>
          </a:p>
          <a:p>
            <a:pPr>
              <a:lnSpc>
                <a:spcPct val="90000"/>
              </a:lnSpc>
              <a:spcBef>
                <a:spcPct val="0"/>
              </a:spcBef>
              <a:spcAft>
                <a:spcPct val="20000"/>
              </a:spcAft>
            </a:pPr>
            <a:r>
              <a:rPr lang="en-US" sz="1400" dirty="0" smtClean="0"/>
              <a:t>USPTO/UK-- Mandatory top-up search in Ch. II (PCT/WG/6/18)</a:t>
            </a:r>
          </a:p>
          <a:p>
            <a:pPr marL="0" indent="0">
              <a:lnSpc>
                <a:spcPct val="90000"/>
              </a:lnSpc>
              <a:spcBef>
                <a:spcPct val="0"/>
              </a:spcBef>
              <a:spcAft>
                <a:spcPct val="20000"/>
              </a:spcAft>
              <a:buNone/>
            </a:pPr>
            <a:endParaRPr lang="en-US" sz="1400" dirty="0" smtClean="0"/>
          </a:p>
          <a:p>
            <a:pPr>
              <a:lnSpc>
                <a:spcPct val="90000"/>
              </a:lnSpc>
              <a:spcBef>
                <a:spcPct val="0"/>
              </a:spcBef>
              <a:spcAft>
                <a:spcPct val="20000"/>
              </a:spcAft>
            </a:pPr>
            <a:r>
              <a:rPr lang="en-US" sz="1400" dirty="0" smtClean="0"/>
              <a:t>USPTO/UK-- Mandatory recordation of search strategies (PCT/WG/6/?)</a:t>
            </a:r>
          </a:p>
          <a:p>
            <a:pPr marL="0" indent="0">
              <a:lnSpc>
                <a:spcPct val="90000"/>
              </a:lnSpc>
              <a:spcBef>
                <a:spcPct val="0"/>
              </a:spcBef>
              <a:spcAft>
                <a:spcPct val="20000"/>
              </a:spcAft>
              <a:buNone/>
            </a:pPr>
            <a:endParaRPr lang="en-US" sz="1400" dirty="0" smtClean="0"/>
          </a:p>
          <a:p>
            <a:pPr>
              <a:lnSpc>
                <a:spcPct val="90000"/>
              </a:lnSpc>
              <a:spcBef>
                <a:spcPct val="0"/>
              </a:spcBef>
              <a:spcAft>
                <a:spcPct val="20000"/>
              </a:spcAft>
            </a:pPr>
            <a:r>
              <a:rPr lang="en-US" sz="1400" dirty="0" smtClean="0"/>
              <a:t>Other USPTO/UK “20/20” proposals:</a:t>
            </a:r>
          </a:p>
          <a:p>
            <a:pPr marL="0" indent="0">
              <a:lnSpc>
                <a:spcPct val="90000"/>
              </a:lnSpc>
              <a:spcBef>
                <a:spcPct val="0"/>
              </a:spcBef>
              <a:spcAft>
                <a:spcPct val="20000"/>
              </a:spcAft>
              <a:buNone/>
            </a:pPr>
            <a:endParaRPr lang="en-US" sz="900" dirty="0" smtClean="0"/>
          </a:p>
          <a:p>
            <a:pPr lvl="1">
              <a:lnSpc>
                <a:spcPct val="90000"/>
              </a:lnSpc>
              <a:spcBef>
                <a:spcPct val="0"/>
              </a:spcBef>
              <a:spcAft>
                <a:spcPct val="20000"/>
              </a:spcAft>
              <a:buFont typeface="Wingdings" pitchFamily="2" charset="2"/>
              <a:buChar char="Ø"/>
            </a:pPr>
            <a:r>
              <a:rPr lang="en-US" sz="1200" dirty="0" smtClean="0"/>
              <a:t>Self-service 92bis changes and priority claim corrections</a:t>
            </a:r>
          </a:p>
          <a:p>
            <a:pPr lvl="1">
              <a:lnSpc>
                <a:spcPct val="90000"/>
              </a:lnSpc>
              <a:spcBef>
                <a:spcPct val="0"/>
              </a:spcBef>
              <a:spcAft>
                <a:spcPct val="20000"/>
              </a:spcAft>
              <a:buFont typeface="Wingdings" pitchFamily="2" charset="2"/>
              <a:buChar char="Ø"/>
            </a:pPr>
            <a:r>
              <a:rPr lang="en-US" sz="1200" dirty="0" smtClean="0"/>
              <a:t>Limited Chapter I corrections to claims</a:t>
            </a:r>
          </a:p>
          <a:p>
            <a:pPr lvl="1">
              <a:lnSpc>
                <a:spcPct val="90000"/>
              </a:lnSpc>
              <a:spcBef>
                <a:spcPct val="0"/>
              </a:spcBef>
              <a:spcAft>
                <a:spcPct val="20000"/>
              </a:spcAft>
              <a:buFont typeface="Wingdings" pitchFamily="2" charset="2"/>
              <a:buChar char="Ø"/>
            </a:pPr>
            <a:r>
              <a:rPr lang="en-US" sz="1200" dirty="0" smtClean="0"/>
              <a:t>Simplified withdrawal without signatures within limited period</a:t>
            </a:r>
          </a:p>
          <a:p>
            <a:pPr lvl="1">
              <a:lnSpc>
                <a:spcPct val="90000"/>
              </a:lnSpc>
              <a:spcBef>
                <a:spcPct val="0"/>
              </a:spcBef>
              <a:spcAft>
                <a:spcPct val="20000"/>
              </a:spcAft>
              <a:buFont typeface="Wingdings" pitchFamily="2" charset="2"/>
              <a:buChar char="Ø"/>
            </a:pPr>
            <a:r>
              <a:rPr lang="en-US" sz="1200" dirty="0" smtClean="0"/>
              <a:t>Formally integrate collaborative search into PCT</a:t>
            </a:r>
          </a:p>
          <a:p>
            <a:pPr lvl="1">
              <a:lnSpc>
                <a:spcPct val="90000"/>
              </a:lnSpc>
              <a:spcBef>
                <a:spcPct val="0"/>
              </a:spcBef>
              <a:spcAft>
                <a:spcPct val="20000"/>
              </a:spcAft>
              <a:buFont typeface="Wingdings" pitchFamily="2" charset="2"/>
              <a:buChar char="Ø"/>
            </a:pPr>
            <a:r>
              <a:rPr lang="en-US" sz="1200" dirty="0" smtClean="0"/>
              <a:t>Incorporate Global Dossier into PCT</a:t>
            </a:r>
          </a:p>
          <a:p>
            <a:pPr marL="457200" lvl="1" indent="0">
              <a:lnSpc>
                <a:spcPct val="90000"/>
              </a:lnSpc>
              <a:spcBef>
                <a:spcPct val="0"/>
              </a:spcBef>
              <a:spcAft>
                <a:spcPct val="20000"/>
              </a:spcAft>
              <a:buNone/>
            </a:pPr>
            <a:endParaRPr lang="en-US" altLang="zh-CN" sz="900" dirty="0" smtClean="0">
              <a:ea typeface="SimSun" pitchFamily="2" charset="-122"/>
            </a:endParaRPr>
          </a:p>
          <a:p>
            <a:pPr>
              <a:lnSpc>
                <a:spcPct val="90000"/>
              </a:lnSpc>
              <a:spcBef>
                <a:spcPct val="0"/>
              </a:spcBef>
            </a:pPr>
            <a:r>
              <a:rPr lang="en-US" altLang="zh-CN" sz="1400" dirty="0" smtClean="0">
                <a:ea typeface="SimSun" pitchFamily="2" charset="-122"/>
              </a:rPr>
              <a:t>Availability of Written Opinion of ISA as of publication date (PCT/WG/6/13)</a:t>
            </a:r>
          </a:p>
          <a:p>
            <a:pPr marL="0" indent="0">
              <a:lnSpc>
                <a:spcPct val="90000"/>
              </a:lnSpc>
              <a:spcBef>
                <a:spcPct val="0"/>
              </a:spcBef>
              <a:buNone/>
            </a:pPr>
            <a:endParaRPr lang="en-US" altLang="zh-CN" sz="1400" dirty="0" smtClean="0">
              <a:ea typeface="SimSun" pitchFamily="2" charset="-122"/>
            </a:endParaRPr>
          </a:p>
          <a:p>
            <a:pPr>
              <a:lnSpc>
                <a:spcPct val="90000"/>
              </a:lnSpc>
              <a:spcBef>
                <a:spcPct val="0"/>
              </a:spcBef>
            </a:pPr>
            <a:r>
              <a:rPr lang="en-US" altLang="zh-CN" sz="1400" dirty="0" smtClean="0">
                <a:ea typeface="SimSun" pitchFamily="2" charset="-122"/>
              </a:rPr>
              <a:t>Requirements and procedures of appointment of International Authorities (PCT/WG/6/4)</a:t>
            </a:r>
          </a:p>
          <a:p>
            <a:pPr marL="0" indent="0">
              <a:lnSpc>
                <a:spcPct val="90000"/>
              </a:lnSpc>
              <a:spcBef>
                <a:spcPct val="0"/>
              </a:spcBef>
              <a:buNone/>
            </a:pPr>
            <a:endParaRPr lang="en-US" altLang="zh-CN" sz="1400" dirty="0" smtClean="0">
              <a:ea typeface="SimSun" pitchFamily="2" charset="-122"/>
            </a:endParaRPr>
          </a:p>
          <a:p>
            <a:pPr>
              <a:lnSpc>
                <a:spcPct val="90000"/>
              </a:lnSpc>
            </a:pPr>
            <a:r>
              <a:rPr lang="en-US" altLang="zh-CN" sz="1400" dirty="0" smtClean="0">
                <a:ea typeface="SimSun" pitchFamily="2" charset="-122"/>
              </a:rPr>
              <a:t>PCT Fee Reductions (PCT/WG/6/10)</a:t>
            </a:r>
          </a:p>
          <a:p>
            <a:pPr marL="0" indent="0">
              <a:lnSpc>
                <a:spcPct val="90000"/>
              </a:lnSpc>
              <a:buNone/>
            </a:pPr>
            <a:endParaRPr lang="en-US" altLang="zh-CN" sz="1400" dirty="0" smtClean="0">
              <a:ea typeface="SimSun" pitchFamily="2" charset="-122"/>
            </a:endParaRPr>
          </a:p>
          <a:p>
            <a:pPr>
              <a:lnSpc>
                <a:spcPct val="90000"/>
              </a:lnSpc>
            </a:pPr>
            <a:r>
              <a:rPr lang="en-US" altLang="zh-CN" sz="1400" dirty="0" smtClean="0">
                <a:ea typeface="SimSun" pitchFamily="2" charset="-122"/>
              </a:rPr>
              <a:t>Restoration of the Right of Priority (PCT/WG/6/12)</a:t>
            </a:r>
          </a:p>
          <a:p>
            <a:pPr marL="0" indent="0">
              <a:lnSpc>
                <a:spcPct val="90000"/>
              </a:lnSpc>
              <a:buNone/>
            </a:pPr>
            <a:endParaRPr lang="en-US" altLang="zh-CN" sz="1400" dirty="0" smtClean="0">
              <a:ea typeface="SimSun" pitchFamily="2" charset="-122"/>
            </a:endParaRPr>
          </a:p>
          <a:p>
            <a:pPr>
              <a:lnSpc>
                <a:spcPct val="90000"/>
              </a:lnSpc>
            </a:pPr>
            <a:r>
              <a:rPr lang="en-US" altLang="zh-CN" sz="1400" dirty="0" smtClean="0">
                <a:ea typeface="SimSun" pitchFamily="2" charset="-122"/>
              </a:rPr>
              <a:t>Evaluation Report of 2</a:t>
            </a:r>
            <a:r>
              <a:rPr lang="en-US" altLang="zh-CN" sz="1400" baseline="30000" dirty="0" smtClean="0">
                <a:ea typeface="SimSun" pitchFamily="2" charset="-122"/>
              </a:rPr>
              <a:t>nd</a:t>
            </a:r>
            <a:r>
              <a:rPr lang="en-US" altLang="zh-CN" sz="1400" dirty="0" smtClean="0">
                <a:ea typeface="SimSun" pitchFamily="2" charset="-122"/>
              </a:rPr>
              <a:t> Collaborative Search/Exam pilot (PCT/WG/6/22)</a:t>
            </a:r>
            <a:endParaRPr lang="en-US" sz="1400" dirty="0" smtClean="0"/>
          </a:p>
        </p:txBody>
      </p:sp>
    </p:spTree>
    <p:extLst>
      <p:ext uri="{BB962C8B-B14F-4D97-AF65-F5344CB8AC3E}">
        <p14:creationId xmlns:p14="http://schemas.microsoft.com/office/powerpoint/2010/main" val="18151395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80"/>
            <a:ext cx="9144000" cy="1143000"/>
          </a:xfrm>
        </p:spPr>
        <p:txBody>
          <a:bodyPr/>
          <a:lstStyle/>
          <a:p>
            <a:pPr algn="ctr"/>
            <a:r>
              <a:rPr lang="en-US" smtClean="0"/>
              <a:t>PCT WORKING GROUP MAY 21-24 (2) </a:t>
            </a:r>
            <a:endParaRPr lang="en-US" dirty="0"/>
          </a:p>
        </p:txBody>
      </p:sp>
      <p:sp>
        <p:nvSpPr>
          <p:cNvPr id="3" name="Content Placeholder 2"/>
          <p:cNvSpPr>
            <a:spLocks noGrp="1"/>
          </p:cNvSpPr>
          <p:nvPr>
            <p:ph idx="1"/>
          </p:nvPr>
        </p:nvSpPr>
        <p:spPr>
          <a:xfrm>
            <a:off x="395536" y="1268760"/>
            <a:ext cx="8229600" cy="5256584"/>
          </a:xfrm>
        </p:spPr>
        <p:txBody>
          <a:bodyPr/>
          <a:lstStyle/>
          <a:p>
            <a:r>
              <a:rPr lang="en-US" altLang="zh-CN" sz="1800" smtClean="0">
                <a:ea typeface="SimSun" pitchFamily="2" charset="-122"/>
              </a:rPr>
              <a:t>PCT Minimum Documentation (PCT/WG/6/9)</a:t>
            </a:r>
          </a:p>
          <a:p>
            <a:pPr marL="0" indent="0">
              <a:buNone/>
            </a:pPr>
            <a:endParaRPr lang="en-US" altLang="zh-CN" sz="1800" smtClean="0">
              <a:ea typeface="SimSun" pitchFamily="2" charset="-122"/>
            </a:endParaRPr>
          </a:p>
          <a:p>
            <a:r>
              <a:rPr lang="en-US" altLang="zh-CN" sz="1800" smtClean="0">
                <a:ea typeface="SimSun" pitchFamily="2" charset="-122"/>
              </a:rPr>
              <a:t>PCT Sequence Listing Standard (PCT/WG/6/7)</a:t>
            </a:r>
          </a:p>
          <a:p>
            <a:pPr marL="0" indent="0">
              <a:buNone/>
            </a:pPr>
            <a:endParaRPr lang="en-US" altLang="zh-CN" sz="1800" smtClean="0">
              <a:ea typeface="SimSun" pitchFamily="2" charset="-122"/>
            </a:endParaRPr>
          </a:p>
          <a:p>
            <a:r>
              <a:rPr lang="en-US" altLang="zh-CN" sz="1800" smtClean="0">
                <a:ea typeface="SimSun" pitchFamily="2" charset="-122"/>
              </a:rPr>
              <a:t>Revision of WIPO Standard ST.14 (PCT/WG/6/8)</a:t>
            </a:r>
          </a:p>
          <a:p>
            <a:pPr marL="0" indent="0">
              <a:buNone/>
            </a:pPr>
            <a:endParaRPr lang="en-US" altLang="zh-CN" sz="1800" smtClean="0">
              <a:ea typeface="SimSun" pitchFamily="2" charset="-122"/>
            </a:endParaRPr>
          </a:p>
          <a:p>
            <a:r>
              <a:rPr lang="en-US" altLang="zh-CN" sz="1800" smtClean="0">
                <a:ea typeface="SimSun" pitchFamily="2" charset="-122"/>
              </a:rPr>
              <a:t>Updates for the WG:</a:t>
            </a:r>
          </a:p>
          <a:p>
            <a:pPr marL="0" indent="0">
              <a:buNone/>
            </a:pPr>
            <a:endParaRPr lang="en-US" altLang="zh-CN" sz="1800" smtClean="0">
              <a:ea typeface="SimSun" pitchFamily="2" charset="-122"/>
            </a:endParaRPr>
          </a:p>
          <a:p>
            <a:pPr lvl="1" algn="just">
              <a:buFont typeface="Wingdings" pitchFamily="2" charset="2"/>
              <a:buChar char="Ø"/>
            </a:pPr>
            <a:r>
              <a:rPr lang="en-US" altLang="zh-CN" sz="1400" smtClean="0">
                <a:ea typeface="SimSun" pitchFamily="2" charset="-122"/>
              </a:rPr>
              <a:t>Supplementary International Search</a:t>
            </a:r>
          </a:p>
          <a:p>
            <a:pPr lvl="1" algn="just">
              <a:buFont typeface="Wingdings" pitchFamily="2" charset="2"/>
              <a:buChar char="Ø"/>
            </a:pPr>
            <a:r>
              <a:rPr lang="en-US" altLang="zh-CN" sz="1400" smtClean="0">
                <a:ea typeface="SimSun" pitchFamily="2" charset="-122"/>
              </a:rPr>
              <a:t>3</a:t>
            </a:r>
            <a:r>
              <a:rPr lang="en-US" altLang="zh-CN" sz="1400" baseline="30000" smtClean="0">
                <a:ea typeface="SimSun" pitchFamily="2" charset="-122"/>
              </a:rPr>
              <a:t>rd</a:t>
            </a:r>
            <a:r>
              <a:rPr lang="en-US" altLang="zh-CN" sz="1400" smtClean="0">
                <a:ea typeface="SimSun" pitchFamily="2" charset="-122"/>
              </a:rPr>
              <a:t> party observations</a:t>
            </a:r>
          </a:p>
          <a:p>
            <a:pPr lvl="1" algn="just">
              <a:buFont typeface="Wingdings" pitchFamily="2" charset="2"/>
              <a:buChar char="Ø"/>
            </a:pPr>
            <a:r>
              <a:rPr lang="en-US" altLang="zh-CN" sz="1400" smtClean="0">
                <a:ea typeface="SimSun" pitchFamily="2" charset="-122"/>
              </a:rPr>
              <a:t>ePCT </a:t>
            </a:r>
          </a:p>
          <a:p>
            <a:pPr marL="457200" lvl="1" indent="0">
              <a:buNone/>
            </a:pPr>
            <a:endParaRPr lang="en-US" altLang="zh-CN" sz="1600" smtClean="0">
              <a:ea typeface="SimSun" pitchFamily="2" charset="-122"/>
            </a:endParaRPr>
          </a:p>
          <a:p>
            <a:r>
              <a:rPr lang="en-US" altLang="zh-CN" sz="1800" smtClean="0">
                <a:ea typeface="SimSun" pitchFamily="2" charset="-122"/>
              </a:rPr>
              <a:t>Quality (PCT/MIA/20/3)</a:t>
            </a:r>
          </a:p>
          <a:p>
            <a:pPr marL="0" indent="0">
              <a:buNone/>
            </a:pPr>
            <a:endParaRPr lang="en-US" altLang="zh-CN" sz="1800" smtClean="0">
              <a:ea typeface="SimSun" pitchFamily="2" charset="-122"/>
            </a:endParaRPr>
          </a:p>
          <a:p>
            <a:pPr lvl="1" algn="just">
              <a:buFont typeface="Wingdings" pitchFamily="2" charset="2"/>
              <a:buChar char="Ø"/>
            </a:pPr>
            <a:r>
              <a:rPr lang="en-US" altLang="zh-CN" sz="1400" smtClean="0">
                <a:ea typeface="SimSun" pitchFamily="2" charset="-122"/>
              </a:rPr>
              <a:t>Report from the Quality Subgroup</a:t>
            </a:r>
          </a:p>
          <a:p>
            <a:pPr lvl="1" algn="just">
              <a:buFont typeface="Wingdings" pitchFamily="2" charset="2"/>
              <a:buChar char="Ø"/>
            </a:pPr>
            <a:r>
              <a:rPr lang="en-US" altLang="zh-CN" sz="1400" smtClean="0">
                <a:ea typeface="SimSun" pitchFamily="2" charset="-122"/>
              </a:rPr>
              <a:t>Matters Arising from Report from the Quality Subgroup</a:t>
            </a:r>
          </a:p>
          <a:p>
            <a:pPr lvl="1" algn="just">
              <a:buFont typeface="Wingdings" pitchFamily="2" charset="2"/>
              <a:buChar char="Ø"/>
            </a:pPr>
            <a:r>
              <a:rPr lang="en-US" altLang="zh-CN" sz="1400" smtClean="0">
                <a:ea typeface="SimSun" pitchFamily="2" charset="-122"/>
              </a:rPr>
              <a:t>Future Quality-Related Work</a:t>
            </a:r>
          </a:p>
          <a:p>
            <a:pPr marL="0" indent="0">
              <a:buNone/>
            </a:pPr>
            <a:endParaRPr lang="en-US" dirty="0"/>
          </a:p>
        </p:txBody>
      </p:sp>
    </p:spTree>
    <p:extLst>
      <p:ext uri="{BB962C8B-B14F-4D97-AF65-F5344CB8AC3E}">
        <p14:creationId xmlns:p14="http://schemas.microsoft.com/office/powerpoint/2010/main" val="20617896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40960" cy="1143000"/>
          </a:xfrm>
        </p:spPr>
        <p:txBody>
          <a:bodyPr/>
          <a:lstStyle/>
          <a:p>
            <a:pPr algn="ctr"/>
            <a:r>
              <a:rPr lang="en-US" smtClean="0"/>
              <a:t>PCT WORKING GROUP MAY 21-24 : </a:t>
            </a:r>
            <a:br>
              <a:rPr lang="en-US" smtClean="0"/>
            </a:br>
            <a:r>
              <a:rPr lang="en-US" smtClean="0"/>
              <a:t>OUTCOMES </a:t>
            </a:r>
            <a:endParaRPr lang="en-US" dirty="0"/>
          </a:p>
        </p:txBody>
      </p:sp>
      <p:sp>
        <p:nvSpPr>
          <p:cNvPr id="3" name="Content Placeholder 2"/>
          <p:cNvSpPr>
            <a:spLocks noGrp="1"/>
          </p:cNvSpPr>
          <p:nvPr>
            <p:ph idx="1"/>
          </p:nvPr>
        </p:nvSpPr>
        <p:spPr>
          <a:xfrm>
            <a:off x="107504" y="1772816"/>
            <a:ext cx="8856984" cy="4680098"/>
          </a:xfrm>
        </p:spPr>
        <p:txBody>
          <a:bodyPr/>
          <a:lstStyle/>
          <a:p>
            <a:r>
              <a:rPr lang="en-US" altLang="zh-CN" sz="1800" smtClean="0">
                <a:ea typeface="SimSun" pitchFamily="2" charset="-122"/>
              </a:rPr>
              <a:t>2 sets of amendments forwarded to PCT Assembly</a:t>
            </a:r>
          </a:p>
          <a:p>
            <a:pPr marL="0" indent="0">
              <a:buNone/>
            </a:pPr>
            <a:endParaRPr lang="en-US" altLang="zh-CN" sz="1800" smtClean="0">
              <a:ea typeface="SimSun" pitchFamily="2" charset="-122"/>
            </a:endParaRPr>
          </a:p>
          <a:p>
            <a:pPr lvl="1" algn="just">
              <a:lnSpc>
                <a:spcPct val="150000"/>
              </a:lnSpc>
              <a:buFont typeface="Wingdings" pitchFamily="2" charset="2"/>
              <a:buChar char="Ø"/>
            </a:pPr>
            <a:r>
              <a:rPr lang="en-US" sz="1600" smtClean="0"/>
              <a:t>Amend PCT Rules 66 and 70 to require IPEAs to conduct top-up searches during IPE</a:t>
            </a:r>
          </a:p>
          <a:p>
            <a:pPr lvl="1" algn="just">
              <a:lnSpc>
                <a:spcPct val="150000"/>
              </a:lnSpc>
              <a:buFont typeface="Wingdings" pitchFamily="2" charset="2"/>
              <a:buChar char="Ø"/>
            </a:pPr>
            <a:r>
              <a:rPr lang="en-US" sz="1600" smtClean="0"/>
              <a:t>Delete PCT Rule 44</a:t>
            </a:r>
            <a:r>
              <a:rPr lang="en-US" sz="1600" i="1" smtClean="0"/>
              <a:t>ter</a:t>
            </a:r>
            <a:r>
              <a:rPr lang="en-US" sz="1600" smtClean="0"/>
              <a:t> and amend PCT Rule 94 to make WO/ISA available to the public via PATENTSCOPE </a:t>
            </a:r>
            <a:r>
              <a:rPr lang="en-US" sz="1600" u="sng" smtClean="0"/>
              <a:t>at international publication</a:t>
            </a:r>
          </a:p>
          <a:p>
            <a:pPr lvl="1" algn="just">
              <a:lnSpc>
                <a:spcPct val="150000"/>
              </a:lnSpc>
              <a:buFont typeface="Wingdings" pitchFamily="2" charset="2"/>
              <a:buChar char="Ø"/>
            </a:pPr>
            <a:r>
              <a:rPr lang="en-US" sz="1600" smtClean="0"/>
              <a:t>If approved by PCT Assembly in October, these amendments to the PCT Regulations will enter into force July 1, 2014, for demands for IPE filed on or after that date, and for applications filed on or after that date, respectively</a:t>
            </a:r>
          </a:p>
          <a:p>
            <a:pPr marL="457200" lvl="1" indent="0" algn="just">
              <a:lnSpc>
                <a:spcPct val="150000"/>
              </a:lnSpc>
              <a:buNone/>
            </a:pPr>
            <a:endParaRPr lang="en-US" sz="1600" smtClean="0"/>
          </a:p>
          <a:p>
            <a:r>
              <a:rPr lang="en-US" sz="1800" smtClean="0"/>
              <a:t>Many of the proposals discussed will be revised for further discussion next year</a:t>
            </a:r>
          </a:p>
          <a:p>
            <a:endParaRPr lang="en-US" sz="1400" dirty="0"/>
          </a:p>
        </p:txBody>
      </p:sp>
    </p:spTree>
    <p:extLst>
      <p:ext uri="{BB962C8B-B14F-4D97-AF65-F5344CB8AC3E}">
        <p14:creationId xmlns:p14="http://schemas.microsoft.com/office/powerpoint/2010/main" val="13721798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FUTURE PCT DEVELOPMENTS </a:t>
            </a:r>
            <a:endParaRPr lang="en-US" dirty="0"/>
          </a:p>
        </p:txBody>
      </p:sp>
      <p:sp>
        <p:nvSpPr>
          <p:cNvPr id="3" name="Content Placeholder 2"/>
          <p:cNvSpPr>
            <a:spLocks noGrp="1"/>
          </p:cNvSpPr>
          <p:nvPr>
            <p:ph idx="1"/>
          </p:nvPr>
        </p:nvSpPr>
        <p:spPr>
          <a:xfrm>
            <a:off x="683568" y="2505075"/>
            <a:ext cx="8229600" cy="4352925"/>
          </a:xfrm>
        </p:spPr>
        <p:txBody>
          <a:bodyPr/>
          <a:lstStyle/>
          <a:p>
            <a:pPr>
              <a:spcBef>
                <a:spcPct val="10000"/>
              </a:spcBef>
            </a:pPr>
            <a:r>
              <a:rPr lang="en-US" sz="1800" dirty="0"/>
              <a:t>Further work on all remaining WG proposals</a:t>
            </a:r>
            <a:r>
              <a:rPr lang="en-US" sz="1800" dirty="0" smtClean="0"/>
              <a:t>:</a:t>
            </a:r>
          </a:p>
          <a:p>
            <a:pPr marL="0" indent="0">
              <a:spcBef>
                <a:spcPct val="10000"/>
              </a:spcBef>
              <a:buNone/>
            </a:pPr>
            <a:endParaRPr lang="en-US" sz="1800" dirty="0"/>
          </a:p>
          <a:p>
            <a:pPr lvl="1">
              <a:spcBef>
                <a:spcPct val="10000"/>
              </a:spcBef>
              <a:buFont typeface="Wingdings" pitchFamily="2" charset="2"/>
              <a:buChar char="Ø"/>
            </a:pPr>
            <a:r>
              <a:rPr lang="en-US" sz="1600" dirty="0"/>
              <a:t>Fee reductions</a:t>
            </a:r>
          </a:p>
          <a:p>
            <a:pPr lvl="1">
              <a:spcBef>
                <a:spcPct val="10000"/>
              </a:spcBef>
              <a:buFont typeface="Wingdings" pitchFamily="2" charset="2"/>
              <a:buChar char="Ø"/>
            </a:pPr>
            <a:r>
              <a:rPr lang="en-US" sz="1600" dirty="0"/>
              <a:t>Appointment of ISAs/IPEAs</a:t>
            </a:r>
          </a:p>
          <a:p>
            <a:pPr lvl="1">
              <a:spcBef>
                <a:spcPct val="10000"/>
              </a:spcBef>
              <a:buFont typeface="Wingdings" pitchFamily="2" charset="2"/>
              <a:buChar char="Ø"/>
            </a:pPr>
            <a:r>
              <a:rPr lang="en-US" sz="1600" dirty="0"/>
              <a:t>US/UK “20/20” revised proposals</a:t>
            </a:r>
          </a:p>
          <a:p>
            <a:pPr lvl="1">
              <a:spcBef>
                <a:spcPct val="10000"/>
              </a:spcBef>
              <a:buFont typeface="Wingdings" pitchFamily="2" charset="2"/>
              <a:buChar char="Ø"/>
            </a:pPr>
            <a:r>
              <a:rPr lang="en-US" sz="1600" dirty="0"/>
              <a:t>Etc. </a:t>
            </a:r>
            <a:endParaRPr lang="en-US" sz="1600" dirty="0" smtClean="0"/>
          </a:p>
          <a:p>
            <a:pPr marL="457200" lvl="1" indent="0">
              <a:spcBef>
                <a:spcPct val="10000"/>
              </a:spcBef>
              <a:buNone/>
            </a:pPr>
            <a:endParaRPr lang="en-US" sz="1800" dirty="0"/>
          </a:p>
          <a:p>
            <a:pPr>
              <a:spcBef>
                <a:spcPct val="10000"/>
              </a:spcBef>
            </a:pPr>
            <a:r>
              <a:rPr lang="en-US" sz="1800" dirty="0"/>
              <a:t>Collaborative search</a:t>
            </a:r>
          </a:p>
          <a:p>
            <a:pPr marL="0" indent="0">
              <a:buNone/>
            </a:pPr>
            <a:endParaRPr lang="en-US" dirty="0"/>
          </a:p>
        </p:txBody>
      </p:sp>
    </p:spTree>
    <p:extLst>
      <p:ext uri="{BB962C8B-B14F-4D97-AF65-F5344CB8AC3E}">
        <p14:creationId xmlns:p14="http://schemas.microsoft.com/office/powerpoint/2010/main" val="34540716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p:spPr>
        <p:txBody>
          <a:bodyPr/>
          <a:lstStyle/>
          <a:p>
            <a:pPr algn="ctr"/>
            <a:r>
              <a:rPr lang="en-US" smtClean="0"/>
              <a:t>COLLABORATIVE PCT SEARCH (1) </a:t>
            </a:r>
            <a:endParaRPr lang="en-US" dirty="0"/>
          </a:p>
        </p:txBody>
      </p:sp>
      <p:sp>
        <p:nvSpPr>
          <p:cNvPr id="3" name="Content Placeholder 2"/>
          <p:cNvSpPr>
            <a:spLocks noGrp="1"/>
          </p:cNvSpPr>
          <p:nvPr>
            <p:ph idx="1"/>
          </p:nvPr>
        </p:nvSpPr>
        <p:spPr>
          <a:xfrm>
            <a:off x="0" y="1340768"/>
            <a:ext cx="8893496" cy="4713387"/>
          </a:xfrm>
        </p:spPr>
        <p:txBody>
          <a:bodyPr/>
          <a:lstStyle/>
          <a:p>
            <a:pPr algn="just">
              <a:spcBef>
                <a:spcPct val="0"/>
              </a:spcBef>
              <a:spcAft>
                <a:spcPct val="15000"/>
              </a:spcAft>
            </a:pPr>
            <a:r>
              <a:rPr lang="en-US" sz="1800" smtClean="0"/>
              <a:t>WIPO’s position: collaborative search should be part of the future of the PCT</a:t>
            </a:r>
          </a:p>
          <a:p>
            <a:pPr>
              <a:spcBef>
                <a:spcPct val="0"/>
              </a:spcBef>
              <a:spcAft>
                <a:spcPct val="15000"/>
              </a:spcAft>
            </a:pPr>
            <a:r>
              <a:rPr lang="en-US" sz="1800" smtClean="0"/>
              <a:t>PCT past discussions</a:t>
            </a:r>
          </a:p>
          <a:p>
            <a:pPr marL="0" indent="0">
              <a:spcBef>
                <a:spcPct val="0"/>
              </a:spcBef>
              <a:spcAft>
                <a:spcPct val="15000"/>
              </a:spcAft>
              <a:buNone/>
            </a:pPr>
            <a:endParaRPr lang="en-US" sz="1800" smtClean="0"/>
          </a:p>
          <a:p>
            <a:pPr lvl="1" algn="just">
              <a:spcBef>
                <a:spcPct val="0"/>
              </a:spcBef>
              <a:spcAft>
                <a:spcPct val="15000"/>
              </a:spcAft>
              <a:buFont typeface="Wingdings" pitchFamily="2" charset="2"/>
              <a:buChar char="Ø"/>
            </a:pPr>
            <a:r>
              <a:rPr lang="en-US" sz="1400" smtClean="0"/>
              <a:t>PCT Collaborative Search (and Examination) were important elements of initial “PCT Roadmap” proposal presented at the 2009 PCT WG</a:t>
            </a:r>
          </a:p>
          <a:p>
            <a:pPr lvl="1" algn="just">
              <a:spcBef>
                <a:spcPct val="0"/>
              </a:spcBef>
              <a:spcAft>
                <a:spcPct val="15000"/>
              </a:spcAft>
              <a:buFont typeface="Wingdings" pitchFamily="2" charset="2"/>
              <a:buChar char="Ø"/>
            </a:pPr>
            <a:r>
              <a:rPr lang="en-US" sz="1400" smtClean="0"/>
              <a:t>Most recent status reports at 2012 PCT MIA (PCT/MIA/19/4) and 2012 PCT WG (PCT/WG/5/9)</a:t>
            </a:r>
          </a:p>
          <a:p>
            <a:pPr marL="457200" lvl="1" indent="0" algn="just">
              <a:spcBef>
                <a:spcPct val="0"/>
              </a:spcBef>
              <a:spcAft>
                <a:spcPct val="15000"/>
              </a:spcAft>
              <a:buNone/>
            </a:pPr>
            <a:endParaRPr lang="en-US" sz="1400" smtClean="0"/>
          </a:p>
          <a:p>
            <a:pPr>
              <a:spcBef>
                <a:spcPct val="0"/>
              </a:spcBef>
              <a:spcAft>
                <a:spcPct val="15000"/>
              </a:spcAft>
            </a:pPr>
            <a:r>
              <a:rPr lang="en-US" sz="1800" smtClean="0"/>
              <a:t>2nd IP5 pilot</a:t>
            </a:r>
          </a:p>
          <a:p>
            <a:pPr marL="0" indent="0">
              <a:spcBef>
                <a:spcPct val="0"/>
              </a:spcBef>
              <a:spcAft>
                <a:spcPct val="15000"/>
              </a:spcAft>
              <a:buNone/>
            </a:pPr>
            <a:endParaRPr lang="en-US" sz="1800" smtClean="0"/>
          </a:p>
          <a:p>
            <a:pPr lvl="1">
              <a:spcBef>
                <a:spcPct val="0"/>
              </a:spcBef>
              <a:spcAft>
                <a:spcPct val="15000"/>
              </a:spcAft>
              <a:buFont typeface="Wingdings" pitchFamily="2" charset="2"/>
              <a:buChar char="Ø"/>
            </a:pPr>
            <a:r>
              <a:rPr lang="en-US" sz="1400" smtClean="0"/>
              <a:t>preliminary views of EPO (as example)</a:t>
            </a:r>
          </a:p>
          <a:p>
            <a:pPr marL="457200" lvl="1" indent="0">
              <a:spcBef>
                <a:spcPct val="0"/>
              </a:spcBef>
              <a:spcAft>
                <a:spcPct val="15000"/>
              </a:spcAft>
              <a:buNone/>
            </a:pPr>
            <a:endParaRPr lang="en-US" sz="1400" smtClean="0"/>
          </a:p>
          <a:p>
            <a:pPr lvl="2" algn="just">
              <a:spcBef>
                <a:spcPct val="0"/>
              </a:spcBef>
              <a:spcAft>
                <a:spcPct val="15000"/>
              </a:spcAft>
              <a:buFont typeface="Arial" pitchFamily="34" charset="0"/>
              <a:buChar char="•"/>
            </a:pPr>
            <a:r>
              <a:rPr lang="en-US" sz="1400" smtClean="0"/>
              <a:t>In 87% of cases, feedback from USPTO and KIPO examiners resulted in addition of citations to ISR, and in 27% resulted in amendments to WO-ISA</a:t>
            </a:r>
          </a:p>
          <a:p>
            <a:pPr lvl="2" algn="just">
              <a:spcBef>
                <a:spcPct val="0"/>
              </a:spcBef>
              <a:spcAft>
                <a:spcPct val="15000"/>
              </a:spcAft>
              <a:buFont typeface="Arial" pitchFamily="34" charset="0"/>
              <a:buChar char="•"/>
            </a:pPr>
            <a:r>
              <a:rPr lang="en-US" sz="1400" smtClean="0"/>
              <a:t>In 92% of cases, lead examiner (EPO) perceived the final products (ISR and WO-ISA) improved as a result of collaboration; in more than 1/3 of cases, significant improvement</a:t>
            </a:r>
          </a:p>
          <a:p>
            <a:pPr lvl="2" algn="just">
              <a:spcBef>
                <a:spcPct val="0"/>
              </a:spcBef>
              <a:spcAft>
                <a:spcPct val="15000"/>
              </a:spcAft>
              <a:buFont typeface="Arial" pitchFamily="34" charset="0"/>
              <a:buChar char="•"/>
            </a:pPr>
            <a:r>
              <a:rPr lang="en-US" sz="1400" smtClean="0"/>
              <a:t>In 70% of cases, EPO examiners (as peer examiners) would trust both search and exam results produced collaboratively</a:t>
            </a:r>
          </a:p>
          <a:p>
            <a:pPr lvl="2" algn="just">
              <a:spcBef>
                <a:spcPct val="0"/>
              </a:spcBef>
              <a:spcAft>
                <a:spcPct val="15000"/>
              </a:spcAft>
              <a:buFont typeface="Arial" pitchFamily="34" charset="0"/>
              <a:buChar char="•"/>
            </a:pPr>
            <a:r>
              <a:rPr lang="en-US" sz="1400" smtClean="0"/>
              <a:t>In 30% of cases, complementary examination would be required at EPO due to differences in patent law (e.g., medical use, method of treatment, etc.)</a:t>
            </a:r>
          </a:p>
          <a:p>
            <a:endParaRPr lang="en-US" dirty="0"/>
          </a:p>
        </p:txBody>
      </p:sp>
    </p:spTree>
    <p:extLst>
      <p:ext uri="{BB962C8B-B14F-4D97-AF65-F5344CB8AC3E}">
        <p14:creationId xmlns:p14="http://schemas.microsoft.com/office/powerpoint/2010/main" val="18543375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COLLABORATIVE PCT SEARCH (2) </a:t>
            </a:r>
            <a:endParaRPr lang="en-US" dirty="0"/>
          </a:p>
        </p:txBody>
      </p:sp>
      <p:sp>
        <p:nvSpPr>
          <p:cNvPr id="3" name="Content Placeholder 2"/>
          <p:cNvSpPr>
            <a:spLocks noGrp="1"/>
          </p:cNvSpPr>
          <p:nvPr>
            <p:ph idx="1"/>
          </p:nvPr>
        </p:nvSpPr>
        <p:spPr>
          <a:xfrm>
            <a:off x="467544" y="1556792"/>
            <a:ext cx="8229600" cy="4352925"/>
          </a:xfrm>
        </p:spPr>
        <p:txBody>
          <a:bodyPr/>
          <a:lstStyle/>
          <a:p>
            <a:pPr>
              <a:spcBef>
                <a:spcPct val="0"/>
              </a:spcBef>
              <a:spcAft>
                <a:spcPct val="15000"/>
              </a:spcAft>
            </a:pPr>
            <a:r>
              <a:rPr lang="en-US" sz="1800" smtClean="0"/>
              <a:t>KIPO’s experience (2</a:t>
            </a:r>
            <a:r>
              <a:rPr lang="en-US" sz="1800" baseline="30000" smtClean="0"/>
              <a:t>nd</a:t>
            </a:r>
            <a:r>
              <a:rPr lang="en-US" sz="1800" smtClean="0"/>
              <a:t> pilot)</a:t>
            </a:r>
          </a:p>
          <a:p>
            <a:pPr marL="0" indent="0">
              <a:spcBef>
                <a:spcPct val="0"/>
              </a:spcBef>
              <a:spcAft>
                <a:spcPct val="15000"/>
              </a:spcAft>
              <a:buNone/>
            </a:pPr>
            <a:endParaRPr lang="en-US" sz="1800" smtClean="0"/>
          </a:p>
          <a:p>
            <a:pPr lvl="1" algn="just">
              <a:lnSpc>
                <a:spcPct val="150000"/>
              </a:lnSpc>
              <a:spcBef>
                <a:spcPct val="0"/>
              </a:spcBef>
              <a:spcAft>
                <a:spcPct val="15000"/>
              </a:spcAft>
              <a:buFont typeface="Wingdings" pitchFamily="2" charset="2"/>
              <a:buChar char="Ø"/>
            </a:pPr>
            <a:r>
              <a:rPr lang="en-US" sz="1400" smtClean="0"/>
              <a:t>92% of cases: result improved through collaboration</a:t>
            </a:r>
          </a:p>
          <a:p>
            <a:pPr lvl="1" algn="just">
              <a:lnSpc>
                <a:spcPct val="150000"/>
              </a:lnSpc>
              <a:spcBef>
                <a:spcPct val="0"/>
              </a:spcBef>
              <a:spcAft>
                <a:spcPct val="15000"/>
              </a:spcAft>
              <a:buFont typeface="Wingdings" pitchFamily="2" charset="2"/>
              <a:buChar char="Ø"/>
            </a:pPr>
            <a:r>
              <a:rPr lang="en-US" sz="1400" smtClean="0"/>
              <a:t>New citations resulted from collaboration in 71% of cases</a:t>
            </a:r>
          </a:p>
          <a:p>
            <a:pPr lvl="1" algn="just">
              <a:lnSpc>
                <a:spcPct val="150000"/>
              </a:lnSpc>
              <a:spcBef>
                <a:spcPct val="0"/>
              </a:spcBef>
              <a:spcAft>
                <a:spcPct val="15000"/>
              </a:spcAft>
              <a:buFont typeface="Wingdings" pitchFamily="2" charset="2"/>
              <a:buChar char="Ø"/>
            </a:pPr>
            <a:r>
              <a:rPr lang="en-US" sz="1400" smtClean="0"/>
              <a:t>84% of cases: KIPO would trust the collaborative result in the national phase</a:t>
            </a:r>
          </a:p>
          <a:p>
            <a:pPr marL="457200" lvl="1" indent="0">
              <a:spcBef>
                <a:spcPct val="0"/>
              </a:spcBef>
              <a:spcAft>
                <a:spcPct val="15000"/>
              </a:spcAft>
              <a:buNone/>
            </a:pPr>
            <a:endParaRPr lang="en-US" sz="1400" smtClean="0"/>
          </a:p>
          <a:p>
            <a:pPr>
              <a:spcBef>
                <a:spcPct val="0"/>
              </a:spcBef>
              <a:spcAft>
                <a:spcPct val="15000"/>
              </a:spcAft>
            </a:pPr>
            <a:r>
              <a:rPr lang="en-US" sz="1800" smtClean="0"/>
              <a:t>USPTO experience (2</a:t>
            </a:r>
            <a:r>
              <a:rPr lang="en-US" sz="1800" baseline="30000" smtClean="0"/>
              <a:t>nd</a:t>
            </a:r>
            <a:r>
              <a:rPr lang="en-US" sz="1800" smtClean="0"/>
              <a:t> pilot)</a:t>
            </a:r>
          </a:p>
          <a:p>
            <a:pPr algn="just">
              <a:lnSpc>
                <a:spcPct val="150000"/>
              </a:lnSpc>
              <a:spcBef>
                <a:spcPct val="0"/>
              </a:spcBef>
              <a:spcAft>
                <a:spcPct val="15000"/>
              </a:spcAft>
              <a:buFont typeface="Wingdings" pitchFamily="2" charset="2"/>
              <a:buChar char="Ø"/>
            </a:pPr>
            <a:endParaRPr lang="en-US" sz="1800" smtClean="0"/>
          </a:p>
          <a:p>
            <a:pPr lvl="1" algn="just">
              <a:lnSpc>
                <a:spcPct val="150000"/>
              </a:lnSpc>
              <a:spcBef>
                <a:spcPct val="0"/>
              </a:spcBef>
              <a:spcAft>
                <a:spcPct val="15000"/>
              </a:spcAft>
              <a:buFont typeface="Wingdings" pitchFamily="2" charset="2"/>
              <a:buChar char="Ø"/>
            </a:pPr>
            <a:r>
              <a:rPr lang="en-US" sz="1400" smtClean="0"/>
              <a:t>Additional citations on novelty in ISR in 41% of cases resulting from collaboration</a:t>
            </a:r>
          </a:p>
          <a:p>
            <a:pPr lvl="1" algn="just">
              <a:lnSpc>
                <a:spcPct val="150000"/>
              </a:lnSpc>
              <a:spcBef>
                <a:spcPct val="0"/>
              </a:spcBef>
              <a:spcAft>
                <a:spcPct val="15000"/>
              </a:spcAft>
              <a:buFont typeface="Wingdings" pitchFamily="2" charset="2"/>
              <a:buChar char="Ø"/>
            </a:pPr>
            <a:r>
              <a:rPr lang="en-US" sz="1400" smtClean="0"/>
              <a:t>23% of draft ISRs presented to peers remained unchanged</a:t>
            </a:r>
          </a:p>
          <a:p>
            <a:pPr lvl="1" algn="just">
              <a:lnSpc>
                <a:spcPct val="150000"/>
              </a:lnSpc>
              <a:spcBef>
                <a:spcPct val="0"/>
              </a:spcBef>
              <a:spcAft>
                <a:spcPct val="15000"/>
              </a:spcAft>
              <a:buFont typeface="Wingdings" pitchFamily="2" charset="2"/>
              <a:buChar char="Ø"/>
            </a:pPr>
            <a:r>
              <a:rPr lang="en-US" sz="1400" smtClean="0"/>
              <a:t>USPTO examiners perceived great improvement in quality in 67% of cases</a:t>
            </a:r>
          </a:p>
          <a:p>
            <a:pPr lvl="1" algn="just">
              <a:lnSpc>
                <a:spcPct val="150000"/>
              </a:lnSpc>
              <a:spcBef>
                <a:spcPct val="0"/>
              </a:spcBef>
              <a:spcAft>
                <a:spcPct val="15000"/>
              </a:spcAft>
              <a:buFont typeface="Wingdings" pitchFamily="2" charset="2"/>
              <a:buChar char="Ø"/>
            </a:pPr>
            <a:r>
              <a:rPr lang="en-US" sz="1400" smtClean="0"/>
              <a:t>USPTO stated (2013 PCT WG) if such a system were eventually adopted, the cost should not be significantly greater than that for the main international search</a:t>
            </a:r>
          </a:p>
          <a:p>
            <a:endParaRPr lang="en-US" sz="1800" dirty="0"/>
          </a:p>
        </p:txBody>
      </p:sp>
    </p:spTree>
    <p:extLst>
      <p:ext uri="{BB962C8B-B14F-4D97-AF65-F5344CB8AC3E}">
        <p14:creationId xmlns:p14="http://schemas.microsoft.com/office/powerpoint/2010/main" val="14818045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pPr algn="ctr"/>
            <a:r>
              <a:rPr lang="en-US" smtClean="0"/>
              <a:t>PCT TRAINING OPTIONS </a:t>
            </a:r>
            <a:endParaRPr lang="en-US" dirty="0"/>
          </a:p>
        </p:txBody>
      </p:sp>
      <p:sp>
        <p:nvSpPr>
          <p:cNvPr id="3" name="Content Placeholder 2"/>
          <p:cNvSpPr>
            <a:spLocks noGrp="1"/>
          </p:cNvSpPr>
          <p:nvPr>
            <p:ph idx="1"/>
          </p:nvPr>
        </p:nvSpPr>
        <p:spPr>
          <a:xfrm>
            <a:off x="179512" y="1268760"/>
            <a:ext cx="8712968" cy="5040560"/>
          </a:xfrm>
        </p:spPr>
        <p:txBody>
          <a:bodyPr/>
          <a:lstStyle/>
          <a:p>
            <a:pPr>
              <a:lnSpc>
                <a:spcPct val="95000"/>
              </a:lnSpc>
              <a:spcBef>
                <a:spcPct val="25000"/>
              </a:spcBef>
              <a:spcAft>
                <a:spcPct val="25000"/>
              </a:spcAft>
            </a:pPr>
            <a:r>
              <a:rPr lang="en-US" sz="1800" dirty="0"/>
              <a:t>PCT Distance learning course content available in the 10 PCT publication </a:t>
            </a:r>
            <a:r>
              <a:rPr lang="en-US" sz="1800" dirty="0" smtClean="0"/>
              <a:t>languages</a:t>
            </a:r>
          </a:p>
          <a:p>
            <a:pPr marL="0" indent="0">
              <a:lnSpc>
                <a:spcPct val="95000"/>
              </a:lnSpc>
              <a:spcBef>
                <a:spcPct val="25000"/>
              </a:spcBef>
              <a:spcAft>
                <a:spcPct val="25000"/>
              </a:spcAft>
              <a:buNone/>
            </a:pPr>
            <a:endParaRPr lang="en-US" sz="1800" dirty="0"/>
          </a:p>
          <a:p>
            <a:pPr>
              <a:lnSpc>
                <a:spcPct val="95000"/>
              </a:lnSpc>
              <a:spcBef>
                <a:spcPct val="25000"/>
              </a:spcBef>
              <a:spcAft>
                <a:spcPct val="25000"/>
              </a:spcAft>
            </a:pPr>
            <a:r>
              <a:rPr lang="en-US" sz="1800" dirty="0"/>
              <a:t>New: 29 video segments on WIPO’s </a:t>
            </a:r>
            <a:r>
              <a:rPr lang="en-US" sz="1800" dirty="0" err="1"/>
              <a:t>Youtube</a:t>
            </a:r>
            <a:r>
              <a:rPr lang="en-US" sz="1800" dirty="0"/>
              <a:t> channel about individual PCT topics from our Basic Seminar </a:t>
            </a:r>
            <a:r>
              <a:rPr lang="en-US" sz="1800" dirty="0" smtClean="0"/>
              <a:t>series</a:t>
            </a:r>
          </a:p>
          <a:p>
            <a:pPr marL="0" indent="0">
              <a:lnSpc>
                <a:spcPct val="95000"/>
              </a:lnSpc>
              <a:spcBef>
                <a:spcPct val="25000"/>
              </a:spcBef>
              <a:spcAft>
                <a:spcPct val="25000"/>
              </a:spcAft>
              <a:buNone/>
            </a:pPr>
            <a:endParaRPr lang="en-US" sz="1800" dirty="0"/>
          </a:p>
          <a:p>
            <a:pPr>
              <a:lnSpc>
                <a:spcPct val="95000"/>
              </a:lnSpc>
              <a:spcBef>
                <a:spcPct val="25000"/>
              </a:spcBef>
              <a:spcAft>
                <a:spcPct val="25000"/>
              </a:spcAft>
            </a:pPr>
            <a:r>
              <a:rPr lang="en-US" sz="1800" dirty="0"/>
              <a:t>PCT Webinars </a:t>
            </a:r>
            <a:endParaRPr lang="en-US" sz="1800" dirty="0" smtClean="0"/>
          </a:p>
          <a:p>
            <a:pPr marL="0" indent="0">
              <a:lnSpc>
                <a:spcPct val="95000"/>
              </a:lnSpc>
              <a:spcBef>
                <a:spcPct val="25000"/>
              </a:spcBef>
              <a:spcAft>
                <a:spcPct val="25000"/>
              </a:spcAft>
              <a:buNone/>
            </a:pPr>
            <a:endParaRPr lang="en-US" sz="1800" dirty="0"/>
          </a:p>
          <a:p>
            <a:pPr lvl="1" algn="just">
              <a:lnSpc>
                <a:spcPct val="150000"/>
              </a:lnSpc>
              <a:spcBef>
                <a:spcPct val="25000"/>
              </a:spcBef>
              <a:spcAft>
                <a:spcPct val="25000"/>
              </a:spcAft>
              <a:buFont typeface="Wingdings" pitchFamily="2" charset="2"/>
              <a:buChar char="Ø"/>
            </a:pPr>
            <a:r>
              <a:rPr lang="en-US" sz="1400" dirty="0"/>
              <a:t>providing free updates on developments in PCT procedures, and PCT strategies—previous webinars are archived and freely available</a:t>
            </a:r>
          </a:p>
          <a:p>
            <a:pPr lvl="1" algn="just">
              <a:lnSpc>
                <a:spcPct val="150000"/>
              </a:lnSpc>
              <a:spcBef>
                <a:spcPct val="25000"/>
              </a:spcBef>
              <a:spcAft>
                <a:spcPct val="25000"/>
              </a:spcAft>
              <a:buFont typeface="Wingdings" pitchFamily="2" charset="2"/>
              <a:buChar char="Ø"/>
            </a:pPr>
            <a:r>
              <a:rPr lang="en-US" sz="1400" dirty="0"/>
              <a:t>upon request also for companies or law firms, for example, for focused training on how to use ePCT </a:t>
            </a:r>
            <a:endParaRPr lang="en-US" sz="1400" dirty="0" smtClean="0"/>
          </a:p>
          <a:p>
            <a:pPr marL="457200" lvl="1" indent="0">
              <a:lnSpc>
                <a:spcPct val="95000"/>
              </a:lnSpc>
              <a:spcBef>
                <a:spcPct val="25000"/>
              </a:spcBef>
              <a:spcAft>
                <a:spcPct val="25000"/>
              </a:spcAft>
              <a:buNone/>
            </a:pPr>
            <a:endParaRPr lang="en-US" sz="1400" dirty="0"/>
          </a:p>
          <a:p>
            <a:pPr>
              <a:lnSpc>
                <a:spcPct val="95000"/>
              </a:lnSpc>
              <a:spcBef>
                <a:spcPct val="25000"/>
              </a:spcBef>
              <a:spcAft>
                <a:spcPct val="25000"/>
              </a:spcAft>
            </a:pPr>
            <a:r>
              <a:rPr lang="en-US" sz="1800" dirty="0"/>
              <a:t>In-person PCT Seminars and training sessions </a:t>
            </a:r>
          </a:p>
          <a:p>
            <a:endParaRPr lang="en-US" sz="1800" dirty="0"/>
          </a:p>
        </p:txBody>
      </p:sp>
    </p:spTree>
    <p:extLst>
      <p:ext uri="{BB962C8B-B14F-4D97-AF65-F5344CB8AC3E}">
        <p14:creationId xmlns:p14="http://schemas.microsoft.com/office/powerpoint/2010/main" val="15710239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PCT RESOURCES/INFORMATION </a:t>
            </a:r>
            <a:endParaRPr lang="en-US" dirty="0"/>
          </a:p>
        </p:txBody>
      </p:sp>
      <p:sp>
        <p:nvSpPr>
          <p:cNvPr id="3" name="Content Placeholder 2"/>
          <p:cNvSpPr>
            <a:spLocks noGrp="1"/>
          </p:cNvSpPr>
          <p:nvPr>
            <p:ph idx="1"/>
          </p:nvPr>
        </p:nvSpPr>
        <p:spPr/>
        <p:txBody>
          <a:bodyPr/>
          <a:lstStyle/>
          <a:p>
            <a:r>
              <a:rPr lang="en-US" sz="1800" u="sng" smtClean="0"/>
              <a:t>For further information about PCT, see : </a:t>
            </a:r>
          </a:p>
          <a:p>
            <a:pPr marL="0" indent="0">
              <a:buNone/>
            </a:pPr>
            <a:endParaRPr lang="en-US" sz="1800" smtClean="0"/>
          </a:p>
          <a:p>
            <a:pPr lvl="1">
              <a:buFont typeface="Wingdings" pitchFamily="2" charset="2"/>
              <a:buChar char="Ø"/>
            </a:pPr>
            <a:r>
              <a:rPr lang="en-US" sz="1600" smtClean="0">
                <a:hlinkClick r:id="rId2"/>
              </a:rPr>
              <a:t>http://wipo.int/pct/en/</a:t>
            </a:r>
            <a:r>
              <a:rPr lang="en-US" sz="1600" smtClean="0"/>
              <a:t> </a:t>
            </a:r>
          </a:p>
          <a:p>
            <a:pPr marL="457200" lvl="1" indent="0">
              <a:buNone/>
            </a:pPr>
            <a:endParaRPr lang="en-US" sz="1600" smtClean="0"/>
          </a:p>
          <a:p>
            <a:r>
              <a:rPr lang="en-US" sz="1600" u="sng" smtClean="0"/>
              <a:t>For general questions about the PCT, please contact the PCT information Service at :</a:t>
            </a:r>
          </a:p>
          <a:p>
            <a:pPr marL="0" indent="0">
              <a:buNone/>
            </a:pPr>
            <a:endParaRPr lang="en-US" sz="1600" smtClean="0"/>
          </a:p>
          <a:p>
            <a:pPr lvl="1">
              <a:buFont typeface="Wingdings" pitchFamily="2" charset="2"/>
              <a:buChar char="Ø"/>
            </a:pPr>
            <a:r>
              <a:rPr lang="en-US" sz="1600" smtClean="0"/>
              <a:t>Telephone : (+41-22) 338 83 38 </a:t>
            </a:r>
          </a:p>
          <a:p>
            <a:pPr lvl="1">
              <a:buFont typeface="Wingdings" pitchFamily="2" charset="2"/>
              <a:buChar char="Ø"/>
            </a:pPr>
            <a:r>
              <a:rPr lang="en-US" sz="1600" smtClean="0"/>
              <a:t>Fascimile : (+41-22) 338 83 39  </a:t>
            </a:r>
          </a:p>
          <a:p>
            <a:pPr lvl="1">
              <a:buFont typeface="Wingdings" pitchFamily="2" charset="2"/>
              <a:buChar char="Ø"/>
            </a:pPr>
            <a:r>
              <a:rPr lang="en-US" sz="1600" smtClean="0"/>
              <a:t>E-mail: </a:t>
            </a:r>
            <a:r>
              <a:rPr lang="en-US" sz="1600" smtClean="0">
                <a:hlinkClick r:id="rId3"/>
              </a:rPr>
              <a:t>pct.infoline@wipo.int</a:t>
            </a:r>
            <a:r>
              <a:rPr lang="en-US" sz="1600" smtClean="0"/>
              <a:t> </a:t>
            </a:r>
          </a:p>
          <a:p>
            <a:pPr marL="457200" lvl="1" indent="0">
              <a:buNone/>
            </a:pPr>
            <a:endParaRPr lang="en-US" sz="1600" smtClean="0"/>
          </a:p>
          <a:p>
            <a:pPr marL="457200" lvl="1" indent="0">
              <a:buNone/>
            </a:pPr>
            <a:endParaRPr lang="en-US" sz="1600" smtClean="0"/>
          </a:p>
          <a:p>
            <a:pPr lvl="1">
              <a:buFont typeface="Wingdings" pitchFamily="2" charset="2"/>
              <a:buChar char="Ø"/>
            </a:pPr>
            <a:r>
              <a:rPr lang="en-US" sz="1600" smtClean="0">
                <a:hlinkClick r:id="rId4"/>
              </a:rPr>
              <a:t>Matthew.bryan@wipo.int</a:t>
            </a:r>
            <a:r>
              <a:rPr lang="en-US" sz="1600" smtClean="0"/>
              <a:t> </a:t>
            </a:r>
          </a:p>
          <a:p>
            <a:endParaRPr lang="en-US" sz="1600" smtClean="0"/>
          </a:p>
          <a:p>
            <a:endParaRPr lang="en-US" sz="1800" dirty="0"/>
          </a:p>
        </p:txBody>
      </p:sp>
    </p:spTree>
    <p:extLst>
      <p:ext uri="{BB962C8B-B14F-4D97-AF65-F5344CB8AC3E}">
        <p14:creationId xmlns:p14="http://schemas.microsoft.com/office/powerpoint/2010/main" val="10200266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11559"/>
            <a:ext cx="7416824" cy="46224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5046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79" y="260648"/>
            <a:ext cx="9036496" cy="1143000"/>
          </a:xfrm>
        </p:spPr>
        <p:txBody>
          <a:bodyPr/>
          <a:lstStyle/>
          <a:p>
            <a:pPr algn="ctr"/>
            <a:r>
              <a:rPr lang="en-US" sz="3000" smtClean="0"/>
              <a:t>THE MADRID SYSTEM &amp; THE HAGUE SYSTEM </a:t>
            </a:r>
            <a:endParaRPr lang="en-US" sz="3000" dirty="0"/>
          </a:p>
        </p:txBody>
      </p:sp>
      <p:sp>
        <p:nvSpPr>
          <p:cNvPr id="3" name="Content Placeholder 2"/>
          <p:cNvSpPr>
            <a:spLocks noGrp="1"/>
          </p:cNvSpPr>
          <p:nvPr>
            <p:ph idx="1"/>
          </p:nvPr>
        </p:nvSpPr>
        <p:spPr/>
        <p:txBody>
          <a:bodyPr/>
          <a:lstStyle/>
          <a:p>
            <a:endParaRPr lang="en-US" sz="1600" smtClean="0"/>
          </a:p>
          <a:p>
            <a:endParaRPr lang="en-US" sz="1600" smtClean="0"/>
          </a:p>
          <a:p>
            <a:endParaRPr lang="en-US" sz="1600" smtClean="0"/>
          </a:p>
          <a:p>
            <a:endParaRPr lang="en-US" sz="1600" smtClean="0"/>
          </a:p>
          <a:p>
            <a:endParaRPr lang="en-US" sz="1600" smtClean="0"/>
          </a:p>
          <a:p>
            <a:endParaRPr lang="en-US" sz="1600" smtClean="0"/>
          </a:p>
          <a:p>
            <a:endParaRPr lang="en-US" sz="1600" smtClean="0"/>
          </a:p>
          <a:p>
            <a:endParaRPr lang="en-US" sz="1600" smtClean="0"/>
          </a:p>
          <a:p>
            <a:endParaRPr lang="en-US" sz="1600" smtClean="0"/>
          </a:p>
          <a:p>
            <a:endParaRPr lang="en-US" sz="1600" smtClean="0"/>
          </a:p>
          <a:p>
            <a:pPr marL="0" indent="0">
              <a:buNone/>
            </a:pPr>
            <a:endParaRPr lang="en-US" sz="1200" smtClean="0"/>
          </a:p>
          <a:p>
            <a:r>
              <a:rPr lang="en-US" sz="1200" u="sng" smtClean="0"/>
              <a:t>Speaker</a:t>
            </a:r>
            <a:r>
              <a:rPr lang="en-US" sz="1200" smtClean="0"/>
              <a:t>: Mrs. Asta Valdimarsdottir, Director, Operations Service, Madrid Registry, Brands and Designs Sector (BDS), WIPO, Geneva </a:t>
            </a:r>
          </a:p>
          <a:p>
            <a:endParaRPr lang="en-US" sz="1600" dirty="0"/>
          </a:p>
        </p:txBody>
      </p:sp>
      <p:pic>
        <p:nvPicPr>
          <p:cNvPr id="6"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772816"/>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2289557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712968" cy="1152128"/>
          </a:xfrm>
        </p:spPr>
        <p:txBody>
          <a:bodyPr/>
          <a:lstStyle/>
          <a:p>
            <a:r>
              <a:rPr lang="en-US" smtClean="0"/>
              <a:t>	WIPO … PROVIDER OF PREMIER 		GLOBAL IP SERVICES   </a:t>
            </a:r>
            <a:endParaRPr lang="en-US" dirty="0"/>
          </a:p>
        </p:txBody>
      </p:sp>
      <p:sp>
        <p:nvSpPr>
          <p:cNvPr id="3" name="Espace réservé du contenu 2"/>
          <p:cNvSpPr>
            <a:spLocks noGrp="1"/>
          </p:cNvSpPr>
          <p:nvPr>
            <p:ph idx="1"/>
          </p:nvPr>
        </p:nvSpPr>
        <p:spPr>
          <a:xfrm>
            <a:off x="251520" y="1556792"/>
            <a:ext cx="8712968" cy="4569371"/>
          </a:xfrm>
        </p:spPr>
        <p:txBody>
          <a:bodyPr/>
          <a:lstStyle/>
          <a:p>
            <a:r>
              <a:rPr lang="en-US" sz="2000" dirty="0">
                <a:ea typeface="Arial Unicode MS" pitchFamily="34" charset="-128"/>
                <a:cs typeface="Arial Unicode MS" pitchFamily="34" charset="-128"/>
              </a:rPr>
              <a:t>Core income generating business areas</a:t>
            </a:r>
            <a:r>
              <a:rPr lang="en-US" sz="2000" dirty="0" smtClean="0">
                <a:ea typeface="Arial Unicode MS" pitchFamily="34" charset="-128"/>
                <a:cs typeface="Arial Unicode MS" pitchFamily="34" charset="-128"/>
              </a:rPr>
              <a:t>:</a:t>
            </a:r>
          </a:p>
          <a:p>
            <a:pPr marL="0" indent="0">
              <a:buNone/>
            </a:pPr>
            <a:endParaRPr lang="en-US" sz="2000" dirty="0" smtClean="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Patent Cooperation Treaty (Patents)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Madrid System (Trademarks)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Hague System (Industrial Designs)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Lisbon System (Geographical Indications) </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WIPO Arbitration and Mediation Center</a:t>
            </a:r>
          </a:p>
          <a:p>
            <a:pPr marL="0" indent="0">
              <a:buNone/>
            </a:pPr>
            <a:endParaRPr lang="en-US" sz="2000" dirty="0" smtClean="0">
              <a:ea typeface="Arial Unicode MS" pitchFamily="34" charset="-128"/>
              <a:cs typeface="Arial Unicode MS" pitchFamily="34" charset="-128"/>
            </a:endParaRPr>
          </a:p>
          <a:p>
            <a:r>
              <a:rPr lang="en-US" sz="2000" b="1" dirty="0" smtClean="0">
                <a:solidFill>
                  <a:srgbClr val="000080"/>
                </a:solidFill>
                <a:ea typeface="Arial Unicode MS" pitchFamily="34" charset="-128"/>
                <a:cs typeface="Arial Unicode MS" pitchFamily="34" charset="-128"/>
              </a:rPr>
              <a:t>AIM :  </a:t>
            </a:r>
            <a:r>
              <a:rPr lang="en-US" sz="2000" dirty="0" smtClean="0">
                <a:ea typeface="Arial Unicode MS" pitchFamily="34" charset="-128"/>
                <a:cs typeface="Arial Unicode MS" pitchFamily="34" charset="-128"/>
              </a:rPr>
              <a:t>to be the first choice for users by continuing to offer cost-effective and value-added services </a:t>
            </a: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71272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1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48680"/>
            <a:ext cx="8928992" cy="5688632"/>
          </a:xfrm>
        </p:spPr>
        <p:txBody>
          <a:bodyPr/>
          <a:lstStyle/>
          <a:p>
            <a:pPr marL="0" indent="0" algn="ctr">
              <a:buNone/>
            </a:pPr>
            <a:endParaRPr lang="en-US" dirty="0" smtClean="0"/>
          </a:p>
          <a:p>
            <a:pPr algn="ctr"/>
            <a:endParaRPr lang="en-US" dirty="0"/>
          </a:p>
          <a:p>
            <a:pPr algn="ctr"/>
            <a:endParaRPr lang="en-US" dirty="0" smtClean="0"/>
          </a:p>
          <a:p>
            <a:pPr marL="0" indent="0" algn="ctr">
              <a:buNone/>
            </a:pPr>
            <a:r>
              <a:rPr lang="en-US" dirty="0"/>
              <a:t>	</a:t>
            </a:r>
          </a:p>
          <a:p>
            <a:pPr marL="0" indent="0" algn="ctr">
              <a:buNone/>
            </a:pPr>
            <a:r>
              <a:rPr lang="en-US" dirty="0" smtClean="0"/>
              <a:t> </a:t>
            </a:r>
            <a:r>
              <a:rPr lang="en-US" sz="3600" dirty="0" smtClean="0"/>
              <a:t>THE MADRID SYSTEM </a:t>
            </a:r>
            <a:endParaRPr lang="en-US" sz="3600" dirty="0"/>
          </a:p>
        </p:txBody>
      </p:sp>
    </p:spTree>
    <p:extLst>
      <p:ext uri="{BB962C8B-B14F-4D97-AF65-F5344CB8AC3E}">
        <p14:creationId xmlns:p14="http://schemas.microsoft.com/office/powerpoint/2010/main" val="9578362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TRADEMARKS </a:t>
            </a:r>
            <a:endParaRPr lang="en-US" dirty="0"/>
          </a:p>
        </p:txBody>
      </p:sp>
      <p:sp>
        <p:nvSpPr>
          <p:cNvPr id="3" name="Content Placeholder 2"/>
          <p:cNvSpPr>
            <a:spLocks noGrp="1"/>
          </p:cNvSpPr>
          <p:nvPr>
            <p:ph idx="1"/>
          </p:nvPr>
        </p:nvSpPr>
        <p:spPr>
          <a:xfrm>
            <a:off x="621499" y="2316831"/>
            <a:ext cx="8229600" cy="4352925"/>
          </a:xfrm>
        </p:spPr>
        <p:txBody>
          <a:bodyPr/>
          <a:lstStyle/>
          <a:p>
            <a:pPr>
              <a:defRPr/>
            </a:pPr>
            <a:r>
              <a:rPr lang="en-US" sz="1800" dirty="0"/>
              <a:t>A brand incarnates an enterprise's reputation and image and so is one of an enterprise's most valuable assets” </a:t>
            </a:r>
            <a:r>
              <a:rPr lang="en-US" sz="1400" dirty="0"/>
              <a:t>(Director General, Francis </a:t>
            </a:r>
            <a:r>
              <a:rPr lang="en-US" sz="1400" dirty="0" err="1"/>
              <a:t>Gurry</a:t>
            </a:r>
            <a:r>
              <a:rPr lang="en-US" sz="1400" dirty="0"/>
              <a:t>)</a:t>
            </a:r>
          </a:p>
          <a:p>
            <a:pPr marL="0" indent="0">
              <a:buFontTx/>
              <a:buNone/>
              <a:defRPr/>
            </a:pPr>
            <a:endParaRPr lang="en-US" sz="1800" dirty="0"/>
          </a:p>
          <a:p>
            <a:pPr>
              <a:defRPr/>
            </a:pPr>
            <a:r>
              <a:rPr lang="en-US" sz="1800" dirty="0"/>
              <a:t>Trademarks are the most widely used form of registered intellectual property (IP) throughout the world</a:t>
            </a:r>
          </a:p>
          <a:p>
            <a:pPr marL="0" indent="0">
              <a:buFontTx/>
              <a:buNone/>
              <a:defRPr/>
            </a:pPr>
            <a:endParaRPr lang="en-US" sz="1800" dirty="0"/>
          </a:p>
          <a:p>
            <a:pPr>
              <a:defRPr/>
            </a:pPr>
            <a:r>
              <a:rPr lang="en-US" sz="1800" dirty="0"/>
              <a:t>Trademark demand quadrupled between 1985 and 2011, from just under 1 million applications per year in 1985 to 4.2 million by 2011</a:t>
            </a:r>
          </a:p>
        </p:txBody>
      </p:sp>
    </p:spTree>
    <p:extLst>
      <p:ext uri="{BB962C8B-B14F-4D97-AF65-F5344CB8AC3E}">
        <p14:creationId xmlns:p14="http://schemas.microsoft.com/office/powerpoint/2010/main" val="23378091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964488" cy="1143000"/>
          </a:xfrm>
        </p:spPr>
        <p:txBody>
          <a:bodyPr/>
          <a:lstStyle/>
          <a:p>
            <a:pPr algn="ctr"/>
            <a:r>
              <a:rPr lang="en-US" sz="3200" smtClean="0"/>
              <a:t>ROUTES FOR PROTECTING A TRADEMARK </a:t>
            </a:r>
            <a:endParaRPr lang="en-US" sz="3200" dirty="0"/>
          </a:p>
        </p:txBody>
      </p:sp>
      <p:sp>
        <p:nvSpPr>
          <p:cNvPr id="3" name="Content Placeholder 2"/>
          <p:cNvSpPr>
            <a:spLocks noGrp="1"/>
          </p:cNvSpPr>
          <p:nvPr>
            <p:ph idx="1"/>
          </p:nvPr>
        </p:nvSpPr>
        <p:spPr>
          <a:xfrm>
            <a:off x="179512" y="1772816"/>
            <a:ext cx="8856984" cy="4352925"/>
          </a:xfrm>
        </p:spPr>
        <p:txBody>
          <a:bodyPr/>
          <a:lstStyle/>
          <a:p>
            <a:pPr algn="just">
              <a:lnSpc>
                <a:spcPct val="150000"/>
              </a:lnSpc>
            </a:pPr>
            <a:r>
              <a:rPr lang="en-US" sz="1800" dirty="0" smtClean="0"/>
              <a:t>The national route: File a trademark application with the Trademark Office of each country in which protection of the mark is sought</a:t>
            </a:r>
          </a:p>
          <a:p>
            <a:pPr marL="0" indent="0" algn="just">
              <a:lnSpc>
                <a:spcPct val="150000"/>
              </a:lnSpc>
              <a:buNone/>
            </a:pPr>
            <a:endParaRPr lang="en-US" sz="1800" dirty="0" smtClean="0"/>
          </a:p>
          <a:p>
            <a:pPr algn="just">
              <a:lnSpc>
                <a:spcPct val="150000"/>
              </a:lnSpc>
            </a:pPr>
            <a:r>
              <a:rPr lang="en-US" sz="1800" dirty="0" smtClean="0"/>
              <a:t>The regional route: Apply for protection in countries which are members of a regional trademark registration system with effect in the territories of all Member States (ARIPO, Benelux Trademark Office, OHIM and OAPI)</a:t>
            </a:r>
          </a:p>
          <a:p>
            <a:pPr marL="0" indent="0">
              <a:lnSpc>
                <a:spcPct val="90000"/>
              </a:lnSpc>
              <a:buNone/>
            </a:pPr>
            <a:endParaRPr lang="en-US" sz="1800" dirty="0" smtClean="0"/>
          </a:p>
          <a:p>
            <a:pPr marL="0" indent="0">
              <a:lnSpc>
                <a:spcPct val="90000"/>
              </a:lnSpc>
              <a:buNone/>
            </a:pPr>
            <a:endParaRPr lang="en-US" sz="1800" dirty="0" smtClean="0"/>
          </a:p>
          <a:p>
            <a:pPr>
              <a:lnSpc>
                <a:spcPct val="90000"/>
              </a:lnSpc>
            </a:pPr>
            <a:r>
              <a:rPr lang="en-US" sz="1800" dirty="0" smtClean="0"/>
              <a:t>The international route: The Madrid system</a:t>
            </a:r>
            <a:endParaRPr lang="en-US" sz="1800" dirty="0"/>
          </a:p>
        </p:txBody>
      </p:sp>
    </p:spTree>
    <p:extLst>
      <p:ext uri="{BB962C8B-B14F-4D97-AF65-F5344CB8AC3E}">
        <p14:creationId xmlns:p14="http://schemas.microsoft.com/office/powerpoint/2010/main" val="311817169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568952" cy="1143000"/>
          </a:xfrm>
        </p:spPr>
        <p:txBody>
          <a:bodyPr/>
          <a:lstStyle/>
          <a:p>
            <a:pPr algn="ctr"/>
            <a:r>
              <a:rPr lang="en-US" smtClean="0"/>
              <a:t>FILING OPTIONS </a:t>
            </a:r>
            <a:endParaRPr lang="en-US" dirty="0"/>
          </a:p>
        </p:txBody>
      </p:sp>
      <p:sp>
        <p:nvSpPr>
          <p:cNvPr id="4" name="Text Box 3"/>
          <p:cNvSpPr txBox="1">
            <a:spLocks noChangeArrowheads="1"/>
          </p:cNvSpPr>
          <p:nvPr/>
        </p:nvSpPr>
        <p:spPr bwMode="auto">
          <a:xfrm>
            <a:off x="1547813" y="1773238"/>
            <a:ext cx="2016125" cy="406400"/>
          </a:xfrm>
          <a:prstGeom prst="rect">
            <a:avLst/>
          </a:prstGeom>
          <a:solidFill>
            <a:schemeClr val="accent1"/>
          </a:solidFill>
          <a:ln w="9525">
            <a:solidFill>
              <a:schemeClr val="tx1"/>
            </a:solidFill>
            <a:miter lim="800000"/>
            <a:headEnd/>
            <a:tailEnd/>
          </a:ln>
          <a:effectLst/>
        </p:spPr>
        <p:txBody>
          <a:bodyPr>
            <a:spAutoFit/>
          </a:bodyPr>
          <a:lstStyle/>
          <a:p>
            <a:pPr algn="ctr" eaLnBrk="0" hangingPunct="0">
              <a:defRPr/>
            </a:pPr>
            <a:r>
              <a:rPr lang="en-US" altLang="ja-JP" sz="2000" b="0" dirty="0">
                <a:ea typeface="MS PGothic" pitchFamily="34" charset="-128"/>
              </a:rPr>
              <a:t>Applicant</a:t>
            </a:r>
            <a:endParaRPr lang="en-US" altLang="ja-JP" sz="2000" b="0" dirty="0">
              <a:effectLst>
                <a:outerShdw blurRad="38100" dist="38100" dir="2700000" algn="tl">
                  <a:srgbClr val="FFFFFF"/>
                </a:outerShdw>
              </a:effectLst>
              <a:ea typeface="MS PGothic" pitchFamily="34" charset="-128"/>
            </a:endParaRPr>
          </a:p>
        </p:txBody>
      </p:sp>
      <p:sp>
        <p:nvSpPr>
          <p:cNvPr id="5" name="Text Box 5"/>
          <p:cNvSpPr txBox="1">
            <a:spLocks noChangeArrowheads="1"/>
          </p:cNvSpPr>
          <p:nvPr/>
        </p:nvSpPr>
        <p:spPr bwMode="auto">
          <a:xfrm>
            <a:off x="2051050" y="5229225"/>
            <a:ext cx="1008063" cy="711200"/>
          </a:xfrm>
          <a:prstGeom prst="rect">
            <a:avLst/>
          </a:prstGeom>
          <a:solidFill>
            <a:srgbClr val="CCFFCC"/>
          </a:solidFill>
          <a:ln w="9525">
            <a:solidFill>
              <a:schemeClr val="tx1"/>
            </a:solidFill>
            <a:miter lim="800000"/>
            <a:headEnd/>
            <a:tailEnd/>
          </a:ln>
          <a:effectLst/>
        </p:spPr>
        <p:txBody>
          <a:bodyPr>
            <a:spAutoFit/>
          </a:bodyPr>
          <a:lstStyle/>
          <a:p>
            <a:pPr algn="ctr" eaLnBrk="0" hangingPunct="0">
              <a:defRPr/>
            </a:pPr>
            <a:r>
              <a:rPr lang="en-US" altLang="ja-JP" sz="1800" b="0">
                <a:ea typeface="MS PGothic" pitchFamily="34" charset="-128"/>
              </a:rPr>
              <a:t>Country</a:t>
            </a:r>
            <a:r>
              <a:rPr lang="en-US" altLang="ja-JP" sz="2000" b="0">
                <a:ea typeface="MS PGothic" pitchFamily="34" charset="-128"/>
              </a:rPr>
              <a:t> B</a:t>
            </a:r>
            <a:endParaRPr lang="en-US" altLang="ja-JP" sz="2000" b="0">
              <a:effectLst>
                <a:outerShdw blurRad="38100" dist="38100" dir="2700000" algn="tl">
                  <a:srgbClr val="FFFFFF"/>
                </a:outerShdw>
              </a:effectLst>
              <a:ea typeface="MS PGothic" pitchFamily="34" charset="-128"/>
            </a:endParaRPr>
          </a:p>
        </p:txBody>
      </p:sp>
      <p:sp>
        <p:nvSpPr>
          <p:cNvPr id="6" name="Text Box 6"/>
          <p:cNvSpPr txBox="1">
            <a:spLocks noChangeArrowheads="1"/>
          </p:cNvSpPr>
          <p:nvPr/>
        </p:nvSpPr>
        <p:spPr bwMode="auto">
          <a:xfrm>
            <a:off x="3275013" y="5229225"/>
            <a:ext cx="1008062" cy="711200"/>
          </a:xfrm>
          <a:prstGeom prst="rect">
            <a:avLst/>
          </a:prstGeom>
          <a:solidFill>
            <a:srgbClr val="99CCFF"/>
          </a:solidFill>
          <a:ln w="9525">
            <a:solidFill>
              <a:schemeClr val="tx1"/>
            </a:solidFill>
            <a:miter lim="800000"/>
            <a:headEnd/>
            <a:tailEnd/>
          </a:ln>
          <a:effectLst/>
        </p:spPr>
        <p:txBody>
          <a:bodyPr>
            <a:spAutoFit/>
          </a:bodyPr>
          <a:lstStyle/>
          <a:p>
            <a:pPr algn="ctr" eaLnBrk="0" hangingPunct="0">
              <a:defRPr/>
            </a:pPr>
            <a:r>
              <a:rPr lang="en-US" altLang="ja-JP" sz="1800" b="0">
                <a:ea typeface="MS PGothic" pitchFamily="34" charset="-128"/>
              </a:rPr>
              <a:t>Country</a:t>
            </a:r>
            <a:r>
              <a:rPr lang="en-US" altLang="ja-JP" sz="2000" b="0">
                <a:ea typeface="MS PGothic" pitchFamily="34" charset="-128"/>
              </a:rPr>
              <a:t> C</a:t>
            </a:r>
            <a:endParaRPr lang="en-US" altLang="ja-JP" sz="2000" b="0">
              <a:effectLst>
                <a:outerShdw blurRad="38100" dist="38100" dir="2700000" algn="tl">
                  <a:srgbClr val="FFFFFF"/>
                </a:outerShdw>
              </a:effectLst>
              <a:ea typeface="MS PGothic" pitchFamily="34" charset="-128"/>
            </a:endParaRPr>
          </a:p>
        </p:txBody>
      </p:sp>
      <p:sp>
        <p:nvSpPr>
          <p:cNvPr id="7" name="Line 7"/>
          <p:cNvSpPr>
            <a:spLocks noChangeShapeType="1"/>
          </p:cNvSpPr>
          <p:nvPr/>
        </p:nvSpPr>
        <p:spPr bwMode="auto">
          <a:xfrm>
            <a:off x="2555875" y="2205038"/>
            <a:ext cx="0"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8"/>
          <p:cNvSpPr>
            <a:spLocks noChangeShapeType="1"/>
          </p:cNvSpPr>
          <p:nvPr/>
        </p:nvSpPr>
        <p:spPr bwMode="auto">
          <a:xfrm flipH="1">
            <a:off x="1331913" y="2205038"/>
            <a:ext cx="1223962"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9"/>
          <p:cNvSpPr>
            <a:spLocks noChangeShapeType="1"/>
          </p:cNvSpPr>
          <p:nvPr/>
        </p:nvSpPr>
        <p:spPr bwMode="auto">
          <a:xfrm>
            <a:off x="2555875" y="2205038"/>
            <a:ext cx="1223963"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 Box 11"/>
          <p:cNvSpPr txBox="1">
            <a:spLocks noChangeArrowheads="1"/>
          </p:cNvSpPr>
          <p:nvPr/>
        </p:nvSpPr>
        <p:spPr bwMode="auto">
          <a:xfrm>
            <a:off x="5508625" y="1773238"/>
            <a:ext cx="2016125" cy="406400"/>
          </a:xfrm>
          <a:prstGeom prst="rect">
            <a:avLst/>
          </a:prstGeom>
          <a:solidFill>
            <a:schemeClr val="accent1"/>
          </a:solidFill>
          <a:ln w="9525">
            <a:solidFill>
              <a:schemeClr val="tx1"/>
            </a:solidFill>
            <a:miter lim="800000"/>
            <a:headEnd/>
            <a:tailEnd/>
          </a:ln>
          <a:effectLst/>
        </p:spPr>
        <p:txBody>
          <a:bodyPr>
            <a:spAutoFit/>
          </a:bodyPr>
          <a:lstStyle/>
          <a:p>
            <a:pPr algn="ctr" eaLnBrk="0" hangingPunct="0">
              <a:defRPr/>
            </a:pPr>
            <a:r>
              <a:rPr lang="en-US" altLang="ja-JP" sz="2000" b="0" dirty="0">
                <a:ea typeface="MS PGothic" pitchFamily="34" charset="-128"/>
              </a:rPr>
              <a:t>Applicant</a:t>
            </a:r>
            <a:endParaRPr lang="en-US" altLang="ja-JP" sz="2000" b="0" dirty="0">
              <a:effectLst>
                <a:outerShdw blurRad="38100" dist="38100" dir="2700000" algn="tl">
                  <a:srgbClr val="FFFFFF"/>
                </a:outerShdw>
              </a:effectLst>
              <a:ea typeface="MS PGothic" pitchFamily="34" charset="-128"/>
            </a:endParaRPr>
          </a:p>
        </p:txBody>
      </p:sp>
      <p:sp>
        <p:nvSpPr>
          <p:cNvPr id="11" name="Line 12"/>
          <p:cNvSpPr>
            <a:spLocks noChangeShapeType="1"/>
          </p:cNvSpPr>
          <p:nvPr/>
        </p:nvSpPr>
        <p:spPr bwMode="auto">
          <a:xfrm>
            <a:off x="6516688" y="2997200"/>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Text Box 13"/>
          <p:cNvSpPr txBox="1">
            <a:spLocks noChangeArrowheads="1"/>
          </p:cNvSpPr>
          <p:nvPr/>
        </p:nvSpPr>
        <p:spPr bwMode="auto">
          <a:xfrm>
            <a:off x="4787900" y="5229225"/>
            <a:ext cx="1008063" cy="711200"/>
          </a:xfrm>
          <a:prstGeom prst="rect">
            <a:avLst/>
          </a:prstGeom>
          <a:solidFill>
            <a:srgbClr val="FFFF99"/>
          </a:solidFill>
          <a:ln w="9525">
            <a:solidFill>
              <a:schemeClr val="tx1"/>
            </a:solidFill>
            <a:miter lim="800000"/>
            <a:headEnd/>
            <a:tailEnd/>
          </a:ln>
          <a:effectLst/>
        </p:spPr>
        <p:txBody>
          <a:bodyPr>
            <a:spAutoFit/>
          </a:bodyPr>
          <a:lstStyle/>
          <a:p>
            <a:pPr algn="ctr" eaLnBrk="0" hangingPunct="0">
              <a:defRPr/>
            </a:pPr>
            <a:r>
              <a:rPr lang="en-US" altLang="ja-JP" sz="1800" b="0">
                <a:ea typeface="MS PGothic" pitchFamily="34" charset="-128"/>
              </a:rPr>
              <a:t>Country</a:t>
            </a:r>
            <a:r>
              <a:rPr lang="en-US" altLang="ja-JP" sz="2000" b="0">
                <a:ea typeface="MS PGothic" pitchFamily="34" charset="-128"/>
              </a:rPr>
              <a:t> A</a:t>
            </a:r>
            <a:endParaRPr lang="en-US" altLang="ja-JP" sz="2000" b="0">
              <a:effectLst>
                <a:outerShdw blurRad="38100" dist="38100" dir="2700000" algn="tl">
                  <a:srgbClr val="FFFFFF"/>
                </a:outerShdw>
              </a:effectLst>
              <a:ea typeface="MS PGothic" pitchFamily="34" charset="-128"/>
            </a:endParaRPr>
          </a:p>
        </p:txBody>
      </p:sp>
      <p:sp>
        <p:nvSpPr>
          <p:cNvPr id="13" name="Text Box 14"/>
          <p:cNvSpPr txBox="1">
            <a:spLocks noChangeArrowheads="1"/>
          </p:cNvSpPr>
          <p:nvPr/>
        </p:nvSpPr>
        <p:spPr bwMode="auto">
          <a:xfrm>
            <a:off x="6011863" y="5229225"/>
            <a:ext cx="1008062" cy="711200"/>
          </a:xfrm>
          <a:prstGeom prst="rect">
            <a:avLst/>
          </a:prstGeom>
          <a:solidFill>
            <a:srgbClr val="CCFFCC"/>
          </a:solidFill>
          <a:ln w="9525">
            <a:solidFill>
              <a:schemeClr val="tx1"/>
            </a:solidFill>
            <a:miter lim="800000"/>
            <a:headEnd/>
            <a:tailEnd/>
          </a:ln>
          <a:effectLst/>
        </p:spPr>
        <p:txBody>
          <a:bodyPr>
            <a:spAutoFit/>
          </a:bodyPr>
          <a:lstStyle/>
          <a:p>
            <a:pPr algn="ctr" eaLnBrk="0" hangingPunct="0">
              <a:defRPr/>
            </a:pPr>
            <a:r>
              <a:rPr lang="en-US" altLang="ja-JP" sz="1800" b="0">
                <a:ea typeface="MS PGothic" pitchFamily="34" charset="-128"/>
              </a:rPr>
              <a:t>Country</a:t>
            </a:r>
            <a:r>
              <a:rPr lang="en-US" altLang="ja-JP" sz="2000" b="0">
                <a:ea typeface="MS PGothic" pitchFamily="34" charset="-128"/>
              </a:rPr>
              <a:t> B</a:t>
            </a:r>
            <a:endParaRPr lang="en-US" altLang="ja-JP" sz="2000" b="0">
              <a:effectLst>
                <a:outerShdw blurRad="38100" dist="38100" dir="2700000" algn="tl">
                  <a:srgbClr val="FFFFFF"/>
                </a:outerShdw>
              </a:effectLst>
              <a:ea typeface="MS PGothic" pitchFamily="34" charset="-128"/>
            </a:endParaRPr>
          </a:p>
        </p:txBody>
      </p:sp>
      <p:sp>
        <p:nvSpPr>
          <p:cNvPr id="14" name="Line 16"/>
          <p:cNvSpPr>
            <a:spLocks noChangeShapeType="1"/>
          </p:cNvSpPr>
          <p:nvPr/>
        </p:nvSpPr>
        <p:spPr bwMode="auto">
          <a:xfrm>
            <a:off x="6516688" y="4221163"/>
            <a:ext cx="0"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7"/>
          <p:cNvSpPr>
            <a:spLocks noChangeShapeType="1"/>
          </p:cNvSpPr>
          <p:nvPr/>
        </p:nvSpPr>
        <p:spPr bwMode="auto">
          <a:xfrm flipH="1">
            <a:off x="5292725" y="4221163"/>
            <a:ext cx="1223963"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8"/>
          <p:cNvSpPr>
            <a:spLocks noChangeShapeType="1"/>
          </p:cNvSpPr>
          <p:nvPr/>
        </p:nvSpPr>
        <p:spPr bwMode="auto">
          <a:xfrm>
            <a:off x="6516688" y="4221163"/>
            <a:ext cx="1223962"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19"/>
          <p:cNvSpPr txBox="1">
            <a:spLocks noChangeArrowheads="1"/>
          </p:cNvSpPr>
          <p:nvPr/>
        </p:nvSpPr>
        <p:spPr bwMode="auto">
          <a:xfrm>
            <a:off x="5508625" y="2636838"/>
            <a:ext cx="2016125" cy="406400"/>
          </a:xfrm>
          <a:prstGeom prst="rect">
            <a:avLst/>
          </a:prstGeom>
          <a:solidFill>
            <a:srgbClr val="FF9900"/>
          </a:solidFill>
          <a:ln w="9525">
            <a:solidFill>
              <a:schemeClr val="tx1"/>
            </a:solidFill>
            <a:miter lim="800000"/>
            <a:headEnd/>
            <a:tailEnd/>
          </a:ln>
          <a:effectLst/>
        </p:spPr>
        <p:txBody>
          <a:bodyPr>
            <a:spAutoFit/>
          </a:bodyPr>
          <a:lstStyle/>
          <a:p>
            <a:pPr algn="ctr" eaLnBrk="0" hangingPunct="0">
              <a:defRPr/>
            </a:pPr>
            <a:r>
              <a:rPr lang="en-US" altLang="ja-JP" sz="2000" b="0" dirty="0">
                <a:ea typeface="MS PGothic" pitchFamily="34" charset="-128"/>
              </a:rPr>
              <a:t>Office of Origin</a:t>
            </a:r>
            <a:endParaRPr lang="en-US" altLang="ja-JP" sz="2000" b="0" dirty="0">
              <a:effectLst>
                <a:outerShdw blurRad="38100" dist="38100" dir="2700000" algn="tl">
                  <a:srgbClr val="FFFFFF"/>
                </a:outerShdw>
              </a:effectLst>
              <a:ea typeface="MS PGothic" pitchFamily="34" charset="-128"/>
            </a:endParaRPr>
          </a:p>
        </p:txBody>
      </p:sp>
      <p:sp>
        <p:nvSpPr>
          <p:cNvPr id="18" name="Line 20"/>
          <p:cNvSpPr>
            <a:spLocks noChangeShapeType="1"/>
          </p:cNvSpPr>
          <p:nvPr/>
        </p:nvSpPr>
        <p:spPr bwMode="auto">
          <a:xfrm>
            <a:off x="6516688" y="220503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9" name="Picture 39" descr="WIPO Intranet Hom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500438"/>
            <a:ext cx="15621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0" name="Picture 2"/>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a:off x="749694" y="5229225"/>
            <a:ext cx="1164437" cy="841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1"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133361" y="5229225"/>
            <a:ext cx="10969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24843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143000"/>
          </a:xfrm>
        </p:spPr>
        <p:txBody>
          <a:bodyPr/>
          <a:lstStyle/>
          <a:p>
            <a:pPr algn="ctr"/>
            <a:r>
              <a:rPr lang="en-US" sz="3000" smtClean="0"/>
              <a:t>THE NATIONAL ROUTE VS. THE MADRID ROUTE </a:t>
            </a:r>
            <a:endParaRPr lang="en-US" sz="3000" dirty="0"/>
          </a:p>
        </p:txBody>
      </p:sp>
      <p:sp>
        <p:nvSpPr>
          <p:cNvPr id="3" name="Content Placeholder 2"/>
          <p:cNvSpPr>
            <a:spLocks noGrp="1"/>
          </p:cNvSpPr>
          <p:nvPr>
            <p:ph idx="1"/>
          </p:nvPr>
        </p:nvSpPr>
        <p:spPr>
          <a:xfrm>
            <a:off x="345536" y="2168555"/>
            <a:ext cx="8445624" cy="4352925"/>
          </a:xfrm>
        </p:spPr>
        <p:txBody>
          <a:bodyPr/>
          <a:lstStyle/>
          <a:p>
            <a:pPr eaLnBrk="1" hangingPunct="1"/>
            <a:r>
              <a:rPr lang="en-US" sz="1800" dirty="0"/>
              <a:t>Filing in several Offices </a:t>
            </a:r>
          </a:p>
          <a:p>
            <a:pPr eaLnBrk="1" hangingPunct="1"/>
            <a:r>
              <a:rPr lang="en-US" sz="1800" dirty="0"/>
              <a:t>Many application forms</a:t>
            </a:r>
          </a:p>
          <a:p>
            <a:pPr eaLnBrk="1" hangingPunct="1"/>
            <a:r>
              <a:rPr lang="en-US" sz="1800" dirty="0"/>
              <a:t>Several languages</a:t>
            </a:r>
          </a:p>
          <a:p>
            <a:pPr eaLnBrk="1" hangingPunct="1"/>
            <a:r>
              <a:rPr lang="en-US" sz="1800" dirty="0"/>
              <a:t>Several currencies</a:t>
            </a:r>
          </a:p>
          <a:p>
            <a:pPr eaLnBrk="1" hangingPunct="1"/>
            <a:r>
              <a:rPr lang="en-US" sz="1800" dirty="0"/>
              <a:t>Several registrations</a:t>
            </a:r>
          </a:p>
          <a:p>
            <a:pPr eaLnBrk="1" hangingPunct="1"/>
            <a:r>
              <a:rPr lang="en-US" sz="1800" dirty="0"/>
              <a:t>Several renewals</a:t>
            </a:r>
          </a:p>
          <a:p>
            <a:pPr eaLnBrk="1" hangingPunct="1"/>
            <a:r>
              <a:rPr lang="en-US" sz="1800" dirty="0"/>
              <a:t>Several modifications</a:t>
            </a:r>
          </a:p>
          <a:p>
            <a:pPr eaLnBrk="1" hangingPunct="1"/>
            <a:r>
              <a:rPr lang="en-US" sz="1800" dirty="0"/>
              <a:t>Foreign attorney needed from filing</a:t>
            </a:r>
          </a:p>
          <a:p>
            <a:pPr marL="0" indent="0">
              <a:buNone/>
            </a:pPr>
            <a:endParaRPr lang="en-US" dirty="0"/>
          </a:p>
        </p:txBody>
      </p:sp>
      <p:sp>
        <p:nvSpPr>
          <p:cNvPr id="4" name="Rectangle 6"/>
          <p:cNvSpPr txBox="1">
            <a:spLocks noChangeArrowheads="1"/>
          </p:cNvSpPr>
          <p:nvPr/>
        </p:nvSpPr>
        <p:spPr bwMode="auto">
          <a:xfrm>
            <a:off x="4568348" y="2132856"/>
            <a:ext cx="46085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
              </a:buBlip>
              <a:defRPr sz="2400">
                <a:solidFill>
                  <a:schemeClr val="tx1"/>
                </a:solidFill>
                <a:latin typeface="+mn-lt"/>
                <a:cs typeface="+mn-cs"/>
              </a:defRPr>
            </a:lvl6pPr>
            <a:lvl7pPr marL="2971800" indent="-228600" algn="l" rtl="0" fontAlgn="base">
              <a:spcBef>
                <a:spcPct val="20000"/>
              </a:spcBef>
              <a:spcAft>
                <a:spcPct val="0"/>
              </a:spcAft>
              <a:buBlip>
                <a:blip r:embed="rId2"/>
              </a:buBlip>
              <a:defRPr sz="2400">
                <a:solidFill>
                  <a:schemeClr val="tx1"/>
                </a:solidFill>
                <a:latin typeface="+mn-lt"/>
                <a:cs typeface="+mn-cs"/>
              </a:defRPr>
            </a:lvl7pPr>
            <a:lvl8pPr marL="3429000" indent="-228600" algn="l" rtl="0" fontAlgn="base">
              <a:spcBef>
                <a:spcPct val="20000"/>
              </a:spcBef>
              <a:spcAft>
                <a:spcPct val="0"/>
              </a:spcAft>
              <a:buBlip>
                <a:blip r:embed="rId2"/>
              </a:buBlip>
              <a:defRPr sz="2400">
                <a:solidFill>
                  <a:schemeClr val="tx1"/>
                </a:solidFill>
                <a:latin typeface="+mn-lt"/>
                <a:cs typeface="+mn-cs"/>
              </a:defRPr>
            </a:lvl8pPr>
            <a:lvl9pPr marL="3886200" indent="-228600" algn="l" rtl="0" fontAlgn="base">
              <a:spcBef>
                <a:spcPct val="20000"/>
              </a:spcBef>
              <a:spcAft>
                <a:spcPct val="0"/>
              </a:spcAft>
              <a:buBlip>
                <a:blip r:embed="rId2"/>
              </a:buBlip>
              <a:defRPr sz="2400">
                <a:solidFill>
                  <a:schemeClr val="tx1"/>
                </a:solidFill>
                <a:latin typeface="+mn-lt"/>
                <a:cs typeface="+mn-cs"/>
              </a:defRPr>
            </a:lvl9pPr>
          </a:lstStyle>
          <a:p>
            <a:pPr eaLnBrk="1" hangingPunct="1"/>
            <a:r>
              <a:rPr lang="en-US" sz="1800" dirty="0" smtClean="0"/>
              <a:t>Filing in one Office</a:t>
            </a:r>
          </a:p>
          <a:p>
            <a:pPr eaLnBrk="1" hangingPunct="1"/>
            <a:r>
              <a:rPr lang="en-US" sz="1800" dirty="0" smtClean="0"/>
              <a:t>One application form</a:t>
            </a:r>
          </a:p>
          <a:p>
            <a:pPr eaLnBrk="1" hangingPunct="1"/>
            <a:r>
              <a:rPr lang="en-US" sz="1800" dirty="0" smtClean="0"/>
              <a:t>One language (E/F/S)</a:t>
            </a:r>
          </a:p>
          <a:p>
            <a:pPr eaLnBrk="1" hangingPunct="1"/>
            <a:r>
              <a:rPr lang="en-US" sz="1800" dirty="0" smtClean="0"/>
              <a:t>One currency (CHF)</a:t>
            </a:r>
          </a:p>
          <a:p>
            <a:pPr eaLnBrk="1" hangingPunct="1"/>
            <a:r>
              <a:rPr lang="en-US" sz="1800" dirty="0" smtClean="0"/>
              <a:t>One international registration</a:t>
            </a:r>
          </a:p>
          <a:p>
            <a:pPr eaLnBrk="1" hangingPunct="1"/>
            <a:r>
              <a:rPr lang="en-US" sz="1800" dirty="0" smtClean="0"/>
              <a:t>One renewal</a:t>
            </a:r>
          </a:p>
          <a:p>
            <a:pPr eaLnBrk="1" hangingPunct="1"/>
            <a:r>
              <a:rPr lang="en-US" sz="1800" dirty="0" smtClean="0"/>
              <a:t>One modification</a:t>
            </a:r>
          </a:p>
          <a:p>
            <a:pPr eaLnBrk="1" hangingPunct="1"/>
            <a:r>
              <a:rPr lang="en-US" sz="1800" dirty="0" smtClean="0"/>
              <a:t>Foreign attorney first needed in case of refusal</a:t>
            </a:r>
          </a:p>
        </p:txBody>
      </p:sp>
    </p:spTree>
    <p:extLst>
      <p:ext uri="{BB962C8B-B14F-4D97-AF65-F5344CB8AC3E}">
        <p14:creationId xmlns:p14="http://schemas.microsoft.com/office/powerpoint/2010/main" val="36613810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MADRID UNION </a:t>
            </a:r>
            <a:endParaRPr lang="en-US" dirty="0"/>
          </a:p>
        </p:txBody>
      </p:sp>
      <p:grpSp>
        <p:nvGrpSpPr>
          <p:cNvPr id="4" name="Group 4537"/>
          <p:cNvGrpSpPr>
            <a:grpSpLocks/>
          </p:cNvGrpSpPr>
          <p:nvPr/>
        </p:nvGrpSpPr>
        <p:grpSpPr bwMode="auto">
          <a:xfrm>
            <a:off x="237018" y="1455735"/>
            <a:ext cx="8893175" cy="4729162"/>
            <a:chOff x="90" y="805"/>
            <a:chExt cx="5602" cy="2979"/>
          </a:xfrm>
        </p:grpSpPr>
        <p:sp>
          <p:nvSpPr>
            <p:cNvPr id="5" name="Freeform 4037"/>
            <p:cNvSpPr>
              <a:spLocks/>
            </p:cNvSpPr>
            <p:nvPr/>
          </p:nvSpPr>
          <p:spPr bwMode="auto">
            <a:xfrm>
              <a:off x="91" y="1062"/>
              <a:ext cx="618" cy="330"/>
            </a:xfrm>
            <a:custGeom>
              <a:avLst/>
              <a:gdLst>
                <a:gd name="T0" fmla="*/ 504 w 610"/>
                <a:gd name="T1" fmla="*/ 325 h 293"/>
                <a:gd name="T2" fmla="*/ 473 w 610"/>
                <a:gd name="T3" fmla="*/ 273 h 293"/>
                <a:gd name="T4" fmla="*/ 467 w 610"/>
                <a:gd name="T5" fmla="*/ 242 h 293"/>
                <a:gd name="T6" fmla="*/ 504 w 610"/>
                <a:gd name="T7" fmla="*/ 167 h 293"/>
                <a:gd name="T8" fmla="*/ 602 w 610"/>
                <a:gd name="T9" fmla="*/ 61 h 293"/>
                <a:gd name="T10" fmla="*/ 541 w 610"/>
                <a:gd name="T11" fmla="*/ 23 h 293"/>
                <a:gd name="T12" fmla="*/ 479 w 610"/>
                <a:gd name="T13" fmla="*/ 8 h 293"/>
                <a:gd name="T14" fmla="*/ 461 w 610"/>
                <a:gd name="T15" fmla="*/ 0 h 293"/>
                <a:gd name="T16" fmla="*/ 405 w 610"/>
                <a:gd name="T17" fmla="*/ 16 h 293"/>
                <a:gd name="T18" fmla="*/ 337 w 610"/>
                <a:gd name="T19" fmla="*/ 38 h 293"/>
                <a:gd name="T20" fmla="*/ 277 w 610"/>
                <a:gd name="T21" fmla="*/ 83 h 293"/>
                <a:gd name="T22" fmla="*/ 301 w 610"/>
                <a:gd name="T23" fmla="*/ 107 h 293"/>
                <a:gd name="T24" fmla="*/ 283 w 610"/>
                <a:gd name="T25" fmla="*/ 114 h 293"/>
                <a:gd name="T26" fmla="*/ 222 w 610"/>
                <a:gd name="T27" fmla="*/ 114 h 293"/>
                <a:gd name="T28" fmla="*/ 172 w 610"/>
                <a:gd name="T29" fmla="*/ 143 h 293"/>
                <a:gd name="T30" fmla="*/ 246 w 610"/>
                <a:gd name="T31" fmla="*/ 143 h 293"/>
                <a:gd name="T32" fmla="*/ 172 w 610"/>
                <a:gd name="T33" fmla="*/ 181 h 293"/>
                <a:gd name="T34" fmla="*/ 154 w 610"/>
                <a:gd name="T35" fmla="*/ 189 h 293"/>
                <a:gd name="T36" fmla="*/ 110 w 610"/>
                <a:gd name="T37" fmla="*/ 212 h 293"/>
                <a:gd name="T38" fmla="*/ 110 w 610"/>
                <a:gd name="T39" fmla="*/ 228 h 293"/>
                <a:gd name="T40" fmla="*/ 124 w 610"/>
                <a:gd name="T41" fmla="*/ 234 h 293"/>
                <a:gd name="T42" fmla="*/ 98 w 610"/>
                <a:gd name="T43" fmla="*/ 258 h 293"/>
                <a:gd name="T44" fmla="*/ 117 w 610"/>
                <a:gd name="T45" fmla="*/ 265 h 293"/>
                <a:gd name="T46" fmla="*/ 130 w 610"/>
                <a:gd name="T47" fmla="*/ 273 h 293"/>
                <a:gd name="T48" fmla="*/ 160 w 610"/>
                <a:gd name="T49" fmla="*/ 273 h 293"/>
                <a:gd name="T50" fmla="*/ 154 w 610"/>
                <a:gd name="T51" fmla="*/ 295 h 293"/>
                <a:gd name="T52" fmla="*/ 136 w 610"/>
                <a:gd name="T53" fmla="*/ 311 h 293"/>
                <a:gd name="T54" fmla="*/ 62 w 610"/>
                <a:gd name="T55" fmla="*/ 349 h 293"/>
                <a:gd name="T56" fmla="*/ 0 w 610"/>
                <a:gd name="T57" fmla="*/ 372 h 293"/>
                <a:gd name="T58" fmla="*/ 18 w 610"/>
                <a:gd name="T59" fmla="*/ 364 h 293"/>
                <a:gd name="T60" fmla="*/ 62 w 610"/>
                <a:gd name="T61" fmla="*/ 349 h 293"/>
                <a:gd name="T62" fmla="*/ 98 w 610"/>
                <a:gd name="T63" fmla="*/ 341 h 293"/>
                <a:gd name="T64" fmla="*/ 228 w 610"/>
                <a:gd name="T65" fmla="*/ 280 h 293"/>
                <a:gd name="T66" fmla="*/ 263 w 610"/>
                <a:gd name="T67" fmla="*/ 242 h 293"/>
                <a:gd name="T68" fmla="*/ 325 w 610"/>
                <a:gd name="T69" fmla="*/ 220 h 293"/>
                <a:gd name="T70" fmla="*/ 269 w 610"/>
                <a:gd name="T71" fmla="*/ 258 h 293"/>
                <a:gd name="T72" fmla="*/ 295 w 610"/>
                <a:gd name="T73" fmla="*/ 258 h 293"/>
                <a:gd name="T74" fmla="*/ 301 w 610"/>
                <a:gd name="T75" fmla="*/ 250 h 293"/>
                <a:gd name="T76" fmla="*/ 337 w 610"/>
                <a:gd name="T77" fmla="*/ 242 h 293"/>
                <a:gd name="T78" fmla="*/ 343 w 610"/>
                <a:gd name="T79" fmla="*/ 228 h 293"/>
                <a:gd name="T80" fmla="*/ 357 w 610"/>
                <a:gd name="T81" fmla="*/ 228 h 293"/>
                <a:gd name="T82" fmla="*/ 369 w 610"/>
                <a:gd name="T83" fmla="*/ 234 h 293"/>
                <a:gd name="T84" fmla="*/ 375 w 610"/>
                <a:gd name="T85" fmla="*/ 242 h 293"/>
                <a:gd name="T86" fmla="*/ 405 w 610"/>
                <a:gd name="T87" fmla="*/ 250 h 293"/>
                <a:gd name="T88" fmla="*/ 455 w 610"/>
                <a:gd name="T89" fmla="*/ 258 h 293"/>
                <a:gd name="T90" fmla="*/ 455 w 610"/>
                <a:gd name="T91" fmla="*/ 273 h 293"/>
                <a:gd name="T92" fmla="*/ 473 w 610"/>
                <a:gd name="T93" fmla="*/ 280 h 293"/>
                <a:gd name="T94" fmla="*/ 479 w 610"/>
                <a:gd name="T95" fmla="*/ 288 h 293"/>
                <a:gd name="T96" fmla="*/ 497 w 610"/>
                <a:gd name="T97" fmla="*/ 295 h 293"/>
                <a:gd name="T98" fmla="*/ 511 w 610"/>
                <a:gd name="T99" fmla="*/ 303 h 293"/>
                <a:gd name="T100" fmla="*/ 497 w 610"/>
                <a:gd name="T101" fmla="*/ 311 h 293"/>
                <a:gd name="T102" fmla="*/ 504 w 610"/>
                <a:gd name="T103" fmla="*/ 341 h 293"/>
                <a:gd name="T104" fmla="*/ 511 w 610"/>
                <a:gd name="T105" fmla="*/ 341 h 293"/>
                <a:gd name="T106" fmla="*/ 497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6" name="Group 4038"/>
            <p:cNvGrpSpPr>
              <a:grpSpLocks/>
            </p:cNvGrpSpPr>
            <p:nvPr/>
          </p:nvGrpSpPr>
          <p:grpSpPr bwMode="auto">
            <a:xfrm>
              <a:off x="91" y="1061"/>
              <a:ext cx="1365" cy="983"/>
              <a:chOff x="851" y="1207"/>
              <a:chExt cx="1313" cy="983"/>
            </a:xfrm>
          </p:grpSpPr>
          <p:sp>
            <p:nvSpPr>
              <p:cNvPr id="503" name="Freeform 4039"/>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504" name="Freeform 4040"/>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 name="Group 4041"/>
            <p:cNvGrpSpPr>
              <a:grpSpLocks/>
            </p:cNvGrpSpPr>
            <p:nvPr/>
          </p:nvGrpSpPr>
          <p:grpSpPr bwMode="auto">
            <a:xfrm>
              <a:off x="90" y="1060"/>
              <a:ext cx="1365" cy="983"/>
              <a:chOff x="851" y="1207"/>
              <a:chExt cx="1313" cy="983"/>
            </a:xfrm>
          </p:grpSpPr>
          <p:sp>
            <p:nvSpPr>
              <p:cNvPr id="501" name="Freeform 4042"/>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502" name="Freeform 4043"/>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8" name="Group 4044"/>
            <p:cNvGrpSpPr>
              <a:grpSpLocks/>
            </p:cNvGrpSpPr>
            <p:nvPr/>
          </p:nvGrpSpPr>
          <p:grpSpPr bwMode="auto">
            <a:xfrm>
              <a:off x="90" y="1060"/>
              <a:ext cx="1365" cy="983"/>
              <a:chOff x="851" y="1207"/>
              <a:chExt cx="1313" cy="983"/>
            </a:xfrm>
          </p:grpSpPr>
          <p:sp>
            <p:nvSpPr>
              <p:cNvPr id="499" name="Freeform 4045"/>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500" name="Freeform 4046"/>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9" name="Group 4047"/>
            <p:cNvGrpSpPr>
              <a:grpSpLocks/>
            </p:cNvGrpSpPr>
            <p:nvPr/>
          </p:nvGrpSpPr>
          <p:grpSpPr bwMode="auto">
            <a:xfrm>
              <a:off x="90" y="1060"/>
              <a:ext cx="1365" cy="983"/>
              <a:chOff x="851" y="1207"/>
              <a:chExt cx="1313" cy="983"/>
            </a:xfrm>
          </p:grpSpPr>
          <p:sp>
            <p:nvSpPr>
              <p:cNvPr id="497" name="Freeform 4048"/>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8" name="Freeform 4049"/>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 name="Group 4050"/>
            <p:cNvGrpSpPr>
              <a:grpSpLocks/>
            </p:cNvGrpSpPr>
            <p:nvPr/>
          </p:nvGrpSpPr>
          <p:grpSpPr bwMode="auto">
            <a:xfrm>
              <a:off x="90" y="1060"/>
              <a:ext cx="1365" cy="983"/>
              <a:chOff x="851" y="1207"/>
              <a:chExt cx="1313" cy="983"/>
            </a:xfrm>
          </p:grpSpPr>
          <p:sp>
            <p:nvSpPr>
              <p:cNvPr id="495" name="Freeform 4051"/>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6" name="Freeform 4052"/>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 name="Group 4053"/>
            <p:cNvGrpSpPr>
              <a:grpSpLocks/>
            </p:cNvGrpSpPr>
            <p:nvPr/>
          </p:nvGrpSpPr>
          <p:grpSpPr bwMode="auto">
            <a:xfrm>
              <a:off x="90" y="1060"/>
              <a:ext cx="1365" cy="983"/>
              <a:chOff x="851" y="1207"/>
              <a:chExt cx="1313" cy="983"/>
            </a:xfrm>
          </p:grpSpPr>
          <p:sp>
            <p:nvSpPr>
              <p:cNvPr id="493" name="Freeform 4054"/>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4" name="Freeform 4055"/>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 name="Group 4056"/>
            <p:cNvGrpSpPr>
              <a:grpSpLocks/>
            </p:cNvGrpSpPr>
            <p:nvPr/>
          </p:nvGrpSpPr>
          <p:grpSpPr bwMode="auto">
            <a:xfrm>
              <a:off x="90" y="1060"/>
              <a:ext cx="1365" cy="983"/>
              <a:chOff x="851" y="1207"/>
              <a:chExt cx="1313" cy="983"/>
            </a:xfrm>
          </p:grpSpPr>
          <p:sp>
            <p:nvSpPr>
              <p:cNvPr id="491" name="Freeform 4057"/>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2" name="Freeform 4058"/>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 name="Group 4059"/>
            <p:cNvGrpSpPr>
              <a:grpSpLocks/>
            </p:cNvGrpSpPr>
            <p:nvPr/>
          </p:nvGrpSpPr>
          <p:grpSpPr bwMode="auto">
            <a:xfrm>
              <a:off x="90" y="1060"/>
              <a:ext cx="1365" cy="983"/>
              <a:chOff x="851" y="1207"/>
              <a:chExt cx="1313" cy="983"/>
            </a:xfrm>
          </p:grpSpPr>
          <p:sp>
            <p:nvSpPr>
              <p:cNvPr id="489" name="Freeform 4060"/>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0" name="Freeform 4061"/>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4" name="Group 4062"/>
            <p:cNvGrpSpPr>
              <a:grpSpLocks/>
            </p:cNvGrpSpPr>
            <p:nvPr/>
          </p:nvGrpSpPr>
          <p:grpSpPr bwMode="auto">
            <a:xfrm>
              <a:off x="90" y="1060"/>
              <a:ext cx="1365" cy="983"/>
              <a:chOff x="851" y="1207"/>
              <a:chExt cx="1313" cy="983"/>
            </a:xfrm>
          </p:grpSpPr>
          <p:sp>
            <p:nvSpPr>
              <p:cNvPr id="487" name="Freeform 4063"/>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88" name="Freeform 4064"/>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5" name="Group 4065"/>
            <p:cNvGrpSpPr>
              <a:grpSpLocks/>
            </p:cNvGrpSpPr>
            <p:nvPr/>
          </p:nvGrpSpPr>
          <p:grpSpPr bwMode="auto">
            <a:xfrm>
              <a:off x="90" y="1060"/>
              <a:ext cx="1365" cy="983"/>
              <a:chOff x="851" y="1207"/>
              <a:chExt cx="1313" cy="983"/>
            </a:xfrm>
          </p:grpSpPr>
          <p:sp>
            <p:nvSpPr>
              <p:cNvPr id="485" name="Freeform 4066"/>
              <p:cNvSpPr>
                <a:spLocks/>
              </p:cNvSpPr>
              <p:nvPr/>
            </p:nvSpPr>
            <p:spPr bwMode="auto">
              <a:xfrm>
                <a:off x="1230" y="1652"/>
                <a:ext cx="934" cy="538"/>
              </a:xfrm>
              <a:custGeom>
                <a:avLst/>
                <a:gdLst>
                  <a:gd name="T0" fmla="*/ 900 w 957"/>
                  <a:gd name="T1" fmla="*/ 53 h 478"/>
                  <a:gd name="T2" fmla="*/ 854 w 957"/>
                  <a:gd name="T3" fmla="*/ 105 h 478"/>
                  <a:gd name="T4" fmla="*/ 752 w 957"/>
                  <a:gd name="T5" fmla="*/ 143 h 478"/>
                  <a:gd name="T6" fmla="*/ 684 w 957"/>
                  <a:gd name="T7" fmla="*/ 181 h 478"/>
                  <a:gd name="T8" fmla="*/ 672 w 957"/>
                  <a:gd name="T9" fmla="*/ 143 h 478"/>
                  <a:gd name="T10" fmla="*/ 667 w 957"/>
                  <a:gd name="T11" fmla="*/ 83 h 478"/>
                  <a:gd name="T12" fmla="*/ 592 w 957"/>
                  <a:gd name="T13" fmla="*/ 38 h 478"/>
                  <a:gd name="T14" fmla="*/ 530 w 957"/>
                  <a:gd name="T15" fmla="*/ 0 h 478"/>
                  <a:gd name="T16" fmla="*/ 114 w 957"/>
                  <a:gd name="T17" fmla="*/ 30 h 478"/>
                  <a:gd name="T18" fmla="*/ 108 w 957"/>
                  <a:gd name="T19" fmla="*/ 38 h 478"/>
                  <a:gd name="T20" fmla="*/ 86 w 957"/>
                  <a:gd name="T21" fmla="*/ 30 h 478"/>
                  <a:gd name="T22" fmla="*/ 74 w 957"/>
                  <a:gd name="T23" fmla="*/ 69 h 478"/>
                  <a:gd name="T24" fmla="*/ 46 w 957"/>
                  <a:gd name="T25" fmla="*/ 128 h 478"/>
                  <a:gd name="T26" fmla="*/ 0 w 957"/>
                  <a:gd name="T27" fmla="*/ 234 h 478"/>
                  <a:gd name="T28" fmla="*/ 0 w 957"/>
                  <a:gd name="T29" fmla="*/ 287 h 478"/>
                  <a:gd name="T30" fmla="*/ 6 w 957"/>
                  <a:gd name="T31" fmla="*/ 295 h 478"/>
                  <a:gd name="T32" fmla="*/ 6 w 957"/>
                  <a:gd name="T33" fmla="*/ 371 h 478"/>
                  <a:gd name="T34" fmla="*/ 86 w 957"/>
                  <a:gd name="T35" fmla="*/ 424 h 478"/>
                  <a:gd name="T36" fmla="*/ 187 w 957"/>
                  <a:gd name="T37" fmla="*/ 440 h 478"/>
                  <a:gd name="T38" fmla="*/ 251 w 957"/>
                  <a:gd name="T39" fmla="*/ 515 h 478"/>
                  <a:gd name="T40" fmla="*/ 307 w 957"/>
                  <a:gd name="T41" fmla="*/ 575 h 478"/>
                  <a:gd name="T42" fmla="*/ 331 w 957"/>
                  <a:gd name="T43" fmla="*/ 553 h 478"/>
                  <a:gd name="T44" fmla="*/ 359 w 957"/>
                  <a:gd name="T45" fmla="*/ 523 h 478"/>
                  <a:gd name="T46" fmla="*/ 371 w 957"/>
                  <a:gd name="T47" fmla="*/ 523 h 478"/>
                  <a:gd name="T48" fmla="*/ 405 w 957"/>
                  <a:gd name="T49" fmla="*/ 493 h 478"/>
                  <a:gd name="T50" fmla="*/ 445 w 957"/>
                  <a:gd name="T51" fmla="*/ 501 h 478"/>
                  <a:gd name="T52" fmla="*/ 473 w 957"/>
                  <a:gd name="T53" fmla="*/ 515 h 478"/>
                  <a:gd name="T54" fmla="*/ 473 w 957"/>
                  <a:gd name="T55" fmla="*/ 485 h 478"/>
                  <a:gd name="T56" fmla="*/ 501 w 957"/>
                  <a:gd name="T57" fmla="*/ 477 h 478"/>
                  <a:gd name="T58" fmla="*/ 524 w 957"/>
                  <a:gd name="T59" fmla="*/ 477 h 478"/>
                  <a:gd name="T60" fmla="*/ 541 w 957"/>
                  <a:gd name="T61" fmla="*/ 493 h 478"/>
                  <a:gd name="T62" fmla="*/ 575 w 957"/>
                  <a:gd name="T63" fmla="*/ 545 h 478"/>
                  <a:gd name="T64" fmla="*/ 587 w 957"/>
                  <a:gd name="T65" fmla="*/ 567 h 478"/>
                  <a:gd name="T66" fmla="*/ 598 w 957"/>
                  <a:gd name="T67" fmla="*/ 606 h 478"/>
                  <a:gd name="T68" fmla="*/ 615 w 957"/>
                  <a:gd name="T69" fmla="*/ 538 h 478"/>
                  <a:gd name="T70" fmla="*/ 615 w 957"/>
                  <a:gd name="T71" fmla="*/ 455 h 478"/>
                  <a:gd name="T72" fmla="*/ 632 w 957"/>
                  <a:gd name="T73" fmla="*/ 424 h 478"/>
                  <a:gd name="T74" fmla="*/ 690 w 957"/>
                  <a:gd name="T75" fmla="*/ 371 h 478"/>
                  <a:gd name="T76" fmla="*/ 701 w 957"/>
                  <a:gd name="T77" fmla="*/ 349 h 478"/>
                  <a:gd name="T78" fmla="*/ 712 w 957"/>
                  <a:gd name="T79" fmla="*/ 333 h 478"/>
                  <a:gd name="T80" fmla="*/ 724 w 957"/>
                  <a:gd name="T81" fmla="*/ 319 h 478"/>
                  <a:gd name="T82" fmla="*/ 724 w 957"/>
                  <a:gd name="T83" fmla="*/ 311 h 478"/>
                  <a:gd name="T84" fmla="*/ 718 w 957"/>
                  <a:gd name="T85" fmla="*/ 272 h 478"/>
                  <a:gd name="T86" fmla="*/ 724 w 957"/>
                  <a:gd name="T87" fmla="*/ 264 h 478"/>
                  <a:gd name="T88" fmla="*/ 735 w 957"/>
                  <a:gd name="T89" fmla="*/ 272 h 478"/>
                  <a:gd name="T90" fmla="*/ 730 w 957"/>
                  <a:gd name="T91" fmla="*/ 295 h 478"/>
                  <a:gd name="T92" fmla="*/ 747 w 957"/>
                  <a:gd name="T93" fmla="*/ 242 h 478"/>
                  <a:gd name="T94" fmla="*/ 775 w 957"/>
                  <a:gd name="T95" fmla="*/ 226 h 478"/>
                  <a:gd name="T96" fmla="*/ 820 w 957"/>
                  <a:gd name="T97" fmla="*/ 204 h 478"/>
                  <a:gd name="T98" fmla="*/ 837 w 957"/>
                  <a:gd name="T99" fmla="*/ 196 h 478"/>
                  <a:gd name="T100" fmla="*/ 837 w 957"/>
                  <a:gd name="T101" fmla="*/ 173 h 478"/>
                  <a:gd name="T102" fmla="*/ 877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86" name="Freeform 4067"/>
              <p:cNvSpPr>
                <a:spLocks/>
              </p:cNvSpPr>
              <p:nvPr/>
            </p:nvSpPr>
            <p:spPr bwMode="auto">
              <a:xfrm>
                <a:off x="851" y="1207"/>
                <a:ext cx="595" cy="330"/>
              </a:xfrm>
              <a:custGeom>
                <a:avLst/>
                <a:gdLst>
                  <a:gd name="T0" fmla="*/ 467 w 610"/>
                  <a:gd name="T1" fmla="*/ 325 h 293"/>
                  <a:gd name="T2" fmla="*/ 439 w 610"/>
                  <a:gd name="T3" fmla="*/ 273 h 293"/>
                  <a:gd name="T4" fmla="*/ 433 w 610"/>
                  <a:gd name="T5" fmla="*/ 242 h 293"/>
                  <a:gd name="T6" fmla="*/ 467 w 610"/>
                  <a:gd name="T7" fmla="*/ 167 h 293"/>
                  <a:gd name="T8" fmla="*/ 558 w 610"/>
                  <a:gd name="T9" fmla="*/ 61 h 293"/>
                  <a:gd name="T10" fmla="*/ 501 w 610"/>
                  <a:gd name="T11" fmla="*/ 23 h 293"/>
                  <a:gd name="T12" fmla="*/ 445 w 610"/>
                  <a:gd name="T13" fmla="*/ 8 h 293"/>
                  <a:gd name="T14" fmla="*/ 427 w 610"/>
                  <a:gd name="T15" fmla="*/ 0 h 293"/>
                  <a:gd name="T16" fmla="*/ 376 w 610"/>
                  <a:gd name="T17" fmla="*/ 16 h 293"/>
                  <a:gd name="T18" fmla="*/ 313 w 610"/>
                  <a:gd name="T19" fmla="*/ 38 h 293"/>
                  <a:gd name="T20" fmla="*/ 256 w 610"/>
                  <a:gd name="T21" fmla="*/ 83 h 293"/>
                  <a:gd name="T22" fmla="*/ 279 w 610"/>
                  <a:gd name="T23" fmla="*/ 107 h 293"/>
                  <a:gd name="T24" fmla="*/ 261 w 610"/>
                  <a:gd name="T25" fmla="*/ 114 h 293"/>
                  <a:gd name="T26" fmla="*/ 206 w 610"/>
                  <a:gd name="T27" fmla="*/ 114 h 293"/>
                  <a:gd name="T28" fmla="*/ 160 w 610"/>
                  <a:gd name="T29" fmla="*/ 143 h 293"/>
                  <a:gd name="T30" fmla="*/ 228 w 610"/>
                  <a:gd name="T31" fmla="*/ 143 h 293"/>
                  <a:gd name="T32" fmla="*/ 160 w 610"/>
                  <a:gd name="T33" fmla="*/ 181 h 293"/>
                  <a:gd name="T34" fmla="*/ 142 w 610"/>
                  <a:gd name="T35" fmla="*/ 189 h 293"/>
                  <a:gd name="T36" fmla="*/ 102 w 610"/>
                  <a:gd name="T37" fmla="*/ 212 h 293"/>
                  <a:gd name="T38" fmla="*/ 102 w 610"/>
                  <a:gd name="T39" fmla="*/ 228 h 293"/>
                  <a:gd name="T40" fmla="*/ 114 w 610"/>
                  <a:gd name="T41" fmla="*/ 234 h 293"/>
                  <a:gd name="T42" fmla="*/ 92 w 610"/>
                  <a:gd name="T43" fmla="*/ 258 h 293"/>
                  <a:gd name="T44" fmla="*/ 108 w 610"/>
                  <a:gd name="T45" fmla="*/ 265 h 293"/>
                  <a:gd name="T46" fmla="*/ 120 w 610"/>
                  <a:gd name="T47" fmla="*/ 273 h 293"/>
                  <a:gd name="T48" fmla="*/ 148 w 610"/>
                  <a:gd name="T49" fmla="*/ 273 h 293"/>
                  <a:gd name="T50" fmla="*/ 142 w 610"/>
                  <a:gd name="T51" fmla="*/ 295 h 293"/>
                  <a:gd name="T52" fmla="*/ 126 w 610"/>
                  <a:gd name="T53" fmla="*/ 311 h 293"/>
                  <a:gd name="T54" fmla="*/ 58 w 610"/>
                  <a:gd name="T55" fmla="*/ 349 h 293"/>
                  <a:gd name="T56" fmla="*/ 0 w 610"/>
                  <a:gd name="T57" fmla="*/ 372 h 293"/>
                  <a:gd name="T58" fmla="*/ 18 w 610"/>
                  <a:gd name="T59" fmla="*/ 364 h 293"/>
                  <a:gd name="T60" fmla="*/ 58 w 610"/>
                  <a:gd name="T61" fmla="*/ 349 h 293"/>
                  <a:gd name="T62" fmla="*/ 92 w 610"/>
                  <a:gd name="T63" fmla="*/ 341 h 293"/>
                  <a:gd name="T64" fmla="*/ 212 w 610"/>
                  <a:gd name="T65" fmla="*/ 280 h 293"/>
                  <a:gd name="T66" fmla="*/ 245 w 610"/>
                  <a:gd name="T67" fmla="*/ 242 h 293"/>
                  <a:gd name="T68" fmla="*/ 301 w 610"/>
                  <a:gd name="T69" fmla="*/ 220 h 293"/>
                  <a:gd name="T70" fmla="*/ 251 w 610"/>
                  <a:gd name="T71" fmla="*/ 258 h 293"/>
                  <a:gd name="T72" fmla="*/ 273 w 610"/>
                  <a:gd name="T73" fmla="*/ 258 h 293"/>
                  <a:gd name="T74" fmla="*/ 279 w 610"/>
                  <a:gd name="T75" fmla="*/ 250 h 293"/>
                  <a:gd name="T76" fmla="*/ 313 w 610"/>
                  <a:gd name="T77" fmla="*/ 242 h 293"/>
                  <a:gd name="T78" fmla="*/ 319 w 610"/>
                  <a:gd name="T79" fmla="*/ 228 h 293"/>
                  <a:gd name="T80" fmla="*/ 330 w 610"/>
                  <a:gd name="T81" fmla="*/ 228 h 293"/>
                  <a:gd name="T82" fmla="*/ 341 w 610"/>
                  <a:gd name="T83" fmla="*/ 234 h 293"/>
                  <a:gd name="T84" fmla="*/ 347 w 610"/>
                  <a:gd name="T85" fmla="*/ 242 h 293"/>
                  <a:gd name="T86" fmla="*/ 376 w 610"/>
                  <a:gd name="T87" fmla="*/ 250 h 293"/>
                  <a:gd name="T88" fmla="*/ 421 w 610"/>
                  <a:gd name="T89" fmla="*/ 258 h 293"/>
                  <a:gd name="T90" fmla="*/ 421 w 610"/>
                  <a:gd name="T91" fmla="*/ 273 h 293"/>
                  <a:gd name="T92" fmla="*/ 439 w 610"/>
                  <a:gd name="T93" fmla="*/ 280 h 293"/>
                  <a:gd name="T94" fmla="*/ 445 w 610"/>
                  <a:gd name="T95" fmla="*/ 288 h 293"/>
                  <a:gd name="T96" fmla="*/ 461 w 610"/>
                  <a:gd name="T97" fmla="*/ 295 h 293"/>
                  <a:gd name="T98" fmla="*/ 473 w 610"/>
                  <a:gd name="T99" fmla="*/ 303 h 293"/>
                  <a:gd name="T100" fmla="*/ 461 w 610"/>
                  <a:gd name="T101" fmla="*/ 311 h 293"/>
                  <a:gd name="T102" fmla="*/ 467 w 610"/>
                  <a:gd name="T103" fmla="*/ 341 h 293"/>
                  <a:gd name="T104" fmla="*/ 473 w 610"/>
                  <a:gd name="T105" fmla="*/ 341 h 293"/>
                  <a:gd name="T106" fmla="*/ 461 w 610"/>
                  <a:gd name="T107" fmla="*/ 364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sp>
          <p:nvSpPr>
            <p:cNvPr id="16" name="Rectangle 4068"/>
            <p:cNvSpPr>
              <a:spLocks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p>
              <a:endParaRPr lang="en-US"/>
            </a:p>
          </p:txBody>
        </p:sp>
        <p:sp>
          <p:nvSpPr>
            <p:cNvPr id="17" name="Freeform 4069"/>
            <p:cNvSpPr>
              <a:spLocks/>
            </p:cNvSpPr>
            <p:nvPr/>
          </p:nvSpPr>
          <p:spPr bwMode="auto">
            <a:xfrm>
              <a:off x="4468" y="2516"/>
              <a:ext cx="176" cy="189"/>
            </a:xfrm>
            <a:custGeom>
              <a:avLst/>
              <a:gdLst>
                <a:gd name="T0" fmla="*/ 179 w 173"/>
                <a:gd name="T1" fmla="*/ 83 h 168"/>
                <a:gd name="T2" fmla="*/ 167 w 173"/>
                <a:gd name="T3" fmla="*/ 83 h 168"/>
                <a:gd name="T4" fmla="*/ 167 w 173"/>
                <a:gd name="T5" fmla="*/ 83 h 168"/>
                <a:gd name="T6" fmla="*/ 155 w 173"/>
                <a:gd name="T7" fmla="*/ 114 h 168"/>
                <a:gd name="T8" fmla="*/ 161 w 173"/>
                <a:gd name="T9" fmla="*/ 122 h 168"/>
                <a:gd name="T10" fmla="*/ 155 w 173"/>
                <a:gd name="T11" fmla="*/ 129 h 168"/>
                <a:gd name="T12" fmla="*/ 141 w 173"/>
                <a:gd name="T13" fmla="*/ 137 h 168"/>
                <a:gd name="T14" fmla="*/ 135 w 173"/>
                <a:gd name="T15" fmla="*/ 152 h 168"/>
                <a:gd name="T16" fmla="*/ 135 w 173"/>
                <a:gd name="T17" fmla="*/ 168 h 168"/>
                <a:gd name="T18" fmla="*/ 135 w 173"/>
                <a:gd name="T19" fmla="*/ 168 h 168"/>
                <a:gd name="T20" fmla="*/ 135 w 173"/>
                <a:gd name="T21" fmla="*/ 174 h 168"/>
                <a:gd name="T22" fmla="*/ 129 w 173"/>
                <a:gd name="T23" fmla="*/ 182 h 168"/>
                <a:gd name="T24" fmla="*/ 124 w 173"/>
                <a:gd name="T25" fmla="*/ 198 h 168"/>
                <a:gd name="T26" fmla="*/ 100 w 173"/>
                <a:gd name="T27" fmla="*/ 213 h 168"/>
                <a:gd name="T28" fmla="*/ 100 w 173"/>
                <a:gd name="T29" fmla="*/ 198 h 168"/>
                <a:gd name="T30" fmla="*/ 94 w 173"/>
                <a:gd name="T31" fmla="*/ 190 h 168"/>
                <a:gd name="T32" fmla="*/ 86 w 173"/>
                <a:gd name="T33" fmla="*/ 190 h 168"/>
                <a:gd name="T34" fmla="*/ 74 w 173"/>
                <a:gd name="T35" fmla="*/ 182 h 168"/>
                <a:gd name="T36" fmla="*/ 62 w 173"/>
                <a:gd name="T37" fmla="*/ 190 h 168"/>
                <a:gd name="T38" fmla="*/ 50 w 173"/>
                <a:gd name="T39" fmla="*/ 198 h 168"/>
                <a:gd name="T40" fmla="*/ 50 w 173"/>
                <a:gd name="T41" fmla="*/ 182 h 168"/>
                <a:gd name="T42" fmla="*/ 32 w 173"/>
                <a:gd name="T43" fmla="*/ 182 h 168"/>
                <a:gd name="T44" fmla="*/ 38 w 173"/>
                <a:gd name="T45" fmla="*/ 182 h 168"/>
                <a:gd name="T46" fmla="*/ 32 w 173"/>
                <a:gd name="T47" fmla="*/ 182 h 168"/>
                <a:gd name="T48" fmla="*/ 18 w 173"/>
                <a:gd name="T49" fmla="*/ 182 h 168"/>
                <a:gd name="T50" fmla="*/ 18 w 173"/>
                <a:gd name="T51" fmla="*/ 152 h 168"/>
                <a:gd name="T52" fmla="*/ 18 w 173"/>
                <a:gd name="T53" fmla="*/ 137 h 168"/>
                <a:gd name="T54" fmla="*/ 6 w 173"/>
                <a:gd name="T55" fmla="*/ 129 h 168"/>
                <a:gd name="T56" fmla="*/ 6 w 173"/>
                <a:gd name="T57" fmla="*/ 122 h 168"/>
                <a:gd name="T58" fmla="*/ 6 w 173"/>
                <a:gd name="T59" fmla="*/ 114 h 168"/>
                <a:gd name="T60" fmla="*/ 6 w 173"/>
                <a:gd name="T61" fmla="*/ 107 h 168"/>
                <a:gd name="T62" fmla="*/ 0 w 173"/>
                <a:gd name="T63" fmla="*/ 83 h 168"/>
                <a:gd name="T64" fmla="*/ 6 w 173"/>
                <a:gd name="T65" fmla="*/ 77 h 168"/>
                <a:gd name="T66" fmla="*/ 0 w 173"/>
                <a:gd name="T67" fmla="*/ 77 h 168"/>
                <a:gd name="T68" fmla="*/ 12 w 173"/>
                <a:gd name="T69" fmla="*/ 53 h 168"/>
                <a:gd name="T70" fmla="*/ 18 w 173"/>
                <a:gd name="T71" fmla="*/ 77 h 168"/>
                <a:gd name="T72" fmla="*/ 32 w 173"/>
                <a:gd name="T73" fmla="*/ 83 h 168"/>
                <a:gd name="T74" fmla="*/ 56 w 173"/>
                <a:gd name="T75" fmla="*/ 77 h 168"/>
                <a:gd name="T76" fmla="*/ 62 w 173"/>
                <a:gd name="T77" fmla="*/ 69 h 168"/>
                <a:gd name="T78" fmla="*/ 86 w 173"/>
                <a:gd name="T79" fmla="*/ 77 h 168"/>
                <a:gd name="T80" fmla="*/ 106 w 173"/>
                <a:gd name="T81" fmla="*/ 69 h 168"/>
                <a:gd name="T82" fmla="*/ 112 w 173"/>
                <a:gd name="T83" fmla="*/ 46 h 168"/>
                <a:gd name="T84" fmla="*/ 118 w 173"/>
                <a:gd name="T85" fmla="*/ 30 h 168"/>
                <a:gd name="T86" fmla="*/ 118 w 173"/>
                <a:gd name="T87" fmla="*/ 16 h 168"/>
                <a:gd name="T88" fmla="*/ 124 w 173"/>
                <a:gd name="T89" fmla="*/ 0 h 168"/>
                <a:gd name="T90" fmla="*/ 141 w 173"/>
                <a:gd name="T91" fmla="*/ 0 h 168"/>
                <a:gd name="T92" fmla="*/ 155 w 173"/>
                <a:gd name="T93" fmla="*/ 0 h 168"/>
                <a:gd name="T94" fmla="*/ 155 w 173"/>
                <a:gd name="T95" fmla="*/ 8 h 168"/>
                <a:gd name="T96" fmla="*/ 155 w 173"/>
                <a:gd name="T97" fmla="*/ 8 h 168"/>
                <a:gd name="T98" fmla="*/ 161 w 173"/>
                <a:gd name="T99" fmla="*/ 16 h 168"/>
                <a:gd name="T100" fmla="*/ 155 w 173"/>
                <a:gd name="T101" fmla="*/ 16 h 168"/>
                <a:gd name="T102" fmla="*/ 148 w 173"/>
                <a:gd name="T103" fmla="*/ 16 h 168"/>
                <a:gd name="T104" fmla="*/ 155 w 173"/>
                <a:gd name="T105" fmla="*/ 23 h 168"/>
                <a:gd name="T106" fmla="*/ 167 w 173"/>
                <a:gd name="T107" fmla="*/ 53 h 168"/>
                <a:gd name="T108" fmla="*/ 161 w 173"/>
                <a:gd name="T109" fmla="*/ 61 h 168"/>
                <a:gd name="T110" fmla="*/ 173 w 173"/>
                <a:gd name="T111" fmla="*/ 77 h 168"/>
                <a:gd name="T112" fmla="*/ 179 w 173"/>
                <a:gd name="T113" fmla="*/ 83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p>
          </p:txBody>
        </p:sp>
        <p:sp>
          <p:nvSpPr>
            <p:cNvPr id="18" name="Freeform 4070"/>
            <p:cNvSpPr>
              <a:spLocks/>
            </p:cNvSpPr>
            <p:nvPr/>
          </p:nvSpPr>
          <p:spPr bwMode="auto">
            <a:xfrm>
              <a:off x="4219" y="2489"/>
              <a:ext cx="195" cy="257"/>
            </a:xfrm>
            <a:custGeom>
              <a:avLst/>
              <a:gdLst>
                <a:gd name="T0" fmla="*/ 199 w 191"/>
                <a:gd name="T1" fmla="*/ 221 h 228"/>
                <a:gd name="T2" fmla="*/ 199 w 191"/>
                <a:gd name="T3" fmla="*/ 221 h 228"/>
                <a:gd name="T4" fmla="*/ 199 w 191"/>
                <a:gd name="T5" fmla="*/ 251 h 228"/>
                <a:gd name="T6" fmla="*/ 193 w 191"/>
                <a:gd name="T7" fmla="*/ 290 h 228"/>
                <a:gd name="T8" fmla="*/ 187 w 191"/>
                <a:gd name="T9" fmla="*/ 274 h 228"/>
                <a:gd name="T10" fmla="*/ 181 w 191"/>
                <a:gd name="T11" fmla="*/ 282 h 228"/>
                <a:gd name="T12" fmla="*/ 174 w 191"/>
                <a:gd name="T13" fmla="*/ 282 h 228"/>
                <a:gd name="T14" fmla="*/ 174 w 191"/>
                <a:gd name="T15" fmla="*/ 290 h 228"/>
                <a:gd name="T16" fmla="*/ 155 w 191"/>
                <a:gd name="T17" fmla="*/ 267 h 228"/>
                <a:gd name="T18" fmla="*/ 149 w 191"/>
                <a:gd name="T19" fmla="*/ 251 h 228"/>
                <a:gd name="T20" fmla="*/ 137 w 191"/>
                <a:gd name="T21" fmla="*/ 243 h 228"/>
                <a:gd name="T22" fmla="*/ 124 w 191"/>
                <a:gd name="T23" fmla="*/ 229 h 228"/>
                <a:gd name="T24" fmla="*/ 117 w 191"/>
                <a:gd name="T25" fmla="*/ 213 h 228"/>
                <a:gd name="T26" fmla="*/ 111 w 191"/>
                <a:gd name="T27" fmla="*/ 198 h 228"/>
                <a:gd name="T28" fmla="*/ 99 w 191"/>
                <a:gd name="T29" fmla="*/ 176 h 228"/>
                <a:gd name="T30" fmla="*/ 99 w 191"/>
                <a:gd name="T31" fmla="*/ 168 h 228"/>
                <a:gd name="T32" fmla="*/ 87 w 191"/>
                <a:gd name="T33" fmla="*/ 152 h 228"/>
                <a:gd name="T34" fmla="*/ 81 w 191"/>
                <a:gd name="T35" fmla="*/ 138 h 228"/>
                <a:gd name="T36" fmla="*/ 74 w 191"/>
                <a:gd name="T37" fmla="*/ 114 h 228"/>
                <a:gd name="T38" fmla="*/ 67 w 191"/>
                <a:gd name="T39" fmla="*/ 99 h 228"/>
                <a:gd name="T40" fmla="*/ 55 w 191"/>
                <a:gd name="T41" fmla="*/ 83 h 228"/>
                <a:gd name="T42" fmla="*/ 44 w 191"/>
                <a:gd name="T43" fmla="*/ 61 h 228"/>
                <a:gd name="T44" fmla="*/ 26 w 191"/>
                <a:gd name="T45" fmla="*/ 46 h 228"/>
                <a:gd name="T46" fmla="*/ 12 w 191"/>
                <a:gd name="T47" fmla="*/ 30 h 228"/>
                <a:gd name="T48" fmla="*/ 0 w 191"/>
                <a:gd name="T49" fmla="*/ 0 h 228"/>
                <a:gd name="T50" fmla="*/ 12 w 191"/>
                <a:gd name="T51" fmla="*/ 0 h 228"/>
                <a:gd name="T52" fmla="*/ 26 w 191"/>
                <a:gd name="T53" fmla="*/ 0 h 228"/>
                <a:gd name="T54" fmla="*/ 44 w 191"/>
                <a:gd name="T55" fmla="*/ 8 h 228"/>
                <a:gd name="T56" fmla="*/ 55 w 191"/>
                <a:gd name="T57" fmla="*/ 30 h 228"/>
                <a:gd name="T58" fmla="*/ 61 w 191"/>
                <a:gd name="T59" fmla="*/ 38 h 228"/>
                <a:gd name="T60" fmla="*/ 93 w 191"/>
                <a:gd name="T61" fmla="*/ 69 h 228"/>
                <a:gd name="T62" fmla="*/ 105 w 191"/>
                <a:gd name="T63" fmla="*/ 91 h 228"/>
                <a:gd name="T64" fmla="*/ 105 w 191"/>
                <a:gd name="T65" fmla="*/ 83 h 228"/>
                <a:gd name="T66" fmla="*/ 124 w 191"/>
                <a:gd name="T67" fmla="*/ 99 h 228"/>
                <a:gd name="T68" fmla="*/ 131 w 191"/>
                <a:gd name="T69" fmla="*/ 114 h 228"/>
                <a:gd name="T70" fmla="*/ 149 w 191"/>
                <a:gd name="T71" fmla="*/ 130 h 228"/>
                <a:gd name="T72" fmla="*/ 149 w 191"/>
                <a:gd name="T73" fmla="*/ 130 h 228"/>
                <a:gd name="T74" fmla="*/ 161 w 191"/>
                <a:gd name="T75" fmla="*/ 138 h 228"/>
                <a:gd name="T76" fmla="*/ 155 w 191"/>
                <a:gd name="T77" fmla="*/ 145 h 228"/>
                <a:gd name="T78" fmla="*/ 155 w 191"/>
                <a:gd name="T79" fmla="*/ 152 h 228"/>
                <a:gd name="T80" fmla="*/ 155 w 191"/>
                <a:gd name="T81" fmla="*/ 152 h 228"/>
                <a:gd name="T82" fmla="*/ 155 w 191"/>
                <a:gd name="T83" fmla="*/ 160 h 228"/>
                <a:gd name="T84" fmla="*/ 167 w 191"/>
                <a:gd name="T85" fmla="*/ 168 h 228"/>
                <a:gd name="T86" fmla="*/ 174 w 191"/>
                <a:gd name="T87" fmla="*/ 183 h 228"/>
                <a:gd name="T88" fmla="*/ 181 w 191"/>
                <a:gd name="T89" fmla="*/ 190 h 228"/>
                <a:gd name="T90" fmla="*/ 181 w 191"/>
                <a:gd name="T91" fmla="*/ 198 h 228"/>
                <a:gd name="T92" fmla="*/ 193 w 191"/>
                <a:gd name="T93" fmla="*/ 198 h 228"/>
                <a:gd name="T94" fmla="*/ 199 w 191"/>
                <a:gd name="T95" fmla="*/ 221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p>
          </p:txBody>
        </p:sp>
        <p:sp>
          <p:nvSpPr>
            <p:cNvPr id="19" name="Freeform 4071"/>
            <p:cNvSpPr>
              <a:spLocks/>
            </p:cNvSpPr>
            <p:nvPr/>
          </p:nvSpPr>
          <p:spPr bwMode="auto">
            <a:xfrm>
              <a:off x="4861" y="2624"/>
              <a:ext cx="176" cy="195"/>
            </a:xfrm>
            <a:custGeom>
              <a:avLst/>
              <a:gdLst>
                <a:gd name="T0" fmla="*/ 135 w 173"/>
                <a:gd name="T1" fmla="*/ 183 h 173"/>
                <a:gd name="T2" fmla="*/ 135 w 173"/>
                <a:gd name="T3" fmla="*/ 183 h 173"/>
                <a:gd name="T4" fmla="*/ 135 w 173"/>
                <a:gd name="T5" fmla="*/ 197 h 173"/>
                <a:gd name="T6" fmla="*/ 141 w 173"/>
                <a:gd name="T7" fmla="*/ 189 h 173"/>
                <a:gd name="T8" fmla="*/ 155 w 173"/>
                <a:gd name="T9" fmla="*/ 189 h 173"/>
                <a:gd name="T10" fmla="*/ 161 w 173"/>
                <a:gd name="T11" fmla="*/ 204 h 173"/>
                <a:gd name="T12" fmla="*/ 173 w 173"/>
                <a:gd name="T13" fmla="*/ 220 h 173"/>
                <a:gd name="T14" fmla="*/ 173 w 173"/>
                <a:gd name="T15" fmla="*/ 197 h 173"/>
                <a:gd name="T16" fmla="*/ 173 w 173"/>
                <a:gd name="T17" fmla="*/ 176 h 173"/>
                <a:gd name="T18" fmla="*/ 173 w 173"/>
                <a:gd name="T19" fmla="*/ 160 h 173"/>
                <a:gd name="T20" fmla="*/ 179 w 173"/>
                <a:gd name="T21" fmla="*/ 138 h 173"/>
                <a:gd name="T22" fmla="*/ 179 w 173"/>
                <a:gd name="T23" fmla="*/ 114 h 173"/>
                <a:gd name="T24" fmla="*/ 179 w 173"/>
                <a:gd name="T25" fmla="*/ 77 h 173"/>
                <a:gd name="T26" fmla="*/ 179 w 173"/>
                <a:gd name="T27" fmla="*/ 53 h 173"/>
                <a:gd name="T28" fmla="*/ 167 w 173"/>
                <a:gd name="T29" fmla="*/ 46 h 173"/>
                <a:gd name="T30" fmla="*/ 148 w 173"/>
                <a:gd name="T31" fmla="*/ 38 h 173"/>
                <a:gd name="T32" fmla="*/ 123 w 173"/>
                <a:gd name="T33" fmla="*/ 23 h 173"/>
                <a:gd name="T34" fmla="*/ 111 w 173"/>
                <a:gd name="T35" fmla="*/ 38 h 173"/>
                <a:gd name="T36" fmla="*/ 93 w 173"/>
                <a:gd name="T37" fmla="*/ 46 h 173"/>
                <a:gd name="T38" fmla="*/ 73 w 173"/>
                <a:gd name="T39" fmla="*/ 77 h 173"/>
                <a:gd name="T40" fmla="*/ 67 w 173"/>
                <a:gd name="T41" fmla="*/ 61 h 173"/>
                <a:gd name="T42" fmla="*/ 61 w 173"/>
                <a:gd name="T43" fmla="*/ 53 h 173"/>
                <a:gd name="T44" fmla="*/ 61 w 173"/>
                <a:gd name="T45" fmla="*/ 53 h 173"/>
                <a:gd name="T46" fmla="*/ 56 w 173"/>
                <a:gd name="T47" fmla="*/ 30 h 173"/>
                <a:gd name="T48" fmla="*/ 56 w 173"/>
                <a:gd name="T49" fmla="*/ 16 h 173"/>
                <a:gd name="T50" fmla="*/ 56 w 173"/>
                <a:gd name="T51" fmla="*/ 8 h 173"/>
                <a:gd name="T52" fmla="*/ 18 w 173"/>
                <a:gd name="T53" fmla="*/ 0 h 173"/>
                <a:gd name="T54" fmla="*/ 6 w 173"/>
                <a:gd name="T55" fmla="*/ 8 h 173"/>
                <a:gd name="T56" fmla="*/ 0 w 173"/>
                <a:gd name="T57" fmla="*/ 23 h 173"/>
                <a:gd name="T58" fmla="*/ 12 w 173"/>
                <a:gd name="T59" fmla="*/ 30 h 173"/>
                <a:gd name="T60" fmla="*/ 24 w 173"/>
                <a:gd name="T61" fmla="*/ 46 h 173"/>
                <a:gd name="T62" fmla="*/ 38 w 173"/>
                <a:gd name="T63" fmla="*/ 46 h 173"/>
                <a:gd name="T64" fmla="*/ 50 w 173"/>
                <a:gd name="T65" fmla="*/ 46 h 173"/>
                <a:gd name="T66" fmla="*/ 50 w 173"/>
                <a:gd name="T67" fmla="*/ 46 h 173"/>
                <a:gd name="T68" fmla="*/ 50 w 173"/>
                <a:gd name="T69" fmla="*/ 53 h 173"/>
                <a:gd name="T70" fmla="*/ 44 w 173"/>
                <a:gd name="T71" fmla="*/ 53 h 173"/>
                <a:gd name="T72" fmla="*/ 44 w 173"/>
                <a:gd name="T73" fmla="*/ 53 h 173"/>
                <a:gd name="T74" fmla="*/ 24 w 173"/>
                <a:gd name="T75" fmla="*/ 53 h 173"/>
                <a:gd name="T76" fmla="*/ 18 w 173"/>
                <a:gd name="T77" fmla="*/ 61 h 173"/>
                <a:gd name="T78" fmla="*/ 32 w 173"/>
                <a:gd name="T79" fmla="*/ 77 h 173"/>
                <a:gd name="T80" fmla="*/ 32 w 173"/>
                <a:gd name="T81" fmla="*/ 83 h 173"/>
                <a:gd name="T82" fmla="*/ 38 w 173"/>
                <a:gd name="T83" fmla="*/ 91 h 173"/>
                <a:gd name="T84" fmla="*/ 50 w 173"/>
                <a:gd name="T85" fmla="*/ 61 h 173"/>
                <a:gd name="T86" fmla="*/ 50 w 173"/>
                <a:gd name="T87" fmla="*/ 77 h 173"/>
                <a:gd name="T88" fmla="*/ 61 w 173"/>
                <a:gd name="T89" fmla="*/ 83 h 173"/>
                <a:gd name="T90" fmla="*/ 67 w 173"/>
                <a:gd name="T91" fmla="*/ 83 h 173"/>
                <a:gd name="T92" fmla="*/ 67 w 173"/>
                <a:gd name="T93" fmla="*/ 91 h 173"/>
                <a:gd name="T94" fmla="*/ 93 w 173"/>
                <a:gd name="T95" fmla="*/ 107 h 173"/>
                <a:gd name="T96" fmla="*/ 105 w 173"/>
                <a:gd name="T97" fmla="*/ 114 h 173"/>
                <a:gd name="T98" fmla="*/ 117 w 173"/>
                <a:gd name="T99" fmla="*/ 122 h 173"/>
                <a:gd name="T100" fmla="*/ 123 w 173"/>
                <a:gd name="T101" fmla="*/ 130 h 173"/>
                <a:gd name="T102" fmla="*/ 135 w 173"/>
                <a:gd name="T103" fmla="*/ 160 h 173"/>
                <a:gd name="T104" fmla="*/ 141 w 173"/>
                <a:gd name="T105" fmla="*/ 160 h 173"/>
                <a:gd name="T106" fmla="*/ 129 w 173"/>
                <a:gd name="T107" fmla="*/ 168 h 173"/>
                <a:gd name="T108" fmla="*/ 141 w 173"/>
                <a:gd name="T109" fmla="*/ 168 h 173"/>
                <a:gd name="T110" fmla="*/ 135 w 173"/>
                <a:gd name="T111" fmla="*/ 168 h 173"/>
                <a:gd name="T112" fmla="*/ 135 w 173"/>
                <a:gd name="T113" fmla="*/ 176 h 173"/>
                <a:gd name="T114" fmla="*/ 123 w 173"/>
                <a:gd name="T115" fmla="*/ 176 h 173"/>
                <a:gd name="T116" fmla="*/ 111 w 173"/>
                <a:gd name="T117" fmla="*/ 197 h 173"/>
                <a:gd name="T118" fmla="*/ 129 w 173"/>
                <a:gd name="T119" fmla="*/ 197 h 173"/>
                <a:gd name="T120" fmla="*/ 135 w 173"/>
                <a:gd name="T121" fmla="*/ 18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p>
          </p:txBody>
        </p:sp>
        <p:sp>
          <p:nvSpPr>
            <p:cNvPr id="20" name="Freeform 4072"/>
            <p:cNvSpPr>
              <a:spLocks/>
            </p:cNvSpPr>
            <p:nvPr/>
          </p:nvSpPr>
          <p:spPr bwMode="auto">
            <a:xfrm>
              <a:off x="4644" y="2577"/>
              <a:ext cx="115" cy="162"/>
            </a:xfrm>
            <a:custGeom>
              <a:avLst/>
              <a:gdLst>
                <a:gd name="T0" fmla="*/ 116 w 114"/>
                <a:gd name="T1" fmla="*/ 0 h 144"/>
                <a:gd name="T2" fmla="*/ 110 w 114"/>
                <a:gd name="T3" fmla="*/ 0 h 144"/>
                <a:gd name="T4" fmla="*/ 92 w 114"/>
                <a:gd name="T5" fmla="*/ 16 h 144"/>
                <a:gd name="T6" fmla="*/ 48 w 114"/>
                <a:gd name="T7" fmla="*/ 8 h 144"/>
                <a:gd name="T8" fmla="*/ 36 w 114"/>
                <a:gd name="T9" fmla="*/ 8 h 144"/>
                <a:gd name="T10" fmla="*/ 30 w 114"/>
                <a:gd name="T11" fmla="*/ 23 h 144"/>
                <a:gd name="T12" fmla="*/ 24 w 114"/>
                <a:gd name="T13" fmla="*/ 16 h 144"/>
                <a:gd name="T14" fmla="*/ 18 w 114"/>
                <a:gd name="T15" fmla="*/ 38 h 144"/>
                <a:gd name="T16" fmla="*/ 18 w 114"/>
                <a:gd name="T17" fmla="*/ 61 h 144"/>
                <a:gd name="T18" fmla="*/ 18 w 114"/>
                <a:gd name="T19" fmla="*/ 61 h 144"/>
                <a:gd name="T20" fmla="*/ 6 w 114"/>
                <a:gd name="T21" fmla="*/ 83 h 144"/>
                <a:gd name="T22" fmla="*/ 0 w 114"/>
                <a:gd name="T23" fmla="*/ 107 h 144"/>
                <a:gd name="T24" fmla="*/ 0 w 114"/>
                <a:gd name="T25" fmla="*/ 129 h 144"/>
                <a:gd name="T26" fmla="*/ 12 w 114"/>
                <a:gd name="T27" fmla="*/ 129 h 144"/>
                <a:gd name="T28" fmla="*/ 12 w 114"/>
                <a:gd name="T29" fmla="*/ 152 h 144"/>
                <a:gd name="T30" fmla="*/ 6 w 114"/>
                <a:gd name="T31" fmla="*/ 168 h 144"/>
                <a:gd name="T32" fmla="*/ 12 w 114"/>
                <a:gd name="T33" fmla="*/ 182 h 144"/>
                <a:gd name="T34" fmla="*/ 24 w 114"/>
                <a:gd name="T35" fmla="*/ 182 h 144"/>
                <a:gd name="T36" fmla="*/ 24 w 114"/>
                <a:gd name="T37" fmla="*/ 152 h 144"/>
                <a:gd name="T38" fmla="*/ 24 w 114"/>
                <a:gd name="T39" fmla="*/ 114 h 144"/>
                <a:gd name="T40" fmla="*/ 36 w 114"/>
                <a:gd name="T41" fmla="*/ 107 h 144"/>
                <a:gd name="T42" fmla="*/ 36 w 114"/>
                <a:gd name="T43" fmla="*/ 122 h 144"/>
                <a:gd name="T44" fmla="*/ 36 w 114"/>
                <a:gd name="T45" fmla="*/ 137 h 144"/>
                <a:gd name="T46" fmla="*/ 48 w 114"/>
                <a:gd name="T47" fmla="*/ 144 h 144"/>
                <a:gd name="T48" fmla="*/ 48 w 114"/>
                <a:gd name="T49" fmla="*/ 160 h 144"/>
                <a:gd name="T50" fmla="*/ 54 w 114"/>
                <a:gd name="T51" fmla="*/ 160 h 144"/>
                <a:gd name="T52" fmla="*/ 68 w 114"/>
                <a:gd name="T53" fmla="*/ 152 h 144"/>
                <a:gd name="T54" fmla="*/ 74 w 114"/>
                <a:gd name="T55" fmla="*/ 144 h 144"/>
                <a:gd name="T56" fmla="*/ 62 w 114"/>
                <a:gd name="T57" fmla="*/ 129 h 144"/>
                <a:gd name="T58" fmla="*/ 62 w 114"/>
                <a:gd name="T59" fmla="*/ 122 h 144"/>
                <a:gd name="T60" fmla="*/ 42 w 114"/>
                <a:gd name="T61" fmla="*/ 83 h 144"/>
                <a:gd name="T62" fmla="*/ 54 w 114"/>
                <a:gd name="T63" fmla="*/ 83 h 144"/>
                <a:gd name="T64" fmla="*/ 68 w 114"/>
                <a:gd name="T65" fmla="*/ 77 h 144"/>
                <a:gd name="T66" fmla="*/ 80 w 114"/>
                <a:gd name="T67" fmla="*/ 61 h 144"/>
                <a:gd name="T68" fmla="*/ 80 w 114"/>
                <a:gd name="T69" fmla="*/ 61 h 144"/>
                <a:gd name="T70" fmla="*/ 80 w 114"/>
                <a:gd name="T71" fmla="*/ 53 h 144"/>
                <a:gd name="T72" fmla="*/ 74 w 114"/>
                <a:gd name="T73" fmla="*/ 61 h 144"/>
                <a:gd name="T74" fmla="*/ 48 w 114"/>
                <a:gd name="T75" fmla="*/ 61 h 144"/>
                <a:gd name="T76" fmla="*/ 36 w 114"/>
                <a:gd name="T77" fmla="*/ 77 h 144"/>
                <a:gd name="T78" fmla="*/ 24 w 114"/>
                <a:gd name="T79" fmla="*/ 53 h 144"/>
                <a:gd name="T80" fmla="*/ 30 w 114"/>
                <a:gd name="T81" fmla="*/ 30 h 144"/>
                <a:gd name="T82" fmla="*/ 54 w 114"/>
                <a:gd name="T83" fmla="*/ 30 h 144"/>
                <a:gd name="T84" fmla="*/ 80 w 114"/>
                <a:gd name="T85" fmla="*/ 30 h 144"/>
                <a:gd name="T86" fmla="*/ 104 w 114"/>
                <a:gd name="T87" fmla="*/ 23 h 144"/>
                <a:gd name="T88" fmla="*/ 116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p>
          </p:txBody>
        </p:sp>
        <p:sp>
          <p:nvSpPr>
            <p:cNvPr id="21" name="Freeform 4073"/>
            <p:cNvSpPr>
              <a:spLocks/>
            </p:cNvSpPr>
            <p:nvPr/>
          </p:nvSpPr>
          <p:spPr bwMode="auto">
            <a:xfrm>
              <a:off x="4402" y="2746"/>
              <a:ext cx="157" cy="60"/>
            </a:xfrm>
            <a:custGeom>
              <a:avLst/>
              <a:gdLst>
                <a:gd name="T0" fmla="*/ 158 w 156"/>
                <a:gd name="T1" fmla="*/ 68 h 53"/>
                <a:gd name="T2" fmla="*/ 158 w 156"/>
                <a:gd name="T3" fmla="*/ 68 h 53"/>
                <a:gd name="T4" fmla="*/ 158 w 156"/>
                <a:gd name="T5" fmla="*/ 46 h 53"/>
                <a:gd name="T6" fmla="*/ 146 w 156"/>
                <a:gd name="T7" fmla="*/ 46 h 53"/>
                <a:gd name="T8" fmla="*/ 134 w 156"/>
                <a:gd name="T9" fmla="*/ 46 h 53"/>
                <a:gd name="T10" fmla="*/ 128 w 156"/>
                <a:gd name="T11" fmla="*/ 31 h 53"/>
                <a:gd name="T12" fmla="*/ 110 w 156"/>
                <a:gd name="T13" fmla="*/ 23 h 53"/>
                <a:gd name="T14" fmla="*/ 98 w 156"/>
                <a:gd name="T15" fmla="*/ 16 h 53"/>
                <a:gd name="T16" fmla="*/ 92 w 156"/>
                <a:gd name="T17" fmla="*/ 23 h 53"/>
                <a:gd name="T18" fmla="*/ 60 w 156"/>
                <a:gd name="T19" fmla="*/ 23 h 53"/>
                <a:gd name="T20" fmla="*/ 54 w 156"/>
                <a:gd name="T21" fmla="*/ 16 h 53"/>
                <a:gd name="T22" fmla="*/ 36 w 156"/>
                <a:gd name="T23" fmla="*/ 0 h 53"/>
                <a:gd name="T24" fmla="*/ 12 w 156"/>
                <a:gd name="T25" fmla="*/ 0 h 53"/>
                <a:gd name="T26" fmla="*/ 6 w 156"/>
                <a:gd name="T27" fmla="*/ 16 h 53"/>
                <a:gd name="T28" fmla="*/ 0 w 156"/>
                <a:gd name="T29" fmla="*/ 23 h 53"/>
                <a:gd name="T30" fmla="*/ 18 w 156"/>
                <a:gd name="T31" fmla="*/ 31 h 53"/>
                <a:gd name="T32" fmla="*/ 18 w 156"/>
                <a:gd name="T33" fmla="*/ 31 h 53"/>
                <a:gd name="T34" fmla="*/ 36 w 156"/>
                <a:gd name="T35" fmla="*/ 38 h 53"/>
                <a:gd name="T36" fmla="*/ 54 w 156"/>
                <a:gd name="T37" fmla="*/ 46 h 53"/>
                <a:gd name="T38" fmla="*/ 66 w 156"/>
                <a:gd name="T39" fmla="*/ 52 h 53"/>
                <a:gd name="T40" fmla="*/ 86 w 156"/>
                <a:gd name="T41" fmla="*/ 52 h 53"/>
                <a:gd name="T42" fmla="*/ 110 w 156"/>
                <a:gd name="T43" fmla="*/ 60 h 53"/>
                <a:gd name="T44" fmla="*/ 134 w 156"/>
                <a:gd name="T45" fmla="*/ 60 h 53"/>
                <a:gd name="T46" fmla="*/ 146 w 156"/>
                <a:gd name="T47" fmla="*/ 68 h 53"/>
                <a:gd name="T48" fmla="*/ 158 w 156"/>
                <a:gd name="T49" fmla="*/ 68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p>
          </p:txBody>
        </p:sp>
        <p:sp>
          <p:nvSpPr>
            <p:cNvPr id="22" name="Freeform 4074"/>
            <p:cNvSpPr>
              <a:spLocks/>
            </p:cNvSpPr>
            <p:nvPr/>
          </p:nvSpPr>
          <p:spPr bwMode="auto">
            <a:xfrm>
              <a:off x="4716" y="2799"/>
              <a:ext cx="73" cy="47"/>
            </a:xfrm>
            <a:custGeom>
              <a:avLst/>
              <a:gdLst>
                <a:gd name="T0" fmla="*/ 74 w 72"/>
                <a:gd name="T1" fmla="*/ 0 h 42"/>
                <a:gd name="T2" fmla="*/ 44 w 72"/>
                <a:gd name="T3" fmla="*/ 8 h 42"/>
                <a:gd name="T4" fmla="*/ 12 w 72"/>
                <a:gd name="T5" fmla="*/ 22 h 42"/>
                <a:gd name="T6" fmla="*/ 0 w 72"/>
                <a:gd name="T7" fmla="*/ 45 h 42"/>
                <a:gd name="T8" fmla="*/ 0 w 72"/>
                <a:gd name="T9" fmla="*/ 45 h 42"/>
                <a:gd name="T10" fmla="*/ 6 w 72"/>
                <a:gd name="T11" fmla="*/ 53 h 42"/>
                <a:gd name="T12" fmla="*/ 24 w 72"/>
                <a:gd name="T13" fmla="*/ 38 h 42"/>
                <a:gd name="T14" fmla="*/ 50 w 72"/>
                <a:gd name="T15" fmla="*/ 15 h 42"/>
                <a:gd name="T16" fmla="*/ 74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p>
          </p:txBody>
        </p:sp>
        <p:sp>
          <p:nvSpPr>
            <p:cNvPr id="23" name="Freeform 4075"/>
            <p:cNvSpPr>
              <a:spLocks/>
            </p:cNvSpPr>
            <p:nvPr/>
          </p:nvSpPr>
          <p:spPr bwMode="auto">
            <a:xfrm>
              <a:off x="4801" y="2564"/>
              <a:ext cx="24" cy="67"/>
            </a:xfrm>
            <a:custGeom>
              <a:avLst/>
              <a:gdLst>
                <a:gd name="T0" fmla="*/ 24 w 24"/>
                <a:gd name="T1" fmla="*/ 52 h 60"/>
                <a:gd name="T2" fmla="*/ 12 w 24"/>
                <a:gd name="T3" fmla="*/ 30 h 60"/>
                <a:gd name="T4" fmla="*/ 18 w 24"/>
                <a:gd name="T5" fmla="*/ 22 h 60"/>
                <a:gd name="T6" fmla="*/ 12 w 24"/>
                <a:gd name="T7" fmla="*/ 15 h 60"/>
                <a:gd name="T8" fmla="*/ 6 w 24"/>
                <a:gd name="T9" fmla="*/ 22 h 60"/>
                <a:gd name="T10" fmla="*/ 0 w 24"/>
                <a:gd name="T11" fmla="*/ 38 h 60"/>
                <a:gd name="T12" fmla="*/ 0 w 24"/>
                <a:gd name="T13" fmla="*/ 30 h 60"/>
                <a:gd name="T14" fmla="*/ 6 w 24"/>
                <a:gd name="T15" fmla="*/ 8 h 60"/>
                <a:gd name="T16" fmla="*/ 6 w 24"/>
                <a:gd name="T17" fmla="*/ 0 h 60"/>
                <a:gd name="T18" fmla="*/ 0 w 24"/>
                <a:gd name="T19" fmla="*/ 15 h 60"/>
                <a:gd name="T20" fmla="*/ 0 w 24"/>
                <a:gd name="T21" fmla="*/ 38 h 60"/>
                <a:gd name="T22" fmla="*/ 0 w 24"/>
                <a:gd name="T23" fmla="*/ 52 h 60"/>
                <a:gd name="T24" fmla="*/ 12 w 24"/>
                <a:gd name="T25" fmla="*/ 75 h 60"/>
                <a:gd name="T26" fmla="*/ 6 w 24"/>
                <a:gd name="T27" fmla="*/ 45 h 60"/>
                <a:gd name="T28" fmla="*/ 24 w 24"/>
                <a:gd name="T29" fmla="*/ 52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p>
          </p:txBody>
        </p:sp>
        <p:sp>
          <p:nvSpPr>
            <p:cNvPr id="24" name="Freeform 4076"/>
            <p:cNvSpPr>
              <a:spLocks/>
            </p:cNvSpPr>
            <p:nvPr/>
          </p:nvSpPr>
          <p:spPr bwMode="auto">
            <a:xfrm>
              <a:off x="4807" y="2678"/>
              <a:ext cx="49" cy="21"/>
            </a:xfrm>
            <a:custGeom>
              <a:avLst/>
              <a:gdLst>
                <a:gd name="T0" fmla="*/ 50 w 48"/>
                <a:gd name="T1" fmla="*/ 16 h 18"/>
                <a:gd name="T2" fmla="*/ 50 w 48"/>
                <a:gd name="T3" fmla="*/ 25 h 18"/>
                <a:gd name="T4" fmla="*/ 26 w 48"/>
                <a:gd name="T5" fmla="*/ 8 h 18"/>
                <a:gd name="T6" fmla="*/ 12 w 48"/>
                <a:gd name="T7" fmla="*/ 16 h 18"/>
                <a:gd name="T8" fmla="*/ 0 w 48"/>
                <a:gd name="T9" fmla="*/ 8 h 18"/>
                <a:gd name="T10" fmla="*/ 0 w 48"/>
                <a:gd name="T11" fmla="*/ 16 h 18"/>
                <a:gd name="T12" fmla="*/ 0 w 48"/>
                <a:gd name="T13" fmla="*/ 0 h 18"/>
                <a:gd name="T14" fmla="*/ 12 w 48"/>
                <a:gd name="T15" fmla="*/ 0 h 18"/>
                <a:gd name="T16" fmla="*/ 44 w 48"/>
                <a:gd name="T17" fmla="*/ 0 h 18"/>
                <a:gd name="T18" fmla="*/ 50 w 48"/>
                <a:gd name="T19" fmla="*/ 1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25" name="Freeform 4077"/>
            <p:cNvSpPr>
              <a:spLocks/>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8 h 12"/>
                <a:gd name="T8" fmla="*/ 36 w 54"/>
                <a:gd name="T9" fmla="*/ 8 h 12"/>
                <a:gd name="T10" fmla="*/ 24 w 54"/>
                <a:gd name="T11" fmla="*/ 0 h 12"/>
                <a:gd name="T12" fmla="*/ 6 w 54"/>
                <a:gd name="T13" fmla="*/ 0 h 12"/>
                <a:gd name="T14" fmla="*/ 0 w 54"/>
                <a:gd name="T15" fmla="*/ 8 h 12"/>
                <a:gd name="T16" fmla="*/ 6 w 54"/>
                <a:gd name="T17" fmla="*/ 14 h 12"/>
                <a:gd name="T18" fmla="*/ 24 w 54"/>
                <a:gd name="T19" fmla="*/ 14 h 12"/>
                <a:gd name="T20" fmla="*/ 42 w 54"/>
                <a:gd name="T21" fmla="*/ 8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p>
          </p:txBody>
        </p:sp>
        <p:sp>
          <p:nvSpPr>
            <p:cNvPr id="26" name="Freeform 4078"/>
            <p:cNvSpPr>
              <a:spLocks/>
            </p:cNvSpPr>
            <p:nvPr/>
          </p:nvSpPr>
          <p:spPr bwMode="auto">
            <a:xfrm>
              <a:off x="4402" y="2645"/>
              <a:ext cx="29" cy="33"/>
            </a:xfrm>
            <a:custGeom>
              <a:avLst/>
              <a:gdLst>
                <a:gd name="T0" fmla="*/ 28 w 30"/>
                <a:gd name="T1" fmla="*/ 29 h 30"/>
                <a:gd name="T2" fmla="*/ 22 w 30"/>
                <a:gd name="T3" fmla="*/ 36 h 30"/>
                <a:gd name="T4" fmla="*/ 12 w 30"/>
                <a:gd name="T5" fmla="*/ 29 h 30"/>
                <a:gd name="T6" fmla="*/ 6 w 30"/>
                <a:gd name="T7" fmla="*/ 14 h 30"/>
                <a:gd name="T8" fmla="*/ 0 w 30"/>
                <a:gd name="T9" fmla="*/ 14 h 30"/>
                <a:gd name="T10" fmla="*/ 6 w 30"/>
                <a:gd name="T11" fmla="*/ 8 h 30"/>
                <a:gd name="T12" fmla="*/ 12 w 30"/>
                <a:gd name="T13" fmla="*/ 0 h 30"/>
                <a:gd name="T14" fmla="*/ 16 w 30"/>
                <a:gd name="T15" fmla="*/ 22 h 30"/>
                <a:gd name="T16" fmla="*/ 28 w 30"/>
                <a:gd name="T17" fmla="*/ 2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27" name="Freeform 4079"/>
            <p:cNvSpPr>
              <a:spLocks/>
            </p:cNvSpPr>
            <p:nvPr/>
          </p:nvSpPr>
          <p:spPr bwMode="auto">
            <a:xfrm>
              <a:off x="4601" y="2792"/>
              <a:ext cx="43" cy="20"/>
            </a:xfrm>
            <a:custGeom>
              <a:avLst/>
              <a:gdLst>
                <a:gd name="T0" fmla="*/ 44 w 42"/>
                <a:gd name="T1" fmla="*/ 14 h 18"/>
                <a:gd name="T2" fmla="*/ 38 w 42"/>
                <a:gd name="T3" fmla="*/ 8 h 18"/>
                <a:gd name="T4" fmla="*/ 32 w 42"/>
                <a:gd name="T5" fmla="*/ 8 h 18"/>
                <a:gd name="T6" fmla="*/ 18 w 42"/>
                <a:gd name="T7" fmla="*/ 0 h 18"/>
                <a:gd name="T8" fmla="*/ 26 w 42"/>
                <a:gd name="T9" fmla="*/ 14 h 18"/>
                <a:gd name="T10" fmla="*/ 18 w 42"/>
                <a:gd name="T11" fmla="*/ 14 h 18"/>
                <a:gd name="T12" fmla="*/ 0 w 42"/>
                <a:gd name="T13" fmla="*/ 14 h 18"/>
                <a:gd name="T14" fmla="*/ 0 w 42"/>
                <a:gd name="T15" fmla="*/ 22 h 18"/>
                <a:gd name="T16" fmla="*/ 12 w 42"/>
                <a:gd name="T17" fmla="*/ 22 h 18"/>
                <a:gd name="T18" fmla="*/ 32 w 42"/>
                <a:gd name="T19" fmla="*/ 14 h 18"/>
                <a:gd name="T20" fmla="*/ 38 w 42"/>
                <a:gd name="T21" fmla="*/ 22 h 18"/>
                <a:gd name="T22" fmla="*/ 38 w 42"/>
                <a:gd name="T23" fmla="*/ 14 h 18"/>
                <a:gd name="T24" fmla="*/ 44 w 42"/>
                <a:gd name="T25" fmla="*/ 1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28" name="Freeform 4080"/>
            <p:cNvSpPr>
              <a:spLocks/>
            </p:cNvSpPr>
            <p:nvPr/>
          </p:nvSpPr>
          <p:spPr bwMode="auto">
            <a:xfrm>
              <a:off x="4637" y="2826"/>
              <a:ext cx="30" cy="13"/>
            </a:xfrm>
            <a:custGeom>
              <a:avLst/>
              <a:gdLst>
                <a:gd name="T0" fmla="*/ 30 w 30"/>
                <a:gd name="T1" fmla="*/ 14 h 12"/>
                <a:gd name="T2" fmla="*/ 18 w 30"/>
                <a:gd name="T3" fmla="*/ 14 h 12"/>
                <a:gd name="T4" fmla="*/ 6 w 30"/>
                <a:gd name="T5" fmla="*/ 8 h 12"/>
                <a:gd name="T6" fmla="*/ 0 w 30"/>
                <a:gd name="T7" fmla="*/ 0 h 12"/>
                <a:gd name="T8" fmla="*/ 18 w 30"/>
                <a:gd name="T9" fmla="*/ 0 h 12"/>
                <a:gd name="T10" fmla="*/ 30 w 30"/>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29" name="Freeform 4081"/>
            <p:cNvSpPr>
              <a:spLocks/>
            </p:cNvSpPr>
            <p:nvPr/>
          </p:nvSpPr>
          <p:spPr bwMode="auto">
            <a:xfrm>
              <a:off x="4771" y="2678"/>
              <a:ext cx="24" cy="21"/>
            </a:xfrm>
            <a:custGeom>
              <a:avLst/>
              <a:gdLst>
                <a:gd name="T0" fmla="*/ 24 w 24"/>
                <a:gd name="T1" fmla="*/ 16 h 18"/>
                <a:gd name="T2" fmla="*/ 12 w 24"/>
                <a:gd name="T3" fmla="*/ 25 h 18"/>
                <a:gd name="T4" fmla="*/ 0 w 24"/>
                <a:gd name="T5" fmla="*/ 8 h 18"/>
                <a:gd name="T6" fmla="*/ 6 w 24"/>
                <a:gd name="T7" fmla="*/ 0 h 18"/>
                <a:gd name="T8" fmla="*/ 24 w 24"/>
                <a:gd name="T9" fmla="*/ 1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30" name="Freeform 4082"/>
            <p:cNvSpPr>
              <a:spLocks/>
            </p:cNvSpPr>
            <p:nvPr/>
          </p:nvSpPr>
          <p:spPr bwMode="auto">
            <a:xfrm>
              <a:off x="4559" y="2792"/>
              <a:ext cx="24" cy="14"/>
            </a:xfrm>
            <a:custGeom>
              <a:avLst/>
              <a:gdLst>
                <a:gd name="T0" fmla="*/ 24 w 24"/>
                <a:gd name="T1" fmla="*/ 8 h 12"/>
                <a:gd name="T2" fmla="*/ 18 w 24"/>
                <a:gd name="T3" fmla="*/ 8 h 12"/>
                <a:gd name="T4" fmla="*/ 0 w 24"/>
                <a:gd name="T5" fmla="*/ 0 h 12"/>
                <a:gd name="T6" fmla="*/ 12 w 24"/>
                <a:gd name="T7" fmla="*/ 16 h 12"/>
                <a:gd name="T8" fmla="*/ 24 w 24"/>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31" name="Freeform 4083"/>
            <p:cNvSpPr>
              <a:spLocks/>
            </p:cNvSpPr>
            <p:nvPr/>
          </p:nvSpPr>
          <p:spPr bwMode="auto">
            <a:xfrm>
              <a:off x="4255" y="2577"/>
              <a:ext cx="18" cy="20"/>
            </a:xfrm>
            <a:custGeom>
              <a:avLst/>
              <a:gdLst>
                <a:gd name="T0" fmla="*/ 19 w 17"/>
                <a:gd name="T1" fmla="*/ 14 h 18"/>
                <a:gd name="T2" fmla="*/ 13 w 17"/>
                <a:gd name="T3" fmla="*/ 22 h 18"/>
                <a:gd name="T4" fmla="*/ 0 w 17"/>
                <a:gd name="T5" fmla="*/ 8 h 18"/>
                <a:gd name="T6" fmla="*/ 6 w 17"/>
                <a:gd name="T7" fmla="*/ 0 h 18"/>
                <a:gd name="T8" fmla="*/ 19 w 17"/>
                <a:gd name="T9" fmla="*/ 1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32" name="Freeform 4084"/>
            <p:cNvSpPr>
              <a:spLocks/>
            </p:cNvSpPr>
            <p:nvPr/>
          </p:nvSpPr>
          <p:spPr bwMode="auto">
            <a:xfrm>
              <a:off x="4590" y="2799"/>
              <a:ext cx="11" cy="13"/>
            </a:xfrm>
            <a:custGeom>
              <a:avLst/>
              <a:gdLst>
                <a:gd name="T0" fmla="*/ 11 w 11"/>
                <a:gd name="T1" fmla="*/ 0 h 12"/>
                <a:gd name="T2" fmla="*/ 5 w 11"/>
                <a:gd name="T3" fmla="*/ 0 h 12"/>
                <a:gd name="T4" fmla="*/ 0 w 11"/>
                <a:gd name="T5" fmla="*/ 8 h 12"/>
                <a:gd name="T6" fmla="*/ 5 w 11"/>
                <a:gd name="T7" fmla="*/ 14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33" name="Freeform 4085"/>
            <p:cNvSpPr>
              <a:spLocks/>
            </p:cNvSpPr>
            <p:nvPr/>
          </p:nvSpPr>
          <p:spPr bwMode="auto">
            <a:xfrm>
              <a:off x="4443" y="2672"/>
              <a:ext cx="13" cy="13"/>
            </a:xfrm>
            <a:custGeom>
              <a:avLst/>
              <a:gdLst>
                <a:gd name="T0" fmla="*/ 14 w 12"/>
                <a:gd name="T1" fmla="*/ 8 h 12"/>
                <a:gd name="T2" fmla="*/ 8 w 12"/>
                <a:gd name="T3" fmla="*/ 14 h 12"/>
                <a:gd name="T4" fmla="*/ 0 w 12"/>
                <a:gd name="T5" fmla="*/ 14 h 12"/>
                <a:gd name="T6" fmla="*/ 0 w 12"/>
                <a:gd name="T7" fmla="*/ 0 h 12"/>
                <a:gd name="T8" fmla="*/ 14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34" name="Freeform 4086"/>
            <p:cNvSpPr>
              <a:spLocks/>
            </p:cNvSpPr>
            <p:nvPr/>
          </p:nvSpPr>
          <p:spPr bwMode="auto">
            <a:xfrm>
              <a:off x="4710" y="2712"/>
              <a:ext cx="6" cy="27"/>
            </a:xfrm>
            <a:custGeom>
              <a:avLst/>
              <a:gdLst>
                <a:gd name="T0" fmla="*/ 6 w 6"/>
                <a:gd name="T1" fmla="*/ 23 h 24"/>
                <a:gd name="T2" fmla="*/ 6 w 6"/>
                <a:gd name="T3" fmla="*/ 23 h 24"/>
                <a:gd name="T4" fmla="*/ 6 w 6"/>
                <a:gd name="T5" fmla="*/ 8 h 24"/>
                <a:gd name="T6" fmla="*/ 6 w 6"/>
                <a:gd name="T7" fmla="*/ 0 h 24"/>
                <a:gd name="T8" fmla="*/ 0 w 6"/>
                <a:gd name="T9" fmla="*/ 30 h 24"/>
                <a:gd name="T10" fmla="*/ 6 w 6"/>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35" name="Rectangle 4087"/>
            <p:cNvSpPr>
              <a:spLocks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p>
              <a:endParaRPr lang="en-US"/>
            </a:p>
          </p:txBody>
        </p:sp>
        <p:sp>
          <p:nvSpPr>
            <p:cNvPr id="36" name="Freeform 4088"/>
            <p:cNvSpPr>
              <a:spLocks/>
            </p:cNvSpPr>
            <p:nvPr/>
          </p:nvSpPr>
          <p:spPr bwMode="auto">
            <a:xfrm>
              <a:off x="4286" y="2631"/>
              <a:ext cx="11" cy="20"/>
            </a:xfrm>
            <a:custGeom>
              <a:avLst/>
              <a:gdLst>
                <a:gd name="T0" fmla="*/ 10 w 12"/>
                <a:gd name="T1" fmla="*/ 22 h 18"/>
                <a:gd name="T2" fmla="*/ 0 w 12"/>
                <a:gd name="T3" fmla="*/ 22 h 18"/>
                <a:gd name="T4" fmla="*/ 0 w 12"/>
                <a:gd name="T5" fmla="*/ 0 h 18"/>
                <a:gd name="T6" fmla="*/ 10 w 12"/>
                <a:gd name="T7" fmla="*/ 2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37" name="Freeform 4089"/>
            <p:cNvSpPr>
              <a:spLocks/>
            </p:cNvSpPr>
            <p:nvPr/>
          </p:nvSpPr>
          <p:spPr bwMode="auto">
            <a:xfrm>
              <a:off x="4703" y="2719"/>
              <a:ext cx="7" cy="13"/>
            </a:xfrm>
            <a:custGeom>
              <a:avLst/>
              <a:gdLst>
                <a:gd name="T0" fmla="*/ 8 w 6"/>
                <a:gd name="T1" fmla="*/ 8 h 12"/>
                <a:gd name="T2" fmla="*/ 8 w 6"/>
                <a:gd name="T3" fmla="*/ 0 h 12"/>
                <a:gd name="T4" fmla="*/ 8 w 6"/>
                <a:gd name="T5" fmla="*/ 0 h 12"/>
                <a:gd name="T6" fmla="*/ 0 w 6"/>
                <a:gd name="T7" fmla="*/ 14 h 12"/>
                <a:gd name="T8" fmla="*/ 8 w 6"/>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38" name="Freeform 4090"/>
            <p:cNvSpPr>
              <a:spLocks/>
            </p:cNvSpPr>
            <p:nvPr/>
          </p:nvSpPr>
          <p:spPr bwMode="auto">
            <a:xfrm>
              <a:off x="4741" y="2651"/>
              <a:ext cx="18" cy="7"/>
            </a:xfrm>
            <a:custGeom>
              <a:avLst/>
              <a:gdLst>
                <a:gd name="T0" fmla="*/ 18 w 18"/>
                <a:gd name="T1" fmla="*/ 8 h 6"/>
                <a:gd name="T2" fmla="*/ 6 w 18"/>
                <a:gd name="T3" fmla="*/ 0 h 6"/>
                <a:gd name="T4" fmla="*/ 0 w 18"/>
                <a:gd name="T5" fmla="*/ 8 h 6"/>
                <a:gd name="T6" fmla="*/ 18 w 18"/>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39" name="Freeform 4091"/>
            <p:cNvSpPr>
              <a:spLocks/>
            </p:cNvSpPr>
            <p:nvPr/>
          </p:nvSpPr>
          <p:spPr bwMode="auto">
            <a:xfrm>
              <a:off x="4911" y="2753"/>
              <a:ext cx="5" cy="13"/>
            </a:xfrm>
            <a:custGeom>
              <a:avLst/>
              <a:gdLst>
                <a:gd name="T0" fmla="*/ 4 w 6"/>
                <a:gd name="T1" fmla="*/ 8 h 12"/>
                <a:gd name="T2" fmla="*/ 0 w 6"/>
                <a:gd name="T3" fmla="*/ 14 h 12"/>
                <a:gd name="T4" fmla="*/ 0 w 6"/>
                <a:gd name="T5" fmla="*/ 0 h 12"/>
                <a:gd name="T6" fmla="*/ 4 w 6"/>
                <a:gd name="T7" fmla="*/ 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40" name="Freeform 4092"/>
            <p:cNvSpPr>
              <a:spLocks/>
            </p:cNvSpPr>
            <p:nvPr/>
          </p:nvSpPr>
          <p:spPr bwMode="auto">
            <a:xfrm>
              <a:off x="4529" y="2766"/>
              <a:ext cx="23" cy="7"/>
            </a:xfrm>
            <a:custGeom>
              <a:avLst/>
              <a:gdLst>
                <a:gd name="T0" fmla="*/ 22 w 24"/>
                <a:gd name="T1" fmla="*/ 0 h 6"/>
                <a:gd name="T2" fmla="*/ 6 w 24"/>
                <a:gd name="T3" fmla="*/ 8 h 6"/>
                <a:gd name="T4" fmla="*/ 0 w 24"/>
                <a:gd name="T5" fmla="*/ 8 h 6"/>
                <a:gd name="T6" fmla="*/ 22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41" name="Freeform 4093"/>
            <p:cNvSpPr>
              <a:spLocks/>
            </p:cNvSpPr>
            <p:nvPr/>
          </p:nvSpPr>
          <p:spPr bwMode="auto">
            <a:xfrm>
              <a:off x="4559" y="2503"/>
              <a:ext cx="13" cy="20"/>
            </a:xfrm>
            <a:custGeom>
              <a:avLst/>
              <a:gdLst>
                <a:gd name="T0" fmla="*/ 8 w 12"/>
                <a:gd name="T1" fmla="*/ 22 h 18"/>
                <a:gd name="T2" fmla="*/ 0 w 12"/>
                <a:gd name="T3" fmla="*/ 8 h 18"/>
                <a:gd name="T4" fmla="*/ 14 w 12"/>
                <a:gd name="T5" fmla="*/ 0 h 18"/>
                <a:gd name="T6" fmla="*/ 14 w 12"/>
                <a:gd name="T7" fmla="*/ 0 h 18"/>
                <a:gd name="T8" fmla="*/ 14 w 12"/>
                <a:gd name="T9" fmla="*/ 14 h 18"/>
                <a:gd name="T10" fmla="*/ 8 w 12"/>
                <a:gd name="T11" fmla="*/ 22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42" name="Freeform 4094"/>
            <p:cNvSpPr>
              <a:spLocks/>
            </p:cNvSpPr>
            <p:nvPr/>
          </p:nvSpPr>
          <p:spPr bwMode="auto">
            <a:xfrm>
              <a:off x="5341" y="2455"/>
              <a:ext cx="1" cy="7"/>
            </a:xfrm>
            <a:custGeom>
              <a:avLst/>
              <a:gdLst>
                <a:gd name="T0" fmla="*/ 0 w 1"/>
                <a:gd name="T1" fmla="*/ 0 h 6"/>
                <a:gd name="T2" fmla="*/ 0 w 1"/>
                <a:gd name="T3" fmla="*/ 0 h 6"/>
                <a:gd name="T4" fmla="*/ 0 w 1"/>
                <a:gd name="T5" fmla="*/ 0 h 6"/>
                <a:gd name="T6" fmla="*/ 0 w 1"/>
                <a:gd name="T7" fmla="*/ 8 h 6"/>
                <a:gd name="T8" fmla="*/ 0 w 1"/>
                <a:gd name="T9" fmla="*/ 8 h 6"/>
                <a:gd name="T10" fmla="*/ 0 w 1"/>
                <a:gd name="T11" fmla="*/ 8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3" name="Freeform 4095"/>
            <p:cNvSpPr>
              <a:spLocks/>
            </p:cNvSpPr>
            <p:nvPr/>
          </p:nvSpPr>
          <p:spPr bwMode="auto">
            <a:xfrm>
              <a:off x="5426" y="2489"/>
              <a:ext cx="1" cy="7"/>
            </a:xfrm>
            <a:custGeom>
              <a:avLst/>
              <a:gdLst>
                <a:gd name="T0" fmla="*/ 0 w 1"/>
                <a:gd name="T1" fmla="*/ 8 h 6"/>
                <a:gd name="T2" fmla="*/ 0 w 1"/>
                <a:gd name="T3" fmla="*/ 8 h 6"/>
                <a:gd name="T4" fmla="*/ 0 w 1"/>
                <a:gd name="T5" fmla="*/ 8 h 6"/>
                <a:gd name="T6" fmla="*/ 0 w 1"/>
                <a:gd name="T7" fmla="*/ 0 h 6"/>
                <a:gd name="T8" fmla="*/ 0 w 1"/>
                <a:gd name="T9" fmla="*/ 8 h 6"/>
                <a:gd name="T10" fmla="*/ 0 w 1"/>
                <a:gd name="T11" fmla="*/ 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44" name="Freeform 4096"/>
            <p:cNvSpPr>
              <a:spLocks/>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45" name="Freeform 4097"/>
            <p:cNvSpPr>
              <a:spLocks/>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6" name="Freeform 4098"/>
            <p:cNvSpPr>
              <a:spLocks/>
            </p:cNvSpPr>
            <p:nvPr/>
          </p:nvSpPr>
          <p:spPr bwMode="auto">
            <a:xfrm>
              <a:off x="5226" y="2442"/>
              <a:ext cx="1" cy="7"/>
            </a:xfrm>
            <a:custGeom>
              <a:avLst/>
              <a:gdLst>
                <a:gd name="T0" fmla="*/ 0 w 1"/>
                <a:gd name="T1" fmla="*/ 0 h 6"/>
                <a:gd name="T2" fmla="*/ 0 w 1"/>
                <a:gd name="T3" fmla="*/ 0 h 6"/>
                <a:gd name="T4" fmla="*/ 0 w 1"/>
                <a:gd name="T5" fmla="*/ 8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7" name="Freeform 4099"/>
            <p:cNvSpPr>
              <a:spLocks/>
            </p:cNvSpPr>
            <p:nvPr/>
          </p:nvSpPr>
          <p:spPr bwMode="auto">
            <a:xfrm>
              <a:off x="4480" y="2455"/>
              <a:ext cx="169" cy="136"/>
            </a:xfrm>
            <a:custGeom>
              <a:avLst/>
              <a:gdLst>
                <a:gd name="T0" fmla="*/ 128 w 167"/>
                <a:gd name="T1" fmla="*/ 0 h 120"/>
                <a:gd name="T2" fmla="*/ 141 w 167"/>
                <a:gd name="T3" fmla="*/ 16 h 120"/>
                <a:gd name="T4" fmla="*/ 141 w 167"/>
                <a:gd name="T5" fmla="*/ 31 h 120"/>
                <a:gd name="T6" fmla="*/ 147 w 167"/>
                <a:gd name="T7" fmla="*/ 23 h 120"/>
                <a:gd name="T8" fmla="*/ 147 w 167"/>
                <a:gd name="T9" fmla="*/ 31 h 120"/>
                <a:gd name="T10" fmla="*/ 153 w 167"/>
                <a:gd name="T11" fmla="*/ 31 h 120"/>
                <a:gd name="T12" fmla="*/ 171 w 167"/>
                <a:gd name="T13" fmla="*/ 46 h 120"/>
                <a:gd name="T14" fmla="*/ 153 w 167"/>
                <a:gd name="T15" fmla="*/ 54 h 120"/>
                <a:gd name="T16" fmla="*/ 159 w 167"/>
                <a:gd name="T17" fmla="*/ 61 h 120"/>
                <a:gd name="T18" fmla="*/ 147 w 167"/>
                <a:gd name="T19" fmla="*/ 69 h 120"/>
                <a:gd name="T20" fmla="*/ 141 w 167"/>
                <a:gd name="T21" fmla="*/ 69 h 120"/>
                <a:gd name="T22" fmla="*/ 128 w 167"/>
                <a:gd name="T23" fmla="*/ 69 h 120"/>
                <a:gd name="T24" fmla="*/ 110 w 167"/>
                <a:gd name="T25" fmla="*/ 69 h 120"/>
                <a:gd name="T26" fmla="*/ 104 w 167"/>
                <a:gd name="T27" fmla="*/ 85 h 120"/>
                <a:gd name="T28" fmla="*/ 104 w 167"/>
                <a:gd name="T29" fmla="*/ 100 h 120"/>
                <a:gd name="T30" fmla="*/ 98 w 167"/>
                <a:gd name="T31" fmla="*/ 116 h 120"/>
                <a:gd name="T32" fmla="*/ 92 w 167"/>
                <a:gd name="T33" fmla="*/ 138 h 120"/>
                <a:gd name="T34" fmla="*/ 74 w 167"/>
                <a:gd name="T35" fmla="*/ 146 h 120"/>
                <a:gd name="T36" fmla="*/ 50 w 167"/>
                <a:gd name="T37" fmla="*/ 138 h 120"/>
                <a:gd name="T38" fmla="*/ 44 w 167"/>
                <a:gd name="T39" fmla="*/ 146 h 120"/>
                <a:gd name="T40" fmla="*/ 18 w 167"/>
                <a:gd name="T41" fmla="*/ 154 h 120"/>
                <a:gd name="T42" fmla="*/ 6 w 167"/>
                <a:gd name="T43" fmla="*/ 146 h 120"/>
                <a:gd name="T44" fmla="*/ 0 w 167"/>
                <a:gd name="T45" fmla="*/ 124 h 120"/>
                <a:gd name="T46" fmla="*/ 0 w 167"/>
                <a:gd name="T47" fmla="*/ 131 h 120"/>
                <a:gd name="T48" fmla="*/ 12 w 167"/>
                <a:gd name="T49" fmla="*/ 138 h 120"/>
                <a:gd name="T50" fmla="*/ 30 w 167"/>
                <a:gd name="T51" fmla="*/ 146 h 120"/>
                <a:gd name="T52" fmla="*/ 24 w 167"/>
                <a:gd name="T53" fmla="*/ 138 h 120"/>
                <a:gd name="T54" fmla="*/ 30 w 167"/>
                <a:gd name="T55" fmla="*/ 138 h 120"/>
                <a:gd name="T56" fmla="*/ 30 w 167"/>
                <a:gd name="T57" fmla="*/ 124 h 120"/>
                <a:gd name="T58" fmla="*/ 30 w 167"/>
                <a:gd name="T59" fmla="*/ 116 h 120"/>
                <a:gd name="T60" fmla="*/ 30 w 167"/>
                <a:gd name="T61" fmla="*/ 108 h 120"/>
                <a:gd name="T62" fmla="*/ 44 w 167"/>
                <a:gd name="T63" fmla="*/ 108 h 120"/>
                <a:gd name="T64" fmla="*/ 56 w 167"/>
                <a:gd name="T65" fmla="*/ 100 h 120"/>
                <a:gd name="T66" fmla="*/ 68 w 167"/>
                <a:gd name="T67" fmla="*/ 77 h 120"/>
                <a:gd name="T68" fmla="*/ 80 w 167"/>
                <a:gd name="T69" fmla="*/ 61 h 120"/>
                <a:gd name="T70" fmla="*/ 86 w 167"/>
                <a:gd name="T71" fmla="*/ 77 h 120"/>
                <a:gd name="T72" fmla="*/ 92 w 167"/>
                <a:gd name="T73" fmla="*/ 69 h 120"/>
                <a:gd name="T74" fmla="*/ 92 w 167"/>
                <a:gd name="T75" fmla="*/ 54 h 120"/>
                <a:gd name="T76" fmla="*/ 98 w 167"/>
                <a:gd name="T77" fmla="*/ 69 h 120"/>
                <a:gd name="T78" fmla="*/ 98 w 167"/>
                <a:gd name="T79" fmla="*/ 54 h 120"/>
                <a:gd name="T80" fmla="*/ 104 w 167"/>
                <a:gd name="T81" fmla="*/ 54 h 120"/>
                <a:gd name="T82" fmla="*/ 104 w 167"/>
                <a:gd name="T83" fmla="*/ 46 h 120"/>
                <a:gd name="T84" fmla="*/ 104 w 167"/>
                <a:gd name="T85" fmla="*/ 39 h 120"/>
                <a:gd name="T86" fmla="*/ 121 w 167"/>
                <a:gd name="T87" fmla="*/ 0 h 120"/>
                <a:gd name="T88" fmla="*/ 121 w 167"/>
                <a:gd name="T89" fmla="*/ 8 h 120"/>
                <a:gd name="T90" fmla="*/ 128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48" name="Freeform 4100"/>
            <p:cNvSpPr>
              <a:spLocks/>
            </p:cNvSpPr>
            <p:nvPr/>
          </p:nvSpPr>
          <p:spPr bwMode="auto">
            <a:xfrm>
              <a:off x="4304" y="2462"/>
              <a:ext cx="78" cy="122"/>
            </a:xfrm>
            <a:custGeom>
              <a:avLst/>
              <a:gdLst>
                <a:gd name="T0" fmla="*/ 66 w 78"/>
                <a:gd name="T1" fmla="*/ 138 h 108"/>
                <a:gd name="T2" fmla="*/ 48 w 78"/>
                <a:gd name="T3" fmla="*/ 115 h 108"/>
                <a:gd name="T4" fmla="*/ 24 w 78"/>
                <a:gd name="T5" fmla="*/ 99 h 108"/>
                <a:gd name="T6" fmla="*/ 18 w 78"/>
                <a:gd name="T7" fmla="*/ 69 h 108"/>
                <a:gd name="T8" fmla="*/ 12 w 78"/>
                <a:gd name="T9" fmla="*/ 38 h 108"/>
                <a:gd name="T10" fmla="*/ 0 w 78"/>
                <a:gd name="T11" fmla="*/ 8 h 108"/>
                <a:gd name="T12" fmla="*/ 6 w 78"/>
                <a:gd name="T13" fmla="*/ 0 h 108"/>
                <a:gd name="T14" fmla="*/ 18 w 78"/>
                <a:gd name="T15" fmla="*/ 16 h 108"/>
                <a:gd name="T16" fmla="*/ 18 w 78"/>
                <a:gd name="T17" fmla="*/ 23 h 108"/>
                <a:gd name="T18" fmla="*/ 30 w 78"/>
                <a:gd name="T19" fmla="*/ 23 h 108"/>
                <a:gd name="T20" fmla="*/ 36 w 78"/>
                <a:gd name="T21" fmla="*/ 16 h 108"/>
                <a:gd name="T22" fmla="*/ 48 w 78"/>
                <a:gd name="T23" fmla="*/ 23 h 108"/>
                <a:gd name="T24" fmla="*/ 60 w 78"/>
                <a:gd name="T25" fmla="*/ 38 h 108"/>
                <a:gd name="T26" fmla="*/ 60 w 78"/>
                <a:gd name="T27" fmla="*/ 69 h 108"/>
                <a:gd name="T28" fmla="*/ 66 w 78"/>
                <a:gd name="T29" fmla="*/ 92 h 108"/>
                <a:gd name="T30" fmla="*/ 72 w 78"/>
                <a:gd name="T31" fmla="*/ 115 h 108"/>
                <a:gd name="T32" fmla="*/ 78 w 78"/>
                <a:gd name="T33" fmla="*/ 130 h 108"/>
                <a:gd name="T34" fmla="*/ 72 w 78"/>
                <a:gd name="T35" fmla="*/ 130 h 108"/>
                <a:gd name="T36" fmla="*/ 66 w 78"/>
                <a:gd name="T37" fmla="*/ 138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49" name="Freeform 4101"/>
            <p:cNvSpPr>
              <a:spLocks/>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50" name="Rectangle 4102"/>
            <p:cNvSpPr>
              <a:spLocks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p>
              <a:endParaRPr lang="en-US"/>
            </a:p>
          </p:txBody>
        </p:sp>
        <p:sp>
          <p:nvSpPr>
            <p:cNvPr id="51" name="Rectangle 4103"/>
            <p:cNvSpPr>
              <a:spLocks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p>
              <a:endParaRPr lang="en-US"/>
            </a:p>
          </p:txBody>
        </p:sp>
        <p:sp>
          <p:nvSpPr>
            <p:cNvPr id="52" name="Rectangle 4104"/>
            <p:cNvSpPr>
              <a:spLocks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p>
              <a:endParaRPr lang="en-US"/>
            </a:p>
          </p:txBody>
        </p:sp>
        <p:sp>
          <p:nvSpPr>
            <p:cNvPr id="53" name="Rectangle 4105"/>
            <p:cNvSpPr>
              <a:spLocks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p>
              <a:endParaRPr lang="en-US"/>
            </a:p>
          </p:txBody>
        </p:sp>
        <p:sp>
          <p:nvSpPr>
            <p:cNvPr id="54" name="Oval 4106"/>
            <p:cNvSpPr>
              <a:spLocks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p>
              <a:endParaRPr lang="en-US"/>
            </a:p>
          </p:txBody>
        </p:sp>
        <p:sp>
          <p:nvSpPr>
            <p:cNvPr id="55" name="Freeform 4107"/>
            <p:cNvSpPr>
              <a:spLocks/>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6" name="Rectangle 4108"/>
            <p:cNvSpPr>
              <a:spLocks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p>
              <a:endParaRPr lang="en-US"/>
            </a:p>
          </p:txBody>
        </p:sp>
        <p:sp>
          <p:nvSpPr>
            <p:cNvPr id="57" name="Rectangle 4109"/>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p>
              <a:endParaRPr lang="en-US"/>
            </a:p>
          </p:txBody>
        </p:sp>
        <p:sp>
          <p:nvSpPr>
            <p:cNvPr id="58" name="Rectangle 4110"/>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p>
              <a:endParaRPr lang="en-US"/>
            </a:p>
          </p:txBody>
        </p:sp>
        <p:sp>
          <p:nvSpPr>
            <p:cNvPr id="59" name="Freeform 4111"/>
            <p:cNvSpPr>
              <a:spLocks/>
            </p:cNvSpPr>
            <p:nvPr/>
          </p:nvSpPr>
          <p:spPr bwMode="auto">
            <a:xfrm>
              <a:off x="5031" y="2672"/>
              <a:ext cx="170" cy="181"/>
            </a:xfrm>
            <a:custGeom>
              <a:avLst/>
              <a:gdLst>
                <a:gd name="T0" fmla="*/ 172 w 168"/>
                <a:gd name="T1" fmla="*/ 189 h 161"/>
                <a:gd name="T2" fmla="*/ 166 w 168"/>
                <a:gd name="T3" fmla="*/ 196 h 161"/>
                <a:gd name="T4" fmla="*/ 166 w 168"/>
                <a:gd name="T5" fmla="*/ 203 h 161"/>
                <a:gd name="T6" fmla="*/ 160 w 168"/>
                <a:gd name="T7" fmla="*/ 196 h 161"/>
                <a:gd name="T8" fmla="*/ 142 w 168"/>
                <a:gd name="T9" fmla="*/ 196 h 161"/>
                <a:gd name="T10" fmla="*/ 122 w 168"/>
                <a:gd name="T11" fmla="*/ 189 h 161"/>
                <a:gd name="T12" fmla="*/ 104 w 168"/>
                <a:gd name="T13" fmla="*/ 165 h 161"/>
                <a:gd name="T14" fmla="*/ 92 w 168"/>
                <a:gd name="T15" fmla="*/ 151 h 161"/>
                <a:gd name="T16" fmla="*/ 86 w 168"/>
                <a:gd name="T17" fmla="*/ 135 h 161"/>
                <a:gd name="T18" fmla="*/ 62 w 168"/>
                <a:gd name="T19" fmla="*/ 121 h 161"/>
                <a:gd name="T20" fmla="*/ 62 w 168"/>
                <a:gd name="T21" fmla="*/ 129 h 161"/>
                <a:gd name="T22" fmla="*/ 50 w 168"/>
                <a:gd name="T23" fmla="*/ 121 h 161"/>
                <a:gd name="T24" fmla="*/ 50 w 168"/>
                <a:gd name="T25" fmla="*/ 135 h 161"/>
                <a:gd name="T26" fmla="*/ 44 w 168"/>
                <a:gd name="T27" fmla="*/ 135 h 161"/>
                <a:gd name="T28" fmla="*/ 50 w 168"/>
                <a:gd name="T29" fmla="*/ 143 h 161"/>
                <a:gd name="T30" fmla="*/ 24 w 168"/>
                <a:gd name="T31" fmla="*/ 143 h 161"/>
                <a:gd name="T32" fmla="*/ 44 w 168"/>
                <a:gd name="T33" fmla="*/ 151 h 161"/>
                <a:gd name="T34" fmla="*/ 30 w 168"/>
                <a:gd name="T35" fmla="*/ 165 h 161"/>
                <a:gd name="T36" fmla="*/ 18 w 168"/>
                <a:gd name="T37" fmla="*/ 165 h 161"/>
                <a:gd name="T38" fmla="*/ 0 w 168"/>
                <a:gd name="T39" fmla="*/ 165 h 161"/>
                <a:gd name="T40" fmla="*/ 0 w 168"/>
                <a:gd name="T41" fmla="*/ 143 h 161"/>
                <a:gd name="T42" fmla="*/ 0 w 168"/>
                <a:gd name="T43" fmla="*/ 121 h 161"/>
                <a:gd name="T44" fmla="*/ 0 w 168"/>
                <a:gd name="T45" fmla="*/ 106 h 161"/>
                <a:gd name="T46" fmla="*/ 6 w 168"/>
                <a:gd name="T47" fmla="*/ 83 h 161"/>
                <a:gd name="T48" fmla="*/ 6 w 168"/>
                <a:gd name="T49" fmla="*/ 61 h 161"/>
                <a:gd name="T50" fmla="*/ 6 w 168"/>
                <a:gd name="T51" fmla="*/ 22 h 161"/>
                <a:gd name="T52" fmla="*/ 6 w 168"/>
                <a:gd name="T53" fmla="*/ 0 h 161"/>
                <a:gd name="T54" fmla="*/ 24 w 168"/>
                <a:gd name="T55" fmla="*/ 8 h 161"/>
                <a:gd name="T56" fmla="*/ 44 w 168"/>
                <a:gd name="T57" fmla="*/ 15 h 161"/>
                <a:gd name="T58" fmla="*/ 74 w 168"/>
                <a:gd name="T59" fmla="*/ 38 h 161"/>
                <a:gd name="T60" fmla="*/ 92 w 168"/>
                <a:gd name="T61" fmla="*/ 61 h 161"/>
                <a:gd name="T62" fmla="*/ 92 w 168"/>
                <a:gd name="T63" fmla="*/ 75 h 161"/>
                <a:gd name="T64" fmla="*/ 110 w 168"/>
                <a:gd name="T65" fmla="*/ 83 h 161"/>
                <a:gd name="T66" fmla="*/ 122 w 168"/>
                <a:gd name="T67" fmla="*/ 91 h 161"/>
                <a:gd name="T68" fmla="*/ 122 w 168"/>
                <a:gd name="T69" fmla="*/ 106 h 161"/>
                <a:gd name="T70" fmla="*/ 110 w 168"/>
                <a:gd name="T71" fmla="*/ 106 h 161"/>
                <a:gd name="T72" fmla="*/ 116 w 168"/>
                <a:gd name="T73" fmla="*/ 129 h 161"/>
                <a:gd name="T74" fmla="*/ 130 w 168"/>
                <a:gd name="T75" fmla="*/ 143 h 161"/>
                <a:gd name="T76" fmla="*/ 136 w 168"/>
                <a:gd name="T77" fmla="*/ 165 h 161"/>
                <a:gd name="T78" fmla="*/ 148 w 168"/>
                <a:gd name="T79" fmla="*/ 165 h 161"/>
                <a:gd name="T80" fmla="*/ 148 w 168"/>
                <a:gd name="T81" fmla="*/ 173 h 161"/>
                <a:gd name="T82" fmla="*/ 160 w 168"/>
                <a:gd name="T83" fmla="*/ 181 h 161"/>
                <a:gd name="T84" fmla="*/ 154 w 168"/>
                <a:gd name="T85" fmla="*/ 181 h 161"/>
                <a:gd name="T86" fmla="*/ 172 w 168"/>
                <a:gd name="T87" fmla="*/ 189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60" name="Freeform 4112"/>
            <p:cNvSpPr>
              <a:spLocks/>
            </p:cNvSpPr>
            <p:nvPr/>
          </p:nvSpPr>
          <p:spPr bwMode="auto">
            <a:xfrm>
              <a:off x="5165" y="2705"/>
              <a:ext cx="73" cy="48"/>
            </a:xfrm>
            <a:custGeom>
              <a:avLst/>
              <a:gdLst>
                <a:gd name="T0" fmla="*/ 74 w 72"/>
                <a:gd name="T1" fmla="*/ 8 h 42"/>
                <a:gd name="T2" fmla="*/ 74 w 72"/>
                <a:gd name="T3" fmla="*/ 24 h 42"/>
                <a:gd name="T4" fmla="*/ 68 w 72"/>
                <a:gd name="T5" fmla="*/ 24 h 42"/>
                <a:gd name="T6" fmla="*/ 68 w 72"/>
                <a:gd name="T7" fmla="*/ 39 h 42"/>
                <a:gd name="T8" fmla="*/ 56 w 72"/>
                <a:gd name="T9" fmla="*/ 39 h 42"/>
                <a:gd name="T10" fmla="*/ 30 w 72"/>
                <a:gd name="T11" fmla="*/ 55 h 42"/>
                <a:gd name="T12" fmla="*/ 18 w 72"/>
                <a:gd name="T13" fmla="*/ 55 h 42"/>
                <a:gd name="T14" fmla="*/ 6 w 72"/>
                <a:gd name="T15" fmla="*/ 47 h 42"/>
                <a:gd name="T16" fmla="*/ 0 w 72"/>
                <a:gd name="T17" fmla="*/ 39 h 42"/>
                <a:gd name="T18" fmla="*/ 24 w 72"/>
                <a:gd name="T19" fmla="*/ 39 h 42"/>
                <a:gd name="T20" fmla="*/ 30 w 72"/>
                <a:gd name="T21" fmla="*/ 24 h 42"/>
                <a:gd name="T22" fmla="*/ 30 w 72"/>
                <a:gd name="T23" fmla="*/ 31 h 42"/>
                <a:gd name="T24" fmla="*/ 44 w 72"/>
                <a:gd name="T25" fmla="*/ 39 h 42"/>
                <a:gd name="T26" fmla="*/ 62 w 72"/>
                <a:gd name="T27" fmla="*/ 24 h 42"/>
                <a:gd name="T28" fmla="*/ 62 w 72"/>
                <a:gd name="T29" fmla="*/ 8 h 42"/>
                <a:gd name="T30" fmla="*/ 68 w 72"/>
                <a:gd name="T31" fmla="*/ 0 h 42"/>
                <a:gd name="T32" fmla="*/ 74 w 72"/>
                <a:gd name="T33" fmla="*/ 8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61" name="Freeform 4113"/>
            <p:cNvSpPr>
              <a:spLocks/>
            </p:cNvSpPr>
            <p:nvPr/>
          </p:nvSpPr>
          <p:spPr bwMode="auto">
            <a:xfrm>
              <a:off x="5280" y="2732"/>
              <a:ext cx="18" cy="34"/>
            </a:xfrm>
            <a:custGeom>
              <a:avLst/>
              <a:gdLst>
                <a:gd name="T0" fmla="*/ 18 w 18"/>
                <a:gd name="T1" fmla="*/ 39 h 30"/>
                <a:gd name="T2" fmla="*/ 12 w 18"/>
                <a:gd name="T3" fmla="*/ 39 h 30"/>
                <a:gd name="T4" fmla="*/ 6 w 18"/>
                <a:gd name="T5" fmla="*/ 23 h 30"/>
                <a:gd name="T6" fmla="*/ 0 w 18"/>
                <a:gd name="T7" fmla="*/ 0 h 30"/>
                <a:gd name="T8" fmla="*/ 12 w 18"/>
                <a:gd name="T9" fmla="*/ 16 h 30"/>
                <a:gd name="T10" fmla="*/ 18 w 18"/>
                <a:gd name="T11" fmla="*/ 3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62" name="Freeform 4114"/>
            <p:cNvSpPr>
              <a:spLocks/>
            </p:cNvSpPr>
            <p:nvPr/>
          </p:nvSpPr>
          <p:spPr bwMode="auto">
            <a:xfrm>
              <a:off x="5213" y="2672"/>
              <a:ext cx="42" cy="47"/>
            </a:xfrm>
            <a:custGeom>
              <a:avLst/>
              <a:gdLst>
                <a:gd name="T0" fmla="*/ 43 w 41"/>
                <a:gd name="T1" fmla="*/ 45 h 42"/>
                <a:gd name="T2" fmla="*/ 37 w 41"/>
                <a:gd name="T3" fmla="*/ 53 h 42"/>
                <a:gd name="T4" fmla="*/ 26 w 41"/>
                <a:gd name="T5" fmla="*/ 22 h 42"/>
                <a:gd name="T6" fmla="*/ 12 w 41"/>
                <a:gd name="T7" fmla="*/ 15 h 42"/>
                <a:gd name="T8" fmla="*/ 0 w 41"/>
                <a:gd name="T9" fmla="*/ 0 h 42"/>
                <a:gd name="T10" fmla="*/ 0 w 41"/>
                <a:gd name="T11" fmla="*/ 0 h 42"/>
                <a:gd name="T12" fmla="*/ 18 w 41"/>
                <a:gd name="T13" fmla="*/ 15 h 42"/>
                <a:gd name="T14" fmla="*/ 32 w 41"/>
                <a:gd name="T15" fmla="*/ 30 h 42"/>
                <a:gd name="T16" fmla="*/ 43 w 41"/>
                <a:gd name="T17" fmla="*/ 45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63" name="Freeform 4115"/>
            <p:cNvSpPr>
              <a:spLocks/>
            </p:cNvSpPr>
            <p:nvPr/>
          </p:nvSpPr>
          <p:spPr bwMode="auto">
            <a:xfrm>
              <a:off x="5208" y="2833"/>
              <a:ext cx="5" cy="6"/>
            </a:xfrm>
            <a:custGeom>
              <a:avLst/>
              <a:gdLst>
                <a:gd name="T0" fmla="*/ 4 w 6"/>
                <a:gd name="T1" fmla="*/ 0 h 6"/>
                <a:gd name="T2" fmla="*/ 0 w 6"/>
                <a:gd name="T3" fmla="*/ 6 h 6"/>
                <a:gd name="T4" fmla="*/ 0 w 6"/>
                <a:gd name="T5" fmla="*/ 0 h 6"/>
                <a:gd name="T6" fmla="*/ 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4" name="Freeform 4116"/>
            <p:cNvSpPr>
              <a:spLocks/>
            </p:cNvSpPr>
            <p:nvPr/>
          </p:nvSpPr>
          <p:spPr bwMode="auto">
            <a:xfrm>
              <a:off x="5099" y="2267"/>
              <a:ext cx="1" cy="7"/>
            </a:xfrm>
            <a:custGeom>
              <a:avLst/>
              <a:gdLst>
                <a:gd name="T0" fmla="*/ 0 w 1"/>
                <a:gd name="T1" fmla="*/ 0 h 6"/>
                <a:gd name="T2" fmla="*/ 0 w 1"/>
                <a:gd name="T3" fmla="*/ 8 h 6"/>
                <a:gd name="T4" fmla="*/ 0 w 1"/>
                <a:gd name="T5" fmla="*/ 8 h 6"/>
                <a:gd name="T6" fmla="*/ 0 w 1"/>
                <a:gd name="T7" fmla="*/ 8 h 6"/>
                <a:gd name="T8" fmla="*/ 0 w 1"/>
                <a:gd name="T9" fmla="*/ 8 h 6"/>
                <a:gd name="T10" fmla="*/ 0 w 1"/>
                <a:gd name="T11" fmla="*/ 8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5" name="Freeform 4117"/>
            <p:cNvSpPr>
              <a:spLocks/>
            </p:cNvSpPr>
            <p:nvPr/>
          </p:nvSpPr>
          <p:spPr bwMode="auto">
            <a:xfrm>
              <a:off x="5099" y="2274"/>
              <a:ext cx="1" cy="7"/>
            </a:xfrm>
            <a:custGeom>
              <a:avLst/>
              <a:gdLst>
                <a:gd name="T0" fmla="*/ 0 w 1"/>
                <a:gd name="T1" fmla="*/ 0 h 6"/>
                <a:gd name="T2" fmla="*/ 0 w 1"/>
                <a:gd name="T3" fmla="*/ 0 h 6"/>
                <a:gd name="T4" fmla="*/ 0 w 1"/>
                <a:gd name="T5" fmla="*/ 0 h 6"/>
                <a:gd name="T6" fmla="*/ 0 w 1"/>
                <a:gd name="T7" fmla="*/ 8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6" name="Freeform 4118"/>
            <p:cNvSpPr>
              <a:spLocks/>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7" name="Freeform 4119"/>
            <p:cNvSpPr>
              <a:spLocks/>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8" name="Rectangle 4120"/>
            <p:cNvSpPr>
              <a:spLocks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p>
              <a:endParaRPr lang="en-US"/>
            </a:p>
          </p:txBody>
        </p:sp>
        <p:sp>
          <p:nvSpPr>
            <p:cNvPr id="69" name="Rectangle 4121"/>
            <p:cNvSpPr>
              <a:spLocks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p>
              <a:endParaRPr lang="en-US"/>
            </a:p>
          </p:txBody>
        </p:sp>
        <p:sp>
          <p:nvSpPr>
            <p:cNvPr id="70" name="Freeform 4122"/>
            <p:cNvSpPr>
              <a:spLocks/>
            </p:cNvSpPr>
            <p:nvPr/>
          </p:nvSpPr>
          <p:spPr bwMode="auto">
            <a:xfrm>
              <a:off x="4055" y="2018"/>
              <a:ext cx="85" cy="128"/>
            </a:xfrm>
            <a:custGeom>
              <a:avLst/>
              <a:gdLst>
                <a:gd name="T0" fmla="*/ 30 w 84"/>
                <a:gd name="T1" fmla="*/ 121 h 114"/>
                <a:gd name="T2" fmla="*/ 30 w 84"/>
                <a:gd name="T3" fmla="*/ 121 h 114"/>
                <a:gd name="T4" fmla="*/ 24 w 84"/>
                <a:gd name="T5" fmla="*/ 113 h 114"/>
                <a:gd name="T6" fmla="*/ 24 w 84"/>
                <a:gd name="T7" fmla="*/ 113 h 114"/>
                <a:gd name="T8" fmla="*/ 18 w 84"/>
                <a:gd name="T9" fmla="*/ 99 h 114"/>
                <a:gd name="T10" fmla="*/ 12 w 84"/>
                <a:gd name="T11" fmla="*/ 75 h 114"/>
                <a:gd name="T12" fmla="*/ 12 w 84"/>
                <a:gd name="T13" fmla="*/ 61 h 114"/>
                <a:gd name="T14" fmla="*/ 0 w 84"/>
                <a:gd name="T15" fmla="*/ 45 h 114"/>
                <a:gd name="T16" fmla="*/ 6 w 84"/>
                <a:gd name="T17" fmla="*/ 38 h 114"/>
                <a:gd name="T18" fmla="*/ 12 w 84"/>
                <a:gd name="T19" fmla="*/ 30 h 114"/>
                <a:gd name="T20" fmla="*/ 0 w 84"/>
                <a:gd name="T21" fmla="*/ 15 h 114"/>
                <a:gd name="T22" fmla="*/ 0 w 84"/>
                <a:gd name="T23" fmla="*/ 0 h 114"/>
                <a:gd name="T24" fmla="*/ 6 w 84"/>
                <a:gd name="T25" fmla="*/ 8 h 114"/>
                <a:gd name="T26" fmla="*/ 12 w 84"/>
                <a:gd name="T27" fmla="*/ 15 h 114"/>
                <a:gd name="T28" fmla="*/ 18 w 84"/>
                <a:gd name="T29" fmla="*/ 8 h 114"/>
                <a:gd name="T30" fmla="*/ 24 w 84"/>
                <a:gd name="T31" fmla="*/ 30 h 114"/>
                <a:gd name="T32" fmla="*/ 44 w 84"/>
                <a:gd name="T33" fmla="*/ 30 h 114"/>
                <a:gd name="T34" fmla="*/ 68 w 84"/>
                <a:gd name="T35" fmla="*/ 30 h 114"/>
                <a:gd name="T36" fmla="*/ 74 w 84"/>
                <a:gd name="T37" fmla="*/ 38 h 114"/>
                <a:gd name="T38" fmla="*/ 74 w 84"/>
                <a:gd name="T39" fmla="*/ 53 h 114"/>
                <a:gd name="T40" fmla="*/ 56 w 84"/>
                <a:gd name="T41" fmla="*/ 61 h 114"/>
                <a:gd name="T42" fmla="*/ 62 w 84"/>
                <a:gd name="T43" fmla="*/ 83 h 114"/>
                <a:gd name="T44" fmla="*/ 68 w 84"/>
                <a:gd name="T45" fmla="*/ 91 h 114"/>
                <a:gd name="T46" fmla="*/ 74 w 84"/>
                <a:gd name="T47" fmla="*/ 68 h 114"/>
                <a:gd name="T48" fmla="*/ 80 w 84"/>
                <a:gd name="T49" fmla="*/ 91 h 114"/>
                <a:gd name="T50" fmla="*/ 86 w 84"/>
                <a:gd name="T51" fmla="*/ 113 h 114"/>
                <a:gd name="T52" fmla="*/ 86 w 84"/>
                <a:gd name="T53" fmla="*/ 129 h 114"/>
                <a:gd name="T54" fmla="*/ 80 w 84"/>
                <a:gd name="T55" fmla="*/ 136 h 114"/>
                <a:gd name="T56" fmla="*/ 86 w 84"/>
                <a:gd name="T57" fmla="*/ 144 h 114"/>
                <a:gd name="T58" fmla="*/ 74 w 84"/>
                <a:gd name="T59" fmla="*/ 121 h 114"/>
                <a:gd name="T60" fmla="*/ 62 w 84"/>
                <a:gd name="T61" fmla="*/ 91 h 114"/>
                <a:gd name="T62" fmla="*/ 56 w 84"/>
                <a:gd name="T63" fmla="*/ 91 h 114"/>
                <a:gd name="T64" fmla="*/ 50 w 84"/>
                <a:gd name="T65" fmla="*/ 75 h 114"/>
                <a:gd name="T66" fmla="*/ 30 w 84"/>
                <a:gd name="T67" fmla="*/ 61 h 114"/>
                <a:gd name="T68" fmla="*/ 24 w 84"/>
                <a:gd name="T69" fmla="*/ 68 h 114"/>
                <a:gd name="T70" fmla="*/ 44 w 84"/>
                <a:gd name="T71" fmla="*/ 75 h 114"/>
                <a:gd name="T72" fmla="*/ 50 w 84"/>
                <a:gd name="T73" fmla="*/ 91 h 114"/>
                <a:gd name="T74" fmla="*/ 50 w 84"/>
                <a:gd name="T75" fmla="*/ 99 h 114"/>
                <a:gd name="T76" fmla="*/ 44 w 84"/>
                <a:gd name="T77" fmla="*/ 121 h 114"/>
                <a:gd name="T78" fmla="*/ 44 w 84"/>
                <a:gd name="T79" fmla="*/ 113 h 114"/>
                <a:gd name="T80" fmla="*/ 36 w 84"/>
                <a:gd name="T81" fmla="*/ 113 h 114"/>
                <a:gd name="T82" fmla="*/ 36 w 84"/>
                <a:gd name="T83" fmla="*/ 121 h 114"/>
                <a:gd name="T84" fmla="*/ 30 w 84"/>
                <a:gd name="T85" fmla="*/ 121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71" name="Freeform 4123"/>
            <p:cNvSpPr>
              <a:spLocks/>
            </p:cNvSpPr>
            <p:nvPr/>
          </p:nvSpPr>
          <p:spPr bwMode="auto">
            <a:xfrm>
              <a:off x="4055" y="1979"/>
              <a:ext cx="62" cy="32"/>
            </a:xfrm>
            <a:custGeom>
              <a:avLst/>
              <a:gdLst>
                <a:gd name="T0" fmla="*/ 38 w 60"/>
                <a:gd name="T1" fmla="*/ 8 h 29"/>
                <a:gd name="T2" fmla="*/ 12 w 60"/>
                <a:gd name="T3" fmla="*/ 0 h 29"/>
                <a:gd name="T4" fmla="*/ 0 w 60"/>
                <a:gd name="T5" fmla="*/ 21 h 29"/>
                <a:gd name="T6" fmla="*/ 6 w 60"/>
                <a:gd name="T7" fmla="*/ 35 h 29"/>
                <a:gd name="T8" fmla="*/ 26 w 60"/>
                <a:gd name="T9" fmla="*/ 35 h 29"/>
                <a:gd name="T10" fmla="*/ 44 w 60"/>
                <a:gd name="T11" fmla="*/ 35 h 29"/>
                <a:gd name="T12" fmla="*/ 64 w 60"/>
                <a:gd name="T13" fmla="*/ 35 h 29"/>
                <a:gd name="T14" fmla="*/ 58 w 60"/>
                <a:gd name="T15" fmla="*/ 21 h 29"/>
                <a:gd name="T16" fmla="*/ 52 w 60"/>
                <a:gd name="T17" fmla="*/ 13 h 29"/>
                <a:gd name="T18" fmla="*/ 38 w 60"/>
                <a:gd name="T19" fmla="*/ 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prstDash val="solid"/>
              <a:round/>
              <a:headEnd/>
              <a:tailEnd/>
            </a:ln>
          </p:spPr>
          <p:txBody>
            <a:bodyPr/>
            <a:lstStyle/>
            <a:p>
              <a:endParaRPr lang="en-US"/>
            </a:p>
          </p:txBody>
        </p:sp>
        <p:sp>
          <p:nvSpPr>
            <p:cNvPr id="72" name="Freeform 4124"/>
            <p:cNvSpPr>
              <a:spLocks/>
            </p:cNvSpPr>
            <p:nvPr/>
          </p:nvSpPr>
          <p:spPr bwMode="auto">
            <a:xfrm>
              <a:off x="4334" y="2281"/>
              <a:ext cx="91" cy="101"/>
            </a:xfrm>
            <a:custGeom>
              <a:avLst/>
              <a:gdLst>
                <a:gd name="T0" fmla="*/ 68 w 90"/>
                <a:gd name="T1" fmla="*/ 83 h 90"/>
                <a:gd name="T2" fmla="*/ 74 w 90"/>
                <a:gd name="T3" fmla="*/ 99 h 90"/>
                <a:gd name="T4" fmla="*/ 62 w 90"/>
                <a:gd name="T5" fmla="*/ 99 h 90"/>
                <a:gd name="T6" fmla="*/ 56 w 90"/>
                <a:gd name="T7" fmla="*/ 99 h 90"/>
                <a:gd name="T8" fmla="*/ 42 w 90"/>
                <a:gd name="T9" fmla="*/ 113 h 90"/>
                <a:gd name="T10" fmla="*/ 30 w 90"/>
                <a:gd name="T11" fmla="*/ 105 h 90"/>
                <a:gd name="T12" fmla="*/ 30 w 90"/>
                <a:gd name="T13" fmla="*/ 105 h 90"/>
                <a:gd name="T14" fmla="*/ 24 w 90"/>
                <a:gd name="T15" fmla="*/ 91 h 90"/>
                <a:gd name="T16" fmla="*/ 18 w 90"/>
                <a:gd name="T17" fmla="*/ 99 h 90"/>
                <a:gd name="T18" fmla="*/ 18 w 90"/>
                <a:gd name="T19" fmla="*/ 83 h 90"/>
                <a:gd name="T20" fmla="*/ 12 w 90"/>
                <a:gd name="T21" fmla="*/ 83 h 90"/>
                <a:gd name="T22" fmla="*/ 6 w 90"/>
                <a:gd name="T23" fmla="*/ 61 h 90"/>
                <a:gd name="T24" fmla="*/ 0 w 90"/>
                <a:gd name="T25" fmla="*/ 38 h 90"/>
                <a:gd name="T26" fmla="*/ 12 w 90"/>
                <a:gd name="T27" fmla="*/ 15 h 90"/>
                <a:gd name="T28" fmla="*/ 50 w 90"/>
                <a:gd name="T29" fmla="*/ 15 h 90"/>
                <a:gd name="T30" fmla="*/ 68 w 90"/>
                <a:gd name="T31" fmla="*/ 22 h 90"/>
                <a:gd name="T32" fmla="*/ 68 w 90"/>
                <a:gd name="T33" fmla="*/ 15 h 90"/>
                <a:gd name="T34" fmla="*/ 74 w 90"/>
                <a:gd name="T35" fmla="*/ 8 h 90"/>
                <a:gd name="T36" fmla="*/ 80 w 90"/>
                <a:gd name="T37" fmla="*/ 15 h 90"/>
                <a:gd name="T38" fmla="*/ 92 w 90"/>
                <a:gd name="T39" fmla="*/ 0 h 90"/>
                <a:gd name="T40" fmla="*/ 92 w 90"/>
                <a:gd name="T41" fmla="*/ 22 h 90"/>
                <a:gd name="T42" fmla="*/ 92 w 90"/>
                <a:gd name="T43" fmla="*/ 45 h 90"/>
                <a:gd name="T44" fmla="*/ 92 w 90"/>
                <a:gd name="T45" fmla="*/ 61 h 90"/>
                <a:gd name="T46" fmla="*/ 80 w 90"/>
                <a:gd name="T47" fmla="*/ 75 h 90"/>
                <a:gd name="T48" fmla="*/ 68 w 90"/>
                <a:gd name="T49" fmla="*/ 83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prstDash val="solid"/>
              <a:round/>
              <a:headEnd/>
              <a:tailEnd/>
            </a:ln>
          </p:spPr>
          <p:txBody>
            <a:bodyPr/>
            <a:lstStyle/>
            <a:p>
              <a:endParaRPr lang="en-US"/>
            </a:p>
          </p:txBody>
        </p:sp>
        <p:sp>
          <p:nvSpPr>
            <p:cNvPr id="73" name="Rectangle 4125"/>
            <p:cNvSpPr>
              <a:spLocks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p>
              <a:endParaRPr lang="en-US"/>
            </a:p>
          </p:txBody>
        </p:sp>
        <p:sp>
          <p:nvSpPr>
            <p:cNvPr id="74" name="Rectangle 4126"/>
            <p:cNvSpPr>
              <a:spLocks noChangeArrowheads="1"/>
            </p:cNvSpPr>
            <p:nvPr/>
          </p:nvSpPr>
          <p:spPr bwMode="auto">
            <a:xfrm>
              <a:off x="4511" y="2112"/>
              <a:ext cx="5"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p>
          </p:txBody>
        </p:sp>
        <p:sp>
          <p:nvSpPr>
            <p:cNvPr id="75" name="Freeform 4127"/>
            <p:cNvSpPr>
              <a:spLocks/>
            </p:cNvSpPr>
            <p:nvPr/>
          </p:nvSpPr>
          <p:spPr bwMode="auto">
            <a:xfrm>
              <a:off x="4280" y="2112"/>
              <a:ext cx="145" cy="189"/>
            </a:xfrm>
            <a:custGeom>
              <a:avLst/>
              <a:gdLst>
                <a:gd name="T0" fmla="*/ 80 w 144"/>
                <a:gd name="T1" fmla="*/ 53 h 168"/>
                <a:gd name="T2" fmla="*/ 74 w 144"/>
                <a:gd name="T3" fmla="*/ 46 h 168"/>
                <a:gd name="T4" fmla="*/ 66 w 144"/>
                <a:gd name="T5" fmla="*/ 30 h 168"/>
                <a:gd name="T6" fmla="*/ 54 w 144"/>
                <a:gd name="T7" fmla="*/ 38 h 168"/>
                <a:gd name="T8" fmla="*/ 42 w 144"/>
                <a:gd name="T9" fmla="*/ 23 h 168"/>
                <a:gd name="T10" fmla="*/ 42 w 144"/>
                <a:gd name="T11" fmla="*/ 16 h 168"/>
                <a:gd name="T12" fmla="*/ 24 w 144"/>
                <a:gd name="T13" fmla="*/ 0 h 168"/>
                <a:gd name="T14" fmla="*/ 18 w 144"/>
                <a:gd name="T15" fmla="*/ 0 h 168"/>
                <a:gd name="T16" fmla="*/ 24 w 144"/>
                <a:gd name="T17" fmla="*/ 30 h 168"/>
                <a:gd name="T18" fmla="*/ 12 w 144"/>
                <a:gd name="T19" fmla="*/ 23 h 168"/>
                <a:gd name="T20" fmla="*/ 12 w 144"/>
                <a:gd name="T21" fmla="*/ 16 h 168"/>
                <a:gd name="T22" fmla="*/ 6 w 144"/>
                <a:gd name="T23" fmla="*/ 38 h 168"/>
                <a:gd name="T24" fmla="*/ 0 w 144"/>
                <a:gd name="T25" fmla="*/ 46 h 168"/>
                <a:gd name="T26" fmla="*/ 6 w 144"/>
                <a:gd name="T27" fmla="*/ 53 h 168"/>
                <a:gd name="T28" fmla="*/ 6 w 144"/>
                <a:gd name="T29" fmla="*/ 69 h 168"/>
                <a:gd name="T30" fmla="*/ 18 w 144"/>
                <a:gd name="T31" fmla="*/ 69 h 168"/>
                <a:gd name="T32" fmla="*/ 24 w 144"/>
                <a:gd name="T33" fmla="*/ 122 h 168"/>
                <a:gd name="T34" fmla="*/ 36 w 144"/>
                <a:gd name="T35" fmla="*/ 107 h 168"/>
                <a:gd name="T36" fmla="*/ 48 w 144"/>
                <a:gd name="T37" fmla="*/ 114 h 168"/>
                <a:gd name="T38" fmla="*/ 54 w 144"/>
                <a:gd name="T39" fmla="*/ 107 h 168"/>
                <a:gd name="T40" fmla="*/ 66 w 144"/>
                <a:gd name="T41" fmla="*/ 99 h 168"/>
                <a:gd name="T42" fmla="*/ 86 w 144"/>
                <a:gd name="T43" fmla="*/ 122 h 168"/>
                <a:gd name="T44" fmla="*/ 92 w 144"/>
                <a:gd name="T45" fmla="*/ 137 h 168"/>
                <a:gd name="T46" fmla="*/ 104 w 144"/>
                <a:gd name="T47" fmla="*/ 168 h 168"/>
                <a:gd name="T48" fmla="*/ 110 w 144"/>
                <a:gd name="T49" fmla="*/ 190 h 168"/>
                <a:gd name="T50" fmla="*/ 104 w 144"/>
                <a:gd name="T51" fmla="*/ 205 h 168"/>
                <a:gd name="T52" fmla="*/ 122 w 144"/>
                <a:gd name="T53" fmla="*/ 213 h 168"/>
                <a:gd name="T54" fmla="*/ 122 w 144"/>
                <a:gd name="T55" fmla="*/ 205 h 168"/>
                <a:gd name="T56" fmla="*/ 128 w 144"/>
                <a:gd name="T57" fmla="*/ 198 h 168"/>
                <a:gd name="T58" fmla="*/ 134 w 144"/>
                <a:gd name="T59" fmla="*/ 205 h 168"/>
                <a:gd name="T60" fmla="*/ 146 w 144"/>
                <a:gd name="T61" fmla="*/ 190 h 168"/>
                <a:gd name="T62" fmla="*/ 140 w 144"/>
                <a:gd name="T63" fmla="*/ 174 h 168"/>
                <a:gd name="T64" fmla="*/ 140 w 144"/>
                <a:gd name="T65" fmla="*/ 160 h 168"/>
                <a:gd name="T66" fmla="*/ 140 w 144"/>
                <a:gd name="T67" fmla="*/ 160 h 168"/>
                <a:gd name="T68" fmla="*/ 122 w 144"/>
                <a:gd name="T69" fmla="*/ 144 h 168"/>
                <a:gd name="T70" fmla="*/ 116 w 144"/>
                <a:gd name="T71" fmla="*/ 129 h 168"/>
                <a:gd name="T72" fmla="*/ 104 w 144"/>
                <a:gd name="T73" fmla="*/ 114 h 168"/>
                <a:gd name="T74" fmla="*/ 92 w 144"/>
                <a:gd name="T75" fmla="*/ 91 h 168"/>
                <a:gd name="T76" fmla="*/ 66 w 144"/>
                <a:gd name="T77" fmla="*/ 77 h 168"/>
                <a:gd name="T78" fmla="*/ 74 w 144"/>
                <a:gd name="T79" fmla="*/ 69 h 168"/>
                <a:gd name="T80" fmla="*/ 86 w 144"/>
                <a:gd name="T81" fmla="*/ 61 h 168"/>
                <a:gd name="T82" fmla="*/ 80 w 144"/>
                <a:gd name="T83" fmla="*/ 53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prstDash val="solid"/>
              <a:round/>
              <a:headEnd/>
              <a:tailEnd/>
            </a:ln>
          </p:spPr>
          <p:txBody>
            <a:bodyPr/>
            <a:lstStyle/>
            <a:p>
              <a:endParaRPr lang="en-US"/>
            </a:p>
          </p:txBody>
        </p:sp>
        <p:sp>
          <p:nvSpPr>
            <p:cNvPr id="76" name="Freeform 4128"/>
            <p:cNvSpPr>
              <a:spLocks/>
            </p:cNvSpPr>
            <p:nvPr/>
          </p:nvSpPr>
          <p:spPr bwMode="auto">
            <a:xfrm>
              <a:off x="4134" y="1972"/>
              <a:ext cx="158" cy="410"/>
            </a:xfrm>
            <a:custGeom>
              <a:avLst/>
              <a:gdLst>
                <a:gd name="T0" fmla="*/ 88 w 155"/>
                <a:gd name="T1" fmla="*/ 112 h 365"/>
                <a:gd name="T2" fmla="*/ 88 w 155"/>
                <a:gd name="T3" fmla="*/ 97 h 365"/>
                <a:gd name="T4" fmla="*/ 100 w 155"/>
                <a:gd name="T5" fmla="*/ 67 h 365"/>
                <a:gd name="T6" fmla="*/ 94 w 155"/>
                <a:gd name="T7" fmla="*/ 21 h 365"/>
                <a:gd name="T8" fmla="*/ 68 w 155"/>
                <a:gd name="T9" fmla="*/ 0 h 365"/>
                <a:gd name="T10" fmla="*/ 62 w 155"/>
                <a:gd name="T11" fmla="*/ 21 h 365"/>
                <a:gd name="T12" fmla="*/ 68 w 155"/>
                <a:gd name="T13" fmla="*/ 37 h 365"/>
                <a:gd name="T14" fmla="*/ 38 w 155"/>
                <a:gd name="T15" fmla="*/ 52 h 365"/>
                <a:gd name="T16" fmla="*/ 38 w 155"/>
                <a:gd name="T17" fmla="*/ 90 h 365"/>
                <a:gd name="T18" fmla="*/ 12 w 155"/>
                <a:gd name="T19" fmla="*/ 120 h 365"/>
                <a:gd name="T20" fmla="*/ 12 w 155"/>
                <a:gd name="T21" fmla="*/ 165 h 365"/>
                <a:gd name="T22" fmla="*/ 6 w 155"/>
                <a:gd name="T23" fmla="*/ 165 h 365"/>
                <a:gd name="T24" fmla="*/ 0 w 155"/>
                <a:gd name="T25" fmla="*/ 188 h 365"/>
                <a:gd name="T26" fmla="*/ 12 w 155"/>
                <a:gd name="T27" fmla="*/ 211 h 365"/>
                <a:gd name="T28" fmla="*/ 24 w 155"/>
                <a:gd name="T29" fmla="*/ 218 h 365"/>
                <a:gd name="T30" fmla="*/ 32 w 155"/>
                <a:gd name="T31" fmla="*/ 218 h 365"/>
                <a:gd name="T32" fmla="*/ 32 w 155"/>
                <a:gd name="T33" fmla="*/ 234 h 365"/>
                <a:gd name="T34" fmla="*/ 44 w 155"/>
                <a:gd name="T35" fmla="*/ 234 h 365"/>
                <a:gd name="T36" fmla="*/ 56 w 155"/>
                <a:gd name="T37" fmla="*/ 272 h 365"/>
                <a:gd name="T38" fmla="*/ 50 w 155"/>
                <a:gd name="T39" fmla="*/ 317 h 365"/>
                <a:gd name="T40" fmla="*/ 62 w 155"/>
                <a:gd name="T41" fmla="*/ 317 h 365"/>
                <a:gd name="T42" fmla="*/ 68 w 155"/>
                <a:gd name="T43" fmla="*/ 317 h 365"/>
                <a:gd name="T44" fmla="*/ 74 w 155"/>
                <a:gd name="T45" fmla="*/ 317 h 365"/>
                <a:gd name="T46" fmla="*/ 88 w 155"/>
                <a:gd name="T47" fmla="*/ 301 h 365"/>
                <a:gd name="T48" fmla="*/ 100 w 155"/>
                <a:gd name="T49" fmla="*/ 286 h 365"/>
                <a:gd name="T50" fmla="*/ 112 w 155"/>
                <a:gd name="T51" fmla="*/ 301 h 365"/>
                <a:gd name="T52" fmla="*/ 130 w 155"/>
                <a:gd name="T53" fmla="*/ 377 h 365"/>
                <a:gd name="T54" fmla="*/ 137 w 155"/>
                <a:gd name="T55" fmla="*/ 385 h 365"/>
                <a:gd name="T56" fmla="*/ 143 w 155"/>
                <a:gd name="T57" fmla="*/ 422 h 365"/>
                <a:gd name="T58" fmla="*/ 143 w 155"/>
                <a:gd name="T59" fmla="*/ 461 h 365"/>
                <a:gd name="T60" fmla="*/ 161 w 155"/>
                <a:gd name="T61" fmla="*/ 430 h 365"/>
                <a:gd name="T62" fmla="*/ 149 w 155"/>
                <a:gd name="T63" fmla="*/ 377 h 365"/>
                <a:gd name="T64" fmla="*/ 130 w 155"/>
                <a:gd name="T65" fmla="*/ 347 h 365"/>
                <a:gd name="T66" fmla="*/ 130 w 155"/>
                <a:gd name="T67" fmla="*/ 325 h 365"/>
                <a:gd name="T68" fmla="*/ 130 w 155"/>
                <a:gd name="T69" fmla="*/ 309 h 365"/>
                <a:gd name="T70" fmla="*/ 106 w 155"/>
                <a:gd name="T71" fmla="*/ 248 h 365"/>
                <a:gd name="T72" fmla="*/ 112 w 155"/>
                <a:gd name="T73" fmla="*/ 226 h 365"/>
                <a:gd name="T74" fmla="*/ 137 w 155"/>
                <a:gd name="T75" fmla="*/ 211 h 365"/>
                <a:gd name="T76" fmla="*/ 155 w 155"/>
                <a:gd name="T77" fmla="*/ 195 h 365"/>
                <a:gd name="T78" fmla="*/ 155 w 155"/>
                <a:gd name="T79" fmla="*/ 173 h 365"/>
                <a:gd name="T80" fmla="*/ 137 w 155"/>
                <a:gd name="T81" fmla="*/ 165 h 365"/>
                <a:gd name="T82" fmla="*/ 124 w 155"/>
                <a:gd name="T83" fmla="*/ 135 h 365"/>
                <a:gd name="T84" fmla="*/ 112 w 155"/>
                <a:gd name="T85" fmla="*/ 112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77" name="Freeform 4129"/>
            <p:cNvSpPr>
              <a:spLocks/>
            </p:cNvSpPr>
            <p:nvPr/>
          </p:nvSpPr>
          <p:spPr bwMode="auto">
            <a:xfrm>
              <a:off x="4637" y="2193"/>
              <a:ext cx="85" cy="135"/>
            </a:xfrm>
            <a:custGeom>
              <a:avLst/>
              <a:gdLst>
                <a:gd name="T0" fmla="*/ 18 w 84"/>
                <a:gd name="T1" fmla="*/ 99 h 120"/>
                <a:gd name="T2" fmla="*/ 18 w 84"/>
                <a:gd name="T3" fmla="*/ 107 h 120"/>
                <a:gd name="T4" fmla="*/ 6 w 84"/>
                <a:gd name="T5" fmla="*/ 83 h 120"/>
                <a:gd name="T6" fmla="*/ 0 w 84"/>
                <a:gd name="T7" fmla="*/ 61 h 120"/>
                <a:gd name="T8" fmla="*/ 12 w 84"/>
                <a:gd name="T9" fmla="*/ 69 h 120"/>
                <a:gd name="T10" fmla="*/ 6 w 84"/>
                <a:gd name="T11" fmla="*/ 38 h 120"/>
                <a:gd name="T12" fmla="*/ 6 w 84"/>
                <a:gd name="T13" fmla="*/ 16 h 120"/>
                <a:gd name="T14" fmla="*/ 6 w 84"/>
                <a:gd name="T15" fmla="*/ 0 h 120"/>
                <a:gd name="T16" fmla="*/ 30 w 84"/>
                <a:gd name="T17" fmla="*/ 8 h 120"/>
                <a:gd name="T18" fmla="*/ 36 w 84"/>
                <a:gd name="T19" fmla="*/ 16 h 120"/>
                <a:gd name="T20" fmla="*/ 44 w 84"/>
                <a:gd name="T21" fmla="*/ 30 h 120"/>
                <a:gd name="T22" fmla="*/ 44 w 84"/>
                <a:gd name="T23" fmla="*/ 46 h 120"/>
                <a:gd name="T24" fmla="*/ 36 w 84"/>
                <a:gd name="T25" fmla="*/ 69 h 120"/>
                <a:gd name="T26" fmla="*/ 30 w 84"/>
                <a:gd name="T27" fmla="*/ 77 h 120"/>
                <a:gd name="T28" fmla="*/ 30 w 84"/>
                <a:gd name="T29" fmla="*/ 91 h 120"/>
                <a:gd name="T30" fmla="*/ 44 w 84"/>
                <a:gd name="T31" fmla="*/ 122 h 120"/>
                <a:gd name="T32" fmla="*/ 50 w 84"/>
                <a:gd name="T33" fmla="*/ 122 h 120"/>
                <a:gd name="T34" fmla="*/ 50 w 84"/>
                <a:gd name="T35" fmla="*/ 114 h 120"/>
                <a:gd name="T36" fmla="*/ 62 w 84"/>
                <a:gd name="T37" fmla="*/ 114 h 120"/>
                <a:gd name="T38" fmla="*/ 68 w 84"/>
                <a:gd name="T39" fmla="*/ 122 h 120"/>
                <a:gd name="T40" fmla="*/ 68 w 84"/>
                <a:gd name="T41" fmla="*/ 122 h 120"/>
                <a:gd name="T42" fmla="*/ 80 w 84"/>
                <a:gd name="T43" fmla="*/ 129 h 120"/>
                <a:gd name="T44" fmla="*/ 74 w 84"/>
                <a:gd name="T45" fmla="*/ 129 h 120"/>
                <a:gd name="T46" fmla="*/ 80 w 84"/>
                <a:gd name="T47" fmla="*/ 144 h 120"/>
                <a:gd name="T48" fmla="*/ 86 w 84"/>
                <a:gd name="T49" fmla="*/ 144 h 120"/>
                <a:gd name="T50" fmla="*/ 80 w 84"/>
                <a:gd name="T51" fmla="*/ 152 h 120"/>
                <a:gd name="T52" fmla="*/ 80 w 84"/>
                <a:gd name="T53" fmla="*/ 144 h 120"/>
                <a:gd name="T54" fmla="*/ 68 w 84"/>
                <a:gd name="T55" fmla="*/ 137 h 120"/>
                <a:gd name="T56" fmla="*/ 62 w 84"/>
                <a:gd name="T57" fmla="*/ 129 h 120"/>
                <a:gd name="T58" fmla="*/ 56 w 84"/>
                <a:gd name="T59" fmla="*/ 122 h 120"/>
                <a:gd name="T60" fmla="*/ 56 w 84"/>
                <a:gd name="T61" fmla="*/ 137 h 120"/>
                <a:gd name="T62" fmla="*/ 36 w 84"/>
                <a:gd name="T63" fmla="*/ 122 h 120"/>
                <a:gd name="T64" fmla="*/ 30 w 84"/>
                <a:gd name="T65" fmla="*/ 129 h 120"/>
                <a:gd name="T66" fmla="*/ 18 w 84"/>
                <a:gd name="T67" fmla="*/ 122 h 120"/>
                <a:gd name="T68" fmla="*/ 18 w 84"/>
                <a:gd name="T69" fmla="*/ 114 h 120"/>
                <a:gd name="T70" fmla="*/ 24 w 84"/>
                <a:gd name="T71" fmla="*/ 99 h 120"/>
                <a:gd name="T72" fmla="*/ 18 w 84"/>
                <a:gd name="T73" fmla="*/ 99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239FB1"/>
            </a:solidFill>
            <a:ln w="9525">
              <a:solidFill>
                <a:srgbClr val="000000"/>
              </a:solidFill>
              <a:prstDash val="solid"/>
              <a:round/>
              <a:headEnd/>
              <a:tailEnd/>
            </a:ln>
          </p:spPr>
          <p:txBody>
            <a:bodyPr/>
            <a:lstStyle/>
            <a:p>
              <a:endParaRPr lang="en-US"/>
            </a:p>
          </p:txBody>
        </p:sp>
        <p:sp>
          <p:nvSpPr>
            <p:cNvPr id="78" name="Freeform 4130"/>
            <p:cNvSpPr>
              <a:spLocks/>
            </p:cNvSpPr>
            <p:nvPr/>
          </p:nvSpPr>
          <p:spPr bwMode="auto">
            <a:xfrm>
              <a:off x="4692" y="2395"/>
              <a:ext cx="86" cy="94"/>
            </a:xfrm>
            <a:custGeom>
              <a:avLst/>
              <a:gdLst>
                <a:gd name="T0" fmla="*/ 70 w 84"/>
                <a:gd name="T1" fmla="*/ 105 h 84"/>
                <a:gd name="T2" fmla="*/ 62 w 84"/>
                <a:gd name="T3" fmla="*/ 91 h 84"/>
                <a:gd name="T4" fmla="*/ 62 w 84"/>
                <a:gd name="T5" fmla="*/ 97 h 84"/>
                <a:gd name="T6" fmla="*/ 44 w 84"/>
                <a:gd name="T7" fmla="*/ 83 h 84"/>
                <a:gd name="T8" fmla="*/ 44 w 84"/>
                <a:gd name="T9" fmla="*/ 60 h 84"/>
                <a:gd name="T10" fmla="*/ 32 w 84"/>
                <a:gd name="T11" fmla="*/ 45 h 84"/>
                <a:gd name="T12" fmla="*/ 26 w 84"/>
                <a:gd name="T13" fmla="*/ 53 h 84"/>
                <a:gd name="T14" fmla="*/ 26 w 84"/>
                <a:gd name="T15" fmla="*/ 53 h 84"/>
                <a:gd name="T16" fmla="*/ 18 w 84"/>
                <a:gd name="T17" fmla="*/ 53 h 84"/>
                <a:gd name="T18" fmla="*/ 12 w 84"/>
                <a:gd name="T19" fmla="*/ 45 h 84"/>
                <a:gd name="T20" fmla="*/ 6 w 84"/>
                <a:gd name="T21" fmla="*/ 60 h 84"/>
                <a:gd name="T22" fmla="*/ 0 w 84"/>
                <a:gd name="T23" fmla="*/ 67 h 84"/>
                <a:gd name="T24" fmla="*/ 6 w 84"/>
                <a:gd name="T25" fmla="*/ 53 h 84"/>
                <a:gd name="T26" fmla="*/ 18 w 84"/>
                <a:gd name="T27" fmla="*/ 38 h 84"/>
                <a:gd name="T28" fmla="*/ 32 w 84"/>
                <a:gd name="T29" fmla="*/ 22 h 84"/>
                <a:gd name="T30" fmla="*/ 32 w 84"/>
                <a:gd name="T31" fmla="*/ 38 h 84"/>
                <a:gd name="T32" fmla="*/ 44 w 84"/>
                <a:gd name="T33" fmla="*/ 38 h 84"/>
                <a:gd name="T34" fmla="*/ 50 w 84"/>
                <a:gd name="T35" fmla="*/ 30 h 84"/>
                <a:gd name="T36" fmla="*/ 50 w 84"/>
                <a:gd name="T37" fmla="*/ 15 h 84"/>
                <a:gd name="T38" fmla="*/ 56 w 84"/>
                <a:gd name="T39" fmla="*/ 15 h 84"/>
                <a:gd name="T40" fmla="*/ 62 w 84"/>
                <a:gd name="T41" fmla="*/ 15 h 84"/>
                <a:gd name="T42" fmla="*/ 62 w 84"/>
                <a:gd name="T43" fmla="*/ 0 h 84"/>
                <a:gd name="T44" fmla="*/ 76 w 84"/>
                <a:gd name="T45" fmla="*/ 8 h 84"/>
                <a:gd name="T46" fmla="*/ 82 w 84"/>
                <a:gd name="T47" fmla="*/ 30 h 84"/>
                <a:gd name="T48" fmla="*/ 88 w 84"/>
                <a:gd name="T49" fmla="*/ 60 h 84"/>
                <a:gd name="T50" fmla="*/ 82 w 84"/>
                <a:gd name="T51" fmla="*/ 75 h 84"/>
                <a:gd name="T52" fmla="*/ 82 w 84"/>
                <a:gd name="T53" fmla="*/ 83 h 84"/>
                <a:gd name="T54" fmla="*/ 76 w 84"/>
                <a:gd name="T55" fmla="*/ 60 h 84"/>
                <a:gd name="T56" fmla="*/ 70 w 84"/>
                <a:gd name="T57" fmla="*/ 67 h 84"/>
                <a:gd name="T58" fmla="*/ 70 w 84"/>
                <a:gd name="T59" fmla="*/ 83 h 84"/>
                <a:gd name="T60" fmla="*/ 70 w 84"/>
                <a:gd name="T61" fmla="*/ 105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239FB1"/>
            </a:solidFill>
            <a:ln w="9525">
              <a:solidFill>
                <a:srgbClr val="000000"/>
              </a:solidFill>
              <a:prstDash val="solid"/>
              <a:round/>
              <a:headEnd/>
              <a:tailEnd/>
            </a:ln>
          </p:spPr>
          <p:txBody>
            <a:bodyPr/>
            <a:lstStyle/>
            <a:p>
              <a:endParaRPr lang="en-US"/>
            </a:p>
          </p:txBody>
        </p:sp>
        <p:sp>
          <p:nvSpPr>
            <p:cNvPr id="79" name="Freeform 4131"/>
            <p:cNvSpPr>
              <a:spLocks/>
            </p:cNvSpPr>
            <p:nvPr/>
          </p:nvSpPr>
          <p:spPr bwMode="auto">
            <a:xfrm>
              <a:off x="4699" y="2369"/>
              <a:ext cx="17" cy="39"/>
            </a:xfrm>
            <a:custGeom>
              <a:avLst/>
              <a:gdLst>
                <a:gd name="T0" fmla="*/ 16 w 18"/>
                <a:gd name="T1" fmla="*/ 0 h 35"/>
                <a:gd name="T2" fmla="*/ 10 w 18"/>
                <a:gd name="T3" fmla="*/ 36 h 35"/>
                <a:gd name="T4" fmla="*/ 10 w 18"/>
                <a:gd name="T5" fmla="*/ 43 h 35"/>
                <a:gd name="T6" fmla="*/ 0 w 18"/>
                <a:gd name="T7" fmla="*/ 29 h 35"/>
                <a:gd name="T8" fmla="*/ 6 w 18"/>
                <a:gd name="T9" fmla="*/ 21 h 35"/>
                <a:gd name="T10" fmla="*/ 6 w 18"/>
                <a:gd name="T11" fmla="*/ 0 h 35"/>
                <a:gd name="T12" fmla="*/ 16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239FB1"/>
            </a:solidFill>
            <a:ln w="9525">
              <a:solidFill>
                <a:srgbClr val="000000"/>
              </a:solidFill>
              <a:prstDash val="solid"/>
              <a:round/>
              <a:headEnd/>
              <a:tailEnd/>
            </a:ln>
          </p:spPr>
          <p:txBody>
            <a:bodyPr/>
            <a:lstStyle/>
            <a:p>
              <a:endParaRPr lang="en-US"/>
            </a:p>
          </p:txBody>
        </p:sp>
        <p:sp>
          <p:nvSpPr>
            <p:cNvPr id="80" name="Freeform 4132"/>
            <p:cNvSpPr>
              <a:spLocks/>
            </p:cNvSpPr>
            <p:nvPr/>
          </p:nvSpPr>
          <p:spPr bwMode="auto">
            <a:xfrm>
              <a:off x="4728" y="2328"/>
              <a:ext cx="25" cy="34"/>
            </a:xfrm>
            <a:custGeom>
              <a:avLst/>
              <a:gdLst>
                <a:gd name="T0" fmla="*/ 20 w 24"/>
                <a:gd name="T1" fmla="*/ 39 h 30"/>
                <a:gd name="T2" fmla="*/ 14 w 24"/>
                <a:gd name="T3" fmla="*/ 31 h 30"/>
                <a:gd name="T4" fmla="*/ 0 w 24"/>
                <a:gd name="T5" fmla="*/ 8 h 30"/>
                <a:gd name="T6" fmla="*/ 14 w 24"/>
                <a:gd name="T7" fmla="*/ 0 h 30"/>
                <a:gd name="T8" fmla="*/ 20 w 24"/>
                <a:gd name="T9" fmla="*/ 16 h 30"/>
                <a:gd name="T10" fmla="*/ 26 w 24"/>
                <a:gd name="T11" fmla="*/ 39 h 30"/>
                <a:gd name="T12" fmla="*/ 20 w 24"/>
                <a:gd name="T13" fmla="*/ 3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239FB1"/>
            </a:solidFill>
            <a:ln w="9525">
              <a:solidFill>
                <a:srgbClr val="000000"/>
              </a:solidFill>
              <a:prstDash val="solid"/>
              <a:round/>
              <a:headEnd/>
              <a:tailEnd/>
            </a:ln>
          </p:spPr>
          <p:txBody>
            <a:bodyPr/>
            <a:lstStyle/>
            <a:p>
              <a:endParaRPr lang="en-US"/>
            </a:p>
          </p:txBody>
        </p:sp>
        <p:sp>
          <p:nvSpPr>
            <p:cNvPr id="81" name="Freeform 4133"/>
            <p:cNvSpPr>
              <a:spLocks/>
            </p:cNvSpPr>
            <p:nvPr/>
          </p:nvSpPr>
          <p:spPr bwMode="auto">
            <a:xfrm>
              <a:off x="4686" y="2348"/>
              <a:ext cx="24" cy="27"/>
            </a:xfrm>
            <a:custGeom>
              <a:avLst/>
              <a:gdLst>
                <a:gd name="T0" fmla="*/ 18 w 24"/>
                <a:gd name="T1" fmla="*/ 8 h 24"/>
                <a:gd name="T2" fmla="*/ 0 w 24"/>
                <a:gd name="T3" fmla="*/ 0 h 24"/>
                <a:gd name="T4" fmla="*/ 0 w 24"/>
                <a:gd name="T5" fmla="*/ 0 h 24"/>
                <a:gd name="T6" fmla="*/ 6 w 24"/>
                <a:gd name="T7" fmla="*/ 30 h 24"/>
                <a:gd name="T8" fmla="*/ 24 w 24"/>
                <a:gd name="T9" fmla="*/ 16 h 24"/>
                <a:gd name="T10" fmla="*/ 24 w 24"/>
                <a:gd name="T11" fmla="*/ 8 h 24"/>
                <a:gd name="T12" fmla="*/ 18 w 24"/>
                <a:gd name="T13" fmla="*/ 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82" name="Freeform 4134"/>
            <p:cNvSpPr>
              <a:spLocks/>
            </p:cNvSpPr>
            <p:nvPr/>
          </p:nvSpPr>
          <p:spPr bwMode="auto">
            <a:xfrm>
              <a:off x="4607" y="2362"/>
              <a:ext cx="42" cy="60"/>
            </a:xfrm>
            <a:custGeom>
              <a:avLst/>
              <a:gdLst>
                <a:gd name="T0" fmla="*/ 42 w 42"/>
                <a:gd name="T1" fmla="*/ 16 h 53"/>
                <a:gd name="T2" fmla="*/ 12 w 42"/>
                <a:gd name="T3" fmla="*/ 52 h 53"/>
                <a:gd name="T4" fmla="*/ 0 w 42"/>
                <a:gd name="T5" fmla="*/ 68 h 53"/>
                <a:gd name="T6" fmla="*/ 0 w 42"/>
                <a:gd name="T7" fmla="*/ 60 h 53"/>
                <a:gd name="T8" fmla="*/ 12 w 42"/>
                <a:gd name="T9" fmla="*/ 45 h 53"/>
                <a:gd name="T10" fmla="*/ 30 w 42"/>
                <a:gd name="T11" fmla="*/ 23 h 53"/>
                <a:gd name="T12" fmla="*/ 30 w 42"/>
                <a:gd name="T13" fmla="*/ 8 h 53"/>
                <a:gd name="T14" fmla="*/ 36 w 42"/>
                <a:gd name="T15" fmla="*/ 8 h 53"/>
                <a:gd name="T16" fmla="*/ 36 w 42"/>
                <a:gd name="T17" fmla="*/ 0 h 53"/>
                <a:gd name="T18" fmla="*/ 42 w 42"/>
                <a:gd name="T19" fmla="*/ 16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prstDash val="solid"/>
              <a:round/>
              <a:headEnd/>
              <a:tailEnd/>
            </a:ln>
          </p:spPr>
          <p:txBody>
            <a:bodyPr/>
            <a:lstStyle/>
            <a:p>
              <a:endParaRPr lang="en-US"/>
            </a:p>
          </p:txBody>
        </p:sp>
        <p:sp>
          <p:nvSpPr>
            <p:cNvPr id="83" name="Freeform 4135"/>
            <p:cNvSpPr>
              <a:spLocks/>
            </p:cNvSpPr>
            <p:nvPr/>
          </p:nvSpPr>
          <p:spPr bwMode="auto">
            <a:xfrm>
              <a:off x="4649" y="2315"/>
              <a:ext cx="24" cy="20"/>
            </a:xfrm>
            <a:custGeom>
              <a:avLst/>
              <a:gdLst>
                <a:gd name="T0" fmla="*/ 24 w 24"/>
                <a:gd name="T1" fmla="*/ 14 h 18"/>
                <a:gd name="T2" fmla="*/ 24 w 24"/>
                <a:gd name="T3" fmla="*/ 22 h 18"/>
                <a:gd name="T4" fmla="*/ 12 w 24"/>
                <a:gd name="T5" fmla="*/ 8 h 18"/>
                <a:gd name="T6" fmla="*/ 0 w 24"/>
                <a:gd name="T7" fmla="*/ 0 h 18"/>
                <a:gd name="T8" fmla="*/ 24 w 24"/>
                <a:gd name="T9" fmla="*/ 0 h 18"/>
                <a:gd name="T10" fmla="*/ 24 w 24"/>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84" name="Freeform 4136"/>
            <p:cNvSpPr>
              <a:spLocks/>
            </p:cNvSpPr>
            <p:nvPr/>
          </p:nvSpPr>
          <p:spPr bwMode="auto">
            <a:xfrm>
              <a:off x="4728" y="2355"/>
              <a:ext cx="18" cy="33"/>
            </a:xfrm>
            <a:custGeom>
              <a:avLst/>
              <a:gdLst>
                <a:gd name="T0" fmla="*/ 12 w 18"/>
                <a:gd name="T1" fmla="*/ 8 h 29"/>
                <a:gd name="T2" fmla="*/ 18 w 18"/>
                <a:gd name="T3" fmla="*/ 31 h 29"/>
                <a:gd name="T4" fmla="*/ 18 w 18"/>
                <a:gd name="T5" fmla="*/ 31 h 29"/>
                <a:gd name="T6" fmla="*/ 12 w 18"/>
                <a:gd name="T7" fmla="*/ 38 h 29"/>
                <a:gd name="T8" fmla="*/ 6 w 18"/>
                <a:gd name="T9" fmla="*/ 16 h 29"/>
                <a:gd name="T10" fmla="*/ 0 w 18"/>
                <a:gd name="T11" fmla="*/ 0 h 29"/>
                <a:gd name="T12" fmla="*/ 12 w 18"/>
                <a:gd name="T13" fmla="*/ 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85" name="Freeform 4137"/>
            <p:cNvSpPr>
              <a:spLocks/>
            </p:cNvSpPr>
            <p:nvPr/>
          </p:nvSpPr>
          <p:spPr bwMode="auto">
            <a:xfrm>
              <a:off x="4710" y="2335"/>
              <a:ext cx="12" cy="13"/>
            </a:xfrm>
            <a:custGeom>
              <a:avLst/>
              <a:gdLst>
                <a:gd name="T0" fmla="*/ 12 w 12"/>
                <a:gd name="T1" fmla="*/ 14 h 12"/>
                <a:gd name="T2" fmla="*/ 0 w 12"/>
                <a:gd name="T3" fmla="*/ 8 h 12"/>
                <a:gd name="T4" fmla="*/ 0 w 12"/>
                <a:gd name="T5" fmla="*/ 8 h 12"/>
                <a:gd name="T6" fmla="*/ 0 w 12"/>
                <a:gd name="T7" fmla="*/ 0 h 12"/>
                <a:gd name="T8" fmla="*/ 12 w 12"/>
                <a:gd name="T9" fmla="*/ 14 h 12"/>
                <a:gd name="T10" fmla="*/ 12 w 12"/>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p>
          </p:txBody>
        </p:sp>
        <p:sp>
          <p:nvSpPr>
            <p:cNvPr id="86" name="Freeform 4138"/>
            <p:cNvSpPr>
              <a:spLocks/>
            </p:cNvSpPr>
            <p:nvPr/>
          </p:nvSpPr>
          <p:spPr bwMode="auto">
            <a:xfrm>
              <a:off x="4722" y="2388"/>
              <a:ext cx="19" cy="7"/>
            </a:xfrm>
            <a:custGeom>
              <a:avLst/>
              <a:gdLst>
                <a:gd name="T0" fmla="*/ 20 w 18"/>
                <a:gd name="T1" fmla="*/ 8 h 6"/>
                <a:gd name="T2" fmla="*/ 14 w 18"/>
                <a:gd name="T3" fmla="*/ 0 h 6"/>
                <a:gd name="T4" fmla="*/ 0 w 18"/>
                <a:gd name="T5" fmla="*/ 8 h 6"/>
                <a:gd name="T6" fmla="*/ 20 w 18"/>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87" name="Freeform 4139"/>
            <p:cNvSpPr>
              <a:spLocks/>
            </p:cNvSpPr>
            <p:nvPr/>
          </p:nvSpPr>
          <p:spPr bwMode="auto">
            <a:xfrm>
              <a:off x="4716" y="2362"/>
              <a:ext cx="6" cy="39"/>
            </a:xfrm>
            <a:custGeom>
              <a:avLst/>
              <a:gdLst>
                <a:gd name="T0" fmla="*/ 6 w 6"/>
                <a:gd name="T1" fmla="*/ 0 h 35"/>
                <a:gd name="T2" fmla="*/ 6 w 6"/>
                <a:gd name="T3" fmla="*/ 8 h 35"/>
                <a:gd name="T4" fmla="*/ 6 w 6"/>
                <a:gd name="T5" fmla="*/ 29 h 35"/>
                <a:gd name="T6" fmla="*/ 0 w 6"/>
                <a:gd name="T7" fmla="*/ 43 h 35"/>
                <a:gd name="T8" fmla="*/ 6 w 6"/>
                <a:gd name="T9" fmla="*/ 22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88" name="Freeform 4140"/>
            <p:cNvSpPr>
              <a:spLocks/>
            </p:cNvSpPr>
            <p:nvPr/>
          </p:nvSpPr>
          <p:spPr bwMode="auto">
            <a:xfrm>
              <a:off x="4238" y="2152"/>
              <a:ext cx="151" cy="330"/>
            </a:xfrm>
            <a:custGeom>
              <a:avLst/>
              <a:gdLst>
                <a:gd name="T0" fmla="*/ 55 w 149"/>
                <a:gd name="T1" fmla="*/ 288 h 293"/>
                <a:gd name="T2" fmla="*/ 49 w 149"/>
                <a:gd name="T3" fmla="*/ 265 h 293"/>
                <a:gd name="T4" fmla="*/ 55 w 149"/>
                <a:gd name="T5" fmla="*/ 243 h 293"/>
                <a:gd name="T6" fmla="*/ 55 w 149"/>
                <a:gd name="T7" fmla="*/ 221 h 293"/>
                <a:gd name="T8" fmla="*/ 55 w 149"/>
                <a:gd name="T9" fmla="*/ 182 h 293"/>
                <a:gd name="T10" fmla="*/ 73 w 149"/>
                <a:gd name="T11" fmla="*/ 175 h 293"/>
                <a:gd name="T12" fmla="*/ 73 w 149"/>
                <a:gd name="T13" fmla="*/ 198 h 293"/>
                <a:gd name="T14" fmla="*/ 85 w 149"/>
                <a:gd name="T15" fmla="*/ 198 h 293"/>
                <a:gd name="T16" fmla="*/ 103 w 149"/>
                <a:gd name="T17" fmla="*/ 213 h 293"/>
                <a:gd name="T18" fmla="*/ 109 w 149"/>
                <a:gd name="T19" fmla="*/ 229 h 293"/>
                <a:gd name="T20" fmla="*/ 103 w 149"/>
                <a:gd name="T21" fmla="*/ 205 h 293"/>
                <a:gd name="T22" fmla="*/ 97 w 149"/>
                <a:gd name="T23" fmla="*/ 182 h 293"/>
                <a:gd name="T24" fmla="*/ 109 w 149"/>
                <a:gd name="T25" fmla="*/ 160 h 293"/>
                <a:gd name="T26" fmla="*/ 147 w 149"/>
                <a:gd name="T27" fmla="*/ 160 h 293"/>
                <a:gd name="T28" fmla="*/ 153 w 149"/>
                <a:gd name="T29" fmla="*/ 144 h 293"/>
                <a:gd name="T30" fmla="*/ 147 w 149"/>
                <a:gd name="T31" fmla="*/ 122 h 293"/>
                <a:gd name="T32" fmla="*/ 135 w 149"/>
                <a:gd name="T33" fmla="*/ 91 h 293"/>
                <a:gd name="T34" fmla="*/ 129 w 149"/>
                <a:gd name="T35" fmla="*/ 77 h 293"/>
                <a:gd name="T36" fmla="*/ 109 w 149"/>
                <a:gd name="T37" fmla="*/ 53 h 293"/>
                <a:gd name="T38" fmla="*/ 97 w 149"/>
                <a:gd name="T39" fmla="*/ 61 h 293"/>
                <a:gd name="T40" fmla="*/ 91 w 149"/>
                <a:gd name="T41" fmla="*/ 69 h 293"/>
                <a:gd name="T42" fmla="*/ 79 w 149"/>
                <a:gd name="T43" fmla="*/ 61 h 293"/>
                <a:gd name="T44" fmla="*/ 67 w 149"/>
                <a:gd name="T45" fmla="*/ 77 h 293"/>
                <a:gd name="T46" fmla="*/ 61 w 149"/>
                <a:gd name="T47" fmla="*/ 23 h 293"/>
                <a:gd name="T48" fmla="*/ 49 w 149"/>
                <a:gd name="T49" fmla="*/ 23 h 293"/>
                <a:gd name="T50" fmla="*/ 49 w 149"/>
                <a:gd name="T51" fmla="*/ 8 h 293"/>
                <a:gd name="T52" fmla="*/ 43 w 149"/>
                <a:gd name="T53" fmla="*/ 0 h 293"/>
                <a:gd name="T54" fmla="*/ 29 w 149"/>
                <a:gd name="T55" fmla="*/ 8 h 293"/>
                <a:gd name="T56" fmla="*/ 24 w 149"/>
                <a:gd name="T57" fmla="*/ 16 h 293"/>
                <a:gd name="T58" fmla="*/ 6 w 149"/>
                <a:gd name="T59" fmla="*/ 23 h 293"/>
                <a:gd name="T60" fmla="*/ 0 w 149"/>
                <a:gd name="T61" fmla="*/ 53 h 293"/>
                <a:gd name="T62" fmla="*/ 0 w 149"/>
                <a:gd name="T63" fmla="*/ 46 h 293"/>
                <a:gd name="T64" fmla="*/ 12 w 149"/>
                <a:gd name="T65" fmla="*/ 77 h 293"/>
                <a:gd name="T66" fmla="*/ 24 w 149"/>
                <a:gd name="T67" fmla="*/ 107 h 293"/>
                <a:gd name="T68" fmla="*/ 29 w 149"/>
                <a:gd name="T69" fmla="*/ 107 h 293"/>
                <a:gd name="T70" fmla="*/ 24 w 149"/>
                <a:gd name="T71" fmla="*/ 122 h 293"/>
                <a:gd name="T72" fmla="*/ 24 w 149"/>
                <a:gd name="T73" fmla="*/ 130 h 293"/>
                <a:gd name="T74" fmla="*/ 24 w 149"/>
                <a:gd name="T75" fmla="*/ 144 h 293"/>
                <a:gd name="T76" fmla="*/ 35 w 149"/>
                <a:gd name="T77" fmla="*/ 160 h 293"/>
                <a:gd name="T78" fmla="*/ 43 w 149"/>
                <a:gd name="T79" fmla="*/ 175 h 293"/>
                <a:gd name="T80" fmla="*/ 49 w 149"/>
                <a:gd name="T81" fmla="*/ 198 h 293"/>
                <a:gd name="T82" fmla="*/ 55 w 149"/>
                <a:gd name="T83" fmla="*/ 229 h 293"/>
                <a:gd name="T84" fmla="*/ 43 w 149"/>
                <a:gd name="T85" fmla="*/ 259 h 293"/>
                <a:gd name="T86" fmla="*/ 43 w 149"/>
                <a:gd name="T87" fmla="*/ 259 h 293"/>
                <a:gd name="T88" fmla="*/ 35 w 149"/>
                <a:gd name="T89" fmla="*/ 288 h 293"/>
                <a:gd name="T90" fmla="*/ 35 w 149"/>
                <a:gd name="T91" fmla="*/ 311 h 293"/>
                <a:gd name="T92" fmla="*/ 35 w 149"/>
                <a:gd name="T93" fmla="*/ 311 h 293"/>
                <a:gd name="T94" fmla="*/ 49 w 149"/>
                <a:gd name="T95" fmla="*/ 319 h 293"/>
                <a:gd name="T96" fmla="*/ 55 w 149"/>
                <a:gd name="T97" fmla="*/ 333 h 293"/>
                <a:gd name="T98" fmla="*/ 61 w 149"/>
                <a:gd name="T99" fmla="*/ 341 h 293"/>
                <a:gd name="T100" fmla="*/ 67 w 149"/>
                <a:gd name="T101" fmla="*/ 356 h 293"/>
                <a:gd name="T102" fmla="*/ 73 w 149"/>
                <a:gd name="T103" fmla="*/ 349 h 293"/>
                <a:gd name="T104" fmla="*/ 85 w 149"/>
                <a:gd name="T105" fmla="*/ 364 h 293"/>
                <a:gd name="T106" fmla="*/ 85 w 149"/>
                <a:gd name="T107" fmla="*/ 372 h 293"/>
                <a:gd name="T108" fmla="*/ 97 w 149"/>
                <a:gd name="T109" fmla="*/ 372 h 293"/>
                <a:gd name="T110" fmla="*/ 103 w 149"/>
                <a:gd name="T111" fmla="*/ 364 h 293"/>
                <a:gd name="T112" fmla="*/ 97 w 149"/>
                <a:gd name="T113" fmla="*/ 341 h 293"/>
                <a:gd name="T114" fmla="*/ 79 w 149"/>
                <a:gd name="T115" fmla="*/ 341 h 293"/>
                <a:gd name="T116" fmla="*/ 73 w 149"/>
                <a:gd name="T117" fmla="*/ 325 h 293"/>
                <a:gd name="T118" fmla="*/ 67 w 149"/>
                <a:gd name="T119" fmla="*/ 311 h 293"/>
                <a:gd name="T120" fmla="*/ 61 w 149"/>
                <a:gd name="T121" fmla="*/ 288 h 293"/>
                <a:gd name="T122" fmla="*/ 55 w 149"/>
                <a:gd name="T123" fmla="*/ 288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p>
          </p:txBody>
        </p:sp>
        <p:sp>
          <p:nvSpPr>
            <p:cNvPr id="89" name="Freeform 4141"/>
            <p:cNvSpPr>
              <a:spLocks/>
            </p:cNvSpPr>
            <p:nvPr/>
          </p:nvSpPr>
          <p:spPr bwMode="auto">
            <a:xfrm>
              <a:off x="4304" y="2093"/>
              <a:ext cx="157" cy="322"/>
            </a:xfrm>
            <a:custGeom>
              <a:avLst/>
              <a:gdLst>
                <a:gd name="T0" fmla="*/ 48 w 156"/>
                <a:gd name="T1" fmla="*/ 68 h 287"/>
                <a:gd name="T2" fmla="*/ 30 w 156"/>
                <a:gd name="T3" fmla="*/ 61 h 287"/>
                <a:gd name="T4" fmla="*/ 18 w 156"/>
                <a:gd name="T5" fmla="*/ 38 h 287"/>
                <a:gd name="T6" fmla="*/ 6 w 156"/>
                <a:gd name="T7" fmla="*/ 15 h 287"/>
                <a:gd name="T8" fmla="*/ 18 w 156"/>
                <a:gd name="T9" fmla="*/ 15 h 287"/>
                <a:gd name="T10" fmla="*/ 30 w 156"/>
                <a:gd name="T11" fmla="*/ 15 h 287"/>
                <a:gd name="T12" fmla="*/ 42 w 156"/>
                <a:gd name="T13" fmla="*/ 15 h 287"/>
                <a:gd name="T14" fmla="*/ 60 w 156"/>
                <a:gd name="T15" fmla="*/ 0 h 287"/>
                <a:gd name="T16" fmla="*/ 86 w 156"/>
                <a:gd name="T17" fmla="*/ 22 h 287"/>
                <a:gd name="T18" fmla="*/ 110 w 156"/>
                <a:gd name="T19" fmla="*/ 45 h 287"/>
                <a:gd name="T20" fmla="*/ 92 w 156"/>
                <a:gd name="T21" fmla="*/ 61 h 287"/>
                <a:gd name="T22" fmla="*/ 80 w 156"/>
                <a:gd name="T23" fmla="*/ 83 h 287"/>
                <a:gd name="T24" fmla="*/ 86 w 156"/>
                <a:gd name="T25" fmla="*/ 128 h 287"/>
                <a:gd name="T26" fmla="*/ 116 w 156"/>
                <a:gd name="T27" fmla="*/ 166 h 287"/>
                <a:gd name="T28" fmla="*/ 140 w 156"/>
                <a:gd name="T29" fmla="*/ 196 h 287"/>
                <a:gd name="T30" fmla="*/ 158 w 156"/>
                <a:gd name="T31" fmla="*/ 265 h 287"/>
                <a:gd name="T32" fmla="*/ 158 w 156"/>
                <a:gd name="T33" fmla="*/ 279 h 287"/>
                <a:gd name="T34" fmla="*/ 140 w 156"/>
                <a:gd name="T35" fmla="*/ 302 h 287"/>
                <a:gd name="T36" fmla="*/ 116 w 156"/>
                <a:gd name="T37" fmla="*/ 318 h 287"/>
                <a:gd name="T38" fmla="*/ 116 w 156"/>
                <a:gd name="T39" fmla="*/ 331 h 287"/>
                <a:gd name="T40" fmla="*/ 116 w 156"/>
                <a:gd name="T41" fmla="*/ 339 h 287"/>
                <a:gd name="T42" fmla="*/ 92 w 156"/>
                <a:gd name="T43" fmla="*/ 361 h 287"/>
                <a:gd name="T44" fmla="*/ 86 w 156"/>
                <a:gd name="T45" fmla="*/ 331 h 287"/>
                <a:gd name="T46" fmla="*/ 86 w 156"/>
                <a:gd name="T47" fmla="*/ 310 h 287"/>
                <a:gd name="T48" fmla="*/ 104 w 156"/>
                <a:gd name="T49" fmla="*/ 310 h 287"/>
                <a:gd name="T50" fmla="*/ 110 w 156"/>
                <a:gd name="T51" fmla="*/ 287 h 287"/>
                <a:gd name="T52" fmla="*/ 122 w 156"/>
                <a:gd name="T53" fmla="*/ 257 h 287"/>
                <a:gd name="T54" fmla="*/ 122 w 156"/>
                <a:gd name="T55" fmla="*/ 211 h 287"/>
                <a:gd name="T56" fmla="*/ 116 w 156"/>
                <a:gd name="T57" fmla="*/ 182 h 287"/>
                <a:gd name="T58" fmla="*/ 98 w 156"/>
                <a:gd name="T59" fmla="*/ 166 h 287"/>
                <a:gd name="T60" fmla="*/ 80 w 156"/>
                <a:gd name="T61" fmla="*/ 136 h 287"/>
                <a:gd name="T62" fmla="*/ 42 w 156"/>
                <a:gd name="T63" fmla="*/ 99 h 287"/>
                <a:gd name="T64" fmla="*/ 60 w 156"/>
                <a:gd name="T65" fmla="*/ 83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prstDash val="solid"/>
              <a:round/>
              <a:headEnd/>
              <a:tailEnd/>
            </a:ln>
          </p:spPr>
          <p:txBody>
            <a:bodyPr/>
            <a:lstStyle/>
            <a:p>
              <a:endParaRPr lang="en-US"/>
            </a:p>
          </p:txBody>
        </p:sp>
        <p:sp>
          <p:nvSpPr>
            <p:cNvPr id="90" name="Freeform 4142"/>
            <p:cNvSpPr>
              <a:spLocks/>
            </p:cNvSpPr>
            <p:nvPr/>
          </p:nvSpPr>
          <p:spPr bwMode="auto">
            <a:xfrm>
              <a:off x="3406" y="2025"/>
              <a:ext cx="13" cy="34"/>
            </a:xfrm>
            <a:custGeom>
              <a:avLst/>
              <a:gdLst>
                <a:gd name="T0" fmla="*/ 8 w 12"/>
                <a:gd name="T1" fmla="*/ 39 h 30"/>
                <a:gd name="T2" fmla="*/ 8 w 12"/>
                <a:gd name="T3" fmla="*/ 39 h 30"/>
                <a:gd name="T4" fmla="*/ 0 w 12"/>
                <a:gd name="T5" fmla="*/ 39 h 30"/>
                <a:gd name="T6" fmla="*/ 0 w 12"/>
                <a:gd name="T7" fmla="*/ 16 h 30"/>
                <a:gd name="T8" fmla="*/ 8 w 12"/>
                <a:gd name="T9" fmla="*/ 0 h 30"/>
                <a:gd name="T10" fmla="*/ 14 w 12"/>
                <a:gd name="T11" fmla="*/ 23 h 30"/>
                <a:gd name="T12" fmla="*/ 8 w 12"/>
                <a:gd name="T13" fmla="*/ 3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91" name="Freeform 4143"/>
            <p:cNvSpPr>
              <a:spLocks/>
            </p:cNvSpPr>
            <p:nvPr/>
          </p:nvSpPr>
          <p:spPr bwMode="auto">
            <a:xfrm>
              <a:off x="3255" y="1722"/>
              <a:ext cx="364" cy="323"/>
            </a:xfrm>
            <a:custGeom>
              <a:avLst/>
              <a:gdLst>
                <a:gd name="T0" fmla="*/ 37 w 358"/>
                <a:gd name="T1" fmla="*/ 152 h 287"/>
                <a:gd name="T2" fmla="*/ 43 w 358"/>
                <a:gd name="T3" fmla="*/ 114 h 287"/>
                <a:gd name="T4" fmla="*/ 29 w 358"/>
                <a:gd name="T5" fmla="*/ 91 h 287"/>
                <a:gd name="T6" fmla="*/ 6 w 358"/>
                <a:gd name="T7" fmla="*/ 46 h 287"/>
                <a:gd name="T8" fmla="*/ 0 w 358"/>
                <a:gd name="T9" fmla="*/ 8 h 287"/>
                <a:gd name="T10" fmla="*/ 6 w 358"/>
                <a:gd name="T11" fmla="*/ 0 h 287"/>
                <a:gd name="T12" fmla="*/ 29 w 358"/>
                <a:gd name="T13" fmla="*/ 23 h 287"/>
                <a:gd name="T14" fmla="*/ 61 w 358"/>
                <a:gd name="T15" fmla="*/ 0 h 287"/>
                <a:gd name="T16" fmla="*/ 61 w 358"/>
                <a:gd name="T17" fmla="*/ 23 h 287"/>
                <a:gd name="T18" fmla="*/ 92 w 358"/>
                <a:gd name="T19" fmla="*/ 53 h 287"/>
                <a:gd name="T20" fmla="*/ 141 w 358"/>
                <a:gd name="T21" fmla="*/ 77 h 287"/>
                <a:gd name="T22" fmla="*/ 167 w 358"/>
                <a:gd name="T23" fmla="*/ 77 h 287"/>
                <a:gd name="T24" fmla="*/ 167 w 358"/>
                <a:gd name="T25" fmla="*/ 61 h 287"/>
                <a:gd name="T26" fmla="*/ 185 w 358"/>
                <a:gd name="T27" fmla="*/ 46 h 287"/>
                <a:gd name="T28" fmla="*/ 223 w 358"/>
                <a:gd name="T29" fmla="*/ 38 h 287"/>
                <a:gd name="T30" fmla="*/ 265 w 358"/>
                <a:gd name="T31" fmla="*/ 61 h 287"/>
                <a:gd name="T32" fmla="*/ 297 w 358"/>
                <a:gd name="T33" fmla="*/ 77 h 287"/>
                <a:gd name="T34" fmla="*/ 297 w 358"/>
                <a:gd name="T35" fmla="*/ 129 h 287"/>
                <a:gd name="T36" fmla="*/ 297 w 358"/>
                <a:gd name="T37" fmla="*/ 152 h 287"/>
                <a:gd name="T38" fmla="*/ 303 w 358"/>
                <a:gd name="T39" fmla="*/ 160 h 287"/>
                <a:gd name="T40" fmla="*/ 309 w 358"/>
                <a:gd name="T41" fmla="*/ 205 h 287"/>
                <a:gd name="T42" fmla="*/ 333 w 358"/>
                <a:gd name="T43" fmla="*/ 221 h 287"/>
                <a:gd name="T44" fmla="*/ 347 w 358"/>
                <a:gd name="T45" fmla="*/ 281 h 287"/>
                <a:gd name="T46" fmla="*/ 364 w 358"/>
                <a:gd name="T47" fmla="*/ 317 h 287"/>
                <a:gd name="T48" fmla="*/ 370 w 358"/>
                <a:gd name="T49" fmla="*/ 333 h 287"/>
                <a:gd name="T50" fmla="*/ 347 w 358"/>
                <a:gd name="T51" fmla="*/ 348 h 287"/>
                <a:gd name="T52" fmla="*/ 327 w 358"/>
                <a:gd name="T53" fmla="*/ 364 h 287"/>
                <a:gd name="T54" fmla="*/ 285 w 358"/>
                <a:gd name="T55" fmla="*/ 356 h 287"/>
                <a:gd name="T56" fmla="*/ 253 w 358"/>
                <a:gd name="T57" fmla="*/ 317 h 287"/>
                <a:gd name="T58" fmla="*/ 197 w 358"/>
                <a:gd name="T59" fmla="*/ 325 h 287"/>
                <a:gd name="T60" fmla="*/ 167 w 358"/>
                <a:gd name="T61" fmla="*/ 303 h 287"/>
                <a:gd name="T62" fmla="*/ 141 w 358"/>
                <a:gd name="T63" fmla="*/ 266 h 287"/>
                <a:gd name="T64" fmla="*/ 117 w 358"/>
                <a:gd name="T65" fmla="*/ 243 h 287"/>
                <a:gd name="T66" fmla="*/ 111 w 358"/>
                <a:gd name="T67" fmla="*/ 235 h 287"/>
                <a:gd name="T68" fmla="*/ 105 w 358"/>
                <a:gd name="T69" fmla="*/ 243 h 287"/>
                <a:gd name="T70" fmla="*/ 92 w 358"/>
                <a:gd name="T71" fmla="*/ 221 h 287"/>
                <a:gd name="T72" fmla="*/ 85 w 358"/>
                <a:gd name="T73" fmla="*/ 198 h 287"/>
                <a:gd name="T74" fmla="*/ 61 w 358"/>
                <a:gd name="T75" fmla="*/ 174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prstDash val="solid"/>
              <a:round/>
              <a:headEnd/>
              <a:tailEnd/>
            </a:ln>
          </p:spPr>
          <p:txBody>
            <a:bodyPr/>
            <a:lstStyle/>
            <a:p>
              <a:endParaRPr lang="en-US"/>
            </a:p>
          </p:txBody>
        </p:sp>
        <p:sp>
          <p:nvSpPr>
            <p:cNvPr id="92" name="Freeform 4144"/>
            <p:cNvSpPr>
              <a:spLocks/>
            </p:cNvSpPr>
            <p:nvPr/>
          </p:nvSpPr>
          <p:spPr bwMode="auto">
            <a:xfrm>
              <a:off x="3183" y="1776"/>
              <a:ext cx="175" cy="183"/>
            </a:xfrm>
            <a:custGeom>
              <a:avLst/>
              <a:gdLst>
                <a:gd name="T0" fmla="*/ 109 w 173"/>
                <a:gd name="T1" fmla="*/ 92 h 162"/>
                <a:gd name="T2" fmla="*/ 109 w 173"/>
                <a:gd name="T3" fmla="*/ 77 h 162"/>
                <a:gd name="T4" fmla="*/ 115 w 173"/>
                <a:gd name="T5" fmla="*/ 53 h 162"/>
                <a:gd name="T6" fmla="*/ 115 w 173"/>
                <a:gd name="T7" fmla="*/ 38 h 162"/>
                <a:gd name="T8" fmla="*/ 103 w 173"/>
                <a:gd name="T9" fmla="*/ 31 h 162"/>
                <a:gd name="T10" fmla="*/ 92 w 173"/>
                <a:gd name="T11" fmla="*/ 8 h 162"/>
                <a:gd name="T12" fmla="*/ 80 w 173"/>
                <a:gd name="T13" fmla="*/ 8 h 162"/>
                <a:gd name="T14" fmla="*/ 74 w 173"/>
                <a:gd name="T15" fmla="*/ 0 h 162"/>
                <a:gd name="T16" fmla="*/ 56 w 173"/>
                <a:gd name="T17" fmla="*/ 0 h 162"/>
                <a:gd name="T18" fmla="*/ 50 w 173"/>
                <a:gd name="T19" fmla="*/ 8 h 162"/>
                <a:gd name="T20" fmla="*/ 30 w 173"/>
                <a:gd name="T21" fmla="*/ 23 h 162"/>
                <a:gd name="T22" fmla="*/ 30 w 173"/>
                <a:gd name="T23" fmla="*/ 77 h 162"/>
                <a:gd name="T24" fmla="*/ 18 w 173"/>
                <a:gd name="T25" fmla="*/ 85 h 162"/>
                <a:gd name="T26" fmla="*/ 0 w 173"/>
                <a:gd name="T27" fmla="*/ 99 h 162"/>
                <a:gd name="T28" fmla="*/ 12 w 173"/>
                <a:gd name="T29" fmla="*/ 130 h 162"/>
                <a:gd name="T30" fmla="*/ 24 w 173"/>
                <a:gd name="T31" fmla="*/ 138 h 162"/>
                <a:gd name="T32" fmla="*/ 42 w 173"/>
                <a:gd name="T33" fmla="*/ 146 h 162"/>
                <a:gd name="T34" fmla="*/ 62 w 173"/>
                <a:gd name="T35" fmla="*/ 160 h 162"/>
                <a:gd name="T36" fmla="*/ 80 w 173"/>
                <a:gd name="T37" fmla="*/ 168 h 162"/>
                <a:gd name="T38" fmla="*/ 92 w 173"/>
                <a:gd name="T39" fmla="*/ 184 h 162"/>
                <a:gd name="T40" fmla="*/ 109 w 173"/>
                <a:gd name="T41" fmla="*/ 207 h 162"/>
                <a:gd name="T42" fmla="*/ 141 w 173"/>
                <a:gd name="T43" fmla="*/ 207 h 162"/>
                <a:gd name="T44" fmla="*/ 153 w 173"/>
                <a:gd name="T45" fmla="*/ 191 h 162"/>
                <a:gd name="T46" fmla="*/ 165 w 173"/>
                <a:gd name="T47" fmla="*/ 184 h 162"/>
                <a:gd name="T48" fmla="*/ 177 w 173"/>
                <a:gd name="T49" fmla="*/ 184 h 162"/>
                <a:gd name="T50" fmla="*/ 171 w 173"/>
                <a:gd name="T51" fmla="*/ 176 h 162"/>
                <a:gd name="T52" fmla="*/ 165 w 173"/>
                <a:gd name="T53" fmla="*/ 160 h 162"/>
                <a:gd name="T54" fmla="*/ 159 w 173"/>
                <a:gd name="T55" fmla="*/ 160 h 162"/>
                <a:gd name="T56" fmla="*/ 159 w 173"/>
                <a:gd name="T57" fmla="*/ 138 h 162"/>
                <a:gd name="T58" fmla="*/ 153 w 173"/>
                <a:gd name="T59" fmla="*/ 130 h 162"/>
                <a:gd name="T60" fmla="*/ 135 w 173"/>
                <a:gd name="T61" fmla="*/ 115 h 162"/>
                <a:gd name="T62" fmla="*/ 121 w 173"/>
                <a:gd name="T63" fmla="*/ 107 h 162"/>
                <a:gd name="T64" fmla="*/ 109 w 173"/>
                <a:gd name="T65" fmla="*/ 92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93" name="Freeform 4145"/>
            <p:cNvSpPr>
              <a:spLocks/>
            </p:cNvSpPr>
            <p:nvPr/>
          </p:nvSpPr>
          <p:spPr bwMode="auto">
            <a:xfrm>
              <a:off x="3322" y="1938"/>
              <a:ext cx="36" cy="34"/>
            </a:xfrm>
            <a:custGeom>
              <a:avLst/>
              <a:gdLst>
                <a:gd name="T0" fmla="*/ 30 w 36"/>
                <a:gd name="T1" fmla="*/ 16 h 30"/>
                <a:gd name="T2" fmla="*/ 24 w 36"/>
                <a:gd name="T3" fmla="*/ 16 h 30"/>
                <a:gd name="T4" fmla="*/ 24 w 36"/>
                <a:gd name="T5" fmla="*/ 23 h 30"/>
                <a:gd name="T6" fmla="*/ 36 w 36"/>
                <a:gd name="T7" fmla="*/ 39 h 30"/>
                <a:gd name="T8" fmla="*/ 18 w 36"/>
                <a:gd name="T9" fmla="*/ 39 h 30"/>
                <a:gd name="T10" fmla="*/ 18 w 36"/>
                <a:gd name="T11" fmla="*/ 31 h 30"/>
                <a:gd name="T12" fmla="*/ 0 w 36"/>
                <a:gd name="T13" fmla="*/ 23 h 30"/>
                <a:gd name="T14" fmla="*/ 12 w 36"/>
                <a:gd name="T15" fmla="*/ 8 h 30"/>
                <a:gd name="T16" fmla="*/ 24 w 36"/>
                <a:gd name="T17" fmla="*/ 0 h 30"/>
                <a:gd name="T18" fmla="*/ 30 w 36"/>
                <a:gd name="T19" fmla="*/ 16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94" name="Freeform 4146"/>
            <p:cNvSpPr>
              <a:spLocks/>
            </p:cNvSpPr>
            <p:nvPr/>
          </p:nvSpPr>
          <p:spPr bwMode="auto">
            <a:xfrm>
              <a:off x="3904" y="1932"/>
              <a:ext cx="145" cy="86"/>
            </a:xfrm>
            <a:custGeom>
              <a:avLst/>
              <a:gdLst>
                <a:gd name="T0" fmla="*/ 79 w 143"/>
                <a:gd name="T1" fmla="*/ 74 h 77"/>
                <a:gd name="T2" fmla="*/ 61 w 143"/>
                <a:gd name="T3" fmla="*/ 74 h 77"/>
                <a:gd name="T4" fmla="*/ 43 w 143"/>
                <a:gd name="T5" fmla="*/ 66 h 77"/>
                <a:gd name="T6" fmla="*/ 18 w 143"/>
                <a:gd name="T7" fmla="*/ 52 h 77"/>
                <a:gd name="T8" fmla="*/ 0 w 143"/>
                <a:gd name="T9" fmla="*/ 38 h 77"/>
                <a:gd name="T10" fmla="*/ 0 w 143"/>
                <a:gd name="T11" fmla="*/ 22 h 77"/>
                <a:gd name="T12" fmla="*/ 6 w 143"/>
                <a:gd name="T13" fmla="*/ 8 h 77"/>
                <a:gd name="T14" fmla="*/ 6 w 143"/>
                <a:gd name="T15" fmla="*/ 8 h 77"/>
                <a:gd name="T16" fmla="*/ 18 w 143"/>
                <a:gd name="T17" fmla="*/ 0 h 77"/>
                <a:gd name="T18" fmla="*/ 30 w 143"/>
                <a:gd name="T19" fmla="*/ 8 h 77"/>
                <a:gd name="T20" fmla="*/ 55 w 143"/>
                <a:gd name="T21" fmla="*/ 30 h 77"/>
                <a:gd name="T22" fmla="*/ 61 w 143"/>
                <a:gd name="T23" fmla="*/ 30 h 77"/>
                <a:gd name="T24" fmla="*/ 67 w 143"/>
                <a:gd name="T25" fmla="*/ 38 h 77"/>
                <a:gd name="T26" fmla="*/ 79 w 143"/>
                <a:gd name="T27" fmla="*/ 45 h 77"/>
                <a:gd name="T28" fmla="*/ 85 w 143"/>
                <a:gd name="T29" fmla="*/ 52 h 77"/>
                <a:gd name="T30" fmla="*/ 103 w 143"/>
                <a:gd name="T31" fmla="*/ 60 h 77"/>
                <a:gd name="T32" fmla="*/ 117 w 143"/>
                <a:gd name="T33" fmla="*/ 60 h 77"/>
                <a:gd name="T34" fmla="*/ 141 w 143"/>
                <a:gd name="T35" fmla="*/ 60 h 77"/>
                <a:gd name="T36" fmla="*/ 147 w 143"/>
                <a:gd name="T37" fmla="*/ 96 h 77"/>
                <a:gd name="T38" fmla="*/ 129 w 143"/>
                <a:gd name="T39" fmla="*/ 96 h 77"/>
                <a:gd name="T40" fmla="*/ 103 w 143"/>
                <a:gd name="T41" fmla="*/ 88 h 77"/>
                <a:gd name="T42" fmla="*/ 91 w 143"/>
                <a:gd name="T43" fmla="*/ 88 h 77"/>
                <a:gd name="T44" fmla="*/ 79 w 143"/>
                <a:gd name="T45" fmla="*/ 74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95" name="Freeform 4147"/>
            <p:cNvSpPr>
              <a:spLocks/>
            </p:cNvSpPr>
            <p:nvPr/>
          </p:nvSpPr>
          <p:spPr bwMode="auto">
            <a:xfrm>
              <a:off x="3565" y="1783"/>
              <a:ext cx="267" cy="296"/>
            </a:xfrm>
            <a:custGeom>
              <a:avLst/>
              <a:gdLst>
                <a:gd name="T0" fmla="*/ 117 w 263"/>
                <a:gd name="T1" fmla="*/ 303 h 263"/>
                <a:gd name="T2" fmla="*/ 135 w 263"/>
                <a:gd name="T3" fmla="*/ 325 h 263"/>
                <a:gd name="T4" fmla="*/ 159 w 263"/>
                <a:gd name="T5" fmla="*/ 325 h 263"/>
                <a:gd name="T6" fmla="*/ 173 w 263"/>
                <a:gd name="T7" fmla="*/ 317 h 263"/>
                <a:gd name="T8" fmla="*/ 197 w 263"/>
                <a:gd name="T9" fmla="*/ 317 h 263"/>
                <a:gd name="T10" fmla="*/ 179 w 263"/>
                <a:gd name="T11" fmla="*/ 287 h 263"/>
                <a:gd name="T12" fmla="*/ 165 w 263"/>
                <a:gd name="T13" fmla="*/ 257 h 263"/>
                <a:gd name="T14" fmla="*/ 179 w 263"/>
                <a:gd name="T15" fmla="*/ 228 h 263"/>
                <a:gd name="T16" fmla="*/ 209 w 263"/>
                <a:gd name="T17" fmla="*/ 213 h 263"/>
                <a:gd name="T18" fmla="*/ 227 w 263"/>
                <a:gd name="T19" fmla="*/ 168 h 263"/>
                <a:gd name="T20" fmla="*/ 233 w 263"/>
                <a:gd name="T21" fmla="*/ 137 h 263"/>
                <a:gd name="T22" fmla="*/ 233 w 263"/>
                <a:gd name="T23" fmla="*/ 114 h 263"/>
                <a:gd name="T24" fmla="*/ 221 w 263"/>
                <a:gd name="T25" fmla="*/ 99 h 263"/>
                <a:gd name="T26" fmla="*/ 215 w 263"/>
                <a:gd name="T27" fmla="*/ 77 h 263"/>
                <a:gd name="T28" fmla="*/ 209 w 263"/>
                <a:gd name="T29" fmla="*/ 61 h 263"/>
                <a:gd name="T30" fmla="*/ 253 w 263"/>
                <a:gd name="T31" fmla="*/ 53 h 263"/>
                <a:gd name="T32" fmla="*/ 247 w 263"/>
                <a:gd name="T33" fmla="*/ 30 h 263"/>
                <a:gd name="T34" fmla="*/ 227 w 263"/>
                <a:gd name="T35" fmla="*/ 8 h 263"/>
                <a:gd name="T36" fmla="*/ 165 w 263"/>
                <a:gd name="T37" fmla="*/ 8 h 263"/>
                <a:gd name="T38" fmla="*/ 165 w 263"/>
                <a:gd name="T39" fmla="*/ 46 h 263"/>
                <a:gd name="T40" fmla="*/ 159 w 263"/>
                <a:gd name="T41" fmla="*/ 77 h 263"/>
                <a:gd name="T42" fmla="*/ 153 w 263"/>
                <a:gd name="T43" fmla="*/ 91 h 263"/>
                <a:gd name="T44" fmla="*/ 135 w 263"/>
                <a:gd name="T45" fmla="*/ 137 h 263"/>
                <a:gd name="T46" fmla="*/ 117 w 263"/>
                <a:gd name="T47" fmla="*/ 144 h 263"/>
                <a:gd name="T48" fmla="*/ 97 w 263"/>
                <a:gd name="T49" fmla="*/ 168 h 263"/>
                <a:gd name="T50" fmla="*/ 79 w 263"/>
                <a:gd name="T51" fmla="*/ 190 h 263"/>
                <a:gd name="T52" fmla="*/ 30 w 263"/>
                <a:gd name="T53" fmla="*/ 190 h 263"/>
                <a:gd name="T54" fmla="*/ 0 w 263"/>
                <a:gd name="T55" fmla="*/ 182 h 263"/>
                <a:gd name="T56" fmla="*/ 44 w 263"/>
                <a:gd name="T57" fmla="*/ 221 h 263"/>
                <a:gd name="T58" fmla="*/ 55 w 263"/>
                <a:gd name="T59" fmla="*/ 250 h 263"/>
                <a:gd name="T60" fmla="*/ 38 w 263"/>
                <a:gd name="T61" fmla="*/ 272 h 263"/>
                <a:gd name="T62" fmla="*/ 30 w 263"/>
                <a:gd name="T63" fmla="*/ 295 h 263"/>
                <a:gd name="T64" fmla="*/ 61 w 263"/>
                <a:gd name="T65" fmla="*/ 295 h 263"/>
                <a:gd name="T66" fmla="*/ 91 w 263"/>
                <a:gd name="T67" fmla="*/ 295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p>
          </p:txBody>
        </p:sp>
        <p:sp>
          <p:nvSpPr>
            <p:cNvPr id="96" name="Freeform 4148"/>
            <p:cNvSpPr>
              <a:spLocks/>
            </p:cNvSpPr>
            <p:nvPr/>
          </p:nvSpPr>
          <p:spPr bwMode="auto">
            <a:xfrm>
              <a:off x="2952" y="1904"/>
              <a:ext cx="194" cy="221"/>
            </a:xfrm>
            <a:custGeom>
              <a:avLst/>
              <a:gdLst>
                <a:gd name="T0" fmla="*/ 153 w 191"/>
                <a:gd name="T1" fmla="*/ 91 h 197"/>
                <a:gd name="T2" fmla="*/ 147 w 191"/>
                <a:gd name="T3" fmla="*/ 68 h 197"/>
                <a:gd name="T4" fmla="*/ 135 w 191"/>
                <a:gd name="T5" fmla="*/ 45 h 197"/>
                <a:gd name="T6" fmla="*/ 129 w 191"/>
                <a:gd name="T7" fmla="*/ 45 h 197"/>
                <a:gd name="T8" fmla="*/ 135 w 191"/>
                <a:gd name="T9" fmla="*/ 68 h 197"/>
                <a:gd name="T10" fmla="*/ 147 w 191"/>
                <a:gd name="T11" fmla="*/ 83 h 197"/>
                <a:gd name="T12" fmla="*/ 159 w 191"/>
                <a:gd name="T13" fmla="*/ 120 h 197"/>
                <a:gd name="T14" fmla="*/ 167 w 191"/>
                <a:gd name="T15" fmla="*/ 135 h 197"/>
                <a:gd name="T16" fmla="*/ 179 w 191"/>
                <a:gd name="T17" fmla="*/ 157 h 197"/>
                <a:gd name="T18" fmla="*/ 185 w 191"/>
                <a:gd name="T19" fmla="*/ 173 h 197"/>
                <a:gd name="T20" fmla="*/ 197 w 191"/>
                <a:gd name="T21" fmla="*/ 187 h 197"/>
                <a:gd name="T22" fmla="*/ 197 w 191"/>
                <a:gd name="T23" fmla="*/ 195 h 197"/>
                <a:gd name="T24" fmla="*/ 197 w 191"/>
                <a:gd name="T25" fmla="*/ 210 h 197"/>
                <a:gd name="T26" fmla="*/ 191 w 191"/>
                <a:gd name="T27" fmla="*/ 218 h 197"/>
                <a:gd name="T28" fmla="*/ 185 w 191"/>
                <a:gd name="T29" fmla="*/ 218 h 197"/>
                <a:gd name="T30" fmla="*/ 179 w 191"/>
                <a:gd name="T31" fmla="*/ 233 h 197"/>
                <a:gd name="T32" fmla="*/ 173 w 191"/>
                <a:gd name="T33" fmla="*/ 233 h 197"/>
                <a:gd name="T34" fmla="*/ 167 w 191"/>
                <a:gd name="T35" fmla="*/ 248 h 197"/>
                <a:gd name="T36" fmla="*/ 147 w 191"/>
                <a:gd name="T37" fmla="*/ 240 h 197"/>
                <a:gd name="T38" fmla="*/ 123 w 191"/>
                <a:gd name="T39" fmla="*/ 240 h 197"/>
                <a:gd name="T40" fmla="*/ 123 w 191"/>
                <a:gd name="T41" fmla="*/ 233 h 197"/>
                <a:gd name="T42" fmla="*/ 123 w 191"/>
                <a:gd name="T43" fmla="*/ 240 h 197"/>
                <a:gd name="T44" fmla="*/ 5 w 191"/>
                <a:gd name="T45" fmla="*/ 240 h 197"/>
                <a:gd name="T46" fmla="*/ 5 w 191"/>
                <a:gd name="T47" fmla="*/ 149 h 197"/>
                <a:gd name="T48" fmla="*/ 0 w 191"/>
                <a:gd name="T49" fmla="*/ 96 h 197"/>
                <a:gd name="T50" fmla="*/ 0 w 191"/>
                <a:gd name="T51" fmla="*/ 75 h 197"/>
                <a:gd name="T52" fmla="*/ 0 w 191"/>
                <a:gd name="T53" fmla="*/ 53 h 197"/>
                <a:gd name="T54" fmla="*/ 0 w 191"/>
                <a:gd name="T55" fmla="*/ 30 h 197"/>
                <a:gd name="T56" fmla="*/ 0 w 191"/>
                <a:gd name="T57" fmla="*/ 15 h 197"/>
                <a:gd name="T58" fmla="*/ 0 w 191"/>
                <a:gd name="T59" fmla="*/ 0 h 197"/>
                <a:gd name="T60" fmla="*/ 11 w 191"/>
                <a:gd name="T61" fmla="*/ 0 h 197"/>
                <a:gd name="T62" fmla="*/ 37 w 191"/>
                <a:gd name="T63" fmla="*/ 8 h 197"/>
                <a:gd name="T64" fmla="*/ 67 w 191"/>
                <a:gd name="T65" fmla="*/ 15 h 197"/>
                <a:gd name="T66" fmla="*/ 91 w 191"/>
                <a:gd name="T67" fmla="*/ 8 h 197"/>
                <a:gd name="T68" fmla="*/ 98 w 191"/>
                <a:gd name="T69" fmla="*/ 0 h 197"/>
                <a:gd name="T70" fmla="*/ 98 w 191"/>
                <a:gd name="T71" fmla="*/ 8 h 197"/>
                <a:gd name="T72" fmla="*/ 105 w 191"/>
                <a:gd name="T73" fmla="*/ 0 h 197"/>
                <a:gd name="T74" fmla="*/ 123 w 191"/>
                <a:gd name="T75" fmla="*/ 8 h 197"/>
                <a:gd name="T76" fmla="*/ 123 w 191"/>
                <a:gd name="T77" fmla="*/ 15 h 197"/>
                <a:gd name="T78" fmla="*/ 135 w 191"/>
                <a:gd name="T79" fmla="*/ 15 h 197"/>
                <a:gd name="T80" fmla="*/ 159 w 191"/>
                <a:gd name="T81" fmla="*/ 8 h 197"/>
                <a:gd name="T82" fmla="*/ 173 w 191"/>
                <a:gd name="T83" fmla="*/ 53 h 197"/>
                <a:gd name="T84" fmla="*/ 173 w 191"/>
                <a:gd name="T85" fmla="*/ 75 h 197"/>
                <a:gd name="T86" fmla="*/ 167 w 191"/>
                <a:gd name="T87" fmla="*/ 96 h 197"/>
                <a:gd name="T88" fmla="*/ 153 w 191"/>
                <a:gd name="T89" fmla="*/ 91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prstDash val="solid"/>
              <a:round/>
              <a:headEnd/>
              <a:tailEnd/>
            </a:ln>
          </p:spPr>
          <p:txBody>
            <a:bodyPr/>
            <a:lstStyle/>
            <a:p>
              <a:endParaRPr lang="en-US"/>
            </a:p>
          </p:txBody>
        </p:sp>
        <p:sp>
          <p:nvSpPr>
            <p:cNvPr id="97" name="Freeform 4149"/>
            <p:cNvSpPr>
              <a:spLocks/>
            </p:cNvSpPr>
            <p:nvPr/>
          </p:nvSpPr>
          <p:spPr bwMode="auto">
            <a:xfrm>
              <a:off x="3710" y="1817"/>
              <a:ext cx="491" cy="611"/>
            </a:xfrm>
            <a:custGeom>
              <a:avLst/>
              <a:gdLst>
                <a:gd name="T0" fmla="*/ 86 w 485"/>
                <a:gd name="T1" fmla="*/ 22 h 544"/>
                <a:gd name="T2" fmla="*/ 68 w 485"/>
                <a:gd name="T3" fmla="*/ 38 h 544"/>
                <a:gd name="T4" fmla="*/ 80 w 485"/>
                <a:gd name="T5" fmla="*/ 69 h 544"/>
                <a:gd name="T6" fmla="*/ 86 w 485"/>
                <a:gd name="T7" fmla="*/ 99 h 544"/>
                <a:gd name="T8" fmla="*/ 74 w 485"/>
                <a:gd name="T9" fmla="*/ 152 h 544"/>
                <a:gd name="T10" fmla="*/ 30 w 485"/>
                <a:gd name="T11" fmla="*/ 189 h 544"/>
                <a:gd name="T12" fmla="*/ 30 w 485"/>
                <a:gd name="T13" fmla="*/ 226 h 544"/>
                <a:gd name="T14" fmla="*/ 50 w 485"/>
                <a:gd name="T15" fmla="*/ 279 h 544"/>
                <a:gd name="T16" fmla="*/ 12 w 485"/>
                <a:gd name="T17" fmla="*/ 279 h 544"/>
                <a:gd name="T18" fmla="*/ 0 w 485"/>
                <a:gd name="T19" fmla="*/ 294 h 544"/>
                <a:gd name="T20" fmla="*/ 18 w 485"/>
                <a:gd name="T21" fmla="*/ 317 h 544"/>
                <a:gd name="T22" fmla="*/ 30 w 485"/>
                <a:gd name="T23" fmla="*/ 331 h 544"/>
                <a:gd name="T24" fmla="*/ 50 w 485"/>
                <a:gd name="T25" fmla="*/ 370 h 544"/>
                <a:gd name="T26" fmla="*/ 80 w 485"/>
                <a:gd name="T27" fmla="*/ 331 h 544"/>
                <a:gd name="T28" fmla="*/ 80 w 485"/>
                <a:gd name="T29" fmla="*/ 347 h 544"/>
                <a:gd name="T30" fmla="*/ 86 w 485"/>
                <a:gd name="T31" fmla="*/ 362 h 544"/>
                <a:gd name="T32" fmla="*/ 98 w 485"/>
                <a:gd name="T33" fmla="*/ 416 h 544"/>
                <a:gd name="T34" fmla="*/ 110 w 485"/>
                <a:gd name="T35" fmla="*/ 475 h 544"/>
                <a:gd name="T36" fmla="*/ 130 w 485"/>
                <a:gd name="T37" fmla="*/ 536 h 544"/>
                <a:gd name="T38" fmla="*/ 172 w 485"/>
                <a:gd name="T39" fmla="*/ 641 h 544"/>
                <a:gd name="T40" fmla="*/ 196 w 485"/>
                <a:gd name="T41" fmla="*/ 686 h 544"/>
                <a:gd name="T42" fmla="*/ 228 w 485"/>
                <a:gd name="T43" fmla="*/ 656 h 544"/>
                <a:gd name="T44" fmla="*/ 233 w 485"/>
                <a:gd name="T45" fmla="*/ 635 h 544"/>
                <a:gd name="T46" fmla="*/ 233 w 485"/>
                <a:gd name="T47" fmla="*/ 574 h 544"/>
                <a:gd name="T48" fmla="*/ 233 w 485"/>
                <a:gd name="T49" fmla="*/ 505 h 544"/>
                <a:gd name="T50" fmla="*/ 245 w 485"/>
                <a:gd name="T51" fmla="*/ 491 h 544"/>
                <a:gd name="T52" fmla="*/ 269 w 485"/>
                <a:gd name="T53" fmla="*/ 460 h 544"/>
                <a:gd name="T54" fmla="*/ 319 w 485"/>
                <a:gd name="T55" fmla="*/ 400 h 544"/>
                <a:gd name="T56" fmla="*/ 337 w 485"/>
                <a:gd name="T57" fmla="*/ 355 h 544"/>
                <a:gd name="T58" fmla="*/ 367 w 485"/>
                <a:gd name="T59" fmla="*/ 347 h 544"/>
                <a:gd name="T60" fmla="*/ 375 w 485"/>
                <a:gd name="T61" fmla="*/ 339 h 544"/>
                <a:gd name="T62" fmla="*/ 361 w 485"/>
                <a:gd name="T63" fmla="*/ 286 h 544"/>
                <a:gd name="T64" fmla="*/ 361 w 485"/>
                <a:gd name="T65" fmla="*/ 256 h 544"/>
                <a:gd name="T66" fmla="*/ 355 w 485"/>
                <a:gd name="T67" fmla="*/ 234 h 544"/>
                <a:gd name="T68" fmla="*/ 375 w 485"/>
                <a:gd name="T69" fmla="*/ 256 h 544"/>
                <a:gd name="T70" fmla="*/ 423 w 485"/>
                <a:gd name="T71" fmla="*/ 264 h 544"/>
                <a:gd name="T72" fmla="*/ 411 w 485"/>
                <a:gd name="T73" fmla="*/ 309 h 544"/>
                <a:gd name="T74" fmla="*/ 429 w 485"/>
                <a:gd name="T75" fmla="*/ 317 h 544"/>
                <a:gd name="T76" fmla="*/ 441 w 485"/>
                <a:gd name="T77" fmla="*/ 339 h 544"/>
                <a:gd name="T78" fmla="*/ 454 w 485"/>
                <a:gd name="T79" fmla="*/ 294 h 544"/>
                <a:gd name="T80" fmla="*/ 467 w 485"/>
                <a:gd name="T81" fmla="*/ 226 h 544"/>
                <a:gd name="T82" fmla="*/ 491 w 485"/>
                <a:gd name="T83" fmla="*/ 203 h 544"/>
                <a:gd name="T84" fmla="*/ 479 w 485"/>
                <a:gd name="T85" fmla="*/ 174 h 544"/>
                <a:gd name="T86" fmla="*/ 473 w 485"/>
                <a:gd name="T87" fmla="*/ 159 h 544"/>
                <a:gd name="T88" fmla="*/ 441 w 485"/>
                <a:gd name="T89" fmla="*/ 159 h 544"/>
                <a:gd name="T90" fmla="*/ 399 w 485"/>
                <a:gd name="T91" fmla="*/ 195 h 544"/>
                <a:gd name="T92" fmla="*/ 411 w 485"/>
                <a:gd name="T93" fmla="*/ 218 h 544"/>
                <a:gd name="T94" fmla="*/ 355 w 485"/>
                <a:gd name="T95" fmla="*/ 218 h 544"/>
                <a:gd name="T96" fmla="*/ 337 w 485"/>
                <a:gd name="T97" fmla="*/ 189 h 544"/>
                <a:gd name="T98" fmla="*/ 301 w 485"/>
                <a:gd name="T99" fmla="*/ 218 h 544"/>
                <a:gd name="T100" fmla="*/ 257 w 485"/>
                <a:gd name="T101" fmla="*/ 203 h 544"/>
                <a:gd name="T102" fmla="*/ 196 w 485"/>
                <a:gd name="T103" fmla="*/ 166 h 544"/>
                <a:gd name="T104" fmla="*/ 184 w 485"/>
                <a:gd name="T105" fmla="*/ 121 h 544"/>
                <a:gd name="T106" fmla="*/ 148 w 485"/>
                <a:gd name="T107" fmla="*/ 75 h 544"/>
                <a:gd name="T108" fmla="*/ 154 w 485"/>
                <a:gd name="T109" fmla="*/ 45 h 544"/>
                <a:gd name="T110" fmla="*/ 148 w 485"/>
                <a:gd name="T111" fmla="*/ 30 h 544"/>
                <a:gd name="T112" fmla="*/ 142 w 485"/>
                <a:gd name="T113" fmla="*/ 15 h 544"/>
                <a:gd name="T114" fmla="*/ 130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239FB1"/>
            </a:solidFill>
            <a:ln w="9525">
              <a:solidFill>
                <a:srgbClr val="000000"/>
              </a:solidFill>
              <a:prstDash val="solid"/>
              <a:round/>
              <a:headEnd/>
              <a:tailEnd/>
            </a:ln>
          </p:spPr>
          <p:txBody>
            <a:bodyPr/>
            <a:lstStyle/>
            <a:p>
              <a:endParaRPr lang="en-US"/>
            </a:p>
          </p:txBody>
        </p:sp>
        <p:sp>
          <p:nvSpPr>
            <p:cNvPr id="98" name="Freeform 4150"/>
            <p:cNvSpPr>
              <a:spLocks/>
            </p:cNvSpPr>
            <p:nvPr/>
          </p:nvSpPr>
          <p:spPr bwMode="auto">
            <a:xfrm>
              <a:off x="3110" y="1871"/>
              <a:ext cx="18" cy="81"/>
            </a:xfrm>
            <a:custGeom>
              <a:avLst/>
              <a:gdLst>
                <a:gd name="T0" fmla="*/ 12 w 18"/>
                <a:gd name="T1" fmla="*/ 91 h 72"/>
                <a:gd name="T2" fmla="*/ 0 w 18"/>
                <a:gd name="T3" fmla="*/ 46 h 72"/>
                <a:gd name="T4" fmla="*/ 12 w 18"/>
                <a:gd name="T5" fmla="*/ 0 h 72"/>
                <a:gd name="T6" fmla="*/ 18 w 18"/>
                <a:gd name="T7" fmla="*/ 0 h 72"/>
                <a:gd name="T8" fmla="*/ 18 w 18"/>
                <a:gd name="T9" fmla="*/ 8 h 72"/>
                <a:gd name="T10" fmla="*/ 18 w 18"/>
                <a:gd name="T11" fmla="*/ 30 h 72"/>
                <a:gd name="T12" fmla="*/ 18 w 18"/>
                <a:gd name="T13" fmla="*/ 53 h 72"/>
                <a:gd name="T14" fmla="*/ 18 w 18"/>
                <a:gd name="T15" fmla="*/ 69 h 72"/>
                <a:gd name="T16" fmla="*/ 12 w 18"/>
                <a:gd name="T17" fmla="*/ 91 h 72"/>
                <a:gd name="T18" fmla="*/ 12 w 18"/>
                <a:gd name="T19" fmla="*/ 9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21ABBE"/>
            </a:solidFill>
            <a:ln w="9525">
              <a:solidFill>
                <a:srgbClr val="000000"/>
              </a:solidFill>
              <a:prstDash val="solid"/>
              <a:round/>
              <a:headEnd/>
              <a:tailEnd/>
            </a:ln>
          </p:spPr>
          <p:txBody>
            <a:bodyPr/>
            <a:lstStyle/>
            <a:p>
              <a:endParaRPr lang="en-US"/>
            </a:p>
          </p:txBody>
        </p:sp>
        <p:sp>
          <p:nvSpPr>
            <p:cNvPr id="99" name="Freeform 4151"/>
            <p:cNvSpPr>
              <a:spLocks/>
            </p:cNvSpPr>
            <p:nvPr/>
          </p:nvSpPr>
          <p:spPr bwMode="auto">
            <a:xfrm>
              <a:off x="3121" y="1864"/>
              <a:ext cx="73" cy="95"/>
            </a:xfrm>
            <a:custGeom>
              <a:avLst/>
              <a:gdLst>
                <a:gd name="T0" fmla="*/ 30 w 72"/>
                <a:gd name="T1" fmla="*/ 31 h 84"/>
                <a:gd name="T2" fmla="*/ 6 w 72"/>
                <a:gd name="T3" fmla="*/ 16 h 84"/>
                <a:gd name="T4" fmla="*/ 6 w 72"/>
                <a:gd name="T5" fmla="*/ 38 h 84"/>
                <a:gd name="T6" fmla="*/ 6 w 72"/>
                <a:gd name="T7" fmla="*/ 61 h 84"/>
                <a:gd name="T8" fmla="*/ 6 w 72"/>
                <a:gd name="T9" fmla="*/ 77 h 84"/>
                <a:gd name="T10" fmla="*/ 0 w 72"/>
                <a:gd name="T11" fmla="*/ 100 h 84"/>
                <a:gd name="T12" fmla="*/ 0 w 72"/>
                <a:gd name="T13" fmla="*/ 100 h 84"/>
                <a:gd name="T14" fmla="*/ 24 w 72"/>
                <a:gd name="T15" fmla="*/ 107 h 84"/>
                <a:gd name="T16" fmla="*/ 30 w 72"/>
                <a:gd name="T17" fmla="*/ 92 h 84"/>
                <a:gd name="T18" fmla="*/ 44 w 72"/>
                <a:gd name="T19" fmla="*/ 85 h 84"/>
                <a:gd name="T20" fmla="*/ 56 w 72"/>
                <a:gd name="T21" fmla="*/ 77 h 84"/>
                <a:gd name="T22" fmla="*/ 30 w 72"/>
                <a:gd name="T23" fmla="*/ 46 h 84"/>
                <a:gd name="T24" fmla="*/ 50 w 72"/>
                <a:gd name="T25" fmla="*/ 38 h 84"/>
                <a:gd name="T26" fmla="*/ 74 w 72"/>
                <a:gd name="T27" fmla="*/ 31 h 84"/>
                <a:gd name="T28" fmla="*/ 62 w 72"/>
                <a:gd name="T29" fmla="*/ 0 h 84"/>
                <a:gd name="T30" fmla="*/ 30 w 72"/>
                <a:gd name="T31" fmla="*/ 31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00" name="Freeform 4152"/>
            <p:cNvSpPr>
              <a:spLocks/>
            </p:cNvSpPr>
            <p:nvPr/>
          </p:nvSpPr>
          <p:spPr bwMode="auto">
            <a:xfrm>
              <a:off x="3438" y="2052"/>
              <a:ext cx="133" cy="188"/>
            </a:xfrm>
            <a:custGeom>
              <a:avLst/>
              <a:gdLst>
                <a:gd name="T0" fmla="*/ 134 w 132"/>
                <a:gd name="T1" fmla="*/ 67 h 168"/>
                <a:gd name="T2" fmla="*/ 116 w 132"/>
                <a:gd name="T3" fmla="*/ 53 h 168"/>
                <a:gd name="T4" fmla="*/ 104 w 132"/>
                <a:gd name="T5" fmla="*/ 38 h 168"/>
                <a:gd name="T6" fmla="*/ 92 w 132"/>
                <a:gd name="T7" fmla="*/ 30 h 168"/>
                <a:gd name="T8" fmla="*/ 74 w 132"/>
                <a:gd name="T9" fmla="*/ 22 h 168"/>
                <a:gd name="T10" fmla="*/ 68 w 132"/>
                <a:gd name="T11" fmla="*/ 0 h 168"/>
                <a:gd name="T12" fmla="*/ 60 w 132"/>
                <a:gd name="T13" fmla="*/ 8 h 168"/>
                <a:gd name="T14" fmla="*/ 60 w 132"/>
                <a:gd name="T15" fmla="*/ 0 h 168"/>
                <a:gd name="T16" fmla="*/ 60 w 132"/>
                <a:gd name="T17" fmla="*/ 22 h 168"/>
                <a:gd name="T18" fmla="*/ 54 w 132"/>
                <a:gd name="T19" fmla="*/ 30 h 168"/>
                <a:gd name="T20" fmla="*/ 48 w 132"/>
                <a:gd name="T21" fmla="*/ 60 h 168"/>
                <a:gd name="T22" fmla="*/ 60 w 132"/>
                <a:gd name="T23" fmla="*/ 75 h 168"/>
                <a:gd name="T24" fmla="*/ 54 w 132"/>
                <a:gd name="T25" fmla="*/ 97 h 168"/>
                <a:gd name="T26" fmla="*/ 48 w 132"/>
                <a:gd name="T27" fmla="*/ 128 h 168"/>
                <a:gd name="T28" fmla="*/ 36 w 132"/>
                <a:gd name="T29" fmla="*/ 135 h 168"/>
                <a:gd name="T30" fmla="*/ 24 w 132"/>
                <a:gd name="T31" fmla="*/ 135 h 168"/>
                <a:gd name="T32" fmla="*/ 0 w 132"/>
                <a:gd name="T33" fmla="*/ 150 h 168"/>
                <a:gd name="T34" fmla="*/ 0 w 132"/>
                <a:gd name="T35" fmla="*/ 158 h 168"/>
                <a:gd name="T36" fmla="*/ 12 w 132"/>
                <a:gd name="T37" fmla="*/ 188 h 168"/>
                <a:gd name="T38" fmla="*/ 24 w 132"/>
                <a:gd name="T39" fmla="*/ 210 h 168"/>
                <a:gd name="T40" fmla="*/ 36 w 132"/>
                <a:gd name="T41" fmla="*/ 203 h 168"/>
                <a:gd name="T42" fmla="*/ 48 w 132"/>
                <a:gd name="T43" fmla="*/ 203 h 168"/>
                <a:gd name="T44" fmla="*/ 60 w 132"/>
                <a:gd name="T45" fmla="*/ 188 h 168"/>
                <a:gd name="T46" fmla="*/ 68 w 132"/>
                <a:gd name="T47" fmla="*/ 180 h 168"/>
                <a:gd name="T48" fmla="*/ 80 w 132"/>
                <a:gd name="T49" fmla="*/ 172 h 168"/>
                <a:gd name="T50" fmla="*/ 92 w 132"/>
                <a:gd name="T51" fmla="*/ 150 h 168"/>
                <a:gd name="T52" fmla="*/ 104 w 132"/>
                <a:gd name="T53" fmla="*/ 143 h 168"/>
                <a:gd name="T54" fmla="*/ 104 w 132"/>
                <a:gd name="T55" fmla="*/ 120 h 168"/>
                <a:gd name="T56" fmla="*/ 110 w 132"/>
                <a:gd name="T57" fmla="*/ 113 h 168"/>
                <a:gd name="T58" fmla="*/ 110 w 132"/>
                <a:gd name="T59" fmla="*/ 113 h 168"/>
                <a:gd name="T60" fmla="*/ 122 w 132"/>
                <a:gd name="T61" fmla="*/ 91 h 168"/>
                <a:gd name="T62" fmla="*/ 134 w 132"/>
                <a:gd name="T63" fmla="*/ 6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239FB1"/>
            </a:solidFill>
            <a:ln w="9525">
              <a:solidFill>
                <a:srgbClr val="000000"/>
              </a:solidFill>
              <a:prstDash val="solid"/>
              <a:round/>
              <a:headEnd/>
              <a:tailEnd/>
            </a:ln>
          </p:spPr>
          <p:txBody>
            <a:bodyPr/>
            <a:lstStyle/>
            <a:p>
              <a:endParaRPr lang="en-US"/>
            </a:p>
          </p:txBody>
        </p:sp>
        <p:sp>
          <p:nvSpPr>
            <p:cNvPr id="101" name="Freeform 4153"/>
            <p:cNvSpPr>
              <a:spLocks/>
            </p:cNvSpPr>
            <p:nvPr/>
          </p:nvSpPr>
          <p:spPr bwMode="auto">
            <a:xfrm>
              <a:off x="3497" y="2025"/>
              <a:ext cx="1" cy="14"/>
            </a:xfrm>
            <a:custGeom>
              <a:avLst/>
              <a:gdLst>
                <a:gd name="T0" fmla="*/ 0 w 1"/>
                <a:gd name="T1" fmla="*/ 0 h 12"/>
                <a:gd name="T2" fmla="*/ 0 w 1"/>
                <a:gd name="T3" fmla="*/ 8 h 12"/>
                <a:gd name="T4" fmla="*/ 0 w 1"/>
                <a:gd name="T5" fmla="*/ 16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p>
          </p:txBody>
        </p:sp>
        <p:sp>
          <p:nvSpPr>
            <p:cNvPr id="102" name="Freeform 4154"/>
            <p:cNvSpPr>
              <a:spLocks/>
            </p:cNvSpPr>
            <p:nvPr/>
          </p:nvSpPr>
          <p:spPr bwMode="auto">
            <a:xfrm>
              <a:off x="3121" y="1891"/>
              <a:ext cx="376" cy="370"/>
            </a:xfrm>
            <a:custGeom>
              <a:avLst/>
              <a:gdLst>
                <a:gd name="T0" fmla="*/ 86 w 371"/>
                <a:gd name="T1" fmla="*/ 250 h 329"/>
                <a:gd name="T2" fmla="*/ 62 w 371"/>
                <a:gd name="T3" fmla="*/ 196 h 329"/>
                <a:gd name="T4" fmla="*/ 36 w 371"/>
                <a:gd name="T5" fmla="*/ 159 h 329"/>
                <a:gd name="T6" fmla="*/ 0 w 371"/>
                <a:gd name="T7" fmla="*/ 106 h 329"/>
                <a:gd name="T8" fmla="*/ 24 w 371"/>
                <a:gd name="T9" fmla="*/ 75 h 329"/>
                <a:gd name="T10" fmla="*/ 44 w 371"/>
                <a:gd name="T11" fmla="*/ 53 h 329"/>
                <a:gd name="T12" fmla="*/ 30 w 371"/>
                <a:gd name="T13" fmla="*/ 15 h 329"/>
                <a:gd name="T14" fmla="*/ 74 w 371"/>
                <a:gd name="T15" fmla="*/ 0 h 329"/>
                <a:gd name="T16" fmla="*/ 104 w 371"/>
                <a:gd name="T17" fmla="*/ 15 h 329"/>
                <a:gd name="T18" fmla="*/ 142 w 371"/>
                <a:gd name="T19" fmla="*/ 38 h 329"/>
                <a:gd name="T20" fmla="*/ 171 w 371"/>
                <a:gd name="T21" fmla="*/ 75 h 329"/>
                <a:gd name="T22" fmla="*/ 221 w 371"/>
                <a:gd name="T23" fmla="*/ 83 h 329"/>
                <a:gd name="T24" fmla="*/ 239 w 371"/>
                <a:gd name="T25" fmla="*/ 91 h 329"/>
                <a:gd name="T26" fmla="*/ 257 w 371"/>
                <a:gd name="T27" fmla="*/ 120 h 329"/>
                <a:gd name="T28" fmla="*/ 277 w 371"/>
                <a:gd name="T29" fmla="*/ 151 h 329"/>
                <a:gd name="T30" fmla="*/ 289 w 371"/>
                <a:gd name="T31" fmla="*/ 189 h 329"/>
                <a:gd name="T32" fmla="*/ 295 w 371"/>
                <a:gd name="T33" fmla="*/ 189 h 329"/>
                <a:gd name="T34" fmla="*/ 301 w 371"/>
                <a:gd name="T35" fmla="*/ 196 h 329"/>
                <a:gd name="T36" fmla="*/ 301 w 371"/>
                <a:gd name="T37" fmla="*/ 204 h 329"/>
                <a:gd name="T38" fmla="*/ 313 w 371"/>
                <a:gd name="T39" fmla="*/ 234 h 329"/>
                <a:gd name="T40" fmla="*/ 369 w 371"/>
                <a:gd name="T41" fmla="*/ 242 h 329"/>
                <a:gd name="T42" fmla="*/ 381 w 371"/>
                <a:gd name="T43" fmla="*/ 256 h 329"/>
                <a:gd name="T44" fmla="*/ 369 w 371"/>
                <a:gd name="T45" fmla="*/ 310 h 329"/>
                <a:gd name="T46" fmla="*/ 345 w 371"/>
                <a:gd name="T47" fmla="*/ 317 h 329"/>
                <a:gd name="T48" fmla="*/ 307 w 371"/>
                <a:gd name="T49" fmla="*/ 341 h 329"/>
                <a:gd name="T50" fmla="*/ 264 w 371"/>
                <a:gd name="T51" fmla="*/ 348 h 329"/>
                <a:gd name="T52" fmla="*/ 245 w 371"/>
                <a:gd name="T53" fmla="*/ 386 h 329"/>
                <a:gd name="T54" fmla="*/ 221 w 371"/>
                <a:gd name="T55" fmla="*/ 416 h 329"/>
                <a:gd name="T56" fmla="*/ 203 w 371"/>
                <a:gd name="T57" fmla="*/ 386 h 329"/>
                <a:gd name="T58" fmla="*/ 165 w 371"/>
                <a:gd name="T59" fmla="*/ 371 h 329"/>
                <a:gd name="T60" fmla="*/ 160 w 371"/>
                <a:gd name="T61" fmla="*/ 401 h 329"/>
                <a:gd name="T62" fmla="*/ 142 w 371"/>
                <a:gd name="T63" fmla="*/ 363 h 329"/>
                <a:gd name="T64" fmla="*/ 110 w 371"/>
                <a:gd name="T65" fmla="*/ 303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103" name="Freeform 4155"/>
            <p:cNvSpPr>
              <a:spLocks/>
            </p:cNvSpPr>
            <p:nvPr/>
          </p:nvSpPr>
          <p:spPr bwMode="auto">
            <a:xfrm>
              <a:off x="3419" y="2032"/>
              <a:ext cx="85" cy="74"/>
            </a:xfrm>
            <a:custGeom>
              <a:avLst/>
              <a:gdLst>
                <a:gd name="T0" fmla="*/ 0 w 84"/>
                <a:gd name="T1" fmla="*/ 45 h 66"/>
                <a:gd name="T2" fmla="*/ 6 w 84"/>
                <a:gd name="T3" fmla="*/ 53 h 66"/>
                <a:gd name="T4" fmla="*/ 12 w 84"/>
                <a:gd name="T5" fmla="*/ 75 h 66"/>
                <a:gd name="T6" fmla="*/ 36 w 84"/>
                <a:gd name="T7" fmla="*/ 75 h 66"/>
                <a:gd name="T8" fmla="*/ 68 w 84"/>
                <a:gd name="T9" fmla="*/ 83 h 66"/>
                <a:gd name="T10" fmla="*/ 68 w 84"/>
                <a:gd name="T11" fmla="*/ 83 h 66"/>
                <a:gd name="T12" fmla="*/ 74 w 84"/>
                <a:gd name="T13" fmla="*/ 53 h 66"/>
                <a:gd name="T14" fmla="*/ 80 w 84"/>
                <a:gd name="T15" fmla="*/ 45 h 66"/>
                <a:gd name="T16" fmla="*/ 80 w 84"/>
                <a:gd name="T17" fmla="*/ 22 h 66"/>
                <a:gd name="T18" fmla="*/ 80 w 84"/>
                <a:gd name="T19" fmla="*/ 30 h 66"/>
                <a:gd name="T20" fmla="*/ 86 w 84"/>
                <a:gd name="T21" fmla="*/ 22 h 66"/>
                <a:gd name="T22" fmla="*/ 80 w 84"/>
                <a:gd name="T23" fmla="*/ 8 h 66"/>
                <a:gd name="T24" fmla="*/ 80 w 84"/>
                <a:gd name="T25" fmla="*/ 0 h 66"/>
                <a:gd name="T26" fmla="*/ 62 w 84"/>
                <a:gd name="T27" fmla="*/ 22 h 66"/>
                <a:gd name="T28" fmla="*/ 44 w 84"/>
                <a:gd name="T29" fmla="*/ 45 h 66"/>
                <a:gd name="T30" fmla="*/ 18 w 84"/>
                <a:gd name="T31" fmla="*/ 45 h 66"/>
                <a:gd name="T32" fmla="*/ 6 w 84"/>
                <a:gd name="T33" fmla="*/ 45 h 66"/>
                <a:gd name="T34" fmla="*/ 0 w 84"/>
                <a:gd name="T35" fmla="*/ 38 h 66"/>
                <a:gd name="T36" fmla="*/ 0 w 84"/>
                <a:gd name="T37" fmla="*/ 45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04" name="Freeform 4156"/>
            <p:cNvSpPr>
              <a:spLocks/>
            </p:cNvSpPr>
            <p:nvPr/>
          </p:nvSpPr>
          <p:spPr bwMode="auto">
            <a:xfrm>
              <a:off x="3280" y="2186"/>
              <a:ext cx="181" cy="142"/>
            </a:xfrm>
            <a:custGeom>
              <a:avLst/>
              <a:gdLst>
                <a:gd name="T0" fmla="*/ 5 w 179"/>
                <a:gd name="T1" fmla="*/ 61 h 126"/>
                <a:gd name="T2" fmla="*/ 0 w 179"/>
                <a:gd name="T3" fmla="*/ 69 h 126"/>
                <a:gd name="T4" fmla="*/ 0 w 179"/>
                <a:gd name="T5" fmla="*/ 99 h 126"/>
                <a:gd name="T6" fmla="*/ 5 w 179"/>
                <a:gd name="T7" fmla="*/ 130 h 126"/>
                <a:gd name="T8" fmla="*/ 11 w 179"/>
                <a:gd name="T9" fmla="*/ 160 h 126"/>
                <a:gd name="T10" fmla="*/ 35 w 179"/>
                <a:gd name="T11" fmla="*/ 160 h 126"/>
                <a:gd name="T12" fmla="*/ 61 w 179"/>
                <a:gd name="T13" fmla="*/ 144 h 126"/>
                <a:gd name="T14" fmla="*/ 97 w 179"/>
                <a:gd name="T15" fmla="*/ 130 h 126"/>
                <a:gd name="T16" fmla="*/ 109 w 179"/>
                <a:gd name="T17" fmla="*/ 122 h 126"/>
                <a:gd name="T18" fmla="*/ 121 w 179"/>
                <a:gd name="T19" fmla="*/ 114 h 126"/>
                <a:gd name="T20" fmla="*/ 141 w 179"/>
                <a:gd name="T21" fmla="*/ 99 h 126"/>
                <a:gd name="T22" fmla="*/ 153 w 179"/>
                <a:gd name="T23" fmla="*/ 91 h 126"/>
                <a:gd name="T24" fmla="*/ 165 w 179"/>
                <a:gd name="T25" fmla="*/ 83 h 126"/>
                <a:gd name="T26" fmla="*/ 165 w 179"/>
                <a:gd name="T27" fmla="*/ 77 h 126"/>
                <a:gd name="T28" fmla="*/ 183 w 179"/>
                <a:gd name="T29" fmla="*/ 61 h 126"/>
                <a:gd name="T30" fmla="*/ 171 w 179"/>
                <a:gd name="T31" fmla="*/ 38 h 126"/>
                <a:gd name="T32" fmla="*/ 159 w 179"/>
                <a:gd name="T33" fmla="*/ 8 h 126"/>
                <a:gd name="T34" fmla="*/ 159 w 179"/>
                <a:gd name="T35" fmla="*/ 0 h 126"/>
                <a:gd name="T36" fmla="*/ 147 w 179"/>
                <a:gd name="T37" fmla="*/ 8 h 126"/>
                <a:gd name="T38" fmla="*/ 127 w 179"/>
                <a:gd name="T39" fmla="*/ 8 h 126"/>
                <a:gd name="T40" fmla="*/ 103 w 179"/>
                <a:gd name="T41" fmla="*/ 16 h 126"/>
                <a:gd name="T42" fmla="*/ 91 w 179"/>
                <a:gd name="T43" fmla="*/ 38 h 126"/>
                <a:gd name="T44" fmla="*/ 85 w 179"/>
                <a:gd name="T45" fmla="*/ 53 h 126"/>
                <a:gd name="T46" fmla="*/ 73 w 179"/>
                <a:gd name="T47" fmla="*/ 69 h 126"/>
                <a:gd name="T48" fmla="*/ 61 w 179"/>
                <a:gd name="T49" fmla="*/ 83 h 126"/>
                <a:gd name="T50" fmla="*/ 61 w 179"/>
                <a:gd name="T51" fmla="*/ 61 h 126"/>
                <a:gd name="T52" fmla="*/ 41 w 179"/>
                <a:gd name="T53" fmla="*/ 53 h 126"/>
                <a:gd name="T54" fmla="*/ 29 w 179"/>
                <a:gd name="T55" fmla="*/ 38 h 126"/>
                <a:gd name="T56" fmla="*/ 5 w 179"/>
                <a:gd name="T57" fmla="*/ 38 h 126"/>
                <a:gd name="T58" fmla="*/ 5 w 179"/>
                <a:gd name="T59" fmla="*/ 61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105" name="Freeform 4157"/>
            <p:cNvSpPr>
              <a:spLocks/>
            </p:cNvSpPr>
            <p:nvPr/>
          </p:nvSpPr>
          <p:spPr bwMode="auto">
            <a:xfrm>
              <a:off x="3940" y="2395"/>
              <a:ext cx="43" cy="81"/>
            </a:xfrm>
            <a:custGeom>
              <a:avLst/>
              <a:gdLst>
                <a:gd name="T0" fmla="*/ 12 w 42"/>
                <a:gd name="T1" fmla="*/ 0 h 72"/>
                <a:gd name="T2" fmla="*/ 18 w 42"/>
                <a:gd name="T3" fmla="*/ 16 h 72"/>
                <a:gd name="T4" fmla="*/ 26 w 42"/>
                <a:gd name="T5" fmla="*/ 30 h 72"/>
                <a:gd name="T6" fmla="*/ 38 w 42"/>
                <a:gd name="T7" fmla="*/ 46 h 72"/>
                <a:gd name="T8" fmla="*/ 44 w 42"/>
                <a:gd name="T9" fmla="*/ 69 h 72"/>
                <a:gd name="T10" fmla="*/ 32 w 42"/>
                <a:gd name="T11" fmla="*/ 91 h 72"/>
                <a:gd name="T12" fmla="*/ 12 w 42"/>
                <a:gd name="T13" fmla="*/ 91 h 72"/>
                <a:gd name="T14" fmla="*/ 6 w 42"/>
                <a:gd name="T15" fmla="*/ 61 h 72"/>
                <a:gd name="T16" fmla="*/ 0 w 42"/>
                <a:gd name="T17" fmla="*/ 38 h 72"/>
                <a:gd name="T18" fmla="*/ 6 w 42"/>
                <a:gd name="T19" fmla="*/ 38 h 72"/>
                <a:gd name="T20" fmla="*/ 6 w 42"/>
                <a:gd name="T21" fmla="*/ 23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06" name="Freeform 4158"/>
            <p:cNvSpPr>
              <a:spLocks/>
            </p:cNvSpPr>
            <p:nvPr/>
          </p:nvSpPr>
          <p:spPr bwMode="auto">
            <a:xfrm>
              <a:off x="3042" y="2638"/>
              <a:ext cx="31" cy="34"/>
            </a:xfrm>
            <a:custGeom>
              <a:avLst/>
              <a:gdLst>
                <a:gd name="T0" fmla="*/ 12 w 30"/>
                <a:gd name="T1" fmla="*/ 8 h 30"/>
                <a:gd name="T2" fmla="*/ 0 w 30"/>
                <a:gd name="T3" fmla="*/ 23 h 30"/>
                <a:gd name="T4" fmla="*/ 0 w 30"/>
                <a:gd name="T5" fmla="*/ 39 h 30"/>
                <a:gd name="T6" fmla="*/ 0 w 30"/>
                <a:gd name="T7" fmla="*/ 39 h 30"/>
                <a:gd name="T8" fmla="*/ 12 w 30"/>
                <a:gd name="T9" fmla="*/ 39 h 30"/>
                <a:gd name="T10" fmla="*/ 20 w 30"/>
                <a:gd name="T11" fmla="*/ 31 h 30"/>
                <a:gd name="T12" fmla="*/ 26 w 30"/>
                <a:gd name="T13" fmla="*/ 31 h 30"/>
                <a:gd name="T14" fmla="*/ 32 w 30"/>
                <a:gd name="T15" fmla="*/ 31 h 30"/>
                <a:gd name="T16" fmla="*/ 26 w 30"/>
                <a:gd name="T17" fmla="*/ 0 h 30"/>
                <a:gd name="T18" fmla="*/ 12 w 30"/>
                <a:gd name="T19" fmla="*/ 8 h 30"/>
                <a:gd name="T20" fmla="*/ 12 w 30"/>
                <a:gd name="T21" fmla="*/ 8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07" name="Rectangle 4159"/>
            <p:cNvSpPr>
              <a:spLocks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p>
              <a:endParaRPr lang="en-US"/>
            </a:p>
          </p:txBody>
        </p:sp>
        <p:sp>
          <p:nvSpPr>
            <p:cNvPr id="108" name="Rectangle 4160"/>
            <p:cNvSpPr>
              <a:spLocks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p>
              <a:endParaRPr lang="en-US"/>
            </a:p>
          </p:txBody>
        </p:sp>
        <p:sp>
          <p:nvSpPr>
            <p:cNvPr id="109" name="Rectangle 4161"/>
            <p:cNvSpPr>
              <a:spLocks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p>
              <a:endParaRPr lang="en-US"/>
            </a:p>
          </p:txBody>
        </p:sp>
        <p:sp>
          <p:nvSpPr>
            <p:cNvPr id="110" name="Freeform 4162"/>
            <p:cNvSpPr>
              <a:spLocks/>
            </p:cNvSpPr>
            <p:nvPr/>
          </p:nvSpPr>
          <p:spPr bwMode="auto">
            <a:xfrm>
              <a:off x="3832" y="2624"/>
              <a:ext cx="1" cy="7"/>
            </a:xfrm>
            <a:custGeom>
              <a:avLst/>
              <a:gdLst>
                <a:gd name="T0" fmla="*/ 0 w 1"/>
                <a:gd name="T1" fmla="*/ 0 h 6"/>
                <a:gd name="T2" fmla="*/ 0 w 1"/>
                <a:gd name="T3" fmla="*/ 8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1" name="Rectangle 4163"/>
            <p:cNvSpPr>
              <a:spLocks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p>
              <a:endParaRPr lang="en-US"/>
            </a:p>
          </p:txBody>
        </p:sp>
        <p:sp>
          <p:nvSpPr>
            <p:cNvPr id="112" name="Freeform 4164"/>
            <p:cNvSpPr>
              <a:spLocks/>
            </p:cNvSpPr>
            <p:nvPr/>
          </p:nvSpPr>
          <p:spPr bwMode="auto">
            <a:xfrm>
              <a:off x="3832" y="2482"/>
              <a:ext cx="1" cy="7"/>
            </a:xfrm>
            <a:custGeom>
              <a:avLst/>
              <a:gdLst>
                <a:gd name="T0" fmla="*/ 0 w 1"/>
                <a:gd name="T1" fmla="*/ 8 h 6"/>
                <a:gd name="T2" fmla="*/ 0 w 1"/>
                <a:gd name="T3" fmla="*/ 0 h 6"/>
                <a:gd name="T4" fmla="*/ 0 w 1"/>
                <a:gd name="T5" fmla="*/ 8 h 6"/>
                <a:gd name="T6" fmla="*/ 0 w 1"/>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3" name="Rectangle 4165"/>
            <p:cNvSpPr>
              <a:spLocks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p>
              <a:endParaRPr lang="en-US"/>
            </a:p>
          </p:txBody>
        </p:sp>
        <p:sp>
          <p:nvSpPr>
            <p:cNvPr id="114" name="Rectangle 4166"/>
            <p:cNvSpPr>
              <a:spLocks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p>
              <a:endParaRPr lang="en-US"/>
            </a:p>
          </p:txBody>
        </p:sp>
        <p:sp>
          <p:nvSpPr>
            <p:cNvPr id="115" name="Rectangle 4167"/>
            <p:cNvSpPr>
              <a:spLocks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p>
              <a:endParaRPr lang="en-US"/>
            </a:p>
          </p:txBody>
        </p:sp>
        <p:sp>
          <p:nvSpPr>
            <p:cNvPr id="116" name="Freeform 4168"/>
            <p:cNvSpPr>
              <a:spLocks/>
            </p:cNvSpPr>
            <p:nvPr/>
          </p:nvSpPr>
          <p:spPr bwMode="auto">
            <a:xfrm>
              <a:off x="3832" y="2570"/>
              <a:ext cx="5" cy="7"/>
            </a:xfrm>
            <a:custGeom>
              <a:avLst/>
              <a:gdLst>
                <a:gd name="T0" fmla="*/ 4 w 6"/>
                <a:gd name="T1" fmla="*/ 0 h 6"/>
                <a:gd name="T2" fmla="*/ 4 w 6"/>
                <a:gd name="T3" fmla="*/ 0 h 6"/>
                <a:gd name="T4" fmla="*/ 0 w 6"/>
                <a:gd name="T5" fmla="*/ 8 h 6"/>
                <a:gd name="T6" fmla="*/ 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7" name="Freeform 4169"/>
            <p:cNvSpPr>
              <a:spLocks/>
            </p:cNvSpPr>
            <p:nvPr/>
          </p:nvSpPr>
          <p:spPr bwMode="auto">
            <a:xfrm>
              <a:off x="3837" y="2557"/>
              <a:ext cx="2" cy="7"/>
            </a:xfrm>
            <a:custGeom>
              <a:avLst/>
              <a:gdLst>
                <a:gd name="T0" fmla="*/ 0 w 2"/>
                <a:gd name="T1" fmla="*/ 8 h 6"/>
                <a:gd name="T2" fmla="*/ 0 w 2"/>
                <a:gd name="T3" fmla="*/ 0 h 6"/>
                <a:gd name="T4" fmla="*/ 0 w 2"/>
                <a:gd name="T5" fmla="*/ 8 h 6"/>
                <a:gd name="T6" fmla="*/ 0 w 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8" name="Freeform 4170"/>
            <p:cNvSpPr>
              <a:spLocks/>
            </p:cNvSpPr>
            <p:nvPr/>
          </p:nvSpPr>
          <p:spPr bwMode="auto">
            <a:xfrm>
              <a:off x="3837" y="2482"/>
              <a:ext cx="2" cy="7"/>
            </a:xfrm>
            <a:custGeom>
              <a:avLst/>
              <a:gdLst>
                <a:gd name="T0" fmla="*/ 0 w 2"/>
                <a:gd name="T1" fmla="*/ 0 h 6"/>
                <a:gd name="T2" fmla="*/ 0 w 2"/>
                <a:gd name="T3" fmla="*/ 0 h 6"/>
                <a:gd name="T4" fmla="*/ 0 w 2"/>
                <a:gd name="T5" fmla="*/ 8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9" name="Freeform 4171"/>
            <p:cNvSpPr>
              <a:spLocks/>
            </p:cNvSpPr>
            <p:nvPr/>
          </p:nvSpPr>
          <p:spPr bwMode="auto">
            <a:xfrm>
              <a:off x="3825" y="2462"/>
              <a:ext cx="7" cy="1"/>
            </a:xfrm>
            <a:custGeom>
              <a:avLst/>
              <a:gdLst>
                <a:gd name="T0" fmla="*/ 8 w 6"/>
                <a:gd name="T1" fmla="*/ 0 h 1"/>
                <a:gd name="T2" fmla="*/ 8 w 6"/>
                <a:gd name="T3" fmla="*/ 0 h 1"/>
                <a:gd name="T4" fmla="*/ 0 w 6"/>
                <a:gd name="T5" fmla="*/ 0 h 1"/>
                <a:gd name="T6" fmla="*/ 8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20" name="Rectangle 4172"/>
            <p:cNvSpPr>
              <a:spLocks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p>
              <a:endParaRPr lang="en-US"/>
            </a:p>
          </p:txBody>
        </p:sp>
        <p:sp>
          <p:nvSpPr>
            <p:cNvPr id="121" name="Rectangle 4173"/>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p>
              <a:endParaRPr lang="en-US"/>
            </a:p>
          </p:txBody>
        </p:sp>
        <p:sp>
          <p:nvSpPr>
            <p:cNvPr id="122" name="Rectangle 4174"/>
            <p:cNvSpPr>
              <a:spLocks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p>
              <a:endParaRPr lang="en-US"/>
            </a:p>
          </p:txBody>
        </p:sp>
        <p:sp>
          <p:nvSpPr>
            <p:cNvPr id="123" name="Rectangle 4175"/>
            <p:cNvSpPr>
              <a:spLocks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p>
              <a:endParaRPr lang="en-US"/>
            </a:p>
          </p:txBody>
        </p:sp>
        <p:sp>
          <p:nvSpPr>
            <p:cNvPr id="124" name="Rectangle 4176"/>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p>
              <a:endParaRPr lang="en-US"/>
            </a:p>
          </p:txBody>
        </p:sp>
        <p:sp>
          <p:nvSpPr>
            <p:cNvPr id="125" name="Rectangle 4177"/>
            <p:cNvSpPr>
              <a:spLocks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p>
              <a:endParaRPr lang="en-US"/>
            </a:p>
          </p:txBody>
        </p:sp>
        <p:sp>
          <p:nvSpPr>
            <p:cNvPr id="126" name="Rectangle 4178"/>
            <p:cNvSpPr>
              <a:spLocks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p>
              <a:endParaRPr lang="en-US"/>
            </a:p>
          </p:txBody>
        </p:sp>
        <p:sp>
          <p:nvSpPr>
            <p:cNvPr id="127" name="Rectangle 4179"/>
            <p:cNvSpPr>
              <a:spLocks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p>
              <a:endParaRPr lang="en-US"/>
            </a:p>
          </p:txBody>
        </p:sp>
        <p:sp>
          <p:nvSpPr>
            <p:cNvPr id="128" name="Freeform 4180"/>
            <p:cNvSpPr>
              <a:spLocks/>
            </p:cNvSpPr>
            <p:nvPr/>
          </p:nvSpPr>
          <p:spPr bwMode="auto">
            <a:xfrm>
              <a:off x="3346" y="2819"/>
              <a:ext cx="6" cy="7"/>
            </a:xfrm>
            <a:custGeom>
              <a:avLst/>
              <a:gdLst>
                <a:gd name="T0" fmla="*/ 6 w 6"/>
                <a:gd name="T1" fmla="*/ 8 h 6"/>
                <a:gd name="T2" fmla="*/ 6 w 6"/>
                <a:gd name="T3" fmla="*/ 0 h 6"/>
                <a:gd name="T4" fmla="*/ 0 w 6"/>
                <a:gd name="T5" fmla="*/ 8 h 6"/>
                <a:gd name="T6" fmla="*/ 6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29" name="Rectangle 4181"/>
            <p:cNvSpPr>
              <a:spLocks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p>
              <a:endParaRPr lang="en-US"/>
            </a:p>
          </p:txBody>
        </p:sp>
        <p:sp>
          <p:nvSpPr>
            <p:cNvPr id="130" name="Freeform 4182"/>
            <p:cNvSpPr>
              <a:spLocks/>
            </p:cNvSpPr>
            <p:nvPr/>
          </p:nvSpPr>
          <p:spPr bwMode="auto">
            <a:xfrm>
              <a:off x="2764" y="2086"/>
              <a:ext cx="183" cy="356"/>
            </a:xfrm>
            <a:custGeom>
              <a:avLst/>
              <a:gdLst>
                <a:gd name="T0" fmla="*/ 186 w 180"/>
                <a:gd name="T1" fmla="*/ 99 h 317"/>
                <a:gd name="T2" fmla="*/ 168 w 180"/>
                <a:gd name="T3" fmla="*/ 91 h 317"/>
                <a:gd name="T4" fmla="*/ 130 w 180"/>
                <a:gd name="T5" fmla="*/ 61 h 317"/>
                <a:gd name="T6" fmla="*/ 112 w 180"/>
                <a:gd name="T7" fmla="*/ 53 h 317"/>
                <a:gd name="T8" fmla="*/ 94 w 180"/>
                <a:gd name="T9" fmla="*/ 38 h 317"/>
                <a:gd name="T10" fmla="*/ 56 w 180"/>
                <a:gd name="T11" fmla="*/ 15 h 317"/>
                <a:gd name="T12" fmla="*/ 38 w 180"/>
                <a:gd name="T13" fmla="*/ 0 h 317"/>
                <a:gd name="T14" fmla="*/ 24 w 180"/>
                <a:gd name="T15" fmla="*/ 15 h 317"/>
                <a:gd name="T16" fmla="*/ 24 w 180"/>
                <a:gd name="T17" fmla="*/ 30 h 317"/>
                <a:gd name="T18" fmla="*/ 24 w 180"/>
                <a:gd name="T19" fmla="*/ 53 h 317"/>
                <a:gd name="T20" fmla="*/ 44 w 180"/>
                <a:gd name="T21" fmla="*/ 75 h 317"/>
                <a:gd name="T22" fmla="*/ 38 w 180"/>
                <a:gd name="T23" fmla="*/ 91 h 317"/>
                <a:gd name="T24" fmla="*/ 38 w 180"/>
                <a:gd name="T25" fmla="*/ 106 h 317"/>
                <a:gd name="T26" fmla="*/ 38 w 180"/>
                <a:gd name="T27" fmla="*/ 129 h 317"/>
                <a:gd name="T28" fmla="*/ 32 w 180"/>
                <a:gd name="T29" fmla="*/ 166 h 317"/>
                <a:gd name="T30" fmla="*/ 24 w 180"/>
                <a:gd name="T31" fmla="*/ 182 h 317"/>
                <a:gd name="T32" fmla="*/ 18 w 180"/>
                <a:gd name="T33" fmla="*/ 197 h 317"/>
                <a:gd name="T34" fmla="*/ 6 w 180"/>
                <a:gd name="T35" fmla="*/ 212 h 317"/>
                <a:gd name="T36" fmla="*/ 0 w 180"/>
                <a:gd name="T37" fmla="*/ 227 h 317"/>
                <a:gd name="T38" fmla="*/ 0 w 180"/>
                <a:gd name="T39" fmla="*/ 249 h 317"/>
                <a:gd name="T40" fmla="*/ 12 w 180"/>
                <a:gd name="T41" fmla="*/ 265 h 317"/>
                <a:gd name="T42" fmla="*/ 18 w 180"/>
                <a:gd name="T43" fmla="*/ 265 h 317"/>
                <a:gd name="T44" fmla="*/ 24 w 180"/>
                <a:gd name="T45" fmla="*/ 287 h 317"/>
                <a:gd name="T46" fmla="*/ 24 w 180"/>
                <a:gd name="T47" fmla="*/ 318 h 317"/>
                <a:gd name="T48" fmla="*/ 38 w 180"/>
                <a:gd name="T49" fmla="*/ 339 h 317"/>
                <a:gd name="T50" fmla="*/ 18 w 180"/>
                <a:gd name="T51" fmla="*/ 339 h 317"/>
                <a:gd name="T52" fmla="*/ 12 w 180"/>
                <a:gd name="T53" fmla="*/ 347 h 317"/>
                <a:gd name="T54" fmla="*/ 24 w 180"/>
                <a:gd name="T55" fmla="*/ 369 h 317"/>
                <a:gd name="T56" fmla="*/ 38 w 180"/>
                <a:gd name="T57" fmla="*/ 400 h 317"/>
                <a:gd name="T58" fmla="*/ 56 w 180"/>
                <a:gd name="T59" fmla="*/ 392 h 317"/>
                <a:gd name="T60" fmla="*/ 56 w 180"/>
                <a:gd name="T61" fmla="*/ 400 h 317"/>
                <a:gd name="T62" fmla="*/ 68 w 180"/>
                <a:gd name="T63" fmla="*/ 392 h 317"/>
                <a:gd name="T64" fmla="*/ 94 w 180"/>
                <a:gd name="T65" fmla="*/ 392 h 317"/>
                <a:gd name="T66" fmla="*/ 100 w 180"/>
                <a:gd name="T67" fmla="*/ 377 h 317"/>
                <a:gd name="T68" fmla="*/ 100 w 180"/>
                <a:gd name="T69" fmla="*/ 369 h 317"/>
                <a:gd name="T70" fmla="*/ 124 w 180"/>
                <a:gd name="T71" fmla="*/ 362 h 317"/>
                <a:gd name="T72" fmla="*/ 156 w 180"/>
                <a:gd name="T73" fmla="*/ 326 h 317"/>
                <a:gd name="T74" fmla="*/ 168 w 180"/>
                <a:gd name="T75" fmla="*/ 318 h 317"/>
                <a:gd name="T76" fmla="*/ 168 w 180"/>
                <a:gd name="T77" fmla="*/ 303 h 317"/>
                <a:gd name="T78" fmla="*/ 168 w 180"/>
                <a:gd name="T79" fmla="*/ 287 h 317"/>
                <a:gd name="T80" fmla="*/ 156 w 180"/>
                <a:gd name="T81" fmla="*/ 273 h 317"/>
                <a:gd name="T82" fmla="*/ 148 w 180"/>
                <a:gd name="T83" fmla="*/ 273 h 317"/>
                <a:gd name="T84" fmla="*/ 156 w 180"/>
                <a:gd name="T85" fmla="*/ 249 h 317"/>
                <a:gd name="T86" fmla="*/ 162 w 180"/>
                <a:gd name="T87" fmla="*/ 243 h 317"/>
                <a:gd name="T88" fmla="*/ 162 w 180"/>
                <a:gd name="T89" fmla="*/ 235 h 317"/>
                <a:gd name="T90" fmla="*/ 162 w 180"/>
                <a:gd name="T91" fmla="*/ 219 h 317"/>
                <a:gd name="T92" fmla="*/ 168 w 180"/>
                <a:gd name="T93" fmla="*/ 204 h 317"/>
                <a:gd name="T94" fmla="*/ 174 w 180"/>
                <a:gd name="T95" fmla="*/ 197 h 317"/>
                <a:gd name="T96" fmla="*/ 186 w 180"/>
                <a:gd name="T97" fmla="*/ 197 h 317"/>
                <a:gd name="T98" fmla="*/ 186 w 180"/>
                <a:gd name="T99" fmla="*/ 174 h 317"/>
                <a:gd name="T100" fmla="*/ 186 w 180"/>
                <a:gd name="T101" fmla="*/ 152 h 317"/>
                <a:gd name="T102" fmla="*/ 186 w 180"/>
                <a:gd name="T103" fmla="*/ 121 h 317"/>
                <a:gd name="T104" fmla="*/ 186 w 180"/>
                <a:gd name="T105" fmla="*/ 99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E1E1E1"/>
            </a:solidFill>
            <a:ln w="9525">
              <a:solidFill>
                <a:srgbClr val="000000"/>
              </a:solidFill>
              <a:prstDash val="solid"/>
              <a:round/>
              <a:headEnd/>
              <a:tailEnd/>
            </a:ln>
          </p:spPr>
          <p:txBody>
            <a:bodyPr/>
            <a:lstStyle/>
            <a:p>
              <a:endParaRPr lang="en-US"/>
            </a:p>
          </p:txBody>
        </p:sp>
        <p:sp>
          <p:nvSpPr>
            <p:cNvPr id="131" name="Freeform 4183"/>
            <p:cNvSpPr>
              <a:spLocks/>
            </p:cNvSpPr>
            <p:nvPr/>
          </p:nvSpPr>
          <p:spPr bwMode="auto">
            <a:xfrm>
              <a:off x="3268" y="2328"/>
              <a:ext cx="23" cy="41"/>
            </a:xfrm>
            <a:custGeom>
              <a:avLst/>
              <a:gdLst>
                <a:gd name="T0" fmla="*/ 0 w 23"/>
                <a:gd name="T1" fmla="*/ 39 h 36"/>
                <a:gd name="T2" fmla="*/ 17 w 23"/>
                <a:gd name="T3" fmla="*/ 47 h 36"/>
                <a:gd name="T4" fmla="*/ 23 w 23"/>
                <a:gd name="T5" fmla="*/ 31 h 36"/>
                <a:gd name="T6" fmla="*/ 17 w 23"/>
                <a:gd name="T7" fmla="*/ 0 h 36"/>
                <a:gd name="T8" fmla="*/ 12 w 23"/>
                <a:gd name="T9" fmla="*/ 8 h 36"/>
                <a:gd name="T10" fmla="*/ 0 w 23"/>
                <a:gd name="T11" fmla="*/ 39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32" name="Freeform 4184"/>
            <p:cNvSpPr>
              <a:spLocks/>
            </p:cNvSpPr>
            <p:nvPr/>
          </p:nvSpPr>
          <p:spPr bwMode="auto">
            <a:xfrm>
              <a:off x="3164" y="2206"/>
              <a:ext cx="121" cy="129"/>
            </a:xfrm>
            <a:custGeom>
              <a:avLst/>
              <a:gdLst>
                <a:gd name="T0" fmla="*/ 0 w 119"/>
                <a:gd name="T1" fmla="*/ 115 h 114"/>
                <a:gd name="T2" fmla="*/ 6 w 119"/>
                <a:gd name="T3" fmla="*/ 92 h 114"/>
                <a:gd name="T4" fmla="*/ 6 w 119"/>
                <a:gd name="T5" fmla="*/ 61 h 114"/>
                <a:gd name="T6" fmla="*/ 12 w 119"/>
                <a:gd name="T7" fmla="*/ 31 h 114"/>
                <a:gd name="T8" fmla="*/ 24 w 119"/>
                <a:gd name="T9" fmla="*/ 16 h 114"/>
                <a:gd name="T10" fmla="*/ 38 w 119"/>
                <a:gd name="T11" fmla="*/ 8 h 114"/>
                <a:gd name="T12" fmla="*/ 38 w 119"/>
                <a:gd name="T13" fmla="*/ 0 h 114"/>
                <a:gd name="T14" fmla="*/ 56 w 119"/>
                <a:gd name="T15" fmla="*/ 54 h 114"/>
                <a:gd name="T16" fmla="*/ 62 w 119"/>
                <a:gd name="T17" fmla="*/ 77 h 114"/>
                <a:gd name="T18" fmla="*/ 62 w 119"/>
                <a:gd name="T19" fmla="*/ 69 h 114"/>
                <a:gd name="T20" fmla="*/ 68 w 119"/>
                <a:gd name="T21" fmla="*/ 77 h 114"/>
                <a:gd name="T22" fmla="*/ 80 w 119"/>
                <a:gd name="T23" fmla="*/ 85 h 114"/>
                <a:gd name="T24" fmla="*/ 123 w 119"/>
                <a:gd name="T25" fmla="*/ 138 h 114"/>
                <a:gd name="T26" fmla="*/ 123 w 119"/>
                <a:gd name="T27" fmla="*/ 138 h 114"/>
                <a:gd name="T28" fmla="*/ 123 w 119"/>
                <a:gd name="T29" fmla="*/ 138 h 114"/>
                <a:gd name="T30" fmla="*/ 118 w 119"/>
                <a:gd name="T31" fmla="*/ 146 h 114"/>
                <a:gd name="T32" fmla="*/ 106 w 119"/>
                <a:gd name="T33" fmla="*/ 146 h 114"/>
                <a:gd name="T34" fmla="*/ 106 w 119"/>
                <a:gd name="T35" fmla="*/ 146 h 114"/>
                <a:gd name="T36" fmla="*/ 86 w 119"/>
                <a:gd name="T37" fmla="*/ 138 h 114"/>
                <a:gd name="T38" fmla="*/ 80 w 119"/>
                <a:gd name="T39" fmla="*/ 123 h 114"/>
                <a:gd name="T40" fmla="*/ 74 w 119"/>
                <a:gd name="T41" fmla="*/ 115 h 114"/>
                <a:gd name="T42" fmla="*/ 62 w 119"/>
                <a:gd name="T43" fmla="*/ 108 h 114"/>
                <a:gd name="T44" fmla="*/ 50 w 119"/>
                <a:gd name="T45" fmla="*/ 100 h 114"/>
                <a:gd name="T46" fmla="*/ 44 w 119"/>
                <a:gd name="T47" fmla="*/ 108 h 114"/>
                <a:gd name="T48" fmla="*/ 32 w 119"/>
                <a:gd name="T49" fmla="*/ 92 h 114"/>
                <a:gd name="T50" fmla="*/ 32 w 119"/>
                <a:gd name="T51" fmla="*/ 115 h 114"/>
                <a:gd name="T52" fmla="*/ 18 w 119"/>
                <a:gd name="T53" fmla="*/ 108 h 114"/>
                <a:gd name="T54" fmla="*/ 12 w 119"/>
                <a:gd name="T55" fmla="*/ 115 h 114"/>
                <a:gd name="T56" fmla="*/ 0 w 119"/>
                <a:gd name="T57" fmla="*/ 115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133" name="Freeform 4185"/>
            <p:cNvSpPr>
              <a:spLocks/>
            </p:cNvSpPr>
            <p:nvPr/>
          </p:nvSpPr>
          <p:spPr bwMode="auto">
            <a:xfrm>
              <a:off x="3110" y="2288"/>
              <a:ext cx="266" cy="248"/>
            </a:xfrm>
            <a:custGeom>
              <a:avLst/>
              <a:gdLst>
                <a:gd name="T0" fmla="*/ 92 w 263"/>
                <a:gd name="T1" fmla="*/ 270 h 221"/>
                <a:gd name="T2" fmla="*/ 74 w 263"/>
                <a:gd name="T3" fmla="*/ 248 h 221"/>
                <a:gd name="T4" fmla="*/ 56 w 263"/>
                <a:gd name="T5" fmla="*/ 248 h 221"/>
                <a:gd name="T6" fmla="*/ 50 w 263"/>
                <a:gd name="T7" fmla="*/ 226 h 221"/>
                <a:gd name="T8" fmla="*/ 42 w 263"/>
                <a:gd name="T9" fmla="*/ 226 h 221"/>
                <a:gd name="T10" fmla="*/ 30 w 263"/>
                <a:gd name="T11" fmla="*/ 203 h 221"/>
                <a:gd name="T12" fmla="*/ 24 w 263"/>
                <a:gd name="T13" fmla="*/ 187 h 221"/>
                <a:gd name="T14" fmla="*/ 6 w 263"/>
                <a:gd name="T15" fmla="*/ 173 h 221"/>
                <a:gd name="T16" fmla="*/ 0 w 263"/>
                <a:gd name="T17" fmla="*/ 165 h 221"/>
                <a:gd name="T18" fmla="*/ 6 w 263"/>
                <a:gd name="T19" fmla="*/ 150 h 221"/>
                <a:gd name="T20" fmla="*/ 18 w 263"/>
                <a:gd name="T21" fmla="*/ 150 h 221"/>
                <a:gd name="T22" fmla="*/ 24 w 263"/>
                <a:gd name="T23" fmla="*/ 120 h 221"/>
                <a:gd name="T24" fmla="*/ 24 w 263"/>
                <a:gd name="T25" fmla="*/ 91 h 221"/>
                <a:gd name="T26" fmla="*/ 36 w 263"/>
                <a:gd name="T27" fmla="*/ 91 h 221"/>
                <a:gd name="T28" fmla="*/ 42 w 263"/>
                <a:gd name="T29" fmla="*/ 61 h 221"/>
                <a:gd name="T30" fmla="*/ 56 w 263"/>
                <a:gd name="T31" fmla="*/ 22 h 221"/>
                <a:gd name="T32" fmla="*/ 68 w 263"/>
                <a:gd name="T33" fmla="*/ 22 h 221"/>
                <a:gd name="T34" fmla="*/ 74 w 263"/>
                <a:gd name="T35" fmla="*/ 15 h 221"/>
                <a:gd name="T36" fmla="*/ 86 w 263"/>
                <a:gd name="T37" fmla="*/ 22 h 221"/>
                <a:gd name="T38" fmla="*/ 86 w 263"/>
                <a:gd name="T39" fmla="*/ 0 h 221"/>
                <a:gd name="T40" fmla="*/ 98 w 263"/>
                <a:gd name="T41" fmla="*/ 15 h 221"/>
                <a:gd name="T42" fmla="*/ 104 w 263"/>
                <a:gd name="T43" fmla="*/ 8 h 221"/>
                <a:gd name="T44" fmla="*/ 116 w 263"/>
                <a:gd name="T45" fmla="*/ 15 h 221"/>
                <a:gd name="T46" fmla="*/ 128 w 263"/>
                <a:gd name="T47" fmla="*/ 22 h 221"/>
                <a:gd name="T48" fmla="*/ 136 w 263"/>
                <a:gd name="T49" fmla="*/ 30 h 221"/>
                <a:gd name="T50" fmla="*/ 142 w 263"/>
                <a:gd name="T51" fmla="*/ 45 h 221"/>
                <a:gd name="T52" fmla="*/ 160 w 263"/>
                <a:gd name="T53" fmla="*/ 53 h 221"/>
                <a:gd name="T54" fmla="*/ 160 w 263"/>
                <a:gd name="T55" fmla="*/ 53 h 221"/>
                <a:gd name="T56" fmla="*/ 172 w 263"/>
                <a:gd name="T57" fmla="*/ 53 h 221"/>
                <a:gd name="T58" fmla="*/ 160 w 263"/>
                <a:gd name="T59" fmla="*/ 83 h 221"/>
                <a:gd name="T60" fmla="*/ 177 w 263"/>
                <a:gd name="T61" fmla="*/ 91 h 221"/>
                <a:gd name="T62" fmla="*/ 177 w 263"/>
                <a:gd name="T63" fmla="*/ 105 h 221"/>
                <a:gd name="T64" fmla="*/ 189 w 263"/>
                <a:gd name="T65" fmla="*/ 120 h 221"/>
                <a:gd name="T66" fmla="*/ 201 w 263"/>
                <a:gd name="T67" fmla="*/ 135 h 221"/>
                <a:gd name="T68" fmla="*/ 213 w 263"/>
                <a:gd name="T69" fmla="*/ 143 h 221"/>
                <a:gd name="T70" fmla="*/ 227 w 263"/>
                <a:gd name="T71" fmla="*/ 150 h 221"/>
                <a:gd name="T72" fmla="*/ 251 w 263"/>
                <a:gd name="T73" fmla="*/ 165 h 221"/>
                <a:gd name="T74" fmla="*/ 269 w 263"/>
                <a:gd name="T75" fmla="*/ 165 h 221"/>
                <a:gd name="T76" fmla="*/ 257 w 263"/>
                <a:gd name="T77" fmla="*/ 180 h 221"/>
                <a:gd name="T78" fmla="*/ 245 w 263"/>
                <a:gd name="T79" fmla="*/ 203 h 221"/>
                <a:gd name="T80" fmla="*/ 233 w 263"/>
                <a:gd name="T81" fmla="*/ 218 h 221"/>
                <a:gd name="T82" fmla="*/ 219 w 263"/>
                <a:gd name="T83" fmla="*/ 240 h 221"/>
                <a:gd name="T84" fmla="*/ 189 w 263"/>
                <a:gd name="T85" fmla="*/ 240 h 221"/>
                <a:gd name="T86" fmla="*/ 172 w 263"/>
                <a:gd name="T87" fmla="*/ 256 h 221"/>
                <a:gd name="T88" fmla="*/ 166 w 263"/>
                <a:gd name="T89" fmla="*/ 264 h 221"/>
                <a:gd name="T90" fmla="*/ 148 w 263"/>
                <a:gd name="T91" fmla="*/ 256 h 221"/>
                <a:gd name="T92" fmla="*/ 128 w 263"/>
                <a:gd name="T93" fmla="*/ 264 h 221"/>
                <a:gd name="T94" fmla="*/ 116 w 263"/>
                <a:gd name="T95" fmla="*/ 278 h 221"/>
                <a:gd name="T96" fmla="*/ 92 w 263"/>
                <a:gd name="T97" fmla="*/ 27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134" name="Freeform 4186"/>
            <p:cNvSpPr>
              <a:spLocks/>
            </p:cNvSpPr>
            <p:nvPr/>
          </p:nvSpPr>
          <p:spPr bwMode="auto">
            <a:xfrm>
              <a:off x="3255" y="2348"/>
              <a:ext cx="183" cy="303"/>
            </a:xfrm>
            <a:custGeom>
              <a:avLst/>
              <a:gdLst>
                <a:gd name="T0" fmla="*/ 181 w 179"/>
                <a:gd name="T1" fmla="*/ 44 h 269"/>
                <a:gd name="T2" fmla="*/ 175 w 179"/>
                <a:gd name="T3" fmla="*/ 68 h 269"/>
                <a:gd name="T4" fmla="*/ 162 w 179"/>
                <a:gd name="T5" fmla="*/ 98 h 269"/>
                <a:gd name="T6" fmla="*/ 149 w 179"/>
                <a:gd name="T7" fmla="*/ 128 h 269"/>
                <a:gd name="T8" fmla="*/ 137 w 179"/>
                <a:gd name="T9" fmla="*/ 159 h 269"/>
                <a:gd name="T10" fmla="*/ 125 w 179"/>
                <a:gd name="T11" fmla="*/ 189 h 269"/>
                <a:gd name="T12" fmla="*/ 111 w 179"/>
                <a:gd name="T13" fmla="*/ 204 h 269"/>
                <a:gd name="T14" fmla="*/ 99 w 179"/>
                <a:gd name="T15" fmla="*/ 220 h 269"/>
                <a:gd name="T16" fmla="*/ 87 w 179"/>
                <a:gd name="T17" fmla="*/ 234 h 269"/>
                <a:gd name="T18" fmla="*/ 81 w 179"/>
                <a:gd name="T19" fmla="*/ 250 h 269"/>
                <a:gd name="T20" fmla="*/ 67 w 179"/>
                <a:gd name="T21" fmla="*/ 265 h 269"/>
                <a:gd name="T22" fmla="*/ 55 w 179"/>
                <a:gd name="T23" fmla="*/ 280 h 269"/>
                <a:gd name="T24" fmla="*/ 37 w 179"/>
                <a:gd name="T25" fmla="*/ 295 h 269"/>
                <a:gd name="T26" fmla="*/ 26 w 179"/>
                <a:gd name="T27" fmla="*/ 311 h 269"/>
                <a:gd name="T28" fmla="*/ 18 w 179"/>
                <a:gd name="T29" fmla="*/ 326 h 269"/>
                <a:gd name="T30" fmla="*/ 12 w 179"/>
                <a:gd name="T31" fmla="*/ 341 h 269"/>
                <a:gd name="T32" fmla="*/ 0 w 179"/>
                <a:gd name="T33" fmla="*/ 319 h 269"/>
                <a:gd name="T34" fmla="*/ 0 w 179"/>
                <a:gd name="T35" fmla="*/ 273 h 269"/>
                <a:gd name="T36" fmla="*/ 0 w 179"/>
                <a:gd name="T37" fmla="*/ 250 h 269"/>
                <a:gd name="T38" fmla="*/ 0 w 179"/>
                <a:gd name="T39" fmla="*/ 228 h 269"/>
                <a:gd name="T40" fmla="*/ 6 w 179"/>
                <a:gd name="T41" fmla="*/ 212 h 269"/>
                <a:gd name="T42" fmla="*/ 18 w 179"/>
                <a:gd name="T43" fmla="*/ 197 h 269"/>
                <a:gd name="T44" fmla="*/ 26 w 179"/>
                <a:gd name="T45" fmla="*/ 189 h 269"/>
                <a:gd name="T46" fmla="*/ 43 w 179"/>
                <a:gd name="T47" fmla="*/ 173 h 269"/>
                <a:gd name="T48" fmla="*/ 75 w 179"/>
                <a:gd name="T49" fmla="*/ 173 h 269"/>
                <a:gd name="T50" fmla="*/ 87 w 179"/>
                <a:gd name="T51" fmla="*/ 151 h 269"/>
                <a:gd name="T52" fmla="*/ 99 w 179"/>
                <a:gd name="T53" fmla="*/ 136 h 269"/>
                <a:gd name="T54" fmla="*/ 111 w 179"/>
                <a:gd name="T55" fmla="*/ 113 h 269"/>
                <a:gd name="T56" fmla="*/ 125 w 179"/>
                <a:gd name="T57" fmla="*/ 98 h 269"/>
                <a:gd name="T58" fmla="*/ 105 w 179"/>
                <a:gd name="T59" fmla="*/ 98 h 269"/>
                <a:gd name="T60" fmla="*/ 81 w 179"/>
                <a:gd name="T61" fmla="*/ 82 h 269"/>
                <a:gd name="T62" fmla="*/ 67 w 179"/>
                <a:gd name="T63" fmla="*/ 74 h 269"/>
                <a:gd name="T64" fmla="*/ 55 w 179"/>
                <a:gd name="T65" fmla="*/ 68 h 269"/>
                <a:gd name="T66" fmla="*/ 43 w 179"/>
                <a:gd name="T67" fmla="*/ 52 h 269"/>
                <a:gd name="T68" fmla="*/ 31 w 179"/>
                <a:gd name="T69" fmla="*/ 38 h 269"/>
                <a:gd name="T70" fmla="*/ 31 w 179"/>
                <a:gd name="T71" fmla="*/ 23 h 269"/>
                <a:gd name="T72" fmla="*/ 37 w 179"/>
                <a:gd name="T73" fmla="*/ 8 h 269"/>
                <a:gd name="T74" fmla="*/ 49 w 179"/>
                <a:gd name="T75" fmla="*/ 23 h 269"/>
                <a:gd name="T76" fmla="*/ 61 w 179"/>
                <a:gd name="T77" fmla="*/ 38 h 269"/>
                <a:gd name="T78" fmla="*/ 81 w 179"/>
                <a:gd name="T79" fmla="*/ 23 h 269"/>
                <a:gd name="T80" fmla="*/ 99 w 179"/>
                <a:gd name="T81" fmla="*/ 23 h 269"/>
                <a:gd name="T82" fmla="*/ 119 w 179"/>
                <a:gd name="T83" fmla="*/ 16 h 269"/>
                <a:gd name="T84" fmla="*/ 143 w 179"/>
                <a:gd name="T85" fmla="*/ 8 h 269"/>
                <a:gd name="T86" fmla="*/ 169 w 179"/>
                <a:gd name="T87" fmla="*/ 0 h 269"/>
                <a:gd name="T88" fmla="*/ 175 w 179"/>
                <a:gd name="T89" fmla="*/ 0 h 269"/>
                <a:gd name="T90" fmla="*/ 181 w 179"/>
                <a:gd name="T91" fmla="*/ 0 h 269"/>
                <a:gd name="T92" fmla="*/ 181 w 179"/>
                <a:gd name="T93" fmla="*/ 38 h 269"/>
                <a:gd name="T94" fmla="*/ 187 w 179"/>
                <a:gd name="T95" fmla="*/ 38 h 269"/>
                <a:gd name="T96" fmla="*/ 181 w 179"/>
                <a:gd name="T97" fmla="*/ 44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135" name="Freeform 4187"/>
            <p:cNvSpPr>
              <a:spLocks/>
            </p:cNvSpPr>
            <p:nvPr/>
          </p:nvSpPr>
          <p:spPr bwMode="auto">
            <a:xfrm>
              <a:off x="3042" y="2665"/>
              <a:ext cx="31" cy="47"/>
            </a:xfrm>
            <a:custGeom>
              <a:avLst/>
              <a:gdLst>
                <a:gd name="T0" fmla="*/ 26 w 30"/>
                <a:gd name="T1" fmla="*/ 15 h 42"/>
                <a:gd name="T2" fmla="*/ 26 w 30"/>
                <a:gd name="T3" fmla="*/ 0 h 42"/>
                <a:gd name="T4" fmla="*/ 20 w 30"/>
                <a:gd name="T5" fmla="*/ 0 h 42"/>
                <a:gd name="T6" fmla="*/ 12 w 30"/>
                <a:gd name="T7" fmla="*/ 8 h 42"/>
                <a:gd name="T8" fmla="*/ 0 w 30"/>
                <a:gd name="T9" fmla="*/ 8 h 42"/>
                <a:gd name="T10" fmla="*/ 0 w 30"/>
                <a:gd name="T11" fmla="*/ 8 h 42"/>
                <a:gd name="T12" fmla="*/ 0 w 30"/>
                <a:gd name="T13" fmla="*/ 15 h 42"/>
                <a:gd name="T14" fmla="*/ 0 w 30"/>
                <a:gd name="T15" fmla="*/ 30 h 42"/>
                <a:gd name="T16" fmla="*/ 6 w 30"/>
                <a:gd name="T17" fmla="*/ 53 h 42"/>
                <a:gd name="T18" fmla="*/ 12 w 30"/>
                <a:gd name="T19" fmla="*/ 53 h 42"/>
                <a:gd name="T20" fmla="*/ 20 w 30"/>
                <a:gd name="T21" fmla="*/ 38 h 42"/>
                <a:gd name="T22" fmla="*/ 32 w 30"/>
                <a:gd name="T23" fmla="*/ 22 h 42"/>
                <a:gd name="T24" fmla="*/ 26 w 30"/>
                <a:gd name="T25" fmla="*/ 15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6" name="Freeform 4188"/>
            <p:cNvSpPr>
              <a:spLocks/>
            </p:cNvSpPr>
            <p:nvPr/>
          </p:nvSpPr>
          <p:spPr bwMode="auto">
            <a:xfrm>
              <a:off x="2722" y="2530"/>
              <a:ext cx="134" cy="196"/>
            </a:xfrm>
            <a:custGeom>
              <a:avLst/>
              <a:gdLst>
                <a:gd name="T0" fmla="*/ 24 w 132"/>
                <a:gd name="T1" fmla="*/ 152 h 174"/>
                <a:gd name="T2" fmla="*/ 12 w 132"/>
                <a:gd name="T3" fmla="*/ 160 h 174"/>
                <a:gd name="T4" fmla="*/ 12 w 132"/>
                <a:gd name="T5" fmla="*/ 168 h 174"/>
                <a:gd name="T6" fmla="*/ 12 w 132"/>
                <a:gd name="T7" fmla="*/ 168 h 174"/>
                <a:gd name="T8" fmla="*/ 18 w 132"/>
                <a:gd name="T9" fmla="*/ 182 h 174"/>
                <a:gd name="T10" fmla="*/ 12 w 132"/>
                <a:gd name="T11" fmla="*/ 182 h 174"/>
                <a:gd name="T12" fmla="*/ 6 w 132"/>
                <a:gd name="T13" fmla="*/ 182 h 174"/>
                <a:gd name="T14" fmla="*/ 0 w 132"/>
                <a:gd name="T15" fmla="*/ 190 h 174"/>
                <a:gd name="T16" fmla="*/ 18 w 132"/>
                <a:gd name="T17" fmla="*/ 221 h 174"/>
                <a:gd name="T18" fmla="*/ 30 w 132"/>
                <a:gd name="T19" fmla="*/ 205 h 174"/>
                <a:gd name="T20" fmla="*/ 38 w 132"/>
                <a:gd name="T21" fmla="*/ 213 h 174"/>
                <a:gd name="T22" fmla="*/ 44 w 132"/>
                <a:gd name="T23" fmla="*/ 213 h 174"/>
                <a:gd name="T24" fmla="*/ 50 w 132"/>
                <a:gd name="T25" fmla="*/ 205 h 174"/>
                <a:gd name="T26" fmla="*/ 62 w 132"/>
                <a:gd name="T27" fmla="*/ 205 h 174"/>
                <a:gd name="T28" fmla="*/ 62 w 132"/>
                <a:gd name="T29" fmla="*/ 213 h 174"/>
                <a:gd name="T30" fmla="*/ 80 w 132"/>
                <a:gd name="T31" fmla="*/ 198 h 174"/>
                <a:gd name="T32" fmla="*/ 92 w 132"/>
                <a:gd name="T33" fmla="*/ 182 h 174"/>
                <a:gd name="T34" fmla="*/ 98 w 132"/>
                <a:gd name="T35" fmla="*/ 144 h 174"/>
                <a:gd name="T36" fmla="*/ 124 w 132"/>
                <a:gd name="T37" fmla="*/ 107 h 174"/>
                <a:gd name="T38" fmla="*/ 124 w 132"/>
                <a:gd name="T39" fmla="*/ 83 h 174"/>
                <a:gd name="T40" fmla="*/ 130 w 132"/>
                <a:gd name="T41" fmla="*/ 69 h 174"/>
                <a:gd name="T42" fmla="*/ 130 w 132"/>
                <a:gd name="T43" fmla="*/ 46 h 174"/>
                <a:gd name="T44" fmla="*/ 130 w 132"/>
                <a:gd name="T45" fmla="*/ 30 h 174"/>
                <a:gd name="T46" fmla="*/ 136 w 132"/>
                <a:gd name="T47" fmla="*/ 8 h 174"/>
                <a:gd name="T48" fmla="*/ 112 w 132"/>
                <a:gd name="T49" fmla="*/ 0 h 174"/>
                <a:gd name="T50" fmla="*/ 98 w 132"/>
                <a:gd name="T51" fmla="*/ 8 h 174"/>
                <a:gd name="T52" fmla="*/ 92 w 132"/>
                <a:gd name="T53" fmla="*/ 38 h 174"/>
                <a:gd name="T54" fmla="*/ 92 w 132"/>
                <a:gd name="T55" fmla="*/ 46 h 174"/>
                <a:gd name="T56" fmla="*/ 74 w 132"/>
                <a:gd name="T57" fmla="*/ 46 h 174"/>
                <a:gd name="T58" fmla="*/ 56 w 132"/>
                <a:gd name="T59" fmla="*/ 38 h 174"/>
                <a:gd name="T60" fmla="*/ 44 w 132"/>
                <a:gd name="T61" fmla="*/ 38 h 174"/>
                <a:gd name="T62" fmla="*/ 38 w 132"/>
                <a:gd name="T63" fmla="*/ 61 h 174"/>
                <a:gd name="T64" fmla="*/ 62 w 132"/>
                <a:gd name="T65" fmla="*/ 61 h 174"/>
                <a:gd name="T66" fmla="*/ 62 w 132"/>
                <a:gd name="T67" fmla="*/ 77 h 174"/>
                <a:gd name="T68" fmla="*/ 50 w 132"/>
                <a:gd name="T69" fmla="*/ 91 h 174"/>
                <a:gd name="T70" fmla="*/ 62 w 132"/>
                <a:gd name="T71" fmla="*/ 114 h 174"/>
                <a:gd name="T72" fmla="*/ 56 w 132"/>
                <a:gd name="T73" fmla="*/ 152 h 174"/>
                <a:gd name="T74" fmla="*/ 50 w 132"/>
                <a:gd name="T75" fmla="*/ 152 h 174"/>
                <a:gd name="T76" fmla="*/ 50 w 132"/>
                <a:gd name="T77" fmla="*/ 152 h 174"/>
                <a:gd name="T78" fmla="*/ 38 w 132"/>
                <a:gd name="T79" fmla="*/ 152 h 174"/>
                <a:gd name="T80" fmla="*/ 24 w 132"/>
                <a:gd name="T81" fmla="*/ 137 h 174"/>
                <a:gd name="T82" fmla="*/ 24 w 132"/>
                <a:gd name="T83" fmla="*/ 152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E1E1E1"/>
            </a:solidFill>
            <a:ln w="9525">
              <a:solidFill>
                <a:srgbClr val="000000"/>
              </a:solidFill>
              <a:prstDash val="solid"/>
              <a:round/>
              <a:headEnd/>
              <a:tailEnd/>
            </a:ln>
          </p:spPr>
          <p:txBody>
            <a:bodyPr/>
            <a:lstStyle/>
            <a:p>
              <a:endParaRPr lang="en-US"/>
            </a:p>
          </p:txBody>
        </p:sp>
        <p:sp>
          <p:nvSpPr>
            <p:cNvPr id="137" name="Freeform 4189"/>
            <p:cNvSpPr>
              <a:spLocks/>
            </p:cNvSpPr>
            <p:nvPr/>
          </p:nvSpPr>
          <p:spPr bwMode="auto">
            <a:xfrm>
              <a:off x="3128" y="2509"/>
              <a:ext cx="146" cy="210"/>
            </a:xfrm>
            <a:custGeom>
              <a:avLst/>
              <a:gdLst>
                <a:gd name="T0" fmla="*/ 68 w 144"/>
                <a:gd name="T1" fmla="*/ 191 h 186"/>
                <a:gd name="T2" fmla="*/ 50 w 144"/>
                <a:gd name="T3" fmla="*/ 184 h 186"/>
                <a:gd name="T4" fmla="*/ 38 w 144"/>
                <a:gd name="T5" fmla="*/ 168 h 186"/>
                <a:gd name="T6" fmla="*/ 0 w 144"/>
                <a:gd name="T7" fmla="*/ 146 h 186"/>
                <a:gd name="T8" fmla="*/ 0 w 144"/>
                <a:gd name="T9" fmla="*/ 115 h 186"/>
                <a:gd name="T10" fmla="*/ 12 w 144"/>
                <a:gd name="T11" fmla="*/ 91 h 186"/>
                <a:gd name="T12" fmla="*/ 18 w 144"/>
                <a:gd name="T13" fmla="*/ 69 h 186"/>
                <a:gd name="T14" fmla="*/ 18 w 144"/>
                <a:gd name="T15" fmla="*/ 46 h 186"/>
                <a:gd name="T16" fmla="*/ 12 w 144"/>
                <a:gd name="T17" fmla="*/ 30 h 186"/>
                <a:gd name="T18" fmla="*/ 0 w 144"/>
                <a:gd name="T19" fmla="*/ 8 h 186"/>
                <a:gd name="T20" fmla="*/ 6 w 144"/>
                <a:gd name="T21" fmla="*/ 0 h 186"/>
                <a:gd name="T22" fmla="*/ 38 w 144"/>
                <a:gd name="T23" fmla="*/ 0 h 186"/>
                <a:gd name="T24" fmla="*/ 56 w 144"/>
                <a:gd name="T25" fmla="*/ 0 h 186"/>
                <a:gd name="T26" fmla="*/ 74 w 144"/>
                <a:gd name="T27" fmla="*/ 23 h 186"/>
                <a:gd name="T28" fmla="*/ 98 w 144"/>
                <a:gd name="T29" fmla="*/ 30 h 186"/>
                <a:gd name="T30" fmla="*/ 112 w 144"/>
                <a:gd name="T31" fmla="*/ 16 h 186"/>
                <a:gd name="T32" fmla="*/ 130 w 144"/>
                <a:gd name="T33" fmla="*/ 8 h 186"/>
                <a:gd name="T34" fmla="*/ 148 w 144"/>
                <a:gd name="T35" fmla="*/ 16 h 186"/>
                <a:gd name="T36" fmla="*/ 136 w 144"/>
                <a:gd name="T37" fmla="*/ 30 h 186"/>
                <a:gd name="T38" fmla="*/ 130 w 144"/>
                <a:gd name="T39" fmla="*/ 46 h 186"/>
                <a:gd name="T40" fmla="*/ 130 w 144"/>
                <a:gd name="T41" fmla="*/ 69 h 186"/>
                <a:gd name="T42" fmla="*/ 130 w 144"/>
                <a:gd name="T43" fmla="*/ 91 h 186"/>
                <a:gd name="T44" fmla="*/ 130 w 144"/>
                <a:gd name="T45" fmla="*/ 138 h 186"/>
                <a:gd name="T46" fmla="*/ 142 w 144"/>
                <a:gd name="T47" fmla="*/ 160 h 186"/>
                <a:gd name="T48" fmla="*/ 130 w 144"/>
                <a:gd name="T49" fmla="*/ 168 h 186"/>
                <a:gd name="T50" fmla="*/ 124 w 144"/>
                <a:gd name="T51" fmla="*/ 184 h 186"/>
                <a:gd name="T52" fmla="*/ 118 w 144"/>
                <a:gd name="T53" fmla="*/ 191 h 186"/>
                <a:gd name="T54" fmla="*/ 104 w 144"/>
                <a:gd name="T55" fmla="*/ 215 h 186"/>
                <a:gd name="T56" fmla="*/ 98 w 144"/>
                <a:gd name="T57" fmla="*/ 237 h 186"/>
                <a:gd name="T58" fmla="*/ 98 w 144"/>
                <a:gd name="T59" fmla="*/ 237 h 186"/>
                <a:gd name="T60" fmla="*/ 68 w 144"/>
                <a:gd name="T61" fmla="*/ 199 h 186"/>
                <a:gd name="T62" fmla="*/ 68 w 144"/>
                <a:gd name="T63" fmla="*/ 191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prstDash val="solid"/>
              <a:round/>
              <a:headEnd/>
              <a:tailEnd/>
            </a:ln>
          </p:spPr>
          <p:txBody>
            <a:bodyPr/>
            <a:lstStyle/>
            <a:p>
              <a:endParaRPr lang="en-US"/>
            </a:p>
          </p:txBody>
        </p:sp>
        <p:sp>
          <p:nvSpPr>
            <p:cNvPr id="138" name="Rectangle 4190"/>
            <p:cNvSpPr>
              <a:spLocks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p>
              <a:endParaRPr lang="en-US"/>
            </a:p>
          </p:txBody>
        </p:sp>
        <p:sp>
          <p:nvSpPr>
            <p:cNvPr id="139" name="Freeform 4191"/>
            <p:cNvSpPr>
              <a:spLocks/>
            </p:cNvSpPr>
            <p:nvPr/>
          </p:nvSpPr>
          <p:spPr bwMode="auto">
            <a:xfrm>
              <a:off x="5606" y="2570"/>
              <a:ext cx="2" cy="7"/>
            </a:xfrm>
            <a:custGeom>
              <a:avLst/>
              <a:gdLst>
                <a:gd name="T0" fmla="*/ 0 w 2"/>
                <a:gd name="T1" fmla="*/ 8 h 6"/>
                <a:gd name="T2" fmla="*/ 0 w 2"/>
                <a:gd name="T3" fmla="*/ 8 h 6"/>
                <a:gd name="T4" fmla="*/ 0 w 2"/>
                <a:gd name="T5" fmla="*/ 8 h 6"/>
                <a:gd name="T6" fmla="*/ 0 w 2"/>
                <a:gd name="T7" fmla="*/ 0 h 6"/>
                <a:gd name="T8" fmla="*/ 0 w 2"/>
                <a:gd name="T9" fmla="*/ 0 h 6"/>
                <a:gd name="T10" fmla="*/ 0 w 2"/>
                <a:gd name="T11" fmla="*/ 0 h 6"/>
                <a:gd name="T12" fmla="*/ 0 w 2"/>
                <a:gd name="T13" fmla="*/ 0 h 6"/>
                <a:gd name="T14" fmla="*/ 0 w 2"/>
                <a:gd name="T15" fmla="*/ 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40" name="Freeform 4192"/>
            <p:cNvSpPr>
              <a:spLocks/>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1" name="Rectangle 4193"/>
            <p:cNvSpPr>
              <a:spLocks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p>
              <a:endParaRPr lang="en-US"/>
            </a:p>
          </p:txBody>
        </p:sp>
        <p:sp>
          <p:nvSpPr>
            <p:cNvPr id="142" name="Freeform 4194"/>
            <p:cNvSpPr>
              <a:spLocks/>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3" name="Freeform 4195"/>
            <p:cNvSpPr>
              <a:spLocks/>
            </p:cNvSpPr>
            <p:nvPr/>
          </p:nvSpPr>
          <p:spPr bwMode="auto">
            <a:xfrm>
              <a:off x="2571" y="2301"/>
              <a:ext cx="211" cy="215"/>
            </a:xfrm>
            <a:custGeom>
              <a:avLst/>
              <a:gdLst>
                <a:gd name="T0" fmla="*/ 139 w 209"/>
                <a:gd name="T1" fmla="*/ 173 h 191"/>
                <a:gd name="T2" fmla="*/ 127 w 209"/>
                <a:gd name="T3" fmla="*/ 181 h 191"/>
                <a:gd name="T4" fmla="*/ 121 w 209"/>
                <a:gd name="T5" fmla="*/ 196 h 191"/>
                <a:gd name="T6" fmla="*/ 115 w 209"/>
                <a:gd name="T7" fmla="*/ 212 h 191"/>
                <a:gd name="T8" fmla="*/ 109 w 209"/>
                <a:gd name="T9" fmla="*/ 226 h 191"/>
                <a:gd name="T10" fmla="*/ 103 w 209"/>
                <a:gd name="T11" fmla="*/ 226 h 191"/>
                <a:gd name="T12" fmla="*/ 103 w 209"/>
                <a:gd name="T13" fmla="*/ 234 h 191"/>
                <a:gd name="T14" fmla="*/ 85 w 209"/>
                <a:gd name="T15" fmla="*/ 234 h 191"/>
                <a:gd name="T16" fmla="*/ 85 w 209"/>
                <a:gd name="T17" fmla="*/ 234 h 191"/>
                <a:gd name="T18" fmla="*/ 79 w 209"/>
                <a:gd name="T19" fmla="*/ 234 h 191"/>
                <a:gd name="T20" fmla="*/ 79 w 209"/>
                <a:gd name="T21" fmla="*/ 234 h 191"/>
                <a:gd name="T22" fmla="*/ 73 w 209"/>
                <a:gd name="T23" fmla="*/ 226 h 191"/>
                <a:gd name="T24" fmla="*/ 73 w 209"/>
                <a:gd name="T25" fmla="*/ 242 h 191"/>
                <a:gd name="T26" fmla="*/ 73 w 209"/>
                <a:gd name="T27" fmla="*/ 234 h 191"/>
                <a:gd name="T28" fmla="*/ 73 w 209"/>
                <a:gd name="T29" fmla="*/ 234 h 191"/>
                <a:gd name="T30" fmla="*/ 67 w 209"/>
                <a:gd name="T31" fmla="*/ 234 h 191"/>
                <a:gd name="T32" fmla="*/ 61 w 209"/>
                <a:gd name="T33" fmla="*/ 242 h 191"/>
                <a:gd name="T34" fmla="*/ 48 w 209"/>
                <a:gd name="T35" fmla="*/ 212 h 191"/>
                <a:gd name="T36" fmla="*/ 56 w 209"/>
                <a:gd name="T37" fmla="*/ 212 h 191"/>
                <a:gd name="T38" fmla="*/ 48 w 209"/>
                <a:gd name="T39" fmla="*/ 212 h 191"/>
                <a:gd name="T40" fmla="*/ 48 w 209"/>
                <a:gd name="T41" fmla="*/ 212 h 191"/>
                <a:gd name="T42" fmla="*/ 48 w 209"/>
                <a:gd name="T43" fmla="*/ 204 h 191"/>
                <a:gd name="T44" fmla="*/ 24 w 209"/>
                <a:gd name="T45" fmla="*/ 189 h 191"/>
                <a:gd name="T46" fmla="*/ 18 w 209"/>
                <a:gd name="T47" fmla="*/ 189 h 191"/>
                <a:gd name="T48" fmla="*/ 18 w 209"/>
                <a:gd name="T49" fmla="*/ 181 h 191"/>
                <a:gd name="T50" fmla="*/ 0 w 209"/>
                <a:gd name="T51" fmla="*/ 189 h 191"/>
                <a:gd name="T52" fmla="*/ 6 w 209"/>
                <a:gd name="T53" fmla="*/ 120 h 191"/>
                <a:gd name="T54" fmla="*/ 18 w 209"/>
                <a:gd name="T55" fmla="*/ 91 h 191"/>
                <a:gd name="T56" fmla="*/ 18 w 209"/>
                <a:gd name="T57" fmla="*/ 69 h 191"/>
                <a:gd name="T58" fmla="*/ 18 w 209"/>
                <a:gd name="T59" fmla="*/ 53 h 191"/>
                <a:gd name="T60" fmla="*/ 18 w 209"/>
                <a:gd name="T61" fmla="*/ 53 h 191"/>
                <a:gd name="T62" fmla="*/ 18 w 209"/>
                <a:gd name="T63" fmla="*/ 46 h 191"/>
                <a:gd name="T64" fmla="*/ 24 w 209"/>
                <a:gd name="T65" fmla="*/ 30 h 191"/>
                <a:gd name="T66" fmla="*/ 30 w 209"/>
                <a:gd name="T67" fmla="*/ 8 h 191"/>
                <a:gd name="T68" fmla="*/ 42 w 209"/>
                <a:gd name="T69" fmla="*/ 0 h 191"/>
                <a:gd name="T70" fmla="*/ 61 w 209"/>
                <a:gd name="T71" fmla="*/ 8 h 191"/>
                <a:gd name="T72" fmla="*/ 73 w 209"/>
                <a:gd name="T73" fmla="*/ 23 h 191"/>
                <a:gd name="T74" fmla="*/ 91 w 209"/>
                <a:gd name="T75" fmla="*/ 16 h 191"/>
                <a:gd name="T76" fmla="*/ 103 w 209"/>
                <a:gd name="T77" fmla="*/ 23 h 191"/>
                <a:gd name="T78" fmla="*/ 121 w 209"/>
                <a:gd name="T79" fmla="*/ 30 h 191"/>
                <a:gd name="T80" fmla="*/ 139 w 209"/>
                <a:gd name="T81" fmla="*/ 16 h 191"/>
                <a:gd name="T82" fmla="*/ 157 w 209"/>
                <a:gd name="T83" fmla="*/ 16 h 191"/>
                <a:gd name="T84" fmla="*/ 177 w 209"/>
                <a:gd name="T85" fmla="*/ 23 h 191"/>
                <a:gd name="T86" fmla="*/ 195 w 209"/>
                <a:gd name="T87" fmla="*/ 8 h 191"/>
                <a:gd name="T88" fmla="*/ 207 w 209"/>
                <a:gd name="T89" fmla="*/ 23 h 191"/>
                <a:gd name="T90" fmla="*/ 207 w 209"/>
                <a:gd name="T91" fmla="*/ 38 h 191"/>
                <a:gd name="T92" fmla="*/ 213 w 209"/>
                <a:gd name="T93" fmla="*/ 46 h 191"/>
                <a:gd name="T94" fmla="*/ 213 w 209"/>
                <a:gd name="T95" fmla="*/ 61 h 191"/>
                <a:gd name="T96" fmla="*/ 201 w 209"/>
                <a:gd name="T97" fmla="*/ 77 h 191"/>
                <a:gd name="T98" fmla="*/ 195 w 209"/>
                <a:gd name="T99" fmla="*/ 98 h 191"/>
                <a:gd name="T100" fmla="*/ 183 w 209"/>
                <a:gd name="T101" fmla="*/ 113 h 191"/>
                <a:gd name="T102" fmla="*/ 177 w 209"/>
                <a:gd name="T103" fmla="*/ 135 h 191"/>
                <a:gd name="T104" fmla="*/ 171 w 209"/>
                <a:gd name="T105" fmla="*/ 143 h 191"/>
                <a:gd name="T106" fmla="*/ 165 w 209"/>
                <a:gd name="T107" fmla="*/ 165 h 191"/>
                <a:gd name="T108" fmla="*/ 151 w 209"/>
                <a:gd name="T109" fmla="*/ 189 h 191"/>
                <a:gd name="T110" fmla="*/ 139 w 209"/>
                <a:gd name="T111" fmla="*/ 173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144" name="Freeform 4196"/>
            <p:cNvSpPr>
              <a:spLocks/>
            </p:cNvSpPr>
            <p:nvPr/>
          </p:nvSpPr>
          <p:spPr bwMode="auto">
            <a:xfrm>
              <a:off x="2540" y="2335"/>
              <a:ext cx="49" cy="141"/>
            </a:xfrm>
            <a:custGeom>
              <a:avLst/>
              <a:gdLst>
                <a:gd name="T0" fmla="*/ 0 w 48"/>
                <a:gd name="T1" fmla="*/ 38 h 125"/>
                <a:gd name="T2" fmla="*/ 0 w 48"/>
                <a:gd name="T3" fmla="*/ 38 h 125"/>
                <a:gd name="T4" fmla="*/ 0 w 48"/>
                <a:gd name="T5" fmla="*/ 46 h 125"/>
                <a:gd name="T6" fmla="*/ 6 w 48"/>
                <a:gd name="T7" fmla="*/ 60 h 125"/>
                <a:gd name="T8" fmla="*/ 12 w 48"/>
                <a:gd name="T9" fmla="*/ 82 h 125"/>
                <a:gd name="T10" fmla="*/ 12 w 48"/>
                <a:gd name="T11" fmla="*/ 98 h 125"/>
                <a:gd name="T12" fmla="*/ 12 w 48"/>
                <a:gd name="T13" fmla="*/ 121 h 125"/>
                <a:gd name="T14" fmla="*/ 12 w 48"/>
                <a:gd name="T15" fmla="*/ 159 h 125"/>
                <a:gd name="T16" fmla="*/ 32 w 48"/>
                <a:gd name="T17" fmla="*/ 151 h 125"/>
                <a:gd name="T18" fmla="*/ 38 w 48"/>
                <a:gd name="T19" fmla="*/ 82 h 125"/>
                <a:gd name="T20" fmla="*/ 50 w 48"/>
                <a:gd name="T21" fmla="*/ 53 h 125"/>
                <a:gd name="T22" fmla="*/ 50 w 48"/>
                <a:gd name="T23" fmla="*/ 30 h 125"/>
                <a:gd name="T24" fmla="*/ 50 w 48"/>
                <a:gd name="T25" fmla="*/ 16 h 125"/>
                <a:gd name="T26" fmla="*/ 50 w 48"/>
                <a:gd name="T27" fmla="*/ 16 h 125"/>
                <a:gd name="T28" fmla="*/ 32 w 48"/>
                <a:gd name="T29" fmla="*/ 0 h 125"/>
                <a:gd name="T30" fmla="*/ 32 w 48"/>
                <a:gd name="T31" fmla="*/ 8 h 125"/>
                <a:gd name="T32" fmla="*/ 32 w 48"/>
                <a:gd name="T33" fmla="*/ 16 h 125"/>
                <a:gd name="T34" fmla="*/ 32 w 48"/>
                <a:gd name="T35" fmla="*/ 16 h 125"/>
                <a:gd name="T36" fmla="*/ 26 w 48"/>
                <a:gd name="T37" fmla="*/ 16 h 125"/>
                <a:gd name="T38" fmla="*/ 12 w 48"/>
                <a:gd name="T39" fmla="*/ 23 h 125"/>
                <a:gd name="T40" fmla="*/ 0 w 48"/>
                <a:gd name="T41" fmla="*/ 38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45" name="Freeform 4197"/>
            <p:cNvSpPr>
              <a:spLocks/>
            </p:cNvSpPr>
            <p:nvPr/>
          </p:nvSpPr>
          <p:spPr bwMode="auto">
            <a:xfrm>
              <a:off x="2424" y="2274"/>
              <a:ext cx="147" cy="127"/>
            </a:xfrm>
            <a:custGeom>
              <a:avLst/>
              <a:gdLst>
                <a:gd name="T0" fmla="*/ 118 w 144"/>
                <a:gd name="T1" fmla="*/ 106 h 113"/>
                <a:gd name="T2" fmla="*/ 112 w 144"/>
                <a:gd name="T3" fmla="*/ 106 h 113"/>
                <a:gd name="T4" fmla="*/ 100 w 144"/>
                <a:gd name="T5" fmla="*/ 99 h 113"/>
                <a:gd name="T6" fmla="*/ 94 w 144"/>
                <a:gd name="T7" fmla="*/ 99 h 113"/>
                <a:gd name="T8" fmla="*/ 76 w 144"/>
                <a:gd name="T9" fmla="*/ 99 h 113"/>
                <a:gd name="T10" fmla="*/ 50 w 144"/>
                <a:gd name="T11" fmla="*/ 106 h 113"/>
                <a:gd name="T12" fmla="*/ 56 w 144"/>
                <a:gd name="T13" fmla="*/ 143 h 113"/>
                <a:gd name="T14" fmla="*/ 38 w 144"/>
                <a:gd name="T15" fmla="*/ 128 h 113"/>
                <a:gd name="T16" fmla="*/ 18 w 144"/>
                <a:gd name="T17" fmla="*/ 135 h 113"/>
                <a:gd name="T18" fmla="*/ 12 w 144"/>
                <a:gd name="T19" fmla="*/ 121 h 113"/>
                <a:gd name="T20" fmla="*/ 0 w 144"/>
                <a:gd name="T21" fmla="*/ 121 h 113"/>
                <a:gd name="T22" fmla="*/ 6 w 144"/>
                <a:gd name="T23" fmla="*/ 83 h 113"/>
                <a:gd name="T24" fmla="*/ 12 w 144"/>
                <a:gd name="T25" fmla="*/ 75 h 113"/>
                <a:gd name="T26" fmla="*/ 26 w 144"/>
                <a:gd name="T27" fmla="*/ 69 h 113"/>
                <a:gd name="T28" fmla="*/ 26 w 144"/>
                <a:gd name="T29" fmla="*/ 53 h 113"/>
                <a:gd name="T30" fmla="*/ 32 w 144"/>
                <a:gd name="T31" fmla="*/ 45 h 113"/>
                <a:gd name="T32" fmla="*/ 38 w 144"/>
                <a:gd name="T33" fmla="*/ 45 h 113"/>
                <a:gd name="T34" fmla="*/ 44 w 144"/>
                <a:gd name="T35" fmla="*/ 38 h 113"/>
                <a:gd name="T36" fmla="*/ 50 w 144"/>
                <a:gd name="T37" fmla="*/ 38 h 113"/>
                <a:gd name="T38" fmla="*/ 56 w 144"/>
                <a:gd name="T39" fmla="*/ 22 h 113"/>
                <a:gd name="T40" fmla="*/ 62 w 144"/>
                <a:gd name="T41" fmla="*/ 22 h 113"/>
                <a:gd name="T42" fmla="*/ 68 w 144"/>
                <a:gd name="T43" fmla="*/ 15 h 113"/>
                <a:gd name="T44" fmla="*/ 88 w 144"/>
                <a:gd name="T45" fmla="*/ 0 h 113"/>
                <a:gd name="T46" fmla="*/ 106 w 144"/>
                <a:gd name="T47" fmla="*/ 0 h 113"/>
                <a:gd name="T48" fmla="*/ 112 w 144"/>
                <a:gd name="T49" fmla="*/ 22 h 113"/>
                <a:gd name="T50" fmla="*/ 126 w 144"/>
                <a:gd name="T51" fmla="*/ 45 h 113"/>
                <a:gd name="T52" fmla="*/ 118 w 144"/>
                <a:gd name="T53" fmla="*/ 45 h 113"/>
                <a:gd name="T54" fmla="*/ 118 w 144"/>
                <a:gd name="T55" fmla="*/ 53 h 113"/>
                <a:gd name="T56" fmla="*/ 132 w 144"/>
                <a:gd name="T57" fmla="*/ 61 h 113"/>
                <a:gd name="T58" fmla="*/ 138 w 144"/>
                <a:gd name="T59" fmla="*/ 61 h 113"/>
                <a:gd name="T60" fmla="*/ 144 w 144"/>
                <a:gd name="T61" fmla="*/ 69 h 113"/>
                <a:gd name="T62" fmla="*/ 150 w 144"/>
                <a:gd name="T63" fmla="*/ 83 h 113"/>
                <a:gd name="T64" fmla="*/ 150 w 144"/>
                <a:gd name="T65" fmla="*/ 83 h 113"/>
                <a:gd name="T66" fmla="*/ 144 w 144"/>
                <a:gd name="T67" fmla="*/ 83 h 113"/>
                <a:gd name="T68" fmla="*/ 132 w 144"/>
                <a:gd name="T69" fmla="*/ 91 h 113"/>
                <a:gd name="T70" fmla="*/ 118 w 144"/>
                <a:gd name="T71" fmla="*/ 106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E1E1E1"/>
            </a:solidFill>
            <a:ln w="9525">
              <a:solidFill>
                <a:srgbClr val="000000"/>
              </a:solidFill>
              <a:prstDash val="solid"/>
              <a:round/>
              <a:headEnd/>
              <a:tailEnd/>
            </a:ln>
          </p:spPr>
          <p:txBody>
            <a:bodyPr/>
            <a:lstStyle/>
            <a:p>
              <a:endParaRPr lang="en-US"/>
            </a:p>
          </p:txBody>
        </p:sp>
        <p:sp>
          <p:nvSpPr>
            <p:cNvPr id="146" name="Freeform 4198"/>
            <p:cNvSpPr>
              <a:spLocks/>
            </p:cNvSpPr>
            <p:nvPr/>
          </p:nvSpPr>
          <p:spPr bwMode="auto">
            <a:xfrm>
              <a:off x="2673" y="2321"/>
              <a:ext cx="140" cy="249"/>
            </a:xfrm>
            <a:custGeom>
              <a:avLst/>
              <a:gdLst>
                <a:gd name="T0" fmla="*/ 130 w 138"/>
                <a:gd name="T1" fmla="*/ 74 h 221"/>
                <a:gd name="T2" fmla="*/ 112 w 138"/>
                <a:gd name="T3" fmla="*/ 74 h 221"/>
                <a:gd name="T4" fmla="*/ 104 w 138"/>
                <a:gd name="T5" fmla="*/ 82 h 221"/>
                <a:gd name="T6" fmla="*/ 118 w 138"/>
                <a:gd name="T7" fmla="*/ 106 h 221"/>
                <a:gd name="T8" fmla="*/ 130 w 138"/>
                <a:gd name="T9" fmla="*/ 136 h 221"/>
                <a:gd name="T10" fmla="*/ 118 w 138"/>
                <a:gd name="T11" fmla="*/ 159 h 221"/>
                <a:gd name="T12" fmla="*/ 112 w 138"/>
                <a:gd name="T13" fmla="*/ 181 h 221"/>
                <a:gd name="T14" fmla="*/ 118 w 138"/>
                <a:gd name="T15" fmla="*/ 212 h 221"/>
                <a:gd name="T16" fmla="*/ 136 w 138"/>
                <a:gd name="T17" fmla="*/ 250 h 221"/>
                <a:gd name="T18" fmla="*/ 142 w 138"/>
                <a:gd name="T19" fmla="*/ 273 h 221"/>
                <a:gd name="T20" fmla="*/ 142 w 138"/>
                <a:gd name="T21" fmla="*/ 281 h 221"/>
                <a:gd name="T22" fmla="*/ 124 w 138"/>
                <a:gd name="T23" fmla="*/ 281 h 221"/>
                <a:gd name="T24" fmla="*/ 104 w 138"/>
                <a:gd name="T25" fmla="*/ 273 h 221"/>
                <a:gd name="T26" fmla="*/ 92 w 138"/>
                <a:gd name="T27" fmla="*/ 273 h 221"/>
                <a:gd name="T28" fmla="*/ 56 w 138"/>
                <a:gd name="T29" fmla="*/ 273 h 221"/>
                <a:gd name="T30" fmla="*/ 44 w 138"/>
                <a:gd name="T31" fmla="*/ 273 h 221"/>
                <a:gd name="T32" fmla="*/ 24 w 138"/>
                <a:gd name="T33" fmla="*/ 265 h 221"/>
                <a:gd name="T34" fmla="*/ 24 w 138"/>
                <a:gd name="T35" fmla="*/ 242 h 221"/>
                <a:gd name="T36" fmla="*/ 24 w 138"/>
                <a:gd name="T37" fmla="*/ 228 h 221"/>
                <a:gd name="T38" fmla="*/ 24 w 138"/>
                <a:gd name="T39" fmla="*/ 228 h 221"/>
                <a:gd name="T40" fmla="*/ 12 w 138"/>
                <a:gd name="T41" fmla="*/ 228 h 221"/>
                <a:gd name="T42" fmla="*/ 6 w 138"/>
                <a:gd name="T43" fmla="*/ 212 h 221"/>
                <a:gd name="T44" fmla="*/ 0 w 138"/>
                <a:gd name="T45" fmla="*/ 212 h 221"/>
                <a:gd name="T46" fmla="*/ 6 w 138"/>
                <a:gd name="T47" fmla="*/ 204 h 221"/>
                <a:gd name="T48" fmla="*/ 12 w 138"/>
                <a:gd name="T49" fmla="*/ 189 h 221"/>
                <a:gd name="T50" fmla="*/ 18 w 138"/>
                <a:gd name="T51" fmla="*/ 174 h 221"/>
                <a:gd name="T52" fmla="*/ 24 w 138"/>
                <a:gd name="T53" fmla="*/ 159 h 221"/>
                <a:gd name="T54" fmla="*/ 38 w 138"/>
                <a:gd name="T55" fmla="*/ 151 h 221"/>
                <a:gd name="T56" fmla="*/ 50 w 138"/>
                <a:gd name="T57" fmla="*/ 167 h 221"/>
                <a:gd name="T58" fmla="*/ 62 w 138"/>
                <a:gd name="T59" fmla="*/ 143 h 221"/>
                <a:gd name="T60" fmla="*/ 68 w 138"/>
                <a:gd name="T61" fmla="*/ 121 h 221"/>
                <a:gd name="T62" fmla="*/ 74 w 138"/>
                <a:gd name="T63" fmla="*/ 113 h 221"/>
                <a:gd name="T64" fmla="*/ 80 w 138"/>
                <a:gd name="T65" fmla="*/ 90 h 221"/>
                <a:gd name="T66" fmla="*/ 92 w 138"/>
                <a:gd name="T67" fmla="*/ 74 h 221"/>
                <a:gd name="T68" fmla="*/ 98 w 138"/>
                <a:gd name="T69" fmla="*/ 53 h 221"/>
                <a:gd name="T70" fmla="*/ 112 w 138"/>
                <a:gd name="T71" fmla="*/ 38 h 221"/>
                <a:gd name="T72" fmla="*/ 112 w 138"/>
                <a:gd name="T73" fmla="*/ 23 h 221"/>
                <a:gd name="T74" fmla="*/ 104 w 138"/>
                <a:gd name="T75" fmla="*/ 16 h 221"/>
                <a:gd name="T76" fmla="*/ 104 w 138"/>
                <a:gd name="T77" fmla="*/ 0 h 221"/>
                <a:gd name="T78" fmla="*/ 112 w 138"/>
                <a:gd name="T79" fmla="*/ 0 h 221"/>
                <a:gd name="T80" fmla="*/ 118 w 138"/>
                <a:gd name="T81" fmla="*/ 23 h 221"/>
                <a:gd name="T82" fmla="*/ 118 w 138"/>
                <a:gd name="T83" fmla="*/ 53 h 221"/>
                <a:gd name="T84" fmla="*/ 130 w 138"/>
                <a:gd name="T85" fmla="*/ 7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E1E1E1"/>
            </a:solidFill>
            <a:ln w="9525">
              <a:solidFill>
                <a:srgbClr val="000000"/>
              </a:solidFill>
              <a:prstDash val="solid"/>
              <a:round/>
              <a:headEnd/>
              <a:tailEnd/>
            </a:ln>
          </p:spPr>
          <p:txBody>
            <a:bodyPr/>
            <a:lstStyle/>
            <a:p>
              <a:endParaRPr lang="en-US"/>
            </a:p>
          </p:txBody>
        </p:sp>
        <p:sp>
          <p:nvSpPr>
            <p:cNvPr id="147" name="Freeform 4199"/>
            <p:cNvSpPr>
              <a:spLocks/>
            </p:cNvSpPr>
            <p:nvPr/>
          </p:nvSpPr>
          <p:spPr bwMode="auto">
            <a:xfrm>
              <a:off x="2782" y="2369"/>
              <a:ext cx="230" cy="195"/>
            </a:xfrm>
            <a:custGeom>
              <a:avLst/>
              <a:gdLst>
                <a:gd name="T0" fmla="*/ 80 w 227"/>
                <a:gd name="T1" fmla="*/ 60 h 173"/>
                <a:gd name="T2" fmla="*/ 80 w 227"/>
                <a:gd name="T3" fmla="*/ 52 h 173"/>
                <a:gd name="T4" fmla="*/ 104 w 227"/>
                <a:gd name="T5" fmla="*/ 44 h 173"/>
                <a:gd name="T6" fmla="*/ 136 w 227"/>
                <a:gd name="T7" fmla="*/ 8 h 173"/>
                <a:gd name="T8" fmla="*/ 148 w 227"/>
                <a:gd name="T9" fmla="*/ 0 h 173"/>
                <a:gd name="T10" fmla="*/ 160 w 227"/>
                <a:gd name="T11" fmla="*/ 16 h 173"/>
                <a:gd name="T12" fmla="*/ 166 w 227"/>
                <a:gd name="T13" fmla="*/ 29 h 173"/>
                <a:gd name="T14" fmla="*/ 160 w 227"/>
                <a:gd name="T15" fmla="*/ 52 h 173"/>
                <a:gd name="T16" fmla="*/ 177 w 227"/>
                <a:gd name="T17" fmla="*/ 60 h 173"/>
                <a:gd name="T18" fmla="*/ 177 w 227"/>
                <a:gd name="T19" fmla="*/ 68 h 173"/>
                <a:gd name="T20" fmla="*/ 197 w 227"/>
                <a:gd name="T21" fmla="*/ 82 h 173"/>
                <a:gd name="T22" fmla="*/ 197 w 227"/>
                <a:gd name="T23" fmla="*/ 90 h 173"/>
                <a:gd name="T24" fmla="*/ 215 w 227"/>
                <a:gd name="T25" fmla="*/ 113 h 173"/>
                <a:gd name="T26" fmla="*/ 221 w 227"/>
                <a:gd name="T27" fmla="*/ 121 h 173"/>
                <a:gd name="T28" fmla="*/ 233 w 227"/>
                <a:gd name="T29" fmla="*/ 136 h 173"/>
                <a:gd name="T30" fmla="*/ 233 w 227"/>
                <a:gd name="T31" fmla="*/ 151 h 173"/>
                <a:gd name="T32" fmla="*/ 227 w 227"/>
                <a:gd name="T33" fmla="*/ 143 h 173"/>
                <a:gd name="T34" fmla="*/ 209 w 227"/>
                <a:gd name="T35" fmla="*/ 143 h 173"/>
                <a:gd name="T36" fmla="*/ 197 w 227"/>
                <a:gd name="T37" fmla="*/ 143 h 173"/>
                <a:gd name="T38" fmla="*/ 189 w 227"/>
                <a:gd name="T39" fmla="*/ 151 h 173"/>
                <a:gd name="T40" fmla="*/ 177 w 227"/>
                <a:gd name="T41" fmla="*/ 151 h 173"/>
                <a:gd name="T42" fmla="*/ 160 w 227"/>
                <a:gd name="T43" fmla="*/ 159 h 173"/>
                <a:gd name="T44" fmla="*/ 148 w 227"/>
                <a:gd name="T45" fmla="*/ 159 h 173"/>
                <a:gd name="T46" fmla="*/ 142 w 227"/>
                <a:gd name="T47" fmla="*/ 174 h 173"/>
                <a:gd name="T48" fmla="*/ 124 w 227"/>
                <a:gd name="T49" fmla="*/ 167 h 173"/>
                <a:gd name="T50" fmla="*/ 110 w 227"/>
                <a:gd name="T51" fmla="*/ 159 h 173"/>
                <a:gd name="T52" fmla="*/ 86 w 227"/>
                <a:gd name="T53" fmla="*/ 143 h 173"/>
                <a:gd name="T54" fmla="*/ 74 w 227"/>
                <a:gd name="T55" fmla="*/ 167 h 173"/>
                <a:gd name="T56" fmla="*/ 74 w 227"/>
                <a:gd name="T57" fmla="*/ 189 h 173"/>
                <a:gd name="T58" fmla="*/ 50 w 227"/>
                <a:gd name="T59" fmla="*/ 181 h 173"/>
                <a:gd name="T60" fmla="*/ 36 w 227"/>
                <a:gd name="T61" fmla="*/ 189 h 173"/>
                <a:gd name="T62" fmla="*/ 30 w 227"/>
                <a:gd name="T63" fmla="*/ 220 h 173"/>
                <a:gd name="T64" fmla="*/ 24 w 227"/>
                <a:gd name="T65" fmla="*/ 197 h 173"/>
                <a:gd name="T66" fmla="*/ 6 w 227"/>
                <a:gd name="T67" fmla="*/ 159 h 173"/>
                <a:gd name="T68" fmla="*/ 0 w 227"/>
                <a:gd name="T69" fmla="*/ 128 h 173"/>
                <a:gd name="T70" fmla="*/ 6 w 227"/>
                <a:gd name="T71" fmla="*/ 106 h 173"/>
                <a:gd name="T72" fmla="*/ 18 w 227"/>
                <a:gd name="T73" fmla="*/ 82 h 173"/>
                <a:gd name="T74" fmla="*/ 36 w 227"/>
                <a:gd name="T75" fmla="*/ 76 h 173"/>
                <a:gd name="T76" fmla="*/ 36 w 227"/>
                <a:gd name="T77" fmla="*/ 82 h 173"/>
                <a:gd name="T78" fmla="*/ 50 w 227"/>
                <a:gd name="T79" fmla="*/ 76 h 173"/>
                <a:gd name="T80" fmla="*/ 74 w 227"/>
                <a:gd name="T81" fmla="*/ 76 h 173"/>
                <a:gd name="T82" fmla="*/ 80 w 227"/>
                <a:gd name="T83" fmla="*/ 60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E1E1E1"/>
            </a:solidFill>
            <a:ln w="9525">
              <a:solidFill>
                <a:srgbClr val="000000"/>
              </a:solidFill>
              <a:prstDash val="solid"/>
              <a:round/>
              <a:headEnd/>
              <a:tailEnd/>
            </a:ln>
          </p:spPr>
          <p:txBody>
            <a:bodyPr/>
            <a:lstStyle/>
            <a:p>
              <a:endParaRPr lang="en-US"/>
            </a:p>
          </p:txBody>
        </p:sp>
        <p:sp>
          <p:nvSpPr>
            <p:cNvPr id="148" name="Freeform 4200"/>
            <p:cNvSpPr>
              <a:spLocks/>
            </p:cNvSpPr>
            <p:nvPr/>
          </p:nvSpPr>
          <p:spPr bwMode="auto">
            <a:xfrm>
              <a:off x="2231" y="2301"/>
              <a:ext cx="49" cy="20"/>
            </a:xfrm>
            <a:custGeom>
              <a:avLst/>
              <a:gdLst>
                <a:gd name="T0" fmla="*/ 0 w 48"/>
                <a:gd name="T1" fmla="*/ 8 h 18"/>
                <a:gd name="T2" fmla="*/ 0 w 48"/>
                <a:gd name="T3" fmla="*/ 22 h 18"/>
                <a:gd name="T4" fmla="*/ 12 w 48"/>
                <a:gd name="T5" fmla="*/ 14 h 18"/>
                <a:gd name="T6" fmla="*/ 26 w 48"/>
                <a:gd name="T7" fmla="*/ 8 h 18"/>
                <a:gd name="T8" fmla="*/ 50 w 48"/>
                <a:gd name="T9" fmla="*/ 14 h 18"/>
                <a:gd name="T10" fmla="*/ 44 w 48"/>
                <a:gd name="T11" fmla="*/ 8 h 18"/>
                <a:gd name="T12" fmla="*/ 26 w 48"/>
                <a:gd name="T13" fmla="*/ 0 h 18"/>
                <a:gd name="T14" fmla="*/ 18 w 48"/>
                <a:gd name="T15" fmla="*/ 8 h 18"/>
                <a:gd name="T16" fmla="*/ 0 w 48"/>
                <a:gd name="T17" fmla="*/ 8 h 18"/>
                <a:gd name="T18" fmla="*/ 0 w 48"/>
                <a:gd name="T19" fmla="*/ 8 h 18"/>
                <a:gd name="T20" fmla="*/ 18 w 48"/>
                <a:gd name="T21" fmla="*/ 8 h 18"/>
                <a:gd name="T22" fmla="*/ 6 w 48"/>
                <a:gd name="T23" fmla="*/ 14 h 18"/>
                <a:gd name="T24" fmla="*/ 0 w 48"/>
                <a:gd name="T25" fmla="*/ 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49" name="Freeform 4201"/>
            <p:cNvSpPr>
              <a:spLocks/>
            </p:cNvSpPr>
            <p:nvPr/>
          </p:nvSpPr>
          <p:spPr bwMode="auto">
            <a:xfrm>
              <a:off x="2467" y="2362"/>
              <a:ext cx="79" cy="141"/>
            </a:xfrm>
            <a:custGeom>
              <a:avLst/>
              <a:gdLst>
                <a:gd name="T0" fmla="*/ 68 w 78"/>
                <a:gd name="T1" fmla="*/ 136 h 125"/>
                <a:gd name="T2" fmla="*/ 56 w 78"/>
                <a:gd name="T3" fmla="*/ 143 h 125"/>
                <a:gd name="T4" fmla="*/ 44 w 78"/>
                <a:gd name="T5" fmla="*/ 151 h 125"/>
                <a:gd name="T6" fmla="*/ 18 w 78"/>
                <a:gd name="T7" fmla="*/ 159 h 125"/>
                <a:gd name="T8" fmla="*/ 0 w 78"/>
                <a:gd name="T9" fmla="*/ 151 h 125"/>
                <a:gd name="T10" fmla="*/ 6 w 78"/>
                <a:gd name="T11" fmla="*/ 151 h 125"/>
                <a:gd name="T12" fmla="*/ 6 w 78"/>
                <a:gd name="T13" fmla="*/ 129 h 125"/>
                <a:gd name="T14" fmla="*/ 0 w 78"/>
                <a:gd name="T15" fmla="*/ 113 h 125"/>
                <a:gd name="T16" fmla="*/ 6 w 78"/>
                <a:gd name="T17" fmla="*/ 90 h 125"/>
                <a:gd name="T18" fmla="*/ 12 w 78"/>
                <a:gd name="T19" fmla="*/ 76 h 125"/>
                <a:gd name="T20" fmla="*/ 12 w 78"/>
                <a:gd name="T21" fmla="*/ 44 h 125"/>
                <a:gd name="T22" fmla="*/ 6 w 78"/>
                <a:gd name="T23" fmla="*/ 8 h 125"/>
                <a:gd name="T24" fmla="*/ 30 w 78"/>
                <a:gd name="T25" fmla="*/ 0 h 125"/>
                <a:gd name="T26" fmla="*/ 50 w 78"/>
                <a:gd name="T27" fmla="*/ 0 h 125"/>
                <a:gd name="T28" fmla="*/ 56 w 78"/>
                <a:gd name="T29" fmla="*/ 0 h 125"/>
                <a:gd name="T30" fmla="*/ 56 w 78"/>
                <a:gd name="T31" fmla="*/ 8 h 125"/>
                <a:gd name="T32" fmla="*/ 68 w 78"/>
                <a:gd name="T33" fmla="*/ 29 h 125"/>
                <a:gd name="T34" fmla="*/ 68 w 78"/>
                <a:gd name="T35" fmla="*/ 44 h 125"/>
                <a:gd name="T36" fmla="*/ 68 w 78"/>
                <a:gd name="T37" fmla="*/ 60 h 125"/>
                <a:gd name="T38" fmla="*/ 68 w 78"/>
                <a:gd name="T39" fmla="*/ 76 h 125"/>
                <a:gd name="T40" fmla="*/ 68 w 78"/>
                <a:gd name="T41" fmla="*/ 98 h 125"/>
                <a:gd name="T42" fmla="*/ 68 w 78"/>
                <a:gd name="T43" fmla="*/ 113 h 125"/>
                <a:gd name="T44" fmla="*/ 80 w 78"/>
                <a:gd name="T45" fmla="*/ 129 h 125"/>
                <a:gd name="T46" fmla="*/ 74 w 78"/>
                <a:gd name="T47" fmla="*/ 136 h 125"/>
                <a:gd name="T48" fmla="*/ 62 w 78"/>
                <a:gd name="T49" fmla="*/ 129 h 125"/>
                <a:gd name="T50" fmla="*/ 68 w 78"/>
                <a:gd name="T51" fmla="*/ 136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239FB1"/>
            </a:solidFill>
            <a:ln w="9525">
              <a:solidFill>
                <a:srgbClr val="000000"/>
              </a:solidFill>
              <a:prstDash val="solid"/>
              <a:round/>
              <a:headEnd/>
              <a:tailEnd/>
            </a:ln>
          </p:spPr>
          <p:txBody>
            <a:bodyPr/>
            <a:lstStyle/>
            <a:p>
              <a:endParaRPr lang="en-US"/>
            </a:p>
          </p:txBody>
        </p:sp>
        <p:sp>
          <p:nvSpPr>
            <p:cNvPr id="150" name="Freeform 4202"/>
            <p:cNvSpPr>
              <a:spLocks/>
            </p:cNvSpPr>
            <p:nvPr/>
          </p:nvSpPr>
          <p:spPr bwMode="auto">
            <a:xfrm>
              <a:off x="2261" y="2328"/>
              <a:ext cx="127" cy="121"/>
            </a:xfrm>
            <a:custGeom>
              <a:avLst/>
              <a:gdLst>
                <a:gd name="T0" fmla="*/ 117 w 125"/>
                <a:gd name="T1" fmla="*/ 31 h 107"/>
                <a:gd name="T2" fmla="*/ 111 w 125"/>
                <a:gd name="T3" fmla="*/ 38 h 107"/>
                <a:gd name="T4" fmla="*/ 117 w 125"/>
                <a:gd name="T5" fmla="*/ 38 h 107"/>
                <a:gd name="T6" fmla="*/ 123 w 125"/>
                <a:gd name="T7" fmla="*/ 61 h 107"/>
                <a:gd name="T8" fmla="*/ 123 w 125"/>
                <a:gd name="T9" fmla="*/ 84 h 107"/>
                <a:gd name="T10" fmla="*/ 123 w 125"/>
                <a:gd name="T11" fmla="*/ 90 h 107"/>
                <a:gd name="T12" fmla="*/ 123 w 125"/>
                <a:gd name="T13" fmla="*/ 90 h 107"/>
                <a:gd name="T14" fmla="*/ 129 w 125"/>
                <a:gd name="T15" fmla="*/ 98 h 107"/>
                <a:gd name="T16" fmla="*/ 129 w 125"/>
                <a:gd name="T17" fmla="*/ 106 h 107"/>
                <a:gd name="T18" fmla="*/ 117 w 125"/>
                <a:gd name="T19" fmla="*/ 106 h 107"/>
                <a:gd name="T20" fmla="*/ 123 w 125"/>
                <a:gd name="T21" fmla="*/ 121 h 107"/>
                <a:gd name="T22" fmla="*/ 117 w 125"/>
                <a:gd name="T23" fmla="*/ 129 h 107"/>
                <a:gd name="T24" fmla="*/ 117 w 125"/>
                <a:gd name="T25" fmla="*/ 129 h 107"/>
                <a:gd name="T26" fmla="*/ 111 w 125"/>
                <a:gd name="T27" fmla="*/ 129 h 107"/>
                <a:gd name="T28" fmla="*/ 105 w 125"/>
                <a:gd name="T29" fmla="*/ 137 h 107"/>
                <a:gd name="T30" fmla="*/ 99 w 125"/>
                <a:gd name="T31" fmla="*/ 129 h 107"/>
                <a:gd name="T32" fmla="*/ 91 w 125"/>
                <a:gd name="T33" fmla="*/ 106 h 107"/>
                <a:gd name="T34" fmla="*/ 79 w 125"/>
                <a:gd name="T35" fmla="*/ 106 h 107"/>
                <a:gd name="T36" fmla="*/ 73 w 125"/>
                <a:gd name="T37" fmla="*/ 106 h 107"/>
                <a:gd name="T38" fmla="*/ 79 w 125"/>
                <a:gd name="T39" fmla="*/ 90 h 107"/>
                <a:gd name="T40" fmla="*/ 67 w 125"/>
                <a:gd name="T41" fmla="*/ 68 h 107"/>
                <a:gd name="T42" fmla="*/ 43 w 125"/>
                <a:gd name="T43" fmla="*/ 76 h 107"/>
                <a:gd name="T44" fmla="*/ 24 w 125"/>
                <a:gd name="T45" fmla="*/ 90 h 107"/>
                <a:gd name="T46" fmla="*/ 24 w 125"/>
                <a:gd name="T47" fmla="*/ 84 h 107"/>
                <a:gd name="T48" fmla="*/ 24 w 125"/>
                <a:gd name="T49" fmla="*/ 76 h 107"/>
                <a:gd name="T50" fmla="*/ 18 w 125"/>
                <a:gd name="T51" fmla="*/ 68 h 107"/>
                <a:gd name="T52" fmla="*/ 12 w 125"/>
                <a:gd name="T53" fmla="*/ 68 h 107"/>
                <a:gd name="T54" fmla="*/ 6 w 125"/>
                <a:gd name="T55" fmla="*/ 53 h 107"/>
                <a:gd name="T56" fmla="*/ 6 w 125"/>
                <a:gd name="T57" fmla="*/ 46 h 107"/>
                <a:gd name="T58" fmla="*/ 0 w 125"/>
                <a:gd name="T59" fmla="*/ 46 h 107"/>
                <a:gd name="T60" fmla="*/ 0 w 125"/>
                <a:gd name="T61" fmla="*/ 46 h 107"/>
                <a:gd name="T62" fmla="*/ 0 w 125"/>
                <a:gd name="T63" fmla="*/ 46 h 107"/>
                <a:gd name="T64" fmla="*/ 0 w 125"/>
                <a:gd name="T65" fmla="*/ 46 h 107"/>
                <a:gd name="T66" fmla="*/ 0 w 125"/>
                <a:gd name="T67" fmla="*/ 31 h 107"/>
                <a:gd name="T68" fmla="*/ 18 w 125"/>
                <a:gd name="T69" fmla="*/ 23 h 107"/>
                <a:gd name="T70" fmla="*/ 18 w 125"/>
                <a:gd name="T71" fmla="*/ 8 h 107"/>
                <a:gd name="T72" fmla="*/ 18 w 125"/>
                <a:gd name="T73" fmla="*/ 0 h 107"/>
                <a:gd name="T74" fmla="*/ 38 w 125"/>
                <a:gd name="T75" fmla="*/ 8 h 107"/>
                <a:gd name="T76" fmla="*/ 61 w 125"/>
                <a:gd name="T77" fmla="*/ 8 h 107"/>
                <a:gd name="T78" fmla="*/ 61 w 125"/>
                <a:gd name="T79" fmla="*/ 16 h 107"/>
                <a:gd name="T80" fmla="*/ 73 w 125"/>
                <a:gd name="T81" fmla="*/ 16 h 107"/>
                <a:gd name="T82" fmla="*/ 79 w 125"/>
                <a:gd name="T83" fmla="*/ 16 h 107"/>
                <a:gd name="T84" fmla="*/ 85 w 125"/>
                <a:gd name="T85" fmla="*/ 16 h 107"/>
                <a:gd name="T86" fmla="*/ 99 w 125"/>
                <a:gd name="T87" fmla="*/ 8 h 107"/>
                <a:gd name="T88" fmla="*/ 105 w 125"/>
                <a:gd name="T89" fmla="*/ 8 h 107"/>
                <a:gd name="T90" fmla="*/ 111 w 125"/>
                <a:gd name="T91" fmla="*/ 23 h 107"/>
                <a:gd name="T92" fmla="*/ 117 w 125"/>
                <a:gd name="T93" fmla="*/ 31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E1E1E1"/>
            </a:solidFill>
            <a:ln w="9525">
              <a:solidFill>
                <a:srgbClr val="000000"/>
              </a:solidFill>
              <a:prstDash val="solid"/>
              <a:round/>
              <a:headEnd/>
              <a:tailEnd/>
            </a:ln>
          </p:spPr>
          <p:txBody>
            <a:bodyPr/>
            <a:lstStyle/>
            <a:p>
              <a:endParaRPr lang="en-US"/>
            </a:p>
          </p:txBody>
        </p:sp>
        <p:sp>
          <p:nvSpPr>
            <p:cNvPr id="151" name="Freeform 4203"/>
            <p:cNvSpPr>
              <a:spLocks/>
            </p:cNvSpPr>
            <p:nvPr/>
          </p:nvSpPr>
          <p:spPr bwMode="auto">
            <a:xfrm>
              <a:off x="2231" y="2328"/>
              <a:ext cx="49" cy="41"/>
            </a:xfrm>
            <a:custGeom>
              <a:avLst/>
              <a:gdLst>
                <a:gd name="T0" fmla="*/ 26 w 48"/>
                <a:gd name="T1" fmla="*/ 31 h 36"/>
                <a:gd name="T2" fmla="*/ 26 w 48"/>
                <a:gd name="T3" fmla="*/ 31 h 36"/>
                <a:gd name="T4" fmla="*/ 26 w 48"/>
                <a:gd name="T5" fmla="*/ 39 h 36"/>
                <a:gd name="T6" fmla="*/ 32 w 48"/>
                <a:gd name="T7" fmla="*/ 47 h 36"/>
                <a:gd name="T8" fmla="*/ 32 w 48"/>
                <a:gd name="T9" fmla="*/ 31 h 36"/>
                <a:gd name="T10" fmla="*/ 50 w 48"/>
                <a:gd name="T11" fmla="*/ 24 h 36"/>
                <a:gd name="T12" fmla="*/ 50 w 48"/>
                <a:gd name="T13" fmla="*/ 8 h 36"/>
                <a:gd name="T14" fmla="*/ 50 w 48"/>
                <a:gd name="T15" fmla="*/ 0 h 36"/>
                <a:gd name="T16" fmla="*/ 26 w 48"/>
                <a:gd name="T17" fmla="*/ 0 h 36"/>
                <a:gd name="T18" fmla="*/ 0 w 48"/>
                <a:gd name="T19" fmla="*/ 8 h 36"/>
                <a:gd name="T20" fmla="*/ 6 w 48"/>
                <a:gd name="T21" fmla="*/ 8 h 36"/>
                <a:gd name="T22" fmla="*/ 6 w 48"/>
                <a:gd name="T23" fmla="*/ 16 h 36"/>
                <a:gd name="T24" fmla="*/ 12 w 48"/>
                <a:gd name="T25" fmla="*/ 16 h 36"/>
                <a:gd name="T26" fmla="*/ 12 w 48"/>
                <a:gd name="T27" fmla="*/ 24 h 36"/>
                <a:gd name="T28" fmla="*/ 26 w 48"/>
                <a:gd name="T29" fmla="*/ 24 h 36"/>
                <a:gd name="T30" fmla="*/ 32 w 48"/>
                <a:gd name="T31" fmla="*/ 24 h 36"/>
                <a:gd name="T32" fmla="*/ 18 w 48"/>
                <a:gd name="T33" fmla="*/ 24 h 36"/>
                <a:gd name="T34" fmla="*/ 26 w 48"/>
                <a:gd name="T35" fmla="*/ 31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52" name="Freeform 4204"/>
            <p:cNvSpPr>
              <a:spLocks/>
            </p:cNvSpPr>
            <p:nvPr/>
          </p:nvSpPr>
          <p:spPr bwMode="auto">
            <a:xfrm>
              <a:off x="2377" y="2375"/>
              <a:ext cx="102" cy="141"/>
            </a:xfrm>
            <a:custGeom>
              <a:avLst/>
              <a:gdLst>
                <a:gd name="T0" fmla="*/ 60 w 102"/>
                <a:gd name="T1" fmla="*/ 8 h 125"/>
                <a:gd name="T2" fmla="*/ 48 w 102"/>
                <a:gd name="T3" fmla="*/ 8 h 125"/>
                <a:gd name="T4" fmla="*/ 36 w 102"/>
                <a:gd name="T5" fmla="*/ 8 h 125"/>
                <a:gd name="T6" fmla="*/ 36 w 102"/>
                <a:gd name="T7" fmla="*/ 0 h 125"/>
                <a:gd name="T8" fmla="*/ 30 w 102"/>
                <a:gd name="T9" fmla="*/ 0 h 125"/>
                <a:gd name="T10" fmla="*/ 24 w 102"/>
                <a:gd name="T11" fmla="*/ 8 h 125"/>
                <a:gd name="T12" fmla="*/ 12 w 102"/>
                <a:gd name="T13" fmla="*/ 8 h 125"/>
                <a:gd name="T14" fmla="*/ 6 w 102"/>
                <a:gd name="T15" fmla="*/ 8 h 125"/>
                <a:gd name="T16" fmla="*/ 6 w 102"/>
                <a:gd name="T17" fmla="*/ 29 h 125"/>
                <a:gd name="T18" fmla="*/ 6 w 102"/>
                <a:gd name="T19" fmla="*/ 37 h 125"/>
                <a:gd name="T20" fmla="*/ 6 w 102"/>
                <a:gd name="T21" fmla="*/ 37 h 125"/>
                <a:gd name="T22" fmla="*/ 12 w 102"/>
                <a:gd name="T23" fmla="*/ 44 h 125"/>
                <a:gd name="T24" fmla="*/ 12 w 102"/>
                <a:gd name="T25" fmla="*/ 52 h 125"/>
                <a:gd name="T26" fmla="*/ 0 w 102"/>
                <a:gd name="T27" fmla="*/ 52 h 125"/>
                <a:gd name="T28" fmla="*/ 6 w 102"/>
                <a:gd name="T29" fmla="*/ 68 h 125"/>
                <a:gd name="T30" fmla="*/ 0 w 102"/>
                <a:gd name="T31" fmla="*/ 76 h 125"/>
                <a:gd name="T32" fmla="*/ 0 w 102"/>
                <a:gd name="T33" fmla="*/ 76 h 125"/>
                <a:gd name="T34" fmla="*/ 0 w 102"/>
                <a:gd name="T35" fmla="*/ 98 h 125"/>
                <a:gd name="T36" fmla="*/ 0 w 102"/>
                <a:gd name="T37" fmla="*/ 106 h 125"/>
                <a:gd name="T38" fmla="*/ 12 w 102"/>
                <a:gd name="T39" fmla="*/ 113 h 125"/>
                <a:gd name="T40" fmla="*/ 18 w 102"/>
                <a:gd name="T41" fmla="*/ 129 h 125"/>
                <a:gd name="T42" fmla="*/ 12 w 102"/>
                <a:gd name="T43" fmla="*/ 159 h 125"/>
                <a:gd name="T44" fmla="*/ 36 w 102"/>
                <a:gd name="T45" fmla="*/ 143 h 125"/>
                <a:gd name="T46" fmla="*/ 60 w 102"/>
                <a:gd name="T47" fmla="*/ 136 h 125"/>
                <a:gd name="T48" fmla="*/ 54 w 102"/>
                <a:gd name="T49" fmla="*/ 136 h 125"/>
                <a:gd name="T50" fmla="*/ 78 w 102"/>
                <a:gd name="T51" fmla="*/ 136 h 125"/>
                <a:gd name="T52" fmla="*/ 66 w 102"/>
                <a:gd name="T53" fmla="*/ 136 h 125"/>
                <a:gd name="T54" fmla="*/ 78 w 102"/>
                <a:gd name="T55" fmla="*/ 136 h 125"/>
                <a:gd name="T56" fmla="*/ 90 w 102"/>
                <a:gd name="T57" fmla="*/ 136 h 125"/>
                <a:gd name="T58" fmla="*/ 90 w 102"/>
                <a:gd name="T59" fmla="*/ 136 h 125"/>
                <a:gd name="T60" fmla="*/ 96 w 102"/>
                <a:gd name="T61" fmla="*/ 136 h 125"/>
                <a:gd name="T62" fmla="*/ 96 w 102"/>
                <a:gd name="T63" fmla="*/ 113 h 125"/>
                <a:gd name="T64" fmla="*/ 90 w 102"/>
                <a:gd name="T65" fmla="*/ 98 h 125"/>
                <a:gd name="T66" fmla="*/ 96 w 102"/>
                <a:gd name="T67" fmla="*/ 76 h 125"/>
                <a:gd name="T68" fmla="*/ 102 w 102"/>
                <a:gd name="T69" fmla="*/ 60 h 125"/>
                <a:gd name="T70" fmla="*/ 102 w 102"/>
                <a:gd name="T71" fmla="*/ 29 h 125"/>
                <a:gd name="T72" fmla="*/ 84 w 102"/>
                <a:gd name="T73" fmla="*/ 14 h 125"/>
                <a:gd name="T74" fmla="*/ 66 w 102"/>
                <a:gd name="T75" fmla="*/ 21 h 125"/>
                <a:gd name="T76" fmla="*/ 60 w 102"/>
                <a:gd name="T77" fmla="*/ 8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E1E1E1"/>
            </a:solidFill>
            <a:ln w="9525">
              <a:solidFill>
                <a:srgbClr val="000000"/>
              </a:solidFill>
              <a:prstDash val="solid"/>
              <a:round/>
              <a:headEnd/>
              <a:tailEnd/>
            </a:ln>
          </p:spPr>
          <p:txBody>
            <a:bodyPr/>
            <a:lstStyle/>
            <a:p>
              <a:endParaRPr lang="en-US"/>
            </a:p>
          </p:txBody>
        </p:sp>
        <p:sp>
          <p:nvSpPr>
            <p:cNvPr id="153" name="Freeform 4205"/>
            <p:cNvSpPr>
              <a:spLocks/>
            </p:cNvSpPr>
            <p:nvPr/>
          </p:nvSpPr>
          <p:spPr bwMode="auto">
            <a:xfrm>
              <a:off x="2286" y="2388"/>
              <a:ext cx="54" cy="67"/>
            </a:xfrm>
            <a:custGeom>
              <a:avLst/>
              <a:gdLst>
                <a:gd name="T0" fmla="*/ 55 w 53"/>
                <a:gd name="T1" fmla="*/ 38 h 60"/>
                <a:gd name="T2" fmla="*/ 49 w 53"/>
                <a:gd name="T3" fmla="*/ 52 h 60"/>
                <a:gd name="T4" fmla="*/ 43 w 53"/>
                <a:gd name="T5" fmla="*/ 67 h 60"/>
                <a:gd name="T6" fmla="*/ 37 w 53"/>
                <a:gd name="T7" fmla="*/ 75 h 60"/>
                <a:gd name="T8" fmla="*/ 17 w 53"/>
                <a:gd name="T9" fmla="*/ 67 h 60"/>
                <a:gd name="T10" fmla="*/ 17 w 53"/>
                <a:gd name="T11" fmla="*/ 60 h 60"/>
                <a:gd name="T12" fmla="*/ 17 w 53"/>
                <a:gd name="T13" fmla="*/ 60 h 60"/>
                <a:gd name="T14" fmla="*/ 6 w 53"/>
                <a:gd name="T15" fmla="*/ 38 h 60"/>
                <a:gd name="T16" fmla="*/ 12 w 53"/>
                <a:gd name="T17" fmla="*/ 38 h 60"/>
                <a:gd name="T18" fmla="*/ 6 w 53"/>
                <a:gd name="T19" fmla="*/ 30 h 60"/>
                <a:gd name="T20" fmla="*/ 6 w 53"/>
                <a:gd name="T21" fmla="*/ 30 h 60"/>
                <a:gd name="T22" fmla="*/ 0 w 53"/>
                <a:gd name="T23" fmla="*/ 22 h 60"/>
                <a:gd name="T24" fmla="*/ 17 w 53"/>
                <a:gd name="T25" fmla="*/ 8 h 60"/>
                <a:gd name="T26" fmla="*/ 43 w 53"/>
                <a:gd name="T27" fmla="*/ 0 h 60"/>
                <a:gd name="T28" fmla="*/ 55 w 53"/>
                <a:gd name="T29" fmla="*/ 22 h 60"/>
                <a:gd name="T30" fmla="*/ 49 w 53"/>
                <a:gd name="T31" fmla="*/ 38 h 60"/>
                <a:gd name="T32" fmla="*/ 55 w 53"/>
                <a:gd name="T33" fmla="*/ 38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prstDash val="solid"/>
              <a:round/>
              <a:headEnd/>
              <a:tailEnd/>
            </a:ln>
          </p:spPr>
          <p:txBody>
            <a:bodyPr/>
            <a:lstStyle/>
            <a:p>
              <a:endParaRPr lang="en-US"/>
            </a:p>
          </p:txBody>
        </p:sp>
        <p:sp>
          <p:nvSpPr>
            <p:cNvPr id="154" name="Freeform 4206"/>
            <p:cNvSpPr>
              <a:spLocks/>
            </p:cNvSpPr>
            <p:nvPr/>
          </p:nvSpPr>
          <p:spPr bwMode="auto">
            <a:xfrm>
              <a:off x="2522" y="2362"/>
              <a:ext cx="31" cy="114"/>
            </a:xfrm>
            <a:custGeom>
              <a:avLst/>
              <a:gdLst>
                <a:gd name="T0" fmla="*/ 12 w 30"/>
                <a:gd name="T1" fmla="*/ 8 h 101"/>
                <a:gd name="T2" fmla="*/ 0 w 30"/>
                <a:gd name="T3" fmla="*/ 0 h 101"/>
                <a:gd name="T4" fmla="*/ 0 w 30"/>
                <a:gd name="T5" fmla="*/ 8 h 101"/>
                <a:gd name="T6" fmla="*/ 12 w 30"/>
                <a:gd name="T7" fmla="*/ 29 h 101"/>
                <a:gd name="T8" fmla="*/ 12 w 30"/>
                <a:gd name="T9" fmla="*/ 45 h 101"/>
                <a:gd name="T10" fmla="*/ 12 w 30"/>
                <a:gd name="T11" fmla="*/ 60 h 101"/>
                <a:gd name="T12" fmla="*/ 12 w 30"/>
                <a:gd name="T13" fmla="*/ 76 h 101"/>
                <a:gd name="T14" fmla="*/ 12 w 30"/>
                <a:gd name="T15" fmla="*/ 98 h 101"/>
                <a:gd name="T16" fmla="*/ 12 w 30"/>
                <a:gd name="T17" fmla="*/ 113 h 101"/>
                <a:gd name="T18" fmla="*/ 26 w 30"/>
                <a:gd name="T19" fmla="*/ 129 h 101"/>
                <a:gd name="T20" fmla="*/ 32 w 30"/>
                <a:gd name="T21" fmla="*/ 129 h 101"/>
                <a:gd name="T22" fmla="*/ 32 w 30"/>
                <a:gd name="T23" fmla="*/ 90 h 101"/>
                <a:gd name="T24" fmla="*/ 32 w 30"/>
                <a:gd name="T25" fmla="*/ 68 h 101"/>
                <a:gd name="T26" fmla="*/ 32 w 30"/>
                <a:gd name="T27" fmla="*/ 52 h 101"/>
                <a:gd name="T28" fmla="*/ 26 w 30"/>
                <a:gd name="T29" fmla="*/ 29 h 101"/>
                <a:gd name="T30" fmla="*/ 20 w 30"/>
                <a:gd name="T31" fmla="*/ 16 h 101"/>
                <a:gd name="T32" fmla="*/ 20 w 30"/>
                <a:gd name="T33" fmla="*/ 8 h 101"/>
                <a:gd name="T34" fmla="*/ 12 w 30"/>
                <a:gd name="T35" fmla="*/ 8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55" name="Freeform 4207"/>
            <p:cNvSpPr>
              <a:spLocks/>
            </p:cNvSpPr>
            <p:nvPr/>
          </p:nvSpPr>
          <p:spPr bwMode="auto">
            <a:xfrm>
              <a:off x="2321" y="1796"/>
              <a:ext cx="357" cy="396"/>
            </a:xfrm>
            <a:custGeom>
              <a:avLst/>
              <a:gdLst>
                <a:gd name="T0" fmla="*/ 6 w 353"/>
                <a:gd name="T1" fmla="*/ 204 h 353"/>
                <a:gd name="T2" fmla="*/ 0 w 353"/>
                <a:gd name="T3" fmla="*/ 233 h 353"/>
                <a:gd name="T4" fmla="*/ 0 w 353"/>
                <a:gd name="T5" fmla="*/ 240 h 353"/>
                <a:gd name="T6" fmla="*/ 18 w 353"/>
                <a:gd name="T7" fmla="*/ 256 h 353"/>
                <a:gd name="T8" fmla="*/ 30 w 353"/>
                <a:gd name="T9" fmla="*/ 270 h 353"/>
                <a:gd name="T10" fmla="*/ 50 w 353"/>
                <a:gd name="T11" fmla="*/ 286 h 353"/>
                <a:gd name="T12" fmla="*/ 68 w 353"/>
                <a:gd name="T13" fmla="*/ 301 h 353"/>
                <a:gd name="T14" fmla="*/ 80 w 353"/>
                <a:gd name="T15" fmla="*/ 316 h 353"/>
                <a:gd name="T16" fmla="*/ 92 w 353"/>
                <a:gd name="T17" fmla="*/ 323 h 353"/>
                <a:gd name="T18" fmla="*/ 104 w 353"/>
                <a:gd name="T19" fmla="*/ 339 h 353"/>
                <a:gd name="T20" fmla="*/ 116 w 353"/>
                <a:gd name="T21" fmla="*/ 346 h 353"/>
                <a:gd name="T22" fmla="*/ 128 w 353"/>
                <a:gd name="T23" fmla="*/ 361 h 353"/>
                <a:gd name="T24" fmla="*/ 148 w 353"/>
                <a:gd name="T25" fmla="*/ 376 h 353"/>
                <a:gd name="T26" fmla="*/ 172 w 353"/>
                <a:gd name="T27" fmla="*/ 399 h 353"/>
                <a:gd name="T28" fmla="*/ 172 w 353"/>
                <a:gd name="T29" fmla="*/ 406 h 353"/>
                <a:gd name="T30" fmla="*/ 178 w 353"/>
                <a:gd name="T31" fmla="*/ 414 h 353"/>
                <a:gd name="T32" fmla="*/ 202 w 353"/>
                <a:gd name="T33" fmla="*/ 430 h 353"/>
                <a:gd name="T34" fmla="*/ 208 w 353"/>
                <a:gd name="T35" fmla="*/ 444 h 353"/>
                <a:gd name="T36" fmla="*/ 228 w 353"/>
                <a:gd name="T37" fmla="*/ 444 h 353"/>
                <a:gd name="T38" fmla="*/ 252 w 353"/>
                <a:gd name="T39" fmla="*/ 436 h 353"/>
                <a:gd name="T40" fmla="*/ 269 w 353"/>
                <a:gd name="T41" fmla="*/ 422 h 353"/>
                <a:gd name="T42" fmla="*/ 281 w 353"/>
                <a:gd name="T43" fmla="*/ 406 h 353"/>
                <a:gd name="T44" fmla="*/ 299 w 353"/>
                <a:gd name="T45" fmla="*/ 392 h 353"/>
                <a:gd name="T46" fmla="*/ 319 w 353"/>
                <a:gd name="T47" fmla="*/ 369 h 353"/>
                <a:gd name="T48" fmla="*/ 343 w 353"/>
                <a:gd name="T49" fmla="*/ 353 h 353"/>
                <a:gd name="T50" fmla="*/ 361 w 353"/>
                <a:gd name="T51" fmla="*/ 339 h 353"/>
                <a:gd name="T52" fmla="*/ 355 w 353"/>
                <a:gd name="T53" fmla="*/ 316 h 353"/>
                <a:gd name="T54" fmla="*/ 331 w 353"/>
                <a:gd name="T55" fmla="*/ 316 h 353"/>
                <a:gd name="T56" fmla="*/ 325 w 353"/>
                <a:gd name="T57" fmla="*/ 293 h 353"/>
                <a:gd name="T58" fmla="*/ 311 w 353"/>
                <a:gd name="T59" fmla="*/ 270 h 353"/>
                <a:gd name="T60" fmla="*/ 325 w 353"/>
                <a:gd name="T61" fmla="*/ 263 h 353"/>
                <a:gd name="T62" fmla="*/ 319 w 353"/>
                <a:gd name="T63" fmla="*/ 204 h 353"/>
                <a:gd name="T64" fmla="*/ 311 w 353"/>
                <a:gd name="T65" fmla="*/ 174 h 353"/>
                <a:gd name="T66" fmla="*/ 311 w 353"/>
                <a:gd name="T67" fmla="*/ 174 h 353"/>
                <a:gd name="T68" fmla="*/ 305 w 353"/>
                <a:gd name="T69" fmla="*/ 121 h 353"/>
                <a:gd name="T70" fmla="*/ 293 w 353"/>
                <a:gd name="T71" fmla="*/ 105 h 353"/>
                <a:gd name="T72" fmla="*/ 275 w 353"/>
                <a:gd name="T73" fmla="*/ 83 h 353"/>
                <a:gd name="T74" fmla="*/ 287 w 353"/>
                <a:gd name="T75" fmla="*/ 61 h 353"/>
                <a:gd name="T76" fmla="*/ 293 w 353"/>
                <a:gd name="T77" fmla="*/ 45 h 353"/>
                <a:gd name="T78" fmla="*/ 293 w 353"/>
                <a:gd name="T79" fmla="*/ 8 h 353"/>
                <a:gd name="T80" fmla="*/ 293 w 353"/>
                <a:gd name="T81" fmla="*/ 0 h 353"/>
                <a:gd name="T82" fmla="*/ 257 w 353"/>
                <a:gd name="T83" fmla="*/ 0 h 353"/>
                <a:gd name="T84" fmla="*/ 240 w 353"/>
                <a:gd name="T85" fmla="*/ 8 h 353"/>
                <a:gd name="T86" fmla="*/ 214 w 353"/>
                <a:gd name="T87" fmla="*/ 8 h 353"/>
                <a:gd name="T88" fmla="*/ 196 w 353"/>
                <a:gd name="T89" fmla="*/ 8 h 353"/>
                <a:gd name="T90" fmla="*/ 178 w 353"/>
                <a:gd name="T91" fmla="*/ 15 h 353"/>
                <a:gd name="T92" fmla="*/ 154 w 353"/>
                <a:gd name="T93" fmla="*/ 22 h 353"/>
                <a:gd name="T94" fmla="*/ 148 w 353"/>
                <a:gd name="T95" fmla="*/ 30 h 353"/>
                <a:gd name="T96" fmla="*/ 128 w 353"/>
                <a:gd name="T97" fmla="*/ 38 h 353"/>
                <a:gd name="T98" fmla="*/ 110 w 353"/>
                <a:gd name="T99" fmla="*/ 45 h 353"/>
                <a:gd name="T100" fmla="*/ 116 w 353"/>
                <a:gd name="T101" fmla="*/ 53 h 353"/>
                <a:gd name="T102" fmla="*/ 116 w 353"/>
                <a:gd name="T103" fmla="*/ 75 h 353"/>
                <a:gd name="T104" fmla="*/ 122 w 353"/>
                <a:gd name="T105" fmla="*/ 91 h 353"/>
                <a:gd name="T106" fmla="*/ 135 w 353"/>
                <a:gd name="T107" fmla="*/ 113 h 353"/>
                <a:gd name="T108" fmla="*/ 128 w 353"/>
                <a:gd name="T109" fmla="*/ 121 h 353"/>
                <a:gd name="T110" fmla="*/ 110 w 353"/>
                <a:gd name="T111" fmla="*/ 121 h 353"/>
                <a:gd name="T112" fmla="*/ 86 w 353"/>
                <a:gd name="T113" fmla="*/ 136 h 353"/>
                <a:gd name="T114" fmla="*/ 86 w 353"/>
                <a:gd name="T115" fmla="*/ 151 h 353"/>
                <a:gd name="T116" fmla="*/ 62 w 353"/>
                <a:gd name="T117" fmla="*/ 166 h 353"/>
                <a:gd name="T118" fmla="*/ 50 w 353"/>
                <a:gd name="T119" fmla="*/ 182 h 353"/>
                <a:gd name="T120" fmla="*/ 30 w 353"/>
                <a:gd name="T121" fmla="*/ 188 h 353"/>
                <a:gd name="T122" fmla="*/ 18 w 353"/>
                <a:gd name="T123" fmla="*/ 196 h 353"/>
                <a:gd name="T124" fmla="*/ 6 w 353"/>
                <a:gd name="T125" fmla="*/ 204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prstDash val="solid"/>
              <a:round/>
              <a:headEnd/>
              <a:tailEnd/>
            </a:ln>
          </p:spPr>
          <p:txBody>
            <a:bodyPr/>
            <a:lstStyle/>
            <a:p>
              <a:endParaRPr lang="en-US"/>
            </a:p>
          </p:txBody>
        </p:sp>
        <p:sp>
          <p:nvSpPr>
            <p:cNvPr id="156" name="Freeform 4208"/>
            <p:cNvSpPr>
              <a:spLocks/>
            </p:cNvSpPr>
            <p:nvPr/>
          </p:nvSpPr>
          <p:spPr bwMode="auto">
            <a:xfrm>
              <a:off x="2280" y="1965"/>
              <a:ext cx="13" cy="14"/>
            </a:xfrm>
            <a:custGeom>
              <a:avLst/>
              <a:gdLst>
                <a:gd name="T0" fmla="*/ 14 w 12"/>
                <a:gd name="T1" fmla="*/ 0 h 12"/>
                <a:gd name="T2" fmla="*/ 8 w 12"/>
                <a:gd name="T3" fmla="*/ 8 h 12"/>
                <a:gd name="T4" fmla="*/ 0 w 12"/>
                <a:gd name="T5" fmla="*/ 16 h 12"/>
                <a:gd name="T6" fmla="*/ 14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57" name="Freeform 4209"/>
            <p:cNvSpPr>
              <a:spLocks/>
            </p:cNvSpPr>
            <p:nvPr/>
          </p:nvSpPr>
          <p:spPr bwMode="auto">
            <a:xfrm>
              <a:off x="2237" y="1972"/>
              <a:ext cx="6" cy="14"/>
            </a:xfrm>
            <a:custGeom>
              <a:avLst/>
              <a:gdLst>
                <a:gd name="T0" fmla="*/ 6 w 6"/>
                <a:gd name="T1" fmla="*/ 0 h 12"/>
                <a:gd name="T2" fmla="*/ 0 w 6"/>
                <a:gd name="T3" fmla="*/ 16 h 12"/>
                <a:gd name="T4" fmla="*/ 0 w 6"/>
                <a:gd name="T5" fmla="*/ 8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58" name="Freeform 4210"/>
            <p:cNvSpPr>
              <a:spLocks/>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59" name="Freeform 4211"/>
            <p:cNvSpPr>
              <a:spLocks/>
            </p:cNvSpPr>
            <p:nvPr/>
          </p:nvSpPr>
          <p:spPr bwMode="auto">
            <a:xfrm>
              <a:off x="2293" y="1959"/>
              <a:ext cx="5" cy="1"/>
            </a:xfrm>
            <a:custGeom>
              <a:avLst/>
              <a:gdLst>
                <a:gd name="T0" fmla="*/ 4 w 6"/>
                <a:gd name="T1" fmla="*/ 0 h 1"/>
                <a:gd name="T2" fmla="*/ 4 w 6"/>
                <a:gd name="T3" fmla="*/ 0 h 1"/>
                <a:gd name="T4" fmla="*/ 0 w 6"/>
                <a:gd name="T5" fmla="*/ 0 h 1"/>
                <a:gd name="T6" fmla="*/ 4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60" name="Rectangle 4212"/>
            <p:cNvSpPr>
              <a:spLocks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p>
              <a:endParaRPr lang="en-US"/>
            </a:p>
          </p:txBody>
        </p:sp>
        <p:sp>
          <p:nvSpPr>
            <p:cNvPr id="161" name="Rectangle 4213"/>
            <p:cNvSpPr>
              <a:spLocks noChangeArrowheads="1"/>
            </p:cNvSpPr>
            <p:nvPr/>
          </p:nvSpPr>
          <p:spPr bwMode="auto">
            <a:xfrm>
              <a:off x="2437" y="1803"/>
              <a:ext cx="0"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p>
          </p:txBody>
        </p:sp>
        <p:sp>
          <p:nvSpPr>
            <p:cNvPr id="162" name="Freeform 4214"/>
            <p:cNvSpPr>
              <a:spLocks/>
            </p:cNvSpPr>
            <p:nvPr/>
          </p:nvSpPr>
          <p:spPr bwMode="auto">
            <a:xfrm>
              <a:off x="2685" y="1871"/>
              <a:ext cx="279" cy="302"/>
            </a:xfrm>
            <a:custGeom>
              <a:avLst/>
              <a:gdLst>
                <a:gd name="T0" fmla="*/ 266 w 275"/>
                <a:gd name="T1" fmla="*/ 339 h 269"/>
                <a:gd name="T2" fmla="*/ 266 w 275"/>
                <a:gd name="T3" fmla="*/ 331 h 269"/>
                <a:gd name="T4" fmla="*/ 283 w 275"/>
                <a:gd name="T5" fmla="*/ 331 h 269"/>
                <a:gd name="T6" fmla="*/ 283 w 275"/>
                <a:gd name="T7" fmla="*/ 301 h 269"/>
                <a:gd name="T8" fmla="*/ 277 w 275"/>
                <a:gd name="T9" fmla="*/ 278 h 269"/>
                <a:gd name="T10" fmla="*/ 277 w 275"/>
                <a:gd name="T11" fmla="*/ 187 h 269"/>
                <a:gd name="T12" fmla="*/ 272 w 275"/>
                <a:gd name="T13" fmla="*/ 135 h 269"/>
                <a:gd name="T14" fmla="*/ 272 w 275"/>
                <a:gd name="T15" fmla="*/ 113 h 269"/>
                <a:gd name="T16" fmla="*/ 272 w 275"/>
                <a:gd name="T17" fmla="*/ 91 h 269"/>
                <a:gd name="T18" fmla="*/ 272 w 275"/>
                <a:gd name="T19" fmla="*/ 68 h 269"/>
                <a:gd name="T20" fmla="*/ 272 w 275"/>
                <a:gd name="T21" fmla="*/ 53 h 269"/>
                <a:gd name="T22" fmla="*/ 272 w 275"/>
                <a:gd name="T23" fmla="*/ 38 h 269"/>
                <a:gd name="T24" fmla="*/ 260 w 275"/>
                <a:gd name="T25" fmla="*/ 30 h 269"/>
                <a:gd name="T26" fmla="*/ 234 w 275"/>
                <a:gd name="T27" fmla="*/ 22 h 269"/>
                <a:gd name="T28" fmla="*/ 234 w 275"/>
                <a:gd name="T29" fmla="*/ 8 h 269"/>
                <a:gd name="T30" fmla="*/ 210 w 275"/>
                <a:gd name="T31" fmla="*/ 8 h 269"/>
                <a:gd name="T32" fmla="*/ 198 w 275"/>
                <a:gd name="T33" fmla="*/ 15 h 269"/>
                <a:gd name="T34" fmla="*/ 186 w 275"/>
                <a:gd name="T35" fmla="*/ 22 h 269"/>
                <a:gd name="T36" fmla="*/ 186 w 275"/>
                <a:gd name="T37" fmla="*/ 61 h 269"/>
                <a:gd name="T38" fmla="*/ 166 w 275"/>
                <a:gd name="T39" fmla="*/ 68 h 269"/>
                <a:gd name="T40" fmla="*/ 148 w 275"/>
                <a:gd name="T41" fmla="*/ 61 h 269"/>
                <a:gd name="T42" fmla="*/ 130 w 275"/>
                <a:gd name="T43" fmla="*/ 45 h 269"/>
                <a:gd name="T44" fmla="*/ 104 w 275"/>
                <a:gd name="T45" fmla="*/ 38 h 269"/>
                <a:gd name="T46" fmla="*/ 98 w 275"/>
                <a:gd name="T47" fmla="*/ 15 h 269"/>
                <a:gd name="T48" fmla="*/ 80 w 275"/>
                <a:gd name="T49" fmla="*/ 15 h 269"/>
                <a:gd name="T50" fmla="*/ 62 w 275"/>
                <a:gd name="T51" fmla="*/ 8 h 269"/>
                <a:gd name="T52" fmla="*/ 38 w 275"/>
                <a:gd name="T53" fmla="*/ 0 h 269"/>
                <a:gd name="T54" fmla="*/ 38 w 275"/>
                <a:gd name="T55" fmla="*/ 15 h 269"/>
                <a:gd name="T56" fmla="*/ 24 w 275"/>
                <a:gd name="T57" fmla="*/ 30 h 269"/>
                <a:gd name="T58" fmla="*/ 12 w 275"/>
                <a:gd name="T59" fmla="*/ 45 h 269"/>
                <a:gd name="T60" fmla="*/ 12 w 275"/>
                <a:gd name="T61" fmla="*/ 61 h 269"/>
                <a:gd name="T62" fmla="*/ 0 w 275"/>
                <a:gd name="T63" fmla="*/ 75 h 269"/>
                <a:gd name="T64" fmla="*/ 0 w 275"/>
                <a:gd name="T65" fmla="*/ 75 h 269"/>
                <a:gd name="T66" fmla="*/ 6 w 275"/>
                <a:gd name="T67" fmla="*/ 106 h 269"/>
                <a:gd name="T68" fmla="*/ 12 w 275"/>
                <a:gd name="T69" fmla="*/ 165 h 269"/>
                <a:gd name="T70" fmla="*/ 0 w 275"/>
                <a:gd name="T71" fmla="*/ 173 h 269"/>
                <a:gd name="T72" fmla="*/ 12 w 275"/>
                <a:gd name="T73" fmla="*/ 195 h 269"/>
                <a:gd name="T74" fmla="*/ 18 w 275"/>
                <a:gd name="T75" fmla="*/ 218 h 269"/>
                <a:gd name="T76" fmla="*/ 44 w 275"/>
                <a:gd name="T77" fmla="*/ 218 h 269"/>
                <a:gd name="T78" fmla="*/ 50 w 275"/>
                <a:gd name="T79" fmla="*/ 240 h 269"/>
                <a:gd name="T80" fmla="*/ 74 w 275"/>
                <a:gd name="T81" fmla="*/ 248 h 269"/>
                <a:gd name="T82" fmla="*/ 86 w 275"/>
                <a:gd name="T83" fmla="*/ 264 h 269"/>
                <a:gd name="T84" fmla="*/ 98 w 275"/>
                <a:gd name="T85" fmla="*/ 256 h 269"/>
                <a:gd name="T86" fmla="*/ 118 w 275"/>
                <a:gd name="T87" fmla="*/ 240 h 269"/>
                <a:gd name="T88" fmla="*/ 136 w 275"/>
                <a:gd name="T89" fmla="*/ 256 h 269"/>
                <a:gd name="T90" fmla="*/ 172 w 275"/>
                <a:gd name="T91" fmla="*/ 278 h 269"/>
                <a:gd name="T92" fmla="*/ 192 w 275"/>
                <a:gd name="T93" fmla="*/ 294 h 269"/>
                <a:gd name="T94" fmla="*/ 210 w 275"/>
                <a:gd name="T95" fmla="*/ 301 h 269"/>
                <a:gd name="T96" fmla="*/ 247 w 275"/>
                <a:gd name="T97" fmla="*/ 331 h 269"/>
                <a:gd name="T98" fmla="*/ 266 w 275"/>
                <a:gd name="T99" fmla="*/ 339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163" name="Freeform 4215"/>
            <p:cNvSpPr>
              <a:spLocks/>
            </p:cNvSpPr>
            <p:nvPr/>
          </p:nvSpPr>
          <p:spPr bwMode="auto">
            <a:xfrm>
              <a:off x="2309" y="2052"/>
              <a:ext cx="292" cy="330"/>
            </a:xfrm>
            <a:custGeom>
              <a:avLst/>
              <a:gdLst>
                <a:gd name="T0" fmla="*/ 62 w 288"/>
                <a:gd name="T1" fmla="*/ 348 h 294"/>
                <a:gd name="T2" fmla="*/ 74 w 288"/>
                <a:gd name="T3" fmla="*/ 370 h 294"/>
                <a:gd name="T4" fmla="*/ 92 w 288"/>
                <a:gd name="T5" fmla="*/ 370 h 294"/>
                <a:gd name="T6" fmla="*/ 104 w 288"/>
                <a:gd name="T7" fmla="*/ 363 h 294"/>
                <a:gd name="T8" fmla="*/ 118 w 288"/>
                <a:gd name="T9" fmla="*/ 370 h 294"/>
                <a:gd name="T10" fmla="*/ 130 w 288"/>
                <a:gd name="T11" fmla="*/ 326 h 294"/>
                <a:gd name="T12" fmla="*/ 142 w 288"/>
                <a:gd name="T13" fmla="*/ 302 h 294"/>
                <a:gd name="T14" fmla="*/ 154 w 288"/>
                <a:gd name="T15" fmla="*/ 295 h 294"/>
                <a:gd name="T16" fmla="*/ 166 w 288"/>
                <a:gd name="T17" fmla="*/ 287 h 294"/>
                <a:gd name="T18" fmla="*/ 178 w 288"/>
                <a:gd name="T19" fmla="*/ 272 h 294"/>
                <a:gd name="T20" fmla="*/ 204 w 288"/>
                <a:gd name="T21" fmla="*/ 249 h 294"/>
                <a:gd name="T22" fmla="*/ 228 w 288"/>
                <a:gd name="T23" fmla="*/ 249 h 294"/>
                <a:gd name="T24" fmla="*/ 266 w 288"/>
                <a:gd name="T25" fmla="*/ 242 h 294"/>
                <a:gd name="T26" fmla="*/ 290 w 288"/>
                <a:gd name="T27" fmla="*/ 219 h 294"/>
                <a:gd name="T28" fmla="*/ 290 w 288"/>
                <a:gd name="T29" fmla="*/ 182 h 294"/>
                <a:gd name="T30" fmla="*/ 296 w 288"/>
                <a:gd name="T31" fmla="*/ 144 h 294"/>
                <a:gd name="T32" fmla="*/ 272 w 288"/>
                <a:gd name="T33" fmla="*/ 128 h 294"/>
                <a:gd name="T34" fmla="*/ 240 w 288"/>
                <a:gd name="T35" fmla="*/ 106 h 294"/>
                <a:gd name="T36" fmla="*/ 216 w 288"/>
                <a:gd name="T37" fmla="*/ 75 h 294"/>
                <a:gd name="T38" fmla="*/ 186 w 288"/>
                <a:gd name="T39" fmla="*/ 45 h 294"/>
                <a:gd name="T40" fmla="*/ 160 w 288"/>
                <a:gd name="T41" fmla="*/ 22 h 294"/>
                <a:gd name="T42" fmla="*/ 136 w 288"/>
                <a:gd name="T43" fmla="*/ 0 h 294"/>
                <a:gd name="T44" fmla="*/ 112 w 288"/>
                <a:gd name="T45" fmla="*/ 83 h 294"/>
                <a:gd name="T46" fmla="*/ 118 w 288"/>
                <a:gd name="T47" fmla="*/ 212 h 294"/>
                <a:gd name="T48" fmla="*/ 118 w 288"/>
                <a:gd name="T49" fmla="*/ 242 h 294"/>
                <a:gd name="T50" fmla="*/ 50 w 288"/>
                <a:gd name="T51" fmla="*/ 235 h 294"/>
                <a:gd name="T52" fmla="*/ 18 w 288"/>
                <a:gd name="T53" fmla="*/ 242 h 294"/>
                <a:gd name="T54" fmla="*/ 0 w 288"/>
                <a:gd name="T55" fmla="*/ 257 h 294"/>
                <a:gd name="T56" fmla="*/ 6 w 288"/>
                <a:gd name="T57" fmla="*/ 279 h 294"/>
                <a:gd name="T58" fmla="*/ 12 w 288"/>
                <a:gd name="T59" fmla="*/ 318 h 294"/>
                <a:gd name="T60" fmla="*/ 24 w 288"/>
                <a:gd name="T61" fmla="*/ 326 h 294"/>
                <a:gd name="T62" fmla="*/ 38 w 288"/>
                <a:gd name="T63" fmla="*/ 326 h 294"/>
                <a:gd name="T64" fmla="*/ 56 w 288"/>
                <a:gd name="T65" fmla="*/ 318 h 294"/>
                <a:gd name="T66" fmla="*/ 68 w 288"/>
                <a:gd name="T67" fmla="*/ 340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E1E1E1"/>
            </a:solidFill>
            <a:ln w="9525">
              <a:solidFill>
                <a:srgbClr val="000000"/>
              </a:solidFill>
              <a:prstDash val="solid"/>
              <a:round/>
              <a:headEnd/>
              <a:tailEnd/>
            </a:ln>
          </p:spPr>
          <p:txBody>
            <a:bodyPr/>
            <a:lstStyle/>
            <a:p>
              <a:endParaRPr lang="en-US"/>
            </a:p>
          </p:txBody>
        </p:sp>
        <p:sp>
          <p:nvSpPr>
            <p:cNvPr id="164" name="Rectangle 4216"/>
            <p:cNvSpPr>
              <a:spLocks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p>
              <a:endParaRPr lang="en-US"/>
            </a:p>
          </p:txBody>
        </p:sp>
        <p:sp>
          <p:nvSpPr>
            <p:cNvPr id="165" name="Freeform 4217"/>
            <p:cNvSpPr>
              <a:spLocks/>
            </p:cNvSpPr>
            <p:nvPr/>
          </p:nvSpPr>
          <p:spPr bwMode="auto">
            <a:xfrm>
              <a:off x="2225" y="1998"/>
              <a:ext cx="218" cy="283"/>
            </a:xfrm>
            <a:custGeom>
              <a:avLst/>
              <a:gdLst>
                <a:gd name="T0" fmla="*/ 12 w 215"/>
                <a:gd name="T1" fmla="*/ 273 h 252"/>
                <a:gd name="T2" fmla="*/ 6 w 215"/>
                <a:gd name="T3" fmla="*/ 287 h 252"/>
                <a:gd name="T4" fmla="*/ 12 w 215"/>
                <a:gd name="T5" fmla="*/ 257 h 252"/>
                <a:gd name="T6" fmla="*/ 18 w 215"/>
                <a:gd name="T7" fmla="*/ 227 h 252"/>
                <a:gd name="T8" fmla="*/ 12 w 215"/>
                <a:gd name="T9" fmla="*/ 204 h 252"/>
                <a:gd name="T10" fmla="*/ 12 w 215"/>
                <a:gd name="T11" fmla="*/ 174 h 252"/>
                <a:gd name="T12" fmla="*/ 0 w 215"/>
                <a:gd name="T13" fmla="*/ 159 h 252"/>
                <a:gd name="T14" fmla="*/ 0 w 215"/>
                <a:gd name="T15" fmla="*/ 166 h 252"/>
                <a:gd name="T16" fmla="*/ 6 w 215"/>
                <a:gd name="T17" fmla="*/ 152 h 252"/>
                <a:gd name="T18" fmla="*/ 74 w 215"/>
                <a:gd name="T19" fmla="*/ 152 h 252"/>
                <a:gd name="T20" fmla="*/ 74 w 215"/>
                <a:gd name="T21" fmla="*/ 129 h 252"/>
                <a:gd name="T22" fmla="*/ 74 w 215"/>
                <a:gd name="T23" fmla="*/ 113 h 252"/>
                <a:gd name="T24" fmla="*/ 91 w 215"/>
                <a:gd name="T25" fmla="*/ 99 h 252"/>
                <a:gd name="T26" fmla="*/ 91 w 215"/>
                <a:gd name="T27" fmla="*/ 69 h 252"/>
                <a:gd name="T28" fmla="*/ 91 w 215"/>
                <a:gd name="T29" fmla="*/ 38 h 252"/>
                <a:gd name="T30" fmla="*/ 153 w 215"/>
                <a:gd name="T31" fmla="*/ 38 h 252"/>
                <a:gd name="T32" fmla="*/ 153 w 215"/>
                <a:gd name="T33" fmla="*/ 0 h 252"/>
                <a:gd name="T34" fmla="*/ 171 w 215"/>
                <a:gd name="T35" fmla="*/ 15 h 252"/>
                <a:gd name="T36" fmla="*/ 184 w 215"/>
                <a:gd name="T37" fmla="*/ 30 h 252"/>
                <a:gd name="T38" fmla="*/ 203 w 215"/>
                <a:gd name="T39" fmla="*/ 45 h 252"/>
                <a:gd name="T40" fmla="*/ 221 w 215"/>
                <a:gd name="T41" fmla="*/ 61 h 252"/>
                <a:gd name="T42" fmla="*/ 191 w 215"/>
                <a:gd name="T43" fmla="*/ 61 h 252"/>
                <a:gd name="T44" fmla="*/ 197 w 215"/>
                <a:gd name="T45" fmla="*/ 144 h 252"/>
                <a:gd name="T46" fmla="*/ 197 w 215"/>
                <a:gd name="T47" fmla="*/ 166 h 252"/>
                <a:gd name="T48" fmla="*/ 203 w 215"/>
                <a:gd name="T49" fmla="*/ 273 h 252"/>
                <a:gd name="T50" fmla="*/ 209 w 215"/>
                <a:gd name="T51" fmla="*/ 280 h 252"/>
                <a:gd name="T52" fmla="*/ 203 w 215"/>
                <a:gd name="T53" fmla="*/ 303 h 252"/>
                <a:gd name="T54" fmla="*/ 135 w 215"/>
                <a:gd name="T55" fmla="*/ 303 h 252"/>
                <a:gd name="T56" fmla="*/ 135 w 215"/>
                <a:gd name="T57" fmla="*/ 295 h 252"/>
                <a:gd name="T58" fmla="*/ 110 w 215"/>
                <a:gd name="T59" fmla="*/ 303 h 252"/>
                <a:gd name="T60" fmla="*/ 103 w 215"/>
                <a:gd name="T61" fmla="*/ 303 h 252"/>
                <a:gd name="T62" fmla="*/ 97 w 215"/>
                <a:gd name="T63" fmla="*/ 295 h 252"/>
                <a:gd name="T64" fmla="*/ 85 w 215"/>
                <a:gd name="T65" fmla="*/ 318 h 252"/>
                <a:gd name="T66" fmla="*/ 85 w 215"/>
                <a:gd name="T67" fmla="*/ 318 h 252"/>
                <a:gd name="T68" fmla="*/ 74 w 215"/>
                <a:gd name="T69" fmla="*/ 303 h 252"/>
                <a:gd name="T70" fmla="*/ 56 w 215"/>
                <a:gd name="T71" fmla="*/ 287 h 252"/>
                <a:gd name="T72" fmla="*/ 44 w 215"/>
                <a:gd name="T73" fmla="*/ 273 h 252"/>
                <a:gd name="T74" fmla="*/ 24 w 215"/>
                <a:gd name="T75" fmla="*/ 273 h 252"/>
                <a:gd name="T76" fmla="*/ 12 w 215"/>
                <a:gd name="T77" fmla="*/ 273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E1E1E1"/>
            </a:solidFill>
            <a:ln w="9525">
              <a:solidFill>
                <a:srgbClr val="000000"/>
              </a:solidFill>
              <a:prstDash val="solid"/>
              <a:round/>
              <a:headEnd/>
              <a:tailEnd/>
            </a:ln>
          </p:spPr>
          <p:txBody>
            <a:bodyPr/>
            <a:lstStyle/>
            <a:p>
              <a:endParaRPr lang="en-US"/>
            </a:p>
          </p:txBody>
        </p:sp>
        <p:sp>
          <p:nvSpPr>
            <p:cNvPr id="166" name="Freeform 4218"/>
            <p:cNvSpPr>
              <a:spLocks/>
            </p:cNvSpPr>
            <p:nvPr/>
          </p:nvSpPr>
          <p:spPr bwMode="auto">
            <a:xfrm>
              <a:off x="2298" y="1810"/>
              <a:ext cx="212" cy="181"/>
            </a:xfrm>
            <a:custGeom>
              <a:avLst/>
              <a:gdLst>
                <a:gd name="T0" fmla="*/ 111 w 209"/>
                <a:gd name="T1" fmla="*/ 53 h 161"/>
                <a:gd name="T2" fmla="*/ 91 w 209"/>
                <a:gd name="T3" fmla="*/ 61 h 161"/>
                <a:gd name="T4" fmla="*/ 79 w 209"/>
                <a:gd name="T5" fmla="*/ 75 h 161"/>
                <a:gd name="T6" fmla="*/ 67 w 209"/>
                <a:gd name="T7" fmla="*/ 91 h 161"/>
                <a:gd name="T8" fmla="*/ 61 w 209"/>
                <a:gd name="T9" fmla="*/ 114 h 161"/>
                <a:gd name="T10" fmla="*/ 61 w 209"/>
                <a:gd name="T11" fmla="*/ 136 h 161"/>
                <a:gd name="T12" fmla="*/ 55 w 209"/>
                <a:gd name="T13" fmla="*/ 152 h 161"/>
                <a:gd name="T14" fmla="*/ 49 w 209"/>
                <a:gd name="T15" fmla="*/ 174 h 161"/>
                <a:gd name="T16" fmla="*/ 29 w 209"/>
                <a:gd name="T17" fmla="*/ 182 h 161"/>
                <a:gd name="T18" fmla="*/ 17 w 209"/>
                <a:gd name="T19" fmla="*/ 197 h 161"/>
                <a:gd name="T20" fmla="*/ 0 w 209"/>
                <a:gd name="T21" fmla="*/ 203 h 161"/>
                <a:gd name="T22" fmla="*/ 79 w 209"/>
                <a:gd name="T23" fmla="*/ 203 h 161"/>
                <a:gd name="T24" fmla="*/ 85 w 209"/>
                <a:gd name="T25" fmla="*/ 174 h 161"/>
                <a:gd name="T26" fmla="*/ 97 w 209"/>
                <a:gd name="T27" fmla="*/ 166 h 161"/>
                <a:gd name="T28" fmla="*/ 111 w 209"/>
                <a:gd name="T29" fmla="*/ 160 h 161"/>
                <a:gd name="T30" fmla="*/ 129 w 209"/>
                <a:gd name="T31" fmla="*/ 152 h 161"/>
                <a:gd name="T32" fmla="*/ 141 w 209"/>
                <a:gd name="T33" fmla="*/ 136 h 161"/>
                <a:gd name="T34" fmla="*/ 165 w 209"/>
                <a:gd name="T35" fmla="*/ 121 h 161"/>
                <a:gd name="T36" fmla="*/ 165 w 209"/>
                <a:gd name="T37" fmla="*/ 106 h 161"/>
                <a:gd name="T38" fmla="*/ 191 w 209"/>
                <a:gd name="T39" fmla="*/ 91 h 161"/>
                <a:gd name="T40" fmla="*/ 209 w 209"/>
                <a:gd name="T41" fmla="*/ 91 h 161"/>
                <a:gd name="T42" fmla="*/ 215 w 209"/>
                <a:gd name="T43" fmla="*/ 83 h 161"/>
                <a:gd name="T44" fmla="*/ 203 w 209"/>
                <a:gd name="T45" fmla="*/ 61 h 161"/>
                <a:gd name="T46" fmla="*/ 197 w 209"/>
                <a:gd name="T47" fmla="*/ 45 h 161"/>
                <a:gd name="T48" fmla="*/ 197 w 209"/>
                <a:gd name="T49" fmla="*/ 22 h 161"/>
                <a:gd name="T50" fmla="*/ 191 w 209"/>
                <a:gd name="T51" fmla="*/ 15 h 161"/>
                <a:gd name="T52" fmla="*/ 178 w 209"/>
                <a:gd name="T53" fmla="*/ 15 h 161"/>
                <a:gd name="T54" fmla="*/ 178 w 209"/>
                <a:gd name="T55" fmla="*/ 15 h 161"/>
                <a:gd name="T56" fmla="*/ 147 w 209"/>
                <a:gd name="T57" fmla="*/ 15 h 161"/>
                <a:gd name="T58" fmla="*/ 135 w 209"/>
                <a:gd name="T59" fmla="*/ 0 h 161"/>
                <a:gd name="T60" fmla="*/ 129 w 209"/>
                <a:gd name="T61" fmla="*/ 8 h 161"/>
                <a:gd name="T62" fmla="*/ 111 w 209"/>
                <a:gd name="T63" fmla="*/ 53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prstDash val="solid"/>
              <a:round/>
              <a:headEnd/>
              <a:tailEnd/>
            </a:ln>
          </p:spPr>
          <p:txBody>
            <a:bodyPr/>
            <a:lstStyle/>
            <a:p>
              <a:endParaRPr lang="en-US"/>
            </a:p>
          </p:txBody>
        </p:sp>
        <p:sp>
          <p:nvSpPr>
            <p:cNvPr id="167" name="Freeform 4219"/>
            <p:cNvSpPr>
              <a:spLocks/>
            </p:cNvSpPr>
            <p:nvPr/>
          </p:nvSpPr>
          <p:spPr bwMode="auto">
            <a:xfrm>
              <a:off x="2528" y="2086"/>
              <a:ext cx="279" cy="262"/>
            </a:xfrm>
            <a:custGeom>
              <a:avLst/>
              <a:gdLst>
                <a:gd name="T0" fmla="*/ 30 w 275"/>
                <a:gd name="T1" fmla="*/ 271 h 234"/>
                <a:gd name="T2" fmla="*/ 24 w 275"/>
                <a:gd name="T3" fmla="*/ 271 h 234"/>
                <a:gd name="T4" fmla="*/ 12 w 275"/>
                <a:gd name="T5" fmla="*/ 263 h 234"/>
                <a:gd name="T6" fmla="*/ 12 w 275"/>
                <a:gd name="T7" fmla="*/ 255 h 234"/>
                <a:gd name="T8" fmla="*/ 18 w 275"/>
                <a:gd name="T9" fmla="*/ 255 h 234"/>
                <a:gd name="T10" fmla="*/ 6 w 275"/>
                <a:gd name="T11" fmla="*/ 233 h 234"/>
                <a:gd name="T12" fmla="*/ 0 w 275"/>
                <a:gd name="T13" fmla="*/ 210 h 234"/>
                <a:gd name="T14" fmla="*/ 6 w 275"/>
                <a:gd name="T15" fmla="*/ 210 h 234"/>
                <a:gd name="T16" fmla="*/ 18 w 275"/>
                <a:gd name="T17" fmla="*/ 203 h 234"/>
                <a:gd name="T18" fmla="*/ 44 w 275"/>
                <a:gd name="T19" fmla="*/ 203 h 234"/>
                <a:gd name="T20" fmla="*/ 62 w 275"/>
                <a:gd name="T21" fmla="*/ 203 h 234"/>
                <a:gd name="T22" fmla="*/ 68 w 275"/>
                <a:gd name="T23" fmla="*/ 180 h 234"/>
                <a:gd name="T24" fmla="*/ 68 w 275"/>
                <a:gd name="T25" fmla="*/ 166 h 234"/>
                <a:gd name="T26" fmla="*/ 68 w 275"/>
                <a:gd name="T27" fmla="*/ 143 h 234"/>
                <a:gd name="T28" fmla="*/ 74 w 275"/>
                <a:gd name="T29" fmla="*/ 128 h 234"/>
                <a:gd name="T30" fmla="*/ 74 w 275"/>
                <a:gd name="T31" fmla="*/ 105 h 234"/>
                <a:gd name="T32" fmla="*/ 98 w 275"/>
                <a:gd name="T33" fmla="*/ 97 h 234"/>
                <a:gd name="T34" fmla="*/ 117 w 275"/>
                <a:gd name="T35" fmla="*/ 83 h 234"/>
                <a:gd name="T36" fmla="*/ 129 w 275"/>
                <a:gd name="T37" fmla="*/ 67 h 234"/>
                <a:gd name="T38" fmla="*/ 147 w 275"/>
                <a:gd name="T39" fmla="*/ 53 h 234"/>
                <a:gd name="T40" fmla="*/ 165 w 275"/>
                <a:gd name="T41" fmla="*/ 30 h 234"/>
                <a:gd name="T42" fmla="*/ 191 w 275"/>
                <a:gd name="T43" fmla="*/ 15 h 234"/>
                <a:gd name="T44" fmla="*/ 209 w 275"/>
                <a:gd name="T45" fmla="*/ 0 h 234"/>
                <a:gd name="T46" fmla="*/ 233 w 275"/>
                <a:gd name="T47" fmla="*/ 8 h 234"/>
                <a:gd name="T48" fmla="*/ 246 w 275"/>
                <a:gd name="T49" fmla="*/ 22 h 234"/>
                <a:gd name="T50" fmla="*/ 259 w 275"/>
                <a:gd name="T51" fmla="*/ 15 h 234"/>
                <a:gd name="T52" fmla="*/ 265 w 275"/>
                <a:gd name="T53" fmla="*/ 15 h 234"/>
                <a:gd name="T54" fmla="*/ 265 w 275"/>
                <a:gd name="T55" fmla="*/ 30 h 234"/>
                <a:gd name="T56" fmla="*/ 265 w 275"/>
                <a:gd name="T57" fmla="*/ 53 h 234"/>
                <a:gd name="T58" fmla="*/ 283 w 275"/>
                <a:gd name="T59" fmla="*/ 75 h 234"/>
                <a:gd name="T60" fmla="*/ 277 w 275"/>
                <a:gd name="T61" fmla="*/ 91 h 234"/>
                <a:gd name="T62" fmla="*/ 277 w 275"/>
                <a:gd name="T63" fmla="*/ 105 h 234"/>
                <a:gd name="T64" fmla="*/ 277 w 275"/>
                <a:gd name="T65" fmla="*/ 128 h 234"/>
                <a:gd name="T66" fmla="*/ 271 w 275"/>
                <a:gd name="T67" fmla="*/ 166 h 234"/>
                <a:gd name="T68" fmla="*/ 265 w 275"/>
                <a:gd name="T69" fmla="*/ 180 h 234"/>
                <a:gd name="T70" fmla="*/ 259 w 275"/>
                <a:gd name="T71" fmla="*/ 196 h 234"/>
                <a:gd name="T72" fmla="*/ 246 w 275"/>
                <a:gd name="T73" fmla="*/ 210 h 234"/>
                <a:gd name="T74" fmla="*/ 239 w 275"/>
                <a:gd name="T75" fmla="*/ 226 h 234"/>
                <a:gd name="T76" fmla="*/ 239 w 275"/>
                <a:gd name="T77" fmla="*/ 249 h 234"/>
                <a:gd name="T78" fmla="*/ 221 w 275"/>
                <a:gd name="T79" fmla="*/ 263 h 234"/>
                <a:gd name="T80" fmla="*/ 203 w 275"/>
                <a:gd name="T81" fmla="*/ 255 h 234"/>
                <a:gd name="T82" fmla="*/ 185 w 275"/>
                <a:gd name="T83" fmla="*/ 255 h 234"/>
                <a:gd name="T84" fmla="*/ 165 w 275"/>
                <a:gd name="T85" fmla="*/ 271 h 234"/>
                <a:gd name="T86" fmla="*/ 147 w 275"/>
                <a:gd name="T87" fmla="*/ 263 h 234"/>
                <a:gd name="T88" fmla="*/ 135 w 275"/>
                <a:gd name="T89" fmla="*/ 255 h 234"/>
                <a:gd name="T90" fmla="*/ 117 w 275"/>
                <a:gd name="T91" fmla="*/ 263 h 234"/>
                <a:gd name="T92" fmla="*/ 103 w 275"/>
                <a:gd name="T93" fmla="*/ 249 h 234"/>
                <a:gd name="T94" fmla="*/ 86 w 275"/>
                <a:gd name="T95" fmla="*/ 241 h 234"/>
                <a:gd name="T96" fmla="*/ 74 w 275"/>
                <a:gd name="T97" fmla="*/ 249 h 234"/>
                <a:gd name="T98" fmla="*/ 68 w 275"/>
                <a:gd name="T99" fmla="*/ 271 h 234"/>
                <a:gd name="T100" fmla="*/ 62 w 275"/>
                <a:gd name="T101" fmla="*/ 286 h 234"/>
                <a:gd name="T102" fmla="*/ 62 w 275"/>
                <a:gd name="T103" fmla="*/ 293 h 234"/>
                <a:gd name="T104" fmla="*/ 44 w 275"/>
                <a:gd name="T105" fmla="*/ 279 h 234"/>
                <a:gd name="T106" fmla="*/ 44 w 275"/>
                <a:gd name="T107" fmla="*/ 286 h 234"/>
                <a:gd name="T108" fmla="*/ 44 w 275"/>
                <a:gd name="T109" fmla="*/ 293 h 234"/>
                <a:gd name="T110" fmla="*/ 44 w 275"/>
                <a:gd name="T111" fmla="*/ 293 h 234"/>
                <a:gd name="T112" fmla="*/ 38 w 275"/>
                <a:gd name="T113" fmla="*/ 279 h 234"/>
                <a:gd name="T114" fmla="*/ 30 w 275"/>
                <a:gd name="T115" fmla="*/ 271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E1E1E1"/>
            </a:solidFill>
            <a:ln w="9525">
              <a:solidFill>
                <a:srgbClr val="000000"/>
              </a:solidFill>
              <a:prstDash val="solid"/>
              <a:round/>
              <a:headEnd/>
              <a:tailEnd/>
            </a:ln>
          </p:spPr>
          <p:txBody>
            <a:bodyPr/>
            <a:lstStyle/>
            <a:p>
              <a:endParaRPr lang="en-US"/>
            </a:p>
          </p:txBody>
        </p:sp>
        <p:sp>
          <p:nvSpPr>
            <p:cNvPr id="168" name="Freeform 4220"/>
            <p:cNvSpPr>
              <a:spLocks/>
            </p:cNvSpPr>
            <p:nvPr/>
          </p:nvSpPr>
          <p:spPr bwMode="auto">
            <a:xfrm>
              <a:off x="2218" y="2240"/>
              <a:ext cx="104" cy="95"/>
            </a:xfrm>
            <a:custGeom>
              <a:avLst/>
              <a:gdLst>
                <a:gd name="T0" fmla="*/ 20 w 101"/>
                <a:gd name="T1" fmla="*/ 0 h 84"/>
                <a:gd name="T2" fmla="*/ 12 w 101"/>
                <a:gd name="T3" fmla="*/ 16 h 84"/>
                <a:gd name="T4" fmla="*/ 0 w 101"/>
                <a:gd name="T5" fmla="*/ 46 h 84"/>
                <a:gd name="T6" fmla="*/ 12 w 101"/>
                <a:gd name="T7" fmla="*/ 69 h 84"/>
                <a:gd name="T8" fmla="*/ 12 w 101"/>
                <a:gd name="T9" fmla="*/ 61 h 84"/>
                <a:gd name="T10" fmla="*/ 12 w 101"/>
                <a:gd name="T11" fmla="*/ 69 h 84"/>
                <a:gd name="T12" fmla="*/ 12 w 101"/>
                <a:gd name="T13" fmla="*/ 69 h 84"/>
                <a:gd name="T14" fmla="*/ 12 w 101"/>
                <a:gd name="T15" fmla="*/ 77 h 84"/>
                <a:gd name="T16" fmla="*/ 32 w 101"/>
                <a:gd name="T17" fmla="*/ 77 h 84"/>
                <a:gd name="T18" fmla="*/ 38 w 101"/>
                <a:gd name="T19" fmla="*/ 69 h 84"/>
                <a:gd name="T20" fmla="*/ 58 w 101"/>
                <a:gd name="T21" fmla="*/ 77 h 84"/>
                <a:gd name="T22" fmla="*/ 64 w 101"/>
                <a:gd name="T23" fmla="*/ 85 h 84"/>
                <a:gd name="T24" fmla="*/ 38 w 101"/>
                <a:gd name="T25" fmla="*/ 77 h 84"/>
                <a:gd name="T26" fmla="*/ 26 w 101"/>
                <a:gd name="T27" fmla="*/ 85 h 84"/>
                <a:gd name="T28" fmla="*/ 12 w 101"/>
                <a:gd name="T29" fmla="*/ 92 h 84"/>
                <a:gd name="T30" fmla="*/ 12 w 101"/>
                <a:gd name="T31" fmla="*/ 100 h 84"/>
                <a:gd name="T32" fmla="*/ 26 w 101"/>
                <a:gd name="T33" fmla="*/ 100 h 84"/>
                <a:gd name="T34" fmla="*/ 32 w 101"/>
                <a:gd name="T35" fmla="*/ 100 h 84"/>
                <a:gd name="T36" fmla="*/ 32 w 101"/>
                <a:gd name="T37" fmla="*/ 100 h 84"/>
                <a:gd name="T38" fmla="*/ 12 w 101"/>
                <a:gd name="T39" fmla="*/ 100 h 84"/>
                <a:gd name="T40" fmla="*/ 12 w 101"/>
                <a:gd name="T41" fmla="*/ 107 h 84"/>
                <a:gd name="T42" fmla="*/ 38 w 101"/>
                <a:gd name="T43" fmla="*/ 100 h 84"/>
                <a:gd name="T44" fmla="*/ 64 w 101"/>
                <a:gd name="T45" fmla="*/ 100 h 84"/>
                <a:gd name="T46" fmla="*/ 82 w 101"/>
                <a:gd name="T47" fmla="*/ 107 h 84"/>
                <a:gd name="T48" fmla="*/ 107 w 101"/>
                <a:gd name="T49" fmla="*/ 107 h 84"/>
                <a:gd name="T50" fmla="*/ 101 w 101"/>
                <a:gd name="T51" fmla="*/ 85 h 84"/>
                <a:gd name="T52" fmla="*/ 101 w 101"/>
                <a:gd name="T53" fmla="*/ 69 h 84"/>
                <a:gd name="T54" fmla="*/ 95 w 101"/>
                <a:gd name="T55" fmla="*/ 46 h 84"/>
                <a:gd name="T56" fmla="*/ 82 w 101"/>
                <a:gd name="T57" fmla="*/ 31 h 84"/>
                <a:gd name="T58" fmla="*/ 64 w 101"/>
                <a:gd name="T59" fmla="*/ 16 h 84"/>
                <a:gd name="T60" fmla="*/ 50 w 101"/>
                <a:gd name="T61" fmla="*/ 0 h 84"/>
                <a:gd name="T62" fmla="*/ 32 w 101"/>
                <a:gd name="T63" fmla="*/ 0 h 84"/>
                <a:gd name="T64" fmla="*/ 20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69" name="Freeform 4221"/>
            <p:cNvSpPr>
              <a:spLocks/>
            </p:cNvSpPr>
            <p:nvPr/>
          </p:nvSpPr>
          <p:spPr bwMode="auto">
            <a:xfrm>
              <a:off x="2542" y="1738"/>
              <a:ext cx="74" cy="162"/>
            </a:xfrm>
            <a:custGeom>
              <a:avLst/>
              <a:gdLst>
                <a:gd name="T0" fmla="*/ 50 w 72"/>
                <a:gd name="T1" fmla="*/ 168 h 144"/>
                <a:gd name="T2" fmla="*/ 38 w 72"/>
                <a:gd name="T3" fmla="*/ 182 h 144"/>
                <a:gd name="T4" fmla="*/ 32 w 72"/>
                <a:gd name="T5" fmla="*/ 129 h 144"/>
                <a:gd name="T6" fmla="*/ 20 w 72"/>
                <a:gd name="T7" fmla="*/ 114 h 144"/>
                <a:gd name="T8" fmla="*/ 0 w 72"/>
                <a:gd name="T9" fmla="*/ 91 h 144"/>
                <a:gd name="T10" fmla="*/ 12 w 72"/>
                <a:gd name="T11" fmla="*/ 69 h 144"/>
                <a:gd name="T12" fmla="*/ 20 w 72"/>
                <a:gd name="T13" fmla="*/ 53 h 144"/>
                <a:gd name="T14" fmla="*/ 20 w 72"/>
                <a:gd name="T15" fmla="*/ 16 h 144"/>
                <a:gd name="T16" fmla="*/ 20 w 72"/>
                <a:gd name="T17" fmla="*/ 8 h 144"/>
                <a:gd name="T18" fmla="*/ 38 w 72"/>
                <a:gd name="T19" fmla="*/ 0 h 144"/>
                <a:gd name="T20" fmla="*/ 44 w 72"/>
                <a:gd name="T21" fmla="*/ 8 h 144"/>
                <a:gd name="T22" fmla="*/ 50 w 72"/>
                <a:gd name="T23" fmla="*/ 16 h 144"/>
                <a:gd name="T24" fmla="*/ 64 w 72"/>
                <a:gd name="T25" fmla="*/ 8 h 144"/>
                <a:gd name="T26" fmla="*/ 58 w 72"/>
                <a:gd name="T27" fmla="*/ 38 h 144"/>
                <a:gd name="T28" fmla="*/ 64 w 72"/>
                <a:gd name="T29" fmla="*/ 53 h 144"/>
                <a:gd name="T30" fmla="*/ 58 w 72"/>
                <a:gd name="T31" fmla="*/ 69 h 144"/>
                <a:gd name="T32" fmla="*/ 44 w 72"/>
                <a:gd name="T33" fmla="*/ 83 h 144"/>
                <a:gd name="T34" fmla="*/ 64 w 72"/>
                <a:gd name="T35" fmla="*/ 99 h 144"/>
                <a:gd name="T36" fmla="*/ 76 w 72"/>
                <a:gd name="T37" fmla="*/ 107 h 144"/>
                <a:gd name="T38" fmla="*/ 76 w 72"/>
                <a:gd name="T39" fmla="*/ 122 h 144"/>
                <a:gd name="T40" fmla="*/ 64 w 72"/>
                <a:gd name="T41" fmla="*/ 137 h 144"/>
                <a:gd name="T42" fmla="*/ 50 w 72"/>
                <a:gd name="T43" fmla="*/ 152 h 144"/>
                <a:gd name="T44" fmla="*/ 50 w 72"/>
                <a:gd name="T45" fmla="*/ 168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239FB1"/>
            </a:solidFill>
            <a:ln w="9525">
              <a:solidFill>
                <a:srgbClr val="000000"/>
              </a:solidFill>
              <a:prstDash val="solid"/>
              <a:round/>
              <a:headEnd/>
              <a:tailEnd/>
            </a:ln>
          </p:spPr>
          <p:txBody>
            <a:bodyPr/>
            <a:lstStyle/>
            <a:p>
              <a:endParaRPr lang="en-US"/>
            </a:p>
          </p:txBody>
        </p:sp>
        <p:sp>
          <p:nvSpPr>
            <p:cNvPr id="170" name="Freeform 4222"/>
            <p:cNvSpPr>
              <a:spLocks/>
            </p:cNvSpPr>
            <p:nvPr/>
          </p:nvSpPr>
          <p:spPr bwMode="auto">
            <a:xfrm>
              <a:off x="2322" y="2422"/>
              <a:ext cx="72" cy="94"/>
            </a:xfrm>
            <a:custGeom>
              <a:avLst/>
              <a:gdLst>
                <a:gd name="T0" fmla="*/ 66 w 72"/>
                <a:gd name="T1" fmla="*/ 105 h 84"/>
                <a:gd name="T2" fmla="*/ 48 w 72"/>
                <a:gd name="T3" fmla="*/ 91 h 84"/>
                <a:gd name="T4" fmla="*/ 30 w 72"/>
                <a:gd name="T5" fmla="*/ 75 h 84"/>
                <a:gd name="T6" fmla="*/ 18 w 72"/>
                <a:gd name="T7" fmla="*/ 60 h 84"/>
                <a:gd name="T8" fmla="*/ 0 w 72"/>
                <a:gd name="T9" fmla="*/ 38 h 84"/>
                <a:gd name="T10" fmla="*/ 6 w 72"/>
                <a:gd name="T11" fmla="*/ 30 h 84"/>
                <a:gd name="T12" fmla="*/ 12 w 72"/>
                <a:gd name="T13" fmla="*/ 15 h 84"/>
                <a:gd name="T14" fmla="*/ 18 w 72"/>
                <a:gd name="T15" fmla="*/ 0 h 84"/>
                <a:gd name="T16" fmla="*/ 30 w 72"/>
                <a:gd name="T17" fmla="*/ 0 h 84"/>
                <a:gd name="T18" fmla="*/ 36 w 72"/>
                <a:gd name="T19" fmla="*/ 22 h 84"/>
                <a:gd name="T20" fmla="*/ 42 w 72"/>
                <a:gd name="T21" fmla="*/ 30 h 84"/>
                <a:gd name="T22" fmla="*/ 48 w 72"/>
                <a:gd name="T23" fmla="*/ 22 h 84"/>
                <a:gd name="T24" fmla="*/ 54 w 72"/>
                <a:gd name="T25" fmla="*/ 22 h 84"/>
                <a:gd name="T26" fmla="*/ 54 w 72"/>
                <a:gd name="T27" fmla="*/ 45 h 84"/>
                <a:gd name="T28" fmla="*/ 54 w 72"/>
                <a:gd name="T29" fmla="*/ 53 h 84"/>
                <a:gd name="T30" fmla="*/ 66 w 72"/>
                <a:gd name="T31" fmla="*/ 60 h 84"/>
                <a:gd name="T32" fmla="*/ 72 w 72"/>
                <a:gd name="T33" fmla="*/ 75 h 84"/>
                <a:gd name="T34" fmla="*/ 66 w 72"/>
                <a:gd name="T35" fmla="*/ 105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prstDash val="solid"/>
              <a:round/>
              <a:headEnd/>
              <a:tailEnd/>
            </a:ln>
          </p:spPr>
          <p:txBody>
            <a:bodyPr/>
            <a:lstStyle/>
            <a:p>
              <a:endParaRPr lang="en-US"/>
            </a:p>
          </p:txBody>
        </p:sp>
        <p:sp>
          <p:nvSpPr>
            <p:cNvPr id="171" name="Freeform 4223"/>
            <p:cNvSpPr>
              <a:spLocks/>
            </p:cNvSpPr>
            <p:nvPr/>
          </p:nvSpPr>
          <p:spPr bwMode="auto">
            <a:xfrm>
              <a:off x="1048" y="2395"/>
              <a:ext cx="61" cy="54"/>
            </a:xfrm>
            <a:custGeom>
              <a:avLst/>
              <a:gdLst>
                <a:gd name="T0" fmla="*/ 0 w 60"/>
                <a:gd name="T1" fmla="*/ 46 h 48"/>
                <a:gd name="T2" fmla="*/ 6 w 60"/>
                <a:gd name="T3" fmla="*/ 23 h 48"/>
                <a:gd name="T4" fmla="*/ 6 w 60"/>
                <a:gd name="T5" fmla="*/ 8 h 48"/>
                <a:gd name="T6" fmla="*/ 12 w 60"/>
                <a:gd name="T7" fmla="*/ 0 h 48"/>
                <a:gd name="T8" fmla="*/ 12 w 60"/>
                <a:gd name="T9" fmla="*/ 16 h 48"/>
                <a:gd name="T10" fmla="*/ 24 w 60"/>
                <a:gd name="T11" fmla="*/ 16 h 48"/>
                <a:gd name="T12" fmla="*/ 32 w 60"/>
                <a:gd name="T13" fmla="*/ 23 h 48"/>
                <a:gd name="T14" fmla="*/ 56 w 60"/>
                <a:gd name="T15" fmla="*/ 16 h 48"/>
                <a:gd name="T16" fmla="*/ 56 w 60"/>
                <a:gd name="T17" fmla="*/ 16 h 48"/>
                <a:gd name="T18" fmla="*/ 62 w 60"/>
                <a:gd name="T19" fmla="*/ 23 h 48"/>
                <a:gd name="T20" fmla="*/ 50 w 60"/>
                <a:gd name="T21" fmla="*/ 38 h 48"/>
                <a:gd name="T22" fmla="*/ 56 w 60"/>
                <a:gd name="T23" fmla="*/ 53 h 48"/>
                <a:gd name="T24" fmla="*/ 38 w 60"/>
                <a:gd name="T25" fmla="*/ 61 h 48"/>
                <a:gd name="T26" fmla="*/ 38 w 60"/>
                <a:gd name="T27" fmla="*/ 46 h 48"/>
                <a:gd name="T28" fmla="*/ 32 w 60"/>
                <a:gd name="T29" fmla="*/ 53 h 48"/>
                <a:gd name="T30" fmla="*/ 24 w 60"/>
                <a:gd name="T31" fmla="*/ 38 h 48"/>
                <a:gd name="T32" fmla="*/ 6 w 60"/>
                <a:gd name="T33" fmla="*/ 38 h 48"/>
                <a:gd name="T34" fmla="*/ 0 w 60"/>
                <a:gd name="T35" fmla="*/ 46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72" name="Freeform 4224"/>
            <p:cNvSpPr>
              <a:spLocks/>
            </p:cNvSpPr>
            <p:nvPr/>
          </p:nvSpPr>
          <p:spPr bwMode="auto">
            <a:xfrm>
              <a:off x="1109" y="2401"/>
              <a:ext cx="43" cy="48"/>
            </a:xfrm>
            <a:custGeom>
              <a:avLst/>
              <a:gdLst>
                <a:gd name="T0" fmla="*/ 26 w 42"/>
                <a:gd name="T1" fmla="*/ 31 h 42"/>
                <a:gd name="T2" fmla="*/ 32 w 42"/>
                <a:gd name="T3" fmla="*/ 31 h 42"/>
                <a:gd name="T4" fmla="*/ 32 w 42"/>
                <a:gd name="T5" fmla="*/ 24 h 42"/>
                <a:gd name="T6" fmla="*/ 26 w 42"/>
                <a:gd name="T7" fmla="*/ 24 h 42"/>
                <a:gd name="T8" fmla="*/ 18 w 42"/>
                <a:gd name="T9" fmla="*/ 16 h 42"/>
                <a:gd name="T10" fmla="*/ 6 w 42"/>
                <a:gd name="T11" fmla="*/ 8 h 42"/>
                <a:gd name="T12" fmla="*/ 0 w 42"/>
                <a:gd name="T13" fmla="*/ 8 h 42"/>
                <a:gd name="T14" fmla="*/ 0 w 42"/>
                <a:gd name="T15" fmla="*/ 0 h 42"/>
                <a:gd name="T16" fmla="*/ 18 w 42"/>
                <a:gd name="T17" fmla="*/ 0 h 42"/>
                <a:gd name="T18" fmla="*/ 32 w 42"/>
                <a:gd name="T19" fmla="*/ 8 h 42"/>
                <a:gd name="T20" fmla="*/ 44 w 42"/>
                <a:gd name="T21" fmla="*/ 16 h 42"/>
                <a:gd name="T22" fmla="*/ 44 w 42"/>
                <a:gd name="T23" fmla="*/ 39 h 42"/>
                <a:gd name="T24" fmla="*/ 38 w 42"/>
                <a:gd name="T25" fmla="*/ 47 h 42"/>
                <a:gd name="T26" fmla="*/ 32 w 42"/>
                <a:gd name="T27" fmla="*/ 55 h 42"/>
                <a:gd name="T28" fmla="*/ 26 w 42"/>
                <a:gd name="T29" fmla="*/ 47 h 42"/>
                <a:gd name="T30" fmla="*/ 26 w 42"/>
                <a:gd name="T31" fmla="*/ 31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73" name="Freeform 4225"/>
            <p:cNvSpPr>
              <a:spLocks/>
            </p:cNvSpPr>
            <p:nvPr/>
          </p:nvSpPr>
          <p:spPr bwMode="auto">
            <a:xfrm>
              <a:off x="1553" y="2482"/>
              <a:ext cx="54" cy="82"/>
            </a:xfrm>
            <a:custGeom>
              <a:avLst/>
              <a:gdLst>
                <a:gd name="T0" fmla="*/ 42 w 54"/>
                <a:gd name="T1" fmla="*/ 24 h 72"/>
                <a:gd name="T2" fmla="*/ 24 w 54"/>
                <a:gd name="T3" fmla="*/ 8 h 72"/>
                <a:gd name="T4" fmla="*/ 12 w 54"/>
                <a:gd name="T5" fmla="*/ 0 h 72"/>
                <a:gd name="T6" fmla="*/ 6 w 54"/>
                <a:gd name="T7" fmla="*/ 8 h 72"/>
                <a:gd name="T8" fmla="*/ 0 w 54"/>
                <a:gd name="T9" fmla="*/ 31 h 72"/>
                <a:gd name="T10" fmla="*/ 12 w 54"/>
                <a:gd name="T11" fmla="*/ 63 h 72"/>
                <a:gd name="T12" fmla="*/ 0 w 54"/>
                <a:gd name="T13" fmla="*/ 93 h 72"/>
                <a:gd name="T14" fmla="*/ 12 w 54"/>
                <a:gd name="T15" fmla="*/ 93 h 72"/>
                <a:gd name="T16" fmla="*/ 30 w 54"/>
                <a:gd name="T17" fmla="*/ 93 h 72"/>
                <a:gd name="T18" fmla="*/ 42 w 54"/>
                <a:gd name="T19" fmla="*/ 71 h 72"/>
                <a:gd name="T20" fmla="*/ 54 w 54"/>
                <a:gd name="T21" fmla="*/ 47 h 72"/>
                <a:gd name="T22" fmla="*/ 48 w 54"/>
                <a:gd name="T23" fmla="*/ 31 h 72"/>
                <a:gd name="T24" fmla="*/ 48 w 54"/>
                <a:gd name="T25" fmla="*/ 39 h 72"/>
                <a:gd name="T26" fmla="*/ 42 w 54"/>
                <a:gd name="T27" fmla="*/ 24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prstDash val="solid"/>
              <a:round/>
              <a:headEnd/>
              <a:tailEnd/>
            </a:ln>
          </p:spPr>
          <p:txBody>
            <a:bodyPr/>
            <a:lstStyle/>
            <a:p>
              <a:endParaRPr lang="en-US"/>
            </a:p>
          </p:txBody>
        </p:sp>
        <p:sp>
          <p:nvSpPr>
            <p:cNvPr id="174" name="Freeform 4226"/>
            <p:cNvSpPr>
              <a:spLocks/>
            </p:cNvSpPr>
            <p:nvPr/>
          </p:nvSpPr>
          <p:spPr bwMode="auto">
            <a:xfrm>
              <a:off x="1116" y="2335"/>
              <a:ext cx="217" cy="370"/>
            </a:xfrm>
            <a:custGeom>
              <a:avLst/>
              <a:gdLst>
                <a:gd name="T0" fmla="*/ 86 w 215"/>
                <a:gd name="T1" fmla="*/ 38 h 329"/>
                <a:gd name="T2" fmla="*/ 80 w 215"/>
                <a:gd name="T3" fmla="*/ 38 h 329"/>
                <a:gd name="T4" fmla="*/ 62 w 215"/>
                <a:gd name="T5" fmla="*/ 74 h 329"/>
                <a:gd name="T6" fmla="*/ 42 w 215"/>
                <a:gd name="T7" fmla="*/ 112 h 329"/>
                <a:gd name="T8" fmla="*/ 36 w 215"/>
                <a:gd name="T9" fmla="*/ 90 h 329"/>
                <a:gd name="T10" fmla="*/ 30 w 215"/>
                <a:gd name="T11" fmla="*/ 120 h 329"/>
                <a:gd name="T12" fmla="*/ 30 w 215"/>
                <a:gd name="T13" fmla="*/ 143 h 329"/>
                <a:gd name="T14" fmla="*/ 30 w 215"/>
                <a:gd name="T15" fmla="*/ 173 h 329"/>
                <a:gd name="T16" fmla="*/ 30 w 215"/>
                <a:gd name="T17" fmla="*/ 211 h 329"/>
                <a:gd name="T18" fmla="*/ 24 w 215"/>
                <a:gd name="T19" fmla="*/ 242 h 329"/>
                <a:gd name="T20" fmla="*/ 6 w 215"/>
                <a:gd name="T21" fmla="*/ 264 h 329"/>
                <a:gd name="T22" fmla="*/ 6 w 215"/>
                <a:gd name="T23" fmla="*/ 272 h 329"/>
                <a:gd name="T24" fmla="*/ 30 w 215"/>
                <a:gd name="T25" fmla="*/ 303 h 329"/>
                <a:gd name="T26" fmla="*/ 68 w 215"/>
                <a:gd name="T27" fmla="*/ 317 h 329"/>
                <a:gd name="T28" fmla="*/ 86 w 215"/>
                <a:gd name="T29" fmla="*/ 341 h 329"/>
                <a:gd name="T30" fmla="*/ 104 w 215"/>
                <a:gd name="T31" fmla="*/ 371 h 329"/>
                <a:gd name="T32" fmla="*/ 140 w 215"/>
                <a:gd name="T33" fmla="*/ 371 h 329"/>
                <a:gd name="T34" fmla="*/ 152 w 215"/>
                <a:gd name="T35" fmla="*/ 408 h 329"/>
                <a:gd name="T36" fmla="*/ 172 w 215"/>
                <a:gd name="T37" fmla="*/ 348 h 329"/>
                <a:gd name="T38" fmla="*/ 158 w 215"/>
                <a:gd name="T39" fmla="*/ 295 h 329"/>
                <a:gd name="T40" fmla="*/ 178 w 215"/>
                <a:gd name="T41" fmla="*/ 287 h 329"/>
                <a:gd name="T42" fmla="*/ 166 w 215"/>
                <a:gd name="T43" fmla="*/ 272 h 329"/>
                <a:gd name="T44" fmla="*/ 196 w 215"/>
                <a:gd name="T45" fmla="*/ 264 h 329"/>
                <a:gd name="T46" fmla="*/ 207 w 215"/>
                <a:gd name="T47" fmla="*/ 256 h 329"/>
                <a:gd name="T48" fmla="*/ 219 w 215"/>
                <a:gd name="T49" fmla="*/ 280 h 329"/>
                <a:gd name="T50" fmla="*/ 202 w 215"/>
                <a:gd name="T51" fmla="*/ 242 h 329"/>
                <a:gd name="T52" fmla="*/ 202 w 215"/>
                <a:gd name="T53" fmla="*/ 196 h 329"/>
                <a:gd name="T54" fmla="*/ 207 w 215"/>
                <a:gd name="T55" fmla="*/ 159 h 329"/>
                <a:gd name="T56" fmla="*/ 166 w 215"/>
                <a:gd name="T57" fmla="*/ 135 h 329"/>
                <a:gd name="T58" fmla="*/ 122 w 215"/>
                <a:gd name="T59" fmla="*/ 128 h 329"/>
                <a:gd name="T60" fmla="*/ 116 w 215"/>
                <a:gd name="T61" fmla="*/ 82 h 329"/>
                <a:gd name="T62" fmla="*/ 116 w 215"/>
                <a:gd name="T63" fmla="*/ 60 h 329"/>
                <a:gd name="T64" fmla="*/ 134 w 215"/>
                <a:gd name="T65" fmla="*/ 15 h 329"/>
                <a:gd name="T66" fmla="*/ 146 w 215"/>
                <a:gd name="T67" fmla="*/ 0 h 329"/>
                <a:gd name="T68" fmla="*/ 104 w 215"/>
                <a:gd name="T69" fmla="*/ 30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21ACBF"/>
            </a:solidFill>
            <a:ln w="9525">
              <a:solidFill>
                <a:srgbClr val="000000"/>
              </a:solidFill>
              <a:prstDash val="solid"/>
              <a:round/>
              <a:headEnd/>
              <a:tailEnd/>
            </a:ln>
          </p:spPr>
          <p:txBody>
            <a:bodyPr/>
            <a:lstStyle/>
            <a:p>
              <a:endParaRPr lang="en-US"/>
            </a:p>
          </p:txBody>
        </p:sp>
        <p:sp>
          <p:nvSpPr>
            <p:cNvPr id="175" name="Freeform 4227"/>
            <p:cNvSpPr>
              <a:spLocks/>
            </p:cNvSpPr>
            <p:nvPr/>
          </p:nvSpPr>
          <p:spPr bwMode="auto">
            <a:xfrm>
              <a:off x="1431" y="2422"/>
              <a:ext cx="85" cy="162"/>
            </a:xfrm>
            <a:custGeom>
              <a:avLst/>
              <a:gdLst>
                <a:gd name="T0" fmla="*/ 74 w 84"/>
                <a:gd name="T1" fmla="*/ 129 h 144"/>
                <a:gd name="T2" fmla="*/ 62 w 84"/>
                <a:gd name="T3" fmla="*/ 114 h 144"/>
                <a:gd name="T4" fmla="*/ 62 w 84"/>
                <a:gd name="T5" fmla="*/ 91 h 144"/>
                <a:gd name="T6" fmla="*/ 74 w 84"/>
                <a:gd name="T7" fmla="*/ 91 h 144"/>
                <a:gd name="T8" fmla="*/ 74 w 84"/>
                <a:gd name="T9" fmla="*/ 77 h 144"/>
                <a:gd name="T10" fmla="*/ 74 w 84"/>
                <a:gd name="T11" fmla="*/ 53 h 144"/>
                <a:gd name="T12" fmla="*/ 56 w 84"/>
                <a:gd name="T13" fmla="*/ 38 h 144"/>
                <a:gd name="T14" fmla="*/ 50 w 84"/>
                <a:gd name="T15" fmla="*/ 53 h 144"/>
                <a:gd name="T16" fmla="*/ 56 w 84"/>
                <a:gd name="T17" fmla="*/ 23 h 144"/>
                <a:gd name="T18" fmla="*/ 44 w 84"/>
                <a:gd name="T19" fmla="*/ 16 h 144"/>
                <a:gd name="T20" fmla="*/ 30 w 84"/>
                <a:gd name="T21" fmla="*/ 0 h 144"/>
                <a:gd name="T22" fmla="*/ 36 w 84"/>
                <a:gd name="T23" fmla="*/ 8 h 144"/>
                <a:gd name="T24" fmla="*/ 30 w 84"/>
                <a:gd name="T25" fmla="*/ 0 h 144"/>
                <a:gd name="T26" fmla="*/ 30 w 84"/>
                <a:gd name="T27" fmla="*/ 8 h 144"/>
                <a:gd name="T28" fmla="*/ 12 w 84"/>
                <a:gd name="T29" fmla="*/ 23 h 144"/>
                <a:gd name="T30" fmla="*/ 24 w 84"/>
                <a:gd name="T31" fmla="*/ 38 h 144"/>
                <a:gd name="T32" fmla="*/ 6 w 84"/>
                <a:gd name="T33" fmla="*/ 46 h 144"/>
                <a:gd name="T34" fmla="*/ 0 w 84"/>
                <a:gd name="T35" fmla="*/ 61 h 144"/>
                <a:gd name="T36" fmla="*/ 12 w 84"/>
                <a:gd name="T37" fmla="*/ 83 h 144"/>
                <a:gd name="T38" fmla="*/ 24 w 84"/>
                <a:gd name="T39" fmla="*/ 83 h 144"/>
                <a:gd name="T40" fmla="*/ 24 w 84"/>
                <a:gd name="T41" fmla="*/ 99 h 144"/>
                <a:gd name="T42" fmla="*/ 30 w 84"/>
                <a:gd name="T43" fmla="*/ 107 h 144"/>
                <a:gd name="T44" fmla="*/ 24 w 84"/>
                <a:gd name="T45" fmla="*/ 129 h 144"/>
                <a:gd name="T46" fmla="*/ 30 w 84"/>
                <a:gd name="T47" fmla="*/ 160 h 144"/>
                <a:gd name="T48" fmla="*/ 44 w 84"/>
                <a:gd name="T49" fmla="*/ 182 h 144"/>
                <a:gd name="T50" fmla="*/ 56 w 84"/>
                <a:gd name="T51" fmla="*/ 182 h 144"/>
                <a:gd name="T52" fmla="*/ 68 w 84"/>
                <a:gd name="T53" fmla="*/ 168 h 144"/>
                <a:gd name="T54" fmla="*/ 86 w 84"/>
                <a:gd name="T55" fmla="*/ 168 h 144"/>
                <a:gd name="T56" fmla="*/ 80 w 84"/>
                <a:gd name="T57" fmla="*/ 144 h 144"/>
                <a:gd name="T58" fmla="*/ 74 w 84"/>
                <a:gd name="T59" fmla="*/ 129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176" name="Freeform 4228"/>
            <p:cNvSpPr>
              <a:spLocks/>
            </p:cNvSpPr>
            <p:nvPr/>
          </p:nvSpPr>
          <p:spPr bwMode="auto">
            <a:xfrm>
              <a:off x="1491" y="2482"/>
              <a:ext cx="74" cy="88"/>
            </a:xfrm>
            <a:custGeom>
              <a:avLst/>
              <a:gdLst>
                <a:gd name="T0" fmla="*/ 12 w 72"/>
                <a:gd name="T1" fmla="*/ 61 h 78"/>
                <a:gd name="T2" fmla="*/ 0 w 72"/>
                <a:gd name="T3" fmla="*/ 46 h 78"/>
                <a:gd name="T4" fmla="*/ 0 w 72"/>
                <a:gd name="T5" fmla="*/ 23 h 78"/>
                <a:gd name="T6" fmla="*/ 12 w 72"/>
                <a:gd name="T7" fmla="*/ 23 h 78"/>
                <a:gd name="T8" fmla="*/ 12 w 72"/>
                <a:gd name="T9" fmla="*/ 8 h 78"/>
                <a:gd name="T10" fmla="*/ 20 w 72"/>
                <a:gd name="T11" fmla="*/ 0 h 78"/>
                <a:gd name="T12" fmla="*/ 38 w 72"/>
                <a:gd name="T13" fmla="*/ 0 h 78"/>
                <a:gd name="T14" fmla="*/ 58 w 72"/>
                <a:gd name="T15" fmla="*/ 0 h 78"/>
                <a:gd name="T16" fmla="*/ 58 w 72"/>
                <a:gd name="T17" fmla="*/ 0 h 78"/>
                <a:gd name="T18" fmla="*/ 76 w 72"/>
                <a:gd name="T19" fmla="*/ 0 h 78"/>
                <a:gd name="T20" fmla="*/ 70 w 72"/>
                <a:gd name="T21" fmla="*/ 8 h 78"/>
                <a:gd name="T22" fmla="*/ 64 w 72"/>
                <a:gd name="T23" fmla="*/ 30 h 78"/>
                <a:gd name="T24" fmla="*/ 76 w 72"/>
                <a:gd name="T25" fmla="*/ 61 h 78"/>
                <a:gd name="T26" fmla="*/ 64 w 72"/>
                <a:gd name="T27" fmla="*/ 91 h 78"/>
                <a:gd name="T28" fmla="*/ 50 w 72"/>
                <a:gd name="T29" fmla="*/ 83 h 78"/>
                <a:gd name="T30" fmla="*/ 38 w 72"/>
                <a:gd name="T31" fmla="*/ 83 h 78"/>
                <a:gd name="T32" fmla="*/ 38 w 72"/>
                <a:gd name="T33" fmla="*/ 99 h 78"/>
                <a:gd name="T34" fmla="*/ 26 w 72"/>
                <a:gd name="T35" fmla="*/ 99 h 78"/>
                <a:gd name="T36" fmla="*/ 20 w 72"/>
                <a:gd name="T37" fmla="*/ 77 h 78"/>
                <a:gd name="T38" fmla="*/ 12 w 72"/>
                <a:gd name="T39" fmla="*/ 61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177" name="Freeform 4229"/>
            <p:cNvSpPr>
              <a:spLocks/>
            </p:cNvSpPr>
            <p:nvPr/>
          </p:nvSpPr>
          <p:spPr bwMode="auto">
            <a:xfrm>
              <a:off x="1424" y="2369"/>
              <a:ext cx="19" cy="19"/>
            </a:xfrm>
            <a:custGeom>
              <a:avLst/>
              <a:gdLst>
                <a:gd name="T0" fmla="*/ 6 w 18"/>
                <a:gd name="T1" fmla="*/ 0 h 17"/>
                <a:gd name="T2" fmla="*/ 20 w 18"/>
                <a:gd name="T3" fmla="*/ 0 h 17"/>
                <a:gd name="T4" fmla="*/ 14 w 18"/>
                <a:gd name="T5" fmla="*/ 21 h 17"/>
                <a:gd name="T6" fmla="*/ 0 w 18"/>
                <a:gd name="T7" fmla="*/ 21 h 17"/>
                <a:gd name="T8" fmla="*/ 14 w 18"/>
                <a:gd name="T9" fmla="*/ 8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78" name="Freeform 4230"/>
            <p:cNvSpPr>
              <a:spLocks/>
            </p:cNvSpPr>
            <p:nvPr/>
          </p:nvSpPr>
          <p:spPr bwMode="auto">
            <a:xfrm>
              <a:off x="1218" y="2342"/>
              <a:ext cx="242" cy="255"/>
            </a:xfrm>
            <a:custGeom>
              <a:avLst/>
              <a:gdLst>
                <a:gd name="T0" fmla="*/ 201 w 239"/>
                <a:gd name="T1" fmla="*/ 52 h 227"/>
                <a:gd name="T2" fmla="*/ 189 w 239"/>
                <a:gd name="T3" fmla="*/ 52 h 227"/>
                <a:gd name="T4" fmla="*/ 189 w 239"/>
                <a:gd name="T5" fmla="*/ 45 h 227"/>
                <a:gd name="T6" fmla="*/ 189 w 239"/>
                <a:gd name="T7" fmla="*/ 38 h 227"/>
                <a:gd name="T8" fmla="*/ 177 w 239"/>
                <a:gd name="T9" fmla="*/ 38 h 227"/>
                <a:gd name="T10" fmla="*/ 135 w 239"/>
                <a:gd name="T11" fmla="*/ 38 h 227"/>
                <a:gd name="T12" fmla="*/ 92 w 239"/>
                <a:gd name="T13" fmla="*/ 22 h 227"/>
                <a:gd name="T14" fmla="*/ 68 w 239"/>
                <a:gd name="T15" fmla="*/ 0 h 227"/>
                <a:gd name="T16" fmla="*/ 74 w 239"/>
                <a:gd name="T17" fmla="*/ 15 h 227"/>
                <a:gd name="T18" fmla="*/ 44 w 239"/>
                <a:gd name="T19" fmla="*/ 30 h 227"/>
                <a:gd name="T20" fmla="*/ 44 w 239"/>
                <a:gd name="T21" fmla="*/ 67 h 227"/>
                <a:gd name="T22" fmla="*/ 24 w 239"/>
                <a:gd name="T23" fmla="*/ 60 h 227"/>
                <a:gd name="T24" fmla="*/ 30 w 239"/>
                <a:gd name="T25" fmla="*/ 15 h 227"/>
                <a:gd name="T26" fmla="*/ 30 w 239"/>
                <a:gd name="T27" fmla="*/ 8 h 227"/>
                <a:gd name="T28" fmla="*/ 12 w 239"/>
                <a:gd name="T29" fmla="*/ 52 h 227"/>
                <a:gd name="T30" fmla="*/ 12 w 239"/>
                <a:gd name="T31" fmla="*/ 74 h 227"/>
                <a:gd name="T32" fmla="*/ 18 w 239"/>
                <a:gd name="T33" fmla="*/ 120 h 227"/>
                <a:gd name="T34" fmla="*/ 62 w 239"/>
                <a:gd name="T35" fmla="*/ 127 h 227"/>
                <a:gd name="T36" fmla="*/ 103 w 239"/>
                <a:gd name="T37" fmla="*/ 151 h 227"/>
                <a:gd name="T38" fmla="*/ 98 w 239"/>
                <a:gd name="T39" fmla="*/ 188 h 227"/>
                <a:gd name="T40" fmla="*/ 98 w 239"/>
                <a:gd name="T41" fmla="*/ 234 h 227"/>
                <a:gd name="T42" fmla="*/ 115 w 239"/>
                <a:gd name="T43" fmla="*/ 272 h 227"/>
                <a:gd name="T44" fmla="*/ 141 w 239"/>
                <a:gd name="T45" fmla="*/ 279 h 227"/>
                <a:gd name="T46" fmla="*/ 159 w 239"/>
                <a:gd name="T47" fmla="*/ 264 h 227"/>
                <a:gd name="T48" fmla="*/ 177 w 239"/>
                <a:gd name="T49" fmla="*/ 242 h 227"/>
                <a:gd name="T50" fmla="*/ 159 w 239"/>
                <a:gd name="T51" fmla="*/ 211 h 227"/>
                <a:gd name="T52" fmla="*/ 171 w 239"/>
                <a:gd name="T53" fmla="*/ 203 h 227"/>
                <a:gd name="T54" fmla="*/ 195 w 239"/>
                <a:gd name="T55" fmla="*/ 203 h 227"/>
                <a:gd name="T56" fmla="*/ 221 w 239"/>
                <a:gd name="T57" fmla="*/ 188 h 227"/>
                <a:gd name="T58" fmla="*/ 227 w 239"/>
                <a:gd name="T59" fmla="*/ 173 h 227"/>
                <a:gd name="T60" fmla="*/ 221 w 239"/>
                <a:gd name="T61" fmla="*/ 135 h 227"/>
                <a:gd name="T62" fmla="*/ 227 w 239"/>
                <a:gd name="T63" fmla="*/ 112 h 227"/>
                <a:gd name="T64" fmla="*/ 245 w 239"/>
                <a:gd name="T65" fmla="*/ 90 h 227"/>
                <a:gd name="T66" fmla="*/ 215 w 239"/>
                <a:gd name="T67" fmla="*/ 90 h 227"/>
                <a:gd name="T68" fmla="*/ 227 w 239"/>
                <a:gd name="T69" fmla="*/ 74 h 227"/>
                <a:gd name="T70" fmla="*/ 215 w 239"/>
                <a:gd name="T71" fmla="*/ 60 h 227"/>
                <a:gd name="T72" fmla="*/ 201 w 239"/>
                <a:gd name="T73" fmla="*/ 52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179" name="Freeform 4231"/>
            <p:cNvSpPr>
              <a:spLocks/>
            </p:cNvSpPr>
            <p:nvPr/>
          </p:nvSpPr>
          <p:spPr bwMode="auto">
            <a:xfrm>
              <a:off x="1382" y="2362"/>
              <a:ext cx="12" cy="7"/>
            </a:xfrm>
            <a:custGeom>
              <a:avLst/>
              <a:gdLst>
                <a:gd name="T0" fmla="*/ 12 w 12"/>
                <a:gd name="T1" fmla="*/ 8 h 6"/>
                <a:gd name="T2" fmla="*/ 12 w 12"/>
                <a:gd name="T3" fmla="*/ 8 h 6"/>
                <a:gd name="T4" fmla="*/ 0 w 12"/>
                <a:gd name="T5" fmla="*/ 0 h 6"/>
                <a:gd name="T6" fmla="*/ 12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80" name="Freeform 4232"/>
            <p:cNvSpPr>
              <a:spLocks/>
            </p:cNvSpPr>
            <p:nvPr/>
          </p:nvSpPr>
          <p:spPr bwMode="auto">
            <a:xfrm>
              <a:off x="1041" y="2093"/>
              <a:ext cx="184" cy="73"/>
            </a:xfrm>
            <a:custGeom>
              <a:avLst/>
              <a:gdLst>
                <a:gd name="T0" fmla="*/ 132 w 180"/>
                <a:gd name="T1" fmla="*/ 37 h 66"/>
                <a:gd name="T2" fmla="*/ 132 w 180"/>
                <a:gd name="T3" fmla="*/ 37 h 66"/>
                <a:gd name="T4" fmla="*/ 112 w 180"/>
                <a:gd name="T5" fmla="*/ 22 h 66"/>
                <a:gd name="T6" fmla="*/ 100 w 180"/>
                <a:gd name="T7" fmla="*/ 14 h 66"/>
                <a:gd name="T8" fmla="*/ 82 w 180"/>
                <a:gd name="T9" fmla="*/ 8 h 66"/>
                <a:gd name="T10" fmla="*/ 68 w 180"/>
                <a:gd name="T11" fmla="*/ 0 h 66"/>
                <a:gd name="T12" fmla="*/ 62 w 180"/>
                <a:gd name="T13" fmla="*/ 0 h 66"/>
                <a:gd name="T14" fmla="*/ 44 w 180"/>
                <a:gd name="T15" fmla="*/ 8 h 66"/>
                <a:gd name="T16" fmla="*/ 18 w 180"/>
                <a:gd name="T17" fmla="*/ 14 h 66"/>
                <a:gd name="T18" fmla="*/ 12 w 180"/>
                <a:gd name="T19" fmla="*/ 30 h 66"/>
                <a:gd name="T20" fmla="*/ 0 w 180"/>
                <a:gd name="T21" fmla="*/ 37 h 66"/>
                <a:gd name="T22" fmla="*/ 6 w 180"/>
                <a:gd name="T23" fmla="*/ 30 h 66"/>
                <a:gd name="T24" fmla="*/ 26 w 180"/>
                <a:gd name="T25" fmla="*/ 22 h 66"/>
                <a:gd name="T26" fmla="*/ 38 w 180"/>
                <a:gd name="T27" fmla="*/ 14 h 66"/>
                <a:gd name="T28" fmla="*/ 62 w 180"/>
                <a:gd name="T29" fmla="*/ 14 h 66"/>
                <a:gd name="T30" fmla="*/ 50 w 180"/>
                <a:gd name="T31" fmla="*/ 22 h 66"/>
                <a:gd name="T32" fmla="*/ 68 w 180"/>
                <a:gd name="T33" fmla="*/ 22 h 66"/>
                <a:gd name="T34" fmla="*/ 76 w 180"/>
                <a:gd name="T35" fmla="*/ 30 h 66"/>
                <a:gd name="T36" fmla="*/ 82 w 180"/>
                <a:gd name="T37" fmla="*/ 30 h 66"/>
                <a:gd name="T38" fmla="*/ 106 w 180"/>
                <a:gd name="T39" fmla="*/ 37 h 66"/>
                <a:gd name="T40" fmla="*/ 112 w 180"/>
                <a:gd name="T41" fmla="*/ 51 h 66"/>
                <a:gd name="T42" fmla="*/ 138 w 180"/>
                <a:gd name="T43" fmla="*/ 66 h 66"/>
                <a:gd name="T44" fmla="*/ 126 w 180"/>
                <a:gd name="T45" fmla="*/ 81 h 66"/>
                <a:gd name="T46" fmla="*/ 144 w 180"/>
                <a:gd name="T47" fmla="*/ 81 h 66"/>
                <a:gd name="T48" fmla="*/ 163 w 180"/>
                <a:gd name="T49" fmla="*/ 81 h 66"/>
                <a:gd name="T50" fmla="*/ 176 w 180"/>
                <a:gd name="T51" fmla="*/ 73 h 66"/>
                <a:gd name="T52" fmla="*/ 188 w 180"/>
                <a:gd name="T53" fmla="*/ 73 h 66"/>
                <a:gd name="T54" fmla="*/ 176 w 180"/>
                <a:gd name="T55" fmla="*/ 66 h 66"/>
                <a:gd name="T56" fmla="*/ 163 w 180"/>
                <a:gd name="T57" fmla="*/ 59 h 66"/>
                <a:gd name="T58" fmla="*/ 163 w 180"/>
                <a:gd name="T59" fmla="*/ 51 h 66"/>
                <a:gd name="T60" fmla="*/ 150 w 180"/>
                <a:gd name="T61" fmla="*/ 44 h 66"/>
                <a:gd name="T62" fmla="*/ 138 w 180"/>
                <a:gd name="T63" fmla="*/ 37 h 66"/>
                <a:gd name="T64" fmla="*/ 132 w 180"/>
                <a:gd name="T65" fmla="*/ 3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6F73BF"/>
            </a:solidFill>
            <a:ln w="9525">
              <a:solidFill>
                <a:srgbClr val="000000"/>
              </a:solidFill>
              <a:prstDash val="solid"/>
              <a:round/>
              <a:headEnd/>
              <a:tailEnd/>
            </a:ln>
          </p:spPr>
          <p:txBody>
            <a:bodyPr/>
            <a:lstStyle/>
            <a:p>
              <a:endParaRPr lang="en-US"/>
            </a:p>
          </p:txBody>
        </p:sp>
        <p:sp>
          <p:nvSpPr>
            <p:cNvPr id="181" name="Freeform 4233"/>
            <p:cNvSpPr>
              <a:spLocks/>
            </p:cNvSpPr>
            <p:nvPr/>
          </p:nvSpPr>
          <p:spPr bwMode="auto">
            <a:xfrm>
              <a:off x="1073" y="2119"/>
              <a:ext cx="11" cy="13"/>
            </a:xfrm>
            <a:custGeom>
              <a:avLst/>
              <a:gdLst>
                <a:gd name="T0" fmla="*/ 0 w 12"/>
                <a:gd name="T1" fmla="*/ 14 h 12"/>
                <a:gd name="T2" fmla="*/ 10 w 12"/>
                <a:gd name="T3" fmla="*/ 8 h 12"/>
                <a:gd name="T4" fmla="*/ 6 w 12"/>
                <a:gd name="T5" fmla="*/ 0 h 12"/>
                <a:gd name="T6" fmla="*/ 0 w 12"/>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p>
          </p:txBody>
        </p:sp>
        <p:sp>
          <p:nvSpPr>
            <p:cNvPr id="182" name="Freeform 4234"/>
            <p:cNvSpPr>
              <a:spLocks/>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3" name="Freeform 4235"/>
            <p:cNvSpPr>
              <a:spLocks/>
            </p:cNvSpPr>
            <p:nvPr/>
          </p:nvSpPr>
          <p:spPr bwMode="auto">
            <a:xfrm>
              <a:off x="1120" y="2166"/>
              <a:ext cx="7" cy="7"/>
            </a:xfrm>
            <a:custGeom>
              <a:avLst/>
              <a:gdLst>
                <a:gd name="T0" fmla="*/ 8 w 6"/>
                <a:gd name="T1" fmla="*/ 8 h 6"/>
                <a:gd name="T2" fmla="*/ 8 w 6"/>
                <a:gd name="T3" fmla="*/ 0 h 6"/>
                <a:gd name="T4" fmla="*/ 8 w 6"/>
                <a:gd name="T5" fmla="*/ 0 h 6"/>
                <a:gd name="T6" fmla="*/ 8 w 6"/>
                <a:gd name="T7" fmla="*/ 8 h 6"/>
                <a:gd name="T8" fmla="*/ 8 w 6"/>
                <a:gd name="T9" fmla="*/ 8 h 6"/>
                <a:gd name="T10" fmla="*/ 8 w 6"/>
                <a:gd name="T11" fmla="*/ 8 h 6"/>
                <a:gd name="T12" fmla="*/ 0 w 6"/>
                <a:gd name="T13" fmla="*/ 8 h 6"/>
                <a:gd name="T14" fmla="*/ 0 w 6"/>
                <a:gd name="T15" fmla="*/ 8 h 6"/>
                <a:gd name="T16" fmla="*/ 8 w 6"/>
                <a:gd name="T17" fmla="*/ 8 h 6"/>
                <a:gd name="T18" fmla="*/ 8 w 6"/>
                <a:gd name="T19" fmla="*/ 8 h 6"/>
                <a:gd name="T20" fmla="*/ 8 w 6"/>
                <a:gd name="T21" fmla="*/ 8 h 6"/>
                <a:gd name="T22" fmla="*/ 8 w 6"/>
                <a:gd name="T23" fmla="*/ 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p>
          </p:txBody>
        </p:sp>
        <p:sp>
          <p:nvSpPr>
            <p:cNvPr id="184" name="Freeform 4236"/>
            <p:cNvSpPr>
              <a:spLocks/>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5" name="Freeform 4237"/>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 name="Freeform 4238"/>
            <p:cNvSpPr>
              <a:spLocks/>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7" name="Oval 4239"/>
            <p:cNvSpPr>
              <a:spLocks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p>
              <a:endParaRPr lang="en-US"/>
            </a:p>
          </p:txBody>
        </p:sp>
        <p:sp>
          <p:nvSpPr>
            <p:cNvPr id="188" name="Freeform 4240"/>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9" name="Freeform 4241"/>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90" name="Freeform 4242"/>
            <p:cNvSpPr>
              <a:spLocks/>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91" name="Freeform 4243"/>
            <p:cNvSpPr>
              <a:spLocks/>
            </p:cNvSpPr>
            <p:nvPr/>
          </p:nvSpPr>
          <p:spPr bwMode="auto">
            <a:xfrm>
              <a:off x="1261" y="2166"/>
              <a:ext cx="65" cy="54"/>
            </a:xfrm>
            <a:custGeom>
              <a:avLst/>
              <a:gdLst>
                <a:gd name="T0" fmla="*/ 6 w 65"/>
                <a:gd name="T1" fmla="*/ 8 h 48"/>
                <a:gd name="T2" fmla="*/ 6 w 65"/>
                <a:gd name="T3" fmla="*/ 23 h 48"/>
                <a:gd name="T4" fmla="*/ 0 w 65"/>
                <a:gd name="T5" fmla="*/ 30 h 48"/>
                <a:gd name="T6" fmla="*/ 0 w 65"/>
                <a:gd name="T7" fmla="*/ 46 h 48"/>
                <a:gd name="T8" fmla="*/ 6 w 65"/>
                <a:gd name="T9" fmla="*/ 61 h 48"/>
                <a:gd name="T10" fmla="*/ 12 w 65"/>
                <a:gd name="T11" fmla="*/ 46 h 48"/>
                <a:gd name="T12" fmla="*/ 24 w 65"/>
                <a:gd name="T13" fmla="*/ 38 h 48"/>
                <a:gd name="T14" fmla="*/ 30 w 65"/>
                <a:gd name="T15" fmla="*/ 38 h 48"/>
                <a:gd name="T16" fmla="*/ 54 w 65"/>
                <a:gd name="T17" fmla="*/ 38 h 48"/>
                <a:gd name="T18" fmla="*/ 65 w 65"/>
                <a:gd name="T19" fmla="*/ 30 h 48"/>
                <a:gd name="T20" fmla="*/ 42 w 65"/>
                <a:gd name="T21" fmla="*/ 23 h 48"/>
                <a:gd name="T22" fmla="*/ 48 w 65"/>
                <a:gd name="T23" fmla="*/ 16 h 48"/>
                <a:gd name="T24" fmla="*/ 36 w 65"/>
                <a:gd name="T25" fmla="*/ 8 h 48"/>
                <a:gd name="T26" fmla="*/ 12 w 65"/>
                <a:gd name="T27" fmla="*/ 0 h 48"/>
                <a:gd name="T28" fmla="*/ 6 w 65"/>
                <a:gd name="T29" fmla="*/ 8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92" name="Freeform 4244"/>
            <p:cNvSpPr>
              <a:spLocks/>
            </p:cNvSpPr>
            <p:nvPr/>
          </p:nvSpPr>
          <p:spPr bwMode="auto">
            <a:xfrm>
              <a:off x="1218" y="2166"/>
              <a:ext cx="50" cy="40"/>
            </a:xfrm>
            <a:custGeom>
              <a:avLst/>
              <a:gdLst>
                <a:gd name="T0" fmla="*/ 52 w 48"/>
                <a:gd name="T1" fmla="*/ 8 h 36"/>
                <a:gd name="T2" fmla="*/ 52 w 48"/>
                <a:gd name="T3" fmla="*/ 22 h 36"/>
                <a:gd name="T4" fmla="*/ 46 w 48"/>
                <a:gd name="T5" fmla="*/ 30 h 36"/>
                <a:gd name="T6" fmla="*/ 46 w 48"/>
                <a:gd name="T7" fmla="*/ 44 h 36"/>
                <a:gd name="T8" fmla="*/ 6 w 48"/>
                <a:gd name="T9" fmla="*/ 44 h 36"/>
                <a:gd name="T10" fmla="*/ 0 w 48"/>
                <a:gd name="T11" fmla="*/ 37 h 36"/>
                <a:gd name="T12" fmla="*/ 6 w 48"/>
                <a:gd name="T13" fmla="*/ 30 h 36"/>
                <a:gd name="T14" fmla="*/ 26 w 48"/>
                <a:gd name="T15" fmla="*/ 30 h 36"/>
                <a:gd name="T16" fmla="*/ 40 w 48"/>
                <a:gd name="T17" fmla="*/ 37 h 36"/>
                <a:gd name="T18" fmla="*/ 32 w 48"/>
                <a:gd name="T19" fmla="*/ 14 h 36"/>
                <a:gd name="T20" fmla="*/ 26 w 48"/>
                <a:gd name="T21" fmla="*/ 8 h 36"/>
                <a:gd name="T22" fmla="*/ 20 w 48"/>
                <a:gd name="T23" fmla="*/ 0 h 36"/>
                <a:gd name="T24" fmla="*/ 40 w 48"/>
                <a:gd name="T25" fmla="*/ 8 h 36"/>
                <a:gd name="T26" fmla="*/ 52 w 48"/>
                <a:gd name="T27" fmla="*/ 8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93" name="Freeform 4245"/>
            <p:cNvSpPr>
              <a:spLocks/>
            </p:cNvSpPr>
            <p:nvPr/>
          </p:nvSpPr>
          <p:spPr bwMode="auto">
            <a:xfrm>
              <a:off x="1261" y="2119"/>
              <a:ext cx="7" cy="6"/>
            </a:xfrm>
            <a:custGeom>
              <a:avLst/>
              <a:gdLst>
                <a:gd name="T0" fmla="*/ 8 w 6"/>
                <a:gd name="T1" fmla="*/ 6 h 6"/>
                <a:gd name="T2" fmla="*/ 0 w 6"/>
                <a:gd name="T3" fmla="*/ 6 h 6"/>
                <a:gd name="T4" fmla="*/ 0 w 6"/>
                <a:gd name="T5" fmla="*/ 0 h 6"/>
                <a:gd name="T6" fmla="*/ 8 w 6"/>
                <a:gd name="T7" fmla="*/ 6 h 6"/>
                <a:gd name="T8" fmla="*/ 8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94" name="Rectangle 4246"/>
            <p:cNvSpPr>
              <a:spLocks noChangeArrowheads="1"/>
            </p:cNvSpPr>
            <p:nvPr/>
          </p:nvSpPr>
          <p:spPr bwMode="auto">
            <a:xfrm>
              <a:off x="1273" y="2125"/>
              <a:ext cx="0"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p>
          </p:txBody>
        </p:sp>
        <p:sp>
          <p:nvSpPr>
            <p:cNvPr id="195" name="Freeform 4247"/>
            <p:cNvSpPr>
              <a:spLocks/>
            </p:cNvSpPr>
            <p:nvPr/>
          </p:nvSpPr>
          <p:spPr bwMode="auto">
            <a:xfrm>
              <a:off x="1443" y="2294"/>
              <a:ext cx="5" cy="14"/>
            </a:xfrm>
            <a:custGeom>
              <a:avLst/>
              <a:gdLst>
                <a:gd name="T0" fmla="*/ 4 w 6"/>
                <a:gd name="T1" fmla="*/ 16 h 12"/>
                <a:gd name="T2" fmla="*/ 0 w 6"/>
                <a:gd name="T3" fmla="*/ 8 h 12"/>
                <a:gd name="T4" fmla="*/ 4 w 6"/>
                <a:gd name="T5" fmla="*/ 0 h 12"/>
                <a:gd name="T6" fmla="*/ 4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96" name="Freeform 4248"/>
            <p:cNvSpPr>
              <a:spLocks/>
            </p:cNvSpPr>
            <p:nvPr/>
          </p:nvSpPr>
          <p:spPr bwMode="auto">
            <a:xfrm>
              <a:off x="1000" y="2362"/>
              <a:ext cx="61" cy="73"/>
            </a:xfrm>
            <a:custGeom>
              <a:avLst/>
              <a:gdLst>
                <a:gd name="T0" fmla="*/ 12 w 60"/>
                <a:gd name="T1" fmla="*/ 37 h 65"/>
                <a:gd name="T2" fmla="*/ 0 w 60"/>
                <a:gd name="T3" fmla="*/ 22 h 65"/>
                <a:gd name="T4" fmla="*/ 0 w 60"/>
                <a:gd name="T5" fmla="*/ 8 h 65"/>
                <a:gd name="T6" fmla="*/ 0 w 60"/>
                <a:gd name="T7" fmla="*/ 8 h 65"/>
                <a:gd name="T8" fmla="*/ 6 w 60"/>
                <a:gd name="T9" fmla="*/ 0 h 65"/>
                <a:gd name="T10" fmla="*/ 32 w 60"/>
                <a:gd name="T11" fmla="*/ 8 h 65"/>
                <a:gd name="T12" fmla="*/ 44 w 60"/>
                <a:gd name="T13" fmla="*/ 8 h 65"/>
                <a:gd name="T14" fmla="*/ 50 w 60"/>
                <a:gd name="T15" fmla="*/ 22 h 65"/>
                <a:gd name="T16" fmla="*/ 62 w 60"/>
                <a:gd name="T17" fmla="*/ 37 h 65"/>
                <a:gd name="T18" fmla="*/ 56 w 60"/>
                <a:gd name="T19" fmla="*/ 44 h 65"/>
                <a:gd name="T20" fmla="*/ 56 w 60"/>
                <a:gd name="T21" fmla="*/ 60 h 65"/>
                <a:gd name="T22" fmla="*/ 50 w 60"/>
                <a:gd name="T23" fmla="*/ 82 h 65"/>
                <a:gd name="T24" fmla="*/ 44 w 60"/>
                <a:gd name="T25" fmla="*/ 60 h 65"/>
                <a:gd name="T26" fmla="*/ 44 w 60"/>
                <a:gd name="T27" fmla="*/ 67 h 65"/>
                <a:gd name="T28" fmla="*/ 38 w 60"/>
                <a:gd name="T29" fmla="*/ 60 h 65"/>
                <a:gd name="T30" fmla="*/ 38 w 60"/>
                <a:gd name="T31" fmla="*/ 44 h 65"/>
                <a:gd name="T32" fmla="*/ 24 w 60"/>
                <a:gd name="T33" fmla="*/ 37 h 65"/>
                <a:gd name="T34" fmla="*/ 12 w 60"/>
                <a:gd name="T35" fmla="*/ 22 h 65"/>
                <a:gd name="T36" fmla="*/ 18 w 60"/>
                <a:gd name="T37" fmla="*/ 37 h 65"/>
                <a:gd name="T38" fmla="*/ 12 w 60"/>
                <a:gd name="T39" fmla="*/ 3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197" name="Freeform 4249"/>
            <p:cNvSpPr>
              <a:spLocks/>
            </p:cNvSpPr>
            <p:nvPr/>
          </p:nvSpPr>
          <p:spPr bwMode="auto">
            <a:xfrm>
              <a:off x="1285" y="2328"/>
              <a:ext cx="1" cy="7"/>
            </a:xfrm>
            <a:custGeom>
              <a:avLst/>
              <a:gdLst>
                <a:gd name="T0" fmla="*/ 0 w 1"/>
                <a:gd name="T1" fmla="*/ 0 h 6"/>
                <a:gd name="T2" fmla="*/ 0 w 1"/>
                <a:gd name="T3" fmla="*/ 0 h 6"/>
                <a:gd name="T4" fmla="*/ 0 w 1"/>
                <a:gd name="T5" fmla="*/ 8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p>
          </p:txBody>
        </p:sp>
        <p:sp>
          <p:nvSpPr>
            <p:cNvPr id="198" name="Freeform 4250"/>
            <p:cNvSpPr>
              <a:spLocks/>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99" name="Freeform 4251"/>
            <p:cNvSpPr>
              <a:spLocks/>
            </p:cNvSpPr>
            <p:nvPr/>
          </p:nvSpPr>
          <p:spPr bwMode="auto">
            <a:xfrm>
              <a:off x="1443" y="2261"/>
              <a:ext cx="2" cy="13"/>
            </a:xfrm>
            <a:custGeom>
              <a:avLst/>
              <a:gdLst>
                <a:gd name="T0" fmla="*/ 0 w 2"/>
                <a:gd name="T1" fmla="*/ 8 h 12"/>
                <a:gd name="T2" fmla="*/ 0 w 2"/>
                <a:gd name="T3" fmla="*/ 14 h 12"/>
                <a:gd name="T4" fmla="*/ 0 w 2"/>
                <a:gd name="T5" fmla="*/ 0 h 12"/>
                <a:gd name="T6" fmla="*/ 0 w 2"/>
                <a:gd name="T7" fmla="*/ 0 h 12"/>
                <a:gd name="T8" fmla="*/ 0 w 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200" name="Freeform 4252"/>
            <p:cNvSpPr>
              <a:spLocks/>
            </p:cNvSpPr>
            <p:nvPr/>
          </p:nvSpPr>
          <p:spPr bwMode="auto">
            <a:xfrm>
              <a:off x="933" y="2288"/>
              <a:ext cx="38" cy="27"/>
            </a:xfrm>
            <a:custGeom>
              <a:avLst/>
              <a:gdLst>
                <a:gd name="T0" fmla="*/ 40 w 36"/>
                <a:gd name="T1" fmla="*/ 30 h 24"/>
                <a:gd name="T2" fmla="*/ 34 w 36"/>
                <a:gd name="T3" fmla="*/ 30 h 24"/>
                <a:gd name="T4" fmla="*/ 26 w 36"/>
                <a:gd name="T5" fmla="*/ 30 h 24"/>
                <a:gd name="T6" fmla="*/ 14 w 36"/>
                <a:gd name="T7" fmla="*/ 23 h 24"/>
                <a:gd name="T8" fmla="*/ 0 w 36"/>
                <a:gd name="T9" fmla="*/ 16 h 24"/>
                <a:gd name="T10" fmla="*/ 14 w 36"/>
                <a:gd name="T11" fmla="*/ 0 h 24"/>
                <a:gd name="T12" fmla="*/ 26 w 36"/>
                <a:gd name="T13" fmla="*/ 16 h 24"/>
                <a:gd name="T14" fmla="*/ 40 w 36"/>
                <a:gd name="T15" fmla="*/ 16 h 24"/>
                <a:gd name="T16" fmla="*/ 40 w 36"/>
                <a:gd name="T17" fmla="*/ 3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201" name="Freeform 4253"/>
            <p:cNvSpPr>
              <a:spLocks/>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02" name="Freeform 4254"/>
            <p:cNvSpPr>
              <a:spLocks/>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03" name="Freeform 4255"/>
            <p:cNvSpPr>
              <a:spLocks/>
            </p:cNvSpPr>
            <p:nvPr/>
          </p:nvSpPr>
          <p:spPr bwMode="auto">
            <a:xfrm>
              <a:off x="946" y="2254"/>
              <a:ext cx="108" cy="67"/>
            </a:xfrm>
            <a:custGeom>
              <a:avLst/>
              <a:gdLst>
                <a:gd name="T0" fmla="*/ 61 w 107"/>
                <a:gd name="T1" fmla="*/ 52 h 60"/>
                <a:gd name="T2" fmla="*/ 53 w 107"/>
                <a:gd name="T3" fmla="*/ 52 h 60"/>
                <a:gd name="T4" fmla="*/ 42 w 107"/>
                <a:gd name="T5" fmla="*/ 60 h 60"/>
                <a:gd name="T6" fmla="*/ 36 w 107"/>
                <a:gd name="T7" fmla="*/ 75 h 60"/>
                <a:gd name="T8" fmla="*/ 36 w 107"/>
                <a:gd name="T9" fmla="*/ 75 h 60"/>
                <a:gd name="T10" fmla="*/ 30 w 107"/>
                <a:gd name="T11" fmla="*/ 67 h 60"/>
                <a:gd name="T12" fmla="*/ 24 w 107"/>
                <a:gd name="T13" fmla="*/ 67 h 60"/>
                <a:gd name="T14" fmla="*/ 24 w 107"/>
                <a:gd name="T15" fmla="*/ 52 h 60"/>
                <a:gd name="T16" fmla="*/ 12 w 107"/>
                <a:gd name="T17" fmla="*/ 52 h 60"/>
                <a:gd name="T18" fmla="*/ 0 w 107"/>
                <a:gd name="T19" fmla="*/ 38 h 60"/>
                <a:gd name="T20" fmla="*/ 12 w 107"/>
                <a:gd name="T21" fmla="*/ 15 h 60"/>
                <a:gd name="T22" fmla="*/ 24 w 107"/>
                <a:gd name="T23" fmla="*/ 8 h 60"/>
                <a:gd name="T24" fmla="*/ 24 w 107"/>
                <a:gd name="T25" fmla="*/ 8 h 60"/>
                <a:gd name="T26" fmla="*/ 61 w 107"/>
                <a:gd name="T27" fmla="*/ 0 h 60"/>
                <a:gd name="T28" fmla="*/ 73 w 107"/>
                <a:gd name="T29" fmla="*/ 0 h 60"/>
                <a:gd name="T30" fmla="*/ 85 w 107"/>
                <a:gd name="T31" fmla="*/ 0 h 60"/>
                <a:gd name="T32" fmla="*/ 97 w 107"/>
                <a:gd name="T33" fmla="*/ 15 h 60"/>
                <a:gd name="T34" fmla="*/ 97 w 107"/>
                <a:gd name="T35" fmla="*/ 15 h 60"/>
                <a:gd name="T36" fmla="*/ 97 w 107"/>
                <a:gd name="T37" fmla="*/ 15 h 60"/>
                <a:gd name="T38" fmla="*/ 103 w 107"/>
                <a:gd name="T39" fmla="*/ 15 h 60"/>
                <a:gd name="T40" fmla="*/ 109 w 107"/>
                <a:gd name="T41" fmla="*/ 22 h 60"/>
                <a:gd name="T42" fmla="*/ 85 w 107"/>
                <a:gd name="T43" fmla="*/ 30 h 60"/>
                <a:gd name="T44" fmla="*/ 61 w 107"/>
                <a:gd name="T45" fmla="*/ 52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204" name="Freeform 4256"/>
            <p:cNvSpPr>
              <a:spLocks/>
            </p:cNvSpPr>
            <p:nvPr/>
          </p:nvSpPr>
          <p:spPr bwMode="auto">
            <a:xfrm>
              <a:off x="1443" y="2281"/>
              <a:ext cx="5" cy="7"/>
            </a:xfrm>
            <a:custGeom>
              <a:avLst/>
              <a:gdLst>
                <a:gd name="T0" fmla="*/ 4 w 6"/>
                <a:gd name="T1" fmla="*/ 8 h 6"/>
                <a:gd name="T2" fmla="*/ 0 w 6"/>
                <a:gd name="T3" fmla="*/ 0 h 6"/>
                <a:gd name="T4" fmla="*/ 4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05" name="Freeform 4257"/>
            <p:cNvSpPr>
              <a:spLocks/>
            </p:cNvSpPr>
            <p:nvPr/>
          </p:nvSpPr>
          <p:spPr bwMode="auto">
            <a:xfrm>
              <a:off x="976" y="2274"/>
              <a:ext cx="78" cy="95"/>
            </a:xfrm>
            <a:custGeom>
              <a:avLst/>
              <a:gdLst>
                <a:gd name="T0" fmla="*/ 29 w 77"/>
                <a:gd name="T1" fmla="*/ 31 h 84"/>
                <a:gd name="T2" fmla="*/ 23 w 77"/>
                <a:gd name="T3" fmla="*/ 31 h 84"/>
                <a:gd name="T4" fmla="*/ 12 w 77"/>
                <a:gd name="T5" fmla="*/ 38 h 84"/>
                <a:gd name="T6" fmla="*/ 6 w 77"/>
                <a:gd name="T7" fmla="*/ 54 h 84"/>
                <a:gd name="T8" fmla="*/ 6 w 77"/>
                <a:gd name="T9" fmla="*/ 54 h 84"/>
                <a:gd name="T10" fmla="*/ 0 w 77"/>
                <a:gd name="T11" fmla="*/ 54 h 84"/>
                <a:gd name="T12" fmla="*/ 12 w 77"/>
                <a:gd name="T13" fmla="*/ 77 h 84"/>
                <a:gd name="T14" fmla="*/ 29 w 77"/>
                <a:gd name="T15" fmla="*/ 100 h 84"/>
                <a:gd name="T16" fmla="*/ 55 w 77"/>
                <a:gd name="T17" fmla="*/ 107 h 84"/>
                <a:gd name="T18" fmla="*/ 67 w 77"/>
                <a:gd name="T19" fmla="*/ 107 h 84"/>
                <a:gd name="T20" fmla="*/ 67 w 77"/>
                <a:gd name="T21" fmla="*/ 92 h 84"/>
                <a:gd name="T22" fmla="*/ 67 w 77"/>
                <a:gd name="T23" fmla="*/ 77 h 84"/>
                <a:gd name="T24" fmla="*/ 67 w 77"/>
                <a:gd name="T25" fmla="*/ 61 h 84"/>
                <a:gd name="T26" fmla="*/ 73 w 77"/>
                <a:gd name="T27" fmla="*/ 69 h 84"/>
                <a:gd name="T28" fmla="*/ 73 w 77"/>
                <a:gd name="T29" fmla="*/ 46 h 84"/>
                <a:gd name="T30" fmla="*/ 79 w 77"/>
                <a:gd name="T31" fmla="*/ 23 h 84"/>
                <a:gd name="T32" fmla="*/ 79 w 77"/>
                <a:gd name="T33" fmla="*/ 8 h 84"/>
                <a:gd name="T34" fmla="*/ 79 w 77"/>
                <a:gd name="T35" fmla="*/ 0 h 84"/>
                <a:gd name="T36" fmla="*/ 55 w 77"/>
                <a:gd name="T37" fmla="*/ 8 h 84"/>
                <a:gd name="T38" fmla="*/ 29 w 77"/>
                <a:gd name="T39" fmla="*/ 31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206" name="Rectangle 4258"/>
            <p:cNvSpPr>
              <a:spLocks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p>
              <a:endParaRPr lang="en-US"/>
            </a:p>
          </p:txBody>
        </p:sp>
        <p:sp>
          <p:nvSpPr>
            <p:cNvPr id="207" name="Rectangle 4259"/>
            <p:cNvSpPr>
              <a:spLocks noChangeArrowheads="1"/>
            </p:cNvSpPr>
            <p:nvPr/>
          </p:nvSpPr>
          <p:spPr bwMode="auto">
            <a:xfrm>
              <a:off x="1424" y="2227"/>
              <a:ext cx="0" cy="0"/>
            </a:xfrm>
            <a:prstGeom prst="rect">
              <a:avLst/>
            </a:prstGeom>
            <a:blipFill dpi="0" rotWithShape="0">
              <a:blip r:embed="rId2"/>
              <a:srcRect/>
              <a:tile tx="0" ty="0" sx="100000" sy="100000" flip="none" algn="tl"/>
            </a:blipFill>
            <a:ln w="9525">
              <a:solidFill>
                <a:srgbClr val="000000"/>
              </a:solidFill>
              <a:miter lim="800000"/>
              <a:headEnd/>
              <a:tailEnd/>
            </a:ln>
          </p:spPr>
          <p:txBody>
            <a:bodyPr/>
            <a:lstStyle/>
            <a:p>
              <a:endParaRPr lang="en-US"/>
            </a:p>
          </p:txBody>
        </p:sp>
        <p:sp>
          <p:nvSpPr>
            <p:cNvPr id="208" name="Freeform 4260"/>
            <p:cNvSpPr>
              <a:spLocks/>
            </p:cNvSpPr>
            <p:nvPr/>
          </p:nvSpPr>
          <p:spPr bwMode="auto">
            <a:xfrm>
              <a:off x="1418" y="2220"/>
              <a:ext cx="6" cy="7"/>
            </a:xfrm>
            <a:custGeom>
              <a:avLst/>
              <a:gdLst>
                <a:gd name="T0" fmla="*/ 6 w 6"/>
                <a:gd name="T1" fmla="*/ 8 h 6"/>
                <a:gd name="T2" fmla="*/ 0 w 6"/>
                <a:gd name="T3" fmla="*/ 0 h 6"/>
                <a:gd name="T4" fmla="*/ 6 w 6"/>
                <a:gd name="T5" fmla="*/ 8 h 6"/>
                <a:gd name="T6" fmla="*/ 6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p>
          </p:txBody>
        </p:sp>
        <p:sp>
          <p:nvSpPr>
            <p:cNvPr id="209" name="Freeform 4261"/>
            <p:cNvSpPr>
              <a:spLocks/>
            </p:cNvSpPr>
            <p:nvPr/>
          </p:nvSpPr>
          <p:spPr bwMode="auto">
            <a:xfrm>
              <a:off x="1437" y="2247"/>
              <a:ext cx="6" cy="7"/>
            </a:xfrm>
            <a:custGeom>
              <a:avLst/>
              <a:gdLst>
                <a:gd name="T0" fmla="*/ 0 w 6"/>
                <a:gd name="T1" fmla="*/ 0 h 6"/>
                <a:gd name="T2" fmla="*/ 6 w 6"/>
                <a:gd name="T3" fmla="*/ 0 h 6"/>
                <a:gd name="T4" fmla="*/ 0 w 6"/>
                <a:gd name="T5" fmla="*/ 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p>
          </p:txBody>
        </p:sp>
        <p:sp>
          <p:nvSpPr>
            <p:cNvPr id="210" name="Freeform 4262"/>
            <p:cNvSpPr>
              <a:spLocks/>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p>
          </p:txBody>
        </p:sp>
        <p:sp>
          <p:nvSpPr>
            <p:cNvPr id="211" name="Freeform 4263"/>
            <p:cNvSpPr>
              <a:spLocks/>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p>
          </p:txBody>
        </p:sp>
        <p:sp>
          <p:nvSpPr>
            <p:cNvPr id="212" name="Freeform 4264"/>
            <p:cNvSpPr>
              <a:spLocks/>
            </p:cNvSpPr>
            <p:nvPr/>
          </p:nvSpPr>
          <p:spPr bwMode="auto">
            <a:xfrm>
              <a:off x="1437" y="2213"/>
              <a:ext cx="1" cy="7"/>
            </a:xfrm>
            <a:custGeom>
              <a:avLst/>
              <a:gdLst>
                <a:gd name="T0" fmla="*/ 0 w 1"/>
                <a:gd name="T1" fmla="*/ 8 h 6"/>
                <a:gd name="T2" fmla="*/ 0 w 1"/>
                <a:gd name="T3" fmla="*/ 8 h 6"/>
                <a:gd name="T4" fmla="*/ 0 w 1"/>
                <a:gd name="T5" fmla="*/ 0 h 6"/>
                <a:gd name="T6" fmla="*/ 0 w 1"/>
                <a:gd name="T7" fmla="*/ 0 h 6"/>
                <a:gd name="T8" fmla="*/ 0 w 1"/>
                <a:gd name="T9" fmla="*/ 0 h 6"/>
                <a:gd name="T10" fmla="*/ 0 w 1"/>
                <a:gd name="T11" fmla="*/ 8 h 6"/>
                <a:gd name="T12" fmla="*/ 0 w 1"/>
                <a:gd name="T13" fmla="*/ 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p>
          </p:txBody>
        </p:sp>
        <p:sp>
          <p:nvSpPr>
            <p:cNvPr id="213" name="Freeform 4265"/>
            <p:cNvSpPr>
              <a:spLocks/>
            </p:cNvSpPr>
            <p:nvPr/>
          </p:nvSpPr>
          <p:spPr bwMode="auto">
            <a:xfrm>
              <a:off x="953" y="2200"/>
              <a:ext cx="23" cy="54"/>
            </a:xfrm>
            <a:custGeom>
              <a:avLst/>
              <a:gdLst>
                <a:gd name="T0" fmla="*/ 12 w 24"/>
                <a:gd name="T1" fmla="*/ 53 h 48"/>
                <a:gd name="T2" fmla="*/ 6 w 24"/>
                <a:gd name="T3" fmla="*/ 61 h 48"/>
                <a:gd name="T4" fmla="*/ 0 w 24"/>
                <a:gd name="T5" fmla="*/ 61 h 48"/>
                <a:gd name="T6" fmla="*/ 0 w 24"/>
                <a:gd name="T7" fmla="*/ 38 h 48"/>
                <a:gd name="T8" fmla="*/ 6 w 24"/>
                <a:gd name="T9" fmla="*/ 16 h 48"/>
                <a:gd name="T10" fmla="*/ 22 w 24"/>
                <a:gd name="T11" fmla="*/ 0 h 48"/>
                <a:gd name="T12" fmla="*/ 22 w 24"/>
                <a:gd name="T13" fmla="*/ 0 h 48"/>
                <a:gd name="T14" fmla="*/ 16 w 24"/>
                <a:gd name="T15" fmla="*/ 23 h 48"/>
                <a:gd name="T16" fmla="*/ 12 w 24"/>
                <a:gd name="T17" fmla="*/ 5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214" name="Freeform 4266"/>
            <p:cNvSpPr>
              <a:spLocks/>
            </p:cNvSpPr>
            <p:nvPr/>
          </p:nvSpPr>
          <p:spPr bwMode="auto">
            <a:xfrm>
              <a:off x="897" y="2213"/>
              <a:ext cx="74" cy="88"/>
            </a:xfrm>
            <a:custGeom>
              <a:avLst/>
              <a:gdLst>
                <a:gd name="T0" fmla="*/ 6 w 72"/>
                <a:gd name="T1" fmla="*/ 91 h 78"/>
                <a:gd name="T2" fmla="*/ 0 w 72"/>
                <a:gd name="T3" fmla="*/ 83 h 78"/>
                <a:gd name="T4" fmla="*/ 0 w 72"/>
                <a:gd name="T5" fmla="*/ 61 h 78"/>
                <a:gd name="T6" fmla="*/ 12 w 72"/>
                <a:gd name="T7" fmla="*/ 46 h 78"/>
                <a:gd name="T8" fmla="*/ 38 w 72"/>
                <a:gd name="T9" fmla="*/ 38 h 78"/>
                <a:gd name="T10" fmla="*/ 20 w 72"/>
                <a:gd name="T11" fmla="*/ 16 h 78"/>
                <a:gd name="T12" fmla="*/ 26 w 72"/>
                <a:gd name="T13" fmla="*/ 16 h 78"/>
                <a:gd name="T14" fmla="*/ 32 w 72"/>
                <a:gd name="T15" fmla="*/ 0 h 78"/>
                <a:gd name="T16" fmla="*/ 64 w 72"/>
                <a:gd name="T17" fmla="*/ 0 h 78"/>
                <a:gd name="T18" fmla="*/ 58 w 72"/>
                <a:gd name="T19" fmla="*/ 23 h 78"/>
                <a:gd name="T20" fmla="*/ 58 w 72"/>
                <a:gd name="T21" fmla="*/ 46 h 78"/>
                <a:gd name="T22" fmla="*/ 64 w 72"/>
                <a:gd name="T23" fmla="*/ 46 h 78"/>
                <a:gd name="T24" fmla="*/ 70 w 72"/>
                <a:gd name="T25" fmla="*/ 46 h 78"/>
                <a:gd name="T26" fmla="*/ 76 w 72"/>
                <a:gd name="T27" fmla="*/ 53 h 78"/>
                <a:gd name="T28" fmla="*/ 64 w 72"/>
                <a:gd name="T29" fmla="*/ 61 h 78"/>
                <a:gd name="T30" fmla="*/ 50 w 72"/>
                <a:gd name="T31" fmla="*/ 83 h 78"/>
                <a:gd name="T32" fmla="*/ 38 w 72"/>
                <a:gd name="T33" fmla="*/ 99 h 78"/>
                <a:gd name="T34" fmla="*/ 6 w 72"/>
                <a:gd name="T35" fmla="*/ 91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215" name="Freeform 4267"/>
            <p:cNvSpPr>
              <a:spLocks/>
            </p:cNvSpPr>
            <p:nvPr/>
          </p:nvSpPr>
          <p:spPr bwMode="auto">
            <a:xfrm>
              <a:off x="1146" y="2200"/>
              <a:ext cx="42" cy="14"/>
            </a:xfrm>
            <a:custGeom>
              <a:avLst/>
              <a:gdLst>
                <a:gd name="T0" fmla="*/ 18 w 42"/>
                <a:gd name="T1" fmla="*/ 0 h 12"/>
                <a:gd name="T2" fmla="*/ 0 w 42"/>
                <a:gd name="T3" fmla="*/ 8 h 12"/>
                <a:gd name="T4" fmla="*/ 24 w 42"/>
                <a:gd name="T5" fmla="*/ 16 h 12"/>
                <a:gd name="T6" fmla="*/ 42 w 42"/>
                <a:gd name="T7" fmla="*/ 16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216" name="Freeform 4268"/>
            <p:cNvSpPr>
              <a:spLocks/>
            </p:cNvSpPr>
            <p:nvPr/>
          </p:nvSpPr>
          <p:spPr bwMode="auto">
            <a:xfrm>
              <a:off x="1346" y="2200"/>
              <a:ext cx="24" cy="7"/>
            </a:xfrm>
            <a:custGeom>
              <a:avLst/>
              <a:gdLst>
                <a:gd name="T0" fmla="*/ 24 w 24"/>
                <a:gd name="T1" fmla="*/ 8 h 6"/>
                <a:gd name="T2" fmla="*/ 24 w 24"/>
                <a:gd name="T3" fmla="*/ 8 h 6"/>
                <a:gd name="T4" fmla="*/ 6 w 24"/>
                <a:gd name="T5" fmla="*/ 8 h 6"/>
                <a:gd name="T6" fmla="*/ 0 w 24"/>
                <a:gd name="T7" fmla="*/ 8 h 6"/>
                <a:gd name="T8" fmla="*/ 0 w 24"/>
                <a:gd name="T9" fmla="*/ 0 h 6"/>
                <a:gd name="T10" fmla="*/ 24 w 24"/>
                <a:gd name="T11" fmla="*/ 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217" name="Freeform 4269"/>
            <p:cNvSpPr>
              <a:spLocks/>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18" name="Freeform 4270"/>
            <p:cNvSpPr>
              <a:spLocks/>
            </p:cNvSpPr>
            <p:nvPr/>
          </p:nvSpPr>
          <p:spPr bwMode="auto">
            <a:xfrm>
              <a:off x="540" y="1885"/>
              <a:ext cx="467" cy="403"/>
            </a:xfrm>
            <a:custGeom>
              <a:avLst/>
              <a:gdLst>
                <a:gd name="T0" fmla="*/ 68 w 460"/>
                <a:gd name="T1" fmla="*/ 240 h 359"/>
                <a:gd name="T2" fmla="*/ 44 w 460"/>
                <a:gd name="T3" fmla="*/ 195 h 359"/>
                <a:gd name="T4" fmla="*/ 38 w 460"/>
                <a:gd name="T5" fmla="*/ 157 h 359"/>
                <a:gd name="T6" fmla="*/ 18 w 460"/>
                <a:gd name="T7" fmla="*/ 143 h 359"/>
                <a:gd name="T8" fmla="*/ 18 w 460"/>
                <a:gd name="T9" fmla="*/ 120 h 359"/>
                <a:gd name="T10" fmla="*/ 12 w 460"/>
                <a:gd name="T11" fmla="*/ 75 h 359"/>
                <a:gd name="T12" fmla="*/ 0 w 460"/>
                <a:gd name="T13" fmla="*/ 0 h 359"/>
                <a:gd name="T14" fmla="*/ 56 w 460"/>
                <a:gd name="T15" fmla="*/ 8 h 359"/>
                <a:gd name="T16" fmla="*/ 92 w 460"/>
                <a:gd name="T17" fmla="*/ 30 h 359"/>
                <a:gd name="T18" fmla="*/ 147 w 460"/>
                <a:gd name="T19" fmla="*/ 15 h 359"/>
                <a:gd name="T20" fmla="*/ 191 w 460"/>
                <a:gd name="T21" fmla="*/ 45 h 359"/>
                <a:gd name="T22" fmla="*/ 209 w 460"/>
                <a:gd name="T23" fmla="*/ 75 h 359"/>
                <a:gd name="T24" fmla="*/ 227 w 460"/>
                <a:gd name="T25" fmla="*/ 68 h 359"/>
                <a:gd name="T26" fmla="*/ 259 w 460"/>
                <a:gd name="T27" fmla="*/ 99 h 359"/>
                <a:gd name="T28" fmla="*/ 277 w 460"/>
                <a:gd name="T29" fmla="*/ 150 h 359"/>
                <a:gd name="T30" fmla="*/ 309 w 460"/>
                <a:gd name="T31" fmla="*/ 165 h 359"/>
                <a:gd name="T32" fmla="*/ 289 w 460"/>
                <a:gd name="T33" fmla="*/ 233 h 359"/>
                <a:gd name="T34" fmla="*/ 289 w 460"/>
                <a:gd name="T35" fmla="*/ 286 h 359"/>
                <a:gd name="T36" fmla="*/ 302 w 460"/>
                <a:gd name="T37" fmla="*/ 323 h 359"/>
                <a:gd name="T38" fmla="*/ 309 w 460"/>
                <a:gd name="T39" fmla="*/ 347 h 359"/>
                <a:gd name="T40" fmla="*/ 345 w 460"/>
                <a:gd name="T41" fmla="*/ 354 h 359"/>
                <a:gd name="T42" fmla="*/ 377 w 460"/>
                <a:gd name="T43" fmla="*/ 347 h 359"/>
                <a:gd name="T44" fmla="*/ 389 w 460"/>
                <a:gd name="T45" fmla="*/ 347 h 359"/>
                <a:gd name="T46" fmla="*/ 401 w 460"/>
                <a:gd name="T47" fmla="*/ 323 h 359"/>
                <a:gd name="T48" fmla="*/ 431 w 460"/>
                <a:gd name="T49" fmla="*/ 278 h 359"/>
                <a:gd name="T50" fmla="*/ 468 w 460"/>
                <a:gd name="T51" fmla="*/ 278 h 359"/>
                <a:gd name="T52" fmla="*/ 474 w 460"/>
                <a:gd name="T53" fmla="*/ 286 h 359"/>
                <a:gd name="T54" fmla="*/ 457 w 460"/>
                <a:gd name="T55" fmla="*/ 323 h 359"/>
                <a:gd name="T56" fmla="*/ 457 w 460"/>
                <a:gd name="T57" fmla="*/ 331 h 359"/>
                <a:gd name="T58" fmla="*/ 445 w 460"/>
                <a:gd name="T59" fmla="*/ 347 h 359"/>
                <a:gd name="T60" fmla="*/ 425 w 460"/>
                <a:gd name="T61" fmla="*/ 369 h 359"/>
                <a:gd name="T62" fmla="*/ 389 w 460"/>
                <a:gd name="T63" fmla="*/ 384 h 359"/>
                <a:gd name="T64" fmla="*/ 401 w 460"/>
                <a:gd name="T65" fmla="*/ 407 h 359"/>
                <a:gd name="T66" fmla="*/ 363 w 460"/>
                <a:gd name="T67" fmla="*/ 430 h 359"/>
                <a:gd name="T68" fmla="*/ 345 w 460"/>
                <a:gd name="T69" fmla="*/ 430 h 359"/>
                <a:gd name="T70" fmla="*/ 333 w 460"/>
                <a:gd name="T71" fmla="*/ 414 h 359"/>
                <a:gd name="T72" fmla="*/ 315 w 460"/>
                <a:gd name="T73" fmla="*/ 407 h 359"/>
                <a:gd name="T74" fmla="*/ 302 w 460"/>
                <a:gd name="T75" fmla="*/ 414 h 359"/>
                <a:gd name="T76" fmla="*/ 247 w 460"/>
                <a:gd name="T77" fmla="*/ 400 h 359"/>
                <a:gd name="T78" fmla="*/ 203 w 460"/>
                <a:gd name="T79" fmla="*/ 377 h 359"/>
                <a:gd name="T80" fmla="*/ 165 w 460"/>
                <a:gd name="T81" fmla="*/ 347 h 359"/>
                <a:gd name="T82" fmla="*/ 141 w 460"/>
                <a:gd name="T83" fmla="*/ 317 h 359"/>
                <a:gd name="T84" fmla="*/ 147 w 460"/>
                <a:gd name="T85" fmla="*/ 294 h 359"/>
                <a:gd name="T86" fmla="*/ 147 w 460"/>
                <a:gd name="T87" fmla="*/ 278 h 359"/>
                <a:gd name="T88" fmla="*/ 135 w 460"/>
                <a:gd name="T89" fmla="*/ 233 h 359"/>
                <a:gd name="T90" fmla="*/ 118 w 460"/>
                <a:gd name="T91" fmla="*/ 203 h 359"/>
                <a:gd name="T92" fmla="*/ 112 w 460"/>
                <a:gd name="T93" fmla="*/ 187 h 359"/>
                <a:gd name="T94" fmla="*/ 112 w 460"/>
                <a:gd name="T95" fmla="*/ 187 h 359"/>
                <a:gd name="T96" fmla="*/ 98 w 460"/>
                <a:gd name="T97" fmla="*/ 173 h 359"/>
                <a:gd name="T98" fmla="*/ 98 w 460"/>
                <a:gd name="T99" fmla="*/ 157 h 359"/>
                <a:gd name="T100" fmla="*/ 80 w 460"/>
                <a:gd name="T101" fmla="*/ 120 h 359"/>
                <a:gd name="T102" fmla="*/ 68 w 460"/>
                <a:gd name="T103" fmla="*/ 106 h 359"/>
                <a:gd name="T104" fmla="*/ 56 w 460"/>
                <a:gd name="T105" fmla="*/ 30 h 359"/>
                <a:gd name="T106" fmla="*/ 30 w 460"/>
                <a:gd name="T107" fmla="*/ 15 h 359"/>
                <a:gd name="T108" fmla="*/ 24 w 460"/>
                <a:gd name="T109" fmla="*/ 68 h 359"/>
                <a:gd name="T110" fmla="*/ 50 w 460"/>
                <a:gd name="T111" fmla="*/ 127 h 359"/>
                <a:gd name="T112" fmla="*/ 56 w 460"/>
                <a:gd name="T113" fmla="*/ 143 h 359"/>
                <a:gd name="T114" fmla="*/ 62 w 460"/>
                <a:gd name="T115" fmla="*/ 203 h 359"/>
                <a:gd name="T116" fmla="*/ 80 w 460"/>
                <a:gd name="T117" fmla="*/ 218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21ACBF"/>
            </a:solidFill>
            <a:ln w="9525">
              <a:solidFill>
                <a:srgbClr val="000000"/>
              </a:solidFill>
              <a:prstDash val="solid"/>
              <a:round/>
              <a:headEnd/>
              <a:tailEnd/>
            </a:ln>
          </p:spPr>
          <p:txBody>
            <a:bodyPr/>
            <a:lstStyle/>
            <a:p>
              <a:endParaRPr lang="en-US"/>
            </a:p>
          </p:txBody>
        </p:sp>
        <p:sp>
          <p:nvSpPr>
            <p:cNvPr id="219" name="Freeform 4271"/>
            <p:cNvSpPr>
              <a:spLocks/>
            </p:cNvSpPr>
            <p:nvPr/>
          </p:nvSpPr>
          <p:spPr bwMode="auto">
            <a:xfrm>
              <a:off x="1164" y="2046"/>
              <a:ext cx="11" cy="20"/>
            </a:xfrm>
            <a:custGeom>
              <a:avLst/>
              <a:gdLst>
                <a:gd name="T0" fmla="*/ 10 w 12"/>
                <a:gd name="T1" fmla="*/ 22 h 18"/>
                <a:gd name="T2" fmla="*/ 6 w 12"/>
                <a:gd name="T3" fmla="*/ 0 h 18"/>
                <a:gd name="T4" fmla="*/ 0 w 12"/>
                <a:gd name="T5" fmla="*/ 14 h 18"/>
                <a:gd name="T6" fmla="*/ 6 w 12"/>
                <a:gd name="T7" fmla="*/ 22 h 18"/>
                <a:gd name="T8" fmla="*/ 10 w 12"/>
                <a:gd name="T9" fmla="*/ 22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220" name="Freeform 4272"/>
            <p:cNvSpPr>
              <a:spLocks/>
            </p:cNvSpPr>
            <p:nvPr/>
          </p:nvSpPr>
          <p:spPr bwMode="auto">
            <a:xfrm>
              <a:off x="1182" y="2012"/>
              <a:ext cx="13" cy="20"/>
            </a:xfrm>
            <a:custGeom>
              <a:avLst/>
              <a:gdLst>
                <a:gd name="T0" fmla="*/ 8 w 12"/>
                <a:gd name="T1" fmla="*/ 22 h 18"/>
                <a:gd name="T2" fmla="*/ 8 w 12"/>
                <a:gd name="T3" fmla="*/ 8 h 18"/>
                <a:gd name="T4" fmla="*/ 0 w 12"/>
                <a:gd name="T5" fmla="*/ 0 h 18"/>
                <a:gd name="T6" fmla="*/ 14 w 12"/>
                <a:gd name="T7" fmla="*/ 14 h 18"/>
                <a:gd name="T8" fmla="*/ 8 w 12"/>
                <a:gd name="T9" fmla="*/ 22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221" name="Freeform 4273"/>
            <p:cNvSpPr>
              <a:spLocks/>
            </p:cNvSpPr>
            <p:nvPr/>
          </p:nvSpPr>
          <p:spPr bwMode="auto">
            <a:xfrm>
              <a:off x="1195" y="2039"/>
              <a:ext cx="12" cy="20"/>
            </a:xfrm>
            <a:custGeom>
              <a:avLst/>
              <a:gdLst>
                <a:gd name="T0" fmla="*/ 6 w 12"/>
                <a:gd name="T1" fmla="*/ 22 h 18"/>
                <a:gd name="T2" fmla="*/ 12 w 12"/>
                <a:gd name="T3" fmla="*/ 14 h 18"/>
                <a:gd name="T4" fmla="*/ 0 w 12"/>
                <a:gd name="T5" fmla="*/ 0 h 18"/>
                <a:gd name="T6" fmla="*/ 0 w 12"/>
                <a:gd name="T7" fmla="*/ 8 h 18"/>
                <a:gd name="T8" fmla="*/ 6 w 12"/>
                <a:gd name="T9" fmla="*/ 8 h 18"/>
                <a:gd name="T10" fmla="*/ 6 w 12"/>
                <a:gd name="T11" fmla="*/ 14 h 18"/>
                <a:gd name="T12" fmla="*/ 6 w 12"/>
                <a:gd name="T13" fmla="*/ 22 h 18"/>
                <a:gd name="T14" fmla="*/ 6 w 12"/>
                <a:gd name="T15" fmla="*/ 22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222" name="Freeform 4274"/>
            <p:cNvSpPr>
              <a:spLocks/>
            </p:cNvSpPr>
            <p:nvPr/>
          </p:nvSpPr>
          <p:spPr bwMode="auto">
            <a:xfrm>
              <a:off x="1237" y="2133"/>
              <a:ext cx="13" cy="6"/>
            </a:xfrm>
            <a:custGeom>
              <a:avLst/>
              <a:gdLst>
                <a:gd name="T0" fmla="*/ 14 w 12"/>
                <a:gd name="T1" fmla="*/ 0 h 6"/>
                <a:gd name="T2" fmla="*/ 14 w 12"/>
                <a:gd name="T3" fmla="*/ 6 h 6"/>
                <a:gd name="T4" fmla="*/ 0 w 12"/>
                <a:gd name="T5" fmla="*/ 6 h 6"/>
                <a:gd name="T6" fmla="*/ 14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223" name="Freeform 4275"/>
            <p:cNvSpPr>
              <a:spLocks/>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24" name="Freeform 4276"/>
            <p:cNvSpPr>
              <a:spLocks/>
            </p:cNvSpPr>
            <p:nvPr/>
          </p:nvSpPr>
          <p:spPr bwMode="auto">
            <a:xfrm>
              <a:off x="1159" y="2012"/>
              <a:ext cx="16" cy="7"/>
            </a:xfrm>
            <a:custGeom>
              <a:avLst/>
              <a:gdLst>
                <a:gd name="T0" fmla="*/ 4 w 18"/>
                <a:gd name="T1" fmla="*/ 0 h 6"/>
                <a:gd name="T2" fmla="*/ 14 w 18"/>
                <a:gd name="T3" fmla="*/ 0 h 6"/>
                <a:gd name="T4" fmla="*/ 10 w 18"/>
                <a:gd name="T5" fmla="*/ 8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p>
          </p:txBody>
        </p:sp>
        <p:sp>
          <p:nvSpPr>
            <p:cNvPr id="225" name="Freeform 4277"/>
            <p:cNvSpPr>
              <a:spLocks/>
            </p:cNvSpPr>
            <p:nvPr/>
          </p:nvSpPr>
          <p:spPr bwMode="auto">
            <a:xfrm>
              <a:off x="1171" y="2073"/>
              <a:ext cx="4" cy="6"/>
            </a:xfrm>
            <a:custGeom>
              <a:avLst/>
              <a:gdLst>
                <a:gd name="T0" fmla="*/ 3 w 6"/>
                <a:gd name="T1" fmla="*/ 6 h 6"/>
                <a:gd name="T2" fmla="*/ 3 w 6"/>
                <a:gd name="T3" fmla="*/ 0 h 6"/>
                <a:gd name="T4" fmla="*/ 0 w 6"/>
                <a:gd name="T5" fmla="*/ 0 h 6"/>
                <a:gd name="T6" fmla="*/ 3 w 6"/>
                <a:gd name="T7" fmla="*/ 6 h 6"/>
                <a:gd name="T8" fmla="*/ 3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226" name="Freeform 4278"/>
            <p:cNvSpPr>
              <a:spLocks/>
            </p:cNvSpPr>
            <p:nvPr/>
          </p:nvSpPr>
          <p:spPr bwMode="auto">
            <a:xfrm>
              <a:off x="3528" y="3063"/>
              <a:ext cx="7" cy="7"/>
            </a:xfrm>
            <a:custGeom>
              <a:avLst/>
              <a:gdLst>
                <a:gd name="T0" fmla="*/ 8 w 6"/>
                <a:gd name="T1" fmla="*/ 0 h 6"/>
                <a:gd name="T2" fmla="*/ 0 w 6"/>
                <a:gd name="T3" fmla="*/ 8 h 6"/>
                <a:gd name="T4" fmla="*/ 8 w 6"/>
                <a:gd name="T5" fmla="*/ 8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p>
          </p:txBody>
        </p:sp>
        <p:sp>
          <p:nvSpPr>
            <p:cNvPr id="227" name="Freeform 4279"/>
            <p:cNvSpPr>
              <a:spLocks/>
            </p:cNvSpPr>
            <p:nvPr/>
          </p:nvSpPr>
          <p:spPr bwMode="auto">
            <a:xfrm>
              <a:off x="4468" y="2853"/>
              <a:ext cx="709" cy="635"/>
            </a:xfrm>
            <a:custGeom>
              <a:avLst/>
              <a:gdLst>
                <a:gd name="T0" fmla="*/ 405 w 700"/>
                <a:gd name="T1" fmla="*/ 16 h 563"/>
                <a:gd name="T2" fmla="*/ 411 w 700"/>
                <a:gd name="T3" fmla="*/ 38 h 563"/>
                <a:gd name="T4" fmla="*/ 375 w 700"/>
                <a:gd name="T5" fmla="*/ 46 h 563"/>
                <a:gd name="T6" fmla="*/ 363 w 700"/>
                <a:gd name="T7" fmla="*/ 69 h 563"/>
                <a:gd name="T8" fmla="*/ 356 w 700"/>
                <a:gd name="T9" fmla="*/ 99 h 563"/>
                <a:gd name="T10" fmla="*/ 343 w 700"/>
                <a:gd name="T11" fmla="*/ 107 h 563"/>
                <a:gd name="T12" fmla="*/ 319 w 700"/>
                <a:gd name="T13" fmla="*/ 122 h 563"/>
                <a:gd name="T14" fmla="*/ 301 w 700"/>
                <a:gd name="T15" fmla="*/ 83 h 563"/>
                <a:gd name="T16" fmla="*/ 289 w 700"/>
                <a:gd name="T17" fmla="*/ 83 h 563"/>
                <a:gd name="T18" fmla="*/ 269 w 700"/>
                <a:gd name="T19" fmla="*/ 115 h 563"/>
                <a:gd name="T20" fmla="*/ 257 w 700"/>
                <a:gd name="T21" fmla="*/ 130 h 563"/>
                <a:gd name="T22" fmla="*/ 251 w 700"/>
                <a:gd name="T23" fmla="*/ 145 h 563"/>
                <a:gd name="T24" fmla="*/ 239 w 700"/>
                <a:gd name="T25" fmla="*/ 138 h 563"/>
                <a:gd name="T26" fmla="*/ 233 w 700"/>
                <a:gd name="T27" fmla="*/ 183 h 563"/>
                <a:gd name="T28" fmla="*/ 209 w 700"/>
                <a:gd name="T29" fmla="*/ 176 h 563"/>
                <a:gd name="T30" fmla="*/ 141 w 700"/>
                <a:gd name="T31" fmla="*/ 237 h 563"/>
                <a:gd name="T32" fmla="*/ 56 w 700"/>
                <a:gd name="T33" fmla="*/ 290 h 563"/>
                <a:gd name="T34" fmla="*/ 30 w 700"/>
                <a:gd name="T35" fmla="*/ 336 h 563"/>
                <a:gd name="T36" fmla="*/ 24 w 700"/>
                <a:gd name="T37" fmla="*/ 388 h 563"/>
                <a:gd name="T38" fmla="*/ 18 w 700"/>
                <a:gd name="T39" fmla="*/ 388 h 563"/>
                <a:gd name="T40" fmla="*/ 24 w 700"/>
                <a:gd name="T41" fmla="*/ 479 h 563"/>
                <a:gd name="T42" fmla="*/ 18 w 700"/>
                <a:gd name="T43" fmla="*/ 556 h 563"/>
                <a:gd name="T44" fmla="*/ 12 w 700"/>
                <a:gd name="T45" fmla="*/ 609 h 563"/>
                <a:gd name="T46" fmla="*/ 68 w 700"/>
                <a:gd name="T47" fmla="*/ 601 h 563"/>
                <a:gd name="T48" fmla="*/ 159 w 700"/>
                <a:gd name="T49" fmla="*/ 571 h 563"/>
                <a:gd name="T50" fmla="*/ 269 w 700"/>
                <a:gd name="T51" fmla="*/ 533 h 563"/>
                <a:gd name="T52" fmla="*/ 331 w 700"/>
                <a:gd name="T53" fmla="*/ 548 h 563"/>
                <a:gd name="T54" fmla="*/ 343 w 700"/>
                <a:gd name="T55" fmla="*/ 601 h 563"/>
                <a:gd name="T56" fmla="*/ 369 w 700"/>
                <a:gd name="T57" fmla="*/ 587 h 563"/>
                <a:gd name="T58" fmla="*/ 381 w 700"/>
                <a:gd name="T59" fmla="*/ 594 h 563"/>
                <a:gd name="T60" fmla="*/ 387 w 700"/>
                <a:gd name="T61" fmla="*/ 594 h 563"/>
                <a:gd name="T62" fmla="*/ 393 w 700"/>
                <a:gd name="T63" fmla="*/ 633 h 563"/>
                <a:gd name="T64" fmla="*/ 405 w 700"/>
                <a:gd name="T65" fmla="*/ 700 h 563"/>
                <a:gd name="T66" fmla="*/ 466 w 700"/>
                <a:gd name="T67" fmla="*/ 694 h 563"/>
                <a:gd name="T68" fmla="*/ 472 w 700"/>
                <a:gd name="T69" fmla="*/ 716 h 563"/>
                <a:gd name="T70" fmla="*/ 534 w 700"/>
                <a:gd name="T71" fmla="*/ 686 h 563"/>
                <a:gd name="T72" fmla="*/ 602 w 700"/>
                <a:gd name="T73" fmla="*/ 617 h 563"/>
                <a:gd name="T74" fmla="*/ 650 w 700"/>
                <a:gd name="T75" fmla="*/ 548 h 563"/>
                <a:gd name="T76" fmla="*/ 706 w 700"/>
                <a:gd name="T77" fmla="*/ 457 h 563"/>
                <a:gd name="T78" fmla="*/ 718 w 700"/>
                <a:gd name="T79" fmla="*/ 380 h 563"/>
                <a:gd name="T80" fmla="*/ 688 w 700"/>
                <a:gd name="T81" fmla="*/ 328 h 563"/>
                <a:gd name="T82" fmla="*/ 682 w 700"/>
                <a:gd name="T83" fmla="*/ 298 h 563"/>
                <a:gd name="T84" fmla="*/ 668 w 700"/>
                <a:gd name="T85" fmla="*/ 245 h 563"/>
                <a:gd name="T86" fmla="*/ 632 w 700"/>
                <a:gd name="T87" fmla="*/ 183 h 563"/>
                <a:gd name="T88" fmla="*/ 626 w 700"/>
                <a:gd name="T89" fmla="*/ 107 h 563"/>
                <a:gd name="T90" fmla="*/ 602 w 700"/>
                <a:gd name="T91" fmla="*/ 38 h 563"/>
                <a:gd name="T92" fmla="*/ 582 w 700"/>
                <a:gd name="T93" fmla="*/ 23 h 563"/>
                <a:gd name="T94" fmla="*/ 576 w 700"/>
                <a:gd name="T95" fmla="*/ 53 h 563"/>
                <a:gd name="T96" fmla="*/ 564 w 700"/>
                <a:gd name="T97" fmla="*/ 115 h 563"/>
                <a:gd name="T98" fmla="*/ 490 w 700"/>
                <a:gd name="T99" fmla="*/ 145 h 563"/>
                <a:gd name="T100" fmla="*/ 466 w 700"/>
                <a:gd name="T101" fmla="*/ 77 h 563"/>
                <a:gd name="T102" fmla="*/ 484 w 700"/>
                <a:gd name="T103" fmla="*/ 38 h 563"/>
                <a:gd name="T104" fmla="*/ 466 w 700"/>
                <a:gd name="T105" fmla="*/ 38 h 563"/>
                <a:gd name="T106" fmla="*/ 429 w 700"/>
                <a:gd name="T107" fmla="*/ 30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239FB1"/>
            </a:solidFill>
            <a:ln w="9525">
              <a:solidFill>
                <a:srgbClr val="000000"/>
              </a:solidFill>
              <a:prstDash val="solid"/>
              <a:round/>
              <a:headEnd/>
              <a:tailEnd/>
            </a:ln>
          </p:spPr>
          <p:txBody>
            <a:bodyPr/>
            <a:lstStyle/>
            <a:p>
              <a:endParaRPr lang="en-US"/>
            </a:p>
          </p:txBody>
        </p:sp>
        <p:sp>
          <p:nvSpPr>
            <p:cNvPr id="228" name="Freeform 4280"/>
            <p:cNvSpPr>
              <a:spLocks/>
            </p:cNvSpPr>
            <p:nvPr/>
          </p:nvSpPr>
          <p:spPr bwMode="auto">
            <a:xfrm>
              <a:off x="4880" y="3528"/>
              <a:ext cx="72" cy="60"/>
            </a:xfrm>
            <a:custGeom>
              <a:avLst/>
              <a:gdLst>
                <a:gd name="T0" fmla="*/ 30 w 71"/>
                <a:gd name="T1" fmla="*/ 54 h 53"/>
                <a:gd name="T2" fmla="*/ 12 w 71"/>
                <a:gd name="T3" fmla="*/ 68 h 53"/>
                <a:gd name="T4" fmla="*/ 0 w 71"/>
                <a:gd name="T5" fmla="*/ 61 h 53"/>
                <a:gd name="T6" fmla="*/ 0 w 71"/>
                <a:gd name="T7" fmla="*/ 61 h 53"/>
                <a:gd name="T8" fmla="*/ 0 w 71"/>
                <a:gd name="T9" fmla="*/ 38 h 53"/>
                <a:gd name="T10" fmla="*/ 6 w 71"/>
                <a:gd name="T11" fmla="*/ 38 h 53"/>
                <a:gd name="T12" fmla="*/ 6 w 71"/>
                <a:gd name="T13" fmla="*/ 38 h 53"/>
                <a:gd name="T14" fmla="*/ 12 w 71"/>
                <a:gd name="T15" fmla="*/ 8 h 53"/>
                <a:gd name="T16" fmla="*/ 18 w 71"/>
                <a:gd name="T17" fmla="*/ 0 h 53"/>
                <a:gd name="T18" fmla="*/ 30 w 71"/>
                <a:gd name="T19" fmla="*/ 8 h 53"/>
                <a:gd name="T20" fmla="*/ 43 w 71"/>
                <a:gd name="T21" fmla="*/ 16 h 53"/>
                <a:gd name="T22" fmla="*/ 49 w 71"/>
                <a:gd name="T23" fmla="*/ 8 h 53"/>
                <a:gd name="T24" fmla="*/ 73 w 71"/>
                <a:gd name="T25" fmla="*/ 0 h 53"/>
                <a:gd name="T26" fmla="*/ 55 w 71"/>
                <a:gd name="T27" fmla="*/ 38 h 53"/>
                <a:gd name="T28" fmla="*/ 49 w 71"/>
                <a:gd name="T29" fmla="*/ 31 h 53"/>
                <a:gd name="T30" fmla="*/ 30 w 71"/>
                <a:gd name="T31" fmla="*/ 61 h 53"/>
                <a:gd name="T32" fmla="*/ 38 w 71"/>
                <a:gd name="T33" fmla="*/ 54 h 53"/>
                <a:gd name="T34" fmla="*/ 30 w 71"/>
                <a:gd name="T35" fmla="*/ 54 h 53"/>
                <a:gd name="T36" fmla="*/ 30 w 71"/>
                <a:gd name="T37" fmla="*/ 54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239FB1"/>
            </a:solidFill>
            <a:ln w="9525">
              <a:solidFill>
                <a:srgbClr val="000000"/>
              </a:solidFill>
              <a:prstDash val="solid"/>
              <a:round/>
              <a:headEnd/>
              <a:tailEnd/>
            </a:ln>
          </p:spPr>
          <p:txBody>
            <a:bodyPr/>
            <a:lstStyle/>
            <a:p>
              <a:endParaRPr lang="en-US"/>
            </a:p>
          </p:txBody>
        </p:sp>
        <p:sp>
          <p:nvSpPr>
            <p:cNvPr id="229" name="Freeform 4281"/>
            <p:cNvSpPr>
              <a:spLocks/>
            </p:cNvSpPr>
            <p:nvPr/>
          </p:nvSpPr>
          <p:spPr bwMode="auto">
            <a:xfrm>
              <a:off x="5644" y="3002"/>
              <a:ext cx="24" cy="20"/>
            </a:xfrm>
            <a:custGeom>
              <a:avLst/>
              <a:gdLst>
                <a:gd name="T0" fmla="*/ 24 w 24"/>
                <a:gd name="T1" fmla="*/ 14 h 18"/>
                <a:gd name="T2" fmla="*/ 0 w 24"/>
                <a:gd name="T3" fmla="*/ 22 h 18"/>
                <a:gd name="T4" fmla="*/ 0 w 24"/>
                <a:gd name="T5" fmla="*/ 8 h 18"/>
                <a:gd name="T6" fmla="*/ 18 w 24"/>
                <a:gd name="T7" fmla="*/ 0 h 18"/>
                <a:gd name="T8" fmla="*/ 24 w 24"/>
                <a:gd name="T9" fmla="*/ 14 h 18"/>
                <a:gd name="T10" fmla="*/ 24 w 24"/>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230" name="Freeform 4282"/>
            <p:cNvSpPr>
              <a:spLocks/>
            </p:cNvSpPr>
            <p:nvPr/>
          </p:nvSpPr>
          <p:spPr bwMode="auto">
            <a:xfrm>
              <a:off x="5668" y="2975"/>
              <a:ext cx="24" cy="20"/>
            </a:xfrm>
            <a:custGeom>
              <a:avLst/>
              <a:gdLst>
                <a:gd name="T0" fmla="*/ 18 w 24"/>
                <a:gd name="T1" fmla="*/ 14 h 18"/>
                <a:gd name="T2" fmla="*/ 24 w 24"/>
                <a:gd name="T3" fmla="*/ 0 h 18"/>
                <a:gd name="T4" fmla="*/ 6 w 24"/>
                <a:gd name="T5" fmla="*/ 14 h 18"/>
                <a:gd name="T6" fmla="*/ 0 w 24"/>
                <a:gd name="T7" fmla="*/ 22 h 18"/>
                <a:gd name="T8" fmla="*/ 18 w 24"/>
                <a:gd name="T9" fmla="*/ 1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231" name="Freeform 4283"/>
            <p:cNvSpPr>
              <a:spLocks/>
            </p:cNvSpPr>
            <p:nvPr/>
          </p:nvSpPr>
          <p:spPr bwMode="auto">
            <a:xfrm>
              <a:off x="5401" y="3063"/>
              <a:ext cx="37" cy="47"/>
            </a:xfrm>
            <a:custGeom>
              <a:avLst/>
              <a:gdLst>
                <a:gd name="T0" fmla="*/ 38 w 36"/>
                <a:gd name="T1" fmla="*/ 53 h 42"/>
                <a:gd name="T2" fmla="*/ 26 w 36"/>
                <a:gd name="T3" fmla="*/ 53 h 42"/>
                <a:gd name="T4" fmla="*/ 12 w 36"/>
                <a:gd name="T5" fmla="*/ 38 h 42"/>
                <a:gd name="T6" fmla="*/ 0 w 36"/>
                <a:gd name="T7" fmla="*/ 15 h 42"/>
                <a:gd name="T8" fmla="*/ 0 w 36"/>
                <a:gd name="T9" fmla="*/ 0 h 42"/>
                <a:gd name="T10" fmla="*/ 6 w 36"/>
                <a:gd name="T11" fmla="*/ 15 h 42"/>
                <a:gd name="T12" fmla="*/ 20 w 36"/>
                <a:gd name="T13" fmla="*/ 30 h 42"/>
                <a:gd name="T14" fmla="*/ 32 w 36"/>
                <a:gd name="T15" fmla="*/ 45 h 42"/>
                <a:gd name="T16" fmla="*/ 38 w 36"/>
                <a:gd name="T17" fmla="*/ 5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p>
          </p:txBody>
        </p:sp>
        <p:sp>
          <p:nvSpPr>
            <p:cNvPr id="232" name="Freeform 4284"/>
            <p:cNvSpPr>
              <a:spLocks/>
            </p:cNvSpPr>
            <p:nvPr/>
          </p:nvSpPr>
          <p:spPr bwMode="auto">
            <a:xfrm>
              <a:off x="5172" y="3521"/>
              <a:ext cx="199" cy="135"/>
            </a:xfrm>
            <a:custGeom>
              <a:avLst/>
              <a:gdLst>
                <a:gd name="T0" fmla="*/ 127 w 197"/>
                <a:gd name="T1" fmla="*/ 84 h 119"/>
                <a:gd name="T2" fmla="*/ 121 w 197"/>
                <a:gd name="T3" fmla="*/ 69 h 119"/>
                <a:gd name="T4" fmla="*/ 121 w 197"/>
                <a:gd name="T5" fmla="*/ 69 h 119"/>
                <a:gd name="T6" fmla="*/ 115 w 197"/>
                <a:gd name="T7" fmla="*/ 69 h 119"/>
                <a:gd name="T8" fmla="*/ 121 w 197"/>
                <a:gd name="T9" fmla="*/ 84 h 119"/>
                <a:gd name="T10" fmla="*/ 109 w 197"/>
                <a:gd name="T11" fmla="*/ 92 h 119"/>
                <a:gd name="T12" fmla="*/ 103 w 197"/>
                <a:gd name="T13" fmla="*/ 92 h 119"/>
                <a:gd name="T14" fmla="*/ 97 w 197"/>
                <a:gd name="T15" fmla="*/ 99 h 119"/>
                <a:gd name="T16" fmla="*/ 91 w 197"/>
                <a:gd name="T17" fmla="*/ 115 h 119"/>
                <a:gd name="T18" fmla="*/ 91 w 197"/>
                <a:gd name="T19" fmla="*/ 115 h 119"/>
                <a:gd name="T20" fmla="*/ 68 w 197"/>
                <a:gd name="T21" fmla="*/ 137 h 119"/>
                <a:gd name="T22" fmla="*/ 30 w 197"/>
                <a:gd name="T23" fmla="*/ 153 h 119"/>
                <a:gd name="T24" fmla="*/ 18 w 197"/>
                <a:gd name="T25" fmla="*/ 153 h 119"/>
                <a:gd name="T26" fmla="*/ 6 w 197"/>
                <a:gd name="T27" fmla="*/ 145 h 119"/>
                <a:gd name="T28" fmla="*/ 0 w 197"/>
                <a:gd name="T29" fmla="*/ 137 h 119"/>
                <a:gd name="T30" fmla="*/ 0 w 197"/>
                <a:gd name="T31" fmla="*/ 137 h 119"/>
                <a:gd name="T32" fmla="*/ 0 w 197"/>
                <a:gd name="T33" fmla="*/ 137 h 119"/>
                <a:gd name="T34" fmla="*/ 6 w 197"/>
                <a:gd name="T35" fmla="*/ 130 h 119"/>
                <a:gd name="T36" fmla="*/ 12 w 197"/>
                <a:gd name="T37" fmla="*/ 130 h 119"/>
                <a:gd name="T38" fmla="*/ 18 w 197"/>
                <a:gd name="T39" fmla="*/ 123 h 119"/>
                <a:gd name="T40" fmla="*/ 18 w 197"/>
                <a:gd name="T41" fmla="*/ 123 h 119"/>
                <a:gd name="T42" fmla="*/ 24 w 197"/>
                <a:gd name="T43" fmla="*/ 115 h 119"/>
                <a:gd name="T44" fmla="*/ 30 w 197"/>
                <a:gd name="T45" fmla="*/ 107 h 119"/>
                <a:gd name="T46" fmla="*/ 42 w 197"/>
                <a:gd name="T47" fmla="*/ 107 h 119"/>
                <a:gd name="T48" fmla="*/ 68 w 197"/>
                <a:gd name="T49" fmla="*/ 92 h 119"/>
                <a:gd name="T50" fmla="*/ 74 w 197"/>
                <a:gd name="T51" fmla="*/ 84 h 119"/>
                <a:gd name="T52" fmla="*/ 109 w 197"/>
                <a:gd name="T53" fmla="*/ 69 h 119"/>
                <a:gd name="T54" fmla="*/ 121 w 197"/>
                <a:gd name="T55" fmla="*/ 61 h 119"/>
                <a:gd name="T56" fmla="*/ 139 w 197"/>
                <a:gd name="T57" fmla="*/ 47 h 119"/>
                <a:gd name="T58" fmla="*/ 133 w 197"/>
                <a:gd name="T59" fmla="*/ 47 h 119"/>
                <a:gd name="T60" fmla="*/ 145 w 197"/>
                <a:gd name="T61" fmla="*/ 31 h 119"/>
                <a:gd name="T62" fmla="*/ 183 w 197"/>
                <a:gd name="T63" fmla="*/ 0 h 119"/>
                <a:gd name="T64" fmla="*/ 189 w 197"/>
                <a:gd name="T65" fmla="*/ 0 h 119"/>
                <a:gd name="T66" fmla="*/ 183 w 197"/>
                <a:gd name="T67" fmla="*/ 8 h 119"/>
                <a:gd name="T68" fmla="*/ 183 w 197"/>
                <a:gd name="T69" fmla="*/ 16 h 119"/>
                <a:gd name="T70" fmla="*/ 195 w 197"/>
                <a:gd name="T71" fmla="*/ 16 h 119"/>
                <a:gd name="T72" fmla="*/ 195 w 197"/>
                <a:gd name="T73" fmla="*/ 16 h 119"/>
                <a:gd name="T74" fmla="*/ 195 w 197"/>
                <a:gd name="T75" fmla="*/ 16 h 119"/>
                <a:gd name="T76" fmla="*/ 195 w 197"/>
                <a:gd name="T77" fmla="*/ 16 h 119"/>
                <a:gd name="T78" fmla="*/ 201 w 197"/>
                <a:gd name="T79" fmla="*/ 16 h 119"/>
                <a:gd name="T80" fmla="*/ 195 w 197"/>
                <a:gd name="T81" fmla="*/ 31 h 119"/>
                <a:gd name="T82" fmla="*/ 171 w 197"/>
                <a:gd name="T83" fmla="*/ 47 h 119"/>
                <a:gd name="T84" fmla="*/ 145 w 197"/>
                <a:gd name="T85" fmla="*/ 69 h 119"/>
                <a:gd name="T86" fmla="*/ 139 w 197"/>
                <a:gd name="T87" fmla="*/ 69 h 119"/>
                <a:gd name="T88" fmla="*/ 139 w 197"/>
                <a:gd name="T89" fmla="*/ 76 h 119"/>
                <a:gd name="T90" fmla="*/ 127 w 197"/>
                <a:gd name="T91" fmla="*/ 76 h 119"/>
                <a:gd name="T92" fmla="*/ 139 w 197"/>
                <a:gd name="T93" fmla="*/ 76 h 119"/>
                <a:gd name="T94" fmla="*/ 139 w 197"/>
                <a:gd name="T95" fmla="*/ 84 h 119"/>
                <a:gd name="T96" fmla="*/ 127 w 197"/>
                <a:gd name="T97" fmla="*/ 84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21ACBF"/>
            </a:solidFill>
            <a:ln w="9525">
              <a:solidFill>
                <a:srgbClr val="000000"/>
              </a:solidFill>
              <a:prstDash val="solid"/>
              <a:round/>
              <a:headEnd/>
              <a:tailEnd/>
            </a:ln>
          </p:spPr>
          <p:txBody>
            <a:bodyPr/>
            <a:lstStyle/>
            <a:p>
              <a:endParaRPr lang="en-US"/>
            </a:p>
          </p:txBody>
        </p:sp>
        <p:sp>
          <p:nvSpPr>
            <p:cNvPr id="233" name="Freeform 4285"/>
            <p:cNvSpPr>
              <a:spLocks/>
            </p:cNvSpPr>
            <p:nvPr/>
          </p:nvSpPr>
          <p:spPr bwMode="auto">
            <a:xfrm>
              <a:off x="5377" y="3386"/>
              <a:ext cx="116" cy="162"/>
            </a:xfrm>
            <a:custGeom>
              <a:avLst/>
              <a:gdLst>
                <a:gd name="T0" fmla="*/ 12 w 114"/>
                <a:gd name="T1" fmla="*/ 122 h 144"/>
                <a:gd name="T2" fmla="*/ 24 w 114"/>
                <a:gd name="T3" fmla="*/ 144 h 144"/>
                <a:gd name="T4" fmla="*/ 0 w 114"/>
                <a:gd name="T5" fmla="*/ 174 h 144"/>
                <a:gd name="T6" fmla="*/ 6 w 114"/>
                <a:gd name="T7" fmla="*/ 182 h 144"/>
                <a:gd name="T8" fmla="*/ 32 w 114"/>
                <a:gd name="T9" fmla="*/ 160 h 144"/>
                <a:gd name="T10" fmla="*/ 56 w 114"/>
                <a:gd name="T11" fmla="*/ 144 h 144"/>
                <a:gd name="T12" fmla="*/ 68 w 114"/>
                <a:gd name="T13" fmla="*/ 122 h 144"/>
                <a:gd name="T14" fmla="*/ 86 w 114"/>
                <a:gd name="T15" fmla="*/ 122 h 144"/>
                <a:gd name="T16" fmla="*/ 94 w 114"/>
                <a:gd name="T17" fmla="*/ 107 h 144"/>
                <a:gd name="T18" fmla="*/ 118 w 114"/>
                <a:gd name="T19" fmla="*/ 83 h 144"/>
                <a:gd name="T20" fmla="*/ 112 w 114"/>
                <a:gd name="T21" fmla="*/ 77 h 144"/>
                <a:gd name="T22" fmla="*/ 94 w 114"/>
                <a:gd name="T23" fmla="*/ 91 h 144"/>
                <a:gd name="T24" fmla="*/ 74 w 114"/>
                <a:gd name="T25" fmla="*/ 77 h 144"/>
                <a:gd name="T26" fmla="*/ 80 w 114"/>
                <a:gd name="T27" fmla="*/ 53 h 144"/>
                <a:gd name="T28" fmla="*/ 74 w 114"/>
                <a:gd name="T29" fmla="*/ 69 h 144"/>
                <a:gd name="T30" fmla="*/ 62 w 114"/>
                <a:gd name="T31" fmla="*/ 61 h 144"/>
                <a:gd name="T32" fmla="*/ 68 w 114"/>
                <a:gd name="T33" fmla="*/ 53 h 144"/>
                <a:gd name="T34" fmla="*/ 74 w 114"/>
                <a:gd name="T35" fmla="*/ 30 h 144"/>
                <a:gd name="T36" fmla="*/ 74 w 114"/>
                <a:gd name="T37" fmla="*/ 23 h 144"/>
                <a:gd name="T38" fmla="*/ 74 w 114"/>
                <a:gd name="T39" fmla="*/ 23 h 144"/>
                <a:gd name="T40" fmla="*/ 68 w 114"/>
                <a:gd name="T41" fmla="*/ 8 h 144"/>
                <a:gd name="T42" fmla="*/ 62 w 114"/>
                <a:gd name="T43" fmla="*/ 0 h 144"/>
                <a:gd name="T44" fmla="*/ 62 w 114"/>
                <a:gd name="T45" fmla="*/ 0 h 144"/>
                <a:gd name="T46" fmla="*/ 62 w 114"/>
                <a:gd name="T47" fmla="*/ 16 h 144"/>
                <a:gd name="T48" fmla="*/ 62 w 114"/>
                <a:gd name="T49" fmla="*/ 23 h 144"/>
                <a:gd name="T50" fmla="*/ 56 w 114"/>
                <a:gd name="T51" fmla="*/ 46 h 144"/>
                <a:gd name="T52" fmla="*/ 62 w 114"/>
                <a:gd name="T53" fmla="*/ 38 h 144"/>
                <a:gd name="T54" fmla="*/ 62 w 114"/>
                <a:gd name="T55" fmla="*/ 46 h 144"/>
                <a:gd name="T56" fmla="*/ 62 w 114"/>
                <a:gd name="T57" fmla="*/ 46 h 144"/>
                <a:gd name="T58" fmla="*/ 62 w 114"/>
                <a:gd name="T59" fmla="*/ 53 h 144"/>
                <a:gd name="T60" fmla="*/ 56 w 114"/>
                <a:gd name="T61" fmla="*/ 69 h 144"/>
                <a:gd name="T62" fmla="*/ 62 w 114"/>
                <a:gd name="T63" fmla="*/ 61 h 144"/>
                <a:gd name="T64" fmla="*/ 56 w 114"/>
                <a:gd name="T65" fmla="*/ 69 h 144"/>
                <a:gd name="T66" fmla="*/ 56 w 114"/>
                <a:gd name="T67" fmla="*/ 83 h 144"/>
                <a:gd name="T68" fmla="*/ 38 w 114"/>
                <a:gd name="T69" fmla="*/ 107 h 144"/>
                <a:gd name="T70" fmla="*/ 12 w 114"/>
                <a:gd name="T71" fmla="*/ 122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21ACBF"/>
            </a:solidFill>
            <a:ln w="9525">
              <a:solidFill>
                <a:srgbClr val="000000"/>
              </a:solidFill>
              <a:prstDash val="solid"/>
              <a:round/>
              <a:headEnd/>
              <a:tailEnd/>
            </a:ln>
          </p:spPr>
          <p:txBody>
            <a:bodyPr/>
            <a:lstStyle/>
            <a:p>
              <a:endParaRPr lang="en-US"/>
            </a:p>
          </p:txBody>
        </p:sp>
        <p:sp>
          <p:nvSpPr>
            <p:cNvPr id="234" name="Freeform 4286"/>
            <p:cNvSpPr>
              <a:spLocks/>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8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235" name="Freeform 4287"/>
            <p:cNvSpPr>
              <a:spLocks/>
            </p:cNvSpPr>
            <p:nvPr/>
          </p:nvSpPr>
          <p:spPr bwMode="auto">
            <a:xfrm>
              <a:off x="3492" y="3083"/>
              <a:ext cx="12" cy="7"/>
            </a:xfrm>
            <a:custGeom>
              <a:avLst/>
              <a:gdLst>
                <a:gd name="T0" fmla="*/ 6 w 12"/>
                <a:gd name="T1" fmla="*/ 0 h 6"/>
                <a:gd name="T2" fmla="*/ 0 w 12"/>
                <a:gd name="T3" fmla="*/ 8 h 6"/>
                <a:gd name="T4" fmla="*/ 12 w 12"/>
                <a:gd name="T5" fmla="*/ 8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236" name="Freeform 4288"/>
            <p:cNvSpPr>
              <a:spLocks/>
            </p:cNvSpPr>
            <p:nvPr/>
          </p:nvSpPr>
          <p:spPr bwMode="auto">
            <a:xfrm>
              <a:off x="5359" y="2820"/>
              <a:ext cx="24" cy="13"/>
            </a:xfrm>
            <a:custGeom>
              <a:avLst/>
              <a:gdLst>
                <a:gd name="T0" fmla="*/ 18 w 24"/>
                <a:gd name="T1" fmla="*/ 14 h 12"/>
                <a:gd name="T2" fmla="*/ 24 w 24"/>
                <a:gd name="T3" fmla="*/ 14 h 12"/>
                <a:gd name="T4" fmla="*/ 6 w 24"/>
                <a:gd name="T5" fmla="*/ 0 h 12"/>
                <a:gd name="T6" fmla="*/ 0 w 24"/>
                <a:gd name="T7" fmla="*/ 8 h 12"/>
                <a:gd name="T8" fmla="*/ 18 w 24"/>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237" name="Freeform 4289"/>
            <p:cNvSpPr>
              <a:spLocks/>
            </p:cNvSpPr>
            <p:nvPr/>
          </p:nvSpPr>
          <p:spPr bwMode="auto">
            <a:xfrm>
              <a:off x="5309" y="2760"/>
              <a:ext cx="19" cy="20"/>
            </a:xfrm>
            <a:custGeom>
              <a:avLst/>
              <a:gdLst>
                <a:gd name="T0" fmla="*/ 0 w 18"/>
                <a:gd name="T1" fmla="*/ 0 h 18"/>
                <a:gd name="T2" fmla="*/ 20 w 18"/>
                <a:gd name="T3" fmla="*/ 22 h 18"/>
                <a:gd name="T4" fmla="*/ 6 w 18"/>
                <a:gd name="T5" fmla="*/ 1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38" name="Freeform 4290"/>
            <p:cNvSpPr>
              <a:spLocks/>
            </p:cNvSpPr>
            <p:nvPr/>
          </p:nvSpPr>
          <p:spPr bwMode="auto">
            <a:xfrm>
              <a:off x="5388" y="2840"/>
              <a:ext cx="13" cy="13"/>
            </a:xfrm>
            <a:custGeom>
              <a:avLst/>
              <a:gdLst>
                <a:gd name="T0" fmla="*/ 14 w 12"/>
                <a:gd name="T1" fmla="*/ 14 h 12"/>
                <a:gd name="T2" fmla="*/ 0 w 12"/>
                <a:gd name="T3" fmla="*/ 8 h 12"/>
                <a:gd name="T4" fmla="*/ 0 w 12"/>
                <a:gd name="T5" fmla="*/ 0 h 12"/>
                <a:gd name="T6" fmla="*/ 14 w 12"/>
                <a:gd name="T7" fmla="*/ 14 h 12"/>
                <a:gd name="T8" fmla="*/ 14 w 12"/>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239" name="Freeform 4291"/>
            <p:cNvSpPr>
              <a:spLocks/>
            </p:cNvSpPr>
            <p:nvPr/>
          </p:nvSpPr>
          <p:spPr bwMode="auto">
            <a:xfrm>
              <a:off x="5322" y="2793"/>
              <a:ext cx="6" cy="13"/>
            </a:xfrm>
            <a:custGeom>
              <a:avLst/>
              <a:gdLst>
                <a:gd name="T0" fmla="*/ 6 w 6"/>
                <a:gd name="T1" fmla="*/ 14 h 12"/>
                <a:gd name="T2" fmla="*/ 6 w 6"/>
                <a:gd name="T3" fmla="*/ 0 h 12"/>
                <a:gd name="T4" fmla="*/ 0 w 6"/>
                <a:gd name="T5" fmla="*/ 8 h 12"/>
                <a:gd name="T6" fmla="*/ 0 w 6"/>
                <a:gd name="T7" fmla="*/ 8 h 12"/>
                <a:gd name="T8" fmla="*/ 6 w 6"/>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240" name="Freeform 4292"/>
            <p:cNvSpPr>
              <a:spLocks/>
            </p:cNvSpPr>
            <p:nvPr/>
          </p:nvSpPr>
          <p:spPr bwMode="auto">
            <a:xfrm>
              <a:off x="5383" y="2799"/>
              <a:ext cx="5" cy="27"/>
            </a:xfrm>
            <a:custGeom>
              <a:avLst/>
              <a:gdLst>
                <a:gd name="T0" fmla="*/ 0 w 6"/>
                <a:gd name="T1" fmla="*/ 0 h 24"/>
                <a:gd name="T2" fmla="*/ 4 w 6"/>
                <a:gd name="T3" fmla="*/ 30 h 24"/>
                <a:gd name="T4" fmla="*/ 0 w 6"/>
                <a:gd name="T5" fmla="*/ 8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41" name="Freeform 4293"/>
            <p:cNvSpPr>
              <a:spLocks/>
            </p:cNvSpPr>
            <p:nvPr/>
          </p:nvSpPr>
          <p:spPr bwMode="auto">
            <a:xfrm>
              <a:off x="5347" y="2787"/>
              <a:ext cx="17" cy="19"/>
            </a:xfrm>
            <a:custGeom>
              <a:avLst/>
              <a:gdLst>
                <a:gd name="T0" fmla="*/ 16 w 18"/>
                <a:gd name="T1" fmla="*/ 21 h 17"/>
                <a:gd name="T2" fmla="*/ 16 w 18"/>
                <a:gd name="T3" fmla="*/ 21 h 17"/>
                <a:gd name="T4" fmla="*/ 10 w 18"/>
                <a:gd name="T5" fmla="*/ 7 h 17"/>
                <a:gd name="T6" fmla="*/ 0 w 18"/>
                <a:gd name="T7" fmla="*/ 0 h 17"/>
                <a:gd name="T8" fmla="*/ 6 w 18"/>
                <a:gd name="T9" fmla="*/ 7 h 17"/>
                <a:gd name="T10" fmla="*/ 16 w 18"/>
                <a:gd name="T11" fmla="*/ 21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242" name="Freeform 4294"/>
            <p:cNvSpPr>
              <a:spLocks/>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43" name="Freeform 4295"/>
            <p:cNvSpPr>
              <a:spLocks/>
            </p:cNvSpPr>
            <p:nvPr/>
          </p:nvSpPr>
          <p:spPr bwMode="auto">
            <a:xfrm>
              <a:off x="5469" y="2941"/>
              <a:ext cx="5" cy="21"/>
            </a:xfrm>
            <a:custGeom>
              <a:avLst/>
              <a:gdLst>
                <a:gd name="T0" fmla="*/ 4 w 6"/>
                <a:gd name="T1" fmla="*/ 25 h 18"/>
                <a:gd name="T2" fmla="*/ 4 w 6"/>
                <a:gd name="T3" fmla="*/ 8 h 18"/>
                <a:gd name="T4" fmla="*/ 4 w 6"/>
                <a:gd name="T5" fmla="*/ 8 h 18"/>
                <a:gd name="T6" fmla="*/ 0 w 6"/>
                <a:gd name="T7" fmla="*/ 0 h 18"/>
                <a:gd name="T8" fmla="*/ 0 w 6"/>
                <a:gd name="T9" fmla="*/ 25 h 18"/>
                <a:gd name="T10" fmla="*/ 4 w 6"/>
                <a:gd name="T11" fmla="*/ 2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244" name="Freeform 4296"/>
            <p:cNvSpPr>
              <a:spLocks/>
            </p:cNvSpPr>
            <p:nvPr/>
          </p:nvSpPr>
          <p:spPr bwMode="auto">
            <a:xfrm>
              <a:off x="5474" y="2968"/>
              <a:ext cx="6" cy="14"/>
            </a:xfrm>
            <a:custGeom>
              <a:avLst/>
              <a:gdLst>
                <a:gd name="T0" fmla="*/ 6 w 6"/>
                <a:gd name="T1" fmla="*/ 16 h 12"/>
                <a:gd name="T2" fmla="*/ 0 w 6"/>
                <a:gd name="T3" fmla="*/ 16 h 12"/>
                <a:gd name="T4" fmla="*/ 0 w 6"/>
                <a:gd name="T5" fmla="*/ 0 h 12"/>
                <a:gd name="T6" fmla="*/ 6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245" name="Freeform 4297"/>
            <p:cNvSpPr>
              <a:spLocks/>
            </p:cNvSpPr>
            <p:nvPr/>
          </p:nvSpPr>
          <p:spPr bwMode="auto">
            <a:xfrm>
              <a:off x="5486" y="2975"/>
              <a:ext cx="7" cy="7"/>
            </a:xfrm>
            <a:custGeom>
              <a:avLst/>
              <a:gdLst>
                <a:gd name="T0" fmla="*/ 8 w 6"/>
                <a:gd name="T1" fmla="*/ 0 h 6"/>
                <a:gd name="T2" fmla="*/ 0 w 6"/>
                <a:gd name="T3" fmla="*/ 8 h 6"/>
                <a:gd name="T4" fmla="*/ 0 w 6"/>
                <a:gd name="T5" fmla="*/ 8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46" name="Freeform 4298"/>
            <p:cNvSpPr>
              <a:spLocks/>
            </p:cNvSpPr>
            <p:nvPr/>
          </p:nvSpPr>
          <p:spPr bwMode="auto">
            <a:xfrm>
              <a:off x="5493" y="3029"/>
              <a:ext cx="5" cy="7"/>
            </a:xfrm>
            <a:custGeom>
              <a:avLst/>
              <a:gdLst>
                <a:gd name="T0" fmla="*/ 4 w 6"/>
                <a:gd name="T1" fmla="*/ 8 h 6"/>
                <a:gd name="T2" fmla="*/ 0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47" name="Freeform 4299"/>
            <p:cNvSpPr>
              <a:spLocks/>
            </p:cNvSpPr>
            <p:nvPr/>
          </p:nvSpPr>
          <p:spPr bwMode="auto">
            <a:xfrm>
              <a:off x="1619" y="3757"/>
              <a:ext cx="25" cy="20"/>
            </a:xfrm>
            <a:custGeom>
              <a:avLst/>
              <a:gdLst>
                <a:gd name="T0" fmla="*/ 26 w 24"/>
                <a:gd name="T1" fmla="*/ 14 h 18"/>
                <a:gd name="T2" fmla="*/ 20 w 24"/>
                <a:gd name="T3" fmla="*/ 8 h 18"/>
                <a:gd name="T4" fmla="*/ 14 w 24"/>
                <a:gd name="T5" fmla="*/ 8 h 18"/>
                <a:gd name="T6" fmla="*/ 14 w 24"/>
                <a:gd name="T7" fmla="*/ 8 h 18"/>
                <a:gd name="T8" fmla="*/ 6 w 24"/>
                <a:gd name="T9" fmla="*/ 0 h 18"/>
                <a:gd name="T10" fmla="*/ 0 w 24"/>
                <a:gd name="T11" fmla="*/ 8 h 18"/>
                <a:gd name="T12" fmla="*/ 0 w 24"/>
                <a:gd name="T13" fmla="*/ 14 h 18"/>
                <a:gd name="T14" fmla="*/ 0 w 24"/>
                <a:gd name="T15" fmla="*/ 22 h 18"/>
                <a:gd name="T16" fmla="*/ 6 w 24"/>
                <a:gd name="T17" fmla="*/ 22 h 18"/>
                <a:gd name="T18" fmla="*/ 14 w 24"/>
                <a:gd name="T19" fmla="*/ 22 h 18"/>
                <a:gd name="T20" fmla="*/ 6 w 24"/>
                <a:gd name="T21" fmla="*/ 14 h 18"/>
                <a:gd name="T22" fmla="*/ 26 w 24"/>
                <a:gd name="T23" fmla="*/ 1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248" name="Freeform 4300"/>
            <p:cNvSpPr>
              <a:spLocks/>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8 h 12"/>
                <a:gd name="T8" fmla="*/ 0 w 18"/>
                <a:gd name="T9" fmla="*/ 14 h 12"/>
                <a:gd name="T10" fmla="*/ 6 w 18"/>
                <a:gd name="T11" fmla="*/ 8 h 12"/>
                <a:gd name="T12" fmla="*/ 0 w 18"/>
                <a:gd name="T13" fmla="*/ 8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49" name="Freeform 4301"/>
            <p:cNvSpPr>
              <a:spLocks/>
            </p:cNvSpPr>
            <p:nvPr/>
          </p:nvSpPr>
          <p:spPr bwMode="auto">
            <a:xfrm>
              <a:off x="2734" y="2995"/>
              <a:ext cx="236" cy="263"/>
            </a:xfrm>
            <a:custGeom>
              <a:avLst/>
              <a:gdLst>
                <a:gd name="T0" fmla="*/ 142 w 233"/>
                <a:gd name="T1" fmla="*/ 199 h 233"/>
                <a:gd name="T2" fmla="*/ 142 w 233"/>
                <a:gd name="T3" fmla="*/ 160 h 233"/>
                <a:gd name="T4" fmla="*/ 142 w 233"/>
                <a:gd name="T5" fmla="*/ 130 h 233"/>
                <a:gd name="T6" fmla="*/ 160 w 233"/>
                <a:gd name="T7" fmla="*/ 130 h 233"/>
                <a:gd name="T8" fmla="*/ 160 w 233"/>
                <a:gd name="T9" fmla="*/ 99 h 233"/>
                <a:gd name="T10" fmla="*/ 160 w 233"/>
                <a:gd name="T11" fmla="*/ 53 h 233"/>
                <a:gd name="T12" fmla="*/ 160 w 233"/>
                <a:gd name="T13" fmla="*/ 30 h 233"/>
                <a:gd name="T14" fmla="*/ 184 w 233"/>
                <a:gd name="T15" fmla="*/ 30 h 233"/>
                <a:gd name="T16" fmla="*/ 204 w 233"/>
                <a:gd name="T17" fmla="*/ 23 h 233"/>
                <a:gd name="T18" fmla="*/ 210 w 233"/>
                <a:gd name="T19" fmla="*/ 38 h 233"/>
                <a:gd name="T20" fmla="*/ 227 w 233"/>
                <a:gd name="T21" fmla="*/ 23 h 233"/>
                <a:gd name="T22" fmla="*/ 239 w 233"/>
                <a:gd name="T23" fmla="*/ 23 h 233"/>
                <a:gd name="T24" fmla="*/ 222 w 233"/>
                <a:gd name="T25" fmla="*/ 16 h 233"/>
                <a:gd name="T26" fmla="*/ 210 w 233"/>
                <a:gd name="T27" fmla="*/ 16 h 233"/>
                <a:gd name="T28" fmla="*/ 154 w 233"/>
                <a:gd name="T29" fmla="*/ 23 h 233"/>
                <a:gd name="T30" fmla="*/ 136 w 233"/>
                <a:gd name="T31" fmla="*/ 16 h 233"/>
                <a:gd name="T32" fmla="*/ 116 w 233"/>
                <a:gd name="T33" fmla="*/ 16 h 233"/>
                <a:gd name="T34" fmla="*/ 116 w 233"/>
                <a:gd name="T35" fmla="*/ 8 h 233"/>
                <a:gd name="T36" fmla="*/ 92 w 233"/>
                <a:gd name="T37" fmla="*/ 8 h 233"/>
                <a:gd name="T38" fmla="*/ 74 w 233"/>
                <a:gd name="T39" fmla="*/ 8 h 233"/>
                <a:gd name="T40" fmla="*/ 30 w 233"/>
                <a:gd name="T41" fmla="*/ 8 h 233"/>
                <a:gd name="T42" fmla="*/ 18 w 233"/>
                <a:gd name="T43" fmla="*/ 0 h 233"/>
                <a:gd name="T44" fmla="*/ 0 w 233"/>
                <a:gd name="T45" fmla="*/ 8 h 233"/>
                <a:gd name="T46" fmla="*/ 0 w 233"/>
                <a:gd name="T47" fmla="*/ 23 h 233"/>
                <a:gd name="T48" fmla="*/ 44 w 233"/>
                <a:gd name="T49" fmla="*/ 146 h 233"/>
                <a:gd name="T50" fmla="*/ 50 w 233"/>
                <a:gd name="T51" fmla="*/ 152 h 233"/>
                <a:gd name="T52" fmla="*/ 44 w 233"/>
                <a:gd name="T53" fmla="*/ 152 h 233"/>
                <a:gd name="T54" fmla="*/ 50 w 233"/>
                <a:gd name="T55" fmla="*/ 228 h 233"/>
                <a:gd name="T56" fmla="*/ 56 w 233"/>
                <a:gd name="T57" fmla="*/ 258 h 233"/>
                <a:gd name="T58" fmla="*/ 68 w 233"/>
                <a:gd name="T59" fmla="*/ 274 h 233"/>
                <a:gd name="T60" fmla="*/ 74 w 233"/>
                <a:gd name="T61" fmla="*/ 289 h 233"/>
                <a:gd name="T62" fmla="*/ 86 w 233"/>
                <a:gd name="T63" fmla="*/ 281 h 233"/>
                <a:gd name="T64" fmla="*/ 92 w 233"/>
                <a:gd name="T65" fmla="*/ 297 h 233"/>
                <a:gd name="T66" fmla="*/ 116 w 233"/>
                <a:gd name="T67" fmla="*/ 297 h 233"/>
                <a:gd name="T68" fmla="*/ 136 w 233"/>
                <a:gd name="T69" fmla="*/ 289 h 233"/>
                <a:gd name="T70" fmla="*/ 136 w 233"/>
                <a:gd name="T71" fmla="*/ 266 h 233"/>
                <a:gd name="T72" fmla="*/ 136 w 233"/>
                <a:gd name="T73" fmla="*/ 244 h 233"/>
                <a:gd name="T74" fmla="*/ 136 w 233"/>
                <a:gd name="T75" fmla="*/ 220 h 233"/>
                <a:gd name="T76" fmla="*/ 142 w 233"/>
                <a:gd name="T77" fmla="*/ 199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prstDash val="solid"/>
              <a:round/>
              <a:headEnd/>
              <a:tailEnd/>
            </a:ln>
          </p:spPr>
          <p:txBody>
            <a:bodyPr/>
            <a:lstStyle/>
            <a:p>
              <a:endParaRPr lang="en-US"/>
            </a:p>
          </p:txBody>
        </p:sp>
        <p:sp>
          <p:nvSpPr>
            <p:cNvPr id="250" name="Freeform 4302"/>
            <p:cNvSpPr>
              <a:spLocks/>
            </p:cNvSpPr>
            <p:nvPr/>
          </p:nvSpPr>
          <p:spPr bwMode="auto">
            <a:xfrm>
              <a:off x="1293" y="2833"/>
              <a:ext cx="223" cy="291"/>
            </a:xfrm>
            <a:custGeom>
              <a:avLst/>
              <a:gdLst>
                <a:gd name="T0" fmla="*/ 151 w 221"/>
                <a:gd name="T1" fmla="*/ 259 h 258"/>
                <a:gd name="T2" fmla="*/ 145 w 221"/>
                <a:gd name="T3" fmla="*/ 290 h 258"/>
                <a:gd name="T4" fmla="*/ 139 w 221"/>
                <a:gd name="T5" fmla="*/ 312 h 258"/>
                <a:gd name="T6" fmla="*/ 139 w 221"/>
                <a:gd name="T7" fmla="*/ 312 h 258"/>
                <a:gd name="T8" fmla="*/ 115 w 221"/>
                <a:gd name="T9" fmla="*/ 312 h 258"/>
                <a:gd name="T10" fmla="*/ 109 w 221"/>
                <a:gd name="T11" fmla="*/ 328 h 258"/>
                <a:gd name="T12" fmla="*/ 103 w 221"/>
                <a:gd name="T13" fmla="*/ 312 h 258"/>
                <a:gd name="T14" fmla="*/ 79 w 221"/>
                <a:gd name="T15" fmla="*/ 306 h 258"/>
                <a:gd name="T16" fmla="*/ 79 w 221"/>
                <a:gd name="T17" fmla="*/ 306 h 258"/>
                <a:gd name="T18" fmla="*/ 61 w 221"/>
                <a:gd name="T19" fmla="*/ 328 h 258"/>
                <a:gd name="T20" fmla="*/ 47 w 221"/>
                <a:gd name="T21" fmla="*/ 328 h 258"/>
                <a:gd name="T22" fmla="*/ 41 w 221"/>
                <a:gd name="T23" fmla="*/ 306 h 258"/>
                <a:gd name="T24" fmla="*/ 35 w 221"/>
                <a:gd name="T25" fmla="*/ 282 h 258"/>
                <a:gd name="T26" fmla="*/ 29 w 221"/>
                <a:gd name="T27" fmla="*/ 259 h 258"/>
                <a:gd name="T28" fmla="*/ 29 w 221"/>
                <a:gd name="T29" fmla="*/ 245 h 258"/>
                <a:gd name="T30" fmla="*/ 24 w 221"/>
                <a:gd name="T31" fmla="*/ 221 h 258"/>
                <a:gd name="T32" fmla="*/ 18 w 221"/>
                <a:gd name="T33" fmla="*/ 206 h 258"/>
                <a:gd name="T34" fmla="*/ 12 w 221"/>
                <a:gd name="T35" fmla="*/ 199 h 258"/>
                <a:gd name="T36" fmla="*/ 12 w 221"/>
                <a:gd name="T37" fmla="*/ 183 h 258"/>
                <a:gd name="T38" fmla="*/ 18 w 221"/>
                <a:gd name="T39" fmla="*/ 160 h 258"/>
                <a:gd name="T40" fmla="*/ 12 w 221"/>
                <a:gd name="T41" fmla="*/ 160 h 258"/>
                <a:gd name="T42" fmla="*/ 12 w 221"/>
                <a:gd name="T43" fmla="*/ 138 h 258"/>
                <a:gd name="T44" fmla="*/ 12 w 221"/>
                <a:gd name="T45" fmla="*/ 122 h 258"/>
                <a:gd name="T46" fmla="*/ 12 w 221"/>
                <a:gd name="T47" fmla="*/ 107 h 258"/>
                <a:gd name="T48" fmla="*/ 12 w 221"/>
                <a:gd name="T49" fmla="*/ 77 h 258"/>
                <a:gd name="T50" fmla="*/ 18 w 221"/>
                <a:gd name="T51" fmla="*/ 69 h 258"/>
                <a:gd name="T52" fmla="*/ 6 w 221"/>
                <a:gd name="T53" fmla="*/ 46 h 258"/>
                <a:gd name="T54" fmla="*/ 0 w 221"/>
                <a:gd name="T55" fmla="*/ 30 h 258"/>
                <a:gd name="T56" fmla="*/ 24 w 221"/>
                <a:gd name="T57" fmla="*/ 30 h 258"/>
                <a:gd name="T58" fmla="*/ 29 w 221"/>
                <a:gd name="T59" fmla="*/ 23 h 258"/>
                <a:gd name="T60" fmla="*/ 41 w 221"/>
                <a:gd name="T61" fmla="*/ 8 h 258"/>
                <a:gd name="T62" fmla="*/ 61 w 221"/>
                <a:gd name="T63" fmla="*/ 0 h 258"/>
                <a:gd name="T64" fmla="*/ 73 w 221"/>
                <a:gd name="T65" fmla="*/ 0 h 258"/>
                <a:gd name="T66" fmla="*/ 79 w 221"/>
                <a:gd name="T67" fmla="*/ 46 h 258"/>
                <a:gd name="T68" fmla="*/ 91 w 221"/>
                <a:gd name="T69" fmla="*/ 61 h 258"/>
                <a:gd name="T70" fmla="*/ 103 w 221"/>
                <a:gd name="T71" fmla="*/ 69 h 258"/>
                <a:gd name="T72" fmla="*/ 121 w 221"/>
                <a:gd name="T73" fmla="*/ 77 h 258"/>
                <a:gd name="T74" fmla="*/ 139 w 221"/>
                <a:gd name="T75" fmla="*/ 91 h 258"/>
                <a:gd name="T76" fmla="*/ 157 w 221"/>
                <a:gd name="T77" fmla="*/ 99 h 258"/>
                <a:gd name="T78" fmla="*/ 163 w 221"/>
                <a:gd name="T79" fmla="*/ 107 h 258"/>
                <a:gd name="T80" fmla="*/ 171 w 221"/>
                <a:gd name="T81" fmla="*/ 138 h 258"/>
                <a:gd name="T82" fmla="*/ 163 w 221"/>
                <a:gd name="T83" fmla="*/ 138 h 258"/>
                <a:gd name="T84" fmla="*/ 171 w 221"/>
                <a:gd name="T85" fmla="*/ 146 h 258"/>
                <a:gd name="T86" fmla="*/ 177 w 221"/>
                <a:gd name="T87" fmla="*/ 160 h 258"/>
                <a:gd name="T88" fmla="*/ 189 w 221"/>
                <a:gd name="T89" fmla="*/ 168 h 258"/>
                <a:gd name="T90" fmla="*/ 207 w 221"/>
                <a:gd name="T91" fmla="*/ 168 h 258"/>
                <a:gd name="T92" fmla="*/ 207 w 221"/>
                <a:gd name="T93" fmla="*/ 191 h 258"/>
                <a:gd name="T94" fmla="*/ 219 w 221"/>
                <a:gd name="T95" fmla="*/ 206 h 258"/>
                <a:gd name="T96" fmla="*/ 225 w 221"/>
                <a:gd name="T97" fmla="*/ 213 h 258"/>
                <a:gd name="T98" fmla="*/ 219 w 221"/>
                <a:gd name="T99" fmla="*/ 229 h 258"/>
                <a:gd name="T100" fmla="*/ 213 w 221"/>
                <a:gd name="T101" fmla="*/ 252 h 258"/>
                <a:gd name="T102" fmla="*/ 219 w 221"/>
                <a:gd name="T103" fmla="*/ 259 h 258"/>
                <a:gd name="T104" fmla="*/ 213 w 221"/>
                <a:gd name="T105" fmla="*/ 259 h 258"/>
                <a:gd name="T106" fmla="*/ 213 w 221"/>
                <a:gd name="T107" fmla="*/ 259 h 258"/>
                <a:gd name="T108" fmla="*/ 201 w 221"/>
                <a:gd name="T109" fmla="*/ 245 h 258"/>
                <a:gd name="T110" fmla="*/ 151 w 221"/>
                <a:gd name="T111" fmla="*/ 252 h 258"/>
                <a:gd name="T112" fmla="*/ 151 w 221"/>
                <a:gd name="T113" fmla="*/ 259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251" name="Freeform 4303"/>
            <p:cNvSpPr>
              <a:spLocks/>
            </p:cNvSpPr>
            <p:nvPr/>
          </p:nvSpPr>
          <p:spPr bwMode="auto">
            <a:xfrm>
              <a:off x="2875" y="3016"/>
              <a:ext cx="163" cy="201"/>
            </a:xfrm>
            <a:custGeom>
              <a:avLst/>
              <a:gdLst>
                <a:gd name="T0" fmla="*/ 0 w 161"/>
                <a:gd name="T1" fmla="*/ 174 h 179"/>
                <a:gd name="T2" fmla="*/ 0 w 161"/>
                <a:gd name="T3" fmla="*/ 136 h 179"/>
                <a:gd name="T4" fmla="*/ 0 w 161"/>
                <a:gd name="T5" fmla="*/ 106 h 179"/>
                <a:gd name="T6" fmla="*/ 18 w 161"/>
                <a:gd name="T7" fmla="*/ 106 h 179"/>
                <a:gd name="T8" fmla="*/ 18 w 161"/>
                <a:gd name="T9" fmla="*/ 75 h 179"/>
                <a:gd name="T10" fmla="*/ 18 w 161"/>
                <a:gd name="T11" fmla="*/ 30 h 179"/>
                <a:gd name="T12" fmla="*/ 18 w 161"/>
                <a:gd name="T13" fmla="*/ 8 h 179"/>
                <a:gd name="T14" fmla="*/ 44 w 161"/>
                <a:gd name="T15" fmla="*/ 8 h 179"/>
                <a:gd name="T16" fmla="*/ 62 w 161"/>
                <a:gd name="T17" fmla="*/ 0 h 179"/>
                <a:gd name="T18" fmla="*/ 68 w 161"/>
                <a:gd name="T19" fmla="*/ 15 h 179"/>
                <a:gd name="T20" fmla="*/ 85 w 161"/>
                <a:gd name="T21" fmla="*/ 0 h 179"/>
                <a:gd name="T22" fmla="*/ 97 w 161"/>
                <a:gd name="T23" fmla="*/ 0 h 179"/>
                <a:gd name="T24" fmla="*/ 103 w 161"/>
                <a:gd name="T25" fmla="*/ 22 h 179"/>
                <a:gd name="T26" fmla="*/ 115 w 161"/>
                <a:gd name="T27" fmla="*/ 45 h 179"/>
                <a:gd name="T28" fmla="*/ 129 w 161"/>
                <a:gd name="T29" fmla="*/ 61 h 179"/>
                <a:gd name="T30" fmla="*/ 135 w 161"/>
                <a:gd name="T31" fmla="*/ 61 h 179"/>
                <a:gd name="T32" fmla="*/ 141 w 161"/>
                <a:gd name="T33" fmla="*/ 68 h 179"/>
                <a:gd name="T34" fmla="*/ 147 w 161"/>
                <a:gd name="T35" fmla="*/ 91 h 179"/>
                <a:gd name="T36" fmla="*/ 159 w 161"/>
                <a:gd name="T37" fmla="*/ 99 h 179"/>
                <a:gd name="T38" fmla="*/ 165 w 161"/>
                <a:gd name="T39" fmla="*/ 106 h 179"/>
                <a:gd name="T40" fmla="*/ 165 w 161"/>
                <a:gd name="T41" fmla="*/ 106 h 179"/>
                <a:gd name="T42" fmla="*/ 141 w 161"/>
                <a:gd name="T43" fmla="*/ 129 h 179"/>
                <a:gd name="T44" fmla="*/ 121 w 161"/>
                <a:gd name="T45" fmla="*/ 144 h 179"/>
                <a:gd name="T46" fmla="*/ 109 w 161"/>
                <a:gd name="T47" fmla="*/ 166 h 179"/>
                <a:gd name="T48" fmla="*/ 103 w 161"/>
                <a:gd name="T49" fmla="*/ 174 h 179"/>
                <a:gd name="T50" fmla="*/ 91 w 161"/>
                <a:gd name="T51" fmla="*/ 195 h 179"/>
                <a:gd name="T52" fmla="*/ 68 w 161"/>
                <a:gd name="T53" fmla="*/ 189 h 179"/>
                <a:gd name="T54" fmla="*/ 50 w 161"/>
                <a:gd name="T55" fmla="*/ 189 h 179"/>
                <a:gd name="T56" fmla="*/ 44 w 161"/>
                <a:gd name="T57" fmla="*/ 203 h 179"/>
                <a:gd name="T58" fmla="*/ 30 w 161"/>
                <a:gd name="T59" fmla="*/ 218 h 179"/>
                <a:gd name="T60" fmla="*/ 12 w 161"/>
                <a:gd name="T61" fmla="*/ 226 h 179"/>
                <a:gd name="T62" fmla="*/ 6 w 161"/>
                <a:gd name="T63" fmla="*/ 218 h 179"/>
                <a:gd name="T64" fmla="*/ 12 w 161"/>
                <a:gd name="T65" fmla="*/ 195 h 179"/>
                <a:gd name="T66" fmla="*/ 0 w 161"/>
                <a:gd name="T67" fmla="*/ 174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239FB1"/>
            </a:solidFill>
            <a:ln w="9525">
              <a:solidFill>
                <a:srgbClr val="000000"/>
              </a:solidFill>
              <a:prstDash val="solid"/>
              <a:round/>
              <a:headEnd/>
              <a:tailEnd/>
            </a:ln>
          </p:spPr>
          <p:txBody>
            <a:bodyPr/>
            <a:lstStyle/>
            <a:p>
              <a:endParaRPr lang="en-US"/>
            </a:p>
          </p:txBody>
        </p:sp>
        <p:sp>
          <p:nvSpPr>
            <p:cNvPr id="252" name="Freeform 4304"/>
            <p:cNvSpPr>
              <a:spLocks/>
            </p:cNvSpPr>
            <p:nvPr/>
          </p:nvSpPr>
          <p:spPr bwMode="auto">
            <a:xfrm>
              <a:off x="3291" y="2867"/>
              <a:ext cx="6" cy="13"/>
            </a:xfrm>
            <a:custGeom>
              <a:avLst/>
              <a:gdLst>
                <a:gd name="T0" fmla="*/ 6 w 6"/>
                <a:gd name="T1" fmla="*/ 14 h 12"/>
                <a:gd name="T2" fmla="*/ 0 w 6"/>
                <a:gd name="T3" fmla="*/ 14 h 12"/>
                <a:gd name="T4" fmla="*/ 0 w 6"/>
                <a:gd name="T5" fmla="*/ 0 h 12"/>
                <a:gd name="T6" fmla="*/ 6 w 6"/>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253" name="Freeform 4305"/>
            <p:cNvSpPr>
              <a:spLocks/>
            </p:cNvSpPr>
            <p:nvPr/>
          </p:nvSpPr>
          <p:spPr bwMode="auto">
            <a:xfrm>
              <a:off x="2988" y="3258"/>
              <a:ext cx="43" cy="40"/>
            </a:xfrm>
            <a:custGeom>
              <a:avLst/>
              <a:gdLst>
                <a:gd name="T0" fmla="*/ 18 w 42"/>
                <a:gd name="T1" fmla="*/ 0 h 36"/>
                <a:gd name="T2" fmla="*/ 0 w 42"/>
                <a:gd name="T3" fmla="*/ 22 h 36"/>
                <a:gd name="T4" fmla="*/ 12 w 42"/>
                <a:gd name="T5" fmla="*/ 44 h 36"/>
                <a:gd name="T6" fmla="*/ 18 w 42"/>
                <a:gd name="T7" fmla="*/ 37 h 36"/>
                <a:gd name="T8" fmla="*/ 38 w 42"/>
                <a:gd name="T9" fmla="*/ 22 h 36"/>
                <a:gd name="T10" fmla="*/ 44 w 42"/>
                <a:gd name="T11" fmla="*/ 8 h 36"/>
                <a:gd name="T12" fmla="*/ 26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254" name="Freeform 4306"/>
            <p:cNvSpPr>
              <a:spLocks/>
            </p:cNvSpPr>
            <p:nvPr/>
          </p:nvSpPr>
          <p:spPr bwMode="auto">
            <a:xfrm>
              <a:off x="3281" y="2887"/>
              <a:ext cx="138" cy="298"/>
            </a:xfrm>
            <a:custGeom>
              <a:avLst/>
              <a:gdLst>
                <a:gd name="T0" fmla="*/ 47 w 137"/>
                <a:gd name="T1" fmla="*/ 91 h 264"/>
                <a:gd name="T2" fmla="*/ 41 w 137"/>
                <a:gd name="T3" fmla="*/ 91 h 264"/>
                <a:gd name="T4" fmla="*/ 29 w 137"/>
                <a:gd name="T5" fmla="*/ 107 h 264"/>
                <a:gd name="T6" fmla="*/ 23 w 137"/>
                <a:gd name="T7" fmla="*/ 122 h 264"/>
                <a:gd name="T8" fmla="*/ 17 w 137"/>
                <a:gd name="T9" fmla="*/ 146 h 264"/>
                <a:gd name="T10" fmla="*/ 23 w 137"/>
                <a:gd name="T11" fmla="*/ 168 h 264"/>
                <a:gd name="T12" fmla="*/ 23 w 137"/>
                <a:gd name="T13" fmla="*/ 199 h 264"/>
                <a:gd name="T14" fmla="*/ 11 w 137"/>
                <a:gd name="T15" fmla="*/ 214 h 264"/>
                <a:gd name="T16" fmla="*/ 5 w 137"/>
                <a:gd name="T17" fmla="*/ 229 h 264"/>
                <a:gd name="T18" fmla="*/ 0 w 137"/>
                <a:gd name="T19" fmla="*/ 268 h 264"/>
                <a:gd name="T20" fmla="*/ 5 w 137"/>
                <a:gd name="T21" fmla="*/ 290 h 264"/>
                <a:gd name="T22" fmla="*/ 11 w 137"/>
                <a:gd name="T23" fmla="*/ 328 h 264"/>
                <a:gd name="T24" fmla="*/ 35 w 137"/>
                <a:gd name="T25" fmla="*/ 336 h 264"/>
                <a:gd name="T26" fmla="*/ 47 w 137"/>
                <a:gd name="T27" fmla="*/ 328 h 264"/>
                <a:gd name="T28" fmla="*/ 65 w 137"/>
                <a:gd name="T29" fmla="*/ 321 h 264"/>
                <a:gd name="T30" fmla="*/ 73 w 137"/>
                <a:gd name="T31" fmla="*/ 298 h 264"/>
                <a:gd name="T32" fmla="*/ 79 w 137"/>
                <a:gd name="T33" fmla="*/ 275 h 264"/>
                <a:gd name="T34" fmla="*/ 85 w 137"/>
                <a:gd name="T35" fmla="*/ 253 h 264"/>
                <a:gd name="T36" fmla="*/ 91 w 137"/>
                <a:gd name="T37" fmla="*/ 229 h 264"/>
                <a:gd name="T38" fmla="*/ 97 w 137"/>
                <a:gd name="T39" fmla="*/ 207 h 264"/>
                <a:gd name="T40" fmla="*/ 103 w 137"/>
                <a:gd name="T41" fmla="*/ 184 h 264"/>
                <a:gd name="T42" fmla="*/ 109 w 137"/>
                <a:gd name="T43" fmla="*/ 160 h 264"/>
                <a:gd name="T44" fmla="*/ 115 w 137"/>
                <a:gd name="T45" fmla="*/ 138 h 264"/>
                <a:gd name="T46" fmla="*/ 121 w 137"/>
                <a:gd name="T47" fmla="*/ 115 h 264"/>
                <a:gd name="T48" fmla="*/ 121 w 137"/>
                <a:gd name="T49" fmla="*/ 85 h 264"/>
                <a:gd name="T50" fmla="*/ 133 w 137"/>
                <a:gd name="T51" fmla="*/ 91 h 264"/>
                <a:gd name="T52" fmla="*/ 139 w 137"/>
                <a:gd name="T53" fmla="*/ 77 h 264"/>
                <a:gd name="T54" fmla="*/ 133 w 137"/>
                <a:gd name="T55" fmla="*/ 46 h 264"/>
                <a:gd name="T56" fmla="*/ 127 w 137"/>
                <a:gd name="T57" fmla="*/ 16 h 264"/>
                <a:gd name="T58" fmla="*/ 121 w 137"/>
                <a:gd name="T59" fmla="*/ 0 h 264"/>
                <a:gd name="T60" fmla="*/ 115 w 137"/>
                <a:gd name="T61" fmla="*/ 0 h 264"/>
                <a:gd name="T62" fmla="*/ 109 w 137"/>
                <a:gd name="T63" fmla="*/ 8 h 264"/>
                <a:gd name="T64" fmla="*/ 109 w 137"/>
                <a:gd name="T65" fmla="*/ 30 h 264"/>
                <a:gd name="T66" fmla="*/ 103 w 137"/>
                <a:gd name="T67" fmla="*/ 38 h 264"/>
                <a:gd name="T68" fmla="*/ 97 w 137"/>
                <a:gd name="T69" fmla="*/ 38 h 264"/>
                <a:gd name="T70" fmla="*/ 91 w 137"/>
                <a:gd name="T71" fmla="*/ 38 h 264"/>
                <a:gd name="T72" fmla="*/ 91 w 137"/>
                <a:gd name="T73" fmla="*/ 46 h 264"/>
                <a:gd name="T74" fmla="*/ 91 w 137"/>
                <a:gd name="T75" fmla="*/ 61 h 264"/>
                <a:gd name="T76" fmla="*/ 91 w 137"/>
                <a:gd name="T77" fmla="*/ 61 h 264"/>
                <a:gd name="T78" fmla="*/ 85 w 137"/>
                <a:gd name="T79" fmla="*/ 69 h 264"/>
                <a:gd name="T80" fmla="*/ 85 w 137"/>
                <a:gd name="T81" fmla="*/ 61 h 264"/>
                <a:gd name="T82" fmla="*/ 79 w 137"/>
                <a:gd name="T83" fmla="*/ 77 h 264"/>
                <a:gd name="T84" fmla="*/ 73 w 137"/>
                <a:gd name="T85" fmla="*/ 85 h 264"/>
                <a:gd name="T86" fmla="*/ 73 w 137"/>
                <a:gd name="T87" fmla="*/ 77 h 264"/>
                <a:gd name="T88" fmla="*/ 65 w 137"/>
                <a:gd name="T89" fmla="*/ 91 h 264"/>
                <a:gd name="T90" fmla="*/ 47 w 137"/>
                <a:gd name="T91" fmla="*/ 91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239FB1"/>
            </a:solidFill>
            <a:ln w="9525">
              <a:solidFill>
                <a:srgbClr val="000000"/>
              </a:solidFill>
              <a:prstDash val="solid"/>
              <a:round/>
              <a:headEnd/>
              <a:tailEnd/>
            </a:ln>
          </p:spPr>
          <p:txBody>
            <a:bodyPr/>
            <a:lstStyle/>
            <a:p>
              <a:endParaRPr lang="en-US"/>
            </a:p>
          </p:txBody>
        </p:sp>
        <p:sp>
          <p:nvSpPr>
            <p:cNvPr id="255" name="Freeform 4307"/>
            <p:cNvSpPr>
              <a:spLocks/>
            </p:cNvSpPr>
            <p:nvPr/>
          </p:nvSpPr>
          <p:spPr bwMode="auto">
            <a:xfrm>
              <a:off x="3104" y="2826"/>
              <a:ext cx="56" cy="169"/>
            </a:xfrm>
            <a:custGeom>
              <a:avLst/>
              <a:gdLst>
                <a:gd name="T0" fmla="*/ 32 w 54"/>
                <a:gd name="T1" fmla="*/ 137 h 150"/>
                <a:gd name="T2" fmla="*/ 26 w 54"/>
                <a:gd name="T3" fmla="*/ 160 h 150"/>
                <a:gd name="T4" fmla="*/ 38 w 54"/>
                <a:gd name="T5" fmla="*/ 175 h 150"/>
                <a:gd name="T6" fmla="*/ 46 w 54"/>
                <a:gd name="T7" fmla="*/ 190 h 150"/>
                <a:gd name="T8" fmla="*/ 46 w 54"/>
                <a:gd name="T9" fmla="*/ 175 h 150"/>
                <a:gd name="T10" fmla="*/ 52 w 54"/>
                <a:gd name="T11" fmla="*/ 168 h 150"/>
                <a:gd name="T12" fmla="*/ 58 w 54"/>
                <a:gd name="T13" fmla="*/ 130 h 150"/>
                <a:gd name="T14" fmla="*/ 46 w 54"/>
                <a:gd name="T15" fmla="*/ 114 h 150"/>
                <a:gd name="T16" fmla="*/ 38 w 54"/>
                <a:gd name="T17" fmla="*/ 99 h 150"/>
                <a:gd name="T18" fmla="*/ 32 w 54"/>
                <a:gd name="T19" fmla="*/ 77 h 150"/>
                <a:gd name="T20" fmla="*/ 38 w 54"/>
                <a:gd name="T21" fmla="*/ 53 h 150"/>
                <a:gd name="T22" fmla="*/ 46 w 54"/>
                <a:gd name="T23" fmla="*/ 53 h 150"/>
                <a:gd name="T24" fmla="*/ 46 w 54"/>
                <a:gd name="T25" fmla="*/ 53 h 150"/>
                <a:gd name="T26" fmla="*/ 38 w 54"/>
                <a:gd name="T27" fmla="*/ 30 h 150"/>
                <a:gd name="T28" fmla="*/ 32 w 54"/>
                <a:gd name="T29" fmla="*/ 8 h 150"/>
                <a:gd name="T30" fmla="*/ 26 w 54"/>
                <a:gd name="T31" fmla="*/ 0 h 150"/>
                <a:gd name="T32" fmla="*/ 6 w 54"/>
                <a:gd name="T33" fmla="*/ 0 h 150"/>
                <a:gd name="T34" fmla="*/ 6 w 54"/>
                <a:gd name="T35" fmla="*/ 0 h 150"/>
                <a:gd name="T36" fmla="*/ 20 w 54"/>
                <a:gd name="T37" fmla="*/ 23 h 150"/>
                <a:gd name="T38" fmla="*/ 12 w 54"/>
                <a:gd name="T39" fmla="*/ 30 h 150"/>
                <a:gd name="T40" fmla="*/ 12 w 54"/>
                <a:gd name="T41" fmla="*/ 53 h 150"/>
                <a:gd name="T42" fmla="*/ 12 w 54"/>
                <a:gd name="T43" fmla="*/ 69 h 150"/>
                <a:gd name="T44" fmla="*/ 12 w 54"/>
                <a:gd name="T45" fmla="*/ 77 h 150"/>
                <a:gd name="T46" fmla="*/ 0 w 54"/>
                <a:gd name="T47" fmla="*/ 99 h 150"/>
                <a:gd name="T48" fmla="*/ 6 w 54"/>
                <a:gd name="T49" fmla="*/ 114 h 150"/>
                <a:gd name="T50" fmla="*/ 12 w 54"/>
                <a:gd name="T51" fmla="*/ 122 h 150"/>
                <a:gd name="T52" fmla="*/ 26 w 54"/>
                <a:gd name="T53" fmla="*/ 122 h 150"/>
                <a:gd name="T54" fmla="*/ 32 w 54"/>
                <a:gd name="T55" fmla="*/ 13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p>
          </p:txBody>
        </p:sp>
        <p:sp>
          <p:nvSpPr>
            <p:cNvPr id="256" name="Freeform 4308"/>
            <p:cNvSpPr>
              <a:spLocks/>
            </p:cNvSpPr>
            <p:nvPr/>
          </p:nvSpPr>
          <p:spPr bwMode="auto">
            <a:xfrm>
              <a:off x="3055" y="2847"/>
              <a:ext cx="188" cy="370"/>
            </a:xfrm>
            <a:custGeom>
              <a:avLst/>
              <a:gdLst>
                <a:gd name="T0" fmla="*/ 80 w 186"/>
                <a:gd name="T1" fmla="*/ 243 h 329"/>
                <a:gd name="T2" fmla="*/ 86 w 186"/>
                <a:gd name="T3" fmla="*/ 235 h 329"/>
                <a:gd name="T4" fmla="*/ 116 w 186"/>
                <a:gd name="T5" fmla="*/ 190 h 329"/>
                <a:gd name="T6" fmla="*/ 154 w 186"/>
                <a:gd name="T7" fmla="*/ 166 h 329"/>
                <a:gd name="T8" fmla="*/ 190 w 186"/>
                <a:gd name="T9" fmla="*/ 121 h 329"/>
                <a:gd name="T10" fmla="*/ 190 w 186"/>
                <a:gd name="T11" fmla="*/ 99 h 329"/>
                <a:gd name="T12" fmla="*/ 190 w 186"/>
                <a:gd name="T13" fmla="*/ 53 h 329"/>
                <a:gd name="T14" fmla="*/ 190 w 186"/>
                <a:gd name="T15" fmla="*/ 0 h 329"/>
                <a:gd name="T16" fmla="*/ 172 w 186"/>
                <a:gd name="T17" fmla="*/ 15 h 329"/>
                <a:gd name="T18" fmla="*/ 140 w 186"/>
                <a:gd name="T19" fmla="*/ 22 h 329"/>
                <a:gd name="T20" fmla="*/ 110 w 186"/>
                <a:gd name="T21" fmla="*/ 30 h 329"/>
                <a:gd name="T22" fmla="*/ 92 w 186"/>
                <a:gd name="T23" fmla="*/ 30 h 329"/>
                <a:gd name="T24" fmla="*/ 80 w 186"/>
                <a:gd name="T25" fmla="*/ 53 h 329"/>
                <a:gd name="T26" fmla="*/ 92 w 186"/>
                <a:gd name="T27" fmla="*/ 91 h 329"/>
                <a:gd name="T28" fmla="*/ 98 w 186"/>
                <a:gd name="T29" fmla="*/ 144 h 329"/>
                <a:gd name="T30" fmla="*/ 92 w 186"/>
                <a:gd name="T31" fmla="*/ 166 h 329"/>
                <a:gd name="T32" fmla="*/ 74 w 186"/>
                <a:gd name="T33" fmla="*/ 136 h 329"/>
                <a:gd name="T34" fmla="*/ 74 w 186"/>
                <a:gd name="T35" fmla="*/ 99 h 329"/>
                <a:gd name="T36" fmla="*/ 56 w 186"/>
                <a:gd name="T37" fmla="*/ 91 h 329"/>
                <a:gd name="T38" fmla="*/ 30 w 186"/>
                <a:gd name="T39" fmla="*/ 106 h 329"/>
                <a:gd name="T40" fmla="*/ 0 w 186"/>
                <a:gd name="T41" fmla="*/ 121 h 329"/>
                <a:gd name="T42" fmla="*/ 6 w 186"/>
                <a:gd name="T43" fmla="*/ 144 h 329"/>
                <a:gd name="T44" fmla="*/ 30 w 186"/>
                <a:gd name="T45" fmla="*/ 152 h 329"/>
                <a:gd name="T46" fmla="*/ 50 w 186"/>
                <a:gd name="T47" fmla="*/ 190 h 329"/>
                <a:gd name="T48" fmla="*/ 50 w 186"/>
                <a:gd name="T49" fmla="*/ 235 h 329"/>
                <a:gd name="T50" fmla="*/ 36 w 186"/>
                <a:gd name="T51" fmla="*/ 273 h 329"/>
                <a:gd name="T52" fmla="*/ 18 w 186"/>
                <a:gd name="T53" fmla="*/ 304 h 329"/>
                <a:gd name="T54" fmla="*/ 24 w 186"/>
                <a:gd name="T55" fmla="*/ 342 h 329"/>
                <a:gd name="T56" fmla="*/ 24 w 186"/>
                <a:gd name="T57" fmla="*/ 394 h 329"/>
                <a:gd name="T58" fmla="*/ 36 w 186"/>
                <a:gd name="T59" fmla="*/ 416 h 329"/>
                <a:gd name="T60" fmla="*/ 36 w 186"/>
                <a:gd name="T61" fmla="*/ 394 h 329"/>
                <a:gd name="T62" fmla="*/ 86 w 186"/>
                <a:gd name="T63" fmla="*/ 349 h 329"/>
                <a:gd name="T64" fmla="*/ 86 w 186"/>
                <a:gd name="T65" fmla="*/ 318 h 329"/>
                <a:gd name="T66" fmla="*/ 86 w 186"/>
                <a:gd name="T67" fmla="*/ 304 h 329"/>
                <a:gd name="T68" fmla="*/ 80 w 186"/>
                <a:gd name="T69" fmla="*/ 258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prstDash val="solid"/>
              <a:round/>
              <a:headEnd/>
              <a:tailEnd/>
            </a:ln>
          </p:spPr>
          <p:txBody>
            <a:bodyPr/>
            <a:lstStyle/>
            <a:p>
              <a:endParaRPr lang="en-US"/>
            </a:p>
          </p:txBody>
        </p:sp>
        <p:sp>
          <p:nvSpPr>
            <p:cNvPr id="257" name="Freeform 4309"/>
            <p:cNvSpPr>
              <a:spLocks/>
            </p:cNvSpPr>
            <p:nvPr/>
          </p:nvSpPr>
          <p:spPr bwMode="auto">
            <a:xfrm>
              <a:off x="2807" y="3110"/>
              <a:ext cx="285" cy="283"/>
            </a:xfrm>
            <a:custGeom>
              <a:avLst/>
              <a:gdLst>
                <a:gd name="T0" fmla="*/ 62 w 281"/>
                <a:gd name="T1" fmla="*/ 90 h 251"/>
                <a:gd name="T2" fmla="*/ 62 w 281"/>
                <a:gd name="T3" fmla="*/ 136 h 251"/>
                <a:gd name="T4" fmla="*/ 44 w 281"/>
                <a:gd name="T5" fmla="*/ 167 h 251"/>
                <a:gd name="T6" fmla="*/ 12 w 281"/>
                <a:gd name="T7" fmla="*/ 151 h 251"/>
                <a:gd name="T8" fmla="*/ 6 w 281"/>
                <a:gd name="T9" fmla="*/ 189 h 251"/>
                <a:gd name="T10" fmla="*/ 24 w 281"/>
                <a:gd name="T11" fmla="*/ 236 h 251"/>
                <a:gd name="T12" fmla="*/ 24 w 281"/>
                <a:gd name="T13" fmla="*/ 266 h 251"/>
                <a:gd name="T14" fmla="*/ 30 w 281"/>
                <a:gd name="T15" fmla="*/ 303 h 251"/>
                <a:gd name="T16" fmla="*/ 44 w 281"/>
                <a:gd name="T17" fmla="*/ 311 h 251"/>
                <a:gd name="T18" fmla="*/ 74 w 281"/>
                <a:gd name="T19" fmla="*/ 311 h 251"/>
                <a:gd name="T20" fmla="*/ 112 w 281"/>
                <a:gd name="T21" fmla="*/ 303 h 251"/>
                <a:gd name="T22" fmla="*/ 153 w 281"/>
                <a:gd name="T23" fmla="*/ 297 h 251"/>
                <a:gd name="T24" fmla="*/ 185 w 281"/>
                <a:gd name="T25" fmla="*/ 281 h 251"/>
                <a:gd name="T26" fmla="*/ 215 w 281"/>
                <a:gd name="T27" fmla="*/ 250 h 251"/>
                <a:gd name="T28" fmla="*/ 245 w 281"/>
                <a:gd name="T29" fmla="*/ 205 h 251"/>
                <a:gd name="T30" fmla="*/ 271 w 281"/>
                <a:gd name="T31" fmla="*/ 167 h 251"/>
                <a:gd name="T32" fmla="*/ 289 w 281"/>
                <a:gd name="T33" fmla="*/ 121 h 251"/>
                <a:gd name="T34" fmla="*/ 277 w 281"/>
                <a:gd name="T35" fmla="*/ 129 h 251"/>
                <a:gd name="T36" fmla="*/ 259 w 281"/>
                <a:gd name="T37" fmla="*/ 106 h 251"/>
                <a:gd name="T38" fmla="*/ 277 w 281"/>
                <a:gd name="T39" fmla="*/ 98 h 251"/>
                <a:gd name="T40" fmla="*/ 277 w 281"/>
                <a:gd name="T41" fmla="*/ 46 h 251"/>
                <a:gd name="T42" fmla="*/ 271 w 281"/>
                <a:gd name="T43" fmla="*/ 8 h 251"/>
                <a:gd name="T44" fmla="*/ 233 w 281"/>
                <a:gd name="T45" fmla="*/ 0 h 251"/>
                <a:gd name="T46" fmla="*/ 209 w 281"/>
                <a:gd name="T47" fmla="*/ 23 h 251"/>
                <a:gd name="T48" fmla="*/ 177 w 281"/>
                <a:gd name="T49" fmla="*/ 61 h 251"/>
                <a:gd name="T50" fmla="*/ 159 w 281"/>
                <a:gd name="T51" fmla="*/ 90 h 251"/>
                <a:gd name="T52" fmla="*/ 118 w 281"/>
                <a:gd name="T53" fmla="*/ 83 h 251"/>
                <a:gd name="T54" fmla="*/ 98 w 281"/>
                <a:gd name="T55" fmla="*/ 113 h 251"/>
                <a:gd name="T56" fmla="*/ 74 w 281"/>
                <a:gd name="T57" fmla="*/ 113 h 251"/>
                <a:gd name="T58" fmla="*/ 68 w 281"/>
                <a:gd name="T59" fmla="*/ 69 h 251"/>
                <a:gd name="T60" fmla="*/ 185 w 281"/>
                <a:gd name="T61" fmla="*/ 189 h 251"/>
                <a:gd name="T62" fmla="*/ 203 w 281"/>
                <a:gd name="T63" fmla="*/ 205 h 251"/>
                <a:gd name="T64" fmla="*/ 227 w 281"/>
                <a:gd name="T65" fmla="*/ 174 h 251"/>
                <a:gd name="T66" fmla="*/ 203 w 281"/>
                <a:gd name="T67" fmla="*/ 16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 name="Freeform 4310"/>
            <p:cNvSpPr>
              <a:spLocks/>
            </p:cNvSpPr>
            <p:nvPr/>
          </p:nvSpPr>
          <p:spPr bwMode="auto">
            <a:xfrm>
              <a:off x="2807" y="3110"/>
              <a:ext cx="285" cy="283"/>
            </a:xfrm>
            <a:custGeom>
              <a:avLst/>
              <a:gdLst>
                <a:gd name="T0" fmla="*/ 68 w 281"/>
                <a:gd name="T1" fmla="*/ 69 h 251"/>
                <a:gd name="T2" fmla="*/ 62 w 281"/>
                <a:gd name="T3" fmla="*/ 90 h 251"/>
                <a:gd name="T4" fmla="*/ 62 w 281"/>
                <a:gd name="T5" fmla="*/ 113 h 251"/>
                <a:gd name="T6" fmla="*/ 62 w 281"/>
                <a:gd name="T7" fmla="*/ 136 h 251"/>
                <a:gd name="T8" fmla="*/ 62 w 281"/>
                <a:gd name="T9" fmla="*/ 159 h 251"/>
                <a:gd name="T10" fmla="*/ 44 w 281"/>
                <a:gd name="T11" fmla="*/ 167 h 251"/>
                <a:gd name="T12" fmla="*/ 18 w 281"/>
                <a:gd name="T13" fmla="*/ 167 h 251"/>
                <a:gd name="T14" fmla="*/ 12 w 281"/>
                <a:gd name="T15" fmla="*/ 151 h 251"/>
                <a:gd name="T16" fmla="*/ 0 w 281"/>
                <a:gd name="T17" fmla="*/ 159 h 251"/>
                <a:gd name="T18" fmla="*/ 6 w 281"/>
                <a:gd name="T19" fmla="*/ 189 h 251"/>
                <a:gd name="T20" fmla="*/ 18 w 281"/>
                <a:gd name="T21" fmla="*/ 212 h 251"/>
                <a:gd name="T22" fmla="*/ 24 w 281"/>
                <a:gd name="T23" fmla="*/ 236 h 251"/>
                <a:gd name="T24" fmla="*/ 30 w 281"/>
                <a:gd name="T25" fmla="*/ 258 h 251"/>
                <a:gd name="T26" fmla="*/ 24 w 281"/>
                <a:gd name="T27" fmla="*/ 266 h 251"/>
                <a:gd name="T28" fmla="*/ 24 w 281"/>
                <a:gd name="T29" fmla="*/ 281 h 251"/>
                <a:gd name="T30" fmla="*/ 30 w 281"/>
                <a:gd name="T31" fmla="*/ 303 h 251"/>
                <a:gd name="T32" fmla="*/ 38 w 281"/>
                <a:gd name="T33" fmla="*/ 303 h 251"/>
                <a:gd name="T34" fmla="*/ 44 w 281"/>
                <a:gd name="T35" fmla="*/ 311 h 251"/>
                <a:gd name="T36" fmla="*/ 56 w 281"/>
                <a:gd name="T37" fmla="*/ 319 h 251"/>
                <a:gd name="T38" fmla="*/ 74 w 281"/>
                <a:gd name="T39" fmla="*/ 311 h 251"/>
                <a:gd name="T40" fmla="*/ 92 w 281"/>
                <a:gd name="T41" fmla="*/ 303 h 251"/>
                <a:gd name="T42" fmla="*/ 112 w 281"/>
                <a:gd name="T43" fmla="*/ 303 h 251"/>
                <a:gd name="T44" fmla="*/ 130 w 281"/>
                <a:gd name="T45" fmla="*/ 303 h 251"/>
                <a:gd name="T46" fmla="*/ 153 w 281"/>
                <a:gd name="T47" fmla="*/ 297 h 251"/>
                <a:gd name="T48" fmla="*/ 165 w 281"/>
                <a:gd name="T49" fmla="*/ 297 h 251"/>
                <a:gd name="T50" fmla="*/ 185 w 281"/>
                <a:gd name="T51" fmla="*/ 281 h 251"/>
                <a:gd name="T52" fmla="*/ 203 w 281"/>
                <a:gd name="T53" fmla="*/ 266 h 251"/>
                <a:gd name="T54" fmla="*/ 215 w 281"/>
                <a:gd name="T55" fmla="*/ 250 h 251"/>
                <a:gd name="T56" fmla="*/ 227 w 281"/>
                <a:gd name="T57" fmla="*/ 236 h 251"/>
                <a:gd name="T58" fmla="*/ 245 w 281"/>
                <a:gd name="T59" fmla="*/ 205 h 251"/>
                <a:gd name="T60" fmla="*/ 259 w 281"/>
                <a:gd name="T61" fmla="*/ 189 h 251"/>
                <a:gd name="T62" fmla="*/ 271 w 281"/>
                <a:gd name="T63" fmla="*/ 167 h 251"/>
                <a:gd name="T64" fmla="*/ 283 w 281"/>
                <a:gd name="T65" fmla="*/ 143 h 251"/>
                <a:gd name="T66" fmla="*/ 289 w 281"/>
                <a:gd name="T67" fmla="*/ 121 h 251"/>
                <a:gd name="T68" fmla="*/ 277 w 281"/>
                <a:gd name="T69" fmla="*/ 121 h 251"/>
                <a:gd name="T70" fmla="*/ 277 w 281"/>
                <a:gd name="T71" fmla="*/ 129 h 251"/>
                <a:gd name="T72" fmla="*/ 259 w 281"/>
                <a:gd name="T73" fmla="*/ 121 h 251"/>
                <a:gd name="T74" fmla="*/ 259 w 281"/>
                <a:gd name="T75" fmla="*/ 106 h 251"/>
                <a:gd name="T76" fmla="*/ 265 w 281"/>
                <a:gd name="T77" fmla="*/ 90 h 251"/>
                <a:gd name="T78" fmla="*/ 277 w 281"/>
                <a:gd name="T79" fmla="*/ 98 h 251"/>
                <a:gd name="T80" fmla="*/ 277 w 281"/>
                <a:gd name="T81" fmla="*/ 69 h 251"/>
                <a:gd name="T82" fmla="*/ 277 w 281"/>
                <a:gd name="T83" fmla="*/ 46 h 251"/>
                <a:gd name="T84" fmla="*/ 271 w 281"/>
                <a:gd name="T85" fmla="*/ 23 h 251"/>
                <a:gd name="T86" fmla="*/ 271 w 281"/>
                <a:gd name="T87" fmla="*/ 8 h 251"/>
                <a:gd name="T88" fmla="*/ 252 w 281"/>
                <a:gd name="T89" fmla="*/ 8 h 251"/>
                <a:gd name="T90" fmla="*/ 233 w 281"/>
                <a:gd name="T91" fmla="*/ 0 h 251"/>
                <a:gd name="T92" fmla="*/ 233 w 281"/>
                <a:gd name="T93" fmla="*/ 0 h 251"/>
                <a:gd name="T94" fmla="*/ 209 w 281"/>
                <a:gd name="T95" fmla="*/ 23 h 251"/>
                <a:gd name="T96" fmla="*/ 191 w 281"/>
                <a:gd name="T97" fmla="*/ 38 h 251"/>
                <a:gd name="T98" fmla="*/ 177 w 281"/>
                <a:gd name="T99" fmla="*/ 61 h 251"/>
                <a:gd name="T100" fmla="*/ 171 w 281"/>
                <a:gd name="T101" fmla="*/ 69 h 251"/>
                <a:gd name="T102" fmla="*/ 159 w 281"/>
                <a:gd name="T103" fmla="*/ 90 h 251"/>
                <a:gd name="T104" fmla="*/ 136 w 281"/>
                <a:gd name="T105" fmla="*/ 83 h 251"/>
                <a:gd name="T106" fmla="*/ 118 w 281"/>
                <a:gd name="T107" fmla="*/ 83 h 251"/>
                <a:gd name="T108" fmla="*/ 112 w 281"/>
                <a:gd name="T109" fmla="*/ 98 h 251"/>
                <a:gd name="T110" fmla="*/ 98 w 281"/>
                <a:gd name="T111" fmla="*/ 113 h 251"/>
                <a:gd name="T112" fmla="*/ 80 w 281"/>
                <a:gd name="T113" fmla="*/ 121 h 251"/>
                <a:gd name="T114" fmla="*/ 74 w 281"/>
                <a:gd name="T115" fmla="*/ 113 h 251"/>
                <a:gd name="T116" fmla="*/ 80 w 281"/>
                <a:gd name="T117" fmla="*/ 90 h 251"/>
                <a:gd name="T118" fmla="*/ 68 w 281"/>
                <a:gd name="T119" fmla="*/ 69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 name="Freeform 4311"/>
            <p:cNvSpPr>
              <a:spLocks/>
            </p:cNvSpPr>
            <p:nvPr/>
          </p:nvSpPr>
          <p:spPr bwMode="auto">
            <a:xfrm>
              <a:off x="2988" y="3258"/>
              <a:ext cx="43" cy="40"/>
            </a:xfrm>
            <a:custGeom>
              <a:avLst/>
              <a:gdLst>
                <a:gd name="T0" fmla="*/ 18 w 42"/>
                <a:gd name="T1" fmla="*/ 0 h 36"/>
                <a:gd name="T2" fmla="*/ 0 w 42"/>
                <a:gd name="T3" fmla="*/ 22 h 36"/>
                <a:gd name="T4" fmla="*/ 12 w 42"/>
                <a:gd name="T5" fmla="*/ 44 h 36"/>
                <a:gd name="T6" fmla="*/ 18 w 42"/>
                <a:gd name="T7" fmla="*/ 37 h 36"/>
                <a:gd name="T8" fmla="*/ 38 w 42"/>
                <a:gd name="T9" fmla="*/ 22 h 36"/>
                <a:gd name="T10" fmla="*/ 44 w 42"/>
                <a:gd name="T11" fmla="*/ 8 h 36"/>
                <a:gd name="T12" fmla="*/ 26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 name="Freeform 4312"/>
            <p:cNvSpPr>
              <a:spLocks/>
            </p:cNvSpPr>
            <p:nvPr/>
          </p:nvSpPr>
          <p:spPr bwMode="auto">
            <a:xfrm>
              <a:off x="2777" y="3124"/>
              <a:ext cx="5" cy="7"/>
            </a:xfrm>
            <a:custGeom>
              <a:avLst/>
              <a:gdLst>
                <a:gd name="T0" fmla="*/ 4 w 6"/>
                <a:gd name="T1" fmla="*/ 8 h 6"/>
                <a:gd name="T2" fmla="*/ 0 w 6"/>
                <a:gd name="T3" fmla="*/ 8 h 6"/>
                <a:gd name="T4" fmla="*/ 0 w 6"/>
                <a:gd name="T5" fmla="*/ 0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261" name="Freeform 4313"/>
            <p:cNvSpPr>
              <a:spLocks/>
            </p:cNvSpPr>
            <p:nvPr/>
          </p:nvSpPr>
          <p:spPr bwMode="auto">
            <a:xfrm>
              <a:off x="3062" y="3190"/>
              <a:ext cx="16" cy="34"/>
            </a:xfrm>
            <a:custGeom>
              <a:avLst/>
              <a:gdLst>
                <a:gd name="T0" fmla="*/ 4 w 18"/>
                <a:gd name="T1" fmla="*/ 0 h 30"/>
                <a:gd name="T2" fmla="*/ 0 w 18"/>
                <a:gd name="T3" fmla="*/ 16 h 30"/>
                <a:gd name="T4" fmla="*/ 0 w 18"/>
                <a:gd name="T5" fmla="*/ 31 h 30"/>
                <a:gd name="T6" fmla="*/ 14 w 18"/>
                <a:gd name="T7" fmla="*/ 39 h 30"/>
                <a:gd name="T8" fmla="*/ 14 w 18"/>
                <a:gd name="T9" fmla="*/ 31 h 30"/>
                <a:gd name="T10" fmla="*/ 14 w 18"/>
                <a:gd name="T11" fmla="*/ 8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262" name="Freeform 4314"/>
            <p:cNvSpPr>
              <a:spLocks/>
            </p:cNvSpPr>
            <p:nvPr/>
          </p:nvSpPr>
          <p:spPr bwMode="auto">
            <a:xfrm>
              <a:off x="2734" y="2746"/>
              <a:ext cx="219" cy="270"/>
            </a:xfrm>
            <a:custGeom>
              <a:avLst/>
              <a:gdLst>
                <a:gd name="T0" fmla="*/ 222 w 216"/>
                <a:gd name="T1" fmla="*/ 175 h 239"/>
                <a:gd name="T2" fmla="*/ 204 w 216"/>
                <a:gd name="T3" fmla="*/ 175 h 239"/>
                <a:gd name="T4" fmla="*/ 186 w 216"/>
                <a:gd name="T5" fmla="*/ 183 h 239"/>
                <a:gd name="T6" fmla="*/ 186 w 216"/>
                <a:gd name="T7" fmla="*/ 198 h 239"/>
                <a:gd name="T8" fmla="*/ 186 w 216"/>
                <a:gd name="T9" fmla="*/ 236 h 239"/>
                <a:gd name="T10" fmla="*/ 178 w 216"/>
                <a:gd name="T11" fmla="*/ 259 h 239"/>
                <a:gd name="T12" fmla="*/ 210 w 216"/>
                <a:gd name="T13" fmla="*/ 297 h 239"/>
                <a:gd name="T14" fmla="*/ 154 w 216"/>
                <a:gd name="T15" fmla="*/ 305 h 239"/>
                <a:gd name="T16" fmla="*/ 136 w 216"/>
                <a:gd name="T17" fmla="*/ 297 h 239"/>
                <a:gd name="T18" fmla="*/ 118 w 216"/>
                <a:gd name="T19" fmla="*/ 297 h 239"/>
                <a:gd name="T20" fmla="*/ 118 w 216"/>
                <a:gd name="T21" fmla="*/ 289 h 239"/>
                <a:gd name="T22" fmla="*/ 92 w 216"/>
                <a:gd name="T23" fmla="*/ 289 h 239"/>
                <a:gd name="T24" fmla="*/ 74 w 216"/>
                <a:gd name="T25" fmla="*/ 289 h 239"/>
                <a:gd name="T26" fmla="*/ 30 w 216"/>
                <a:gd name="T27" fmla="*/ 289 h 239"/>
                <a:gd name="T28" fmla="*/ 18 w 216"/>
                <a:gd name="T29" fmla="*/ 282 h 239"/>
                <a:gd name="T30" fmla="*/ 0 w 216"/>
                <a:gd name="T31" fmla="*/ 289 h 239"/>
                <a:gd name="T32" fmla="*/ 0 w 216"/>
                <a:gd name="T33" fmla="*/ 267 h 239"/>
                <a:gd name="T34" fmla="*/ 0 w 216"/>
                <a:gd name="T35" fmla="*/ 244 h 239"/>
                <a:gd name="T36" fmla="*/ 18 w 216"/>
                <a:gd name="T37" fmla="*/ 183 h 239"/>
                <a:gd name="T38" fmla="*/ 24 w 216"/>
                <a:gd name="T39" fmla="*/ 167 h 239"/>
                <a:gd name="T40" fmla="*/ 38 w 216"/>
                <a:gd name="T41" fmla="*/ 151 h 239"/>
                <a:gd name="T42" fmla="*/ 30 w 216"/>
                <a:gd name="T43" fmla="*/ 114 h 239"/>
                <a:gd name="T44" fmla="*/ 30 w 216"/>
                <a:gd name="T45" fmla="*/ 98 h 239"/>
                <a:gd name="T46" fmla="*/ 24 w 216"/>
                <a:gd name="T47" fmla="*/ 76 h 239"/>
                <a:gd name="T48" fmla="*/ 30 w 216"/>
                <a:gd name="T49" fmla="*/ 60 h 239"/>
                <a:gd name="T50" fmla="*/ 18 w 216"/>
                <a:gd name="T51" fmla="*/ 31 h 239"/>
                <a:gd name="T52" fmla="*/ 12 w 216"/>
                <a:gd name="T53" fmla="*/ 8 h 239"/>
                <a:gd name="T54" fmla="*/ 24 w 216"/>
                <a:gd name="T55" fmla="*/ 0 h 239"/>
                <a:gd name="T56" fmla="*/ 44 w 216"/>
                <a:gd name="T57" fmla="*/ 0 h 239"/>
                <a:gd name="T58" fmla="*/ 56 w 216"/>
                <a:gd name="T59" fmla="*/ 0 h 239"/>
                <a:gd name="T60" fmla="*/ 74 w 216"/>
                <a:gd name="T61" fmla="*/ 0 h 239"/>
                <a:gd name="T62" fmla="*/ 86 w 216"/>
                <a:gd name="T63" fmla="*/ 0 h 239"/>
                <a:gd name="T64" fmla="*/ 104 w 216"/>
                <a:gd name="T65" fmla="*/ 46 h 239"/>
                <a:gd name="T66" fmla="*/ 118 w 216"/>
                <a:gd name="T67" fmla="*/ 52 h 239"/>
                <a:gd name="T68" fmla="*/ 136 w 216"/>
                <a:gd name="T69" fmla="*/ 52 h 239"/>
                <a:gd name="T70" fmla="*/ 142 w 216"/>
                <a:gd name="T71" fmla="*/ 31 h 239"/>
                <a:gd name="T72" fmla="*/ 160 w 216"/>
                <a:gd name="T73" fmla="*/ 31 h 239"/>
                <a:gd name="T74" fmla="*/ 160 w 216"/>
                <a:gd name="T75" fmla="*/ 31 h 239"/>
                <a:gd name="T76" fmla="*/ 186 w 216"/>
                <a:gd name="T77" fmla="*/ 38 h 239"/>
                <a:gd name="T78" fmla="*/ 186 w 216"/>
                <a:gd name="T79" fmla="*/ 98 h 239"/>
                <a:gd name="T80" fmla="*/ 192 w 216"/>
                <a:gd name="T81" fmla="*/ 121 h 239"/>
                <a:gd name="T82" fmla="*/ 192 w 216"/>
                <a:gd name="T83" fmla="*/ 129 h 239"/>
                <a:gd name="T84" fmla="*/ 222 w 216"/>
                <a:gd name="T85" fmla="*/ 121 h 239"/>
                <a:gd name="T86" fmla="*/ 222 w 216"/>
                <a:gd name="T87" fmla="*/ 151 h 239"/>
                <a:gd name="T88" fmla="*/ 222 w 216"/>
                <a:gd name="T89" fmla="*/ 175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263" name="Freeform 4315"/>
            <p:cNvSpPr>
              <a:spLocks/>
            </p:cNvSpPr>
            <p:nvPr/>
          </p:nvSpPr>
          <p:spPr bwMode="auto">
            <a:xfrm>
              <a:off x="2741" y="2713"/>
              <a:ext cx="17" cy="33"/>
            </a:xfrm>
            <a:custGeom>
              <a:avLst/>
              <a:gdLst>
                <a:gd name="T0" fmla="*/ 0 w 18"/>
                <a:gd name="T1" fmla="*/ 36 h 30"/>
                <a:gd name="T2" fmla="*/ 0 w 18"/>
                <a:gd name="T3" fmla="*/ 14 h 30"/>
                <a:gd name="T4" fmla="*/ 10 w 18"/>
                <a:gd name="T5" fmla="*/ 0 h 30"/>
                <a:gd name="T6" fmla="*/ 16 w 18"/>
                <a:gd name="T7" fmla="*/ 8 h 30"/>
                <a:gd name="T8" fmla="*/ 10 w 18"/>
                <a:gd name="T9" fmla="*/ 14 h 30"/>
                <a:gd name="T10" fmla="*/ 6 w 18"/>
                <a:gd name="T11" fmla="*/ 29 h 30"/>
                <a:gd name="T12" fmla="*/ 0 w 18"/>
                <a:gd name="T13" fmla="*/ 3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264" name="Freeform 4316"/>
            <p:cNvSpPr>
              <a:spLocks/>
            </p:cNvSpPr>
            <p:nvPr/>
          </p:nvSpPr>
          <p:spPr bwMode="auto">
            <a:xfrm>
              <a:off x="1214" y="2496"/>
              <a:ext cx="690" cy="877"/>
            </a:xfrm>
            <a:custGeom>
              <a:avLst/>
              <a:gdLst>
                <a:gd name="T0" fmla="*/ 526 w 682"/>
                <a:gd name="T1" fmla="*/ 191 h 778"/>
                <a:gd name="T2" fmla="*/ 514 w 682"/>
                <a:gd name="T3" fmla="*/ 168 h 778"/>
                <a:gd name="T4" fmla="*/ 490 w 682"/>
                <a:gd name="T5" fmla="*/ 160 h 778"/>
                <a:gd name="T6" fmla="*/ 470 w 682"/>
                <a:gd name="T7" fmla="*/ 152 h 778"/>
                <a:gd name="T8" fmla="*/ 446 w 682"/>
                <a:gd name="T9" fmla="*/ 176 h 778"/>
                <a:gd name="T10" fmla="*/ 423 w 682"/>
                <a:gd name="T11" fmla="*/ 183 h 778"/>
                <a:gd name="T12" fmla="*/ 385 w 682"/>
                <a:gd name="T13" fmla="*/ 176 h 778"/>
                <a:gd name="T14" fmla="*/ 417 w 682"/>
                <a:gd name="T15" fmla="*/ 114 h 778"/>
                <a:gd name="T16" fmla="*/ 405 w 682"/>
                <a:gd name="T17" fmla="*/ 30 h 778"/>
                <a:gd name="T18" fmla="*/ 399 w 682"/>
                <a:gd name="T19" fmla="*/ 30 h 778"/>
                <a:gd name="T20" fmla="*/ 355 w 682"/>
                <a:gd name="T21" fmla="*/ 77 h 778"/>
                <a:gd name="T22" fmla="*/ 319 w 682"/>
                <a:gd name="T23" fmla="*/ 83 h 778"/>
                <a:gd name="T24" fmla="*/ 263 w 682"/>
                <a:gd name="T25" fmla="*/ 99 h 778"/>
                <a:gd name="T26" fmla="*/ 245 w 682"/>
                <a:gd name="T27" fmla="*/ 16 h 778"/>
                <a:gd name="T28" fmla="*/ 227 w 682"/>
                <a:gd name="T29" fmla="*/ 16 h 778"/>
                <a:gd name="T30" fmla="*/ 177 w 682"/>
                <a:gd name="T31" fmla="*/ 30 h 778"/>
                <a:gd name="T32" fmla="*/ 183 w 682"/>
                <a:gd name="T33" fmla="*/ 69 h 778"/>
                <a:gd name="T34" fmla="*/ 147 w 682"/>
                <a:gd name="T35" fmla="*/ 107 h 778"/>
                <a:gd name="T36" fmla="*/ 109 w 682"/>
                <a:gd name="T37" fmla="*/ 77 h 778"/>
                <a:gd name="T38" fmla="*/ 68 w 682"/>
                <a:gd name="T39" fmla="*/ 91 h 778"/>
                <a:gd name="T40" fmla="*/ 62 w 682"/>
                <a:gd name="T41" fmla="*/ 114 h 778"/>
                <a:gd name="T42" fmla="*/ 62 w 682"/>
                <a:gd name="T43" fmla="*/ 237 h 778"/>
                <a:gd name="T44" fmla="*/ 12 w 682"/>
                <a:gd name="T45" fmla="*/ 282 h 778"/>
                <a:gd name="T46" fmla="*/ 12 w 682"/>
                <a:gd name="T47" fmla="*/ 357 h 778"/>
                <a:gd name="T48" fmla="*/ 42 w 682"/>
                <a:gd name="T49" fmla="*/ 388 h 778"/>
                <a:gd name="T50" fmla="*/ 80 w 682"/>
                <a:gd name="T51" fmla="*/ 410 h 778"/>
                <a:gd name="T52" fmla="*/ 141 w 682"/>
                <a:gd name="T53" fmla="*/ 380 h 778"/>
                <a:gd name="T54" fmla="*/ 183 w 682"/>
                <a:gd name="T55" fmla="*/ 449 h 778"/>
                <a:gd name="T56" fmla="*/ 245 w 682"/>
                <a:gd name="T57" fmla="*/ 487 h 778"/>
                <a:gd name="T58" fmla="*/ 257 w 682"/>
                <a:gd name="T59" fmla="*/ 540 h 778"/>
                <a:gd name="T60" fmla="*/ 299 w 682"/>
                <a:gd name="T61" fmla="*/ 586 h 778"/>
                <a:gd name="T62" fmla="*/ 299 w 682"/>
                <a:gd name="T63" fmla="*/ 639 h 778"/>
                <a:gd name="T64" fmla="*/ 331 w 682"/>
                <a:gd name="T65" fmla="*/ 692 h 778"/>
                <a:gd name="T66" fmla="*/ 361 w 682"/>
                <a:gd name="T67" fmla="*/ 738 h 778"/>
                <a:gd name="T68" fmla="*/ 379 w 682"/>
                <a:gd name="T69" fmla="*/ 782 h 778"/>
                <a:gd name="T70" fmla="*/ 331 w 682"/>
                <a:gd name="T71" fmla="*/ 897 h 778"/>
                <a:gd name="T72" fmla="*/ 367 w 682"/>
                <a:gd name="T73" fmla="*/ 912 h 778"/>
                <a:gd name="T74" fmla="*/ 411 w 682"/>
                <a:gd name="T75" fmla="*/ 966 h 778"/>
                <a:gd name="T76" fmla="*/ 429 w 682"/>
                <a:gd name="T77" fmla="*/ 936 h 778"/>
                <a:gd name="T78" fmla="*/ 440 w 682"/>
                <a:gd name="T79" fmla="*/ 897 h 778"/>
                <a:gd name="T80" fmla="*/ 435 w 682"/>
                <a:gd name="T81" fmla="*/ 942 h 778"/>
                <a:gd name="T82" fmla="*/ 464 w 682"/>
                <a:gd name="T83" fmla="*/ 882 h 778"/>
                <a:gd name="T84" fmla="*/ 477 w 682"/>
                <a:gd name="T85" fmla="*/ 806 h 778"/>
                <a:gd name="T86" fmla="*/ 470 w 682"/>
                <a:gd name="T87" fmla="*/ 777 h 778"/>
                <a:gd name="T88" fmla="*/ 538 w 682"/>
                <a:gd name="T89" fmla="*/ 723 h 778"/>
                <a:gd name="T90" fmla="*/ 563 w 682"/>
                <a:gd name="T91" fmla="*/ 708 h 778"/>
                <a:gd name="T92" fmla="*/ 600 w 682"/>
                <a:gd name="T93" fmla="*/ 685 h 778"/>
                <a:gd name="T94" fmla="*/ 624 w 682"/>
                <a:gd name="T95" fmla="*/ 586 h 778"/>
                <a:gd name="T96" fmla="*/ 630 w 682"/>
                <a:gd name="T97" fmla="*/ 487 h 778"/>
                <a:gd name="T98" fmla="*/ 636 w 682"/>
                <a:gd name="T99" fmla="*/ 463 h 778"/>
                <a:gd name="T100" fmla="*/ 662 w 682"/>
                <a:gd name="T101" fmla="*/ 410 h 778"/>
                <a:gd name="T102" fmla="*/ 698 w 682"/>
                <a:gd name="T103" fmla="*/ 312 h 778"/>
                <a:gd name="T104" fmla="*/ 656 w 682"/>
                <a:gd name="T105" fmla="*/ 251 h 778"/>
                <a:gd name="T106" fmla="*/ 576 w 682"/>
                <a:gd name="T107" fmla="*/ 206 h 778"/>
                <a:gd name="T108" fmla="*/ 532 w 682"/>
                <a:gd name="T109" fmla="*/ 191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265" name="Freeform 4317"/>
            <p:cNvSpPr>
              <a:spLocks/>
            </p:cNvSpPr>
            <p:nvPr/>
          </p:nvSpPr>
          <p:spPr bwMode="auto">
            <a:xfrm>
              <a:off x="1619" y="2618"/>
              <a:ext cx="42" cy="34"/>
            </a:xfrm>
            <a:custGeom>
              <a:avLst/>
              <a:gdLst>
                <a:gd name="T0" fmla="*/ 26 w 41"/>
                <a:gd name="T1" fmla="*/ 39 h 30"/>
                <a:gd name="T2" fmla="*/ 18 w 41"/>
                <a:gd name="T3" fmla="*/ 39 h 30"/>
                <a:gd name="T4" fmla="*/ 12 w 41"/>
                <a:gd name="T5" fmla="*/ 39 h 30"/>
                <a:gd name="T6" fmla="*/ 6 w 41"/>
                <a:gd name="T7" fmla="*/ 39 h 30"/>
                <a:gd name="T8" fmla="*/ 0 w 41"/>
                <a:gd name="T9" fmla="*/ 23 h 30"/>
                <a:gd name="T10" fmla="*/ 6 w 41"/>
                <a:gd name="T11" fmla="*/ 23 h 30"/>
                <a:gd name="T12" fmla="*/ 0 w 41"/>
                <a:gd name="T13" fmla="*/ 8 h 30"/>
                <a:gd name="T14" fmla="*/ 6 w 41"/>
                <a:gd name="T15" fmla="*/ 0 h 30"/>
                <a:gd name="T16" fmla="*/ 43 w 41"/>
                <a:gd name="T17" fmla="*/ 0 h 30"/>
                <a:gd name="T18" fmla="*/ 37 w 41"/>
                <a:gd name="T19" fmla="*/ 23 h 30"/>
                <a:gd name="T20" fmla="*/ 37 w 41"/>
                <a:gd name="T21" fmla="*/ 31 h 30"/>
                <a:gd name="T22" fmla="*/ 31 w 41"/>
                <a:gd name="T23" fmla="*/ 31 h 30"/>
                <a:gd name="T24" fmla="*/ 31 w 41"/>
                <a:gd name="T25" fmla="*/ 31 h 30"/>
                <a:gd name="T26" fmla="*/ 26 w 41"/>
                <a:gd name="T27" fmla="*/ 39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266" name="Freeform 4318"/>
            <p:cNvSpPr>
              <a:spLocks/>
            </p:cNvSpPr>
            <p:nvPr/>
          </p:nvSpPr>
          <p:spPr bwMode="auto">
            <a:xfrm>
              <a:off x="2691" y="2557"/>
              <a:ext cx="37" cy="34"/>
            </a:xfrm>
            <a:custGeom>
              <a:avLst/>
              <a:gdLst>
                <a:gd name="T0" fmla="*/ 6 w 36"/>
                <a:gd name="T1" fmla="*/ 39 h 30"/>
                <a:gd name="T2" fmla="*/ 0 w 36"/>
                <a:gd name="T3" fmla="*/ 31 h 30"/>
                <a:gd name="T4" fmla="*/ 6 w 36"/>
                <a:gd name="T5" fmla="*/ 23 h 30"/>
                <a:gd name="T6" fmla="*/ 6 w 36"/>
                <a:gd name="T7" fmla="*/ 0 h 30"/>
                <a:gd name="T8" fmla="*/ 26 w 36"/>
                <a:gd name="T9" fmla="*/ 8 h 30"/>
                <a:gd name="T10" fmla="*/ 38 w 36"/>
                <a:gd name="T11" fmla="*/ 8 h 30"/>
                <a:gd name="T12" fmla="*/ 38 w 36"/>
                <a:gd name="T13" fmla="*/ 39 h 30"/>
                <a:gd name="T14" fmla="*/ 6 w 36"/>
                <a:gd name="T15" fmla="*/ 39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267" name="Freeform 4319"/>
            <p:cNvSpPr>
              <a:spLocks/>
            </p:cNvSpPr>
            <p:nvPr/>
          </p:nvSpPr>
          <p:spPr bwMode="auto">
            <a:xfrm>
              <a:off x="2673" y="2530"/>
              <a:ext cx="12" cy="7"/>
            </a:xfrm>
            <a:custGeom>
              <a:avLst/>
              <a:gdLst>
                <a:gd name="T0" fmla="*/ 12 w 12"/>
                <a:gd name="T1" fmla="*/ 0 h 6"/>
                <a:gd name="T2" fmla="*/ 6 w 12"/>
                <a:gd name="T3" fmla="*/ 0 h 6"/>
                <a:gd name="T4" fmla="*/ 0 w 12"/>
                <a:gd name="T5" fmla="*/ 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268" name="Freeform 4320"/>
            <p:cNvSpPr>
              <a:spLocks/>
            </p:cNvSpPr>
            <p:nvPr/>
          </p:nvSpPr>
          <p:spPr bwMode="auto">
            <a:xfrm>
              <a:off x="2679" y="2564"/>
              <a:ext cx="103" cy="135"/>
            </a:xfrm>
            <a:custGeom>
              <a:avLst/>
              <a:gdLst>
                <a:gd name="T0" fmla="*/ 18 w 102"/>
                <a:gd name="T1" fmla="*/ 30 h 120"/>
                <a:gd name="T2" fmla="*/ 18 w 102"/>
                <a:gd name="T3" fmla="*/ 38 h 120"/>
                <a:gd name="T4" fmla="*/ 12 w 102"/>
                <a:gd name="T5" fmla="*/ 38 h 120"/>
                <a:gd name="T6" fmla="*/ 24 w 102"/>
                <a:gd name="T7" fmla="*/ 53 h 120"/>
                <a:gd name="T8" fmla="*/ 12 w 102"/>
                <a:gd name="T9" fmla="*/ 53 h 120"/>
                <a:gd name="T10" fmla="*/ 6 w 102"/>
                <a:gd name="T11" fmla="*/ 77 h 120"/>
                <a:gd name="T12" fmla="*/ 0 w 102"/>
                <a:gd name="T13" fmla="*/ 77 h 120"/>
                <a:gd name="T14" fmla="*/ 12 w 102"/>
                <a:gd name="T15" fmla="*/ 91 h 120"/>
                <a:gd name="T16" fmla="*/ 12 w 102"/>
                <a:gd name="T17" fmla="*/ 99 h 120"/>
                <a:gd name="T18" fmla="*/ 6 w 102"/>
                <a:gd name="T19" fmla="*/ 91 h 120"/>
                <a:gd name="T20" fmla="*/ 12 w 102"/>
                <a:gd name="T21" fmla="*/ 107 h 120"/>
                <a:gd name="T22" fmla="*/ 12 w 102"/>
                <a:gd name="T23" fmla="*/ 107 h 120"/>
                <a:gd name="T24" fmla="*/ 24 w 102"/>
                <a:gd name="T25" fmla="*/ 122 h 120"/>
                <a:gd name="T26" fmla="*/ 18 w 102"/>
                <a:gd name="T27" fmla="*/ 122 h 120"/>
                <a:gd name="T28" fmla="*/ 30 w 102"/>
                <a:gd name="T29" fmla="*/ 137 h 120"/>
                <a:gd name="T30" fmla="*/ 42 w 102"/>
                <a:gd name="T31" fmla="*/ 152 h 120"/>
                <a:gd name="T32" fmla="*/ 48 w 102"/>
                <a:gd name="T33" fmla="*/ 144 h 120"/>
                <a:gd name="T34" fmla="*/ 56 w 102"/>
                <a:gd name="T35" fmla="*/ 144 h 120"/>
                <a:gd name="T36" fmla="*/ 62 w 102"/>
                <a:gd name="T37" fmla="*/ 144 h 120"/>
                <a:gd name="T38" fmla="*/ 56 w 102"/>
                <a:gd name="T39" fmla="*/ 129 h 120"/>
                <a:gd name="T40" fmla="*/ 56 w 102"/>
                <a:gd name="T41" fmla="*/ 129 h 120"/>
                <a:gd name="T42" fmla="*/ 56 w 102"/>
                <a:gd name="T43" fmla="*/ 122 h 120"/>
                <a:gd name="T44" fmla="*/ 68 w 102"/>
                <a:gd name="T45" fmla="*/ 114 h 120"/>
                <a:gd name="T46" fmla="*/ 68 w 102"/>
                <a:gd name="T47" fmla="*/ 99 h 120"/>
                <a:gd name="T48" fmla="*/ 80 w 102"/>
                <a:gd name="T49" fmla="*/ 114 h 120"/>
                <a:gd name="T50" fmla="*/ 92 w 102"/>
                <a:gd name="T51" fmla="*/ 114 h 120"/>
                <a:gd name="T52" fmla="*/ 92 w 102"/>
                <a:gd name="T53" fmla="*/ 114 h 120"/>
                <a:gd name="T54" fmla="*/ 98 w 102"/>
                <a:gd name="T55" fmla="*/ 114 h 120"/>
                <a:gd name="T56" fmla="*/ 104 w 102"/>
                <a:gd name="T57" fmla="*/ 77 h 120"/>
                <a:gd name="T58" fmla="*/ 92 w 102"/>
                <a:gd name="T59" fmla="*/ 53 h 120"/>
                <a:gd name="T60" fmla="*/ 104 w 102"/>
                <a:gd name="T61" fmla="*/ 38 h 120"/>
                <a:gd name="T62" fmla="*/ 104 w 102"/>
                <a:gd name="T63" fmla="*/ 23 h 120"/>
                <a:gd name="T64" fmla="*/ 80 w 102"/>
                <a:gd name="T65" fmla="*/ 23 h 120"/>
                <a:gd name="T66" fmla="*/ 86 w 102"/>
                <a:gd name="T67" fmla="*/ 0 h 120"/>
                <a:gd name="T68" fmla="*/ 48 w 102"/>
                <a:gd name="T69" fmla="*/ 0 h 120"/>
                <a:gd name="T70" fmla="*/ 48 w 102"/>
                <a:gd name="T71" fmla="*/ 30 h 120"/>
                <a:gd name="T72" fmla="*/ 18 w 102"/>
                <a:gd name="T73" fmla="*/ 30 h 120"/>
                <a:gd name="T74" fmla="*/ 18 w 102"/>
                <a:gd name="T75" fmla="*/ 30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E1E1E1"/>
            </a:solidFill>
            <a:ln w="9525">
              <a:solidFill>
                <a:srgbClr val="000000"/>
              </a:solidFill>
              <a:prstDash val="solid"/>
              <a:round/>
              <a:headEnd/>
              <a:tailEnd/>
            </a:ln>
          </p:spPr>
          <p:txBody>
            <a:bodyPr/>
            <a:lstStyle/>
            <a:p>
              <a:endParaRPr lang="en-US"/>
            </a:p>
          </p:txBody>
        </p:sp>
        <p:sp>
          <p:nvSpPr>
            <p:cNvPr id="269" name="Freeform 4321"/>
            <p:cNvSpPr>
              <a:spLocks/>
            </p:cNvSpPr>
            <p:nvPr/>
          </p:nvSpPr>
          <p:spPr bwMode="auto">
            <a:xfrm>
              <a:off x="1431" y="3049"/>
              <a:ext cx="151" cy="182"/>
            </a:xfrm>
            <a:custGeom>
              <a:avLst/>
              <a:gdLst>
                <a:gd name="T0" fmla="*/ 12 w 150"/>
                <a:gd name="T1" fmla="*/ 16 h 161"/>
                <a:gd name="T2" fmla="*/ 6 w 150"/>
                <a:gd name="T3" fmla="*/ 46 h 161"/>
                <a:gd name="T4" fmla="*/ 0 w 150"/>
                <a:gd name="T5" fmla="*/ 69 h 161"/>
                <a:gd name="T6" fmla="*/ 18 w 150"/>
                <a:gd name="T7" fmla="*/ 92 h 161"/>
                <a:gd name="T8" fmla="*/ 36 w 150"/>
                <a:gd name="T9" fmla="*/ 115 h 161"/>
                <a:gd name="T10" fmla="*/ 48 w 150"/>
                <a:gd name="T11" fmla="*/ 123 h 161"/>
                <a:gd name="T12" fmla="*/ 66 w 150"/>
                <a:gd name="T13" fmla="*/ 130 h 161"/>
                <a:gd name="T14" fmla="*/ 80 w 150"/>
                <a:gd name="T15" fmla="*/ 138 h 161"/>
                <a:gd name="T16" fmla="*/ 98 w 150"/>
                <a:gd name="T17" fmla="*/ 154 h 161"/>
                <a:gd name="T18" fmla="*/ 92 w 150"/>
                <a:gd name="T19" fmla="*/ 175 h 161"/>
                <a:gd name="T20" fmla="*/ 86 w 150"/>
                <a:gd name="T21" fmla="*/ 198 h 161"/>
                <a:gd name="T22" fmla="*/ 104 w 150"/>
                <a:gd name="T23" fmla="*/ 206 h 161"/>
                <a:gd name="T24" fmla="*/ 122 w 150"/>
                <a:gd name="T25" fmla="*/ 206 h 161"/>
                <a:gd name="T26" fmla="*/ 134 w 150"/>
                <a:gd name="T27" fmla="*/ 198 h 161"/>
                <a:gd name="T28" fmla="*/ 152 w 150"/>
                <a:gd name="T29" fmla="*/ 175 h 161"/>
                <a:gd name="T30" fmla="*/ 146 w 150"/>
                <a:gd name="T31" fmla="*/ 154 h 161"/>
                <a:gd name="T32" fmla="*/ 146 w 150"/>
                <a:gd name="T33" fmla="*/ 138 h 161"/>
                <a:gd name="T34" fmla="*/ 152 w 150"/>
                <a:gd name="T35" fmla="*/ 115 h 161"/>
                <a:gd name="T36" fmla="*/ 140 w 150"/>
                <a:gd name="T37" fmla="*/ 115 h 161"/>
                <a:gd name="T38" fmla="*/ 134 w 150"/>
                <a:gd name="T39" fmla="*/ 115 h 161"/>
                <a:gd name="T40" fmla="*/ 128 w 150"/>
                <a:gd name="T41" fmla="*/ 92 h 161"/>
                <a:gd name="T42" fmla="*/ 122 w 150"/>
                <a:gd name="T43" fmla="*/ 69 h 161"/>
                <a:gd name="T44" fmla="*/ 110 w 150"/>
                <a:gd name="T45" fmla="*/ 69 h 161"/>
                <a:gd name="T46" fmla="*/ 80 w 150"/>
                <a:gd name="T47" fmla="*/ 69 h 161"/>
                <a:gd name="T48" fmla="*/ 80 w 150"/>
                <a:gd name="T49" fmla="*/ 31 h 161"/>
                <a:gd name="T50" fmla="*/ 72 w 150"/>
                <a:gd name="T51" fmla="*/ 16 h 161"/>
                <a:gd name="T52" fmla="*/ 72 w 150"/>
                <a:gd name="T53" fmla="*/ 16 h 161"/>
                <a:gd name="T54" fmla="*/ 60 w 150"/>
                <a:gd name="T55" fmla="*/ 0 h 161"/>
                <a:gd name="T56" fmla="*/ 12 w 150"/>
                <a:gd name="T57" fmla="*/ 8 h 161"/>
                <a:gd name="T58" fmla="*/ 12 w 150"/>
                <a:gd name="T59" fmla="*/ 16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270" name="Rectangle 4322"/>
            <p:cNvSpPr>
              <a:spLocks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p>
              <a:endParaRPr lang="en-US"/>
            </a:p>
          </p:txBody>
        </p:sp>
        <p:sp>
          <p:nvSpPr>
            <p:cNvPr id="271" name="Rectangle 4323"/>
            <p:cNvSpPr>
              <a:spLocks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p>
              <a:endParaRPr lang="en-US"/>
            </a:p>
          </p:txBody>
        </p:sp>
        <p:sp>
          <p:nvSpPr>
            <p:cNvPr id="272" name="Freeform 4324"/>
            <p:cNvSpPr>
              <a:spLocks/>
            </p:cNvSpPr>
            <p:nvPr/>
          </p:nvSpPr>
          <p:spPr bwMode="auto">
            <a:xfrm>
              <a:off x="3049" y="2638"/>
              <a:ext cx="194" cy="236"/>
            </a:xfrm>
            <a:custGeom>
              <a:avLst/>
              <a:gdLst>
                <a:gd name="T0" fmla="*/ 148 w 192"/>
                <a:gd name="T1" fmla="*/ 53 h 209"/>
                <a:gd name="T2" fmla="*/ 148 w 192"/>
                <a:gd name="T3" fmla="*/ 46 h 209"/>
                <a:gd name="T4" fmla="*/ 128 w 192"/>
                <a:gd name="T5" fmla="*/ 38 h 209"/>
                <a:gd name="T6" fmla="*/ 116 w 192"/>
                <a:gd name="T7" fmla="*/ 23 h 209"/>
                <a:gd name="T8" fmla="*/ 80 w 192"/>
                <a:gd name="T9" fmla="*/ 0 h 209"/>
                <a:gd name="T10" fmla="*/ 68 w 192"/>
                <a:gd name="T11" fmla="*/ 0 h 209"/>
                <a:gd name="T12" fmla="*/ 50 w 192"/>
                <a:gd name="T13" fmla="*/ 0 h 209"/>
                <a:gd name="T14" fmla="*/ 36 w 192"/>
                <a:gd name="T15" fmla="*/ 0 h 209"/>
                <a:gd name="T16" fmla="*/ 18 w 192"/>
                <a:gd name="T17" fmla="*/ 0 h 209"/>
                <a:gd name="T18" fmla="*/ 24 w 192"/>
                <a:gd name="T19" fmla="*/ 30 h 209"/>
                <a:gd name="T20" fmla="*/ 18 w 192"/>
                <a:gd name="T21" fmla="*/ 30 h 209"/>
                <a:gd name="T22" fmla="*/ 18 w 192"/>
                <a:gd name="T23" fmla="*/ 46 h 209"/>
                <a:gd name="T24" fmla="*/ 24 w 192"/>
                <a:gd name="T25" fmla="*/ 53 h 209"/>
                <a:gd name="T26" fmla="*/ 12 w 192"/>
                <a:gd name="T27" fmla="*/ 69 h 209"/>
                <a:gd name="T28" fmla="*/ 6 w 192"/>
                <a:gd name="T29" fmla="*/ 85 h 209"/>
                <a:gd name="T30" fmla="*/ 0 w 192"/>
                <a:gd name="T31" fmla="*/ 85 h 209"/>
                <a:gd name="T32" fmla="*/ 0 w 192"/>
                <a:gd name="T33" fmla="*/ 122 h 209"/>
                <a:gd name="T34" fmla="*/ 6 w 192"/>
                <a:gd name="T35" fmla="*/ 146 h 209"/>
                <a:gd name="T36" fmla="*/ 12 w 192"/>
                <a:gd name="T37" fmla="*/ 160 h 209"/>
                <a:gd name="T38" fmla="*/ 24 w 192"/>
                <a:gd name="T39" fmla="*/ 182 h 209"/>
                <a:gd name="T40" fmla="*/ 24 w 192"/>
                <a:gd name="T41" fmla="*/ 182 h 209"/>
                <a:gd name="T42" fmla="*/ 42 w 192"/>
                <a:gd name="T43" fmla="*/ 198 h 209"/>
                <a:gd name="T44" fmla="*/ 62 w 192"/>
                <a:gd name="T45" fmla="*/ 213 h 209"/>
                <a:gd name="T46" fmla="*/ 80 w 192"/>
                <a:gd name="T47" fmla="*/ 213 h 209"/>
                <a:gd name="T48" fmla="*/ 86 w 192"/>
                <a:gd name="T49" fmla="*/ 220 h 209"/>
                <a:gd name="T50" fmla="*/ 92 w 192"/>
                <a:gd name="T51" fmla="*/ 244 h 209"/>
                <a:gd name="T52" fmla="*/ 98 w 192"/>
                <a:gd name="T53" fmla="*/ 266 h 209"/>
                <a:gd name="T54" fmla="*/ 104 w 192"/>
                <a:gd name="T55" fmla="*/ 266 h 209"/>
                <a:gd name="T56" fmla="*/ 116 w 192"/>
                <a:gd name="T57" fmla="*/ 266 h 209"/>
                <a:gd name="T58" fmla="*/ 134 w 192"/>
                <a:gd name="T59" fmla="*/ 266 h 209"/>
                <a:gd name="T60" fmla="*/ 148 w 192"/>
                <a:gd name="T61" fmla="*/ 259 h 209"/>
                <a:gd name="T62" fmla="*/ 160 w 192"/>
                <a:gd name="T63" fmla="*/ 259 h 209"/>
                <a:gd name="T64" fmla="*/ 178 w 192"/>
                <a:gd name="T65" fmla="*/ 251 h 209"/>
                <a:gd name="T66" fmla="*/ 196 w 192"/>
                <a:gd name="T67" fmla="*/ 236 h 209"/>
                <a:gd name="T68" fmla="*/ 184 w 192"/>
                <a:gd name="T69" fmla="*/ 220 h 209"/>
                <a:gd name="T70" fmla="*/ 178 w 192"/>
                <a:gd name="T71" fmla="*/ 198 h 209"/>
                <a:gd name="T72" fmla="*/ 178 w 192"/>
                <a:gd name="T73" fmla="*/ 175 h 209"/>
                <a:gd name="T74" fmla="*/ 178 w 192"/>
                <a:gd name="T75" fmla="*/ 168 h 209"/>
                <a:gd name="T76" fmla="*/ 178 w 192"/>
                <a:gd name="T77" fmla="*/ 146 h 209"/>
                <a:gd name="T78" fmla="*/ 166 w 192"/>
                <a:gd name="T79" fmla="*/ 122 h 209"/>
                <a:gd name="T80" fmla="*/ 178 w 192"/>
                <a:gd name="T81" fmla="*/ 91 h 209"/>
                <a:gd name="T82" fmla="*/ 148 w 192"/>
                <a:gd name="T83" fmla="*/ 53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273" name="Freeform 4325"/>
            <p:cNvSpPr>
              <a:spLocks/>
            </p:cNvSpPr>
            <p:nvPr/>
          </p:nvSpPr>
          <p:spPr bwMode="auto">
            <a:xfrm>
              <a:off x="3226" y="2746"/>
              <a:ext cx="6" cy="14"/>
            </a:xfrm>
            <a:custGeom>
              <a:avLst/>
              <a:gdLst>
                <a:gd name="T0" fmla="*/ 6 w 6"/>
                <a:gd name="T1" fmla="*/ 16 h 12"/>
                <a:gd name="T2" fmla="*/ 0 w 6"/>
                <a:gd name="T3" fmla="*/ 0 h 12"/>
                <a:gd name="T4" fmla="*/ 0 w 6"/>
                <a:gd name="T5" fmla="*/ 0 h 12"/>
                <a:gd name="T6" fmla="*/ 6 w 6"/>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274" name="Freeform 4326"/>
            <p:cNvSpPr>
              <a:spLocks/>
            </p:cNvSpPr>
            <p:nvPr/>
          </p:nvSpPr>
          <p:spPr bwMode="auto">
            <a:xfrm>
              <a:off x="3055" y="2517"/>
              <a:ext cx="91" cy="128"/>
            </a:xfrm>
            <a:custGeom>
              <a:avLst/>
              <a:gdLst>
                <a:gd name="T0" fmla="*/ 86 w 90"/>
                <a:gd name="T1" fmla="*/ 22 h 114"/>
                <a:gd name="T2" fmla="*/ 74 w 90"/>
                <a:gd name="T3" fmla="*/ 0 h 114"/>
                <a:gd name="T4" fmla="*/ 68 w 90"/>
                <a:gd name="T5" fmla="*/ 15 h 114"/>
                <a:gd name="T6" fmla="*/ 50 w 90"/>
                <a:gd name="T7" fmla="*/ 15 h 114"/>
                <a:gd name="T8" fmla="*/ 36 w 90"/>
                <a:gd name="T9" fmla="*/ 15 h 114"/>
                <a:gd name="T10" fmla="*/ 36 w 90"/>
                <a:gd name="T11" fmla="*/ 15 h 114"/>
                <a:gd name="T12" fmla="*/ 24 w 90"/>
                <a:gd name="T13" fmla="*/ 15 h 114"/>
                <a:gd name="T14" fmla="*/ 18 w 90"/>
                <a:gd name="T15" fmla="*/ 22 h 114"/>
                <a:gd name="T16" fmla="*/ 18 w 90"/>
                <a:gd name="T17" fmla="*/ 45 h 114"/>
                <a:gd name="T18" fmla="*/ 30 w 90"/>
                <a:gd name="T19" fmla="*/ 53 h 114"/>
                <a:gd name="T20" fmla="*/ 18 w 90"/>
                <a:gd name="T21" fmla="*/ 68 h 114"/>
                <a:gd name="T22" fmla="*/ 6 w 90"/>
                <a:gd name="T23" fmla="*/ 83 h 114"/>
                <a:gd name="T24" fmla="*/ 0 w 90"/>
                <a:gd name="T25" fmla="*/ 144 h 114"/>
                <a:gd name="T26" fmla="*/ 0 w 90"/>
                <a:gd name="T27" fmla="*/ 144 h 114"/>
                <a:gd name="T28" fmla="*/ 12 w 90"/>
                <a:gd name="T29" fmla="*/ 136 h 114"/>
                <a:gd name="T30" fmla="*/ 30 w 90"/>
                <a:gd name="T31" fmla="*/ 136 h 114"/>
                <a:gd name="T32" fmla="*/ 42 w 90"/>
                <a:gd name="T33" fmla="*/ 136 h 114"/>
                <a:gd name="T34" fmla="*/ 62 w 90"/>
                <a:gd name="T35" fmla="*/ 136 h 114"/>
                <a:gd name="T36" fmla="*/ 74 w 90"/>
                <a:gd name="T37" fmla="*/ 136 h 114"/>
                <a:gd name="T38" fmla="*/ 74 w 90"/>
                <a:gd name="T39" fmla="*/ 106 h 114"/>
                <a:gd name="T40" fmla="*/ 86 w 90"/>
                <a:gd name="T41" fmla="*/ 83 h 114"/>
                <a:gd name="T42" fmla="*/ 92 w 90"/>
                <a:gd name="T43" fmla="*/ 61 h 114"/>
                <a:gd name="T44" fmla="*/ 92 w 90"/>
                <a:gd name="T45" fmla="*/ 38 h 114"/>
                <a:gd name="T46" fmla="*/ 86 w 90"/>
                <a:gd name="T47" fmla="*/ 22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275" name="Freeform 4327"/>
            <p:cNvSpPr>
              <a:spLocks/>
            </p:cNvSpPr>
            <p:nvPr/>
          </p:nvSpPr>
          <p:spPr bwMode="auto">
            <a:xfrm>
              <a:off x="2741" y="2496"/>
              <a:ext cx="344" cy="418"/>
            </a:xfrm>
            <a:custGeom>
              <a:avLst/>
              <a:gdLst>
                <a:gd name="T0" fmla="*/ 305 w 341"/>
                <a:gd name="T1" fmla="*/ 183 h 371"/>
                <a:gd name="T2" fmla="*/ 305 w 341"/>
                <a:gd name="T3" fmla="*/ 198 h 371"/>
                <a:gd name="T4" fmla="*/ 305 w 341"/>
                <a:gd name="T5" fmla="*/ 206 h 371"/>
                <a:gd name="T6" fmla="*/ 311 w 341"/>
                <a:gd name="T7" fmla="*/ 243 h 371"/>
                <a:gd name="T8" fmla="*/ 317 w 341"/>
                <a:gd name="T9" fmla="*/ 304 h 371"/>
                <a:gd name="T10" fmla="*/ 335 w 341"/>
                <a:gd name="T11" fmla="*/ 341 h 371"/>
                <a:gd name="T12" fmla="*/ 293 w 341"/>
                <a:gd name="T13" fmla="*/ 364 h 371"/>
                <a:gd name="T14" fmla="*/ 293 w 341"/>
                <a:gd name="T15" fmla="*/ 433 h 371"/>
                <a:gd name="T16" fmla="*/ 317 w 341"/>
                <a:gd name="T17" fmla="*/ 441 h 371"/>
                <a:gd name="T18" fmla="*/ 305 w 341"/>
                <a:gd name="T19" fmla="*/ 471 h 371"/>
                <a:gd name="T20" fmla="*/ 285 w 341"/>
                <a:gd name="T21" fmla="*/ 441 h 371"/>
                <a:gd name="T22" fmla="*/ 267 w 341"/>
                <a:gd name="T23" fmla="*/ 425 h 371"/>
                <a:gd name="T24" fmla="*/ 231 w 341"/>
                <a:gd name="T25" fmla="*/ 425 h 371"/>
                <a:gd name="T26" fmla="*/ 219 w 341"/>
                <a:gd name="T27" fmla="*/ 418 h 371"/>
                <a:gd name="T28" fmla="*/ 184 w 341"/>
                <a:gd name="T29" fmla="*/ 410 h 371"/>
                <a:gd name="T30" fmla="*/ 178 w 341"/>
                <a:gd name="T31" fmla="*/ 380 h 371"/>
                <a:gd name="T32" fmla="*/ 152 w 341"/>
                <a:gd name="T33" fmla="*/ 312 h 371"/>
                <a:gd name="T34" fmla="*/ 134 w 341"/>
                <a:gd name="T35" fmla="*/ 312 h 371"/>
                <a:gd name="T36" fmla="*/ 110 w 341"/>
                <a:gd name="T37" fmla="*/ 333 h 371"/>
                <a:gd name="T38" fmla="*/ 80 w 341"/>
                <a:gd name="T39" fmla="*/ 282 h 371"/>
                <a:gd name="T40" fmla="*/ 48 w 341"/>
                <a:gd name="T41" fmla="*/ 282 h 371"/>
                <a:gd name="T42" fmla="*/ 18 w 341"/>
                <a:gd name="T43" fmla="*/ 282 h 371"/>
                <a:gd name="T44" fmla="*/ 0 w 341"/>
                <a:gd name="T45" fmla="*/ 282 h 371"/>
                <a:gd name="T46" fmla="*/ 12 w 341"/>
                <a:gd name="T47" fmla="*/ 259 h 371"/>
                <a:gd name="T48" fmla="*/ 24 w 341"/>
                <a:gd name="T49" fmla="*/ 251 h 371"/>
                <a:gd name="T50" fmla="*/ 42 w 341"/>
                <a:gd name="T51" fmla="*/ 243 h 371"/>
                <a:gd name="T52" fmla="*/ 62 w 341"/>
                <a:gd name="T53" fmla="*/ 237 h 371"/>
                <a:gd name="T54" fmla="*/ 80 w 341"/>
                <a:gd name="T55" fmla="*/ 183 h 371"/>
                <a:gd name="T56" fmla="*/ 104 w 341"/>
                <a:gd name="T57" fmla="*/ 122 h 371"/>
                <a:gd name="T58" fmla="*/ 110 w 341"/>
                <a:gd name="T59" fmla="*/ 83 h 371"/>
                <a:gd name="T60" fmla="*/ 116 w 341"/>
                <a:gd name="T61" fmla="*/ 46 h 371"/>
                <a:gd name="T62" fmla="*/ 128 w 341"/>
                <a:gd name="T63" fmla="*/ 0 h 371"/>
                <a:gd name="T64" fmla="*/ 164 w 341"/>
                <a:gd name="T65" fmla="*/ 23 h 371"/>
                <a:gd name="T66" fmla="*/ 190 w 341"/>
                <a:gd name="T67" fmla="*/ 16 h 371"/>
                <a:gd name="T68" fmla="*/ 219 w 341"/>
                <a:gd name="T69" fmla="*/ 8 h 371"/>
                <a:gd name="T70" fmla="*/ 237 w 341"/>
                <a:gd name="T71" fmla="*/ 0 h 371"/>
                <a:gd name="T72" fmla="*/ 267 w 341"/>
                <a:gd name="T73" fmla="*/ 0 h 371"/>
                <a:gd name="T74" fmla="*/ 279 w 341"/>
                <a:gd name="T75" fmla="*/ 8 h 371"/>
                <a:gd name="T76" fmla="*/ 305 w 341"/>
                <a:gd name="T77" fmla="*/ 23 h 371"/>
                <a:gd name="T78" fmla="*/ 323 w 341"/>
                <a:gd name="T79" fmla="*/ 30 h 371"/>
                <a:gd name="T80" fmla="*/ 335 w 341"/>
                <a:gd name="T81" fmla="*/ 69 h 371"/>
                <a:gd name="T82" fmla="*/ 335 w 341"/>
                <a:gd name="T83" fmla="*/ 91 h 371"/>
                <a:gd name="T84" fmla="*/ 317 w 341"/>
                <a:gd name="T85" fmla="*/ 168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276" name="Freeform 4328"/>
            <p:cNvSpPr>
              <a:spLocks/>
            </p:cNvSpPr>
            <p:nvPr/>
          </p:nvSpPr>
          <p:spPr bwMode="auto">
            <a:xfrm>
              <a:off x="2911" y="2799"/>
              <a:ext cx="210" cy="217"/>
            </a:xfrm>
            <a:custGeom>
              <a:avLst/>
              <a:gdLst>
                <a:gd name="T0" fmla="*/ 42 w 209"/>
                <a:gd name="T1" fmla="*/ 115 h 192"/>
                <a:gd name="T2" fmla="*/ 24 w 209"/>
                <a:gd name="T3" fmla="*/ 115 h 192"/>
                <a:gd name="T4" fmla="*/ 6 w 209"/>
                <a:gd name="T5" fmla="*/ 123 h 192"/>
                <a:gd name="T6" fmla="*/ 6 w 209"/>
                <a:gd name="T7" fmla="*/ 138 h 192"/>
                <a:gd name="T8" fmla="*/ 6 w 209"/>
                <a:gd name="T9" fmla="*/ 176 h 192"/>
                <a:gd name="T10" fmla="*/ 0 w 209"/>
                <a:gd name="T11" fmla="*/ 199 h 192"/>
                <a:gd name="T12" fmla="*/ 30 w 209"/>
                <a:gd name="T13" fmla="*/ 237 h 192"/>
                <a:gd name="T14" fmla="*/ 42 w 209"/>
                <a:gd name="T15" fmla="*/ 237 h 192"/>
                <a:gd name="T16" fmla="*/ 59 w 209"/>
                <a:gd name="T17" fmla="*/ 245 h 192"/>
                <a:gd name="T18" fmla="*/ 83 w 209"/>
                <a:gd name="T19" fmla="*/ 245 h 192"/>
                <a:gd name="T20" fmla="*/ 101 w 209"/>
                <a:gd name="T21" fmla="*/ 229 h 192"/>
                <a:gd name="T22" fmla="*/ 121 w 209"/>
                <a:gd name="T23" fmla="*/ 207 h 192"/>
                <a:gd name="T24" fmla="*/ 127 w 209"/>
                <a:gd name="T25" fmla="*/ 192 h 192"/>
                <a:gd name="T26" fmla="*/ 139 w 209"/>
                <a:gd name="T27" fmla="*/ 192 h 192"/>
                <a:gd name="T28" fmla="*/ 151 w 209"/>
                <a:gd name="T29" fmla="*/ 184 h 192"/>
                <a:gd name="T30" fmla="*/ 145 w 209"/>
                <a:gd name="T31" fmla="*/ 176 h 192"/>
                <a:gd name="T32" fmla="*/ 163 w 209"/>
                <a:gd name="T33" fmla="*/ 168 h 192"/>
                <a:gd name="T34" fmla="*/ 175 w 209"/>
                <a:gd name="T35" fmla="*/ 160 h 192"/>
                <a:gd name="T36" fmla="*/ 187 w 209"/>
                <a:gd name="T37" fmla="*/ 154 h 192"/>
                <a:gd name="T38" fmla="*/ 199 w 209"/>
                <a:gd name="T39" fmla="*/ 146 h 192"/>
                <a:gd name="T40" fmla="*/ 193 w 209"/>
                <a:gd name="T41" fmla="*/ 130 h 192"/>
                <a:gd name="T42" fmla="*/ 205 w 209"/>
                <a:gd name="T43" fmla="*/ 107 h 192"/>
                <a:gd name="T44" fmla="*/ 205 w 209"/>
                <a:gd name="T45" fmla="*/ 99 h 192"/>
                <a:gd name="T46" fmla="*/ 205 w 209"/>
                <a:gd name="T47" fmla="*/ 85 h 192"/>
                <a:gd name="T48" fmla="*/ 205 w 209"/>
                <a:gd name="T49" fmla="*/ 61 h 192"/>
                <a:gd name="T50" fmla="*/ 211 w 209"/>
                <a:gd name="T51" fmla="*/ 53 h 192"/>
                <a:gd name="T52" fmla="*/ 199 w 209"/>
                <a:gd name="T53" fmla="*/ 31 h 192"/>
                <a:gd name="T54" fmla="*/ 199 w 209"/>
                <a:gd name="T55" fmla="*/ 31 h 192"/>
                <a:gd name="T56" fmla="*/ 181 w 209"/>
                <a:gd name="T57" fmla="*/ 16 h 192"/>
                <a:gd name="T58" fmla="*/ 163 w 209"/>
                <a:gd name="T59" fmla="*/ 0 h 192"/>
                <a:gd name="T60" fmla="*/ 163 w 209"/>
                <a:gd name="T61" fmla="*/ 0 h 192"/>
                <a:gd name="T62" fmla="*/ 127 w 209"/>
                <a:gd name="T63" fmla="*/ 8 h 192"/>
                <a:gd name="T64" fmla="*/ 121 w 209"/>
                <a:gd name="T65" fmla="*/ 23 h 192"/>
                <a:gd name="T66" fmla="*/ 121 w 209"/>
                <a:gd name="T67" fmla="*/ 46 h 192"/>
                <a:gd name="T68" fmla="*/ 121 w 209"/>
                <a:gd name="T69" fmla="*/ 92 h 192"/>
                <a:gd name="T70" fmla="*/ 139 w 209"/>
                <a:gd name="T71" fmla="*/ 107 h 192"/>
                <a:gd name="T72" fmla="*/ 145 w 209"/>
                <a:gd name="T73" fmla="*/ 99 h 192"/>
                <a:gd name="T74" fmla="*/ 139 w 209"/>
                <a:gd name="T75" fmla="*/ 130 h 192"/>
                <a:gd name="T76" fmla="*/ 133 w 209"/>
                <a:gd name="T77" fmla="*/ 130 h 192"/>
                <a:gd name="T78" fmla="*/ 127 w 209"/>
                <a:gd name="T79" fmla="*/ 130 h 192"/>
                <a:gd name="T80" fmla="*/ 115 w 209"/>
                <a:gd name="T81" fmla="*/ 99 h 192"/>
                <a:gd name="T82" fmla="*/ 101 w 209"/>
                <a:gd name="T83" fmla="*/ 92 h 192"/>
                <a:gd name="T84" fmla="*/ 95 w 209"/>
                <a:gd name="T85" fmla="*/ 85 h 192"/>
                <a:gd name="T86" fmla="*/ 83 w 209"/>
                <a:gd name="T87" fmla="*/ 92 h 192"/>
                <a:gd name="T88" fmla="*/ 59 w 209"/>
                <a:gd name="T89" fmla="*/ 85 h 192"/>
                <a:gd name="T90" fmla="*/ 59 w 209"/>
                <a:gd name="T91" fmla="*/ 77 h 192"/>
                <a:gd name="T92" fmla="*/ 47 w 209"/>
                <a:gd name="T93" fmla="*/ 77 h 192"/>
                <a:gd name="T94" fmla="*/ 42 w 209"/>
                <a:gd name="T95" fmla="*/ 61 h 192"/>
                <a:gd name="T96" fmla="*/ 42 w 209"/>
                <a:gd name="T97" fmla="*/ 92 h 192"/>
                <a:gd name="T98" fmla="*/ 42 w 209"/>
                <a:gd name="T99" fmla="*/ 115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239FB1"/>
            </a:solidFill>
            <a:ln w="9525">
              <a:solidFill>
                <a:srgbClr val="000000"/>
              </a:solidFill>
              <a:prstDash val="solid"/>
              <a:round/>
              <a:headEnd/>
              <a:tailEnd/>
            </a:ln>
          </p:spPr>
          <p:txBody>
            <a:bodyPr/>
            <a:lstStyle/>
            <a:p>
              <a:endParaRPr lang="en-US"/>
            </a:p>
          </p:txBody>
        </p:sp>
        <p:sp>
          <p:nvSpPr>
            <p:cNvPr id="277" name="Freeform 4329"/>
            <p:cNvSpPr>
              <a:spLocks/>
            </p:cNvSpPr>
            <p:nvPr/>
          </p:nvSpPr>
          <p:spPr bwMode="auto">
            <a:xfrm>
              <a:off x="2970" y="2962"/>
              <a:ext cx="134" cy="155"/>
            </a:xfrm>
            <a:custGeom>
              <a:avLst/>
              <a:gdLst>
                <a:gd name="T0" fmla="*/ 68 w 132"/>
                <a:gd name="T1" fmla="*/ 166 h 138"/>
                <a:gd name="T2" fmla="*/ 62 w 132"/>
                <a:gd name="T3" fmla="*/ 159 h 138"/>
                <a:gd name="T4" fmla="*/ 50 w 132"/>
                <a:gd name="T5" fmla="*/ 152 h 138"/>
                <a:gd name="T6" fmla="*/ 44 w 132"/>
                <a:gd name="T7" fmla="*/ 129 h 138"/>
                <a:gd name="T8" fmla="*/ 38 w 132"/>
                <a:gd name="T9" fmla="*/ 121 h 138"/>
                <a:gd name="T10" fmla="*/ 30 w 132"/>
                <a:gd name="T11" fmla="*/ 121 h 138"/>
                <a:gd name="T12" fmla="*/ 18 w 132"/>
                <a:gd name="T13" fmla="*/ 106 h 138"/>
                <a:gd name="T14" fmla="*/ 6 w 132"/>
                <a:gd name="T15" fmla="*/ 83 h 138"/>
                <a:gd name="T16" fmla="*/ 0 w 132"/>
                <a:gd name="T17" fmla="*/ 61 h 138"/>
                <a:gd name="T18" fmla="*/ 24 w 132"/>
                <a:gd name="T19" fmla="*/ 61 h 138"/>
                <a:gd name="T20" fmla="*/ 44 w 132"/>
                <a:gd name="T21" fmla="*/ 45 h 138"/>
                <a:gd name="T22" fmla="*/ 62 w 132"/>
                <a:gd name="T23" fmla="*/ 22 h 138"/>
                <a:gd name="T24" fmla="*/ 68 w 132"/>
                <a:gd name="T25" fmla="*/ 8 h 138"/>
                <a:gd name="T26" fmla="*/ 80 w 132"/>
                <a:gd name="T27" fmla="*/ 8 h 138"/>
                <a:gd name="T28" fmla="*/ 92 w 132"/>
                <a:gd name="T29" fmla="*/ 0 h 138"/>
                <a:gd name="T30" fmla="*/ 92 w 132"/>
                <a:gd name="T31" fmla="*/ 15 h 138"/>
                <a:gd name="T32" fmla="*/ 98 w 132"/>
                <a:gd name="T33" fmla="*/ 15 h 138"/>
                <a:gd name="T34" fmla="*/ 118 w 132"/>
                <a:gd name="T35" fmla="*/ 22 h 138"/>
                <a:gd name="T36" fmla="*/ 136 w 132"/>
                <a:gd name="T37" fmla="*/ 30 h 138"/>
                <a:gd name="T38" fmla="*/ 136 w 132"/>
                <a:gd name="T39" fmla="*/ 61 h 138"/>
                <a:gd name="T40" fmla="*/ 130 w 132"/>
                <a:gd name="T41" fmla="*/ 83 h 138"/>
                <a:gd name="T42" fmla="*/ 136 w 132"/>
                <a:gd name="T43" fmla="*/ 106 h 138"/>
                <a:gd name="T44" fmla="*/ 130 w 132"/>
                <a:gd name="T45" fmla="*/ 129 h 138"/>
                <a:gd name="T46" fmla="*/ 124 w 132"/>
                <a:gd name="T47" fmla="*/ 144 h 138"/>
                <a:gd name="T48" fmla="*/ 112 w 132"/>
                <a:gd name="T49" fmla="*/ 159 h 138"/>
                <a:gd name="T50" fmla="*/ 106 w 132"/>
                <a:gd name="T51" fmla="*/ 174 h 138"/>
                <a:gd name="T52" fmla="*/ 86 w 132"/>
                <a:gd name="T53" fmla="*/ 174 h 138"/>
                <a:gd name="T54" fmla="*/ 68 w 132"/>
                <a:gd name="T55" fmla="*/ 166 h 138"/>
                <a:gd name="T56" fmla="*/ 68 w 132"/>
                <a:gd name="T57" fmla="*/ 166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prstDash val="solid"/>
              <a:round/>
              <a:headEnd/>
              <a:tailEnd/>
            </a:ln>
          </p:spPr>
          <p:txBody>
            <a:bodyPr/>
            <a:lstStyle/>
            <a:p>
              <a:endParaRPr lang="en-US"/>
            </a:p>
          </p:txBody>
        </p:sp>
        <p:sp>
          <p:nvSpPr>
            <p:cNvPr id="278" name="Freeform 4330"/>
            <p:cNvSpPr>
              <a:spLocks/>
            </p:cNvSpPr>
            <p:nvPr/>
          </p:nvSpPr>
          <p:spPr bwMode="auto">
            <a:xfrm>
              <a:off x="1535" y="3292"/>
              <a:ext cx="90" cy="101"/>
            </a:xfrm>
            <a:custGeom>
              <a:avLst/>
              <a:gdLst>
                <a:gd name="T0" fmla="*/ 84 w 90"/>
                <a:gd name="T1" fmla="*/ 61 h 90"/>
                <a:gd name="T2" fmla="*/ 66 w 90"/>
                <a:gd name="T3" fmla="*/ 45 h 90"/>
                <a:gd name="T4" fmla="*/ 48 w 90"/>
                <a:gd name="T5" fmla="*/ 22 h 90"/>
                <a:gd name="T6" fmla="*/ 42 w 90"/>
                <a:gd name="T7" fmla="*/ 15 h 90"/>
                <a:gd name="T8" fmla="*/ 36 w 90"/>
                <a:gd name="T9" fmla="*/ 15 h 90"/>
                <a:gd name="T10" fmla="*/ 12 w 90"/>
                <a:gd name="T11" fmla="*/ 0 h 90"/>
                <a:gd name="T12" fmla="*/ 6 w 90"/>
                <a:gd name="T13" fmla="*/ 0 h 90"/>
                <a:gd name="T14" fmla="*/ 6 w 90"/>
                <a:gd name="T15" fmla="*/ 0 h 90"/>
                <a:gd name="T16" fmla="*/ 6 w 90"/>
                <a:gd name="T17" fmla="*/ 30 h 90"/>
                <a:gd name="T18" fmla="*/ 6 w 90"/>
                <a:gd name="T19" fmla="*/ 53 h 90"/>
                <a:gd name="T20" fmla="*/ 6 w 90"/>
                <a:gd name="T21" fmla="*/ 61 h 90"/>
                <a:gd name="T22" fmla="*/ 0 w 90"/>
                <a:gd name="T23" fmla="*/ 83 h 90"/>
                <a:gd name="T24" fmla="*/ 12 w 90"/>
                <a:gd name="T25" fmla="*/ 99 h 90"/>
                <a:gd name="T26" fmla="*/ 36 w 90"/>
                <a:gd name="T27" fmla="*/ 113 h 90"/>
                <a:gd name="T28" fmla="*/ 60 w 90"/>
                <a:gd name="T29" fmla="*/ 113 h 90"/>
                <a:gd name="T30" fmla="*/ 78 w 90"/>
                <a:gd name="T31" fmla="*/ 105 h 90"/>
                <a:gd name="T32" fmla="*/ 90 w 90"/>
                <a:gd name="T33" fmla="*/ 91 h 90"/>
                <a:gd name="T34" fmla="*/ 84 w 90"/>
                <a:gd name="T35" fmla="*/ 68 h 90"/>
                <a:gd name="T36" fmla="*/ 84 w 90"/>
                <a:gd name="T37" fmla="*/ 61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279" name="Freeform 4331"/>
            <p:cNvSpPr>
              <a:spLocks/>
            </p:cNvSpPr>
            <p:nvPr/>
          </p:nvSpPr>
          <p:spPr bwMode="auto">
            <a:xfrm>
              <a:off x="1322" y="3104"/>
              <a:ext cx="279" cy="680"/>
            </a:xfrm>
            <a:custGeom>
              <a:avLst/>
              <a:gdLst>
                <a:gd name="T0" fmla="*/ 154 w 276"/>
                <a:gd name="T1" fmla="*/ 485 h 604"/>
                <a:gd name="T2" fmla="*/ 154 w 276"/>
                <a:gd name="T3" fmla="*/ 516 h 604"/>
                <a:gd name="T4" fmla="*/ 166 w 276"/>
                <a:gd name="T5" fmla="*/ 516 h 604"/>
                <a:gd name="T6" fmla="*/ 172 w 276"/>
                <a:gd name="T7" fmla="*/ 531 h 604"/>
                <a:gd name="T8" fmla="*/ 154 w 276"/>
                <a:gd name="T9" fmla="*/ 524 h 604"/>
                <a:gd name="T10" fmla="*/ 154 w 276"/>
                <a:gd name="T11" fmla="*/ 553 h 604"/>
                <a:gd name="T12" fmla="*/ 154 w 276"/>
                <a:gd name="T13" fmla="*/ 583 h 604"/>
                <a:gd name="T14" fmla="*/ 134 w 276"/>
                <a:gd name="T15" fmla="*/ 621 h 604"/>
                <a:gd name="T16" fmla="*/ 172 w 276"/>
                <a:gd name="T17" fmla="*/ 644 h 604"/>
                <a:gd name="T18" fmla="*/ 172 w 276"/>
                <a:gd name="T19" fmla="*/ 659 h 604"/>
                <a:gd name="T20" fmla="*/ 154 w 276"/>
                <a:gd name="T21" fmla="*/ 705 h 604"/>
                <a:gd name="T22" fmla="*/ 142 w 276"/>
                <a:gd name="T23" fmla="*/ 705 h 604"/>
                <a:gd name="T24" fmla="*/ 142 w 276"/>
                <a:gd name="T25" fmla="*/ 719 h 604"/>
                <a:gd name="T26" fmla="*/ 148 w 276"/>
                <a:gd name="T27" fmla="*/ 743 h 604"/>
                <a:gd name="T28" fmla="*/ 154 w 276"/>
                <a:gd name="T29" fmla="*/ 750 h 604"/>
                <a:gd name="T30" fmla="*/ 134 w 276"/>
                <a:gd name="T31" fmla="*/ 750 h 604"/>
                <a:gd name="T32" fmla="*/ 98 w 276"/>
                <a:gd name="T33" fmla="*/ 743 h 604"/>
                <a:gd name="T34" fmla="*/ 80 w 276"/>
                <a:gd name="T35" fmla="*/ 719 h 604"/>
                <a:gd name="T36" fmla="*/ 74 w 276"/>
                <a:gd name="T37" fmla="*/ 674 h 604"/>
                <a:gd name="T38" fmla="*/ 68 w 276"/>
                <a:gd name="T39" fmla="*/ 614 h 604"/>
                <a:gd name="T40" fmla="*/ 62 w 276"/>
                <a:gd name="T41" fmla="*/ 583 h 604"/>
                <a:gd name="T42" fmla="*/ 62 w 276"/>
                <a:gd name="T43" fmla="*/ 567 h 604"/>
                <a:gd name="T44" fmla="*/ 42 w 276"/>
                <a:gd name="T45" fmla="*/ 538 h 604"/>
                <a:gd name="T46" fmla="*/ 36 w 276"/>
                <a:gd name="T47" fmla="*/ 501 h 604"/>
                <a:gd name="T48" fmla="*/ 24 w 276"/>
                <a:gd name="T49" fmla="*/ 440 h 604"/>
                <a:gd name="T50" fmla="*/ 24 w 276"/>
                <a:gd name="T51" fmla="*/ 410 h 604"/>
                <a:gd name="T52" fmla="*/ 24 w 276"/>
                <a:gd name="T53" fmla="*/ 356 h 604"/>
                <a:gd name="T54" fmla="*/ 24 w 276"/>
                <a:gd name="T55" fmla="*/ 303 h 604"/>
                <a:gd name="T56" fmla="*/ 12 w 276"/>
                <a:gd name="T57" fmla="*/ 265 h 604"/>
                <a:gd name="T58" fmla="*/ 6 w 276"/>
                <a:gd name="T59" fmla="*/ 234 h 604"/>
                <a:gd name="T60" fmla="*/ 6 w 276"/>
                <a:gd name="T61" fmla="*/ 197 h 604"/>
                <a:gd name="T62" fmla="*/ 12 w 276"/>
                <a:gd name="T63" fmla="*/ 159 h 604"/>
                <a:gd name="T64" fmla="*/ 24 w 276"/>
                <a:gd name="T65" fmla="*/ 128 h 604"/>
                <a:gd name="T66" fmla="*/ 12 w 276"/>
                <a:gd name="T67" fmla="*/ 77 h 604"/>
                <a:gd name="T68" fmla="*/ 30 w 276"/>
                <a:gd name="T69" fmla="*/ 53 h 604"/>
                <a:gd name="T70" fmla="*/ 30 w 276"/>
                <a:gd name="T71" fmla="*/ 23 h 604"/>
                <a:gd name="T72" fmla="*/ 50 w 276"/>
                <a:gd name="T73" fmla="*/ 0 h 604"/>
                <a:gd name="T74" fmla="*/ 80 w 276"/>
                <a:gd name="T75" fmla="*/ 23 h 604"/>
                <a:gd name="T76" fmla="*/ 110 w 276"/>
                <a:gd name="T77" fmla="*/ 8 h 604"/>
                <a:gd name="T78" fmla="*/ 128 w 276"/>
                <a:gd name="T79" fmla="*/ 30 h 604"/>
                <a:gd name="T80" fmla="*/ 160 w 276"/>
                <a:gd name="T81" fmla="*/ 61 h 604"/>
                <a:gd name="T82" fmla="*/ 190 w 276"/>
                <a:gd name="T83" fmla="*/ 77 h 604"/>
                <a:gd name="T84" fmla="*/ 202 w 276"/>
                <a:gd name="T85" fmla="*/ 113 h 604"/>
                <a:gd name="T86" fmla="*/ 214 w 276"/>
                <a:gd name="T87" fmla="*/ 143 h 604"/>
                <a:gd name="T88" fmla="*/ 246 w 276"/>
                <a:gd name="T89" fmla="*/ 135 h 604"/>
                <a:gd name="T90" fmla="*/ 258 w 276"/>
                <a:gd name="T91" fmla="*/ 91 h 604"/>
                <a:gd name="T92" fmla="*/ 282 w 276"/>
                <a:gd name="T93" fmla="*/ 128 h 604"/>
                <a:gd name="T94" fmla="*/ 258 w 276"/>
                <a:gd name="T95" fmla="*/ 151 h 604"/>
                <a:gd name="T96" fmla="*/ 220 w 276"/>
                <a:gd name="T97" fmla="*/ 212 h 604"/>
                <a:gd name="T98" fmla="*/ 220 w 276"/>
                <a:gd name="T99" fmla="*/ 265 h 604"/>
                <a:gd name="T100" fmla="*/ 214 w 276"/>
                <a:gd name="T101" fmla="*/ 295 h 604"/>
                <a:gd name="T102" fmla="*/ 246 w 276"/>
                <a:gd name="T103" fmla="*/ 341 h 604"/>
                <a:gd name="T104" fmla="*/ 258 w 276"/>
                <a:gd name="T105" fmla="*/ 372 h 604"/>
                <a:gd name="T106" fmla="*/ 214 w 276"/>
                <a:gd name="T107" fmla="*/ 424 h 604"/>
                <a:gd name="T108" fmla="*/ 190 w 276"/>
                <a:gd name="T109" fmla="*/ 432 h 604"/>
                <a:gd name="T110" fmla="*/ 178 w 276"/>
                <a:gd name="T111" fmla="*/ 440 h 604"/>
                <a:gd name="T112" fmla="*/ 178 w 276"/>
                <a:gd name="T113" fmla="*/ 485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280" name="Freeform 4332"/>
            <p:cNvSpPr>
              <a:spLocks/>
            </p:cNvSpPr>
            <p:nvPr/>
          </p:nvSpPr>
          <p:spPr bwMode="auto">
            <a:xfrm>
              <a:off x="1322" y="3548"/>
              <a:ext cx="12" cy="34"/>
            </a:xfrm>
            <a:custGeom>
              <a:avLst/>
              <a:gdLst>
                <a:gd name="T0" fmla="*/ 6 w 12"/>
                <a:gd name="T1" fmla="*/ 0 h 30"/>
                <a:gd name="T2" fmla="*/ 0 w 12"/>
                <a:gd name="T3" fmla="*/ 8 h 30"/>
                <a:gd name="T4" fmla="*/ 6 w 12"/>
                <a:gd name="T5" fmla="*/ 39 h 30"/>
                <a:gd name="T6" fmla="*/ 12 w 12"/>
                <a:gd name="T7" fmla="*/ 39 h 30"/>
                <a:gd name="T8" fmla="*/ 12 w 12"/>
                <a:gd name="T9" fmla="*/ 31 h 30"/>
                <a:gd name="T10" fmla="*/ 12 w 12"/>
                <a:gd name="T11" fmla="*/ 16 h 30"/>
                <a:gd name="T12" fmla="*/ 12 w 12"/>
                <a:gd name="T13" fmla="*/ 16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81" name="Freeform 4333"/>
            <p:cNvSpPr>
              <a:spLocks/>
            </p:cNvSpPr>
            <p:nvPr/>
          </p:nvSpPr>
          <p:spPr bwMode="auto">
            <a:xfrm>
              <a:off x="1351" y="3703"/>
              <a:ext cx="19" cy="27"/>
            </a:xfrm>
            <a:custGeom>
              <a:avLst/>
              <a:gdLst>
                <a:gd name="T0" fmla="*/ 6 w 18"/>
                <a:gd name="T1" fmla="*/ 0 h 24"/>
                <a:gd name="T2" fmla="*/ 0 w 18"/>
                <a:gd name="T3" fmla="*/ 16 h 24"/>
                <a:gd name="T4" fmla="*/ 14 w 18"/>
                <a:gd name="T5" fmla="*/ 30 h 24"/>
                <a:gd name="T6" fmla="*/ 20 w 18"/>
                <a:gd name="T7" fmla="*/ 30 h 24"/>
                <a:gd name="T8" fmla="*/ 20 w 18"/>
                <a:gd name="T9" fmla="*/ 23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82" name="Freeform 4334"/>
            <p:cNvSpPr>
              <a:spLocks/>
            </p:cNvSpPr>
            <p:nvPr/>
          </p:nvSpPr>
          <p:spPr bwMode="auto">
            <a:xfrm>
              <a:off x="1085" y="2577"/>
              <a:ext cx="97" cy="149"/>
            </a:xfrm>
            <a:custGeom>
              <a:avLst/>
              <a:gdLst>
                <a:gd name="T0" fmla="*/ 0 w 96"/>
                <a:gd name="T1" fmla="*/ 69 h 132"/>
                <a:gd name="T2" fmla="*/ 0 w 96"/>
                <a:gd name="T3" fmla="*/ 91 h 132"/>
                <a:gd name="T4" fmla="*/ 0 w 96"/>
                <a:gd name="T5" fmla="*/ 99 h 132"/>
                <a:gd name="T6" fmla="*/ 12 w 96"/>
                <a:gd name="T7" fmla="*/ 107 h 132"/>
                <a:gd name="T8" fmla="*/ 12 w 96"/>
                <a:gd name="T9" fmla="*/ 99 h 132"/>
                <a:gd name="T10" fmla="*/ 18 w 96"/>
                <a:gd name="T11" fmla="*/ 107 h 132"/>
                <a:gd name="T12" fmla="*/ 12 w 96"/>
                <a:gd name="T13" fmla="*/ 122 h 132"/>
                <a:gd name="T14" fmla="*/ 6 w 96"/>
                <a:gd name="T15" fmla="*/ 130 h 132"/>
                <a:gd name="T16" fmla="*/ 12 w 96"/>
                <a:gd name="T17" fmla="*/ 138 h 132"/>
                <a:gd name="T18" fmla="*/ 6 w 96"/>
                <a:gd name="T19" fmla="*/ 152 h 132"/>
                <a:gd name="T20" fmla="*/ 12 w 96"/>
                <a:gd name="T21" fmla="*/ 152 h 132"/>
                <a:gd name="T22" fmla="*/ 30 w 96"/>
                <a:gd name="T23" fmla="*/ 168 h 132"/>
                <a:gd name="T24" fmla="*/ 36 w 96"/>
                <a:gd name="T25" fmla="*/ 160 h 132"/>
                <a:gd name="T26" fmla="*/ 36 w 96"/>
                <a:gd name="T27" fmla="*/ 146 h 132"/>
                <a:gd name="T28" fmla="*/ 42 w 96"/>
                <a:gd name="T29" fmla="*/ 138 h 132"/>
                <a:gd name="T30" fmla="*/ 50 w 96"/>
                <a:gd name="T31" fmla="*/ 122 h 132"/>
                <a:gd name="T32" fmla="*/ 50 w 96"/>
                <a:gd name="T33" fmla="*/ 122 h 132"/>
                <a:gd name="T34" fmla="*/ 50 w 96"/>
                <a:gd name="T35" fmla="*/ 130 h 132"/>
                <a:gd name="T36" fmla="*/ 50 w 96"/>
                <a:gd name="T37" fmla="*/ 130 h 132"/>
                <a:gd name="T38" fmla="*/ 50 w 96"/>
                <a:gd name="T39" fmla="*/ 122 h 132"/>
                <a:gd name="T40" fmla="*/ 56 w 96"/>
                <a:gd name="T41" fmla="*/ 115 h 132"/>
                <a:gd name="T42" fmla="*/ 68 w 96"/>
                <a:gd name="T43" fmla="*/ 107 h 132"/>
                <a:gd name="T44" fmla="*/ 86 w 96"/>
                <a:gd name="T45" fmla="*/ 91 h 132"/>
                <a:gd name="T46" fmla="*/ 98 w 96"/>
                <a:gd name="T47" fmla="*/ 61 h 132"/>
                <a:gd name="T48" fmla="*/ 98 w 96"/>
                <a:gd name="T49" fmla="*/ 69 h 132"/>
                <a:gd name="T50" fmla="*/ 92 w 96"/>
                <a:gd name="T51" fmla="*/ 46 h 132"/>
                <a:gd name="T52" fmla="*/ 98 w 96"/>
                <a:gd name="T53" fmla="*/ 46 h 132"/>
                <a:gd name="T54" fmla="*/ 80 w 96"/>
                <a:gd name="T55" fmla="*/ 30 h 132"/>
                <a:gd name="T56" fmla="*/ 62 w 96"/>
                <a:gd name="T57" fmla="*/ 30 h 132"/>
                <a:gd name="T58" fmla="*/ 50 w 96"/>
                <a:gd name="T59" fmla="*/ 16 h 132"/>
                <a:gd name="T60" fmla="*/ 36 w 96"/>
                <a:gd name="T61" fmla="*/ 0 h 132"/>
                <a:gd name="T62" fmla="*/ 30 w 96"/>
                <a:gd name="T63" fmla="*/ 16 h 132"/>
                <a:gd name="T64" fmla="*/ 12 w 96"/>
                <a:gd name="T65" fmla="*/ 23 h 132"/>
                <a:gd name="T66" fmla="*/ 6 w 96"/>
                <a:gd name="T67" fmla="*/ 46 h 132"/>
                <a:gd name="T68" fmla="*/ 6 w 96"/>
                <a:gd name="T69" fmla="*/ 53 h 132"/>
                <a:gd name="T70" fmla="*/ 0 w 96"/>
                <a:gd name="T71" fmla="*/ 69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283" name="Freeform 4335"/>
            <p:cNvSpPr>
              <a:spLocks/>
            </p:cNvSpPr>
            <p:nvPr/>
          </p:nvSpPr>
          <p:spPr bwMode="auto">
            <a:xfrm>
              <a:off x="892" y="2611"/>
              <a:ext cx="12" cy="21"/>
            </a:xfrm>
            <a:custGeom>
              <a:avLst/>
              <a:gdLst>
                <a:gd name="T0" fmla="*/ 0 w 12"/>
                <a:gd name="T1" fmla="*/ 0 h 18"/>
                <a:gd name="T2" fmla="*/ 6 w 12"/>
                <a:gd name="T3" fmla="*/ 16 h 18"/>
                <a:gd name="T4" fmla="*/ 0 w 12"/>
                <a:gd name="T5" fmla="*/ 25 h 18"/>
                <a:gd name="T6" fmla="*/ 12 w 12"/>
                <a:gd name="T7" fmla="*/ 25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84" name="Freeform 4336"/>
            <p:cNvSpPr>
              <a:spLocks/>
            </p:cNvSpPr>
            <p:nvPr/>
          </p:nvSpPr>
          <p:spPr bwMode="auto">
            <a:xfrm>
              <a:off x="1097" y="2672"/>
              <a:ext cx="6" cy="7"/>
            </a:xfrm>
            <a:custGeom>
              <a:avLst/>
              <a:gdLst>
                <a:gd name="T0" fmla="*/ 6 w 6"/>
                <a:gd name="T1" fmla="*/ 0 h 6"/>
                <a:gd name="T2" fmla="*/ 0 w 6"/>
                <a:gd name="T3" fmla="*/ 8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85" name="Freeform 4337"/>
            <p:cNvSpPr>
              <a:spLocks/>
            </p:cNvSpPr>
            <p:nvPr/>
          </p:nvSpPr>
          <p:spPr bwMode="auto">
            <a:xfrm>
              <a:off x="910" y="2625"/>
              <a:ext cx="7" cy="7"/>
            </a:xfrm>
            <a:custGeom>
              <a:avLst/>
              <a:gdLst>
                <a:gd name="T0" fmla="*/ 8 w 6"/>
                <a:gd name="T1" fmla="*/ 8 h 6"/>
                <a:gd name="T2" fmla="*/ 8 w 6"/>
                <a:gd name="T3" fmla="*/ 8 h 6"/>
                <a:gd name="T4" fmla="*/ 0 w 6"/>
                <a:gd name="T5" fmla="*/ 0 h 6"/>
                <a:gd name="T6" fmla="*/ 8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86" name="Freeform 4338"/>
            <p:cNvSpPr>
              <a:spLocks/>
            </p:cNvSpPr>
            <p:nvPr/>
          </p:nvSpPr>
          <p:spPr bwMode="auto">
            <a:xfrm>
              <a:off x="1080" y="2611"/>
              <a:ext cx="229" cy="411"/>
            </a:xfrm>
            <a:custGeom>
              <a:avLst/>
              <a:gdLst>
                <a:gd name="T0" fmla="*/ 224 w 228"/>
                <a:gd name="T1" fmla="*/ 372 h 365"/>
                <a:gd name="T2" fmla="*/ 224 w 228"/>
                <a:gd name="T3" fmla="*/ 410 h 365"/>
                <a:gd name="T4" fmla="*/ 224 w 228"/>
                <a:gd name="T5" fmla="*/ 432 h 365"/>
                <a:gd name="T6" fmla="*/ 218 w 228"/>
                <a:gd name="T7" fmla="*/ 455 h 365"/>
                <a:gd name="T8" fmla="*/ 212 w 228"/>
                <a:gd name="T9" fmla="*/ 463 h 365"/>
                <a:gd name="T10" fmla="*/ 188 w 228"/>
                <a:gd name="T11" fmla="*/ 440 h 365"/>
                <a:gd name="T12" fmla="*/ 128 w 228"/>
                <a:gd name="T13" fmla="*/ 394 h 365"/>
                <a:gd name="T14" fmla="*/ 96 w 228"/>
                <a:gd name="T15" fmla="*/ 356 h 365"/>
                <a:gd name="T16" fmla="*/ 84 w 228"/>
                <a:gd name="T17" fmla="*/ 319 h 365"/>
                <a:gd name="T18" fmla="*/ 66 w 228"/>
                <a:gd name="T19" fmla="*/ 272 h 365"/>
                <a:gd name="T20" fmla="*/ 42 w 228"/>
                <a:gd name="T21" fmla="*/ 220 h 365"/>
                <a:gd name="T22" fmla="*/ 30 w 228"/>
                <a:gd name="T23" fmla="*/ 182 h 365"/>
                <a:gd name="T24" fmla="*/ 6 w 228"/>
                <a:gd name="T25" fmla="*/ 152 h 365"/>
                <a:gd name="T26" fmla="*/ 6 w 228"/>
                <a:gd name="T27" fmla="*/ 99 h 365"/>
                <a:gd name="T28" fmla="*/ 18 w 228"/>
                <a:gd name="T29" fmla="*/ 99 h 365"/>
                <a:gd name="T30" fmla="*/ 18 w 228"/>
                <a:gd name="T31" fmla="*/ 114 h 365"/>
                <a:gd name="T32" fmla="*/ 42 w 228"/>
                <a:gd name="T33" fmla="*/ 122 h 365"/>
                <a:gd name="T34" fmla="*/ 48 w 228"/>
                <a:gd name="T35" fmla="*/ 99 h 365"/>
                <a:gd name="T36" fmla="*/ 54 w 228"/>
                <a:gd name="T37" fmla="*/ 83 h 365"/>
                <a:gd name="T38" fmla="*/ 54 w 228"/>
                <a:gd name="T39" fmla="*/ 91 h 365"/>
                <a:gd name="T40" fmla="*/ 60 w 228"/>
                <a:gd name="T41" fmla="*/ 77 h 365"/>
                <a:gd name="T42" fmla="*/ 90 w 228"/>
                <a:gd name="T43" fmla="*/ 53 h 365"/>
                <a:gd name="T44" fmla="*/ 102 w 228"/>
                <a:gd name="T45" fmla="*/ 30 h 365"/>
                <a:gd name="T46" fmla="*/ 102 w 228"/>
                <a:gd name="T47" fmla="*/ 8 h 365"/>
                <a:gd name="T48" fmla="*/ 122 w 228"/>
                <a:gd name="T49" fmla="*/ 30 h 365"/>
                <a:gd name="T50" fmla="*/ 140 w 228"/>
                <a:gd name="T51" fmla="*/ 61 h 365"/>
                <a:gd name="T52" fmla="*/ 176 w 228"/>
                <a:gd name="T53" fmla="*/ 61 h 365"/>
                <a:gd name="T54" fmla="*/ 188 w 228"/>
                <a:gd name="T55" fmla="*/ 99 h 365"/>
                <a:gd name="T56" fmla="*/ 194 w 228"/>
                <a:gd name="T57" fmla="*/ 107 h 365"/>
                <a:gd name="T58" fmla="*/ 164 w 228"/>
                <a:gd name="T59" fmla="*/ 122 h 365"/>
                <a:gd name="T60" fmla="*/ 146 w 228"/>
                <a:gd name="T61" fmla="*/ 152 h 365"/>
                <a:gd name="T62" fmla="*/ 134 w 228"/>
                <a:gd name="T63" fmla="*/ 190 h 365"/>
                <a:gd name="T64" fmla="*/ 146 w 228"/>
                <a:gd name="T65" fmla="*/ 227 h 365"/>
                <a:gd name="T66" fmla="*/ 152 w 228"/>
                <a:gd name="T67" fmla="*/ 242 h 365"/>
                <a:gd name="T68" fmla="*/ 176 w 228"/>
                <a:gd name="T69" fmla="*/ 258 h 365"/>
                <a:gd name="T70" fmla="*/ 194 w 228"/>
                <a:gd name="T71" fmla="*/ 258 h 365"/>
                <a:gd name="T72" fmla="*/ 212 w 228"/>
                <a:gd name="T73" fmla="*/ 280 h 365"/>
                <a:gd name="T74" fmla="*/ 230 w 228"/>
                <a:gd name="T75" fmla="*/ 319 h 365"/>
                <a:gd name="T76" fmla="*/ 224 w 228"/>
                <a:gd name="T77" fmla="*/ 356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287" name="Freeform 4339"/>
            <p:cNvSpPr>
              <a:spLocks/>
            </p:cNvSpPr>
            <p:nvPr/>
          </p:nvSpPr>
          <p:spPr bwMode="auto">
            <a:xfrm>
              <a:off x="3741" y="1426"/>
              <a:ext cx="908" cy="734"/>
            </a:xfrm>
            <a:custGeom>
              <a:avLst/>
              <a:gdLst>
                <a:gd name="T0" fmla="*/ 367 w 897"/>
                <a:gd name="T1" fmla="*/ 636 h 652"/>
                <a:gd name="T2" fmla="*/ 307 w 897"/>
                <a:gd name="T3" fmla="*/ 630 h 652"/>
                <a:gd name="T4" fmla="*/ 233 w 897"/>
                <a:gd name="T5" fmla="*/ 607 h 652"/>
                <a:gd name="T6" fmla="*/ 172 w 897"/>
                <a:gd name="T7" fmla="*/ 576 h 652"/>
                <a:gd name="T8" fmla="*/ 116 w 897"/>
                <a:gd name="T9" fmla="*/ 516 h 652"/>
                <a:gd name="T10" fmla="*/ 116 w 897"/>
                <a:gd name="T11" fmla="*/ 471 h 652"/>
                <a:gd name="T12" fmla="*/ 104 w 897"/>
                <a:gd name="T13" fmla="*/ 447 h 652"/>
                <a:gd name="T14" fmla="*/ 50 w 897"/>
                <a:gd name="T15" fmla="*/ 410 h 652"/>
                <a:gd name="T16" fmla="*/ 36 w 897"/>
                <a:gd name="T17" fmla="*/ 394 h 652"/>
                <a:gd name="T18" fmla="*/ 18 w 897"/>
                <a:gd name="T19" fmla="*/ 319 h 652"/>
                <a:gd name="T20" fmla="*/ 92 w 897"/>
                <a:gd name="T21" fmla="*/ 272 h 652"/>
                <a:gd name="T22" fmla="*/ 74 w 897"/>
                <a:gd name="T23" fmla="*/ 212 h 652"/>
                <a:gd name="T24" fmla="*/ 98 w 897"/>
                <a:gd name="T25" fmla="*/ 168 h 652"/>
                <a:gd name="T26" fmla="*/ 136 w 897"/>
                <a:gd name="T27" fmla="*/ 122 h 652"/>
                <a:gd name="T28" fmla="*/ 184 w 897"/>
                <a:gd name="T29" fmla="*/ 129 h 652"/>
                <a:gd name="T30" fmla="*/ 269 w 897"/>
                <a:gd name="T31" fmla="*/ 204 h 652"/>
                <a:gd name="T32" fmla="*/ 374 w 897"/>
                <a:gd name="T33" fmla="*/ 258 h 652"/>
                <a:gd name="T34" fmla="*/ 467 w 897"/>
                <a:gd name="T35" fmla="*/ 280 h 652"/>
                <a:gd name="T36" fmla="*/ 564 w 897"/>
                <a:gd name="T37" fmla="*/ 265 h 652"/>
                <a:gd name="T38" fmla="*/ 618 w 897"/>
                <a:gd name="T39" fmla="*/ 196 h 652"/>
                <a:gd name="T40" fmla="*/ 680 w 897"/>
                <a:gd name="T41" fmla="*/ 152 h 652"/>
                <a:gd name="T42" fmla="*/ 600 w 897"/>
                <a:gd name="T43" fmla="*/ 122 h 652"/>
                <a:gd name="T44" fmla="*/ 638 w 897"/>
                <a:gd name="T45" fmla="*/ 77 h 652"/>
                <a:gd name="T46" fmla="*/ 625 w 897"/>
                <a:gd name="T47" fmla="*/ 0 h 652"/>
                <a:gd name="T48" fmla="*/ 736 w 897"/>
                <a:gd name="T49" fmla="*/ 46 h 652"/>
                <a:gd name="T50" fmla="*/ 834 w 897"/>
                <a:gd name="T51" fmla="*/ 107 h 652"/>
                <a:gd name="T52" fmla="*/ 913 w 897"/>
                <a:gd name="T53" fmla="*/ 174 h 652"/>
                <a:gd name="T54" fmla="*/ 913 w 897"/>
                <a:gd name="T55" fmla="*/ 250 h 652"/>
                <a:gd name="T56" fmla="*/ 883 w 897"/>
                <a:gd name="T57" fmla="*/ 280 h 652"/>
                <a:gd name="T58" fmla="*/ 846 w 897"/>
                <a:gd name="T59" fmla="*/ 311 h 652"/>
                <a:gd name="T60" fmla="*/ 798 w 897"/>
                <a:gd name="T61" fmla="*/ 356 h 652"/>
                <a:gd name="T62" fmla="*/ 772 w 897"/>
                <a:gd name="T63" fmla="*/ 311 h 652"/>
                <a:gd name="T64" fmla="*/ 742 w 897"/>
                <a:gd name="T65" fmla="*/ 372 h 652"/>
                <a:gd name="T66" fmla="*/ 822 w 897"/>
                <a:gd name="T67" fmla="*/ 394 h 652"/>
                <a:gd name="T68" fmla="*/ 810 w 897"/>
                <a:gd name="T69" fmla="*/ 424 h 652"/>
                <a:gd name="T70" fmla="*/ 852 w 897"/>
                <a:gd name="T71" fmla="*/ 516 h 652"/>
                <a:gd name="T72" fmla="*/ 858 w 897"/>
                <a:gd name="T73" fmla="*/ 569 h 652"/>
                <a:gd name="T74" fmla="*/ 876 w 897"/>
                <a:gd name="T75" fmla="*/ 592 h 652"/>
                <a:gd name="T76" fmla="*/ 883 w 897"/>
                <a:gd name="T77" fmla="*/ 615 h 652"/>
                <a:gd name="T78" fmla="*/ 876 w 897"/>
                <a:gd name="T79" fmla="*/ 636 h 652"/>
                <a:gd name="T80" fmla="*/ 858 w 897"/>
                <a:gd name="T81" fmla="*/ 682 h 652"/>
                <a:gd name="T82" fmla="*/ 858 w 897"/>
                <a:gd name="T83" fmla="*/ 697 h 652"/>
                <a:gd name="T84" fmla="*/ 840 w 897"/>
                <a:gd name="T85" fmla="*/ 719 h 652"/>
                <a:gd name="T86" fmla="*/ 822 w 897"/>
                <a:gd name="T87" fmla="*/ 758 h 652"/>
                <a:gd name="T88" fmla="*/ 791 w 897"/>
                <a:gd name="T89" fmla="*/ 758 h 652"/>
                <a:gd name="T90" fmla="*/ 766 w 897"/>
                <a:gd name="T91" fmla="*/ 758 h 652"/>
                <a:gd name="T92" fmla="*/ 760 w 897"/>
                <a:gd name="T93" fmla="*/ 788 h 652"/>
                <a:gd name="T94" fmla="*/ 724 w 897"/>
                <a:gd name="T95" fmla="*/ 796 h 652"/>
                <a:gd name="T96" fmla="*/ 712 w 897"/>
                <a:gd name="T97" fmla="*/ 796 h 652"/>
                <a:gd name="T98" fmla="*/ 686 w 897"/>
                <a:gd name="T99" fmla="*/ 788 h 652"/>
                <a:gd name="T100" fmla="*/ 632 w 897"/>
                <a:gd name="T101" fmla="*/ 750 h 652"/>
                <a:gd name="T102" fmla="*/ 594 w 897"/>
                <a:gd name="T103" fmla="*/ 766 h 652"/>
                <a:gd name="T104" fmla="*/ 564 w 897"/>
                <a:gd name="T105" fmla="*/ 773 h 652"/>
                <a:gd name="T106" fmla="*/ 539 w 897"/>
                <a:gd name="T107" fmla="*/ 796 h 652"/>
                <a:gd name="T108" fmla="*/ 509 w 897"/>
                <a:gd name="T109" fmla="*/ 727 h 652"/>
                <a:gd name="T110" fmla="*/ 497 w 897"/>
                <a:gd name="T111" fmla="*/ 689 h 652"/>
                <a:gd name="T112" fmla="*/ 467 w 897"/>
                <a:gd name="T113" fmla="*/ 615 h 652"/>
                <a:gd name="T114" fmla="*/ 441 w 897"/>
                <a:gd name="T115" fmla="*/ 599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prstDash val="solid"/>
              <a:round/>
              <a:headEnd/>
              <a:tailEnd/>
            </a:ln>
          </p:spPr>
          <p:txBody>
            <a:bodyPr/>
            <a:lstStyle/>
            <a:p>
              <a:endParaRPr lang="en-US"/>
            </a:p>
          </p:txBody>
        </p:sp>
        <p:sp>
          <p:nvSpPr>
            <p:cNvPr id="288" name="Freeform 4340"/>
            <p:cNvSpPr>
              <a:spLocks/>
            </p:cNvSpPr>
            <p:nvPr/>
          </p:nvSpPr>
          <p:spPr bwMode="auto">
            <a:xfrm>
              <a:off x="4431" y="2166"/>
              <a:ext cx="43" cy="34"/>
            </a:xfrm>
            <a:custGeom>
              <a:avLst/>
              <a:gdLst>
                <a:gd name="T0" fmla="*/ 32 w 42"/>
                <a:gd name="T1" fmla="*/ 0 h 30"/>
                <a:gd name="T2" fmla="*/ 12 w 42"/>
                <a:gd name="T3" fmla="*/ 0 h 30"/>
                <a:gd name="T4" fmla="*/ 0 w 42"/>
                <a:gd name="T5" fmla="*/ 16 h 30"/>
                <a:gd name="T6" fmla="*/ 0 w 42"/>
                <a:gd name="T7" fmla="*/ 31 h 30"/>
                <a:gd name="T8" fmla="*/ 18 w 42"/>
                <a:gd name="T9" fmla="*/ 39 h 30"/>
                <a:gd name="T10" fmla="*/ 26 w 42"/>
                <a:gd name="T11" fmla="*/ 39 h 30"/>
                <a:gd name="T12" fmla="*/ 32 w 42"/>
                <a:gd name="T13" fmla="*/ 23 h 30"/>
                <a:gd name="T14" fmla="*/ 44 w 42"/>
                <a:gd name="T15" fmla="*/ 8 h 30"/>
                <a:gd name="T16" fmla="*/ 38 w 42"/>
                <a:gd name="T17" fmla="*/ 0 h 30"/>
                <a:gd name="T18" fmla="*/ 32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289" name="Freeform 4341"/>
            <p:cNvSpPr>
              <a:spLocks/>
            </p:cNvSpPr>
            <p:nvPr/>
          </p:nvSpPr>
          <p:spPr bwMode="auto">
            <a:xfrm>
              <a:off x="4735" y="1682"/>
              <a:ext cx="152" cy="182"/>
            </a:xfrm>
            <a:custGeom>
              <a:avLst/>
              <a:gdLst>
                <a:gd name="T0" fmla="*/ 142 w 150"/>
                <a:gd name="T1" fmla="*/ 152 h 162"/>
                <a:gd name="T2" fmla="*/ 136 w 150"/>
                <a:gd name="T3" fmla="*/ 152 h 162"/>
                <a:gd name="T4" fmla="*/ 136 w 150"/>
                <a:gd name="T5" fmla="*/ 160 h 162"/>
                <a:gd name="T6" fmla="*/ 130 w 150"/>
                <a:gd name="T7" fmla="*/ 166 h 162"/>
                <a:gd name="T8" fmla="*/ 130 w 150"/>
                <a:gd name="T9" fmla="*/ 174 h 162"/>
                <a:gd name="T10" fmla="*/ 124 w 150"/>
                <a:gd name="T11" fmla="*/ 160 h 162"/>
                <a:gd name="T12" fmla="*/ 124 w 150"/>
                <a:gd name="T13" fmla="*/ 174 h 162"/>
                <a:gd name="T14" fmla="*/ 98 w 150"/>
                <a:gd name="T15" fmla="*/ 174 h 162"/>
                <a:gd name="T16" fmla="*/ 98 w 150"/>
                <a:gd name="T17" fmla="*/ 166 h 162"/>
                <a:gd name="T18" fmla="*/ 92 w 150"/>
                <a:gd name="T19" fmla="*/ 166 h 162"/>
                <a:gd name="T20" fmla="*/ 92 w 150"/>
                <a:gd name="T21" fmla="*/ 174 h 162"/>
                <a:gd name="T22" fmla="*/ 98 w 150"/>
                <a:gd name="T23" fmla="*/ 182 h 162"/>
                <a:gd name="T24" fmla="*/ 92 w 150"/>
                <a:gd name="T25" fmla="*/ 197 h 162"/>
                <a:gd name="T26" fmla="*/ 86 w 150"/>
                <a:gd name="T27" fmla="*/ 204 h 162"/>
                <a:gd name="T28" fmla="*/ 68 w 150"/>
                <a:gd name="T29" fmla="*/ 190 h 162"/>
                <a:gd name="T30" fmla="*/ 68 w 150"/>
                <a:gd name="T31" fmla="*/ 174 h 162"/>
                <a:gd name="T32" fmla="*/ 50 w 150"/>
                <a:gd name="T33" fmla="*/ 174 h 162"/>
                <a:gd name="T34" fmla="*/ 24 w 150"/>
                <a:gd name="T35" fmla="*/ 182 h 162"/>
                <a:gd name="T36" fmla="*/ 18 w 150"/>
                <a:gd name="T37" fmla="*/ 190 h 162"/>
                <a:gd name="T38" fmla="*/ 0 w 150"/>
                <a:gd name="T39" fmla="*/ 190 h 162"/>
                <a:gd name="T40" fmla="*/ 0 w 150"/>
                <a:gd name="T41" fmla="*/ 182 h 162"/>
                <a:gd name="T42" fmla="*/ 12 w 150"/>
                <a:gd name="T43" fmla="*/ 166 h 162"/>
                <a:gd name="T44" fmla="*/ 24 w 150"/>
                <a:gd name="T45" fmla="*/ 152 h 162"/>
                <a:gd name="T46" fmla="*/ 62 w 150"/>
                <a:gd name="T47" fmla="*/ 152 h 162"/>
                <a:gd name="T48" fmla="*/ 62 w 150"/>
                <a:gd name="T49" fmla="*/ 152 h 162"/>
                <a:gd name="T50" fmla="*/ 74 w 150"/>
                <a:gd name="T51" fmla="*/ 144 h 162"/>
                <a:gd name="T52" fmla="*/ 68 w 150"/>
                <a:gd name="T53" fmla="*/ 129 h 162"/>
                <a:gd name="T54" fmla="*/ 68 w 150"/>
                <a:gd name="T55" fmla="*/ 113 h 162"/>
                <a:gd name="T56" fmla="*/ 74 w 150"/>
                <a:gd name="T57" fmla="*/ 106 h 162"/>
                <a:gd name="T58" fmla="*/ 74 w 150"/>
                <a:gd name="T59" fmla="*/ 113 h 162"/>
                <a:gd name="T60" fmla="*/ 80 w 150"/>
                <a:gd name="T61" fmla="*/ 121 h 162"/>
                <a:gd name="T62" fmla="*/ 98 w 150"/>
                <a:gd name="T63" fmla="*/ 99 h 162"/>
                <a:gd name="T64" fmla="*/ 98 w 150"/>
                <a:gd name="T65" fmla="*/ 83 h 162"/>
                <a:gd name="T66" fmla="*/ 98 w 150"/>
                <a:gd name="T67" fmla="*/ 61 h 162"/>
                <a:gd name="T68" fmla="*/ 92 w 150"/>
                <a:gd name="T69" fmla="*/ 45 h 162"/>
                <a:gd name="T70" fmla="*/ 86 w 150"/>
                <a:gd name="T71" fmla="*/ 22 h 162"/>
                <a:gd name="T72" fmla="*/ 86 w 150"/>
                <a:gd name="T73" fmla="*/ 8 h 162"/>
                <a:gd name="T74" fmla="*/ 92 w 150"/>
                <a:gd name="T75" fmla="*/ 15 h 162"/>
                <a:gd name="T76" fmla="*/ 98 w 150"/>
                <a:gd name="T77" fmla="*/ 15 h 162"/>
                <a:gd name="T78" fmla="*/ 98 w 150"/>
                <a:gd name="T79" fmla="*/ 8 h 162"/>
                <a:gd name="T80" fmla="*/ 92 w 150"/>
                <a:gd name="T81" fmla="*/ 8 h 162"/>
                <a:gd name="T82" fmla="*/ 92 w 150"/>
                <a:gd name="T83" fmla="*/ 0 h 162"/>
                <a:gd name="T84" fmla="*/ 98 w 150"/>
                <a:gd name="T85" fmla="*/ 8 h 162"/>
                <a:gd name="T86" fmla="*/ 118 w 150"/>
                <a:gd name="T87" fmla="*/ 30 h 162"/>
                <a:gd name="T88" fmla="*/ 136 w 150"/>
                <a:gd name="T89" fmla="*/ 53 h 162"/>
                <a:gd name="T90" fmla="*/ 136 w 150"/>
                <a:gd name="T91" fmla="*/ 75 h 162"/>
                <a:gd name="T92" fmla="*/ 130 w 150"/>
                <a:gd name="T93" fmla="*/ 91 h 162"/>
                <a:gd name="T94" fmla="*/ 142 w 150"/>
                <a:gd name="T95" fmla="*/ 121 h 162"/>
                <a:gd name="T96" fmla="*/ 154 w 150"/>
                <a:gd name="T97" fmla="*/ 144 h 162"/>
                <a:gd name="T98" fmla="*/ 142 w 150"/>
                <a:gd name="T99" fmla="*/ 166 h 162"/>
                <a:gd name="T100" fmla="*/ 142 w 150"/>
                <a:gd name="T101" fmla="*/ 152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239FB1"/>
            </a:solidFill>
            <a:ln w="9525">
              <a:solidFill>
                <a:srgbClr val="000000"/>
              </a:solidFill>
              <a:prstDash val="solid"/>
              <a:round/>
              <a:headEnd/>
              <a:tailEnd/>
            </a:ln>
          </p:spPr>
          <p:txBody>
            <a:bodyPr/>
            <a:lstStyle/>
            <a:p>
              <a:endParaRPr lang="en-US"/>
            </a:p>
          </p:txBody>
        </p:sp>
        <p:sp>
          <p:nvSpPr>
            <p:cNvPr id="290" name="Freeform 4342"/>
            <p:cNvSpPr>
              <a:spLocks/>
            </p:cNvSpPr>
            <p:nvPr/>
          </p:nvSpPr>
          <p:spPr bwMode="auto">
            <a:xfrm>
              <a:off x="4789" y="1594"/>
              <a:ext cx="86" cy="88"/>
            </a:xfrm>
            <a:custGeom>
              <a:avLst/>
              <a:gdLst>
                <a:gd name="T0" fmla="*/ 70 w 84"/>
                <a:gd name="T1" fmla="*/ 38 h 78"/>
                <a:gd name="T2" fmla="*/ 50 w 84"/>
                <a:gd name="T3" fmla="*/ 30 h 78"/>
                <a:gd name="T4" fmla="*/ 26 w 84"/>
                <a:gd name="T5" fmla="*/ 16 h 78"/>
                <a:gd name="T6" fmla="*/ 0 w 84"/>
                <a:gd name="T7" fmla="*/ 0 h 78"/>
                <a:gd name="T8" fmla="*/ 0 w 84"/>
                <a:gd name="T9" fmla="*/ 16 h 78"/>
                <a:gd name="T10" fmla="*/ 12 w 84"/>
                <a:gd name="T11" fmla="*/ 30 h 78"/>
                <a:gd name="T12" fmla="*/ 18 w 84"/>
                <a:gd name="T13" fmla="*/ 53 h 78"/>
                <a:gd name="T14" fmla="*/ 6 w 84"/>
                <a:gd name="T15" fmla="*/ 53 h 78"/>
                <a:gd name="T16" fmla="*/ 6 w 84"/>
                <a:gd name="T17" fmla="*/ 61 h 78"/>
                <a:gd name="T18" fmla="*/ 6 w 84"/>
                <a:gd name="T19" fmla="*/ 69 h 78"/>
                <a:gd name="T20" fmla="*/ 6 w 84"/>
                <a:gd name="T21" fmla="*/ 83 h 78"/>
                <a:gd name="T22" fmla="*/ 18 w 84"/>
                <a:gd name="T23" fmla="*/ 99 h 78"/>
                <a:gd name="T24" fmla="*/ 26 w 84"/>
                <a:gd name="T25" fmla="*/ 99 h 78"/>
                <a:gd name="T26" fmla="*/ 32 w 84"/>
                <a:gd name="T27" fmla="*/ 91 h 78"/>
                <a:gd name="T28" fmla="*/ 12 w 84"/>
                <a:gd name="T29" fmla="*/ 77 h 78"/>
                <a:gd name="T30" fmla="*/ 18 w 84"/>
                <a:gd name="T31" fmla="*/ 77 h 78"/>
                <a:gd name="T32" fmla="*/ 32 w 84"/>
                <a:gd name="T33" fmla="*/ 77 h 78"/>
                <a:gd name="T34" fmla="*/ 62 w 84"/>
                <a:gd name="T35" fmla="*/ 83 h 78"/>
                <a:gd name="T36" fmla="*/ 62 w 84"/>
                <a:gd name="T37" fmla="*/ 83 h 78"/>
                <a:gd name="T38" fmla="*/ 76 w 84"/>
                <a:gd name="T39" fmla="*/ 61 h 78"/>
                <a:gd name="T40" fmla="*/ 88 w 84"/>
                <a:gd name="T41" fmla="*/ 53 h 78"/>
                <a:gd name="T42" fmla="*/ 82 w 84"/>
                <a:gd name="T43" fmla="*/ 46 h 78"/>
                <a:gd name="T44" fmla="*/ 70 w 84"/>
                <a:gd name="T45" fmla="*/ 30 h 78"/>
                <a:gd name="T46" fmla="*/ 70 w 84"/>
                <a:gd name="T47" fmla="*/ 38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239FB1"/>
            </a:solidFill>
            <a:ln w="9525">
              <a:solidFill>
                <a:srgbClr val="000000"/>
              </a:solidFill>
              <a:prstDash val="solid"/>
              <a:round/>
              <a:headEnd/>
              <a:tailEnd/>
            </a:ln>
          </p:spPr>
          <p:txBody>
            <a:bodyPr/>
            <a:lstStyle/>
            <a:p>
              <a:endParaRPr lang="en-US"/>
            </a:p>
          </p:txBody>
        </p:sp>
        <p:sp>
          <p:nvSpPr>
            <p:cNvPr id="291" name="Freeform 4343"/>
            <p:cNvSpPr>
              <a:spLocks/>
            </p:cNvSpPr>
            <p:nvPr/>
          </p:nvSpPr>
          <p:spPr bwMode="auto">
            <a:xfrm>
              <a:off x="4716" y="1851"/>
              <a:ext cx="49" cy="67"/>
            </a:xfrm>
            <a:custGeom>
              <a:avLst/>
              <a:gdLst>
                <a:gd name="T0" fmla="*/ 50 w 48"/>
                <a:gd name="T1" fmla="*/ 30 h 60"/>
                <a:gd name="T2" fmla="*/ 44 w 48"/>
                <a:gd name="T3" fmla="*/ 45 h 60"/>
                <a:gd name="T4" fmla="*/ 44 w 48"/>
                <a:gd name="T5" fmla="*/ 60 h 60"/>
                <a:gd name="T6" fmla="*/ 38 w 48"/>
                <a:gd name="T7" fmla="*/ 75 h 60"/>
                <a:gd name="T8" fmla="*/ 32 w 48"/>
                <a:gd name="T9" fmla="*/ 60 h 60"/>
                <a:gd name="T10" fmla="*/ 32 w 48"/>
                <a:gd name="T11" fmla="*/ 67 h 60"/>
                <a:gd name="T12" fmla="*/ 32 w 48"/>
                <a:gd name="T13" fmla="*/ 67 h 60"/>
                <a:gd name="T14" fmla="*/ 26 w 48"/>
                <a:gd name="T15" fmla="*/ 45 h 60"/>
                <a:gd name="T16" fmla="*/ 26 w 48"/>
                <a:gd name="T17" fmla="*/ 38 h 60"/>
                <a:gd name="T18" fmla="*/ 12 w 48"/>
                <a:gd name="T19" fmla="*/ 22 h 60"/>
                <a:gd name="T20" fmla="*/ 18 w 48"/>
                <a:gd name="T21" fmla="*/ 38 h 60"/>
                <a:gd name="T22" fmla="*/ 12 w 48"/>
                <a:gd name="T23" fmla="*/ 38 h 60"/>
                <a:gd name="T24" fmla="*/ 6 w 48"/>
                <a:gd name="T25" fmla="*/ 22 h 60"/>
                <a:gd name="T26" fmla="*/ 12 w 48"/>
                <a:gd name="T27" fmla="*/ 22 h 60"/>
                <a:gd name="T28" fmla="*/ 0 w 48"/>
                <a:gd name="T29" fmla="*/ 15 h 60"/>
                <a:gd name="T30" fmla="*/ 18 w 48"/>
                <a:gd name="T31" fmla="*/ 0 h 60"/>
                <a:gd name="T32" fmla="*/ 32 w 48"/>
                <a:gd name="T33" fmla="*/ 8 h 60"/>
                <a:gd name="T34" fmla="*/ 38 w 48"/>
                <a:gd name="T35" fmla="*/ 15 h 60"/>
                <a:gd name="T36" fmla="*/ 38 w 48"/>
                <a:gd name="T37" fmla="*/ 22 h 60"/>
                <a:gd name="T38" fmla="*/ 50 w 48"/>
                <a:gd name="T39" fmla="*/ 30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239FB1"/>
            </a:solidFill>
            <a:ln w="9525">
              <a:solidFill>
                <a:srgbClr val="000000"/>
              </a:solidFill>
              <a:prstDash val="solid"/>
              <a:round/>
              <a:headEnd/>
              <a:tailEnd/>
            </a:ln>
          </p:spPr>
          <p:txBody>
            <a:bodyPr/>
            <a:lstStyle/>
            <a:p>
              <a:endParaRPr lang="en-US"/>
            </a:p>
          </p:txBody>
        </p:sp>
        <p:sp>
          <p:nvSpPr>
            <p:cNvPr id="292" name="Freeform 4344"/>
            <p:cNvSpPr>
              <a:spLocks/>
            </p:cNvSpPr>
            <p:nvPr/>
          </p:nvSpPr>
          <p:spPr bwMode="auto">
            <a:xfrm>
              <a:off x="4759" y="1844"/>
              <a:ext cx="42" cy="34"/>
            </a:xfrm>
            <a:custGeom>
              <a:avLst/>
              <a:gdLst>
                <a:gd name="T0" fmla="*/ 36 w 42"/>
                <a:gd name="T1" fmla="*/ 23 h 30"/>
                <a:gd name="T2" fmla="*/ 18 w 42"/>
                <a:gd name="T3" fmla="*/ 23 h 30"/>
                <a:gd name="T4" fmla="*/ 18 w 42"/>
                <a:gd name="T5" fmla="*/ 39 h 30"/>
                <a:gd name="T6" fmla="*/ 6 w 42"/>
                <a:gd name="T7" fmla="*/ 31 h 30"/>
                <a:gd name="T8" fmla="*/ 6 w 42"/>
                <a:gd name="T9" fmla="*/ 23 h 30"/>
                <a:gd name="T10" fmla="*/ 0 w 42"/>
                <a:gd name="T11" fmla="*/ 23 h 30"/>
                <a:gd name="T12" fmla="*/ 12 w 42"/>
                <a:gd name="T13" fmla="*/ 8 h 30"/>
                <a:gd name="T14" fmla="*/ 18 w 42"/>
                <a:gd name="T15" fmla="*/ 8 h 30"/>
                <a:gd name="T16" fmla="*/ 30 w 42"/>
                <a:gd name="T17" fmla="*/ 0 h 30"/>
                <a:gd name="T18" fmla="*/ 36 w 42"/>
                <a:gd name="T19" fmla="*/ 8 h 30"/>
                <a:gd name="T20" fmla="*/ 42 w 42"/>
                <a:gd name="T21" fmla="*/ 16 h 30"/>
                <a:gd name="T22" fmla="*/ 36 w 42"/>
                <a:gd name="T23" fmla="*/ 23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239FB1"/>
            </a:solidFill>
            <a:ln w="9525">
              <a:solidFill>
                <a:srgbClr val="000000"/>
              </a:solidFill>
              <a:prstDash val="solid"/>
              <a:round/>
              <a:headEnd/>
              <a:tailEnd/>
            </a:ln>
          </p:spPr>
          <p:txBody>
            <a:bodyPr/>
            <a:lstStyle/>
            <a:p>
              <a:endParaRPr lang="en-US"/>
            </a:p>
          </p:txBody>
        </p:sp>
        <p:sp>
          <p:nvSpPr>
            <p:cNvPr id="293" name="Freeform 4345"/>
            <p:cNvSpPr>
              <a:spLocks/>
            </p:cNvSpPr>
            <p:nvPr/>
          </p:nvSpPr>
          <p:spPr bwMode="auto">
            <a:xfrm>
              <a:off x="4735" y="2012"/>
              <a:ext cx="6" cy="13"/>
            </a:xfrm>
            <a:custGeom>
              <a:avLst/>
              <a:gdLst>
                <a:gd name="T0" fmla="*/ 0 w 6"/>
                <a:gd name="T1" fmla="*/ 14 h 12"/>
                <a:gd name="T2" fmla="*/ 6 w 6"/>
                <a:gd name="T3" fmla="*/ 0 h 12"/>
                <a:gd name="T4" fmla="*/ 6 w 6"/>
                <a:gd name="T5" fmla="*/ 0 h 12"/>
                <a:gd name="T6" fmla="*/ 0 w 6"/>
                <a:gd name="T7" fmla="*/ 1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294" name="Freeform 4346"/>
            <p:cNvSpPr>
              <a:spLocks/>
            </p:cNvSpPr>
            <p:nvPr/>
          </p:nvSpPr>
          <p:spPr bwMode="auto">
            <a:xfrm>
              <a:off x="4820" y="1756"/>
              <a:ext cx="5" cy="7"/>
            </a:xfrm>
            <a:custGeom>
              <a:avLst/>
              <a:gdLst>
                <a:gd name="T0" fmla="*/ 4 w 6"/>
                <a:gd name="T1" fmla="*/ 8 h 6"/>
                <a:gd name="T2" fmla="*/ 0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295" name="Freeform 4347"/>
            <p:cNvSpPr>
              <a:spLocks/>
            </p:cNvSpPr>
            <p:nvPr/>
          </p:nvSpPr>
          <p:spPr bwMode="auto">
            <a:xfrm>
              <a:off x="4728" y="1885"/>
              <a:ext cx="7" cy="6"/>
            </a:xfrm>
            <a:custGeom>
              <a:avLst/>
              <a:gdLst>
                <a:gd name="T0" fmla="*/ 8 w 6"/>
                <a:gd name="T1" fmla="*/ 0 h 6"/>
                <a:gd name="T2" fmla="*/ 8 w 6"/>
                <a:gd name="T3" fmla="*/ 6 h 6"/>
                <a:gd name="T4" fmla="*/ 0 w 6"/>
                <a:gd name="T5" fmla="*/ 0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296" name="Freeform 4348"/>
            <p:cNvSpPr>
              <a:spLocks/>
            </p:cNvSpPr>
            <p:nvPr/>
          </p:nvSpPr>
          <p:spPr bwMode="auto">
            <a:xfrm>
              <a:off x="4572" y="1648"/>
              <a:ext cx="77" cy="115"/>
            </a:xfrm>
            <a:custGeom>
              <a:avLst/>
              <a:gdLst>
                <a:gd name="T0" fmla="*/ 18 w 77"/>
                <a:gd name="T1" fmla="*/ 91 h 102"/>
                <a:gd name="T2" fmla="*/ 6 w 77"/>
                <a:gd name="T3" fmla="*/ 83 h 102"/>
                <a:gd name="T4" fmla="*/ 0 w 77"/>
                <a:gd name="T5" fmla="*/ 77 h 102"/>
                <a:gd name="T6" fmla="*/ 6 w 77"/>
                <a:gd name="T7" fmla="*/ 61 h 102"/>
                <a:gd name="T8" fmla="*/ 18 w 77"/>
                <a:gd name="T9" fmla="*/ 38 h 102"/>
                <a:gd name="T10" fmla="*/ 23 w 77"/>
                <a:gd name="T11" fmla="*/ 38 h 102"/>
                <a:gd name="T12" fmla="*/ 41 w 77"/>
                <a:gd name="T13" fmla="*/ 46 h 102"/>
                <a:gd name="T14" fmla="*/ 35 w 77"/>
                <a:gd name="T15" fmla="*/ 30 h 102"/>
                <a:gd name="T16" fmla="*/ 41 w 77"/>
                <a:gd name="T17" fmla="*/ 30 h 102"/>
                <a:gd name="T18" fmla="*/ 53 w 77"/>
                <a:gd name="T19" fmla="*/ 16 h 102"/>
                <a:gd name="T20" fmla="*/ 53 w 77"/>
                <a:gd name="T21" fmla="*/ 0 h 102"/>
                <a:gd name="T22" fmla="*/ 71 w 77"/>
                <a:gd name="T23" fmla="*/ 16 h 102"/>
                <a:gd name="T24" fmla="*/ 71 w 77"/>
                <a:gd name="T25" fmla="*/ 23 h 102"/>
                <a:gd name="T26" fmla="*/ 65 w 77"/>
                <a:gd name="T27" fmla="*/ 30 h 102"/>
                <a:gd name="T28" fmla="*/ 71 w 77"/>
                <a:gd name="T29" fmla="*/ 61 h 102"/>
                <a:gd name="T30" fmla="*/ 65 w 77"/>
                <a:gd name="T31" fmla="*/ 69 h 102"/>
                <a:gd name="T32" fmla="*/ 53 w 77"/>
                <a:gd name="T33" fmla="*/ 83 h 102"/>
                <a:gd name="T34" fmla="*/ 59 w 77"/>
                <a:gd name="T35" fmla="*/ 99 h 102"/>
                <a:gd name="T36" fmla="*/ 77 w 77"/>
                <a:gd name="T37" fmla="*/ 114 h 102"/>
                <a:gd name="T38" fmla="*/ 71 w 77"/>
                <a:gd name="T39" fmla="*/ 122 h 102"/>
                <a:gd name="T40" fmla="*/ 59 w 77"/>
                <a:gd name="T41" fmla="*/ 130 h 102"/>
                <a:gd name="T42" fmla="*/ 53 w 77"/>
                <a:gd name="T43" fmla="*/ 130 h 102"/>
                <a:gd name="T44" fmla="*/ 41 w 77"/>
                <a:gd name="T45" fmla="*/ 130 h 102"/>
                <a:gd name="T46" fmla="*/ 35 w 77"/>
                <a:gd name="T47" fmla="*/ 130 h 102"/>
                <a:gd name="T48" fmla="*/ 29 w 77"/>
                <a:gd name="T49" fmla="*/ 130 h 102"/>
                <a:gd name="T50" fmla="*/ 23 w 77"/>
                <a:gd name="T51" fmla="*/ 122 h 102"/>
                <a:gd name="T52" fmla="*/ 23 w 77"/>
                <a:gd name="T53" fmla="*/ 114 h 102"/>
                <a:gd name="T54" fmla="*/ 29 w 77"/>
                <a:gd name="T55" fmla="*/ 107 h 102"/>
                <a:gd name="T56" fmla="*/ 23 w 77"/>
                <a:gd name="T57" fmla="*/ 107 h 102"/>
                <a:gd name="T58" fmla="*/ 18 w 77"/>
                <a:gd name="T59" fmla="*/ 91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prstDash val="solid"/>
              <a:round/>
              <a:headEnd/>
              <a:tailEnd/>
            </a:ln>
          </p:spPr>
          <p:txBody>
            <a:bodyPr/>
            <a:lstStyle/>
            <a:p>
              <a:endParaRPr lang="en-US"/>
            </a:p>
          </p:txBody>
        </p:sp>
        <p:sp>
          <p:nvSpPr>
            <p:cNvPr id="297" name="Freeform 4349"/>
            <p:cNvSpPr>
              <a:spLocks/>
            </p:cNvSpPr>
            <p:nvPr/>
          </p:nvSpPr>
          <p:spPr bwMode="auto">
            <a:xfrm>
              <a:off x="4625" y="1749"/>
              <a:ext cx="74" cy="95"/>
            </a:xfrm>
            <a:custGeom>
              <a:avLst/>
              <a:gdLst>
                <a:gd name="T0" fmla="*/ 44 w 72"/>
                <a:gd name="T1" fmla="*/ 100 h 84"/>
                <a:gd name="T2" fmla="*/ 44 w 72"/>
                <a:gd name="T3" fmla="*/ 100 h 84"/>
                <a:gd name="T4" fmla="*/ 38 w 72"/>
                <a:gd name="T5" fmla="*/ 100 h 84"/>
                <a:gd name="T6" fmla="*/ 32 w 72"/>
                <a:gd name="T7" fmla="*/ 107 h 84"/>
                <a:gd name="T8" fmla="*/ 32 w 72"/>
                <a:gd name="T9" fmla="*/ 100 h 84"/>
                <a:gd name="T10" fmla="*/ 32 w 72"/>
                <a:gd name="T11" fmla="*/ 100 h 84"/>
                <a:gd name="T12" fmla="*/ 32 w 72"/>
                <a:gd name="T13" fmla="*/ 92 h 84"/>
                <a:gd name="T14" fmla="*/ 26 w 72"/>
                <a:gd name="T15" fmla="*/ 92 h 84"/>
                <a:gd name="T16" fmla="*/ 20 w 72"/>
                <a:gd name="T17" fmla="*/ 77 h 84"/>
                <a:gd name="T18" fmla="*/ 20 w 72"/>
                <a:gd name="T19" fmla="*/ 69 h 84"/>
                <a:gd name="T20" fmla="*/ 20 w 72"/>
                <a:gd name="T21" fmla="*/ 61 h 84"/>
                <a:gd name="T22" fmla="*/ 6 w 72"/>
                <a:gd name="T23" fmla="*/ 46 h 84"/>
                <a:gd name="T24" fmla="*/ 6 w 72"/>
                <a:gd name="T25" fmla="*/ 46 h 84"/>
                <a:gd name="T26" fmla="*/ 6 w 72"/>
                <a:gd name="T27" fmla="*/ 38 h 84"/>
                <a:gd name="T28" fmla="*/ 20 w 72"/>
                <a:gd name="T29" fmla="*/ 46 h 84"/>
                <a:gd name="T30" fmla="*/ 12 w 72"/>
                <a:gd name="T31" fmla="*/ 38 h 84"/>
                <a:gd name="T32" fmla="*/ 6 w 72"/>
                <a:gd name="T33" fmla="*/ 23 h 84"/>
                <a:gd name="T34" fmla="*/ 0 w 72"/>
                <a:gd name="T35" fmla="*/ 16 h 84"/>
                <a:gd name="T36" fmla="*/ 6 w 72"/>
                <a:gd name="T37" fmla="*/ 16 h 84"/>
                <a:gd name="T38" fmla="*/ 20 w 72"/>
                <a:gd name="T39" fmla="*/ 8 h 84"/>
                <a:gd name="T40" fmla="*/ 26 w 72"/>
                <a:gd name="T41" fmla="*/ 0 h 84"/>
                <a:gd name="T42" fmla="*/ 64 w 72"/>
                <a:gd name="T43" fmla="*/ 46 h 84"/>
                <a:gd name="T44" fmla="*/ 76 w 72"/>
                <a:gd name="T45" fmla="*/ 85 h 84"/>
                <a:gd name="T46" fmla="*/ 64 w 72"/>
                <a:gd name="T47" fmla="*/ 85 h 84"/>
                <a:gd name="T48" fmla="*/ 58 w 72"/>
                <a:gd name="T49" fmla="*/ 92 h 84"/>
                <a:gd name="T50" fmla="*/ 50 w 72"/>
                <a:gd name="T51" fmla="*/ 92 h 84"/>
                <a:gd name="T52" fmla="*/ 50 w 72"/>
                <a:gd name="T53" fmla="*/ 92 h 84"/>
                <a:gd name="T54" fmla="*/ 50 w 72"/>
                <a:gd name="T55" fmla="*/ 100 h 84"/>
                <a:gd name="T56" fmla="*/ 44 w 72"/>
                <a:gd name="T57" fmla="*/ 100 h 84"/>
                <a:gd name="T58" fmla="*/ 44 w 72"/>
                <a:gd name="T59" fmla="*/ 100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239FB1"/>
            </a:solidFill>
            <a:ln w="9525">
              <a:solidFill>
                <a:srgbClr val="000000"/>
              </a:solidFill>
              <a:prstDash val="solid"/>
              <a:round/>
              <a:headEnd/>
              <a:tailEnd/>
            </a:ln>
          </p:spPr>
          <p:txBody>
            <a:bodyPr/>
            <a:lstStyle/>
            <a:p>
              <a:endParaRPr lang="en-US"/>
            </a:p>
          </p:txBody>
        </p:sp>
        <p:sp>
          <p:nvSpPr>
            <p:cNvPr id="298" name="Freeform 4350"/>
            <p:cNvSpPr>
              <a:spLocks/>
            </p:cNvSpPr>
            <p:nvPr/>
          </p:nvSpPr>
          <p:spPr bwMode="auto">
            <a:xfrm>
              <a:off x="4619" y="2046"/>
              <a:ext cx="25" cy="73"/>
            </a:xfrm>
            <a:custGeom>
              <a:avLst/>
              <a:gdLst>
                <a:gd name="T0" fmla="*/ 14 w 24"/>
                <a:gd name="T1" fmla="*/ 81 h 66"/>
                <a:gd name="T2" fmla="*/ 0 w 24"/>
                <a:gd name="T3" fmla="*/ 59 h 66"/>
                <a:gd name="T4" fmla="*/ 0 w 24"/>
                <a:gd name="T5" fmla="*/ 37 h 66"/>
                <a:gd name="T6" fmla="*/ 6 w 24"/>
                <a:gd name="T7" fmla="*/ 22 h 66"/>
                <a:gd name="T8" fmla="*/ 14 w 24"/>
                <a:gd name="T9" fmla="*/ 0 h 66"/>
                <a:gd name="T10" fmla="*/ 26 w 24"/>
                <a:gd name="T11" fmla="*/ 8 h 66"/>
                <a:gd name="T12" fmla="*/ 20 w 24"/>
                <a:gd name="T13" fmla="*/ 66 h 66"/>
                <a:gd name="T14" fmla="*/ 14 w 24"/>
                <a:gd name="T15" fmla="*/ 81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prstDash val="solid"/>
              <a:round/>
              <a:headEnd/>
              <a:tailEnd/>
            </a:ln>
          </p:spPr>
          <p:txBody>
            <a:bodyPr/>
            <a:lstStyle/>
            <a:p>
              <a:endParaRPr lang="en-US"/>
            </a:p>
          </p:txBody>
        </p:sp>
        <p:sp>
          <p:nvSpPr>
            <p:cNvPr id="299" name="Freeform 4351"/>
            <p:cNvSpPr>
              <a:spLocks/>
            </p:cNvSpPr>
            <p:nvPr/>
          </p:nvSpPr>
          <p:spPr bwMode="auto">
            <a:xfrm>
              <a:off x="3891" y="1453"/>
              <a:ext cx="527" cy="229"/>
            </a:xfrm>
            <a:custGeom>
              <a:avLst/>
              <a:gdLst>
                <a:gd name="T0" fmla="*/ 313 w 520"/>
                <a:gd name="T1" fmla="*/ 250 h 203"/>
                <a:gd name="T2" fmla="*/ 289 w 520"/>
                <a:gd name="T3" fmla="*/ 236 h 203"/>
                <a:gd name="T4" fmla="*/ 239 w 520"/>
                <a:gd name="T5" fmla="*/ 236 h 203"/>
                <a:gd name="T6" fmla="*/ 197 w 520"/>
                <a:gd name="T7" fmla="*/ 228 h 203"/>
                <a:gd name="T8" fmla="*/ 165 w 520"/>
                <a:gd name="T9" fmla="*/ 190 h 203"/>
                <a:gd name="T10" fmla="*/ 117 w 520"/>
                <a:gd name="T11" fmla="*/ 175 h 203"/>
                <a:gd name="T12" fmla="*/ 73 w 520"/>
                <a:gd name="T13" fmla="*/ 146 h 203"/>
                <a:gd name="T14" fmla="*/ 44 w 520"/>
                <a:gd name="T15" fmla="*/ 107 h 203"/>
                <a:gd name="T16" fmla="*/ 6 w 520"/>
                <a:gd name="T17" fmla="*/ 83 h 203"/>
                <a:gd name="T18" fmla="*/ 0 w 520"/>
                <a:gd name="T19" fmla="*/ 69 h 203"/>
                <a:gd name="T20" fmla="*/ 24 w 520"/>
                <a:gd name="T21" fmla="*/ 53 h 203"/>
                <a:gd name="T22" fmla="*/ 55 w 520"/>
                <a:gd name="T23" fmla="*/ 30 h 203"/>
                <a:gd name="T24" fmla="*/ 91 w 520"/>
                <a:gd name="T25" fmla="*/ 46 h 203"/>
                <a:gd name="T26" fmla="*/ 141 w 520"/>
                <a:gd name="T27" fmla="*/ 53 h 203"/>
                <a:gd name="T28" fmla="*/ 135 w 520"/>
                <a:gd name="T29" fmla="*/ 23 h 203"/>
                <a:gd name="T30" fmla="*/ 171 w 520"/>
                <a:gd name="T31" fmla="*/ 8 h 203"/>
                <a:gd name="T32" fmla="*/ 209 w 520"/>
                <a:gd name="T33" fmla="*/ 30 h 203"/>
                <a:gd name="T34" fmla="*/ 257 w 520"/>
                <a:gd name="T35" fmla="*/ 38 h 203"/>
                <a:gd name="T36" fmla="*/ 313 w 520"/>
                <a:gd name="T37" fmla="*/ 61 h 203"/>
                <a:gd name="T38" fmla="*/ 369 w 520"/>
                <a:gd name="T39" fmla="*/ 61 h 203"/>
                <a:gd name="T40" fmla="*/ 404 w 520"/>
                <a:gd name="T41" fmla="*/ 46 h 203"/>
                <a:gd name="T42" fmla="*/ 448 w 520"/>
                <a:gd name="T43" fmla="*/ 53 h 203"/>
                <a:gd name="T44" fmla="*/ 454 w 520"/>
                <a:gd name="T45" fmla="*/ 91 h 203"/>
                <a:gd name="T46" fmla="*/ 460 w 520"/>
                <a:gd name="T47" fmla="*/ 107 h 203"/>
                <a:gd name="T48" fmla="*/ 484 w 520"/>
                <a:gd name="T49" fmla="*/ 107 h 203"/>
                <a:gd name="T50" fmla="*/ 528 w 520"/>
                <a:gd name="T51" fmla="*/ 122 h 203"/>
                <a:gd name="T52" fmla="*/ 504 w 520"/>
                <a:gd name="T53" fmla="*/ 130 h 203"/>
                <a:gd name="T54" fmla="*/ 484 w 520"/>
                <a:gd name="T55" fmla="*/ 159 h 203"/>
                <a:gd name="T56" fmla="*/ 448 w 520"/>
                <a:gd name="T57" fmla="*/ 175 h 203"/>
                <a:gd name="T58" fmla="*/ 430 w 520"/>
                <a:gd name="T59" fmla="*/ 190 h 203"/>
                <a:gd name="T60" fmla="*/ 410 w 520"/>
                <a:gd name="T61" fmla="*/ 236 h 203"/>
                <a:gd name="T62" fmla="*/ 363 w 520"/>
                <a:gd name="T63" fmla="*/ 250 h 203"/>
                <a:gd name="T64" fmla="*/ 337 w 520"/>
                <a:gd name="T65" fmla="*/ 250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prstDash val="solid"/>
              <a:round/>
              <a:headEnd/>
              <a:tailEnd/>
            </a:ln>
          </p:spPr>
          <p:txBody>
            <a:bodyPr/>
            <a:lstStyle/>
            <a:p>
              <a:endParaRPr lang="en-US"/>
            </a:p>
          </p:txBody>
        </p:sp>
        <p:sp>
          <p:nvSpPr>
            <p:cNvPr id="300" name="Freeform 4352"/>
            <p:cNvSpPr>
              <a:spLocks/>
            </p:cNvSpPr>
            <p:nvPr/>
          </p:nvSpPr>
          <p:spPr bwMode="auto">
            <a:xfrm>
              <a:off x="3255" y="1379"/>
              <a:ext cx="625" cy="310"/>
            </a:xfrm>
            <a:custGeom>
              <a:avLst/>
              <a:gdLst>
                <a:gd name="T0" fmla="*/ 73 w 616"/>
                <a:gd name="T1" fmla="*/ 206 h 275"/>
                <a:gd name="T2" fmla="*/ 49 w 616"/>
                <a:gd name="T3" fmla="*/ 221 h 275"/>
                <a:gd name="T4" fmla="*/ 0 w 616"/>
                <a:gd name="T5" fmla="*/ 160 h 275"/>
                <a:gd name="T6" fmla="*/ 6 w 616"/>
                <a:gd name="T7" fmla="*/ 107 h 275"/>
                <a:gd name="T8" fmla="*/ 24 w 616"/>
                <a:gd name="T9" fmla="*/ 107 h 275"/>
                <a:gd name="T10" fmla="*/ 49 w 616"/>
                <a:gd name="T11" fmla="*/ 83 h 275"/>
                <a:gd name="T12" fmla="*/ 117 w 616"/>
                <a:gd name="T13" fmla="*/ 107 h 275"/>
                <a:gd name="T14" fmla="*/ 171 w 616"/>
                <a:gd name="T15" fmla="*/ 99 h 275"/>
                <a:gd name="T16" fmla="*/ 203 w 616"/>
                <a:gd name="T17" fmla="*/ 99 h 275"/>
                <a:gd name="T18" fmla="*/ 197 w 616"/>
                <a:gd name="T19" fmla="*/ 46 h 275"/>
                <a:gd name="T20" fmla="*/ 191 w 616"/>
                <a:gd name="T21" fmla="*/ 38 h 275"/>
                <a:gd name="T22" fmla="*/ 233 w 616"/>
                <a:gd name="T23" fmla="*/ 30 h 275"/>
                <a:gd name="T24" fmla="*/ 271 w 616"/>
                <a:gd name="T25" fmla="*/ 16 h 275"/>
                <a:gd name="T26" fmla="*/ 307 w 616"/>
                <a:gd name="T27" fmla="*/ 0 h 275"/>
                <a:gd name="T28" fmla="*/ 333 w 616"/>
                <a:gd name="T29" fmla="*/ 16 h 275"/>
                <a:gd name="T30" fmla="*/ 374 w 616"/>
                <a:gd name="T31" fmla="*/ 38 h 275"/>
                <a:gd name="T32" fmla="*/ 406 w 616"/>
                <a:gd name="T33" fmla="*/ 30 h 275"/>
                <a:gd name="T34" fmla="*/ 430 w 616"/>
                <a:gd name="T35" fmla="*/ 23 h 275"/>
                <a:gd name="T36" fmla="*/ 448 w 616"/>
                <a:gd name="T37" fmla="*/ 53 h 275"/>
                <a:gd name="T38" fmla="*/ 516 w 616"/>
                <a:gd name="T39" fmla="*/ 107 h 275"/>
                <a:gd name="T40" fmla="*/ 530 w 616"/>
                <a:gd name="T41" fmla="*/ 107 h 275"/>
                <a:gd name="T42" fmla="*/ 572 w 616"/>
                <a:gd name="T43" fmla="*/ 122 h 275"/>
                <a:gd name="T44" fmla="*/ 616 w 616"/>
                <a:gd name="T45" fmla="*/ 130 h 275"/>
                <a:gd name="T46" fmla="*/ 628 w 616"/>
                <a:gd name="T47" fmla="*/ 176 h 275"/>
                <a:gd name="T48" fmla="*/ 628 w 616"/>
                <a:gd name="T49" fmla="*/ 206 h 275"/>
                <a:gd name="T50" fmla="*/ 584 w 616"/>
                <a:gd name="T51" fmla="*/ 198 h 275"/>
                <a:gd name="T52" fmla="*/ 591 w 616"/>
                <a:gd name="T53" fmla="*/ 242 h 275"/>
                <a:gd name="T54" fmla="*/ 572 w 616"/>
                <a:gd name="T55" fmla="*/ 250 h 275"/>
                <a:gd name="T56" fmla="*/ 566 w 616"/>
                <a:gd name="T57" fmla="*/ 266 h 275"/>
                <a:gd name="T58" fmla="*/ 578 w 616"/>
                <a:gd name="T59" fmla="*/ 303 h 275"/>
                <a:gd name="T60" fmla="*/ 578 w 616"/>
                <a:gd name="T61" fmla="*/ 311 h 275"/>
                <a:gd name="T62" fmla="*/ 536 w 616"/>
                <a:gd name="T63" fmla="*/ 296 h 275"/>
                <a:gd name="T64" fmla="*/ 492 w 616"/>
                <a:gd name="T65" fmla="*/ 303 h 275"/>
                <a:gd name="T66" fmla="*/ 468 w 616"/>
                <a:gd name="T67" fmla="*/ 311 h 275"/>
                <a:gd name="T68" fmla="*/ 430 w 616"/>
                <a:gd name="T69" fmla="*/ 311 h 275"/>
                <a:gd name="T70" fmla="*/ 387 w 616"/>
                <a:gd name="T71" fmla="*/ 349 h 275"/>
                <a:gd name="T72" fmla="*/ 357 w 616"/>
                <a:gd name="T73" fmla="*/ 327 h 275"/>
                <a:gd name="T74" fmla="*/ 339 w 616"/>
                <a:gd name="T75" fmla="*/ 289 h 275"/>
                <a:gd name="T76" fmla="*/ 283 w 616"/>
                <a:gd name="T77" fmla="*/ 289 h 275"/>
                <a:gd name="T78" fmla="*/ 253 w 616"/>
                <a:gd name="T79" fmla="*/ 258 h 275"/>
                <a:gd name="T80" fmla="*/ 209 w 616"/>
                <a:gd name="T81" fmla="*/ 236 h 275"/>
                <a:gd name="T82" fmla="*/ 171 w 616"/>
                <a:gd name="T83" fmla="*/ 273 h 275"/>
                <a:gd name="T84" fmla="*/ 185 w 616"/>
                <a:gd name="T85" fmla="*/ 342 h 275"/>
                <a:gd name="T86" fmla="*/ 147 w 616"/>
                <a:gd name="T87" fmla="*/ 327 h 275"/>
                <a:gd name="T88" fmla="*/ 117 w 616"/>
                <a:gd name="T89" fmla="*/ 311 h 275"/>
                <a:gd name="T90" fmla="*/ 97 w 616"/>
                <a:gd name="T91" fmla="*/ 296 h 275"/>
                <a:gd name="T92" fmla="*/ 73 w 616"/>
                <a:gd name="T93" fmla="*/ 266 h 275"/>
                <a:gd name="T94" fmla="*/ 85 w 616"/>
                <a:gd name="T95" fmla="*/ 258 h 275"/>
                <a:gd name="T96" fmla="*/ 117 w 616"/>
                <a:gd name="T97" fmla="*/ 242 h 275"/>
                <a:gd name="T98" fmla="*/ 111 w 616"/>
                <a:gd name="T99" fmla="*/ 206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prstDash val="solid"/>
              <a:round/>
              <a:headEnd/>
              <a:tailEnd/>
            </a:ln>
          </p:spPr>
          <p:txBody>
            <a:bodyPr/>
            <a:lstStyle/>
            <a:p>
              <a:endParaRPr lang="en-US"/>
            </a:p>
          </p:txBody>
        </p:sp>
        <p:sp>
          <p:nvSpPr>
            <p:cNvPr id="301" name="Freeform 4353"/>
            <p:cNvSpPr>
              <a:spLocks/>
            </p:cNvSpPr>
            <p:nvPr/>
          </p:nvSpPr>
          <p:spPr bwMode="auto">
            <a:xfrm>
              <a:off x="3160" y="1628"/>
              <a:ext cx="131" cy="54"/>
            </a:xfrm>
            <a:custGeom>
              <a:avLst/>
              <a:gdLst>
                <a:gd name="T0" fmla="*/ 24 w 131"/>
                <a:gd name="T1" fmla="*/ 23 h 48"/>
                <a:gd name="T2" fmla="*/ 0 w 131"/>
                <a:gd name="T3" fmla="*/ 0 h 48"/>
                <a:gd name="T4" fmla="*/ 0 w 131"/>
                <a:gd name="T5" fmla="*/ 0 h 48"/>
                <a:gd name="T6" fmla="*/ 18 w 131"/>
                <a:gd name="T7" fmla="*/ 0 h 48"/>
                <a:gd name="T8" fmla="*/ 36 w 131"/>
                <a:gd name="T9" fmla="*/ 0 h 48"/>
                <a:gd name="T10" fmla="*/ 60 w 131"/>
                <a:gd name="T11" fmla="*/ 16 h 48"/>
                <a:gd name="T12" fmla="*/ 84 w 131"/>
                <a:gd name="T13" fmla="*/ 30 h 48"/>
                <a:gd name="T14" fmla="*/ 108 w 131"/>
                <a:gd name="T15" fmla="*/ 38 h 48"/>
                <a:gd name="T16" fmla="*/ 131 w 131"/>
                <a:gd name="T17" fmla="*/ 53 h 48"/>
                <a:gd name="T18" fmla="*/ 125 w 131"/>
                <a:gd name="T19" fmla="*/ 61 h 48"/>
                <a:gd name="T20" fmla="*/ 114 w 131"/>
                <a:gd name="T21" fmla="*/ 61 h 48"/>
                <a:gd name="T22" fmla="*/ 90 w 131"/>
                <a:gd name="T23" fmla="*/ 61 h 48"/>
                <a:gd name="T24" fmla="*/ 66 w 131"/>
                <a:gd name="T25" fmla="*/ 61 h 48"/>
                <a:gd name="T26" fmla="*/ 42 w 131"/>
                <a:gd name="T27" fmla="*/ 61 h 48"/>
                <a:gd name="T28" fmla="*/ 42 w 131"/>
                <a:gd name="T29" fmla="*/ 46 h 48"/>
                <a:gd name="T30" fmla="*/ 24 w 131"/>
                <a:gd name="T31" fmla="*/ 23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239FB1"/>
            </a:solidFill>
            <a:ln w="9525">
              <a:solidFill>
                <a:srgbClr val="000000"/>
              </a:solidFill>
              <a:prstDash val="solid"/>
              <a:round/>
              <a:headEnd/>
              <a:tailEnd/>
            </a:ln>
          </p:spPr>
          <p:txBody>
            <a:bodyPr/>
            <a:lstStyle/>
            <a:p>
              <a:endParaRPr lang="en-US"/>
            </a:p>
          </p:txBody>
        </p:sp>
        <p:sp>
          <p:nvSpPr>
            <p:cNvPr id="302" name="Freeform 4354"/>
            <p:cNvSpPr>
              <a:spLocks/>
            </p:cNvSpPr>
            <p:nvPr/>
          </p:nvSpPr>
          <p:spPr bwMode="auto">
            <a:xfrm>
              <a:off x="3667" y="1641"/>
              <a:ext cx="165" cy="88"/>
            </a:xfrm>
            <a:custGeom>
              <a:avLst/>
              <a:gdLst>
                <a:gd name="T0" fmla="*/ 56 w 162"/>
                <a:gd name="T1" fmla="*/ 61 h 78"/>
                <a:gd name="T2" fmla="*/ 38 w 162"/>
                <a:gd name="T3" fmla="*/ 46 h 78"/>
                <a:gd name="T4" fmla="*/ 12 w 162"/>
                <a:gd name="T5" fmla="*/ 46 h 78"/>
                <a:gd name="T6" fmla="*/ 0 w 162"/>
                <a:gd name="T7" fmla="*/ 23 h 78"/>
                <a:gd name="T8" fmla="*/ 12 w 162"/>
                <a:gd name="T9" fmla="*/ 16 h 78"/>
                <a:gd name="T10" fmla="*/ 32 w 162"/>
                <a:gd name="T11" fmla="*/ 16 h 78"/>
                <a:gd name="T12" fmla="*/ 50 w 162"/>
                <a:gd name="T13" fmla="*/ 16 h 78"/>
                <a:gd name="T14" fmla="*/ 56 w 162"/>
                <a:gd name="T15" fmla="*/ 0 h 78"/>
                <a:gd name="T16" fmla="*/ 74 w 162"/>
                <a:gd name="T17" fmla="*/ 8 h 78"/>
                <a:gd name="T18" fmla="*/ 94 w 162"/>
                <a:gd name="T19" fmla="*/ 8 h 78"/>
                <a:gd name="T20" fmla="*/ 118 w 162"/>
                <a:gd name="T21" fmla="*/ 0 h 78"/>
                <a:gd name="T22" fmla="*/ 136 w 162"/>
                <a:gd name="T23" fmla="*/ 0 h 78"/>
                <a:gd name="T24" fmla="*/ 162 w 162"/>
                <a:gd name="T25" fmla="*/ 16 h 78"/>
                <a:gd name="T26" fmla="*/ 168 w 162"/>
                <a:gd name="T27" fmla="*/ 30 h 78"/>
                <a:gd name="T28" fmla="*/ 136 w 162"/>
                <a:gd name="T29" fmla="*/ 53 h 78"/>
                <a:gd name="T30" fmla="*/ 118 w 162"/>
                <a:gd name="T31" fmla="*/ 61 h 78"/>
                <a:gd name="T32" fmla="*/ 112 w 162"/>
                <a:gd name="T33" fmla="*/ 77 h 78"/>
                <a:gd name="T34" fmla="*/ 100 w 162"/>
                <a:gd name="T35" fmla="*/ 69 h 78"/>
                <a:gd name="T36" fmla="*/ 94 w 162"/>
                <a:gd name="T37" fmla="*/ 77 h 78"/>
                <a:gd name="T38" fmla="*/ 80 w 162"/>
                <a:gd name="T39" fmla="*/ 83 h 78"/>
                <a:gd name="T40" fmla="*/ 74 w 162"/>
                <a:gd name="T41" fmla="*/ 99 h 78"/>
                <a:gd name="T42" fmla="*/ 44 w 162"/>
                <a:gd name="T43" fmla="*/ 99 h 78"/>
                <a:gd name="T44" fmla="*/ 12 w 162"/>
                <a:gd name="T45" fmla="*/ 91 h 78"/>
                <a:gd name="T46" fmla="*/ 12 w 162"/>
                <a:gd name="T47" fmla="*/ 77 h 78"/>
                <a:gd name="T48" fmla="*/ 56 w 162"/>
                <a:gd name="T49" fmla="*/ 61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prstDash val="solid"/>
              <a:round/>
              <a:headEnd/>
              <a:tailEnd/>
            </a:ln>
          </p:spPr>
          <p:txBody>
            <a:bodyPr/>
            <a:lstStyle/>
            <a:p>
              <a:endParaRPr lang="en-US"/>
            </a:p>
          </p:txBody>
        </p:sp>
        <p:sp>
          <p:nvSpPr>
            <p:cNvPr id="303" name="Freeform 4355"/>
            <p:cNvSpPr>
              <a:spLocks/>
            </p:cNvSpPr>
            <p:nvPr/>
          </p:nvSpPr>
          <p:spPr bwMode="auto">
            <a:xfrm>
              <a:off x="3370" y="1655"/>
              <a:ext cx="249" cy="169"/>
            </a:xfrm>
            <a:custGeom>
              <a:avLst/>
              <a:gdLst>
                <a:gd name="T0" fmla="*/ 242 w 245"/>
                <a:gd name="T1" fmla="*/ 144 h 150"/>
                <a:gd name="T2" fmla="*/ 236 w 245"/>
                <a:gd name="T3" fmla="*/ 168 h 150"/>
                <a:gd name="T4" fmla="*/ 216 w 245"/>
                <a:gd name="T5" fmla="*/ 175 h 150"/>
                <a:gd name="T6" fmla="*/ 210 w 245"/>
                <a:gd name="T7" fmla="*/ 190 h 150"/>
                <a:gd name="T8" fmla="*/ 204 w 245"/>
                <a:gd name="T9" fmla="*/ 190 h 150"/>
                <a:gd name="T10" fmla="*/ 186 w 245"/>
                <a:gd name="T11" fmla="*/ 183 h 150"/>
                <a:gd name="T12" fmla="*/ 180 w 245"/>
                <a:gd name="T13" fmla="*/ 152 h 150"/>
                <a:gd name="T14" fmla="*/ 162 w 245"/>
                <a:gd name="T15" fmla="*/ 152 h 150"/>
                <a:gd name="T16" fmla="*/ 148 w 245"/>
                <a:gd name="T17" fmla="*/ 137 h 150"/>
                <a:gd name="T18" fmla="*/ 136 w 245"/>
                <a:gd name="T19" fmla="*/ 130 h 150"/>
                <a:gd name="T20" fmla="*/ 106 w 245"/>
                <a:gd name="T21" fmla="*/ 114 h 150"/>
                <a:gd name="T22" fmla="*/ 92 w 245"/>
                <a:gd name="T23" fmla="*/ 122 h 150"/>
                <a:gd name="T24" fmla="*/ 68 w 245"/>
                <a:gd name="T25" fmla="*/ 122 h 150"/>
                <a:gd name="T26" fmla="*/ 56 w 245"/>
                <a:gd name="T27" fmla="*/ 137 h 150"/>
                <a:gd name="T28" fmla="*/ 50 w 245"/>
                <a:gd name="T29" fmla="*/ 137 h 150"/>
                <a:gd name="T30" fmla="*/ 44 w 245"/>
                <a:gd name="T31" fmla="*/ 91 h 150"/>
                <a:gd name="T32" fmla="*/ 30 w 245"/>
                <a:gd name="T33" fmla="*/ 83 h 150"/>
                <a:gd name="T34" fmla="*/ 30 w 245"/>
                <a:gd name="T35" fmla="*/ 83 h 150"/>
                <a:gd name="T36" fmla="*/ 38 w 245"/>
                <a:gd name="T37" fmla="*/ 83 h 150"/>
                <a:gd name="T38" fmla="*/ 38 w 245"/>
                <a:gd name="T39" fmla="*/ 77 h 150"/>
                <a:gd name="T40" fmla="*/ 30 w 245"/>
                <a:gd name="T41" fmla="*/ 69 h 150"/>
                <a:gd name="T42" fmla="*/ 24 w 245"/>
                <a:gd name="T43" fmla="*/ 69 h 150"/>
                <a:gd name="T44" fmla="*/ 24 w 245"/>
                <a:gd name="T45" fmla="*/ 77 h 150"/>
                <a:gd name="T46" fmla="*/ 18 w 245"/>
                <a:gd name="T47" fmla="*/ 46 h 150"/>
                <a:gd name="T48" fmla="*/ 24 w 245"/>
                <a:gd name="T49" fmla="*/ 46 h 150"/>
                <a:gd name="T50" fmla="*/ 30 w 245"/>
                <a:gd name="T51" fmla="*/ 46 h 150"/>
                <a:gd name="T52" fmla="*/ 38 w 245"/>
                <a:gd name="T53" fmla="*/ 53 h 150"/>
                <a:gd name="T54" fmla="*/ 44 w 245"/>
                <a:gd name="T55" fmla="*/ 53 h 150"/>
                <a:gd name="T56" fmla="*/ 44 w 245"/>
                <a:gd name="T57" fmla="*/ 46 h 150"/>
                <a:gd name="T58" fmla="*/ 50 w 245"/>
                <a:gd name="T59" fmla="*/ 38 h 150"/>
                <a:gd name="T60" fmla="*/ 30 w 245"/>
                <a:gd name="T61" fmla="*/ 23 h 150"/>
                <a:gd name="T62" fmla="*/ 18 w 245"/>
                <a:gd name="T63" fmla="*/ 16 h 150"/>
                <a:gd name="T64" fmla="*/ 18 w 245"/>
                <a:gd name="T65" fmla="*/ 38 h 150"/>
                <a:gd name="T66" fmla="*/ 18 w 245"/>
                <a:gd name="T67" fmla="*/ 38 h 150"/>
                <a:gd name="T68" fmla="*/ 6 w 245"/>
                <a:gd name="T69" fmla="*/ 16 h 150"/>
                <a:gd name="T70" fmla="*/ 6 w 245"/>
                <a:gd name="T71" fmla="*/ 0 h 150"/>
                <a:gd name="T72" fmla="*/ 0 w 245"/>
                <a:gd name="T73" fmla="*/ 0 h 150"/>
                <a:gd name="T74" fmla="*/ 30 w 245"/>
                <a:gd name="T75" fmla="*/ 0 h 150"/>
                <a:gd name="T76" fmla="*/ 30 w 245"/>
                <a:gd name="T77" fmla="*/ 16 h 150"/>
                <a:gd name="T78" fmla="*/ 50 w 245"/>
                <a:gd name="T79" fmla="*/ 23 h 150"/>
                <a:gd name="T80" fmla="*/ 68 w 245"/>
                <a:gd name="T81" fmla="*/ 30 h 150"/>
                <a:gd name="T82" fmla="*/ 92 w 245"/>
                <a:gd name="T83" fmla="*/ 38 h 150"/>
                <a:gd name="T84" fmla="*/ 86 w 245"/>
                <a:gd name="T85" fmla="*/ 23 h 150"/>
                <a:gd name="T86" fmla="*/ 100 w 245"/>
                <a:gd name="T87" fmla="*/ 16 h 150"/>
                <a:gd name="T88" fmla="*/ 112 w 245"/>
                <a:gd name="T89" fmla="*/ 0 h 150"/>
                <a:gd name="T90" fmla="*/ 130 w 245"/>
                <a:gd name="T91" fmla="*/ 16 h 150"/>
                <a:gd name="T92" fmla="*/ 148 w 245"/>
                <a:gd name="T93" fmla="*/ 46 h 150"/>
                <a:gd name="T94" fmla="*/ 168 w 245"/>
                <a:gd name="T95" fmla="*/ 53 h 150"/>
                <a:gd name="T96" fmla="*/ 186 w 245"/>
                <a:gd name="T97" fmla="*/ 61 h 150"/>
                <a:gd name="T98" fmla="*/ 242 w 245"/>
                <a:gd name="T99" fmla="*/ 107 h 150"/>
                <a:gd name="T100" fmla="*/ 253 w 245"/>
                <a:gd name="T101" fmla="*/ 130 h 150"/>
                <a:gd name="T102" fmla="*/ 247 w 245"/>
                <a:gd name="T103" fmla="*/ 137 h 150"/>
                <a:gd name="T104" fmla="*/ 242 w 245"/>
                <a:gd name="T105" fmla="*/ 144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239FB1"/>
            </a:solidFill>
            <a:ln w="9525">
              <a:solidFill>
                <a:srgbClr val="000000"/>
              </a:solidFill>
              <a:prstDash val="solid"/>
              <a:round/>
              <a:headEnd/>
              <a:tailEnd/>
            </a:ln>
          </p:spPr>
          <p:txBody>
            <a:bodyPr/>
            <a:lstStyle/>
            <a:p>
              <a:endParaRPr lang="en-US"/>
            </a:p>
          </p:txBody>
        </p:sp>
        <p:sp>
          <p:nvSpPr>
            <p:cNvPr id="304" name="Freeform 4356"/>
            <p:cNvSpPr>
              <a:spLocks/>
            </p:cNvSpPr>
            <p:nvPr/>
          </p:nvSpPr>
          <p:spPr bwMode="auto">
            <a:xfrm>
              <a:off x="3547" y="1749"/>
              <a:ext cx="223" cy="203"/>
            </a:xfrm>
            <a:custGeom>
              <a:avLst/>
              <a:gdLst>
                <a:gd name="T0" fmla="*/ 0 w 221"/>
                <a:gd name="T1" fmla="*/ 99 h 180"/>
                <a:gd name="T2" fmla="*/ 0 w 221"/>
                <a:gd name="T3" fmla="*/ 107 h 180"/>
                <a:gd name="T4" fmla="*/ 0 w 221"/>
                <a:gd name="T5" fmla="*/ 122 h 180"/>
                <a:gd name="T6" fmla="*/ 6 w 221"/>
                <a:gd name="T7" fmla="*/ 130 h 180"/>
                <a:gd name="T8" fmla="*/ 6 w 221"/>
                <a:gd name="T9" fmla="*/ 130 h 180"/>
                <a:gd name="T10" fmla="*/ 12 w 221"/>
                <a:gd name="T11" fmla="*/ 152 h 180"/>
                <a:gd name="T12" fmla="*/ 12 w 221"/>
                <a:gd name="T13" fmla="*/ 176 h 180"/>
                <a:gd name="T14" fmla="*/ 30 w 221"/>
                <a:gd name="T15" fmla="*/ 183 h 180"/>
                <a:gd name="T16" fmla="*/ 36 w 221"/>
                <a:gd name="T17" fmla="*/ 191 h 180"/>
                <a:gd name="T18" fmla="*/ 18 w 221"/>
                <a:gd name="T19" fmla="*/ 221 h 180"/>
                <a:gd name="T20" fmla="*/ 36 w 221"/>
                <a:gd name="T21" fmla="*/ 229 h 180"/>
                <a:gd name="T22" fmla="*/ 48 w 221"/>
                <a:gd name="T23" fmla="*/ 229 h 180"/>
                <a:gd name="T24" fmla="*/ 79 w 221"/>
                <a:gd name="T25" fmla="*/ 229 h 180"/>
                <a:gd name="T26" fmla="*/ 97 w 221"/>
                <a:gd name="T27" fmla="*/ 229 h 180"/>
                <a:gd name="T28" fmla="*/ 115 w 221"/>
                <a:gd name="T29" fmla="*/ 221 h 180"/>
                <a:gd name="T30" fmla="*/ 115 w 221"/>
                <a:gd name="T31" fmla="*/ 206 h 180"/>
                <a:gd name="T32" fmla="*/ 115 w 221"/>
                <a:gd name="T33" fmla="*/ 191 h 180"/>
                <a:gd name="T34" fmla="*/ 133 w 221"/>
                <a:gd name="T35" fmla="*/ 183 h 180"/>
                <a:gd name="T36" fmla="*/ 139 w 221"/>
                <a:gd name="T37" fmla="*/ 176 h 180"/>
                <a:gd name="T38" fmla="*/ 151 w 221"/>
                <a:gd name="T39" fmla="*/ 176 h 180"/>
                <a:gd name="T40" fmla="*/ 157 w 221"/>
                <a:gd name="T41" fmla="*/ 145 h 180"/>
                <a:gd name="T42" fmla="*/ 171 w 221"/>
                <a:gd name="T43" fmla="*/ 130 h 180"/>
                <a:gd name="T44" fmla="*/ 157 w 221"/>
                <a:gd name="T45" fmla="*/ 115 h 180"/>
                <a:gd name="T46" fmla="*/ 177 w 221"/>
                <a:gd name="T47" fmla="*/ 115 h 180"/>
                <a:gd name="T48" fmla="*/ 177 w 221"/>
                <a:gd name="T49" fmla="*/ 107 h 180"/>
                <a:gd name="T50" fmla="*/ 183 w 221"/>
                <a:gd name="T51" fmla="*/ 83 h 180"/>
                <a:gd name="T52" fmla="*/ 171 w 221"/>
                <a:gd name="T53" fmla="*/ 69 h 180"/>
                <a:gd name="T54" fmla="*/ 183 w 221"/>
                <a:gd name="T55" fmla="*/ 46 h 180"/>
                <a:gd name="T56" fmla="*/ 219 w 221"/>
                <a:gd name="T57" fmla="*/ 38 h 180"/>
                <a:gd name="T58" fmla="*/ 219 w 221"/>
                <a:gd name="T59" fmla="*/ 30 h 180"/>
                <a:gd name="T60" fmla="*/ 225 w 221"/>
                <a:gd name="T61" fmla="*/ 30 h 180"/>
                <a:gd name="T62" fmla="*/ 213 w 221"/>
                <a:gd name="T63" fmla="*/ 30 h 180"/>
                <a:gd name="T64" fmla="*/ 207 w 221"/>
                <a:gd name="T65" fmla="*/ 30 h 180"/>
                <a:gd name="T66" fmla="*/ 195 w 221"/>
                <a:gd name="T67" fmla="*/ 30 h 180"/>
                <a:gd name="T68" fmla="*/ 171 w 221"/>
                <a:gd name="T69" fmla="*/ 46 h 180"/>
                <a:gd name="T70" fmla="*/ 163 w 221"/>
                <a:gd name="T71" fmla="*/ 16 h 180"/>
                <a:gd name="T72" fmla="*/ 163 w 221"/>
                <a:gd name="T73" fmla="*/ 16 h 180"/>
                <a:gd name="T74" fmla="*/ 157 w 221"/>
                <a:gd name="T75" fmla="*/ 0 h 180"/>
                <a:gd name="T76" fmla="*/ 145 w 221"/>
                <a:gd name="T77" fmla="*/ 8 h 180"/>
                <a:gd name="T78" fmla="*/ 145 w 221"/>
                <a:gd name="T79" fmla="*/ 23 h 180"/>
                <a:gd name="T80" fmla="*/ 133 w 221"/>
                <a:gd name="T81" fmla="*/ 30 h 180"/>
                <a:gd name="T82" fmla="*/ 127 w 221"/>
                <a:gd name="T83" fmla="*/ 38 h 180"/>
                <a:gd name="T84" fmla="*/ 115 w 221"/>
                <a:gd name="T85" fmla="*/ 38 h 180"/>
                <a:gd name="T86" fmla="*/ 109 w 221"/>
                <a:gd name="T87" fmla="*/ 38 h 180"/>
                <a:gd name="T88" fmla="*/ 103 w 221"/>
                <a:gd name="T89" fmla="*/ 30 h 180"/>
                <a:gd name="T90" fmla="*/ 85 w 221"/>
                <a:gd name="T91" fmla="*/ 30 h 180"/>
                <a:gd name="T92" fmla="*/ 73 w 221"/>
                <a:gd name="T93" fmla="*/ 23 h 180"/>
                <a:gd name="T94" fmla="*/ 67 w 221"/>
                <a:gd name="T95" fmla="*/ 30 h 180"/>
                <a:gd name="T96" fmla="*/ 62 w 221"/>
                <a:gd name="T97" fmla="*/ 38 h 180"/>
                <a:gd name="T98" fmla="*/ 54 w 221"/>
                <a:gd name="T99" fmla="*/ 61 h 180"/>
                <a:gd name="T100" fmla="*/ 36 w 221"/>
                <a:gd name="T101" fmla="*/ 69 h 180"/>
                <a:gd name="T102" fmla="*/ 30 w 221"/>
                <a:gd name="T103" fmla="*/ 83 h 180"/>
                <a:gd name="T104" fmla="*/ 24 w 221"/>
                <a:gd name="T105" fmla="*/ 83 h 180"/>
                <a:gd name="T106" fmla="*/ 6 w 221"/>
                <a:gd name="T107" fmla="*/ 77 h 180"/>
                <a:gd name="T108" fmla="*/ 0 w 221"/>
                <a:gd name="T109" fmla="*/ 99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p>
          </p:txBody>
        </p:sp>
        <p:sp>
          <p:nvSpPr>
            <p:cNvPr id="305" name="Freeform 4357"/>
            <p:cNvSpPr>
              <a:spLocks/>
            </p:cNvSpPr>
            <p:nvPr/>
          </p:nvSpPr>
          <p:spPr bwMode="auto">
            <a:xfrm>
              <a:off x="3067" y="1817"/>
              <a:ext cx="37" cy="20"/>
            </a:xfrm>
            <a:custGeom>
              <a:avLst/>
              <a:gdLst>
                <a:gd name="T0" fmla="*/ 38 w 36"/>
                <a:gd name="T1" fmla="*/ 0 h 18"/>
                <a:gd name="T2" fmla="*/ 20 w 36"/>
                <a:gd name="T3" fmla="*/ 8 h 18"/>
                <a:gd name="T4" fmla="*/ 0 w 36"/>
                <a:gd name="T5" fmla="*/ 14 h 18"/>
                <a:gd name="T6" fmla="*/ 6 w 36"/>
                <a:gd name="T7" fmla="*/ 22 h 18"/>
                <a:gd name="T8" fmla="*/ 32 w 36"/>
                <a:gd name="T9" fmla="*/ 14 h 18"/>
                <a:gd name="T10" fmla="*/ 26 w 36"/>
                <a:gd name="T11" fmla="*/ 8 h 18"/>
                <a:gd name="T12" fmla="*/ 38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p>
          </p:txBody>
        </p:sp>
        <p:sp>
          <p:nvSpPr>
            <p:cNvPr id="306" name="Line 4358"/>
            <p:cNvSpPr>
              <a:spLocks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 name="Line 4359"/>
            <p:cNvSpPr>
              <a:spLocks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 name="Line 4360"/>
            <p:cNvSpPr>
              <a:spLocks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 name="Line 4361"/>
            <p:cNvSpPr>
              <a:spLocks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 name="Line 4362"/>
            <p:cNvSpPr>
              <a:spLocks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 name="Line 4363"/>
            <p:cNvSpPr>
              <a:spLocks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2" name="Line 4364"/>
            <p:cNvSpPr>
              <a:spLocks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 name="Line 4365"/>
            <p:cNvSpPr>
              <a:spLocks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4" name="Line 4366"/>
            <p:cNvSpPr>
              <a:spLocks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5" name="Line 4367"/>
            <p:cNvSpPr>
              <a:spLocks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6" name="Line 4368"/>
            <p:cNvSpPr>
              <a:spLocks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 name="Line 4369"/>
            <p:cNvSpPr>
              <a:spLocks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 name="Line 4370"/>
            <p:cNvSpPr>
              <a:spLocks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9" name="Line 4371"/>
            <p:cNvSpPr>
              <a:spLocks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 name="Line 4372"/>
            <p:cNvSpPr>
              <a:spLocks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1" name="Line 4373"/>
            <p:cNvSpPr>
              <a:spLocks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2" name="Line 4374"/>
            <p:cNvSpPr>
              <a:spLocks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3" name="Line 4375"/>
            <p:cNvSpPr>
              <a:spLocks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4" name="Line 4376"/>
            <p:cNvSpPr>
              <a:spLocks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5" name="Line 4377"/>
            <p:cNvSpPr>
              <a:spLocks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6" name="Line 4378"/>
            <p:cNvSpPr>
              <a:spLocks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 name="Freeform 4379"/>
            <p:cNvSpPr>
              <a:spLocks/>
            </p:cNvSpPr>
            <p:nvPr/>
          </p:nvSpPr>
          <p:spPr bwMode="auto">
            <a:xfrm>
              <a:off x="3121" y="1837"/>
              <a:ext cx="19" cy="34"/>
            </a:xfrm>
            <a:custGeom>
              <a:avLst/>
              <a:gdLst>
                <a:gd name="T0" fmla="*/ 20 w 18"/>
                <a:gd name="T1" fmla="*/ 23 h 30"/>
                <a:gd name="T2" fmla="*/ 6 w 18"/>
                <a:gd name="T3" fmla="*/ 39 h 30"/>
                <a:gd name="T4" fmla="*/ 0 w 18"/>
                <a:gd name="T5" fmla="*/ 39 h 30"/>
                <a:gd name="T6" fmla="*/ 0 w 18"/>
                <a:gd name="T7" fmla="*/ 16 h 30"/>
                <a:gd name="T8" fmla="*/ 6 w 18"/>
                <a:gd name="T9" fmla="*/ 0 h 30"/>
                <a:gd name="T10" fmla="*/ 20 w 18"/>
                <a:gd name="T11" fmla="*/ 8 h 30"/>
                <a:gd name="T12" fmla="*/ 20 w 18"/>
                <a:gd name="T13" fmla="*/ 23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328" name="Freeform 4380"/>
            <p:cNvSpPr>
              <a:spLocks/>
            </p:cNvSpPr>
            <p:nvPr/>
          </p:nvSpPr>
          <p:spPr bwMode="auto">
            <a:xfrm>
              <a:off x="3128" y="1776"/>
              <a:ext cx="104" cy="115"/>
            </a:xfrm>
            <a:custGeom>
              <a:avLst/>
              <a:gdLst>
                <a:gd name="T0" fmla="*/ 68 w 102"/>
                <a:gd name="T1" fmla="*/ 16 h 102"/>
                <a:gd name="T2" fmla="*/ 38 w 102"/>
                <a:gd name="T3" fmla="*/ 16 h 102"/>
                <a:gd name="T4" fmla="*/ 12 w 102"/>
                <a:gd name="T5" fmla="*/ 16 h 102"/>
                <a:gd name="T6" fmla="*/ 6 w 102"/>
                <a:gd name="T7" fmla="*/ 16 h 102"/>
                <a:gd name="T8" fmla="*/ 6 w 102"/>
                <a:gd name="T9" fmla="*/ 30 h 102"/>
                <a:gd name="T10" fmla="*/ 0 w 102"/>
                <a:gd name="T11" fmla="*/ 38 h 102"/>
                <a:gd name="T12" fmla="*/ 0 w 102"/>
                <a:gd name="T13" fmla="*/ 38 h 102"/>
                <a:gd name="T14" fmla="*/ 0 w 102"/>
                <a:gd name="T15" fmla="*/ 69 h 102"/>
                <a:gd name="T16" fmla="*/ 12 w 102"/>
                <a:gd name="T17" fmla="*/ 77 h 102"/>
                <a:gd name="T18" fmla="*/ 12 w 102"/>
                <a:gd name="T19" fmla="*/ 91 h 102"/>
                <a:gd name="T20" fmla="*/ 0 w 102"/>
                <a:gd name="T21" fmla="*/ 107 h 102"/>
                <a:gd name="T22" fmla="*/ 0 w 102"/>
                <a:gd name="T23" fmla="*/ 114 h 102"/>
                <a:gd name="T24" fmla="*/ 24 w 102"/>
                <a:gd name="T25" fmla="*/ 130 h 102"/>
                <a:gd name="T26" fmla="*/ 56 w 102"/>
                <a:gd name="T27" fmla="*/ 99 h 102"/>
                <a:gd name="T28" fmla="*/ 74 w 102"/>
                <a:gd name="T29" fmla="*/ 83 h 102"/>
                <a:gd name="T30" fmla="*/ 88 w 102"/>
                <a:gd name="T31" fmla="*/ 77 h 102"/>
                <a:gd name="T32" fmla="*/ 88 w 102"/>
                <a:gd name="T33" fmla="*/ 23 h 102"/>
                <a:gd name="T34" fmla="*/ 106 w 102"/>
                <a:gd name="T35" fmla="*/ 8 h 102"/>
                <a:gd name="T36" fmla="*/ 100 w 102"/>
                <a:gd name="T37" fmla="*/ 0 h 102"/>
                <a:gd name="T38" fmla="*/ 82 w 102"/>
                <a:gd name="T39" fmla="*/ 8 h 102"/>
                <a:gd name="T40" fmla="*/ 68 w 102"/>
                <a:gd name="T41" fmla="*/ 16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239FB1"/>
            </a:solidFill>
            <a:ln w="9525">
              <a:solidFill>
                <a:srgbClr val="000000"/>
              </a:solidFill>
              <a:prstDash val="solid"/>
              <a:round/>
              <a:headEnd/>
              <a:tailEnd/>
            </a:ln>
          </p:spPr>
          <p:txBody>
            <a:bodyPr/>
            <a:lstStyle/>
            <a:p>
              <a:endParaRPr lang="en-US"/>
            </a:p>
          </p:txBody>
        </p:sp>
        <p:sp>
          <p:nvSpPr>
            <p:cNvPr id="329" name="Freeform 4381"/>
            <p:cNvSpPr>
              <a:spLocks/>
            </p:cNvSpPr>
            <p:nvPr/>
          </p:nvSpPr>
          <p:spPr bwMode="auto">
            <a:xfrm>
              <a:off x="3637" y="1682"/>
              <a:ext cx="140" cy="108"/>
            </a:xfrm>
            <a:custGeom>
              <a:avLst/>
              <a:gdLst>
                <a:gd name="T0" fmla="*/ 118 w 138"/>
                <a:gd name="T1" fmla="*/ 107 h 96"/>
                <a:gd name="T2" fmla="*/ 104 w 138"/>
                <a:gd name="T3" fmla="*/ 107 h 96"/>
                <a:gd name="T4" fmla="*/ 80 w 138"/>
                <a:gd name="T5" fmla="*/ 122 h 96"/>
                <a:gd name="T6" fmla="*/ 74 w 138"/>
                <a:gd name="T7" fmla="*/ 91 h 96"/>
                <a:gd name="T8" fmla="*/ 74 w 138"/>
                <a:gd name="T9" fmla="*/ 91 h 96"/>
                <a:gd name="T10" fmla="*/ 68 w 138"/>
                <a:gd name="T11" fmla="*/ 77 h 96"/>
                <a:gd name="T12" fmla="*/ 56 w 138"/>
                <a:gd name="T13" fmla="*/ 83 h 96"/>
                <a:gd name="T14" fmla="*/ 56 w 138"/>
                <a:gd name="T15" fmla="*/ 99 h 96"/>
                <a:gd name="T16" fmla="*/ 44 w 138"/>
                <a:gd name="T17" fmla="*/ 107 h 96"/>
                <a:gd name="T18" fmla="*/ 38 w 138"/>
                <a:gd name="T19" fmla="*/ 114 h 96"/>
                <a:gd name="T20" fmla="*/ 24 w 138"/>
                <a:gd name="T21" fmla="*/ 114 h 96"/>
                <a:gd name="T22" fmla="*/ 18 w 138"/>
                <a:gd name="T23" fmla="*/ 114 h 96"/>
                <a:gd name="T24" fmla="*/ 12 w 138"/>
                <a:gd name="T25" fmla="*/ 107 h 96"/>
                <a:gd name="T26" fmla="*/ 18 w 138"/>
                <a:gd name="T27" fmla="*/ 77 h 96"/>
                <a:gd name="T28" fmla="*/ 18 w 138"/>
                <a:gd name="T29" fmla="*/ 69 h 96"/>
                <a:gd name="T30" fmla="*/ 6 w 138"/>
                <a:gd name="T31" fmla="*/ 61 h 96"/>
                <a:gd name="T32" fmla="*/ 0 w 138"/>
                <a:gd name="T33" fmla="*/ 46 h 96"/>
                <a:gd name="T34" fmla="*/ 30 w 138"/>
                <a:gd name="T35" fmla="*/ 8 h 96"/>
                <a:gd name="T36" fmla="*/ 44 w 138"/>
                <a:gd name="T37" fmla="*/ 0 h 96"/>
                <a:gd name="T38" fmla="*/ 68 w 138"/>
                <a:gd name="T39" fmla="*/ 0 h 96"/>
                <a:gd name="T40" fmla="*/ 86 w 138"/>
                <a:gd name="T41" fmla="*/ 16 h 96"/>
                <a:gd name="T42" fmla="*/ 44 w 138"/>
                <a:gd name="T43" fmla="*/ 30 h 96"/>
                <a:gd name="T44" fmla="*/ 44 w 138"/>
                <a:gd name="T45" fmla="*/ 46 h 96"/>
                <a:gd name="T46" fmla="*/ 74 w 138"/>
                <a:gd name="T47" fmla="*/ 53 h 96"/>
                <a:gd name="T48" fmla="*/ 104 w 138"/>
                <a:gd name="T49" fmla="*/ 53 h 96"/>
                <a:gd name="T50" fmla="*/ 112 w 138"/>
                <a:gd name="T51" fmla="*/ 77 h 96"/>
                <a:gd name="T52" fmla="*/ 130 w 138"/>
                <a:gd name="T53" fmla="*/ 77 h 96"/>
                <a:gd name="T54" fmla="*/ 142 w 138"/>
                <a:gd name="T55" fmla="*/ 107 h 96"/>
                <a:gd name="T56" fmla="*/ 136 w 138"/>
                <a:gd name="T57" fmla="*/ 107 h 96"/>
                <a:gd name="T58" fmla="*/ 136 w 138"/>
                <a:gd name="T59" fmla="*/ 107 h 96"/>
                <a:gd name="T60" fmla="*/ 124 w 138"/>
                <a:gd name="T61" fmla="*/ 107 h 96"/>
                <a:gd name="T62" fmla="*/ 118 w 138"/>
                <a:gd name="T63" fmla="*/ 10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prstDash val="solid"/>
              <a:round/>
              <a:headEnd/>
              <a:tailEnd/>
            </a:ln>
          </p:spPr>
          <p:txBody>
            <a:bodyPr/>
            <a:lstStyle/>
            <a:p>
              <a:endParaRPr lang="en-US"/>
            </a:p>
          </p:txBody>
        </p:sp>
        <p:sp>
          <p:nvSpPr>
            <p:cNvPr id="330" name="Freeform 4382"/>
            <p:cNvSpPr>
              <a:spLocks/>
            </p:cNvSpPr>
            <p:nvPr/>
          </p:nvSpPr>
          <p:spPr bwMode="auto">
            <a:xfrm>
              <a:off x="3419" y="1587"/>
              <a:ext cx="261" cy="189"/>
            </a:xfrm>
            <a:custGeom>
              <a:avLst/>
              <a:gdLst>
                <a:gd name="T0" fmla="*/ 192 w 257"/>
                <a:gd name="T1" fmla="*/ 182 h 168"/>
                <a:gd name="T2" fmla="*/ 136 w 257"/>
                <a:gd name="T3" fmla="*/ 137 h 168"/>
                <a:gd name="T4" fmla="*/ 118 w 257"/>
                <a:gd name="T5" fmla="*/ 129 h 168"/>
                <a:gd name="T6" fmla="*/ 99 w 257"/>
                <a:gd name="T7" fmla="*/ 122 h 168"/>
                <a:gd name="T8" fmla="*/ 80 w 257"/>
                <a:gd name="T9" fmla="*/ 91 h 168"/>
                <a:gd name="T10" fmla="*/ 62 w 257"/>
                <a:gd name="T11" fmla="*/ 77 h 168"/>
                <a:gd name="T12" fmla="*/ 50 w 257"/>
                <a:gd name="T13" fmla="*/ 91 h 168"/>
                <a:gd name="T14" fmla="*/ 38 w 257"/>
                <a:gd name="T15" fmla="*/ 99 h 168"/>
                <a:gd name="T16" fmla="*/ 44 w 257"/>
                <a:gd name="T17" fmla="*/ 114 h 168"/>
                <a:gd name="T18" fmla="*/ 18 w 257"/>
                <a:gd name="T19" fmla="*/ 107 h 168"/>
                <a:gd name="T20" fmla="*/ 12 w 257"/>
                <a:gd name="T21" fmla="*/ 61 h 168"/>
                <a:gd name="T22" fmla="*/ 6 w 257"/>
                <a:gd name="T23" fmla="*/ 38 h 168"/>
                <a:gd name="T24" fmla="*/ 0 w 257"/>
                <a:gd name="T25" fmla="*/ 16 h 168"/>
                <a:gd name="T26" fmla="*/ 44 w 257"/>
                <a:gd name="T27" fmla="*/ 0 h 168"/>
                <a:gd name="T28" fmla="*/ 62 w 257"/>
                <a:gd name="T29" fmla="*/ 16 h 168"/>
                <a:gd name="T30" fmla="*/ 86 w 257"/>
                <a:gd name="T31" fmla="*/ 23 h 168"/>
                <a:gd name="T32" fmla="*/ 99 w 257"/>
                <a:gd name="T33" fmla="*/ 53 h 168"/>
                <a:gd name="T34" fmla="*/ 118 w 257"/>
                <a:gd name="T35" fmla="*/ 53 h 168"/>
                <a:gd name="T36" fmla="*/ 154 w 257"/>
                <a:gd name="T37" fmla="*/ 53 h 168"/>
                <a:gd name="T38" fmla="*/ 174 w 257"/>
                <a:gd name="T39" fmla="*/ 53 h 168"/>
                <a:gd name="T40" fmla="*/ 192 w 257"/>
                <a:gd name="T41" fmla="*/ 69 h 168"/>
                <a:gd name="T42" fmla="*/ 192 w 257"/>
                <a:gd name="T43" fmla="*/ 91 h 168"/>
                <a:gd name="T44" fmla="*/ 209 w 257"/>
                <a:gd name="T45" fmla="*/ 99 h 168"/>
                <a:gd name="T46" fmla="*/ 221 w 257"/>
                <a:gd name="T47" fmla="*/ 114 h 168"/>
                <a:gd name="T48" fmla="*/ 253 w 257"/>
                <a:gd name="T49" fmla="*/ 83 h 168"/>
                <a:gd name="T50" fmla="*/ 265 w 257"/>
                <a:gd name="T51" fmla="*/ 107 h 168"/>
                <a:gd name="T52" fmla="*/ 253 w 257"/>
                <a:gd name="T53" fmla="*/ 114 h 168"/>
                <a:gd name="T54" fmla="*/ 221 w 257"/>
                <a:gd name="T55" fmla="*/ 152 h 168"/>
                <a:gd name="T56" fmla="*/ 227 w 257"/>
                <a:gd name="T57" fmla="*/ 168 h 168"/>
                <a:gd name="T58" fmla="*/ 241 w 257"/>
                <a:gd name="T59" fmla="*/ 174 h 168"/>
                <a:gd name="T60" fmla="*/ 241 w 257"/>
                <a:gd name="T61" fmla="*/ 182 h 168"/>
                <a:gd name="T62" fmla="*/ 235 w 257"/>
                <a:gd name="T63" fmla="*/ 213 h 168"/>
                <a:gd name="T64" fmla="*/ 215 w 257"/>
                <a:gd name="T65" fmla="*/ 213 h 168"/>
                <a:gd name="T66" fmla="*/ 203 w 257"/>
                <a:gd name="T67" fmla="*/ 205 h 168"/>
                <a:gd name="T68" fmla="*/ 192 w 257"/>
                <a:gd name="T69" fmla="*/ 182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239FB1"/>
            </a:solidFill>
            <a:ln w="9525">
              <a:solidFill>
                <a:srgbClr val="000000"/>
              </a:solidFill>
              <a:prstDash val="solid"/>
              <a:round/>
              <a:headEnd/>
              <a:tailEnd/>
            </a:ln>
          </p:spPr>
          <p:txBody>
            <a:bodyPr/>
            <a:lstStyle/>
            <a:p>
              <a:endParaRPr lang="en-US"/>
            </a:p>
          </p:txBody>
        </p:sp>
        <p:sp>
          <p:nvSpPr>
            <p:cNvPr id="331" name="Freeform 4383"/>
            <p:cNvSpPr>
              <a:spLocks/>
            </p:cNvSpPr>
            <p:nvPr/>
          </p:nvSpPr>
          <p:spPr bwMode="auto">
            <a:xfrm>
              <a:off x="2856" y="1662"/>
              <a:ext cx="42" cy="33"/>
            </a:xfrm>
            <a:custGeom>
              <a:avLst/>
              <a:gdLst>
                <a:gd name="T0" fmla="*/ 12 w 42"/>
                <a:gd name="T1" fmla="*/ 36 h 30"/>
                <a:gd name="T2" fmla="*/ 0 w 42"/>
                <a:gd name="T3" fmla="*/ 14 h 30"/>
                <a:gd name="T4" fmla="*/ 6 w 42"/>
                <a:gd name="T5" fmla="*/ 14 h 30"/>
                <a:gd name="T6" fmla="*/ 6 w 42"/>
                <a:gd name="T7" fmla="*/ 8 h 30"/>
                <a:gd name="T8" fmla="*/ 12 w 42"/>
                <a:gd name="T9" fmla="*/ 8 h 30"/>
                <a:gd name="T10" fmla="*/ 12 w 42"/>
                <a:gd name="T11" fmla="*/ 8 h 30"/>
                <a:gd name="T12" fmla="*/ 18 w 42"/>
                <a:gd name="T13" fmla="*/ 8 h 30"/>
                <a:gd name="T14" fmla="*/ 18 w 42"/>
                <a:gd name="T15" fmla="*/ 8 h 30"/>
                <a:gd name="T16" fmla="*/ 24 w 42"/>
                <a:gd name="T17" fmla="*/ 8 h 30"/>
                <a:gd name="T18" fmla="*/ 24 w 42"/>
                <a:gd name="T19" fmla="*/ 8 h 30"/>
                <a:gd name="T20" fmla="*/ 30 w 42"/>
                <a:gd name="T21" fmla="*/ 0 h 30"/>
                <a:gd name="T22" fmla="*/ 36 w 42"/>
                <a:gd name="T23" fmla="*/ 8 h 30"/>
                <a:gd name="T24" fmla="*/ 36 w 42"/>
                <a:gd name="T25" fmla="*/ 8 h 30"/>
                <a:gd name="T26" fmla="*/ 42 w 42"/>
                <a:gd name="T27" fmla="*/ 8 h 30"/>
                <a:gd name="T28" fmla="*/ 42 w 42"/>
                <a:gd name="T29" fmla="*/ 29 h 30"/>
                <a:gd name="T30" fmla="*/ 12 w 42"/>
                <a:gd name="T31" fmla="*/ 36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prstDash val="solid"/>
              <a:round/>
              <a:headEnd/>
              <a:tailEnd/>
            </a:ln>
          </p:spPr>
          <p:txBody>
            <a:bodyPr/>
            <a:lstStyle/>
            <a:p>
              <a:endParaRPr lang="en-US"/>
            </a:p>
          </p:txBody>
        </p:sp>
        <p:sp>
          <p:nvSpPr>
            <p:cNvPr id="332" name="Freeform 4384"/>
            <p:cNvSpPr>
              <a:spLocks/>
            </p:cNvSpPr>
            <p:nvPr/>
          </p:nvSpPr>
          <p:spPr bwMode="auto">
            <a:xfrm>
              <a:off x="2886" y="1621"/>
              <a:ext cx="97" cy="68"/>
            </a:xfrm>
            <a:custGeom>
              <a:avLst/>
              <a:gdLst>
                <a:gd name="T0" fmla="*/ 6 w 95"/>
                <a:gd name="T1" fmla="*/ 8 h 60"/>
                <a:gd name="T2" fmla="*/ 6 w 95"/>
                <a:gd name="T3" fmla="*/ 0 h 60"/>
                <a:gd name="T4" fmla="*/ 0 w 95"/>
                <a:gd name="T5" fmla="*/ 16 h 60"/>
                <a:gd name="T6" fmla="*/ 12 w 95"/>
                <a:gd name="T7" fmla="*/ 31 h 60"/>
                <a:gd name="T8" fmla="*/ 0 w 95"/>
                <a:gd name="T9" fmla="*/ 46 h 60"/>
                <a:gd name="T10" fmla="*/ 6 w 95"/>
                <a:gd name="T11" fmla="*/ 54 h 60"/>
                <a:gd name="T12" fmla="*/ 12 w 95"/>
                <a:gd name="T13" fmla="*/ 54 h 60"/>
                <a:gd name="T14" fmla="*/ 12 w 95"/>
                <a:gd name="T15" fmla="*/ 77 h 60"/>
                <a:gd name="T16" fmla="*/ 32 w 95"/>
                <a:gd name="T17" fmla="*/ 69 h 60"/>
                <a:gd name="T18" fmla="*/ 62 w 95"/>
                <a:gd name="T19" fmla="*/ 77 h 60"/>
                <a:gd name="T20" fmla="*/ 68 w 95"/>
                <a:gd name="T21" fmla="*/ 69 h 60"/>
                <a:gd name="T22" fmla="*/ 68 w 95"/>
                <a:gd name="T23" fmla="*/ 61 h 60"/>
                <a:gd name="T24" fmla="*/ 74 w 95"/>
                <a:gd name="T25" fmla="*/ 61 h 60"/>
                <a:gd name="T26" fmla="*/ 99 w 95"/>
                <a:gd name="T27" fmla="*/ 61 h 60"/>
                <a:gd name="T28" fmla="*/ 87 w 95"/>
                <a:gd name="T29" fmla="*/ 46 h 60"/>
                <a:gd name="T30" fmla="*/ 93 w 95"/>
                <a:gd name="T31" fmla="*/ 39 h 60"/>
                <a:gd name="T32" fmla="*/ 99 w 95"/>
                <a:gd name="T33" fmla="*/ 23 h 60"/>
                <a:gd name="T34" fmla="*/ 99 w 95"/>
                <a:gd name="T35" fmla="*/ 16 h 60"/>
                <a:gd name="T36" fmla="*/ 68 w 95"/>
                <a:gd name="T37" fmla="*/ 8 h 60"/>
                <a:gd name="T38" fmla="*/ 44 w 95"/>
                <a:gd name="T39" fmla="*/ 16 h 60"/>
                <a:gd name="T40" fmla="*/ 26 w 95"/>
                <a:gd name="T41" fmla="*/ 16 h 60"/>
                <a:gd name="T42" fmla="*/ 6 w 95"/>
                <a:gd name="T43" fmla="*/ 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prstDash val="solid"/>
              <a:round/>
              <a:headEnd/>
              <a:tailEnd/>
            </a:ln>
          </p:spPr>
          <p:txBody>
            <a:bodyPr/>
            <a:lstStyle/>
            <a:p>
              <a:endParaRPr lang="en-US"/>
            </a:p>
          </p:txBody>
        </p:sp>
        <p:sp>
          <p:nvSpPr>
            <p:cNvPr id="333" name="Freeform 4385"/>
            <p:cNvSpPr>
              <a:spLocks/>
            </p:cNvSpPr>
            <p:nvPr/>
          </p:nvSpPr>
          <p:spPr bwMode="auto">
            <a:xfrm>
              <a:off x="2836" y="1662"/>
              <a:ext cx="32" cy="60"/>
            </a:xfrm>
            <a:custGeom>
              <a:avLst/>
              <a:gdLst>
                <a:gd name="T0" fmla="*/ 0 w 30"/>
                <a:gd name="T1" fmla="*/ 14 h 54"/>
                <a:gd name="T2" fmla="*/ 6 w 30"/>
                <a:gd name="T3" fmla="*/ 44 h 54"/>
                <a:gd name="T4" fmla="*/ 20 w 30"/>
                <a:gd name="T5" fmla="*/ 67 h 54"/>
                <a:gd name="T6" fmla="*/ 28 w 30"/>
                <a:gd name="T7" fmla="*/ 59 h 54"/>
                <a:gd name="T8" fmla="*/ 34 w 30"/>
                <a:gd name="T9" fmla="*/ 37 h 54"/>
                <a:gd name="T10" fmla="*/ 34 w 30"/>
                <a:gd name="T11" fmla="*/ 37 h 54"/>
                <a:gd name="T12" fmla="*/ 20 w 30"/>
                <a:gd name="T13" fmla="*/ 14 h 54"/>
                <a:gd name="T14" fmla="*/ 20 w 30"/>
                <a:gd name="T15" fmla="*/ 0 h 54"/>
                <a:gd name="T16" fmla="*/ 6 w 30"/>
                <a:gd name="T17" fmla="*/ 0 h 54"/>
                <a:gd name="T18" fmla="*/ 0 w 30"/>
                <a:gd name="T19" fmla="*/ 14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B73BF"/>
            </a:solidFill>
            <a:ln w="9525">
              <a:solidFill>
                <a:srgbClr val="000000"/>
              </a:solidFill>
              <a:prstDash val="solid"/>
              <a:round/>
              <a:headEnd/>
              <a:tailEnd/>
            </a:ln>
          </p:spPr>
          <p:txBody>
            <a:bodyPr/>
            <a:lstStyle/>
            <a:p>
              <a:endParaRPr lang="en-US"/>
            </a:p>
          </p:txBody>
        </p:sp>
        <p:sp>
          <p:nvSpPr>
            <p:cNvPr id="334" name="Freeform 4386"/>
            <p:cNvSpPr>
              <a:spLocks/>
            </p:cNvSpPr>
            <p:nvPr/>
          </p:nvSpPr>
          <p:spPr bwMode="auto">
            <a:xfrm>
              <a:off x="3226" y="1682"/>
              <a:ext cx="71" cy="54"/>
            </a:xfrm>
            <a:custGeom>
              <a:avLst/>
              <a:gdLst>
                <a:gd name="T0" fmla="*/ 6 w 71"/>
                <a:gd name="T1" fmla="*/ 8 h 48"/>
                <a:gd name="T2" fmla="*/ 0 w 71"/>
                <a:gd name="T3" fmla="*/ 0 h 48"/>
                <a:gd name="T4" fmla="*/ 24 w 71"/>
                <a:gd name="T5" fmla="*/ 0 h 48"/>
                <a:gd name="T6" fmla="*/ 48 w 71"/>
                <a:gd name="T7" fmla="*/ 0 h 48"/>
                <a:gd name="T8" fmla="*/ 59 w 71"/>
                <a:gd name="T9" fmla="*/ 0 h 48"/>
                <a:gd name="T10" fmla="*/ 59 w 71"/>
                <a:gd name="T11" fmla="*/ 23 h 48"/>
                <a:gd name="T12" fmla="*/ 65 w 71"/>
                <a:gd name="T13" fmla="*/ 30 h 48"/>
                <a:gd name="T14" fmla="*/ 59 w 71"/>
                <a:gd name="T15" fmla="*/ 38 h 48"/>
                <a:gd name="T16" fmla="*/ 71 w 71"/>
                <a:gd name="T17" fmla="*/ 61 h 48"/>
                <a:gd name="T18" fmla="*/ 65 w 71"/>
                <a:gd name="T19" fmla="*/ 61 h 48"/>
                <a:gd name="T20" fmla="*/ 59 w 71"/>
                <a:gd name="T21" fmla="*/ 61 h 48"/>
                <a:gd name="T22" fmla="*/ 59 w 71"/>
                <a:gd name="T23" fmla="*/ 53 h 48"/>
                <a:gd name="T24" fmla="*/ 54 w 71"/>
                <a:gd name="T25" fmla="*/ 53 h 48"/>
                <a:gd name="T26" fmla="*/ 54 w 71"/>
                <a:gd name="T27" fmla="*/ 53 h 48"/>
                <a:gd name="T28" fmla="*/ 48 w 71"/>
                <a:gd name="T29" fmla="*/ 53 h 48"/>
                <a:gd name="T30" fmla="*/ 42 w 71"/>
                <a:gd name="T31" fmla="*/ 46 h 48"/>
                <a:gd name="T32" fmla="*/ 36 w 71"/>
                <a:gd name="T33" fmla="*/ 46 h 48"/>
                <a:gd name="T34" fmla="*/ 36 w 71"/>
                <a:gd name="T35" fmla="*/ 46 h 48"/>
                <a:gd name="T36" fmla="*/ 24 w 71"/>
                <a:gd name="T37" fmla="*/ 38 h 48"/>
                <a:gd name="T38" fmla="*/ 12 w 71"/>
                <a:gd name="T39" fmla="*/ 23 h 48"/>
                <a:gd name="T40" fmla="*/ 6 w 71"/>
                <a:gd name="T41" fmla="*/ 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prstDash val="solid"/>
              <a:round/>
              <a:headEnd/>
              <a:tailEnd/>
            </a:ln>
          </p:spPr>
          <p:txBody>
            <a:bodyPr/>
            <a:lstStyle/>
            <a:p>
              <a:endParaRPr lang="en-US"/>
            </a:p>
          </p:txBody>
        </p:sp>
        <p:sp>
          <p:nvSpPr>
            <p:cNvPr id="335" name="Freeform 4387"/>
            <p:cNvSpPr>
              <a:spLocks/>
            </p:cNvSpPr>
            <p:nvPr/>
          </p:nvSpPr>
          <p:spPr bwMode="auto">
            <a:xfrm>
              <a:off x="3285" y="1675"/>
              <a:ext cx="67" cy="74"/>
            </a:xfrm>
            <a:custGeom>
              <a:avLst/>
              <a:gdLst>
                <a:gd name="T0" fmla="*/ 12 w 66"/>
                <a:gd name="T1" fmla="*/ 68 h 66"/>
                <a:gd name="T2" fmla="*/ 0 w 66"/>
                <a:gd name="T3" fmla="*/ 45 h 66"/>
                <a:gd name="T4" fmla="*/ 6 w 66"/>
                <a:gd name="T5" fmla="*/ 38 h 66"/>
                <a:gd name="T6" fmla="*/ 0 w 66"/>
                <a:gd name="T7" fmla="*/ 30 h 66"/>
                <a:gd name="T8" fmla="*/ 0 w 66"/>
                <a:gd name="T9" fmla="*/ 8 h 66"/>
                <a:gd name="T10" fmla="*/ 6 w 66"/>
                <a:gd name="T11" fmla="*/ 0 h 66"/>
                <a:gd name="T12" fmla="*/ 38 w 66"/>
                <a:gd name="T13" fmla="*/ 8 h 66"/>
                <a:gd name="T14" fmla="*/ 44 w 66"/>
                <a:gd name="T15" fmla="*/ 22 h 66"/>
                <a:gd name="T16" fmla="*/ 68 w 66"/>
                <a:gd name="T17" fmla="*/ 38 h 66"/>
                <a:gd name="T18" fmla="*/ 56 w 66"/>
                <a:gd name="T19" fmla="*/ 38 h 66"/>
                <a:gd name="T20" fmla="*/ 50 w 66"/>
                <a:gd name="T21" fmla="*/ 68 h 66"/>
                <a:gd name="T22" fmla="*/ 50 w 66"/>
                <a:gd name="T23" fmla="*/ 83 h 66"/>
                <a:gd name="T24" fmla="*/ 30 w 66"/>
                <a:gd name="T25" fmla="*/ 75 h 66"/>
                <a:gd name="T26" fmla="*/ 38 w 66"/>
                <a:gd name="T27" fmla="*/ 68 h 66"/>
                <a:gd name="T28" fmla="*/ 30 w 66"/>
                <a:gd name="T29" fmla="*/ 53 h 66"/>
                <a:gd name="T30" fmla="*/ 12 w 66"/>
                <a:gd name="T31" fmla="*/ 68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prstDash val="solid"/>
              <a:round/>
              <a:headEnd/>
              <a:tailEnd/>
            </a:ln>
          </p:spPr>
          <p:txBody>
            <a:bodyPr/>
            <a:lstStyle/>
            <a:p>
              <a:endParaRPr lang="en-US"/>
            </a:p>
          </p:txBody>
        </p:sp>
        <p:sp>
          <p:nvSpPr>
            <p:cNvPr id="336" name="Freeform 4388"/>
            <p:cNvSpPr>
              <a:spLocks/>
            </p:cNvSpPr>
            <p:nvPr/>
          </p:nvSpPr>
          <p:spPr bwMode="auto">
            <a:xfrm>
              <a:off x="3262" y="1722"/>
              <a:ext cx="29" cy="21"/>
            </a:xfrm>
            <a:custGeom>
              <a:avLst/>
              <a:gdLst>
                <a:gd name="T0" fmla="*/ 29 w 29"/>
                <a:gd name="T1" fmla="*/ 16 h 18"/>
                <a:gd name="T2" fmla="*/ 23 w 29"/>
                <a:gd name="T3" fmla="*/ 25 h 18"/>
                <a:gd name="T4" fmla="*/ 6 w 29"/>
                <a:gd name="T5" fmla="*/ 8 h 18"/>
                <a:gd name="T6" fmla="*/ 0 w 29"/>
                <a:gd name="T7" fmla="*/ 0 h 18"/>
                <a:gd name="T8" fmla="*/ 0 w 29"/>
                <a:gd name="T9" fmla="*/ 0 h 18"/>
                <a:gd name="T10" fmla="*/ 6 w 29"/>
                <a:gd name="T11" fmla="*/ 0 h 18"/>
                <a:gd name="T12" fmla="*/ 12 w 29"/>
                <a:gd name="T13" fmla="*/ 8 h 18"/>
                <a:gd name="T14" fmla="*/ 18 w 29"/>
                <a:gd name="T15" fmla="*/ 8 h 18"/>
                <a:gd name="T16" fmla="*/ 18 w 29"/>
                <a:gd name="T17" fmla="*/ 8 h 18"/>
                <a:gd name="T18" fmla="*/ 23 w 29"/>
                <a:gd name="T19" fmla="*/ 8 h 18"/>
                <a:gd name="T20" fmla="*/ 23 w 29"/>
                <a:gd name="T21" fmla="*/ 16 h 18"/>
                <a:gd name="T22" fmla="*/ 29 w 29"/>
                <a:gd name="T23" fmla="*/ 16 h 18"/>
                <a:gd name="T24" fmla="*/ 29 w 29"/>
                <a:gd name="T25" fmla="*/ 1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p>
          </p:txBody>
        </p:sp>
        <p:sp>
          <p:nvSpPr>
            <p:cNvPr id="337" name="Freeform 4389"/>
            <p:cNvSpPr>
              <a:spLocks/>
            </p:cNvSpPr>
            <p:nvPr/>
          </p:nvSpPr>
          <p:spPr bwMode="auto">
            <a:xfrm>
              <a:off x="2856" y="1675"/>
              <a:ext cx="101" cy="122"/>
            </a:xfrm>
            <a:custGeom>
              <a:avLst/>
              <a:gdLst>
                <a:gd name="T0" fmla="*/ 18 w 101"/>
                <a:gd name="T1" fmla="*/ 69 h 108"/>
                <a:gd name="T2" fmla="*/ 6 w 101"/>
                <a:gd name="T3" fmla="*/ 69 h 108"/>
                <a:gd name="T4" fmla="*/ 0 w 101"/>
                <a:gd name="T5" fmla="*/ 53 h 108"/>
                <a:gd name="T6" fmla="*/ 6 w 101"/>
                <a:gd name="T7" fmla="*/ 46 h 108"/>
                <a:gd name="T8" fmla="*/ 12 w 101"/>
                <a:gd name="T9" fmla="*/ 23 h 108"/>
                <a:gd name="T10" fmla="*/ 12 w 101"/>
                <a:gd name="T11" fmla="*/ 23 h 108"/>
                <a:gd name="T12" fmla="*/ 42 w 101"/>
                <a:gd name="T13" fmla="*/ 16 h 108"/>
                <a:gd name="T14" fmla="*/ 60 w 101"/>
                <a:gd name="T15" fmla="*/ 8 h 108"/>
                <a:gd name="T16" fmla="*/ 90 w 101"/>
                <a:gd name="T17" fmla="*/ 16 h 108"/>
                <a:gd name="T18" fmla="*/ 96 w 101"/>
                <a:gd name="T19" fmla="*/ 8 h 108"/>
                <a:gd name="T20" fmla="*/ 96 w 101"/>
                <a:gd name="T21" fmla="*/ 0 h 108"/>
                <a:gd name="T22" fmla="*/ 101 w 101"/>
                <a:gd name="T23" fmla="*/ 16 h 108"/>
                <a:gd name="T24" fmla="*/ 96 w 101"/>
                <a:gd name="T25" fmla="*/ 31 h 108"/>
                <a:gd name="T26" fmla="*/ 78 w 101"/>
                <a:gd name="T27" fmla="*/ 23 h 108"/>
                <a:gd name="T28" fmla="*/ 60 w 101"/>
                <a:gd name="T29" fmla="*/ 31 h 108"/>
                <a:gd name="T30" fmla="*/ 66 w 101"/>
                <a:gd name="T31" fmla="*/ 38 h 108"/>
                <a:gd name="T32" fmla="*/ 60 w 101"/>
                <a:gd name="T33" fmla="*/ 38 h 108"/>
                <a:gd name="T34" fmla="*/ 60 w 101"/>
                <a:gd name="T35" fmla="*/ 46 h 108"/>
                <a:gd name="T36" fmla="*/ 54 w 101"/>
                <a:gd name="T37" fmla="*/ 46 h 108"/>
                <a:gd name="T38" fmla="*/ 60 w 101"/>
                <a:gd name="T39" fmla="*/ 46 h 108"/>
                <a:gd name="T40" fmla="*/ 48 w 101"/>
                <a:gd name="T41" fmla="*/ 31 h 108"/>
                <a:gd name="T42" fmla="*/ 42 w 101"/>
                <a:gd name="T43" fmla="*/ 38 h 108"/>
                <a:gd name="T44" fmla="*/ 48 w 101"/>
                <a:gd name="T45" fmla="*/ 61 h 108"/>
                <a:gd name="T46" fmla="*/ 54 w 101"/>
                <a:gd name="T47" fmla="*/ 69 h 108"/>
                <a:gd name="T48" fmla="*/ 48 w 101"/>
                <a:gd name="T49" fmla="*/ 69 h 108"/>
                <a:gd name="T50" fmla="*/ 48 w 101"/>
                <a:gd name="T51" fmla="*/ 77 h 108"/>
                <a:gd name="T52" fmla="*/ 42 w 101"/>
                <a:gd name="T53" fmla="*/ 77 h 108"/>
                <a:gd name="T54" fmla="*/ 66 w 101"/>
                <a:gd name="T55" fmla="*/ 92 h 108"/>
                <a:gd name="T56" fmla="*/ 66 w 101"/>
                <a:gd name="T57" fmla="*/ 107 h 108"/>
                <a:gd name="T58" fmla="*/ 60 w 101"/>
                <a:gd name="T59" fmla="*/ 99 h 108"/>
                <a:gd name="T60" fmla="*/ 54 w 101"/>
                <a:gd name="T61" fmla="*/ 99 h 108"/>
                <a:gd name="T62" fmla="*/ 60 w 101"/>
                <a:gd name="T63" fmla="*/ 115 h 108"/>
                <a:gd name="T64" fmla="*/ 48 w 101"/>
                <a:gd name="T65" fmla="*/ 115 h 108"/>
                <a:gd name="T66" fmla="*/ 54 w 101"/>
                <a:gd name="T67" fmla="*/ 138 h 108"/>
                <a:gd name="T68" fmla="*/ 42 w 101"/>
                <a:gd name="T69" fmla="*/ 130 h 108"/>
                <a:gd name="T70" fmla="*/ 42 w 101"/>
                <a:gd name="T71" fmla="*/ 138 h 108"/>
                <a:gd name="T72" fmla="*/ 36 w 101"/>
                <a:gd name="T73" fmla="*/ 122 h 108"/>
                <a:gd name="T74" fmla="*/ 30 w 101"/>
                <a:gd name="T75" fmla="*/ 130 h 108"/>
                <a:gd name="T76" fmla="*/ 24 w 101"/>
                <a:gd name="T77" fmla="*/ 107 h 108"/>
                <a:gd name="T78" fmla="*/ 24 w 101"/>
                <a:gd name="T79" fmla="*/ 99 h 108"/>
                <a:gd name="T80" fmla="*/ 36 w 101"/>
                <a:gd name="T81" fmla="*/ 92 h 108"/>
                <a:gd name="T82" fmla="*/ 54 w 101"/>
                <a:gd name="T83" fmla="*/ 99 h 108"/>
                <a:gd name="T84" fmla="*/ 48 w 101"/>
                <a:gd name="T85" fmla="*/ 92 h 108"/>
                <a:gd name="T86" fmla="*/ 42 w 101"/>
                <a:gd name="T87" fmla="*/ 85 h 108"/>
                <a:gd name="T88" fmla="*/ 24 w 101"/>
                <a:gd name="T89" fmla="*/ 85 h 108"/>
                <a:gd name="T90" fmla="*/ 18 w 101"/>
                <a:gd name="T91" fmla="*/ 85 h 108"/>
                <a:gd name="T92" fmla="*/ 12 w 101"/>
                <a:gd name="T93" fmla="*/ 77 h 108"/>
                <a:gd name="T94" fmla="*/ 18 w 101"/>
                <a:gd name="T95" fmla="*/ 69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239FB1"/>
            </a:solidFill>
            <a:ln w="9525">
              <a:solidFill>
                <a:srgbClr val="000000"/>
              </a:solidFill>
              <a:prstDash val="solid"/>
              <a:round/>
              <a:headEnd/>
              <a:tailEnd/>
            </a:ln>
          </p:spPr>
          <p:txBody>
            <a:bodyPr/>
            <a:lstStyle/>
            <a:p>
              <a:endParaRPr lang="en-US"/>
            </a:p>
          </p:txBody>
        </p:sp>
        <p:sp>
          <p:nvSpPr>
            <p:cNvPr id="338" name="Freeform 4390"/>
            <p:cNvSpPr>
              <a:spLocks/>
            </p:cNvSpPr>
            <p:nvPr/>
          </p:nvSpPr>
          <p:spPr bwMode="auto">
            <a:xfrm>
              <a:off x="2922" y="1817"/>
              <a:ext cx="42" cy="13"/>
            </a:xfrm>
            <a:custGeom>
              <a:avLst/>
              <a:gdLst>
                <a:gd name="T0" fmla="*/ 37 w 41"/>
                <a:gd name="T1" fmla="*/ 8 h 12"/>
                <a:gd name="T2" fmla="*/ 6 w 41"/>
                <a:gd name="T3" fmla="*/ 0 h 12"/>
                <a:gd name="T4" fmla="*/ 0 w 41"/>
                <a:gd name="T5" fmla="*/ 0 h 12"/>
                <a:gd name="T6" fmla="*/ 0 w 41"/>
                <a:gd name="T7" fmla="*/ 8 h 12"/>
                <a:gd name="T8" fmla="*/ 18 w 41"/>
                <a:gd name="T9" fmla="*/ 8 h 12"/>
                <a:gd name="T10" fmla="*/ 32 w 41"/>
                <a:gd name="T11" fmla="*/ 14 h 12"/>
                <a:gd name="T12" fmla="*/ 43 w 41"/>
                <a:gd name="T13" fmla="*/ 8 h 12"/>
                <a:gd name="T14" fmla="*/ 37 w 41"/>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p>
          </p:txBody>
        </p:sp>
        <p:sp>
          <p:nvSpPr>
            <p:cNvPr id="339" name="Freeform 4391"/>
            <p:cNvSpPr>
              <a:spLocks/>
            </p:cNvSpPr>
            <p:nvPr/>
          </p:nvSpPr>
          <p:spPr bwMode="auto">
            <a:xfrm>
              <a:off x="2904" y="1736"/>
              <a:ext cx="30" cy="27"/>
            </a:xfrm>
            <a:custGeom>
              <a:avLst/>
              <a:gdLst>
                <a:gd name="T0" fmla="*/ 30 w 30"/>
                <a:gd name="T1" fmla="*/ 23 h 24"/>
                <a:gd name="T2" fmla="*/ 12 w 30"/>
                <a:gd name="T3" fmla="*/ 8 h 24"/>
                <a:gd name="T4" fmla="*/ 0 w 30"/>
                <a:gd name="T5" fmla="*/ 0 h 24"/>
                <a:gd name="T6" fmla="*/ 12 w 30"/>
                <a:gd name="T7" fmla="*/ 16 h 24"/>
                <a:gd name="T8" fmla="*/ 30 w 30"/>
                <a:gd name="T9" fmla="*/ 30 h 24"/>
                <a:gd name="T10" fmla="*/ 30 w 30"/>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p>
          </p:txBody>
        </p:sp>
        <p:sp>
          <p:nvSpPr>
            <p:cNvPr id="340" name="Freeform 4392"/>
            <p:cNvSpPr>
              <a:spLocks/>
            </p:cNvSpPr>
            <p:nvPr/>
          </p:nvSpPr>
          <p:spPr bwMode="auto">
            <a:xfrm>
              <a:off x="2953" y="1729"/>
              <a:ext cx="11" cy="7"/>
            </a:xfrm>
            <a:custGeom>
              <a:avLst/>
              <a:gdLst>
                <a:gd name="T0" fmla="*/ 11 w 11"/>
                <a:gd name="T1" fmla="*/ 8 h 6"/>
                <a:gd name="T2" fmla="*/ 5 w 11"/>
                <a:gd name="T3" fmla="*/ 8 h 6"/>
                <a:gd name="T4" fmla="*/ 0 w 11"/>
                <a:gd name="T5" fmla="*/ 0 h 6"/>
                <a:gd name="T6" fmla="*/ 11 w 11"/>
                <a:gd name="T7" fmla="*/ 8 h 6"/>
                <a:gd name="T8" fmla="*/ 11 w 11"/>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p>
          </p:txBody>
        </p:sp>
        <p:sp>
          <p:nvSpPr>
            <p:cNvPr id="341" name="Freeform 4393"/>
            <p:cNvSpPr>
              <a:spLocks/>
            </p:cNvSpPr>
            <p:nvPr/>
          </p:nvSpPr>
          <p:spPr bwMode="auto">
            <a:xfrm>
              <a:off x="2862" y="1749"/>
              <a:ext cx="6" cy="7"/>
            </a:xfrm>
            <a:custGeom>
              <a:avLst/>
              <a:gdLst>
                <a:gd name="T0" fmla="*/ 0 w 6"/>
                <a:gd name="T1" fmla="*/ 0 h 6"/>
                <a:gd name="T2" fmla="*/ 6 w 6"/>
                <a:gd name="T3" fmla="*/ 8 h 6"/>
                <a:gd name="T4" fmla="*/ 6 w 6"/>
                <a:gd name="T5" fmla="*/ 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342" name="Freeform 4394"/>
            <p:cNvSpPr>
              <a:spLocks/>
            </p:cNvSpPr>
            <p:nvPr/>
          </p:nvSpPr>
          <p:spPr bwMode="auto">
            <a:xfrm>
              <a:off x="2953" y="1749"/>
              <a:ext cx="4" cy="7"/>
            </a:xfrm>
            <a:custGeom>
              <a:avLst/>
              <a:gdLst>
                <a:gd name="T0" fmla="*/ 3 w 5"/>
                <a:gd name="T1" fmla="*/ 0 h 6"/>
                <a:gd name="T2" fmla="*/ 3 w 5"/>
                <a:gd name="T3" fmla="*/ 8 h 6"/>
                <a:gd name="T4" fmla="*/ 0 w 5"/>
                <a:gd name="T5" fmla="*/ 0 h 6"/>
                <a:gd name="T6" fmla="*/ 3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343" name="Freeform 4395"/>
            <p:cNvSpPr>
              <a:spLocks/>
            </p:cNvSpPr>
            <p:nvPr/>
          </p:nvSpPr>
          <p:spPr bwMode="auto">
            <a:xfrm>
              <a:off x="2631" y="1561"/>
              <a:ext cx="194" cy="202"/>
            </a:xfrm>
            <a:custGeom>
              <a:avLst/>
              <a:gdLst>
                <a:gd name="T0" fmla="*/ 86 w 192"/>
                <a:gd name="T1" fmla="*/ 0 h 179"/>
                <a:gd name="T2" fmla="*/ 62 w 192"/>
                <a:gd name="T3" fmla="*/ 8 h 179"/>
                <a:gd name="T4" fmla="*/ 56 w 192"/>
                <a:gd name="T5" fmla="*/ 8 h 179"/>
                <a:gd name="T6" fmla="*/ 42 w 192"/>
                <a:gd name="T7" fmla="*/ 16 h 179"/>
                <a:gd name="T8" fmla="*/ 24 w 192"/>
                <a:gd name="T9" fmla="*/ 16 h 179"/>
                <a:gd name="T10" fmla="*/ 6 w 192"/>
                <a:gd name="T11" fmla="*/ 29 h 179"/>
                <a:gd name="T12" fmla="*/ 0 w 192"/>
                <a:gd name="T13" fmla="*/ 44 h 179"/>
                <a:gd name="T14" fmla="*/ 6 w 192"/>
                <a:gd name="T15" fmla="*/ 60 h 179"/>
                <a:gd name="T16" fmla="*/ 18 w 192"/>
                <a:gd name="T17" fmla="*/ 82 h 179"/>
                <a:gd name="T18" fmla="*/ 56 w 192"/>
                <a:gd name="T19" fmla="*/ 76 h 179"/>
                <a:gd name="T20" fmla="*/ 80 w 192"/>
                <a:gd name="T21" fmla="*/ 113 h 179"/>
                <a:gd name="T22" fmla="*/ 98 w 192"/>
                <a:gd name="T23" fmla="*/ 137 h 179"/>
                <a:gd name="T24" fmla="*/ 134 w 192"/>
                <a:gd name="T25" fmla="*/ 159 h 179"/>
                <a:gd name="T26" fmla="*/ 148 w 192"/>
                <a:gd name="T27" fmla="*/ 175 h 179"/>
                <a:gd name="T28" fmla="*/ 154 w 192"/>
                <a:gd name="T29" fmla="*/ 220 h 179"/>
                <a:gd name="T30" fmla="*/ 172 w 192"/>
                <a:gd name="T31" fmla="*/ 212 h 179"/>
                <a:gd name="T32" fmla="*/ 178 w 192"/>
                <a:gd name="T33" fmla="*/ 197 h 179"/>
                <a:gd name="T34" fmla="*/ 172 w 192"/>
                <a:gd name="T35" fmla="*/ 167 h 179"/>
                <a:gd name="T36" fmla="*/ 196 w 192"/>
                <a:gd name="T37" fmla="*/ 182 h 179"/>
                <a:gd name="T38" fmla="*/ 178 w 192"/>
                <a:gd name="T39" fmla="*/ 151 h 179"/>
                <a:gd name="T40" fmla="*/ 160 w 192"/>
                <a:gd name="T41" fmla="*/ 129 h 179"/>
                <a:gd name="T42" fmla="*/ 134 w 192"/>
                <a:gd name="T43" fmla="*/ 121 h 179"/>
                <a:gd name="T44" fmla="*/ 116 w 192"/>
                <a:gd name="T45" fmla="*/ 90 h 179"/>
                <a:gd name="T46" fmla="*/ 92 w 192"/>
                <a:gd name="T47" fmla="*/ 52 h 179"/>
                <a:gd name="T48" fmla="*/ 104 w 192"/>
                <a:gd name="T49" fmla="*/ 29 h 179"/>
                <a:gd name="T50" fmla="*/ 110 w 192"/>
                <a:gd name="T51" fmla="*/ 23 h 179"/>
                <a:gd name="T52" fmla="*/ 98 w 192"/>
                <a:gd name="T53" fmla="*/ 76 h 179"/>
                <a:gd name="T54" fmla="*/ 98 w 192"/>
                <a:gd name="T55" fmla="*/ 76 h 179"/>
                <a:gd name="T56" fmla="*/ 98 w 192"/>
                <a:gd name="T57" fmla="*/ 76 h 179"/>
                <a:gd name="T58" fmla="*/ 110 w 192"/>
                <a:gd name="T59" fmla="*/ 16 h 179"/>
                <a:gd name="T60" fmla="*/ 98 w 192"/>
                <a:gd name="T61" fmla="*/ 137 h 179"/>
                <a:gd name="T62" fmla="*/ 110 w 192"/>
                <a:gd name="T63" fmla="*/ 16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 name="Freeform 4396"/>
            <p:cNvSpPr>
              <a:spLocks/>
            </p:cNvSpPr>
            <p:nvPr/>
          </p:nvSpPr>
          <p:spPr bwMode="auto">
            <a:xfrm>
              <a:off x="2631" y="1561"/>
              <a:ext cx="194" cy="202"/>
            </a:xfrm>
            <a:custGeom>
              <a:avLst/>
              <a:gdLst>
                <a:gd name="T0" fmla="*/ 110 w 192"/>
                <a:gd name="T1" fmla="*/ 16 h 179"/>
                <a:gd name="T2" fmla="*/ 86 w 192"/>
                <a:gd name="T3" fmla="*/ 0 h 179"/>
                <a:gd name="T4" fmla="*/ 68 w 192"/>
                <a:gd name="T5" fmla="*/ 8 h 179"/>
                <a:gd name="T6" fmla="*/ 62 w 192"/>
                <a:gd name="T7" fmla="*/ 8 h 179"/>
                <a:gd name="T8" fmla="*/ 62 w 192"/>
                <a:gd name="T9" fmla="*/ 8 h 179"/>
                <a:gd name="T10" fmla="*/ 56 w 192"/>
                <a:gd name="T11" fmla="*/ 8 h 179"/>
                <a:gd name="T12" fmla="*/ 56 w 192"/>
                <a:gd name="T13" fmla="*/ 16 h 179"/>
                <a:gd name="T14" fmla="*/ 42 w 192"/>
                <a:gd name="T15" fmla="*/ 16 h 179"/>
                <a:gd name="T16" fmla="*/ 36 w 192"/>
                <a:gd name="T17" fmla="*/ 29 h 179"/>
                <a:gd name="T18" fmla="*/ 24 w 192"/>
                <a:gd name="T19" fmla="*/ 16 h 179"/>
                <a:gd name="T20" fmla="*/ 18 w 192"/>
                <a:gd name="T21" fmla="*/ 23 h 179"/>
                <a:gd name="T22" fmla="*/ 6 w 192"/>
                <a:gd name="T23" fmla="*/ 29 h 179"/>
                <a:gd name="T24" fmla="*/ 6 w 192"/>
                <a:gd name="T25" fmla="*/ 37 h 179"/>
                <a:gd name="T26" fmla="*/ 0 w 192"/>
                <a:gd name="T27" fmla="*/ 44 h 179"/>
                <a:gd name="T28" fmla="*/ 6 w 192"/>
                <a:gd name="T29" fmla="*/ 52 h 179"/>
                <a:gd name="T30" fmla="*/ 6 w 192"/>
                <a:gd name="T31" fmla="*/ 60 h 179"/>
                <a:gd name="T32" fmla="*/ 18 w 192"/>
                <a:gd name="T33" fmla="*/ 68 h 179"/>
                <a:gd name="T34" fmla="*/ 18 w 192"/>
                <a:gd name="T35" fmla="*/ 82 h 179"/>
                <a:gd name="T36" fmla="*/ 30 w 192"/>
                <a:gd name="T37" fmla="*/ 68 h 179"/>
                <a:gd name="T38" fmla="*/ 56 w 192"/>
                <a:gd name="T39" fmla="*/ 76 h 179"/>
                <a:gd name="T40" fmla="*/ 68 w 192"/>
                <a:gd name="T41" fmla="*/ 98 h 179"/>
                <a:gd name="T42" fmla="*/ 80 w 192"/>
                <a:gd name="T43" fmla="*/ 113 h 179"/>
                <a:gd name="T44" fmla="*/ 92 w 192"/>
                <a:gd name="T45" fmla="*/ 129 h 179"/>
                <a:gd name="T46" fmla="*/ 98 w 192"/>
                <a:gd name="T47" fmla="*/ 137 h 179"/>
                <a:gd name="T48" fmla="*/ 110 w 192"/>
                <a:gd name="T49" fmla="*/ 144 h 179"/>
                <a:gd name="T50" fmla="*/ 134 w 192"/>
                <a:gd name="T51" fmla="*/ 159 h 179"/>
                <a:gd name="T52" fmla="*/ 140 w 192"/>
                <a:gd name="T53" fmla="*/ 167 h 179"/>
                <a:gd name="T54" fmla="*/ 148 w 192"/>
                <a:gd name="T55" fmla="*/ 175 h 179"/>
                <a:gd name="T56" fmla="*/ 160 w 192"/>
                <a:gd name="T57" fmla="*/ 197 h 179"/>
                <a:gd name="T58" fmla="*/ 154 w 192"/>
                <a:gd name="T59" fmla="*/ 220 h 179"/>
                <a:gd name="T60" fmla="*/ 160 w 192"/>
                <a:gd name="T61" fmla="*/ 228 h 179"/>
                <a:gd name="T62" fmla="*/ 172 w 192"/>
                <a:gd name="T63" fmla="*/ 212 h 179"/>
                <a:gd name="T64" fmla="*/ 178 w 192"/>
                <a:gd name="T65" fmla="*/ 205 h 179"/>
                <a:gd name="T66" fmla="*/ 178 w 192"/>
                <a:gd name="T67" fmla="*/ 197 h 179"/>
                <a:gd name="T68" fmla="*/ 172 w 192"/>
                <a:gd name="T69" fmla="*/ 182 h 179"/>
                <a:gd name="T70" fmla="*/ 172 w 192"/>
                <a:gd name="T71" fmla="*/ 167 h 179"/>
                <a:gd name="T72" fmla="*/ 184 w 192"/>
                <a:gd name="T73" fmla="*/ 167 h 179"/>
                <a:gd name="T74" fmla="*/ 196 w 192"/>
                <a:gd name="T75" fmla="*/ 182 h 179"/>
                <a:gd name="T76" fmla="*/ 196 w 192"/>
                <a:gd name="T77" fmla="*/ 167 h 179"/>
                <a:gd name="T78" fmla="*/ 178 w 192"/>
                <a:gd name="T79" fmla="*/ 151 h 179"/>
                <a:gd name="T80" fmla="*/ 154 w 192"/>
                <a:gd name="T81" fmla="*/ 137 h 179"/>
                <a:gd name="T82" fmla="*/ 160 w 192"/>
                <a:gd name="T83" fmla="*/ 129 h 179"/>
                <a:gd name="T84" fmla="*/ 154 w 192"/>
                <a:gd name="T85" fmla="*/ 129 h 179"/>
                <a:gd name="T86" fmla="*/ 134 w 192"/>
                <a:gd name="T87" fmla="*/ 121 h 179"/>
                <a:gd name="T88" fmla="*/ 122 w 192"/>
                <a:gd name="T89" fmla="*/ 106 h 179"/>
                <a:gd name="T90" fmla="*/ 116 w 192"/>
                <a:gd name="T91" fmla="*/ 90 h 179"/>
                <a:gd name="T92" fmla="*/ 98 w 192"/>
                <a:gd name="T93" fmla="*/ 76 h 179"/>
                <a:gd name="T94" fmla="*/ 92 w 192"/>
                <a:gd name="T95" fmla="*/ 52 h 179"/>
                <a:gd name="T96" fmla="*/ 92 w 192"/>
                <a:gd name="T97" fmla="*/ 44 h 179"/>
                <a:gd name="T98" fmla="*/ 104 w 192"/>
                <a:gd name="T99" fmla="*/ 29 h 179"/>
                <a:gd name="T100" fmla="*/ 110 w 192"/>
                <a:gd name="T101" fmla="*/ 37 h 179"/>
                <a:gd name="T102" fmla="*/ 110 w 192"/>
                <a:gd name="T103" fmla="*/ 23 h 179"/>
                <a:gd name="T104" fmla="*/ 110 w 192"/>
                <a:gd name="T105" fmla="*/ 16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 name="Freeform 4397"/>
            <p:cNvSpPr>
              <a:spLocks/>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 name="Freeform 4398"/>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 name="Freeform 4399"/>
            <p:cNvSpPr>
              <a:spLocks/>
            </p:cNvSpPr>
            <p:nvPr/>
          </p:nvSpPr>
          <p:spPr bwMode="auto">
            <a:xfrm>
              <a:off x="2734" y="1756"/>
              <a:ext cx="48" cy="34"/>
            </a:xfrm>
            <a:custGeom>
              <a:avLst/>
              <a:gdLst>
                <a:gd name="T0" fmla="*/ 42 w 48"/>
                <a:gd name="T1" fmla="*/ 23 h 30"/>
                <a:gd name="T2" fmla="*/ 42 w 48"/>
                <a:gd name="T3" fmla="*/ 39 h 30"/>
                <a:gd name="T4" fmla="*/ 24 w 48"/>
                <a:gd name="T5" fmla="*/ 31 h 30"/>
                <a:gd name="T6" fmla="*/ 0 w 48"/>
                <a:gd name="T7" fmla="*/ 16 h 30"/>
                <a:gd name="T8" fmla="*/ 0 w 48"/>
                <a:gd name="T9" fmla="*/ 8 h 30"/>
                <a:gd name="T10" fmla="*/ 12 w 48"/>
                <a:gd name="T11" fmla="*/ 0 h 30"/>
                <a:gd name="T12" fmla="*/ 30 w 48"/>
                <a:gd name="T13" fmla="*/ 0 h 30"/>
                <a:gd name="T14" fmla="*/ 48 w 48"/>
                <a:gd name="T15" fmla="*/ 0 h 30"/>
                <a:gd name="T16" fmla="*/ 42 w 48"/>
                <a:gd name="T17" fmla="*/ 23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prstDash val="solid"/>
              <a:round/>
              <a:headEnd/>
              <a:tailEnd/>
            </a:ln>
          </p:spPr>
          <p:txBody>
            <a:bodyPr/>
            <a:lstStyle/>
            <a:p>
              <a:endParaRPr lang="en-US"/>
            </a:p>
          </p:txBody>
        </p:sp>
        <p:sp>
          <p:nvSpPr>
            <p:cNvPr id="348" name="Freeform 4400"/>
            <p:cNvSpPr>
              <a:spLocks/>
            </p:cNvSpPr>
            <p:nvPr/>
          </p:nvSpPr>
          <p:spPr bwMode="auto">
            <a:xfrm>
              <a:off x="2661" y="1689"/>
              <a:ext cx="24" cy="54"/>
            </a:xfrm>
            <a:custGeom>
              <a:avLst/>
              <a:gdLst>
                <a:gd name="T0" fmla="*/ 12 w 24"/>
                <a:gd name="T1" fmla="*/ 53 h 48"/>
                <a:gd name="T2" fmla="*/ 6 w 24"/>
                <a:gd name="T3" fmla="*/ 61 h 48"/>
                <a:gd name="T4" fmla="*/ 0 w 24"/>
                <a:gd name="T5" fmla="*/ 46 h 48"/>
                <a:gd name="T6" fmla="*/ 0 w 24"/>
                <a:gd name="T7" fmla="*/ 30 h 48"/>
                <a:gd name="T8" fmla="*/ 0 w 24"/>
                <a:gd name="T9" fmla="*/ 8 h 48"/>
                <a:gd name="T10" fmla="*/ 12 w 24"/>
                <a:gd name="T11" fmla="*/ 0 h 48"/>
                <a:gd name="T12" fmla="*/ 24 w 24"/>
                <a:gd name="T13" fmla="*/ 16 h 48"/>
                <a:gd name="T14" fmla="*/ 24 w 24"/>
                <a:gd name="T15" fmla="*/ 46 h 48"/>
                <a:gd name="T16" fmla="*/ 12 w 24"/>
                <a:gd name="T17" fmla="*/ 5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prstDash val="solid"/>
              <a:round/>
              <a:headEnd/>
              <a:tailEnd/>
            </a:ln>
          </p:spPr>
          <p:txBody>
            <a:bodyPr/>
            <a:lstStyle/>
            <a:p>
              <a:endParaRPr lang="en-US"/>
            </a:p>
          </p:txBody>
        </p:sp>
        <p:sp>
          <p:nvSpPr>
            <p:cNvPr id="349" name="Rectangle 4401"/>
            <p:cNvSpPr>
              <a:spLocks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p>
              <a:endParaRPr lang="en-US"/>
            </a:p>
          </p:txBody>
        </p:sp>
        <p:sp>
          <p:nvSpPr>
            <p:cNvPr id="350" name="Freeform 4402"/>
            <p:cNvSpPr>
              <a:spLocks/>
            </p:cNvSpPr>
            <p:nvPr/>
          </p:nvSpPr>
          <p:spPr bwMode="auto">
            <a:xfrm>
              <a:off x="2957" y="1675"/>
              <a:ext cx="317" cy="135"/>
            </a:xfrm>
            <a:custGeom>
              <a:avLst/>
              <a:gdLst>
                <a:gd name="T0" fmla="*/ 210 w 312"/>
                <a:gd name="T1" fmla="*/ 129 h 120"/>
                <a:gd name="T2" fmla="*/ 180 w 312"/>
                <a:gd name="T3" fmla="*/ 129 h 120"/>
                <a:gd name="T4" fmla="*/ 174 w 312"/>
                <a:gd name="T5" fmla="*/ 152 h 120"/>
                <a:gd name="T6" fmla="*/ 174 w 312"/>
                <a:gd name="T7" fmla="*/ 144 h 120"/>
                <a:gd name="T8" fmla="*/ 168 w 312"/>
                <a:gd name="T9" fmla="*/ 129 h 120"/>
                <a:gd name="T10" fmla="*/ 142 w 312"/>
                <a:gd name="T11" fmla="*/ 137 h 120"/>
                <a:gd name="T12" fmla="*/ 106 w 312"/>
                <a:gd name="T13" fmla="*/ 137 h 120"/>
                <a:gd name="T14" fmla="*/ 80 w 312"/>
                <a:gd name="T15" fmla="*/ 137 h 120"/>
                <a:gd name="T16" fmla="*/ 56 w 312"/>
                <a:gd name="T17" fmla="*/ 137 h 120"/>
                <a:gd name="T18" fmla="*/ 38 w 312"/>
                <a:gd name="T19" fmla="*/ 129 h 120"/>
                <a:gd name="T20" fmla="*/ 38 w 312"/>
                <a:gd name="T21" fmla="*/ 122 h 120"/>
                <a:gd name="T22" fmla="*/ 24 w 312"/>
                <a:gd name="T23" fmla="*/ 114 h 120"/>
                <a:gd name="T24" fmla="*/ 18 w 312"/>
                <a:gd name="T25" fmla="*/ 99 h 120"/>
                <a:gd name="T26" fmla="*/ 0 w 312"/>
                <a:gd name="T27" fmla="*/ 83 h 120"/>
                <a:gd name="T28" fmla="*/ 12 w 312"/>
                <a:gd name="T29" fmla="*/ 83 h 120"/>
                <a:gd name="T30" fmla="*/ 12 w 312"/>
                <a:gd name="T31" fmla="*/ 77 h 120"/>
                <a:gd name="T32" fmla="*/ 0 w 312"/>
                <a:gd name="T33" fmla="*/ 61 h 120"/>
                <a:gd name="T34" fmla="*/ 18 w 312"/>
                <a:gd name="T35" fmla="*/ 38 h 120"/>
                <a:gd name="T36" fmla="*/ 44 w 312"/>
                <a:gd name="T37" fmla="*/ 38 h 120"/>
                <a:gd name="T38" fmla="*/ 50 w 312"/>
                <a:gd name="T39" fmla="*/ 30 h 120"/>
                <a:gd name="T40" fmla="*/ 74 w 312"/>
                <a:gd name="T41" fmla="*/ 23 h 120"/>
                <a:gd name="T42" fmla="*/ 112 w 312"/>
                <a:gd name="T43" fmla="*/ 0 h 120"/>
                <a:gd name="T44" fmla="*/ 142 w 312"/>
                <a:gd name="T45" fmla="*/ 0 h 120"/>
                <a:gd name="T46" fmla="*/ 162 w 312"/>
                <a:gd name="T47" fmla="*/ 8 h 120"/>
                <a:gd name="T48" fmla="*/ 204 w 312"/>
                <a:gd name="T49" fmla="*/ 23 h 120"/>
                <a:gd name="T50" fmla="*/ 248 w 312"/>
                <a:gd name="T51" fmla="*/ 8 h 120"/>
                <a:gd name="T52" fmla="*/ 278 w 312"/>
                <a:gd name="T53" fmla="*/ 16 h 120"/>
                <a:gd name="T54" fmla="*/ 298 w 312"/>
                <a:gd name="T55" fmla="*/ 46 h 120"/>
                <a:gd name="T56" fmla="*/ 304 w 312"/>
                <a:gd name="T57" fmla="*/ 61 h 120"/>
                <a:gd name="T58" fmla="*/ 310 w 312"/>
                <a:gd name="T59" fmla="*/ 99 h 120"/>
                <a:gd name="T60" fmla="*/ 310 w 312"/>
                <a:gd name="T61" fmla="*/ 122 h 120"/>
                <a:gd name="T62" fmla="*/ 284 w 312"/>
                <a:gd name="T63" fmla="*/ 114 h 120"/>
                <a:gd name="T64" fmla="*/ 272 w 312"/>
                <a:gd name="T65" fmla="*/ 114 h 120"/>
                <a:gd name="T66" fmla="*/ 242 w 312"/>
                <a:gd name="T67" fmla="*/ 129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239FB1"/>
            </a:solidFill>
            <a:ln w="9525">
              <a:solidFill>
                <a:srgbClr val="000000"/>
              </a:solidFill>
              <a:prstDash val="solid"/>
              <a:round/>
              <a:headEnd/>
              <a:tailEnd/>
            </a:ln>
          </p:spPr>
          <p:txBody>
            <a:bodyPr/>
            <a:lstStyle/>
            <a:p>
              <a:endParaRPr lang="en-US"/>
            </a:p>
          </p:txBody>
        </p:sp>
        <p:sp>
          <p:nvSpPr>
            <p:cNvPr id="351" name="Freeform 4403"/>
            <p:cNvSpPr>
              <a:spLocks/>
            </p:cNvSpPr>
            <p:nvPr/>
          </p:nvSpPr>
          <p:spPr bwMode="auto">
            <a:xfrm>
              <a:off x="2953" y="1675"/>
              <a:ext cx="47" cy="34"/>
            </a:xfrm>
            <a:custGeom>
              <a:avLst/>
              <a:gdLst>
                <a:gd name="T0" fmla="*/ 5 w 47"/>
                <a:gd name="T1" fmla="*/ 0 h 30"/>
                <a:gd name="T2" fmla="*/ 0 w 47"/>
                <a:gd name="T3" fmla="*/ 0 h 30"/>
                <a:gd name="T4" fmla="*/ 5 w 47"/>
                <a:gd name="T5" fmla="*/ 16 h 30"/>
                <a:gd name="T6" fmla="*/ 0 w 47"/>
                <a:gd name="T7" fmla="*/ 31 h 30"/>
                <a:gd name="T8" fmla="*/ 11 w 47"/>
                <a:gd name="T9" fmla="*/ 31 h 30"/>
                <a:gd name="T10" fmla="*/ 5 w 47"/>
                <a:gd name="T11" fmla="*/ 39 h 30"/>
                <a:gd name="T12" fmla="*/ 23 w 47"/>
                <a:gd name="T13" fmla="*/ 23 h 30"/>
                <a:gd name="T14" fmla="*/ 47 w 47"/>
                <a:gd name="T15" fmla="*/ 23 h 30"/>
                <a:gd name="T16" fmla="*/ 41 w 47"/>
                <a:gd name="T17" fmla="*/ 16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352" name="Freeform 4404"/>
            <p:cNvSpPr>
              <a:spLocks/>
            </p:cNvSpPr>
            <p:nvPr/>
          </p:nvSpPr>
          <p:spPr bwMode="auto">
            <a:xfrm>
              <a:off x="2875" y="1365"/>
              <a:ext cx="137" cy="102"/>
            </a:xfrm>
            <a:custGeom>
              <a:avLst/>
              <a:gdLst>
                <a:gd name="T0" fmla="*/ 137 w 137"/>
                <a:gd name="T1" fmla="*/ 61 h 90"/>
                <a:gd name="T2" fmla="*/ 131 w 137"/>
                <a:gd name="T3" fmla="*/ 69 h 90"/>
                <a:gd name="T4" fmla="*/ 137 w 137"/>
                <a:gd name="T5" fmla="*/ 93 h 90"/>
                <a:gd name="T6" fmla="*/ 119 w 137"/>
                <a:gd name="T7" fmla="*/ 108 h 90"/>
                <a:gd name="T8" fmla="*/ 119 w 137"/>
                <a:gd name="T9" fmla="*/ 116 h 90"/>
                <a:gd name="T10" fmla="*/ 89 w 137"/>
                <a:gd name="T11" fmla="*/ 108 h 90"/>
                <a:gd name="T12" fmla="*/ 66 w 137"/>
                <a:gd name="T13" fmla="*/ 100 h 90"/>
                <a:gd name="T14" fmla="*/ 36 w 137"/>
                <a:gd name="T15" fmla="*/ 100 h 90"/>
                <a:gd name="T16" fmla="*/ 12 w 137"/>
                <a:gd name="T17" fmla="*/ 100 h 90"/>
                <a:gd name="T18" fmla="*/ 6 w 137"/>
                <a:gd name="T19" fmla="*/ 93 h 90"/>
                <a:gd name="T20" fmla="*/ 12 w 137"/>
                <a:gd name="T21" fmla="*/ 77 h 90"/>
                <a:gd name="T22" fmla="*/ 0 w 137"/>
                <a:gd name="T23" fmla="*/ 46 h 90"/>
                <a:gd name="T24" fmla="*/ 48 w 137"/>
                <a:gd name="T25" fmla="*/ 8 h 90"/>
                <a:gd name="T26" fmla="*/ 66 w 137"/>
                <a:gd name="T27" fmla="*/ 0 h 90"/>
                <a:gd name="T28" fmla="*/ 89 w 137"/>
                <a:gd name="T29" fmla="*/ 8 h 90"/>
                <a:gd name="T30" fmla="*/ 113 w 137"/>
                <a:gd name="T31" fmla="*/ 16 h 90"/>
                <a:gd name="T32" fmla="*/ 119 w 137"/>
                <a:gd name="T33" fmla="*/ 39 h 90"/>
                <a:gd name="T34" fmla="*/ 137 w 137"/>
                <a:gd name="T35" fmla="*/ 61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prstDash val="solid"/>
              <a:round/>
              <a:headEnd/>
              <a:tailEnd/>
            </a:ln>
          </p:spPr>
          <p:txBody>
            <a:bodyPr/>
            <a:lstStyle/>
            <a:p>
              <a:endParaRPr lang="en-US"/>
            </a:p>
          </p:txBody>
        </p:sp>
        <p:sp>
          <p:nvSpPr>
            <p:cNvPr id="353" name="Freeform 4405"/>
            <p:cNvSpPr>
              <a:spLocks/>
            </p:cNvSpPr>
            <p:nvPr/>
          </p:nvSpPr>
          <p:spPr bwMode="auto">
            <a:xfrm>
              <a:off x="2648" y="1345"/>
              <a:ext cx="37" cy="47"/>
            </a:xfrm>
            <a:custGeom>
              <a:avLst/>
              <a:gdLst>
                <a:gd name="T0" fmla="*/ 20 w 36"/>
                <a:gd name="T1" fmla="*/ 45 h 42"/>
                <a:gd name="T2" fmla="*/ 20 w 36"/>
                <a:gd name="T3" fmla="*/ 53 h 42"/>
                <a:gd name="T4" fmla="*/ 6 w 36"/>
                <a:gd name="T5" fmla="*/ 53 h 42"/>
                <a:gd name="T6" fmla="*/ 0 w 36"/>
                <a:gd name="T7" fmla="*/ 45 h 42"/>
                <a:gd name="T8" fmla="*/ 0 w 36"/>
                <a:gd name="T9" fmla="*/ 38 h 42"/>
                <a:gd name="T10" fmla="*/ 0 w 36"/>
                <a:gd name="T11" fmla="*/ 15 h 42"/>
                <a:gd name="T12" fmla="*/ 6 w 36"/>
                <a:gd name="T13" fmla="*/ 8 h 42"/>
                <a:gd name="T14" fmla="*/ 12 w 36"/>
                <a:gd name="T15" fmla="*/ 15 h 42"/>
                <a:gd name="T16" fmla="*/ 12 w 36"/>
                <a:gd name="T17" fmla="*/ 8 h 42"/>
                <a:gd name="T18" fmla="*/ 20 w 36"/>
                <a:gd name="T19" fmla="*/ 0 h 42"/>
                <a:gd name="T20" fmla="*/ 26 w 36"/>
                <a:gd name="T21" fmla="*/ 15 h 42"/>
                <a:gd name="T22" fmla="*/ 38 w 36"/>
                <a:gd name="T23" fmla="*/ 15 h 42"/>
                <a:gd name="T24" fmla="*/ 32 w 36"/>
                <a:gd name="T25" fmla="*/ 22 h 42"/>
                <a:gd name="T26" fmla="*/ 20 w 36"/>
                <a:gd name="T27" fmla="*/ 30 h 42"/>
                <a:gd name="T28" fmla="*/ 20 w 36"/>
                <a:gd name="T29" fmla="*/ 38 h 42"/>
                <a:gd name="T30" fmla="*/ 20 w 36"/>
                <a:gd name="T31" fmla="*/ 45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239FB1"/>
            </a:solidFill>
            <a:ln w="9525">
              <a:solidFill>
                <a:srgbClr val="000000"/>
              </a:solidFill>
              <a:prstDash val="solid"/>
              <a:round/>
              <a:headEnd/>
              <a:tailEnd/>
            </a:ln>
          </p:spPr>
          <p:txBody>
            <a:bodyPr/>
            <a:lstStyle/>
            <a:p>
              <a:endParaRPr lang="en-US"/>
            </a:p>
          </p:txBody>
        </p:sp>
        <p:sp>
          <p:nvSpPr>
            <p:cNvPr id="354" name="Freeform 4406"/>
            <p:cNvSpPr>
              <a:spLocks/>
            </p:cNvSpPr>
            <p:nvPr/>
          </p:nvSpPr>
          <p:spPr bwMode="auto">
            <a:xfrm>
              <a:off x="2691" y="1365"/>
              <a:ext cx="19" cy="21"/>
            </a:xfrm>
            <a:custGeom>
              <a:avLst/>
              <a:gdLst>
                <a:gd name="T0" fmla="*/ 20 w 18"/>
                <a:gd name="T1" fmla="*/ 8 h 18"/>
                <a:gd name="T2" fmla="*/ 20 w 18"/>
                <a:gd name="T3" fmla="*/ 8 h 18"/>
                <a:gd name="T4" fmla="*/ 14 w 18"/>
                <a:gd name="T5" fmla="*/ 0 h 18"/>
                <a:gd name="T6" fmla="*/ 14 w 18"/>
                <a:gd name="T7" fmla="*/ 8 h 18"/>
                <a:gd name="T8" fmla="*/ 6 w 18"/>
                <a:gd name="T9" fmla="*/ 8 h 18"/>
                <a:gd name="T10" fmla="*/ 0 w 18"/>
                <a:gd name="T11" fmla="*/ 8 h 18"/>
                <a:gd name="T12" fmla="*/ 0 w 18"/>
                <a:gd name="T13" fmla="*/ 8 h 18"/>
                <a:gd name="T14" fmla="*/ 0 w 18"/>
                <a:gd name="T15" fmla="*/ 16 h 18"/>
                <a:gd name="T16" fmla="*/ 14 w 18"/>
                <a:gd name="T17" fmla="*/ 25 h 18"/>
                <a:gd name="T18" fmla="*/ 14 w 18"/>
                <a:gd name="T19" fmla="*/ 25 h 18"/>
                <a:gd name="T20" fmla="*/ 14 w 18"/>
                <a:gd name="T21" fmla="*/ 16 h 18"/>
                <a:gd name="T22" fmla="*/ 20 w 18"/>
                <a:gd name="T23" fmla="*/ 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355" name="Freeform 4407"/>
            <p:cNvSpPr>
              <a:spLocks/>
            </p:cNvSpPr>
            <p:nvPr/>
          </p:nvSpPr>
          <p:spPr bwMode="auto">
            <a:xfrm>
              <a:off x="2648" y="1331"/>
              <a:ext cx="31" cy="21"/>
            </a:xfrm>
            <a:custGeom>
              <a:avLst/>
              <a:gdLst>
                <a:gd name="T0" fmla="*/ 26 w 30"/>
                <a:gd name="T1" fmla="*/ 16 h 18"/>
                <a:gd name="T2" fmla="*/ 0 w 30"/>
                <a:gd name="T3" fmla="*/ 16 h 18"/>
                <a:gd name="T4" fmla="*/ 0 w 30"/>
                <a:gd name="T5" fmla="*/ 25 h 18"/>
                <a:gd name="T6" fmla="*/ 0 w 30"/>
                <a:gd name="T7" fmla="*/ 16 h 18"/>
                <a:gd name="T8" fmla="*/ 20 w 30"/>
                <a:gd name="T9" fmla="*/ 16 h 18"/>
                <a:gd name="T10" fmla="*/ 32 w 30"/>
                <a:gd name="T11" fmla="*/ 0 h 18"/>
                <a:gd name="T12" fmla="*/ 26 w 30"/>
                <a:gd name="T13" fmla="*/ 1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356" name="Freeform 4408"/>
            <p:cNvSpPr>
              <a:spLocks/>
            </p:cNvSpPr>
            <p:nvPr/>
          </p:nvSpPr>
          <p:spPr bwMode="auto">
            <a:xfrm>
              <a:off x="2667" y="1379"/>
              <a:ext cx="18" cy="7"/>
            </a:xfrm>
            <a:custGeom>
              <a:avLst/>
              <a:gdLst>
                <a:gd name="T0" fmla="*/ 18 w 18"/>
                <a:gd name="T1" fmla="*/ 8 h 6"/>
                <a:gd name="T2" fmla="*/ 12 w 18"/>
                <a:gd name="T3" fmla="*/ 0 h 6"/>
                <a:gd name="T4" fmla="*/ 0 w 18"/>
                <a:gd name="T5" fmla="*/ 0 h 6"/>
                <a:gd name="T6" fmla="*/ 12 w 18"/>
                <a:gd name="T7" fmla="*/ 8 h 6"/>
                <a:gd name="T8" fmla="*/ 18 w 18"/>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357" name="Rectangle 4409"/>
            <p:cNvSpPr>
              <a:spLocks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p>
              <a:endParaRPr lang="en-US"/>
            </a:p>
          </p:txBody>
        </p:sp>
        <p:sp>
          <p:nvSpPr>
            <p:cNvPr id="358" name="Freeform 4410"/>
            <p:cNvSpPr>
              <a:spLocks/>
            </p:cNvSpPr>
            <p:nvPr/>
          </p:nvSpPr>
          <p:spPr bwMode="auto">
            <a:xfrm>
              <a:off x="2862" y="1291"/>
              <a:ext cx="67" cy="40"/>
            </a:xfrm>
            <a:custGeom>
              <a:avLst/>
              <a:gdLst>
                <a:gd name="T0" fmla="*/ 68 w 66"/>
                <a:gd name="T1" fmla="*/ 30 h 36"/>
                <a:gd name="T2" fmla="*/ 62 w 66"/>
                <a:gd name="T3" fmla="*/ 8 h 36"/>
                <a:gd name="T4" fmla="*/ 24 w 66"/>
                <a:gd name="T5" fmla="*/ 0 h 36"/>
                <a:gd name="T6" fmla="*/ 0 w 66"/>
                <a:gd name="T7" fmla="*/ 14 h 36"/>
                <a:gd name="T8" fmla="*/ 6 w 66"/>
                <a:gd name="T9" fmla="*/ 22 h 36"/>
                <a:gd name="T10" fmla="*/ 12 w 66"/>
                <a:gd name="T11" fmla="*/ 30 h 36"/>
                <a:gd name="T12" fmla="*/ 18 w 66"/>
                <a:gd name="T13" fmla="*/ 30 h 36"/>
                <a:gd name="T14" fmla="*/ 38 w 66"/>
                <a:gd name="T15" fmla="*/ 37 h 36"/>
                <a:gd name="T16" fmla="*/ 62 w 66"/>
                <a:gd name="T17" fmla="*/ 44 h 36"/>
                <a:gd name="T18" fmla="*/ 68 w 66"/>
                <a:gd name="T19" fmla="*/ 3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239FB1"/>
            </a:solidFill>
            <a:ln w="9525">
              <a:solidFill>
                <a:srgbClr val="000000"/>
              </a:solidFill>
              <a:prstDash val="solid"/>
              <a:round/>
              <a:headEnd/>
              <a:tailEnd/>
            </a:ln>
          </p:spPr>
          <p:txBody>
            <a:bodyPr/>
            <a:lstStyle/>
            <a:p>
              <a:endParaRPr lang="en-US"/>
            </a:p>
          </p:txBody>
        </p:sp>
        <p:sp>
          <p:nvSpPr>
            <p:cNvPr id="359" name="Freeform 4411"/>
            <p:cNvSpPr>
              <a:spLocks/>
            </p:cNvSpPr>
            <p:nvPr/>
          </p:nvSpPr>
          <p:spPr bwMode="auto">
            <a:xfrm>
              <a:off x="2836" y="1318"/>
              <a:ext cx="105" cy="54"/>
            </a:xfrm>
            <a:custGeom>
              <a:avLst/>
              <a:gdLst>
                <a:gd name="T0" fmla="*/ 58 w 102"/>
                <a:gd name="T1" fmla="*/ 38 h 48"/>
                <a:gd name="T2" fmla="*/ 26 w 102"/>
                <a:gd name="T3" fmla="*/ 46 h 48"/>
                <a:gd name="T4" fmla="*/ 0 w 102"/>
                <a:gd name="T5" fmla="*/ 53 h 48"/>
                <a:gd name="T6" fmla="*/ 0 w 102"/>
                <a:gd name="T7" fmla="*/ 53 h 48"/>
                <a:gd name="T8" fmla="*/ 6 w 102"/>
                <a:gd name="T9" fmla="*/ 23 h 48"/>
                <a:gd name="T10" fmla="*/ 20 w 102"/>
                <a:gd name="T11" fmla="*/ 16 h 48"/>
                <a:gd name="T12" fmla="*/ 38 w 102"/>
                <a:gd name="T13" fmla="*/ 30 h 48"/>
                <a:gd name="T14" fmla="*/ 44 w 102"/>
                <a:gd name="T15" fmla="*/ 23 h 48"/>
                <a:gd name="T16" fmla="*/ 44 w 102"/>
                <a:gd name="T17" fmla="*/ 0 h 48"/>
                <a:gd name="T18" fmla="*/ 64 w 102"/>
                <a:gd name="T19" fmla="*/ 8 h 48"/>
                <a:gd name="T20" fmla="*/ 89 w 102"/>
                <a:gd name="T21" fmla="*/ 16 h 48"/>
                <a:gd name="T22" fmla="*/ 96 w 102"/>
                <a:gd name="T23" fmla="*/ 30 h 48"/>
                <a:gd name="T24" fmla="*/ 108 w 102"/>
                <a:gd name="T25" fmla="*/ 53 h 48"/>
                <a:gd name="T26" fmla="*/ 89 w 102"/>
                <a:gd name="T27" fmla="*/ 61 h 48"/>
                <a:gd name="T28" fmla="*/ 58 w 102"/>
                <a:gd name="T29" fmla="*/ 38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prstDash val="solid"/>
              <a:round/>
              <a:headEnd/>
              <a:tailEnd/>
            </a:ln>
          </p:spPr>
          <p:txBody>
            <a:bodyPr/>
            <a:lstStyle/>
            <a:p>
              <a:endParaRPr lang="en-US"/>
            </a:p>
          </p:txBody>
        </p:sp>
        <p:sp>
          <p:nvSpPr>
            <p:cNvPr id="360" name="Freeform 4412"/>
            <p:cNvSpPr>
              <a:spLocks/>
            </p:cNvSpPr>
            <p:nvPr/>
          </p:nvSpPr>
          <p:spPr bwMode="auto">
            <a:xfrm>
              <a:off x="2836" y="1352"/>
              <a:ext cx="86" cy="54"/>
            </a:xfrm>
            <a:custGeom>
              <a:avLst/>
              <a:gdLst>
                <a:gd name="T0" fmla="*/ 0 w 84"/>
                <a:gd name="T1" fmla="*/ 46 h 48"/>
                <a:gd name="T2" fmla="*/ 0 w 84"/>
                <a:gd name="T3" fmla="*/ 16 h 48"/>
                <a:gd name="T4" fmla="*/ 0 w 84"/>
                <a:gd name="T5" fmla="*/ 16 h 48"/>
                <a:gd name="T6" fmla="*/ 26 w 84"/>
                <a:gd name="T7" fmla="*/ 8 h 48"/>
                <a:gd name="T8" fmla="*/ 56 w 84"/>
                <a:gd name="T9" fmla="*/ 0 h 48"/>
                <a:gd name="T10" fmla="*/ 88 w 84"/>
                <a:gd name="T11" fmla="*/ 23 h 48"/>
                <a:gd name="T12" fmla="*/ 38 w 84"/>
                <a:gd name="T13" fmla="*/ 61 h 48"/>
                <a:gd name="T14" fmla="*/ 26 w 84"/>
                <a:gd name="T15" fmla="*/ 61 h 48"/>
                <a:gd name="T16" fmla="*/ 26 w 84"/>
                <a:gd name="T17" fmla="*/ 46 h 48"/>
                <a:gd name="T18" fmla="*/ 12 w 84"/>
                <a:gd name="T19" fmla="*/ 46 h 48"/>
                <a:gd name="T20" fmla="*/ 0 w 84"/>
                <a:gd name="T21" fmla="*/ 46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239FB1"/>
            </a:solidFill>
            <a:ln w="9525">
              <a:solidFill>
                <a:srgbClr val="000000"/>
              </a:solidFill>
              <a:prstDash val="solid"/>
              <a:round/>
              <a:headEnd/>
              <a:tailEnd/>
            </a:ln>
          </p:spPr>
          <p:txBody>
            <a:bodyPr/>
            <a:lstStyle/>
            <a:p>
              <a:endParaRPr lang="en-US"/>
            </a:p>
          </p:txBody>
        </p:sp>
        <p:sp>
          <p:nvSpPr>
            <p:cNvPr id="361" name="Freeform 4413"/>
            <p:cNvSpPr>
              <a:spLocks/>
            </p:cNvSpPr>
            <p:nvPr/>
          </p:nvSpPr>
          <p:spPr bwMode="auto">
            <a:xfrm>
              <a:off x="2577" y="1426"/>
              <a:ext cx="54" cy="54"/>
            </a:xfrm>
            <a:custGeom>
              <a:avLst/>
              <a:gdLst>
                <a:gd name="T0" fmla="*/ 44 w 53"/>
                <a:gd name="T1" fmla="*/ 30 h 48"/>
                <a:gd name="T2" fmla="*/ 55 w 53"/>
                <a:gd name="T3" fmla="*/ 23 h 48"/>
                <a:gd name="T4" fmla="*/ 50 w 53"/>
                <a:gd name="T5" fmla="*/ 16 h 48"/>
                <a:gd name="T6" fmla="*/ 55 w 53"/>
                <a:gd name="T7" fmla="*/ 0 h 48"/>
                <a:gd name="T8" fmla="*/ 38 w 53"/>
                <a:gd name="T9" fmla="*/ 0 h 48"/>
                <a:gd name="T10" fmla="*/ 18 w 53"/>
                <a:gd name="T11" fmla="*/ 16 h 48"/>
                <a:gd name="T12" fmla="*/ 6 w 53"/>
                <a:gd name="T13" fmla="*/ 38 h 48"/>
                <a:gd name="T14" fmla="*/ 0 w 53"/>
                <a:gd name="T15" fmla="*/ 46 h 48"/>
                <a:gd name="T16" fmla="*/ 12 w 53"/>
                <a:gd name="T17" fmla="*/ 46 h 48"/>
                <a:gd name="T18" fmla="*/ 32 w 53"/>
                <a:gd name="T19" fmla="*/ 46 h 48"/>
                <a:gd name="T20" fmla="*/ 38 w 53"/>
                <a:gd name="T21" fmla="*/ 53 h 48"/>
                <a:gd name="T22" fmla="*/ 44 w 53"/>
                <a:gd name="T23" fmla="*/ 61 h 48"/>
                <a:gd name="T24" fmla="*/ 44 w 53"/>
                <a:gd name="T25" fmla="*/ 3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prstDash val="solid"/>
              <a:round/>
              <a:headEnd/>
              <a:tailEnd/>
            </a:ln>
          </p:spPr>
          <p:txBody>
            <a:bodyPr/>
            <a:lstStyle/>
            <a:p>
              <a:endParaRPr lang="en-US"/>
            </a:p>
          </p:txBody>
        </p:sp>
        <p:sp>
          <p:nvSpPr>
            <p:cNvPr id="362" name="Freeform 4414"/>
            <p:cNvSpPr>
              <a:spLocks/>
            </p:cNvSpPr>
            <p:nvPr/>
          </p:nvSpPr>
          <p:spPr bwMode="auto">
            <a:xfrm>
              <a:off x="2741" y="1392"/>
              <a:ext cx="151" cy="122"/>
            </a:xfrm>
            <a:custGeom>
              <a:avLst/>
              <a:gdLst>
                <a:gd name="T0" fmla="*/ 60 w 150"/>
                <a:gd name="T1" fmla="*/ 8 h 108"/>
                <a:gd name="T2" fmla="*/ 60 w 150"/>
                <a:gd name="T3" fmla="*/ 0 h 108"/>
                <a:gd name="T4" fmla="*/ 42 w 150"/>
                <a:gd name="T5" fmla="*/ 8 h 108"/>
                <a:gd name="T6" fmla="*/ 18 w 150"/>
                <a:gd name="T7" fmla="*/ 16 h 108"/>
                <a:gd name="T8" fmla="*/ 0 w 150"/>
                <a:gd name="T9" fmla="*/ 16 h 108"/>
                <a:gd name="T10" fmla="*/ 6 w 150"/>
                <a:gd name="T11" fmla="*/ 23 h 108"/>
                <a:gd name="T12" fmla="*/ 0 w 150"/>
                <a:gd name="T13" fmla="*/ 31 h 108"/>
                <a:gd name="T14" fmla="*/ 0 w 150"/>
                <a:gd name="T15" fmla="*/ 53 h 108"/>
                <a:gd name="T16" fmla="*/ 12 w 150"/>
                <a:gd name="T17" fmla="*/ 77 h 108"/>
                <a:gd name="T18" fmla="*/ 12 w 150"/>
                <a:gd name="T19" fmla="*/ 99 h 108"/>
                <a:gd name="T20" fmla="*/ 12 w 150"/>
                <a:gd name="T21" fmla="*/ 92 h 108"/>
                <a:gd name="T22" fmla="*/ 36 w 150"/>
                <a:gd name="T23" fmla="*/ 107 h 108"/>
                <a:gd name="T24" fmla="*/ 42 w 150"/>
                <a:gd name="T25" fmla="*/ 115 h 108"/>
                <a:gd name="T26" fmla="*/ 48 w 150"/>
                <a:gd name="T27" fmla="*/ 107 h 108"/>
                <a:gd name="T28" fmla="*/ 60 w 150"/>
                <a:gd name="T29" fmla="*/ 115 h 108"/>
                <a:gd name="T30" fmla="*/ 80 w 150"/>
                <a:gd name="T31" fmla="*/ 130 h 108"/>
                <a:gd name="T32" fmla="*/ 98 w 150"/>
                <a:gd name="T33" fmla="*/ 130 h 108"/>
                <a:gd name="T34" fmla="*/ 98 w 150"/>
                <a:gd name="T35" fmla="*/ 138 h 108"/>
                <a:gd name="T36" fmla="*/ 110 w 150"/>
                <a:gd name="T37" fmla="*/ 130 h 108"/>
                <a:gd name="T38" fmla="*/ 134 w 150"/>
                <a:gd name="T39" fmla="*/ 138 h 108"/>
                <a:gd name="T40" fmla="*/ 140 w 150"/>
                <a:gd name="T41" fmla="*/ 130 h 108"/>
                <a:gd name="T42" fmla="*/ 152 w 150"/>
                <a:gd name="T43" fmla="*/ 107 h 108"/>
                <a:gd name="T44" fmla="*/ 152 w 150"/>
                <a:gd name="T45" fmla="*/ 99 h 108"/>
                <a:gd name="T46" fmla="*/ 146 w 150"/>
                <a:gd name="T47" fmla="*/ 69 h 108"/>
                <a:gd name="T48" fmla="*/ 140 w 150"/>
                <a:gd name="T49" fmla="*/ 61 h 108"/>
                <a:gd name="T50" fmla="*/ 146 w 150"/>
                <a:gd name="T51" fmla="*/ 46 h 108"/>
                <a:gd name="T52" fmla="*/ 134 w 150"/>
                <a:gd name="T53" fmla="*/ 16 h 108"/>
                <a:gd name="T54" fmla="*/ 80 w 150"/>
                <a:gd name="T55" fmla="*/ 8 h 108"/>
                <a:gd name="T56" fmla="*/ 60 w 150"/>
                <a:gd name="T57" fmla="*/ 8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prstDash val="solid"/>
              <a:round/>
              <a:headEnd/>
              <a:tailEnd/>
            </a:ln>
          </p:spPr>
          <p:txBody>
            <a:bodyPr/>
            <a:lstStyle/>
            <a:p>
              <a:endParaRPr lang="en-US"/>
            </a:p>
          </p:txBody>
        </p:sp>
        <p:sp>
          <p:nvSpPr>
            <p:cNvPr id="363" name="Freeform 4415"/>
            <p:cNvSpPr>
              <a:spLocks/>
            </p:cNvSpPr>
            <p:nvPr/>
          </p:nvSpPr>
          <p:spPr bwMode="auto">
            <a:xfrm>
              <a:off x="2850" y="1534"/>
              <a:ext cx="150" cy="100"/>
            </a:xfrm>
            <a:custGeom>
              <a:avLst/>
              <a:gdLst>
                <a:gd name="T0" fmla="*/ 139 w 149"/>
                <a:gd name="T1" fmla="*/ 90 h 89"/>
                <a:gd name="T2" fmla="*/ 133 w 149"/>
                <a:gd name="T3" fmla="*/ 112 h 89"/>
                <a:gd name="T4" fmla="*/ 104 w 149"/>
                <a:gd name="T5" fmla="*/ 104 h 89"/>
                <a:gd name="T6" fmla="*/ 80 w 149"/>
                <a:gd name="T7" fmla="*/ 112 h 89"/>
                <a:gd name="T8" fmla="*/ 60 w 149"/>
                <a:gd name="T9" fmla="*/ 112 h 89"/>
                <a:gd name="T10" fmla="*/ 42 w 149"/>
                <a:gd name="T11" fmla="*/ 104 h 89"/>
                <a:gd name="T12" fmla="*/ 42 w 149"/>
                <a:gd name="T13" fmla="*/ 98 h 89"/>
                <a:gd name="T14" fmla="*/ 36 w 149"/>
                <a:gd name="T15" fmla="*/ 90 h 89"/>
                <a:gd name="T16" fmla="*/ 30 w 149"/>
                <a:gd name="T17" fmla="*/ 90 h 89"/>
                <a:gd name="T18" fmla="*/ 30 w 149"/>
                <a:gd name="T19" fmla="*/ 90 h 89"/>
                <a:gd name="T20" fmla="*/ 18 w 149"/>
                <a:gd name="T21" fmla="*/ 82 h 89"/>
                <a:gd name="T22" fmla="*/ 0 w 149"/>
                <a:gd name="T23" fmla="*/ 53 h 89"/>
                <a:gd name="T24" fmla="*/ 6 w 149"/>
                <a:gd name="T25" fmla="*/ 45 h 89"/>
                <a:gd name="T26" fmla="*/ 18 w 149"/>
                <a:gd name="T27" fmla="*/ 30 h 89"/>
                <a:gd name="T28" fmla="*/ 36 w 149"/>
                <a:gd name="T29" fmla="*/ 8 h 89"/>
                <a:gd name="T30" fmla="*/ 36 w 149"/>
                <a:gd name="T31" fmla="*/ 8 h 89"/>
                <a:gd name="T32" fmla="*/ 66 w 149"/>
                <a:gd name="T33" fmla="*/ 15 h 89"/>
                <a:gd name="T34" fmla="*/ 92 w 149"/>
                <a:gd name="T35" fmla="*/ 0 h 89"/>
                <a:gd name="T36" fmla="*/ 92 w 149"/>
                <a:gd name="T37" fmla="*/ 0 h 89"/>
                <a:gd name="T38" fmla="*/ 104 w 149"/>
                <a:gd name="T39" fmla="*/ 15 h 89"/>
                <a:gd name="T40" fmla="*/ 115 w 149"/>
                <a:gd name="T41" fmla="*/ 30 h 89"/>
                <a:gd name="T42" fmla="*/ 127 w 149"/>
                <a:gd name="T43" fmla="*/ 67 h 89"/>
                <a:gd name="T44" fmla="*/ 139 w 149"/>
                <a:gd name="T45" fmla="*/ 67 h 89"/>
                <a:gd name="T46" fmla="*/ 151 w 149"/>
                <a:gd name="T47" fmla="*/ 74 h 89"/>
                <a:gd name="T48" fmla="*/ 151 w 149"/>
                <a:gd name="T49" fmla="*/ 82 h 89"/>
                <a:gd name="T50" fmla="*/ 145 w 149"/>
                <a:gd name="T51" fmla="*/ 82 h 89"/>
                <a:gd name="T52" fmla="*/ 139 w 149"/>
                <a:gd name="T53" fmla="*/ 82 h 89"/>
                <a:gd name="T54" fmla="*/ 139 w 149"/>
                <a:gd name="T55" fmla="*/ 9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prstDash val="solid"/>
              <a:round/>
              <a:headEnd/>
              <a:tailEnd/>
            </a:ln>
          </p:spPr>
          <p:txBody>
            <a:bodyPr/>
            <a:lstStyle/>
            <a:p>
              <a:endParaRPr lang="en-US"/>
            </a:p>
          </p:txBody>
        </p:sp>
        <p:sp>
          <p:nvSpPr>
            <p:cNvPr id="364" name="Freeform 4416"/>
            <p:cNvSpPr>
              <a:spLocks/>
            </p:cNvSpPr>
            <p:nvPr/>
          </p:nvSpPr>
          <p:spPr bwMode="auto">
            <a:xfrm>
              <a:off x="2715" y="1473"/>
              <a:ext cx="104" cy="54"/>
            </a:xfrm>
            <a:custGeom>
              <a:avLst/>
              <a:gdLst>
                <a:gd name="T0" fmla="*/ 88 w 102"/>
                <a:gd name="T1" fmla="*/ 23 h 48"/>
                <a:gd name="T2" fmla="*/ 106 w 102"/>
                <a:gd name="T3" fmla="*/ 38 h 48"/>
                <a:gd name="T4" fmla="*/ 106 w 102"/>
                <a:gd name="T5" fmla="*/ 38 h 48"/>
                <a:gd name="T6" fmla="*/ 100 w 102"/>
                <a:gd name="T7" fmla="*/ 46 h 48"/>
                <a:gd name="T8" fmla="*/ 94 w 102"/>
                <a:gd name="T9" fmla="*/ 46 h 48"/>
                <a:gd name="T10" fmla="*/ 94 w 102"/>
                <a:gd name="T11" fmla="*/ 46 h 48"/>
                <a:gd name="T12" fmla="*/ 88 w 102"/>
                <a:gd name="T13" fmla="*/ 53 h 48"/>
                <a:gd name="T14" fmla="*/ 82 w 102"/>
                <a:gd name="T15" fmla="*/ 61 h 48"/>
                <a:gd name="T16" fmla="*/ 74 w 102"/>
                <a:gd name="T17" fmla="*/ 61 h 48"/>
                <a:gd name="T18" fmla="*/ 68 w 102"/>
                <a:gd name="T19" fmla="*/ 53 h 48"/>
                <a:gd name="T20" fmla="*/ 44 w 102"/>
                <a:gd name="T21" fmla="*/ 53 h 48"/>
                <a:gd name="T22" fmla="*/ 32 w 102"/>
                <a:gd name="T23" fmla="*/ 61 h 48"/>
                <a:gd name="T24" fmla="*/ 24 w 102"/>
                <a:gd name="T25" fmla="*/ 53 h 48"/>
                <a:gd name="T26" fmla="*/ 0 w 102"/>
                <a:gd name="T27" fmla="*/ 30 h 48"/>
                <a:gd name="T28" fmla="*/ 0 w 102"/>
                <a:gd name="T29" fmla="*/ 23 h 48"/>
                <a:gd name="T30" fmla="*/ 32 w 102"/>
                <a:gd name="T31" fmla="*/ 0 h 48"/>
                <a:gd name="T32" fmla="*/ 38 w 102"/>
                <a:gd name="T33" fmla="*/ 8 h 48"/>
                <a:gd name="T34" fmla="*/ 38 w 102"/>
                <a:gd name="T35" fmla="*/ 0 h 48"/>
                <a:gd name="T36" fmla="*/ 62 w 102"/>
                <a:gd name="T37" fmla="*/ 16 h 48"/>
                <a:gd name="T38" fmla="*/ 68 w 102"/>
                <a:gd name="T39" fmla="*/ 23 h 48"/>
                <a:gd name="T40" fmla="*/ 74 w 102"/>
                <a:gd name="T41" fmla="*/ 16 h 48"/>
                <a:gd name="T42" fmla="*/ 88 w 102"/>
                <a:gd name="T43" fmla="*/ 23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prstDash val="solid"/>
              <a:round/>
              <a:headEnd/>
              <a:tailEnd/>
            </a:ln>
          </p:spPr>
          <p:txBody>
            <a:bodyPr/>
            <a:lstStyle/>
            <a:p>
              <a:endParaRPr lang="en-US"/>
            </a:p>
          </p:txBody>
        </p:sp>
        <p:sp>
          <p:nvSpPr>
            <p:cNvPr id="365" name="Freeform 4417"/>
            <p:cNvSpPr>
              <a:spLocks/>
            </p:cNvSpPr>
            <p:nvPr/>
          </p:nvSpPr>
          <p:spPr bwMode="auto">
            <a:xfrm>
              <a:off x="2565" y="1467"/>
              <a:ext cx="55" cy="40"/>
            </a:xfrm>
            <a:custGeom>
              <a:avLst/>
              <a:gdLst>
                <a:gd name="T0" fmla="*/ 12 w 54"/>
                <a:gd name="T1" fmla="*/ 0 h 36"/>
                <a:gd name="T2" fmla="*/ 0 w 54"/>
                <a:gd name="T3" fmla="*/ 8 h 36"/>
                <a:gd name="T4" fmla="*/ 6 w 54"/>
                <a:gd name="T5" fmla="*/ 14 h 36"/>
                <a:gd name="T6" fmla="*/ 24 w 54"/>
                <a:gd name="T7" fmla="*/ 30 h 36"/>
                <a:gd name="T8" fmla="*/ 32 w 54"/>
                <a:gd name="T9" fmla="*/ 30 h 36"/>
                <a:gd name="T10" fmla="*/ 38 w 54"/>
                <a:gd name="T11" fmla="*/ 30 h 36"/>
                <a:gd name="T12" fmla="*/ 50 w 54"/>
                <a:gd name="T13" fmla="*/ 44 h 36"/>
                <a:gd name="T14" fmla="*/ 50 w 54"/>
                <a:gd name="T15" fmla="*/ 44 h 36"/>
                <a:gd name="T16" fmla="*/ 50 w 54"/>
                <a:gd name="T17" fmla="*/ 37 h 36"/>
                <a:gd name="T18" fmla="*/ 56 w 54"/>
                <a:gd name="T19" fmla="*/ 30 h 36"/>
                <a:gd name="T20" fmla="*/ 56 w 54"/>
                <a:gd name="T21" fmla="*/ 14 h 36"/>
                <a:gd name="T22" fmla="*/ 50 w 54"/>
                <a:gd name="T23" fmla="*/ 8 h 36"/>
                <a:gd name="T24" fmla="*/ 44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366" name="Freeform 4418"/>
            <p:cNvSpPr>
              <a:spLocks/>
            </p:cNvSpPr>
            <p:nvPr/>
          </p:nvSpPr>
          <p:spPr bwMode="auto">
            <a:xfrm>
              <a:off x="2620" y="1392"/>
              <a:ext cx="133" cy="162"/>
            </a:xfrm>
            <a:custGeom>
              <a:avLst/>
              <a:gdLst>
                <a:gd name="T0" fmla="*/ 29 w 131"/>
                <a:gd name="T1" fmla="*/ 30 h 144"/>
                <a:gd name="T2" fmla="*/ 37 w 131"/>
                <a:gd name="T3" fmla="*/ 30 h 144"/>
                <a:gd name="T4" fmla="*/ 37 w 131"/>
                <a:gd name="T5" fmla="*/ 30 h 144"/>
                <a:gd name="T6" fmla="*/ 43 w 131"/>
                <a:gd name="T7" fmla="*/ 23 h 144"/>
                <a:gd name="T8" fmla="*/ 49 w 131"/>
                <a:gd name="T9" fmla="*/ 30 h 144"/>
                <a:gd name="T10" fmla="*/ 43 w 131"/>
                <a:gd name="T11" fmla="*/ 23 h 144"/>
                <a:gd name="T12" fmla="*/ 37 w 131"/>
                <a:gd name="T13" fmla="*/ 16 h 144"/>
                <a:gd name="T14" fmla="*/ 37 w 131"/>
                <a:gd name="T15" fmla="*/ 8 h 144"/>
                <a:gd name="T16" fmla="*/ 37 w 131"/>
                <a:gd name="T17" fmla="*/ 0 h 144"/>
                <a:gd name="T18" fmla="*/ 49 w 131"/>
                <a:gd name="T19" fmla="*/ 0 h 144"/>
                <a:gd name="T20" fmla="*/ 49 w 131"/>
                <a:gd name="T21" fmla="*/ 0 h 144"/>
                <a:gd name="T22" fmla="*/ 55 w 131"/>
                <a:gd name="T23" fmla="*/ 8 h 144"/>
                <a:gd name="T24" fmla="*/ 67 w 131"/>
                <a:gd name="T25" fmla="*/ 8 h 144"/>
                <a:gd name="T26" fmla="*/ 67 w 131"/>
                <a:gd name="T27" fmla="*/ 16 h 144"/>
                <a:gd name="T28" fmla="*/ 73 w 131"/>
                <a:gd name="T29" fmla="*/ 23 h 144"/>
                <a:gd name="T30" fmla="*/ 97 w 131"/>
                <a:gd name="T31" fmla="*/ 8 h 144"/>
                <a:gd name="T32" fmla="*/ 91 w 131"/>
                <a:gd name="T33" fmla="*/ 8 h 144"/>
                <a:gd name="T34" fmla="*/ 117 w 131"/>
                <a:gd name="T35" fmla="*/ 23 h 144"/>
                <a:gd name="T36" fmla="*/ 123 w 131"/>
                <a:gd name="T37" fmla="*/ 16 h 144"/>
                <a:gd name="T38" fmla="*/ 129 w 131"/>
                <a:gd name="T39" fmla="*/ 23 h 144"/>
                <a:gd name="T40" fmla="*/ 123 w 131"/>
                <a:gd name="T41" fmla="*/ 30 h 144"/>
                <a:gd name="T42" fmla="*/ 123 w 131"/>
                <a:gd name="T43" fmla="*/ 53 h 144"/>
                <a:gd name="T44" fmla="*/ 135 w 131"/>
                <a:gd name="T45" fmla="*/ 77 h 144"/>
                <a:gd name="T46" fmla="*/ 135 w 131"/>
                <a:gd name="T47" fmla="*/ 99 h 144"/>
                <a:gd name="T48" fmla="*/ 129 w 131"/>
                <a:gd name="T49" fmla="*/ 91 h 144"/>
                <a:gd name="T50" fmla="*/ 97 w 131"/>
                <a:gd name="T51" fmla="*/ 114 h 144"/>
                <a:gd name="T52" fmla="*/ 97 w 131"/>
                <a:gd name="T53" fmla="*/ 122 h 144"/>
                <a:gd name="T54" fmla="*/ 123 w 131"/>
                <a:gd name="T55" fmla="*/ 144 h 144"/>
                <a:gd name="T56" fmla="*/ 111 w 131"/>
                <a:gd name="T57" fmla="*/ 160 h 144"/>
                <a:gd name="T58" fmla="*/ 111 w 131"/>
                <a:gd name="T59" fmla="*/ 174 h 144"/>
                <a:gd name="T60" fmla="*/ 111 w 131"/>
                <a:gd name="T61" fmla="*/ 174 h 144"/>
                <a:gd name="T62" fmla="*/ 91 w 131"/>
                <a:gd name="T63" fmla="*/ 174 h 144"/>
                <a:gd name="T64" fmla="*/ 73 w 131"/>
                <a:gd name="T65" fmla="*/ 174 h 144"/>
                <a:gd name="T66" fmla="*/ 73 w 131"/>
                <a:gd name="T67" fmla="*/ 182 h 144"/>
                <a:gd name="T68" fmla="*/ 55 w 131"/>
                <a:gd name="T69" fmla="*/ 174 h 144"/>
                <a:gd name="T70" fmla="*/ 43 w 131"/>
                <a:gd name="T71" fmla="*/ 174 h 144"/>
                <a:gd name="T72" fmla="*/ 23 w 131"/>
                <a:gd name="T73" fmla="*/ 174 h 144"/>
                <a:gd name="T74" fmla="*/ 29 w 131"/>
                <a:gd name="T75" fmla="*/ 144 h 144"/>
                <a:gd name="T76" fmla="*/ 6 w 131"/>
                <a:gd name="T77" fmla="*/ 129 h 144"/>
                <a:gd name="T78" fmla="*/ 6 w 131"/>
                <a:gd name="T79" fmla="*/ 129 h 144"/>
                <a:gd name="T80" fmla="*/ 6 w 131"/>
                <a:gd name="T81" fmla="*/ 129 h 144"/>
                <a:gd name="T82" fmla="*/ 0 w 131"/>
                <a:gd name="T83" fmla="*/ 114 h 144"/>
                <a:gd name="T84" fmla="*/ 0 w 131"/>
                <a:gd name="T85" fmla="*/ 99 h 144"/>
                <a:gd name="T86" fmla="*/ 0 w 131"/>
                <a:gd name="T87" fmla="*/ 99 h 144"/>
                <a:gd name="T88" fmla="*/ 0 w 131"/>
                <a:gd name="T89" fmla="*/ 69 h 144"/>
                <a:gd name="T90" fmla="*/ 11 w 131"/>
                <a:gd name="T91" fmla="*/ 61 h 144"/>
                <a:gd name="T92" fmla="*/ 6 w 131"/>
                <a:gd name="T93" fmla="*/ 53 h 144"/>
                <a:gd name="T94" fmla="*/ 11 w 131"/>
                <a:gd name="T95" fmla="*/ 38 h 144"/>
                <a:gd name="T96" fmla="*/ 11 w 131"/>
                <a:gd name="T97" fmla="*/ 38 h 144"/>
                <a:gd name="T98" fmla="*/ 11 w 131"/>
                <a:gd name="T99" fmla="*/ 30 h 144"/>
                <a:gd name="T100" fmla="*/ 29 w 131"/>
                <a:gd name="T101" fmla="*/ 30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prstDash val="solid"/>
              <a:round/>
              <a:headEnd/>
              <a:tailEnd/>
            </a:ln>
          </p:spPr>
          <p:txBody>
            <a:bodyPr/>
            <a:lstStyle/>
            <a:p>
              <a:endParaRPr lang="en-US"/>
            </a:p>
          </p:txBody>
        </p:sp>
        <p:sp>
          <p:nvSpPr>
            <p:cNvPr id="367" name="Freeform 4419"/>
            <p:cNvSpPr>
              <a:spLocks/>
            </p:cNvSpPr>
            <p:nvPr/>
          </p:nvSpPr>
          <p:spPr bwMode="auto">
            <a:xfrm>
              <a:off x="2722" y="1399"/>
              <a:ext cx="6" cy="7"/>
            </a:xfrm>
            <a:custGeom>
              <a:avLst/>
              <a:gdLst>
                <a:gd name="T0" fmla="*/ 0 w 6"/>
                <a:gd name="T1" fmla="*/ 8 h 6"/>
                <a:gd name="T2" fmla="*/ 6 w 6"/>
                <a:gd name="T3" fmla="*/ 8 h 6"/>
                <a:gd name="T4" fmla="*/ 6 w 6"/>
                <a:gd name="T5" fmla="*/ 0 h 6"/>
                <a:gd name="T6" fmla="*/ 0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p>
          </p:txBody>
        </p:sp>
        <p:sp>
          <p:nvSpPr>
            <p:cNvPr id="368" name="Freeform 4420"/>
            <p:cNvSpPr>
              <a:spLocks/>
            </p:cNvSpPr>
            <p:nvPr/>
          </p:nvSpPr>
          <p:spPr bwMode="auto">
            <a:xfrm>
              <a:off x="2613" y="1494"/>
              <a:ext cx="13" cy="13"/>
            </a:xfrm>
            <a:custGeom>
              <a:avLst/>
              <a:gdLst>
                <a:gd name="T0" fmla="*/ 8 w 12"/>
                <a:gd name="T1" fmla="*/ 0 h 12"/>
                <a:gd name="T2" fmla="*/ 0 w 12"/>
                <a:gd name="T3" fmla="*/ 8 h 12"/>
                <a:gd name="T4" fmla="*/ 0 w 12"/>
                <a:gd name="T5" fmla="*/ 14 h 12"/>
                <a:gd name="T6" fmla="*/ 14 w 12"/>
                <a:gd name="T7" fmla="*/ 14 h 12"/>
                <a:gd name="T8" fmla="*/ 14 w 12"/>
                <a:gd name="T9" fmla="*/ 14 h 12"/>
                <a:gd name="T10" fmla="*/ 8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369" name="Freeform 4421"/>
            <p:cNvSpPr>
              <a:spLocks/>
            </p:cNvSpPr>
            <p:nvPr/>
          </p:nvSpPr>
          <p:spPr bwMode="auto">
            <a:xfrm>
              <a:off x="2941" y="1521"/>
              <a:ext cx="71" cy="80"/>
            </a:xfrm>
            <a:custGeom>
              <a:avLst/>
              <a:gdLst>
                <a:gd name="T0" fmla="*/ 12 w 71"/>
                <a:gd name="T1" fmla="*/ 0 h 71"/>
                <a:gd name="T2" fmla="*/ 0 w 71"/>
                <a:gd name="T3" fmla="*/ 16 h 71"/>
                <a:gd name="T4" fmla="*/ 0 w 71"/>
                <a:gd name="T5" fmla="*/ 16 h 71"/>
                <a:gd name="T6" fmla="*/ 12 w 71"/>
                <a:gd name="T7" fmla="*/ 30 h 71"/>
                <a:gd name="T8" fmla="*/ 23 w 71"/>
                <a:gd name="T9" fmla="*/ 46 h 71"/>
                <a:gd name="T10" fmla="*/ 35 w 71"/>
                <a:gd name="T11" fmla="*/ 82 h 71"/>
                <a:gd name="T12" fmla="*/ 47 w 71"/>
                <a:gd name="T13" fmla="*/ 82 h 71"/>
                <a:gd name="T14" fmla="*/ 59 w 71"/>
                <a:gd name="T15" fmla="*/ 90 h 71"/>
                <a:gd name="T16" fmla="*/ 53 w 71"/>
                <a:gd name="T17" fmla="*/ 74 h 71"/>
                <a:gd name="T18" fmla="*/ 71 w 71"/>
                <a:gd name="T19" fmla="*/ 61 h 71"/>
                <a:gd name="T20" fmla="*/ 59 w 71"/>
                <a:gd name="T21" fmla="*/ 46 h 71"/>
                <a:gd name="T22" fmla="*/ 29 w 71"/>
                <a:gd name="T23" fmla="*/ 23 h 71"/>
                <a:gd name="T24" fmla="*/ 17 w 71"/>
                <a:gd name="T25" fmla="*/ 8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370" name="Freeform 4422"/>
            <p:cNvSpPr>
              <a:spLocks/>
            </p:cNvSpPr>
            <p:nvPr/>
          </p:nvSpPr>
          <p:spPr bwMode="auto">
            <a:xfrm>
              <a:off x="2594" y="1069"/>
              <a:ext cx="328" cy="256"/>
            </a:xfrm>
            <a:custGeom>
              <a:avLst/>
              <a:gdLst>
                <a:gd name="T0" fmla="*/ 191 w 323"/>
                <a:gd name="T1" fmla="*/ 38 h 227"/>
                <a:gd name="T2" fmla="*/ 185 w 323"/>
                <a:gd name="T3" fmla="*/ 30 h 227"/>
                <a:gd name="T4" fmla="*/ 185 w 323"/>
                <a:gd name="T5" fmla="*/ 38 h 227"/>
                <a:gd name="T6" fmla="*/ 166 w 323"/>
                <a:gd name="T7" fmla="*/ 38 h 227"/>
                <a:gd name="T8" fmla="*/ 159 w 323"/>
                <a:gd name="T9" fmla="*/ 53 h 227"/>
                <a:gd name="T10" fmla="*/ 159 w 323"/>
                <a:gd name="T11" fmla="*/ 61 h 227"/>
                <a:gd name="T12" fmla="*/ 147 w 323"/>
                <a:gd name="T13" fmla="*/ 61 h 227"/>
                <a:gd name="T14" fmla="*/ 135 w 323"/>
                <a:gd name="T15" fmla="*/ 61 h 227"/>
                <a:gd name="T16" fmla="*/ 135 w 323"/>
                <a:gd name="T17" fmla="*/ 77 h 227"/>
                <a:gd name="T18" fmla="*/ 129 w 323"/>
                <a:gd name="T19" fmla="*/ 77 h 227"/>
                <a:gd name="T20" fmla="*/ 123 w 323"/>
                <a:gd name="T21" fmla="*/ 83 h 227"/>
                <a:gd name="T22" fmla="*/ 111 w 323"/>
                <a:gd name="T23" fmla="*/ 99 h 227"/>
                <a:gd name="T24" fmla="*/ 117 w 323"/>
                <a:gd name="T25" fmla="*/ 107 h 227"/>
                <a:gd name="T26" fmla="*/ 105 w 323"/>
                <a:gd name="T27" fmla="*/ 122 h 227"/>
                <a:gd name="T28" fmla="*/ 85 w 323"/>
                <a:gd name="T29" fmla="*/ 130 h 227"/>
                <a:gd name="T30" fmla="*/ 91 w 323"/>
                <a:gd name="T31" fmla="*/ 136 h 227"/>
                <a:gd name="T32" fmla="*/ 67 w 323"/>
                <a:gd name="T33" fmla="*/ 151 h 227"/>
                <a:gd name="T34" fmla="*/ 79 w 323"/>
                <a:gd name="T35" fmla="*/ 151 h 227"/>
                <a:gd name="T36" fmla="*/ 73 w 323"/>
                <a:gd name="T37" fmla="*/ 167 h 227"/>
                <a:gd name="T38" fmla="*/ 55 w 323"/>
                <a:gd name="T39" fmla="*/ 167 h 227"/>
                <a:gd name="T40" fmla="*/ 49 w 323"/>
                <a:gd name="T41" fmla="*/ 175 h 227"/>
                <a:gd name="T42" fmla="*/ 30 w 323"/>
                <a:gd name="T43" fmla="*/ 175 h 227"/>
                <a:gd name="T44" fmla="*/ 30 w 323"/>
                <a:gd name="T45" fmla="*/ 182 h 227"/>
                <a:gd name="T46" fmla="*/ 30 w 323"/>
                <a:gd name="T47" fmla="*/ 189 h 227"/>
                <a:gd name="T48" fmla="*/ 12 w 323"/>
                <a:gd name="T49" fmla="*/ 189 h 227"/>
                <a:gd name="T50" fmla="*/ 0 w 323"/>
                <a:gd name="T51" fmla="*/ 197 h 227"/>
                <a:gd name="T52" fmla="*/ 0 w 323"/>
                <a:gd name="T53" fmla="*/ 205 h 227"/>
                <a:gd name="T54" fmla="*/ 6 w 323"/>
                <a:gd name="T55" fmla="*/ 212 h 227"/>
                <a:gd name="T56" fmla="*/ 30 w 323"/>
                <a:gd name="T57" fmla="*/ 212 h 227"/>
                <a:gd name="T58" fmla="*/ 30 w 323"/>
                <a:gd name="T59" fmla="*/ 220 h 227"/>
                <a:gd name="T60" fmla="*/ 6 w 323"/>
                <a:gd name="T61" fmla="*/ 228 h 227"/>
                <a:gd name="T62" fmla="*/ 12 w 323"/>
                <a:gd name="T63" fmla="*/ 228 h 227"/>
                <a:gd name="T64" fmla="*/ 12 w 323"/>
                <a:gd name="T65" fmla="*/ 236 h 227"/>
                <a:gd name="T66" fmla="*/ 24 w 323"/>
                <a:gd name="T67" fmla="*/ 236 h 227"/>
                <a:gd name="T68" fmla="*/ 12 w 323"/>
                <a:gd name="T69" fmla="*/ 250 h 227"/>
                <a:gd name="T70" fmla="*/ 6 w 323"/>
                <a:gd name="T71" fmla="*/ 258 h 227"/>
                <a:gd name="T72" fmla="*/ 18 w 323"/>
                <a:gd name="T73" fmla="*/ 258 h 227"/>
                <a:gd name="T74" fmla="*/ 12 w 323"/>
                <a:gd name="T75" fmla="*/ 281 h 227"/>
                <a:gd name="T76" fmla="*/ 67 w 323"/>
                <a:gd name="T77" fmla="*/ 266 h 227"/>
                <a:gd name="T78" fmla="*/ 85 w 323"/>
                <a:gd name="T79" fmla="*/ 250 h 227"/>
                <a:gd name="T80" fmla="*/ 105 w 323"/>
                <a:gd name="T81" fmla="*/ 242 h 227"/>
                <a:gd name="T82" fmla="*/ 111 w 323"/>
                <a:gd name="T83" fmla="*/ 212 h 227"/>
                <a:gd name="T84" fmla="*/ 97 w 323"/>
                <a:gd name="T85" fmla="*/ 159 h 227"/>
                <a:gd name="T86" fmla="*/ 117 w 323"/>
                <a:gd name="T87" fmla="*/ 136 h 227"/>
                <a:gd name="T88" fmla="*/ 141 w 323"/>
                <a:gd name="T89" fmla="*/ 99 h 227"/>
                <a:gd name="T90" fmla="*/ 173 w 323"/>
                <a:gd name="T91" fmla="*/ 61 h 227"/>
                <a:gd name="T92" fmla="*/ 191 w 323"/>
                <a:gd name="T93" fmla="*/ 38 h 227"/>
                <a:gd name="T94" fmla="*/ 221 w 323"/>
                <a:gd name="T95" fmla="*/ 46 h 227"/>
                <a:gd name="T96" fmla="*/ 265 w 323"/>
                <a:gd name="T97" fmla="*/ 46 h 227"/>
                <a:gd name="T98" fmla="*/ 309 w 323"/>
                <a:gd name="T99" fmla="*/ 30 h 227"/>
                <a:gd name="T100" fmla="*/ 333 w 323"/>
                <a:gd name="T101" fmla="*/ 30 h 227"/>
                <a:gd name="T102" fmla="*/ 315 w 323"/>
                <a:gd name="T103" fmla="*/ 23 h 227"/>
                <a:gd name="T104" fmla="*/ 321 w 323"/>
                <a:gd name="T105" fmla="*/ 8 h 227"/>
                <a:gd name="T106" fmla="*/ 296 w 323"/>
                <a:gd name="T107" fmla="*/ 16 h 227"/>
                <a:gd name="T108" fmla="*/ 289 w 323"/>
                <a:gd name="T109" fmla="*/ 8 h 227"/>
                <a:gd name="T110" fmla="*/ 271 w 323"/>
                <a:gd name="T111" fmla="*/ 16 h 227"/>
                <a:gd name="T112" fmla="*/ 259 w 323"/>
                <a:gd name="T113" fmla="*/ 8 h 227"/>
                <a:gd name="T114" fmla="*/ 247 w 323"/>
                <a:gd name="T115" fmla="*/ 8 h 227"/>
                <a:gd name="T116" fmla="*/ 221 w 323"/>
                <a:gd name="T117" fmla="*/ 16 h 227"/>
                <a:gd name="T118" fmla="*/ 215 w 323"/>
                <a:gd name="T119" fmla="*/ 23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239FB1"/>
            </a:solidFill>
            <a:ln w="9525">
              <a:solidFill>
                <a:srgbClr val="000000"/>
              </a:solidFill>
              <a:prstDash val="solid"/>
              <a:round/>
              <a:headEnd/>
              <a:tailEnd/>
            </a:ln>
          </p:spPr>
          <p:txBody>
            <a:bodyPr/>
            <a:lstStyle/>
            <a:p>
              <a:endParaRPr lang="en-US"/>
            </a:p>
          </p:txBody>
        </p:sp>
        <p:sp>
          <p:nvSpPr>
            <p:cNvPr id="371" name="Freeform 4423"/>
            <p:cNvSpPr>
              <a:spLocks/>
            </p:cNvSpPr>
            <p:nvPr/>
          </p:nvSpPr>
          <p:spPr bwMode="auto">
            <a:xfrm>
              <a:off x="2648" y="914"/>
              <a:ext cx="122" cy="54"/>
            </a:xfrm>
            <a:custGeom>
              <a:avLst/>
              <a:gdLst>
                <a:gd name="T0" fmla="*/ 24 w 120"/>
                <a:gd name="T1" fmla="*/ 8 h 48"/>
                <a:gd name="T2" fmla="*/ 12 w 120"/>
                <a:gd name="T3" fmla="*/ 8 h 48"/>
                <a:gd name="T4" fmla="*/ 0 w 120"/>
                <a:gd name="T5" fmla="*/ 8 h 48"/>
                <a:gd name="T6" fmla="*/ 0 w 120"/>
                <a:gd name="T7" fmla="*/ 16 h 48"/>
                <a:gd name="T8" fmla="*/ 12 w 120"/>
                <a:gd name="T9" fmla="*/ 16 h 48"/>
                <a:gd name="T10" fmla="*/ 12 w 120"/>
                <a:gd name="T11" fmla="*/ 16 h 48"/>
                <a:gd name="T12" fmla="*/ 6 w 120"/>
                <a:gd name="T13" fmla="*/ 23 h 48"/>
                <a:gd name="T14" fmla="*/ 18 w 120"/>
                <a:gd name="T15" fmla="*/ 30 h 48"/>
                <a:gd name="T16" fmla="*/ 32 w 120"/>
                <a:gd name="T17" fmla="*/ 30 h 48"/>
                <a:gd name="T18" fmla="*/ 38 w 120"/>
                <a:gd name="T19" fmla="*/ 30 h 48"/>
                <a:gd name="T20" fmla="*/ 50 w 120"/>
                <a:gd name="T21" fmla="*/ 23 h 48"/>
                <a:gd name="T22" fmla="*/ 50 w 120"/>
                <a:gd name="T23" fmla="*/ 30 h 48"/>
                <a:gd name="T24" fmla="*/ 62 w 120"/>
                <a:gd name="T25" fmla="*/ 23 h 48"/>
                <a:gd name="T26" fmla="*/ 68 w 120"/>
                <a:gd name="T27" fmla="*/ 30 h 48"/>
                <a:gd name="T28" fmla="*/ 38 w 120"/>
                <a:gd name="T29" fmla="*/ 38 h 48"/>
                <a:gd name="T30" fmla="*/ 32 w 120"/>
                <a:gd name="T31" fmla="*/ 38 h 48"/>
                <a:gd name="T32" fmla="*/ 68 w 120"/>
                <a:gd name="T33" fmla="*/ 38 h 48"/>
                <a:gd name="T34" fmla="*/ 56 w 120"/>
                <a:gd name="T35" fmla="*/ 46 h 48"/>
                <a:gd name="T36" fmla="*/ 62 w 120"/>
                <a:gd name="T37" fmla="*/ 46 h 48"/>
                <a:gd name="T38" fmla="*/ 38 w 120"/>
                <a:gd name="T39" fmla="*/ 46 h 48"/>
                <a:gd name="T40" fmla="*/ 62 w 120"/>
                <a:gd name="T41" fmla="*/ 53 h 48"/>
                <a:gd name="T42" fmla="*/ 74 w 120"/>
                <a:gd name="T43" fmla="*/ 61 h 48"/>
                <a:gd name="T44" fmla="*/ 74 w 120"/>
                <a:gd name="T45" fmla="*/ 61 h 48"/>
                <a:gd name="T46" fmla="*/ 86 w 120"/>
                <a:gd name="T47" fmla="*/ 46 h 48"/>
                <a:gd name="T48" fmla="*/ 94 w 120"/>
                <a:gd name="T49" fmla="*/ 38 h 48"/>
                <a:gd name="T50" fmla="*/ 94 w 120"/>
                <a:gd name="T51" fmla="*/ 30 h 48"/>
                <a:gd name="T52" fmla="*/ 124 w 120"/>
                <a:gd name="T53" fmla="*/ 23 h 48"/>
                <a:gd name="T54" fmla="*/ 94 w 120"/>
                <a:gd name="T55" fmla="*/ 16 h 48"/>
                <a:gd name="T56" fmla="*/ 86 w 120"/>
                <a:gd name="T57" fmla="*/ 8 h 48"/>
                <a:gd name="T58" fmla="*/ 80 w 120"/>
                <a:gd name="T59" fmla="*/ 8 h 48"/>
                <a:gd name="T60" fmla="*/ 74 w 120"/>
                <a:gd name="T61" fmla="*/ 8 h 48"/>
                <a:gd name="T62" fmla="*/ 62 w 120"/>
                <a:gd name="T63" fmla="*/ 0 h 48"/>
                <a:gd name="T64" fmla="*/ 62 w 120"/>
                <a:gd name="T65" fmla="*/ 23 h 48"/>
                <a:gd name="T66" fmla="*/ 44 w 120"/>
                <a:gd name="T67" fmla="*/ 8 h 48"/>
                <a:gd name="T68" fmla="*/ 32 w 120"/>
                <a:gd name="T69" fmla="*/ 8 h 48"/>
                <a:gd name="T70" fmla="*/ 24 w 120"/>
                <a:gd name="T71" fmla="*/ 8 h 48"/>
                <a:gd name="T72" fmla="*/ 24 w 120"/>
                <a:gd name="T73" fmla="*/ 8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239FB1"/>
            </a:solidFill>
            <a:ln w="9525">
              <a:solidFill>
                <a:srgbClr val="000000"/>
              </a:solidFill>
              <a:prstDash val="solid"/>
              <a:round/>
              <a:headEnd/>
              <a:tailEnd/>
            </a:ln>
          </p:spPr>
          <p:txBody>
            <a:bodyPr/>
            <a:lstStyle/>
            <a:p>
              <a:endParaRPr lang="en-US"/>
            </a:p>
          </p:txBody>
        </p:sp>
        <p:sp>
          <p:nvSpPr>
            <p:cNvPr id="372" name="Freeform 4424"/>
            <p:cNvSpPr>
              <a:spLocks/>
            </p:cNvSpPr>
            <p:nvPr/>
          </p:nvSpPr>
          <p:spPr bwMode="auto">
            <a:xfrm>
              <a:off x="2728" y="907"/>
              <a:ext cx="97" cy="20"/>
            </a:xfrm>
            <a:custGeom>
              <a:avLst/>
              <a:gdLst>
                <a:gd name="T0" fmla="*/ 42 w 96"/>
                <a:gd name="T1" fmla="*/ 8 h 18"/>
                <a:gd name="T2" fmla="*/ 18 w 96"/>
                <a:gd name="T3" fmla="*/ 0 h 18"/>
                <a:gd name="T4" fmla="*/ 6 w 96"/>
                <a:gd name="T5" fmla="*/ 8 h 18"/>
                <a:gd name="T6" fmla="*/ 0 w 96"/>
                <a:gd name="T7" fmla="*/ 8 h 18"/>
                <a:gd name="T8" fmla="*/ 0 w 96"/>
                <a:gd name="T9" fmla="*/ 8 h 18"/>
                <a:gd name="T10" fmla="*/ 42 w 96"/>
                <a:gd name="T11" fmla="*/ 14 h 18"/>
                <a:gd name="T12" fmla="*/ 18 w 96"/>
                <a:gd name="T13" fmla="*/ 14 h 18"/>
                <a:gd name="T14" fmla="*/ 50 w 96"/>
                <a:gd name="T15" fmla="*/ 22 h 18"/>
                <a:gd name="T16" fmla="*/ 86 w 96"/>
                <a:gd name="T17" fmla="*/ 14 h 18"/>
                <a:gd name="T18" fmla="*/ 98 w 96"/>
                <a:gd name="T19" fmla="*/ 8 h 18"/>
                <a:gd name="T20" fmla="*/ 92 w 96"/>
                <a:gd name="T21" fmla="*/ 8 h 18"/>
                <a:gd name="T22" fmla="*/ 62 w 96"/>
                <a:gd name="T23" fmla="*/ 0 h 18"/>
                <a:gd name="T24" fmla="*/ 56 w 96"/>
                <a:gd name="T25" fmla="*/ 0 h 18"/>
                <a:gd name="T26" fmla="*/ 50 w 96"/>
                <a:gd name="T27" fmla="*/ 0 h 18"/>
                <a:gd name="T28" fmla="*/ 42 w 96"/>
                <a:gd name="T29" fmla="*/ 0 h 18"/>
                <a:gd name="T30" fmla="*/ 42 w 96"/>
                <a:gd name="T31" fmla="*/ 8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239FB1"/>
            </a:solidFill>
            <a:ln w="9525">
              <a:solidFill>
                <a:srgbClr val="000000"/>
              </a:solidFill>
              <a:prstDash val="solid"/>
              <a:round/>
              <a:headEnd/>
              <a:tailEnd/>
            </a:ln>
          </p:spPr>
          <p:txBody>
            <a:bodyPr/>
            <a:lstStyle/>
            <a:p>
              <a:endParaRPr lang="en-US"/>
            </a:p>
          </p:txBody>
        </p:sp>
        <p:sp>
          <p:nvSpPr>
            <p:cNvPr id="373" name="Freeform 4425"/>
            <p:cNvSpPr>
              <a:spLocks/>
            </p:cNvSpPr>
            <p:nvPr/>
          </p:nvSpPr>
          <p:spPr bwMode="auto">
            <a:xfrm>
              <a:off x="2764" y="947"/>
              <a:ext cx="49" cy="7"/>
            </a:xfrm>
            <a:custGeom>
              <a:avLst/>
              <a:gdLst>
                <a:gd name="T0" fmla="*/ 38 w 48"/>
                <a:gd name="T1" fmla="*/ 8 h 6"/>
                <a:gd name="T2" fmla="*/ 18 w 48"/>
                <a:gd name="T3" fmla="*/ 8 h 6"/>
                <a:gd name="T4" fmla="*/ 6 w 48"/>
                <a:gd name="T5" fmla="*/ 8 h 6"/>
                <a:gd name="T6" fmla="*/ 6 w 48"/>
                <a:gd name="T7" fmla="*/ 0 h 6"/>
                <a:gd name="T8" fmla="*/ 0 w 48"/>
                <a:gd name="T9" fmla="*/ 0 h 6"/>
                <a:gd name="T10" fmla="*/ 32 w 48"/>
                <a:gd name="T11" fmla="*/ 0 h 6"/>
                <a:gd name="T12" fmla="*/ 50 w 48"/>
                <a:gd name="T13" fmla="*/ 0 h 6"/>
                <a:gd name="T14" fmla="*/ 38 w 48"/>
                <a:gd name="T15" fmla="*/ 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prstDash val="solid"/>
              <a:round/>
              <a:headEnd/>
              <a:tailEnd/>
            </a:ln>
          </p:spPr>
          <p:txBody>
            <a:bodyPr/>
            <a:lstStyle/>
            <a:p>
              <a:endParaRPr lang="en-US"/>
            </a:p>
          </p:txBody>
        </p:sp>
        <p:sp>
          <p:nvSpPr>
            <p:cNvPr id="374" name="Freeform 4426"/>
            <p:cNvSpPr>
              <a:spLocks/>
            </p:cNvSpPr>
            <p:nvPr/>
          </p:nvSpPr>
          <p:spPr bwMode="auto">
            <a:xfrm>
              <a:off x="2722" y="1110"/>
              <a:ext cx="19" cy="6"/>
            </a:xfrm>
            <a:custGeom>
              <a:avLst/>
              <a:gdLst>
                <a:gd name="T0" fmla="*/ 14 w 18"/>
                <a:gd name="T1" fmla="*/ 0 h 6"/>
                <a:gd name="T2" fmla="*/ 6 w 18"/>
                <a:gd name="T3" fmla="*/ 6 h 6"/>
                <a:gd name="T4" fmla="*/ 0 w 18"/>
                <a:gd name="T5" fmla="*/ 6 h 6"/>
                <a:gd name="T6" fmla="*/ 6 w 18"/>
                <a:gd name="T7" fmla="*/ 6 h 6"/>
                <a:gd name="T8" fmla="*/ 14 w 18"/>
                <a:gd name="T9" fmla="*/ 6 h 6"/>
                <a:gd name="T10" fmla="*/ 20 w 18"/>
                <a:gd name="T11" fmla="*/ 0 h 6"/>
                <a:gd name="T12" fmla="*/ 14 w 18"/>
                <a:gd name="T13" fmla="*/ 6 h 6"/>
                <a:gd name="T14" fmla="*/ 14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375" name="Freeform 4427"/>
            <p:cNvSpPr>
              <a:spLocks/>
            </p:cNvSpPr>
            <p:nvPr/>
          </p:nvSpPr>
          <p:spPr bwMode="auto">
            <a:xfrm>
              <a:off x="2789" y="1089"/>
              <a:ext cx="175" cy="195"/>
            </a:xfrm>
            <a:custGeom>
              <a:avLst/>
              <a:gdLst>
                <a:gd name="T0" fmla="*/ 148 w 173"/>
                <a:gd name="T1" fmla="*/ 121 h 173"/>
                <a:gd name="T2" fmla="*/ 142 w 173"/>
                <a:gd name="T3" fmla="*/ 113 h 173"/>
                <a:gd name="T4" fmla="*/ 142 w 173"/>
                <a:gd name="T5" fmla="*/ 91 h 173"/>
                <a:gd name="T6" fmla="*/ 122 w 173"/>
                <a:gd name="T7" fmla="*/ 69 h 173"/>
                <a:gd name="T8" fmla="*/ 136 w 173"/>
                <a:gd name="T9" fmla="*/ 53 h 173"/>
                <a:gd name="T10" fmla="*/ 110 w 173"/>
                <a:gd name="T11" fmla="*/ 38 h 173"/>
                <a:gd name="T12" fmla="*/ 110 w 173"/>
                <a:gd name="T13" fmla="*/ 23 h 173"/>
                <a:gd name="T14" fmla="*/ 110 w 173"/>
                <a:gd name="T15" fmla="*/ 16 h 173"/>
                <a:gd name="T16" fmla="*/ 110 w 173"/>
                <a:gd name="T17" fmla="*/ 8 h 173"/>
                <a:gd name="T18" fmla="*/ 92 w 173"/>
                <a:gd name="T19" fmla="*/ 0 h 173"/>
                <a:gd name="T20" fmla="*/ 74 w 173"/>
                <a:gd name="T21" fmla="*/ 8 h 173"/>
                <a:gd name="T22" fmla="*/ 68 w 173"/>
                <a:gd name="T23" fmla="*/ 23 h 173"/>
                <a:gd name="T24" fmla="*/ 62 w 173"/>
                <a:gd name="T25" fmla="*/ 30 h 173"/>
                <a:gd name="T26" fmla="*/ 42 w 173"/>
                <a:gd name="T27" fmla="*/ 30 h 173"/>
                <a:gd name="T28" fmla="*/ 24 w 173"/>
                <a:gd name="T29" fmla="*/ 23 h 173"/>
                <a:gd name="T30" fmla="*/ 12 w 173"/>
                <a:gd name="T31" fmla="*/ 16 h 173"/>
                <a:gd name="T32" fmla="*/ 0 w 173"/>
                <a:gd name="T33" fmla="*/ 16 h 173"/>
                <a:gd name="T34" fmla="*/ 42 w 173"/>
                <a:gd name="T35" fmla="*/ 38 h 173"/>
                <a:gd name="T36" fmla="*/ 56 w 173"/>
                <a:gd name="T37" fmla="*/ 69 h 173"/>
                <a:gd name="T38" fmla="*/ 62 w 173"/>
                <a:gd name="T39" fmla="*/ 91 h 173"/>
                <a:gd name="T40" fmla="*/ 68 w 173"/>
                <a:gd name="T41" fmla="*/ 83 h 173"/>
                <a:gd name="T42" fmla="*/ 74 w 173"/>
                <a:gd name="T43" fmla="*/ 91 h 173"/>
                <a:gd name="T44" fmla="*/ 80 w 173"/>
                <a:gd name="T45" fmla="*/ 107 h 173"/>
                <a:gd name="T46" fmla="*/ 56 w 173"/>
                <a:gd name="T47" fmla="*/ 128 h 173"/>
                <a:gd name="T48" fmla="*/ 42 w 173"/>
                <a:gd name="T49" fmla="*/ 143 h 173"/>
                <a:gd name="T50" fmla="*/ 30 w 173"/>
                <a:gd name="T51" fmla="*/ 151 h 173"/>
                <a:gd name="T52" fmla="*/ 36 w 173"/>
                <a:gd name="T53" fmla="*/ 174 h 173"/>
                <a:gd name="T54" fmla="*/ 36 w 173"/>
                <a:gd name="T55" fmla="*/ 204 h 173"/>
                <a:gd name="T56" fmla="*/ 56 w 173"/>
                <a:gd name="T57" fmla="*/ 212 h 173"/>
                <a:gd name="T58" fmla="*/ 56 w 173"/>
                <a:gd name="T59" fmla="*/ 212 h 173"/>
                <a:gd name="T60" fmla="*/ 62 w 173"/>
                <a:gd name="T61" fmla="*/ 212 h 173"/>
                <a:gd name="T62" fmla="*/ 68 w 173"/>
                <a:gd name="T63" fmla="*/ 220 h 173"/>
                <a:gd name="T64" fmla="*/ 74 w 173"/>
                <a:gd name="T65" fmla="*/ 220 h 173"/>
                <a:gd name="T66" fmla="*/ 104 w 173"/>
                <a:gd name="T67" fmla="*/ 212 h 173"/>
                <a:gd name="T68" fmla="*/ 116 w 173"/>
                <a:gd name="T69" fmla="*/ 204 h 173"/>
                <a:gd name="T70" fmla="*/ 136 w 173"/>
                <a:gd name="T71" fmla="*/ 204 h 173"/>
                <a:gd name="T72" fmla="*/ 142 w 173"/>
                <a:gd name="T73" fmla="*/ 197 h 173"/>
                <a:gd name="T74" fmla="*/ 154 w 173"/>
                <a:gd name="T75" fmla="*/ 181 h 173"/>
                <a:gd name="T76" fmla="*/ 166 w 173"/>
                <a:gd name="T77" fmla="*/ 167 h 173"/>
                <a:gd name="T78" fmla="*/ 177 w 173"/>
                <a:gd name="T79" fmla="*/ 151 h 173"/>
                <a:gd name="T80" fmla="*/ 148 w 173"/>
                <a:gd name="T81" fmla="*/ 136 h 173"/>
                <a:gd name="T82" fmla="*/ 154 w 173"/>
                <a:gd name="T83" fmla="*/ 128 h 173"/>
                <a:gd name="T84" fmla="*/ 148 w 173"/>
                <a:gd name="T85" fmla="*/ 121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239FB1"/>
            </a:solidFill>
            <a:ln w="9525">
              <a:solidFill>
                <a:srgbClr val="000000"/>
              </a:solidFill>
              <a:prstDash val="solid"/>
              <a:round/>
              <a:headEnd/>
              <a:tailEnd/>
            </a:ln>
          </p:spPr>
          <p:txBody>
            <a:bodyPr/>
            <a:lstStyle/>
            <a:p>
              <a:endParaRPr lang="en-US"/>
            </a:p>
          </p:txBody>
        </p:sp>
        <p:sp>
          <p:nvSpPr>
            <p:cNvPr id="376" name="Rectangle 4428"/>
            <p:cNvSpPr>
              <a:spLocks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p>
              <a:endParaRPr lang="en-US"/>
            </a:p>
          </p:txBody>
        </p:sp>
        <p:sp>
          <p:nvSpPr>
            <p:cNvPr id="377" name="Freeform 4429"/>
            <p:cNvSpPr>
              <a:spLocks/>
            </p:cNvSpPr>
            <p:nvPr/>
          </p:nvSpPr>
          <p:spPr bwMode="auto">
            <a:xfrm>
              <a:off x="2673" y="1521"/>
              <a:ext cx="122" cy="54"/>
            </a:xfrm>
            <a:custGeom>
              <a:avLst/>
              <a:gdLst>
                <a:gd name="T0" fmla="*/ 44 w 120"/>
                <a:gd name="T1" fmla="*/ 46 h 48"/>
                <a:gd name="T2" fmla="*/ 24 w 120"/>
                <a:gd name="T3" fmla="*/ 53 h 48"/>
                <a:gd name="T4" fmla="*/ 18 w 120"/>
                <a:gd name="T5" fmla="*/ 53 h 48"/>
                <a:gd name="T6" fmla="*/ 6 w 120"/>
                <a:gd name="T7" fmla="*/ 46 h 48"/>
                <a:gd name="T8" fmla="*/ 0 w 120"/>
                <a:gd name="T9" fmla="*/ 46 h 48"/>
                <a:gd name="T10" fmla="*/ 0 w 120"/>
                <a:gd name="T11" fmla="*/ 46 h 48"/>
                <a:gd name="T12" fmla="*/ 0 w 120"/>
                <a:gd name="T13" fmla="*/ 38 h 48"/>
                <a:gd name="T14" fmla="*/ 0 w 120"/>
                <a:gd name="T15" fmla="*/ 30 h 48"/>
                <a:gd name="T16" fmla="*/ 12 w 120"/>
                <a:gd name="T17" fmla="*/ 38 h 48"/>
                <a:gd name="T18" fmla="*/ 18 w 120"/>
                <a:gd name="T19" fmla="*/ 38 h 48"/>
                <a:gd name="T20" fmla="*/ 18 w 120"/>
                <a:gd name="T21" fmla="*/ 30 h 48"/>
                <a:gd name="T22" fmla="*/ 38 w 120"/>
                <a:gd name="T23" fmla="*/ 30 h 48"/>
                <a:gd name="T24" fmla="*/ 56 w 120"/>
                <a:gd name="T25" fmla="*/ 30 h 48"/>
                <a:gd name="T26" fmla="*/ 56 w 120"/>
                <a:gd name="T27" fmla="*/ 30 h 48"/>
                <a:gd name="T28" fmla="*/ 56 w 120"/>
                <a:gd name="T29" fmla="*/ 16 h 48"/>
                <a:gd name="T30" fmla="*/ 68 w 120"/>
                <a:gd name="T31" fmla="*/ 0 h 48"/>
                <a:gd name="T32" fmla="*/ 74 w 120"/>
                <a:gd name="T33" fmla="*/ 8 h 48"/>
                <a:gd name="T34" fmla="*/ 86 w 120"/>
                <a:gd name="T35" fmla="*/ 0 h 48"/>
                <a:gd name="T36" fmla="*/ 112 w 120"/>
                <a:gd name="T37" fmla="*/ 0 h 48"/>
                <a:gd name="T38" fmla="*/ 124 w 120"/>
                <a:gd name="T39" fmla="*/ 23 h 48"/>
                <a:gd name="T40" fmla="*/ 118 w 120"/>
                <a:gd name="T41" fmla="*/ 30 h 48"/>
                <a:gd name="T42" fmla="*/ 118 w 120"/>
                <a:gd name="T43" fmla="*/ 30 h 48"/>
                <a:gd name="T44" fmla="*/ 112 w 120"/>
                <a:gd name="T45" fmla="*/ 46 h 48"/>
                <a:gd name="T46" fmla="*/ 106 w 120"/>
                <a:gd name="T47" fmla="*/ 53 h 48"/>
                <a:gd name="T48" fmla="*/ 74 w 120"/>
                <a:gd name="T49" fmla="*/ 61 h 48"/>
                <a:gd name="T50" fmla="*/ 68 w 120"/>
                <a:gd name="T51" fmla="*/ 61 h 48"/>
                <a:gd name="T52" fmla="*/ 44 w 120"/>
                <a:gd name="T53" fmla="*/ 46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prstDash val="solid"/>
              <a:round/>
              <a:headEnd/>
              <a:tailEnd/>
            </a:ln>
          </p:spPr>
          <p:txBody>
            <a:bodyPr/>
            <a:lstStyle/>
            <a:p>
              <a:endParaRPr lang="en-US"/>
            </a:p>
          </p:txBody>
        </p:sp>
        <p:sp>
          <p:nvSpPr>
            <p:cNvPr id="378" name="Freeform 4430"/>
            <p:cNvSpPr>
              <a:spLocks/>
            </p:cNvSpPr>
            <p:nvPr/>
          </p:nvSpPr>
          <p:spPr bwMode="auto">
            <a:xfrm>
              <a:off x="2777" y="1601"/>
              <a:ext cx="66" cy="61"/>
            </a:xfrm>
            <a:custGeom>
              <a:avLst/>
              <a:gdLst>
                <a:gd name="T0" fmla="*/ 60 w 66"/>
                <a:gd name="T1" fmla="*/ 8 h 54"/>
                <a:gd name="T2" fmla="*/ 60 w 66"/>
                <a:gd name="T3" fmla="*/ 8 h 54"/>
                <a:gd name="T4" fmla="*/ 54 w 66"/>
                <a:gd name="T5" fmla="*/ 16 h 54"/>
                <a:gd name="T6" fmla="*/ 54 w 66"/>
                <a:gd name="T7" fmla="*/ 16 h 54"/>
                <a:gd name="T8" fmla="*/ 54 w 66"/>
                <a:gd name="T9" fmla="*/ 23 h 54"/>
                <a:gd name="T10" fmla="*/ 60 w 66"/>
                <a:gd name="T11" fmla="*/ 23 h 54"/>
                <a:gd name="T12" fmla="*/ 66 w 66"/>
                <a:gd name="T13" fmla="*/ 31 h 54"/>
                <a:gd name="T14" fmla="*/ 60 w 66"/>
                <a:gd name="T15" fmla="*/ 31 h 54"/>
                <a:gd name="T16" fmla="*/ 60 w 66"/>
                <a:gd name="T17" fmla="*/ 38 h 54"/>
                <a:gd name="T18" fmla="*/ 60 w 66"/>
                <a:gd name="T19" fmla="*/ 38 h 54"/>
                <a:gd name="T20" fmla="*/ 54 w 66"/>
                <a:gd name="T21" fmla="*/ 46 h 54"/>
                <a:gd name="T22" fmla="*/ 60 w 66"/>
                <a:gd name="T23" fmla="*/ 46 h 54"/>
                <a:gd name="T24" fmla="*/ 54 w 66"/>
                <a:gd name="T25" fmla="*/ 53 h 54"/>
                <a:gd name="T26" fmla="*/ 54 w 66"/>
                <a:gd name="T27" fmla="*/ 46 h 54"/>
                <a:gd name="T28" fmla="*/ 48 w 66"/>
                <a:gd name="T29" fmla="*/ 53 h 54"/>
                <a:gd name="T30" fmla="*/ 48 w 66"/>
                <a:gd name="T31" fmla="*/ 53 h 54"/>
                <a:gd name="T32" fmla="*/ 48 w 66"/>
                <a:gd name="T33" fmla="*/ 61 h 54"/>
                <a:gd name="T34" fmla="*/ 48 w 66"/>
                <a:gd name="T35" fmla="*/ 69 h 54"/>
                <a:gd name="T36" fmla="*/ 42 w 66"/>
                <a:gd name="T37" fmla="*/ 61 h 54"/>
                <a:gd name="T38" fmla="*/ 36 w 66"/>
                <a:gd name="T39" fmla="*/ 61 h 54"/>
                <a:gd name="T40" fmla="*/ 36 w 66"/>
                <a:gd name="T41" fmla="*/ 53 h 54"/>
                <a:gd name="T42" fmla="*/ 36 w 66"/>
                <a:gd name="T43" fmla="*/ 53 h 54"/>
                <a:gd name="T44" fmla="*/ 30 w 66"/>
                <a:gd name="T45" fmla="*/ 46 h 54"/>
                <a:gd name="T46" fmla="*/ 24 w 66"/>
                <a:gd name="T47" fmla="*/ 46 h 54"/>
                <a:gd name="T48" fmla="*/ 24 w 66"/>
                <a:gd name="T49" fmla="*/ 38 h 54"/>
                <a:gd name="T50" fmla="*/ 12 w 66"/>
                <a:gd name="T51" fmla="*/ 23 h 54"/>
                <a:gd name="T52" fmla="*/ 12 w 66"/>
                <a:gd name="T53" fmla="*/ 23 h 54"/>
                <a:gd name="T54" fmla="*/ 6 w 66"/>
                <a:gd name="T55" fmla="*/ 23 h 54"/>
                <a:gd name="T56" fmla="*/ 6 w 66"/>
                <a:gd name="T57" fmla="*/ 16 h 54"/>
                <a:gd name="T58" fmla="*/ 0 w 66"/>
                <a:gd name="T59" fmla="*/ 8 h 54"/>
                <a:gd name="T60" fmla="*/ 0 w 66"/>
                <a:gd name="T61" fmla="*/ 0 h 54"/>
                <a:gd name="T62" fmla="*/ 6 w 66"/>
                <a:gd name="T63" fmla="*/ 0 h 54"/>
                <a:gd name="T64" fmla="*/ 6 w 66"/>
                <a:gd name="T65" fmla="*/ 8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8 h 54"/>
                <a:gd name="T86" fmla="*/ 54 w 66"/>
                <a:gd name="T87" fmla="*/ 8 h 54"/>
                <a:gd name="T88" fmla="*/ 60 w 66"/>
                <a:gd name="T89" fmla="*/ 8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prstDash val="solid"/>
              <a:round/>
              <a:headEnd/>
              <a:tailEnd/>
            </a:ln>
          </p:spPr>
          <p:txBody>
            <a:bodyPr/>
            <a:lstStyle/>
            <a:p>
              <a:endParaRPr lang="en-US"/>
            </a:p>
          </p:txBody>
        </p:sp>
        <p:sp>
          <p:nvSpPr>
            <p:cNvPr id="379" name="Freeform 4431"/>
            <p:cNvSpPr>
              <a:spLocks/>
            </p:cNvSpPr>
            <p:nvPr/>
          </p:nvSpPr>
          <p:spPr bwMode="auto">
            <a:xfrm>
              <a:off x="2741" y="1568"/>
              <a:ext cx="95" cy="80"/>
            </a:xfrm>
            <a:custGeom>
              <a:avLst/>
              <a:gdLst>
                <a:gd name="T0" fmla="*/ 82 w 96"/>
                <a:gd name="T1" fmla="*/ 44 h 71"/>
                <a:gd name="T2" fmla="*/ 88 w 96"/>
                <a:gd name="T3" fmla="*/ 44 h 71"/>
                <a:gd name="T4" fmla="*/ 88 w 96"/>
                <a:gd name="T5" fmla="*/ 37 h 71"/>
                <a:gd name="T6" fmla="*/ 94 w 96"/>
                <a:gd name="T7" fmla="*/ 37 h 71"/>
                <a:gd name="T8" fmla="*/ 94 w 96"/>
                <a:gd name="T9" fmla="*/ 37 h 71"/>
                <a:gd name="T10" fmla="*/ 88 w 96"/>
                <a:gd name="T11" fmla="*/ 37 h 71"/>
                <a:gd name="T12" fmla="*/ 82 w 96"/>
                <a:gd name="T13" fmla="*/ 29 h 71"/>
                <a:gd name="T14" fmla="*/ 88 w 96"/>
                <a:gd name="T15" fmla="*/ 29 h 71"/>
                <a:gd name="T16" fmla="*/ 82 w 96"/>
                <a:gd name="T17" fmla="*/ 29 h 71"/>
                <a:gd name="T18" fmla="*/ 82 w 96"/>
                <a:gd name="T19" fmla="*/ 21 h 71"/>
                <a:gd name="T20" fmla="*/ 58 w 96"/>
                <a:gd name="T21" fmla="*/ 21 h 71"/>
                <a:gd name="T22" fmla="*/ 48 w 96"/>
                <a:gd name="T23" fmla="*/ 0 h 71"/>
                <a:gd name="T24" fmla="*/ 42 w 96"/>
                <a:gd name="T25" fmla="*/ 8 h 71"/>
                <a:gd name="T26" fmla="*/ 42 w 96"/>
                <a:gd name="T27" fmla="*/ 8 h 71"/>
                <a:gd name="T28" fmla="*/ 42 w 96"/>
                <a:gd name="T29" fmla="*/ 8 h 71"/>
                <a:gd name="T30" fmla="*/ 36 w 96"/>
                <a:gd name="T31" fmla="*/ 8 h 71"/>
                <a:gd name="T32" fmla="*/ 36 w 96"/>
                <a:gd name="T33" fmla="*/ 8 h 71"/>
                <a:gd name="T34" fmla="*/ 30 w 96"/>
                <a:gd name="T35" fmla="*/ 16 h 71"/>
                <a:gd name="T36" fmla="*/ 30 w 96"/>
                <a:gd name="T37" fmla="*/ 16 h 71"/>
                <a:gd name="T38" fmla="*/ 30 w 96"/>
                <a:gd name="T39" fmla="*/ 16 h 71"/>
                <a:gd name="T40" fmla="*/ 36 w 96"/>
                <a:gd name="T41" fmla="*/ 21 h 71"/>
                <a:gd name="T42" fmla="*/ 30 w 96"/>
                <a:gd name="T43" fmla="*/ 21 h 71"/>
                <a:gd name="T44" fmla="*/ 30 w 96"/>
                <a:gd name="T45" fmla="*/ 21 h 71"/>
                <a:gd name="T46" fmla="*/ 30 w 96"/>
                <a:gd name="T47" fmla="*/ 29 h 71"/>
                <a:gd name="T48" fmla="*/ 30 w 96"/>
                <a:gd name="T49" fmla="*/ 29 h 71"/>
                <a:gd name="T50" fmla="*/ 24 w 96"/>
                <a:gd name="T51" fmla="*/ 29 h 71"/>
                <a:gd name="T52" fmla="*/ 24 w 96"/>
                <a:gd name="T53" fmla="*/ 29 h 71"/>
                <a:gd name="T54" fmla="*/ 18 w 96"/>
                <a:gd name="T55" fmla="*/ 29 h 71"/>
                <a:gd name="T56" fmla="*/ 18 w 96"/>
                <a:gd name="T57" fmla="*/ 29 h 71"/>
                <a:gd name="T58" fmla="*/ 12 w 96"/>
                <a:gd name="T59" fmla="*/ 29 h 71"/>
                <a:gd name="T60" fmla="*/ 6 w 96"/>
                <a:gd name="T61" fmla="*/ 29 h 71"/>
                <a:gd name="T62" fmla="*/ 0 w 96"/>
                <a:gd name="T63" fmla="*/ 29 h 71"/>
                <a:gd name="T64" fmla="*/ 6 w 96"/>
                <a:gd name="T65" fmla="*/ 37 h 71"/>
                <a:gd name="T66" fmla="*/ 12 w 96"/>
                <a:gd name="T67" fmla="*/ 44 h 71"/>
                <a:gd name="T68" fmla="*/ 12 w 96"/>
                <a:gd name="T69" fmla="*/ 37 h 71"/>
                <a:gd name="T70" fmla="*/ 24 w 96"/>
                <a:gd name="T71" fmla="*/ 60 h 71"/>
                <a:gd name="T72" fmla="*/ 30 w 96"/>
                <a:gd name="T73" fmla="*/ 68 h 71"/>
                <a:gd name="T74" fmla="*/ 48 w 96"/>
                <a:gd name="T75" fmla="*/ 82 h 71"/>
                <a:gd name="T76" fmla="*/ 64 w 96"/>
                <a:gd name="T77" fmla="*/ 90 h 71"/>
                <a:gd name="T78" fmla="*/ 64 w 96"/>
                <a:gd name="T79" fmla="*/ 90 h 71"/>
                <a:gd name="T80" fmla="*/ 70 w 96"/>
                <a:gd name="T81" fmla="*/ 90 h 71"/>
                <a:gd name="T82" fmla="*/ 70 w 96"/>
                <a:gd name="T83" fmla="*/ 90 h 71"/>
                <a:gd name="T84" fmla="*/ 64 w 96"/>
                <a:gd name="T85" fmla="*/ 82 h 71"/>
                <a:gd name="T86" fmla="*/ 58 w 96"/>
                <a:gd name="T87" fmla="*/ 82 h 71"/>
                <a:gd name="T88" fmla="*/ 58 w 96"/>
                <a:gd name="T89" fmla="*/ 74 h 71"/>
                <a:gd name="T90" fmla="*/ 48 w 96"/>
                <a:gd name="T91" fmla="*/ 60 h 71"/>
                <a:gd name="T92" fmla="*/ 48 w 96"/>
                <a:gd name="T93" fmla="*/ 60 h 71"/>
                <a:gd name="T94" fmla="*/ 42 w 96"/>
                <a:gd name="T95" fmla="*/ 60 h 71"/>
                <a:gd name="T96" fmla="*/ 42 w 96"/>
                <a:gd name="T97" fmla="*/ 52 h 71"/>
                <a:gd name="T98" fmla="*/ 36 w 96"/>
                <a:gd name="T99" fmla="*/ 44 h 71"/>
                <a:gd name="T100" fmla="*/ 36 w 96"/>
                <a:gd name="T101" fmla="*/ 37 h 71"/>
                <a:gd name="T102" fmla="*/ 42 w 96"/>
                <a:gd name="T103" fmla="*/ 37 h 71"/>
                <a:gd name="T104" fmla="*/ 42 w 96"/>
                <a:gd name="T105" fmla="*/ 44 h 71"/>
                <a:gd name="T106" fmla="*/ 48 w 96"/>
                <a:gd name="T107" fmla="*/ 37 h 71"/>
                <a:gd name="T108" fmla="*/ 52 w 96"/>
                <a:gd name="T109" fmla="*/ 37 h 71"/>
                <a:gd name="T110" fmla="*/ 58 w 96"/>
                <a:gd name="T111" fmla="*/ 37 h 71"/>
                <a:gd name="T112" fmla="*/ 70 w 96"/>
                <a:gd name="T113" fmla="*/ 37 h 71"/>
                <a:gd name="T114" fmla="*/ 70 w 96"/>
                <a:gd name="T115" fmla="*/ 37 h 71"/>
                <a:gd name="T116" fmla="*/ 70 w 96"/>
                <a:gd name="T117" fmla="*/ 37 h 71"/>
                <a:gd name="T118" fmla="*/ 76 w 96"/>
                <a:gd name="T119" fmla="*/ 37 h 71"/>
                <a:gd name="T120" fmla="*/ 76 w 96"/>
                <a:gd name="T121" fmla="*/ 37 h 71"/>
                <a:gd name="T122" fmla="*/ 82 w 96"/>
                <a:gd name="T123" fmla="*/ 37 h 71"/>
                <a:gd name="T124" fmla="*/ 82 w 96"/>
                <a:gd name="T125" fmla="*/ 44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prstDash val="solid"/>
              <a:round/>
              <a:headEnd/>
              <a:tailEnd/>
            </a:ln>
          </p:spPr>
          <p:txBody>
            <a:bodyPr/>
            <a:lstStyle/>
            <a:p>
              <a:endParaRPr lang="en-US"/>
            </a:p>
          </p:txBody>
        </p:sp>
        <p:sp>
          <p:nvSpPr>
            <p:cNvPr id="380" name="Freeform 4432"/>
            <p:cNvSpPr>
              <a:spLocks/>
            </p:cNvSpPr>
            <p:nvPr/>
          </p:nvSpPr>
          <p:spPr bwMode="auto">
            <a:xfrm>
              <a:off x="2800" y="1648"/>
              <a:ext cx="25" cy="14"/>
            </a:xfrm>
            <a:custGeom>
              <a:avLst/>
              <a:gdLst>
                <a:gd name="T0" fmla="*/ 26 w 24"/>
                <a:gd name="T1" fmla="*/ 16 h 12"/>
                <a:gd name="T2" fmla="*/ 26 w 24"/>
                <a:gd name="T3" fmla="*/ 16 h 12"/>
                <a:gd name="T4" fmla="*/ 20 w 24"/>
                <a:gd name="T5" fmla="*/ 8 h 12"/>
                <a:gd name="T6" fmla="*/ 14 w 24"/>
                <a:gd name="T7" fmla="*/ 8 h 12"/>
                <a:gd name="T8" fmla="*/ 14 w 24"/>
                <a:gd name="T9" fmla="*/ 0 h 12"/>
                <a:gd name="T10" fmla="*/ 6 w 24"/>
                <a:gd name="T11" fmla="*/ 8 h 12"/>
                <a:gd name="T12" fmla="*/ 0 w 24"/>
                <a:gd name="T13" fmla="*/ 0 h 12"/>
                <a:gd name="T14" fmla="*/ 26 w 24"/>
                <a:gd name="T15" fmla="*/ 1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p>
          </p:txBody>
        </p:sp>
        <p:sp>
          <p:nvSpPr>
            <p:cNvPr id="381" name="Freeform 4433"/>
            <p:cNvSpPr>
              <a:spLocks/>
            </p:cNvSpPr>
            <p:nvPr/>
          </p:nvSpPr>
          <p:spPr bwMode="auto">
            <a:xfrm>
              <a:off x="2449" y="1473"/>
              <a:ext cx="199" cy="189"/>
            </a:xfrm>
            <a:custGeom>
              <a:avLst/>
              <a:gdLst>
                <a:gd name="T0" fmla="*/ 201 w 197"/>
                <a:gd name="T1" fmla="*/ 183 h 167"/>
                <a:gd name="T2" fmla="*/ 195 w 197"/>
                <a:gd name="T3" fmla="*/ 183 h 167"/>
                <a:gd name="T4" fmla="*/ 195 w 197"/>
                <a:gd name="T5" fmla="*/ 183 h 167"/>
                <a:gd name="T6" fmla="*/ 160 w 197"/>
                <a:gd name="T7" fmla="*/ 191 h 167"/>
                <a:gd name="T8" fmla="*/ 154 w 197"/>
                <a:gd name="T9" fmla="*/ 191 h 167"/>
                <a:gd name="T10" fmla="*/ 128 w 197"/>
                <a:gd name="T11" fmla="*/ 198 h 167"/>
                <a:gd name="T12" fmla="*/ 104 w 197"/>
                <a:gd name="T13" fmla="*/ 214 h 167"/>
                <a:gd name="T14" fmla="*/ 98 w 197"/>
                <a:gd name="T15" fmla="*/ 214 h 167"/>
                <a:gd name="T16" fmla="*/ 48 w 197"/>
                <a:gd name="T17" fmla="*/ 191 h 167"/>
                <a:gd name="T18" fmla="*/ 56 w 197"/>
                <a:gd name="T19" fmla="*/ 160 h 167"/>
                <a:gd name="T20" fmla="*/ 68 w 197"/>
                <a:gd name="T21" fmla="*/ 145 h 167"/>
                <a:gd name="T22" fmla="*/ 62 w 197"/>
                <a:gd name="T23" fmla="*/ 123 h 167"/>
                <a:gd name="T24" fmla="*/ 42 w 197"/>
                <a:gd name="T25" fmla="*/ 100 h 167"/>
                <a:gd name="T26" fmla="*/ 36 w 197"/>
                <a:gd name="T27" fmla="*/ 92 h 167"/>
                <a:gd name="T28" fmla="*/ 12 w 197"/>
                <a:gd name="T29" fmla="*/ 77 h 167"/>
                <a:gd name="T30" fmla="*/ 6 w 197"/>
                <a:gd name="T31" fmla="*/ 69 h 167"/>
                <a:gd name="T32" fmla="*/ 0 w 197"/>
                <a:gd name="T33" fmla="*/ 69 h 167"/>
                <a:gd name="T34" fmla="*/ 30 w 197"/>
                <a:gd name="T35" fmla="*/ 61 h 167"/>
                <a:gd name="T36" fmla="*/ 48 w 197"/>
                <a:gd name="T37" fmla="*/ 38 h 167"/>
                <a:gd name="T38" fmla="*/ 56 w 197"/>
                <a:gd name="T39" fmla="*/ 38 h 167"/>
                <a:gd name="T40" fmla="*/ 80 w 197"/>
                <a:gd name="T41" fmla="*/ 38 h 167"/>
                <a:gd name="T42" fmla="*/ 104 w 197"/>
                <a:gd name="T43" fmla="*/ 8 h 167"/>
                <a:gd name="T44" fmla="*/ 122 w 197"/>
                <a:gd name="T45" fmla="*/ 8 h 167"/>
                <a:gd name="T46" fmla="*/ 146 w 197"/>
                <a:gd name="T47" fmla="*/ 23 h 167"/>
                <a:gd name="T48" fmla="*/ 166 w 197"/>
                <a:gd name="T49" fmla="*/ 38 h 167"/>
                <a:gd name="T50" fmla="*/ 178 w 197"/>
                <a:gd name="T51" fmla="*/ 38 h 167"/>
                <a:gd name="T52" fmla="*/ 201 w 197"/>
                <a:gd name="T53" fmla="*/ 54 h 167"/>
                <a:gd name="T54" fmla="*/ 189 w 197"/>
                <a:gd name="T55" fmla="*/ 92 h 167"/>
                <a:gd name="T56" fmla="*/ 172 w 197"/>
                <a:gd name="T57" fmla="*/ 115 h 167"/>
                <a:gd name="T58" fmla="*/ 189 w 197"/>
                <a:gd name="T59" fmla="*/ 129 h 167"/>
                <a:gd name="T60" fmla="*/ 183 w 197"/>
                <a:gd name="T61" fmla="*/ 145 h 167"/>
                <a:gd name="T62" fmla="*/ 189 w 197"/>
                <a:gd name="T63" fmla="*/ 160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prstDash val="solid"/>
              <a:round/>
              <a:headEnd/>
              <a:tailEnd/>
            </a:ln>
          </p:spPr>
          <p:txBody>
            <a:bodyPr/>
            <a:lstStyle/>
            <a:p>
              <a:endParaRPr lang="en-US"/>
            </a:p>
          </p:txBody>
        </p:sp>
        <p:sp>
          <p:nvSpPr>
            <p:cNvPr id="382" name="Freeform 4434"/>
            <p:cNvSpPr>
              <a:spLocks/>
            </p:cNvSpPr>
            <p:nvPr/>
          </p:nvSpPr>
          <p:spPr bwMode="auto">
            <a:xfrm>
              <a:off x="2667" y="1655"/>
              <a:ext cx="12" cy="27"/>
            </a:xfrm>
            <a:custGeom>
              <a:avLst/>
              <a:gdLst>
                <a:gd name="T0" fmla="*/ 6 w 12"/>
                <a:gd name="T1" fmla="*/ 30 h 24"/>
                <a:gd name="T2" fmla="*/ 0 w 12"/>
                <a:gd name="T3" fmla="*/ 23 h 24"/>
                <a:gd name="T4" fmla="*/ 0 w 12"/>
                <a:gd name="T5" fmla="*/ 16 h 24"/>
                <a:gd name="T6" fmla="*/ 6 w 12"/>
                <a:gd name="T7" fmla="*/ 0 h 24"/>
                <a:gd name="T8" fmla="*/ 12 w 12"/>
                <a:gd name="T9" fmla="*/ 16 h 24"/>
                <a:gd name="T10" fmla="*/ 6 w 12"/>
                <a:gd name="T11" fmla="*/ 3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p>
          </p:txBody>
        </p:sp>
        <p:sp>
          <p:nvSpPr>
            <p:cNvPr id="383" name="Freeform 4435"/>
            <p:cNvSpPr>
              <a:spLocks/>
            </p:cNvSpPr>
            <p:nvPr/>
          </p:nvSpPr>
          <p:spPr bwMode="auto">
            <a:xfrm>
              <a:off x="2777" y="1527"/>
              <a:ext cx="109" cy="60"/>
            </a:xfrm>
            <a:custGeom>
              <a:avLst/>
              <a:gdLst>
                <a:gd name="T0" fmla="*/ 48 w 108"/>
                <a:gd name="T1" fmla="*/ 68 h 53"/>
                <a:gd name="T2" fmla="*/ 24 w 108"/>
                <a:gd name="T3" fmla="*/ 68 h 53"/>
                <a:gd name="T4" fmla="*/ 12 w 108"/>
                <a:gd name="T5" fmla="*/ 46 h 53"/>
                <a:gd name="T6" fmla="*/ 6 w 108"/>
                <a:gd name="T7" fmla="*/ 46 h 53"/>
                <a:gd name="T8" fmla="*/ 0 w 108"/>
                <a:gd name="T9" fmla="*/ 46 h 53"/>
                <a:gd name="T10" fmla="*/ 6 w 108"/>
                <a:gd name="T11" fmla="*/ 38 h 53"/>
                <a:gd name="T12" fmla="*/ 12 w 108"/>
                <a:gd name="T13" fmla="*/ 23 h 53"/>
                <a:gd name="T14" fmla="*/ 12 w 108"/>
                <a:gd name="T15" fmla="*/ 23 h 53"/>
                <a:gd name="T16" fmla="*/ 18 w 108"/>
                <a:gd name="T17" fmla="*/ 16 h 53"/>
                <a:gd name="T18" fmla="*/ 24 w 108"/>
                <a:gd name="T19" fmla="*/ 16 h 53"/>
                <a:gd name="T20" fmla="*/ 42 w 108"/>
                <a:gd name="T21" fmla="*/ 16 h 53"/>
                <a:gd name="T22" fmla="*/ 68 w 108"/>
                <a:gd name="T23" fmla="*/ 0 h 53"/>
                <a:gd name="T24" fmla="*/ 98 w 108"/>
                <a:gd name="T25" fmla="*/ 8 h 53"/>
                <a:gd name="T26" fmla="*/ 110 w 108"/>
                <a:gd name="T27" fmla="*/ 16 h 53"/>
                <a:gd name="T28" fmla="*/ 92 w 108"/>
                <a:gd name="T29" fmla="*/ 38 h 53"/>
                <a:gd name="T30" fmla="*/ 80 w 108"/>
                <a:gd name="T31" fmla="*/ 54 h 53"/>
                <a:gd name="T32" fmla="*/ 74 w 108"/>
                <a:gd name="T33" fmla="*/ 61 h 53"/>
                <a:gd name="T34" fmla="*/ 48 w 108"/>
                <a:gd name="T35" fmla="*/ 68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prstDash val="solid"/>
              <a:round/>
              <a:headEnd/>
              <a:tailEnd/>
            </a:ln>
          </p:spPr>
          <p:txBody>
            <a:bodyPr/>
            <a:lstStyle/>
            <a:p>
              <a:endParaRPr lang="en-US"/>
            </a:p>
          </p:txBody>
        </p:sp>
        <p:sp>
          <p:nvSpPr>
            <p:cNvPr id="384" name="Freeform 4436"/>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p>
          </p:txBody>
        </p:sp>
        <p:sp>
          <p:nvSpPr>
            <p:cNvPr id="385" name="Freeform 4437"/>
            <p:cNvSpPr>
              <a:spLocks/>
            </p:cNvSpPr>
            <p:nvPr/>
          </p:nvSpPr>
          <p:spPr bwMode="auto">
            <a:xfrm>
              <a:off x="2898" y="954"/>
              <a:ext cx="2122" cy="728"/>
            </a:xfrm>
            <a:custGeom>
              <a:avLst/>
              <a:gdLst>
                <a:gd name="T0" fmla="*/ 1856 w 2093"/>
                <a:gd name="T1" fmla="*/ 176 h 646"/>
                <a:gd name="T2" fmla="*/ 1679 w 2093"/>
                <a:gd name="T3" fmla="*/ 137 h 646"/>
                <a:gd name="T4" fmla="*/ 1518 w 2093"/>
                <a:gd name="T5" fmla="*/ 114 h 646"/>
                <a:gd name="T6" fmla="*/ 1378 w 2093"/>
                <a:gd name="T7" fmla="*/ 99 h 646"/>
                <a:gd name="T8" fmla="*/ 1340 w 2093"/>
                <a:gd name="T9" fmla="*/ 122 h 646"/>
                <a:gd name="T10" fmla="*/ 1248 w 2093"/>
                <a:gd name="T11" fmla="*/ 122 h 646"/>
                <a:gd name="T12" fmla="*/ 996 w 2093"/>
                <a:gd name="T13" fmla="*/ 69 h 646"/>
                <a:gd name="T14" fmla="*/ 983 w 2093"/>
                <a:gd name="T15" fmla="*/ 38 h 646"/>
                <a:gd name="T16" fmla="*/ 885 w 2093"/>
                <a:gd name="T17" fmla="*/ 8 h 646"/>
                <a:gd name="T18" fmla="*/ 811 w 2093"/>
                <a:gd name="T19" fmla="*/ 23 h 646"/>
                <a:gd name="T20" fmla="*/ 670 w 2093"/>
                <a:gd name="T21" fmla="*/ 53 h 646"/>
                <a:gd name="T22" fmla="*/ 664 w 2093"/>
                <a:gd name="T23" fmla="*/ 107 h 646"/>
                <a:gd name="T24" fmla="*/ 652 w 2093"/>
                <a:gd name="T25" fmla="*/ 114 h 646"/>
                <a:gd name="T26" fmla="*/ 572 w 2093"/>
                <a:gd name="T27" fmla="*/ 91 h 646"/>
                <a:gd name="T28" fmla="*/ 646 w 2093"/>
                <a:gd name="T29" fmla="*/ 176 h 646"/>
                <a:gd name="T30" fmla="*/ 608 w 2093"/>
                <a:gd name="T31" fmla="*/ 221 h 646"/>
                <a:gd name="T32" fmla="*/ 596 w 2093"/>
                <a:gd name="T33" fmla="*/ 198 h 646"/>
                <a:gd name="T34" fmla="*/ 486 w 2093"/>
                <a:gd name="T35" fmla="*/ 122 h 646"/>
                <a:gd name="T36" fmla="*/ 528 w 2093"/>
                <a:gd name="T37" fmla="*/ 190 h 646"/>
                <a:gd name="T38" fmla="*/ 398 w 2093"/>
                <a:gd name="T39" fmla="*/ 176 h 646"/>
                <a:gd name="T40" fmla="*/ 313 w 2093"/>
                <a:gd name="T41" fmla="*/ 183 h 646"/>
                <a:gd name="T42" fmla="*/ 221 w 2093"/>
                <a:gd name="T43" fmla="*/ 183 h 646"/>
                <a:gd name="T44" fmla="*/ 177 w 2093"/>
                <a:gd name="T45" fmla="*/ 237 h 646"/>
                <a:gd name="T46" fmla="*/ 103 w 2093"/>
                <a:gd name="T47" fmla="*/ 266 h 646"/>
                <a:gd name="T48" fmla="*/ 135 w 2093"/>
                <a:gd name="T49" fmla="*/ 237 h 646"/>
                <a:gd name="T50" fmla="*/ 50 w 2093"/>
                <a:gd name="T51" fmla="*/ 168 h 646"/>
                <a:gd name="T52" fmla="*/ 0 w 2093"/>
                <a:gd name="T53" fmla="*/ 176 h 646"/>
                <a:gd name="T54" fmla="*/ 67 w 2093"/>
                <a:gd name="T55" fmla="*/ 303 h 646"/>
                <a:gd name="T56" fmla="*/ 44 w 2093"/>
                <a:gd name="T57" fmla="*/ 372 h 646"/>
                <a:gd name="T58" fmla="*/ 97 w 2093"/>
                <a:gd name="T59" fmla="*/ 501 h 646"/>
                <a:gd name="T60" fmla="*/ 233 w 2093"/>
                <a:gd name="T61" fmla="*/ 616 h 646"/>
                <a:gd name="T62" fmla="*/ 239 w 2093"/>
                <a:gd name="T63" fmla="*/ 708 h 646"/>
                <a:gd name="T64" fmla="*/ 283 w 2093"/>
                <a:gd name="T65" fmla="*/ 760 h 646"/>
                <a:gd name="T66" fmla="*/ 392 w 2093"/>
                <a:gd name="T67" fmla="*/ 767 h 646"/>
                <a:gd name="T68" fmla="*/ 363 w 2093"/>
                <a:gd name="T69" fmla="*/ 609 h 646"/>
                <a:gd name="T70" fmla="*/ 534 w 2093"/>
                <a:gd name="T71" fmla="*/ 578 h 646"/>
                <a:gd name="T72" fmla="*/ 614 w 2093"/>
                <a:gd name="T73" fmla="*/ 501 h 646"/>
                <a:gd name="T74" fmla="*/ 767 w 2093"/>
                <a:gd name="T75" fmla="*/ 509 h 646"/>
                <a:gd name="T76" fmla="*/ 916 w 2093"/>
                <a:gd name="T77" fmla="*/ 586 h 646"/>
                <a:gd name="T78" fmla="*/ 1063 w 2093"/>
                <a:gd name="T79" fmla="*/ 593 h 646"/>
                <a:gd name="T80" fmla="*/ 1204 w 2093"/>
                <a:gd name="T81" fmla="*/ 578 h 646"/>
                <a:gd name="T82" fmla="*/ 1413 w 2093"/>
                <a:gd name="T83" fmla="*/ 609 h 646"/>
                <a:gd name="T84" fmla="*/ 1481 w 2093"/>
                <a:gd name="T85" fmla="*/ 532 h 646"/>
                <a:gd name="T86" fmla="*/ 1673 w 2093"/>
                <a:gd name="T87" fmla="*/ 631 h 646"/>
                <a:gd name="T88" fmla="*/ 1752 w 2093"/>
                <a:gd name="T89" fmla="*/ 744 h 646"/>
                <a:gd name="T90" fmla="*/ 1788 w 2093"/>
                <a:gd name="T91" fmla="*/ 774 h 646"/>
                <a:gd name="T92" fmla="*/ 1838 w 2093"/>
                <a:gd name="T93" fmla="*/ 631 h 646"/>
                <a:gd name="T94" fmla="*/ 1727 w 2093"/>
                <a:gd name="T95" fmla="*/ 509 h 646"/>
                <a:gd name="T96" fmla="*/ 1679 w 2093"/>
                <a:gd name="T97" fmla="*/ 456 h 646"/>
                <a:gd name="T98" fmla="*/ 1746 w 2093"/>
                <a:gd name="T99" fmla="*/ 388 h 646"/>
                <a:gd name="T100" fmla="*/ 1856 w 2093"/>
                <a:gd name="T101" fmla="*/ 388 h 646"/>
                <a:gd name="T102" fmla="*/ 1912 w 2093"/>
                <a:gd name="T103" fmla="*/ 349 h 646"/>
                <a:gd name="T104" fmla="*/ 1943 w 2093"/>
                <a:gd name="T105" fmla="*/ 319 h 646"/>
                <a:gd name="T106" fmla="*/ 1955 w 2093"/>
                <a:gd name="T107" fmla="*/ 463 h 646"/>
                <a:gd name="T108" fmla="*/ 2071 w 2093"/>
                <a:gd name="T109" fmla="*/ 540 h 646"/>
                <a:gd name="T110" fmla="*/ 2048 w 2093"/>
                <a:gd name="T111" fmla="*/ 449 h 646"/>
                <a:gd name="T112" fmla="*/ 2004 w 2093"/>
                <a:gd name="T113" fmla="*/ 372 h 646"/>
                <a:gd name="T114" fmla="*/ 2083 w 2093"/>
                <a:gd name="T115" fmla="*/ 341 h 646"/>
                <a:gd name="T116" fmla="*/ 2121 w 2093"/>
                <a:gd name="T117" fmla="*/ 296 h 646"/>
                <a:gd name="T118" fmla="*/ 2017 w 2093"/>
                <a:gd name="T119" fmla="*/ 198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prstDash val="solid"/>
              <a:round/>
              <a:headEnd/>
              <a:tailEnd/>
            </a:ln>
          </p:spPr>
          <p:txBody>
            <a:bodyPr/>
            <a:lstStyle/>
            <a:p>
              <a:endParaRPr lang="en-US"/>
            </a:p>
          </p:txBody>
        </p:sp>
        <p:sp>
          <p:nvSpPr>
            <p:cNvPr id="386" name="Freeform 4438"/>
            <p:cNvSpPr>
              <a:spLocks/>
            </p:cNvSpPr>
            <p:nvPr/>
          </p:nvSpPr>
          <p:spPr bwMode="auto">
            <a:xfrm>
              <a:off x="4656" y="1399"/>
              <a:ext cx="145" cy="183"/>
            </a:xfrm>
            <a:custGeom>
              <a:avLst/>
              <a:gdLst>
                <a:gd name="T0" fmla="*/ 128 w 144"/>
                <a:gd name="T1" fmla="*/ 146 h 162"/>
                <a:gd name="T2" fmla="*/ 110 w 144"/>
                <a:gd name="T3" fmla="*/ 122 h 162"/>
                <a:gd name="T4" fmla="*/ 92 w 144"/>
                <a:gd name="T5" fmla="*/ 99 h 162"/>
                <a:gd name="T6" fmla="*/ 74 w 144"/>
                <a:gd name="T7" fmla="*/ 77 h 162"/>
                <a:gd name="T8" fmla="*/ 48 w 144"/>
                <a:gd name="T9" fmla="*/ 61 h 162"/>
                <a:gd name="T10" fmla="*/ 48 w 144"/>
                <a:gd name="T11" fmla="*/ 53 h 162"/>
                <a:gd name="T12" fmla="*/ 24 w 144"/>
                <a:gd name="T13" fmla="*/ 23 h 162"/>
                <a:gd name="T14" fmla="*/ 6 w 144"/>
                <a:gd name="T15" fmla="*/ 0 h 162"/>
                <a:gd name="T16" fmla="*/ 0 w 144"/>
                <a:gd name="T17" fmla="*/ 8 h 162"/>
                <a:gd name="T18" fmla="*/ 18 w 144"/>
                <a:gd name="T19" fmla="*/ 23 h 162"/>
                <a:gd name="T20" fmla="*/ 12 w 144"/>
                <a:gd name="T21" fmla="*/ 31 h 162"/>
                <a:gd name="T22" fmla="*/ 6 w 144"/>
                <a:gd name="T23" fmla="*/ 31 h 162"/>
                <a:gd name="T24" fmla="*/ 42 w 144"/>
                <a:gd name="T25" fmla="*/ 69 h 162"/>
                <a:gd name="T26" fmla="*/ 54 w 144"/>
                <a:gd name="T27" fmla="*/ 92 h 162"/>
                <a:gd name="T28" fmla="*/ 74 w 144"/>
                <a:gd name="T29" fmla="*/ 115 h 162"/>
                <a:gd name="T30" fmla="*/ 86 w 144"/>
                <a:gd name="T31" fmla="*/ 138 h 162"/>
                <a:gd name="T32" fmla="*/ 98 w 144"/>
                <a:gd name="T33" fmla="*/ 160 h 162"/>
                <a:gd name="T34" fmla="*/ 110 w 144"/>
                <a:gd name="T35" fmla="*/ 184 h 162"/>
                <a:gd name="T36" fmla="*/ 122 w 144"/>
                <a:gd name="T37" fmla="*/ 207 h 162"/>
                <a:gd name="T38" fmla="*/ 128 w 144"/>
                <a:gd name="T39" fmla="*/ 207 h 162"/>
                <a:gd name="T40" fmla="*/ 128 w 144"/>
                <a:gd name="T41" fmla="*/ 191 h 162"/>
                <a:gd name="T42" fmla="*/ 140 w 144"/>
                <a:gd name="T43" fmla="*/ 199 h 162"/>
                <a:gd name="T44" fmla="*/ 146 w 144"/>
                <a:gd name="T45" fmla="*/ 207 h 162"/>
                <a:gd name="T46" fmla="*/ 134 w 144"/>
                <a:gd name="T47" fmla="*/ 191 h 162"/>
                <a:gd name="T48" fmla="*/ 104 w 144"/>
                <a:gd name="T49" fmla="*/ 160 h 162"/>
                <a:gd name="T50" fmla="*/ 98 w 144"/>
                <a:gd name="T51" fmla="*/ 130 h 162"/>
                <a:gd name="T52" fmla="*/ 104 w 144"/>
                <a:gd name="T53" fmla="*/ 130 h 162"/>
                <a:gd name="T54" fmla="*/ 122 w 144"/>
                <a:gd name="T55" fmla="*/ 138 h 162"/>
                <a:gd name="T56" fmla="*/ 128 w 144"/>
                <a:gd name="T57" fmla="*/ 146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prstDash val="solid"/>
              <a:round/>
              <a:headEnd/>
              <a:tailEnd/>
            </a:ln>
          </p:spPr>
          <p:txBody>
            <a:bodyPr/>
            <a:lstStyle/>
            <a:p>
              <a:endParaRPr lang="en-US"/>
            </a:p>
          </p:txBody>
        </p:sp>
        <p:sp>
          <p:nvSpPr>
            <p:cNvPr id="387" name="Freeform 4439"/>
            <p:cNvSpPr>
              <a:spLocks/>
            </p:cNvSpPr>
            <p:nvPr/>
          </p:nvSpPr>
          <p:spPr bwMode="auto">
            <a:xfrm>
              <a:off x="3176" y="961"/>
              <a:ext cx="158" cy="67"/>
            </a:xfrm>
            <a:custGeom>
              <a:avLst/>
              <a:gdLst>
                <a:gd name="T0" fmla="*/ 161 w 155"/>
                <a:gd name="T1" fmla="*/ 8 h 60"/>
                <a:gd name="T2" fmla="*/ 149 w 155"/>
                <a:gd name="T3" fmla="*/ 15 h 60"/>
                <a:gd name="T4" fmla="*/ 111 w 155"/>
                <a:gd name="T5" fmla="*/ 30 h 60"/>
                <a:gd name="T6" fmla="*/ 82 w 155"/>
                <a:gd name="T7" fmla="*/ 38 h 60"/>
                <a:gd name="T8" fmla="*/ 68 w 155"/>
                <a:gd name="T9" fmla="*/ 38 h 60"/>
                <a:gd name="T10" fmla="*/ 74 w 155"/>
                <a:gd name="T11" fmla="*/ 45 h 60"/>
                <a:gd name="T12" fmla="*/ 74 w 155"/>
                <a:gd name="T13" fmla="*/ 45 h 60"/>
                <a:gd name="T14" fmla="*/ 62 w 155"/>
                <a:gd name="T15" fmla="*/ 45 h 60"/>
                <a:gd name="T16" fmla="*/ 68 w 155"/>
                <a:gd name="T17" fmla="*/ 52 h 60"/>
                <a:gd name="T18" fmla="*/ 50 w 155"/>
                <a:gd name="T19" fmla="*/ 45 h 60"/>
                <a:gd name="T20" fmla="*/ 56 w 155"/>
                <a:gd name="T21" fmla="*/ 60 h 60"/>
                <a:gd name="T22" fmla="*/ 50 w 155"/>
                <a:gd name="T23" fmla="*/ 60 h 60"/>
                <a:gd name="T24" fmla="*/ 56 w 155"/>
                <a:gd name="T25" fmla="*/ 67 h 60"/>
                <a:gd name="T26" fmla="*/ 38 w 155"/>
                <a:gd name="T27" fmla="*/ 60 h 60"/>
                <a:gd name="T28" fmla="*/ 56 w 155"/>
                <a:gd name="T29" fmla="*/ 67 h 60"/>
                <a:gd name="T30" fmla="*/ 44 w 155"/>
                <a:gd name="T31" fmla="*/ 67 h 60"/>
                <a:gd name="T32" fmla="*/ 50 w 155"/>
                <a:gd name="T33" fmla="*/ 75 h 60"/>
                <a:gd name="T34" fmla="*/ 12 w 155"/>
                <a:gd name="T35" fmla="*/ 67 h 60"/>
                <a:gd name="T36" fmla="*/ 18 w 155"/>
                <a:gd name="T37" fmla="*/ 67 h 60"/>
                <a:gd name="T38" fmla="*/ 0 w 155"/>
                <a:gd name="T39" fmla="*/ 67 h 60"/>
                <a:gd name="T40" fmla="*/ 18 w 155"/>
                <a:gd name="T41" fmla="*/ 60 h 60"/>
                <a:gd name="T42" fmla="*/ 24 w 155"/>
                <a:gd name="T43" fmla="*/ 52 h 60"/>
                <a:gd name="T44" fmla="*/ 18 w 155"/>
                <a:gd name="T45" fmla="*/ 52 h 60"/>
                <a:gd name="T46" fmla="*/ 18 w 155"/>
                <a:gd name="T47" fmla="*/ 45 h 60"/>
                <a:gd name="T48" fmla="*/ 32 w 155"/>
                <a:gd name="T49" fmla="*/ 45 h 60"/>
                <a:gd name="T50" fmla="*/ 24 w 155"/>
                <a:gd name="T51" fmla="*/ 45 h 60"/>
                <a:gd name="T52" fmla="*/ 24 w 155"/>
                <a:gd name="T53" fmla="*/ 38 h 60"/>
                <a:gd name="T54" fmla="*/ 18 w 155"/>
                <a:gd name="T55" fmla="*/ 38 h 60"/>
                <a:gd name="T56" fmla="*/ 24 w 155"/>
                <a:gd name="T57" fmla="*/ 38 h 60"/>
                <a:gd name="T58" fmla="*/ 38 w 155"/>
                <a:gd name="T59" fmla="*/ 30 h 60"/>
                <a:gd name="T60" fmla="*/ 62 w 155"/>
                <a:gd name="T61" fmla="*/ 22 h 60"/>
                <a:gd name="T62" fmla="*/ 68 w 155"/>
                <a:gd name="T63" fmla="*/ 15 h 60"/>
                <a:gd name="T64" fmla="*/ 123 w 155"/>
                <a:gd name="T65" fmla="*/ 8 h 60"/>
                <a:gd name="T66" fmla="*/ 143 w 155"/>
                <a:gd name="T67" fmla="*/ 0 h 60"/>
                <a:gd name="T68" fmla="*/ 161 w 155"/>
                <a:gd name="T69" fmla="*/ 8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prstDash val="solid"/>
              <a:round/>
              <a:headEnd/>
              <a:tailEnd/>
            </a:ln>
          </p:spPr>
          <p:txBody>
            <a:bodyPr/>
            <a:lstStyle/>
            <a:p>
              <a:endParaRPr lang="en-US"/>
            </a:p>
          </p:txBody>
        </p:sp>
        <p:sp>
          <p:nvSpPr>
            <p:cNvPr id="388" name="Freeform 4440"/>
            <p:cNvSpPr>
              <a:spLocks/>
            </p:cNvSpPr>
            <p:nvPr/>
          </p:nvSpPr>
          <p:spPr bwMode="auto">
            <a:xfrm>
              <a:off x="3171" y="1028"/>
              <a:ext cx="84" cy="48"/>
            </a:xfrm>
            <a:custGeom>
              <a:avLst/>
              <a:gdLst>
                <a:gd name="T0" fmla="*/ 84 w 84"/>
                <a:gd name="T1" fmla="*/ 55 h 42"/>
                <a:gd name="T2" fmla="*/ 54 w 84"/>
                <a:gd name="T3" fmla="*/ 31 h 42"/>
                <a:gd name="T4" fmla="*/ 42 w 84"/>
                <a:gd name="T5" fmla="*/ 16 h 42"/>
                <a:gd name="T6" fmla="*/ 42 w 84"/>
                <a:gd name="T7" fmla="*/ 8 h 42"/>
                <a:gd name="T8" fmla="*/ 42 w 84"/>
                <a:gd name="T9" fmla="*/ 8 h 42"/>
                <a:gd name="T10" fmla="*/ 48 w 84"/>
                <a:gd name="T11" fmla="*/ 0 h 42"/>
                <a:gd name="T12" fmla="*/ 12 w 84"/>
                <a:gd name="T13" fmla="*/ 0 h 42"/>
                <a:gd name="T14" fmla="*/ 12 w 84"/>
                <a:gd name="T15" fmla="*/ 8 h 42"/>
                <a:gd name="T16" fmla="*/ 6 w 84"/>
                <a:gd name="T17" fmla="*/ 16 h 42"/>
                <a:gd name="T18" fmla="*/ 12 w 84"/>
                <a:gd name="T19" fmla="*/ 16 h 42"/>
                <a:gd name="T20" fmla="*/ 6 w 84"/>
                <a:gd name="T21" fmla="*/ 24 h 42"/>
                <a:gd name="T22" fmla="*/ 0 w 84"/>
                <a:gd name="T23" fmla="*/ 31 h 42"/>
                <a:gd name="T24" fmla="*/ 6 w 84"/>
                <a:gd name="T25" fmla="*/ 39 h 42"/>
                <a:gd name="T26" fmla="*/ 18 w 84"/>
                <a:gd name="T27" fmla="*/ 39 h 42"/>
                <a:gd name="T28" fmla="*/ 24 w 84"/>
                <a:gd name="T29" fmla="*/ 39 h 42"/>
                <a:gd name="T30" fmla="*/ 30 w 84"/>
                <a:gd name="T31" fmla="*/ 39 h 42"/>
                <a:gd name="T32" fmla="*/ 36 w 84"/>
                <a:gd name="T33" fmla="*/ 47 h 42"/>
                <a:gd name="T34" fmla="*/ 36 w 84"/>
                <a:gd name="T35" fmla="*/ 47 h 42"/>
                <a:gd name="T36" fmla="*/ 48 w 84"/>
                <a:gd name="T37" fmla="*/ 55 h 42"/>
                <a:gd name="T38" fmla="*/ 60 w 84"/>
                <a:gd name="T39" fmla="*/ 55 h 42"/>
                <a:gd name="T40" fmla="*/ 66 w 84"/>
                <a:gd name="T41" fmla="*/ 55 h 42"/>
                <a:gd name="T42" fmla="*/ 78 w 84"/>
                <a:gd name="T43" fmla="*/ 55 h 42"/>
                <a:gd name="T44" fmla="*/ 84 w 84"/>
                <a:gd name="T45" fmla="*/ 55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prstDash val="solid"/>
              <a:round/>
              <a:headEnd/>
              <a:tailEnd/>
            </a:ln>
          </p:spPr>
          <p:txBody>
            <a:bodyPr/>
            <a:lstStyle/>
            <a:p>
              <a:endParaRPr lang="en-US"/>
            </a:p>
          </p:txBody>
        </p:sp>
        <p:sp>
          <p:nvSpPr>
            <p:cNvPr id="389" name="Freeform 4441"/>
            <p:cNvSpPr>
              <a:spLocks/>
            </p:cNvSpPr>
            <p:nvPr/>
          </p:nvSpPr>
          <p:spPr bwMode="auto">
            <a:xfrm>
              <a:off x="4153" y="974"/>
              <a:ext cx="102" cy="27"/>
            </a:xfrm>
            <a:custGeom>
              <a:avLst/>
              <a:gdLst>
                <a:gd name="T0" fmla="*/ 102 w 102"/>
                <a:gd name="T1" fmla="*/ 16 h 24"/>
                <a:gd name="T2" fmla="*/ 36 w 102"/>
                <a:gd name="T3" fmla="*/ 0 h 24"/>
                <a:gd name="T4" fmla="*/ 48 w 102"/>
                <a:gd name="T5" fmla="*/ 8 h 24"/>
                <a:gd name="T6" fmla="*/ 36 w 102"/>
                <a:gd name="T7" fmla="*/ 8 h 24"/>
                <a:gd name="T8" fmla="*/ 42 w 102"/>
                <a:gd name="T9" fmla="*/ 8 h 24"/>
                <a:gd name="T10" fmla="*/ 12 w 102"/>
                <a:gd name="T11" fmla="*/ 8 h 24"/>
                <a:gd name="T12" fmla="*/ 0 w 102"/>
                <a:gd name="T13" fmla="*/ 8 h 24"/>
                <a:gd name="T14" fmla="*/ 0 w 102"/>
                <a:gd name="T15" fmla="*/ 8 h 24"/>
                <a:gd name="T16" fmla="*/ 6 w 102"/>
                <a:gd name="T17" fmla="*/ 16 h 24"/>
                <a:gd name="T18" fmla="*/ 12 w 102"/>
                <a:gd name="T19" fmla="*/ 23 h 24"/>
                <a:gd name="T20" fmla="*/ 48 w 102"/>
                <a:gd name="T21" fmla="*/ 30 h 24"/>
                <a:gd name="T22" fmla="*/ 54 w 102"/>
                <a:gd name="T23" fmla="*/ 30 h 24"/>
                <a:gd name="T24" fmla="*/ 84 w 102"/>
                <a:gd name="T25" fmla="*/ 23 h 24"/>
                <a:gd name="T26" fmla="*/ 96 w 102"/>
                <a:gd name="T27" fmla="*/ 23 h 24"/>
                <a:gd name="T28" fmla="*/ 90 w 102"/>
                <a:gd name="T29" fmla="*/ 23 h 24"/>
                <a:gd name="T30" fmla="*/ 102 w 102"/>
                <a:gd name="T31" fmla="*/ 23 h 24"/>
                <a:gd name="T32" fmla="*/ 102 w 102"/>
                <a:gd name="T33" fmla="*/ 16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p>
          </p:txBody>
        </p:sp>
        <p:sp>
          <p:nvSpPr>
            <p:cNvPr id="390" name="Freeform 4442"/>
            <p:cNvSpPr>
              <a:spLocks/>
            </p:cNvSpPr>
            <p:nvPr/>
          </p:nvSpPr>
          <p:spPr bwMode="auto">
            <a:xfrm>
              <a:off x="3571" y="914"/>
              <a:ext cx="77" cy="20"/>
            </a:xfrm>
            <a:custGeom>
              <a:avLst/>
              <a:gdLst>
                <a:gd name="T0" fmla="*/ 65 w 77"/>
                <a:gd name="T1" fmla="*/ 8 h 18"/>
                <a:gd name="T2" fmla="*/ 47 w 77"/>
                <a:gd name="T3" fmla="*/ 0 h 18"/>
                <a:gd name="T4" fmla="*/ 36 w 77"/>
                <a:gd name="T5" fmla="*/ 8 h 18"/>
                <a:gd name="T6" fmla="*/ 30 w 77"/>
                <a:gd name="T7" fmla="*/ 0 h 18"/>
                <a:gd name="T8" fmla="*/ 0 w 77"/>
                <a:gd name="T9" fmla="*/ 0 h 18"/>
                <a:gd name="T10" fmla="*/ 0 w 77"/>
                <a:gd name="T11" fmla="*/ 8 h 18"/>
                <a:gd name="T12" fmla="*/ 6 w 77"/>
                <a:gd name="T13" fmla="*/ 8 h 18"/>
                <a:gd name="T14" fmla="*/ 24 w 77"/>
                <a:gd name="T15" fmla="*/ 14 h 18"/>
                <a:gd name="T16" fmla="*/ 77 w 77"/>
                <a:gd name="T17" fmla="*/ 22 h 18"/>
                <a:gd name="T18" fmla="*/ 71 w 77"/>
                <a:gd name="T19" fmla="*/ 14 h 18"/>
                <a:gd name="T20" fmla="*/ 65 w 77"/>
                <a:gd name="T21" fmla="*/ 8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prstDash val="solid"/>
              <a:round/>
              <a:headEnd/>
              <a:tailEnd/>
            </a:ln>
          </p:spPr>
          <p:txBody>
            <a:bodyPr/>
            <a:lstStyle/>
            <a:p>
              <a:endParaRPr lang="en-US"/>
            </a:p>
          </p:txBody>
        </p:sp>
        <p:sp>
          <p:nvSpPr>
            <p:cNvPr id="391" name="Freeform 4443"/>
            <p:cNvSpPr>
              <a:spLocks/>
            </p:cNvSpPr>
            <p:nvPr/>
          </p:nvSpPr>
          <p:spPr bwMode="auto">
            <a:xfrm>
              <a:off x="3661" y="920"/>
              <a:ext cx="62" cy="27"/>
            </a:xfrm>
            <a:custGeom>
              <a:avLst/>
              <a:gdLst>
                <a:gd name="T0" fmla="*/ 64 w 60"/>
                <a:gd name="T1" fmla="*/ 16 h 24"/>
                <a:gd name="T2" fmla="*/ 32 w 60"/>
                <a:gd name="T3" fmla="*/ 8 h 24"/>
                <a:gd name="T4" fmla="*/ 20 w 60"/>
                <a:gd name="T5" fmla="*/ 16 h 24"/>
                <a:gd name="T6" fmla="*/ 20 w 60"/>
                <a:gd name="T7" fmla="*/ 8 h 24"/>
                <a:gd name="T8" fmla="*/ 6 w 60"/>
                <a:gd name="T9" fmla="*/ 0 h 24"/>
                <a:gd name="T10" fmla="*/ 12 w 60"/>
                <a:gd name="T11" fmla="*/ 8 h 24"/>
                <a:gd name="T12" fmla="*/ 0 w 60"/>
                <a:gd name="T13" fmla="*/ 8 h 24"/>
                <a:gd name="T14" fmla="*/ 0 w 60"/>
                <a:gd name="T15" fmla="*/ 8 h 24"/>
                <a:gd name="T16" fmla="*/ 6 w 60"/>
                <a:gd name="T17" fmla="*/ 16 h 24"/>
                <a:gd name="T18" fmla="*/ 0 w 60"/>
                <a:gd name="T19" fmla="*/ 23 h 24"/>
                <a:gd name="T20" fmla="*/ 6 w 60"/>
                <a:gd name="T21" fmla="*/ 30 h 24"/>
                <a:gd name="T22" fmla="*/ 64 w 60"/>
                <a:gd name="T23" fmla="*/ 23 h 24"/>
                <a:gd name="T24" fmla="*/ 64 w 60"/>
                <a:gd name="T25" fmla="*/ 16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prstDash val="solid"/>
              <a:round/>
              <a:headEnd/>
              <a:tailEnd/>
            </a:ln>
          </p:spPr>
          <p:txBody>
            <a:bodyPr/>
            <a:lstStyle/>
            <a:p>
              <a:endParaRPr lang="en-US"/>
            </a:p>
          </p:txBody>
        </p:sp>
        <p:sp>
          <p:nvSpPr>
            <p:cNvPr id="392" name="Freeform 4444"/>
            <p:cNvSpPr>
              <a:spLocks/>
            </p:cNvSpPr>
            <p:nvPr/>
          </p:nvSpPr>
          <p:spPr bwMode="auto">
            <a:xfrm>
              <a:off x="3535" y="900"/>
              <a:ext cx="67" cy="14"/>
            </a:xfrm>
            <a:custGeom>
              <a:avLst/>
              <a:gdLst>
                <a:gd name="T0" fmla="*/ 68 w 66"/>
                <a:gd name="T1" fmla="*/ 8 h 12"/>
                <a:gd name="T2" fmla="*/ 38 w 66"/>
                <a:gd name="T3" fmla="*/ 0 h 12"/>
                <a:gd name="T4" fmla="*/ 6 w 66"/>
                <a:gd name="T5" fmla="*/ 0 h 12"/>
                <a:gd name="T6" fmla="*/ 12 w 66"/>
                <a:gd name="T7" fmla="*/ 0 h 12"/>
                <a:gd name="T8" fmla="*/ 12 w 66"/>
                <a:gd name="T9" fmla="*/ 8 h 12"/>
                <a:gd name="T10" fmla="*/ 0 w 66"/>
                <a:gd name="T11" fmla="*/ 8 h 12"/>
                <a:gd name="T12" fmla="*/ 18 w 66"/>
                <a:gd name="T13" fmla="*/ 8 h 12"/>
                <a:gd name="T14" fmla="*/ 12 w 66"/>
                <a:gd name="T15" fmla="*/ 16 h 12"/>
                <a:gd name="T16" fmla="*/ 62 w 66"/>
                <a:gd name="T17" fmla="*/ 8 h 12"/>
                <a:gd name="T18" fmla="*/ 56 w 66"/>
                <a:gd name="T19" fmla="*/ 8 h 12"/>
                <a:gd name="T20" fmla="*/ 68 w 66"/>
                <a:gd name="T21" fmla="*/ 8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393" name="Freeform 4445"/>
            <p:cNvSpPr>
              <a:spLocks/>
            </p:cNvSpPr>
            <p:nvPr/>
          </p:nvSpPr>
          <p:spPr bwMode="auto">
            <a:xfrm>
              <a:off x="4268" y="988"/>
              <a:ext cx="67" cy="13"/>
            </a:xfrm>
            <a:custGeom>
              <a:avLst/>
              <a:gdLst>
                <a:gd name="T0" fmla="*/ 68 w 66"/>
                <a:gd name="T1" fmla="*/ 8 h 12"/>
                <a:gd name="T2" fmla="*/ 12 w 66"/>
                <a:gd name="T3" fmla="*/ 0 h 12"/>
                <a:gd name="T4" fmla="*/ 0 w 66"/>
                <a:gd name="T5" fmla="*/ 0 h 12"/>
                <a:gd name="T6" fmla="*/ 6 w 66"/>
                <a:gd name="T7" fmla="*/ 8 h 12"/>
                <a:gd name="T8" fmla="*/ 62 w 66"/>
                <a:gd name="T9" fmla="*/ 14 h 12"/>
                <a:gd name="T10" fmla="*/ 68 w 66"/>
                <a:gd name="T11" fmla="*/ 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394" name="Freeform 4446"/>
            <p:cNvSpPr>
              <a:spLocks/>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8 h 12"/>
                <a:gd name="T10" fmla="*/ 6 w 36"/>
                <a:gd name="T11" fmla="*/ 8 h 12"/>
                <a:gd name="T12" fmla="*/ 6 w 36"/>
                <a:gd name="T13" fmla="*/ 8 h 12"/>
                <a:gd name="T14" fmla="*/ 0 w 36"/>
                <a:gd name="T15" fmla="*/ 8 h 12"/>
                <a:gd name="T16" fmla="*/ 12 w 36"/>
                <a:gd name="T17" fmla="*/ 8 h 12"/>
                <a:gd name="T18" fmla="*/ 38 w 36"/>
                <a:gd name="T19" fmla="*/ 16 h 12"/>
                <a:gd name="T20" fmla="*/ 38 w 36"/>
                <a:gd name="T21" fmla="*/ 0 h 12"/>
                <a:gd name="T22" fmla="*/ 26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395" name="Freeform 4447"/>
            <p:cNvSpPr>
              <a:spLocks/>
            </p:cNvSpPr>
            <p:nvPr/>
          </p:nvSpPr>
          <p:spPr bwMode="auto">
            <a:xfrm>
              <a:off x="4238" y="1015"/>
              <a:ext cx="54" cy="13"/>
            </a:xfrm>
            <a:custGeom>
              <a:avLst/>
              <a:gdLst>
                <a:gd name="T0" fmla="*/ 55 w 53"/>
                <a:gd name="T1" fmla="*/ 14 h 12"/>
                <a:gd name="T2" fmla="*/ 0 w 53"/>
                <a:gd name="T3" fmla="*/ 8 h 12"/>
                <a:gd name="T4" fmla="*/ 18 w 53"/>
                <a:gd name="T5" fmla="*/ 0 h 12"/>
                <a:gd name="T6" fmla="*/ 49 w 53"/>
                <a:gd name="T7" fmla="*/ 14 h 12"/>
                <a:gd name="T8" fmla="*/ 55 w 53"/>
                <a:gd name="T9" fmla="*/ 1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p>
          </p:txBody>
        </p:sp>
        <p:sp>
          <p:nvSpPr>
            <p:cNvPr id="396" name="Freeform 4448"/>
            <p:cNvSpPr>
              <a:spLocks/>
            </p:cNvSpPr>
            <p:nvPr/>
          </p:nvSpPr>
          <p:spPr bwMode="auto">
            <a:xfrm>
              <a:off x="3146" y="1096"/>
              <a:ext cx="30" cy="14"/>
            </a:xfrm>
            <a:custGeom>
              <a:avLst/>
              <a:gdLst>
                <a:gd name="T0" fmla="*/ 30 w 30"/>
                <a:gd name="T1" fmla="*/ 8 h 12"/>
                <a:gd name="T2" fmla="*/ 12 w 30"/>
                <a:gd name="T3" fmla="*/ 16 h 12"/>
                <a:gd name="T4" fmla="*/ 0 w 30"/>
                <a:gd name="T5" fmla="*/ 8 h 12"/>
                <a:gd name="T6" fmla="*/ 12 w 30"/>
                <a:gd name="T7" fmla="*/ 0 h 12"/>
                <a:gd name="T8" fmla="*/ 30 w 30"/>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p>
          </p:txBody>
        </p:sp>
        <p:sp>
          <p:nvSpPr>
            <p:cNvPr id="397" name="Freeform 4449"/>
            <p:cNvSpPr>
              <a:spLocks/>
            </p:cNvSpPr>
            <p:nvPr/>
          </p:nvSpPr>
          <p:spPr bwMode="auto">
            <a:xfrm>
              <a:off x="3042" y="900"/>
              <a:ext cx="50" cy="14"/>
            </a:xfrm>
            <a:custGeom>
              <a:avLst/>
              <a:gdLst>
                <a:gd name="T0" fmla="*/ 52 w 48"/>
                <a:gd name="T1" fmla="*/ 8 h 12"/>
                <a:gd name="T2" fmla="*/ 20 w 48"/>
                <a:gd name="T3" fmla="*/ 8 h 12"/>
                <a:gd name="T4" fmla="*/ 6 w 48"/>
                <a:gd name="T5" fmla="*/ 16 h 12"/>
                <a:gd name="T6" fmla="*/ 0 w 48"/>
                <a:gd name="T7" fmla="*/ 16 h 12"/>
                <a:gd name="T8" fmla="*/ 6 w 48"/>
                <a:gd name="T9" fmla="*/ 8 h 12"/>
                <a:gd name="T10" fmla="*/ 26 w 48"/>
                <a:gd name="T11" fmla="*/ 8 h 12"/>
                <a:gd name="T12" fmla="*/ 46 w 48"/>
                <a:gd name="T13" fmla="*/ 0 h 12"/>
                <a:gd name="T14" fmla="*/ 52 w 48"/>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p>
          </p:txBody>
        </p:sp>
        <p:sp>
          <p:nvSpPr>
            <p:cNvPr id="398" name="Freeform 4450"/>
            <p:cNvSpPr>
              <a:spLocks/>
            </p:cNvSpPr>
            <p:nvPr/>
          </p:nvSpPr>
          <p:spPr bwMode="auto">
            <a:xfrm>
              <a:off x="4880" y="1594"/>
              <a:ext cx="19" cy="27"/>
            </a:xfrm>
            <a:custGeom>
              <a:avLst/>
              <a:gdLst>
                <a:gd name="T0" fmla="*/ 20 w 18"/>
                <a:gd name="T1" fmla="*/ 0 h 24"/>
                <a:gd name="T2" fmla="*/ 6 w 18"/>
                <a:gd name="T3" fmla="*/ 8 h 24"/>
                <a:gd name="T4" fmla="*/ 0 w 18"/>
                <a:gd name="T5" fmla="*/ 30 h 24"/>
                <a:gd name="T6" fmla="*/ 14 w 18"/>
                <a:gd name="T7" fmla="*/ 16 h 24"/>
                <a:gd name="T8" fmla="*/ 20 w 18"/>
                <a:gd name="T9" fmla="*/ 8 h 24"/>
                <a:gd name="T10" fmla="*/ 20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399" name="Freeform 4451"/>
            <p:cNvSpPr>
              <a:spLocks/>
            </p:cNvSpPr>
            <p:nvPr/>
          </p:nvSpPr>
          <p:spPr bwMode="auto">
            <a:xfrm>
              <a:off x="4782" y="1062"/>
              <a:ext cx="19" cy="14"/>
            </a:xfrm>
            <a:custGeom>
              <a:avLst/>
              <a:gdLst>
                <a:gd name="T0" fmla="*/ 6 w 18"/>
                <a:gd name="T1" fmla="*/ 0 h 12"/>
                <a:gd name="T2" fmla="*/ 0 w 18"/>
                <a:gd name="T3" fmla="*/ 8 h 12"/>
                <a:gd name="T4" fmla="*/ 14 w 18"/>
                <a:gd name="T5" fmla="*/ 16 h 12"/>
                <a:gd name="T6" fmla="*/ 20 w 18"/>
                <a:gd name="T7" fmla="*/ 8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400" name="Freeform 4452"/>
            <p:cNvSpPr>
              <a:spLocks/>
            </p:cNvSpPr>
            <p:nvPr/>
          </p:nvSpPr>
          <p:spPr bwMode="auto">
            <a:xfrm>
              <a:off x="3274" y="1082"/>
              <a:ext cx="30" cy="7"/>
            </a:xfrm>
            <a:custGeom>
              <a:avLst/>
              <a:gdLst>
                <a:gd name="T0" fmla="*/ 31 w 29"/>
                <a:gd name="T1" fmla="*/ 8 h 6"/>
                <a:gd name="T2" fmla="*/ 0 w 29"/>
                <a:gd name="T3" fmla="*/ 0 h 6"/>
                <a:gd name="T4" fmla="*/ 0 w 29"/>
                <a:gd name="T5" fmla="*/ 0 h 6"/>
                <a:gd name="T6" fmla="*/ 19 w 29"/>
                <a:gd name="T7" fmla="*/ 8 h 6"/>
                <a:gd name="T8" fmla="*/ 31 w 29"/>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p>
          </p:txBody>
        </p:sp>
        <p:sp>
          <p:nvSpPr>
            <p:cNvPr id="401" name="Freeform 4453"/>
            <p:cNvSpPr>
              <a:spLocks/>
            </p:cNvSpPr>
            <p:nvPr/>
          </p:nvSpPr>
          <p:spPr bwMode="auto">
            <a:xfrm>
              <a:off x="2843" y="1318"/>
              <a:ext cx="19" cy="7"/>
            </a:xfrm>
            <a:custGeom>
              <a:avLst/>
              <a:gdLst>
                <a:gd name="T0" fmla="*/ 20 w 18"/>
                <a:gd name="T1" fmla="*/ 0 h 6"/>
                <a:gd name="T2" fmla="*/ 0 w 18"/>
                <a:gd name="T3" fmla="*/ 8 h 6"/>
                <a:gd name="T4" fmla="*/ 0 w 18"/>
                <a:gd name="T5" fmla="*/ 0 h 6"/>
                <a:gd name="T6" fmla="*/ 20 w 18"/>
                <a:gd name="T7" fmla="*/ 0 h 6"/>
                <a:gd name="T8" fmla="*/ 20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402" name="Freeform 4454"/>
            <p:cNvSpPr>
              <a:spLocks/>
            </p:cNvSpPr>
            <p:nvPr/>
          </p:nvSpPr>
          <p:spPr bwMode="auto">
            <a:xfrm>
              <a:off x="4880" y="1298"/>
              <a:ext cx="13" cy="13"/>
            </a:xfrm>
            <a:custGeom>
              <a:avLst/>
              <a:gdLst>
                <a:gd name="T0" fmla="*/ 14 w 12"/>
                <a:gd name="T1" fmla="*/ 8 h 12"/>
                <a:gd name="T2" fmla="*/ 8 w 12"/>
                <a:gd name="T3" fmla="*/ 14 h 12"/>
                <a:gd name="T4" fmla="*/ 0 w 12"/>
                <a:gd name="T5" fmla="*/ 8 h 12"/>
                <a:gd name="T6" fmla="*/ 8 w 12"/>
                <a:gd name="T7" fmla="*/ 0 h 12"/>
                <a:gd name="T8" fmla="*/ 14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403" name="Freeform 4455"/>
            <p:cNvSpPr>
              <a:spLocks/>
            </p:cNvSpPr>
            <p:nvPr/>
          </p:nvSpPr>
          <p:spPr bwMode="auto">
            <a:xfrm>
              <a:off x="4680" y="1089"/>
              <a:ext cx="23" cy="7"/>
            </a:xfrm>
            <a:custGeom>
              <a:avLst/>
              <a:gdLst>
                <a:gd name="T0" fmla="*/ 22 w 24"/>
                <a:gd name="T1" fmla="*/ 0 h 6"/>
                <a:gd name="T2" fmla="*/ 16 w 24"/>
                <a:gd name="T3" fmla="*/ 8 h 6"/>
                <a:gd name="T4" fmla="*/ 0 w 24"/>
                <a:gd name="T5" fmla="*/ 0 h 6"/>
                <a:gd name="T6" fmla="*/ 16 w 24"/>
                <a:gd name="T7" fmla="*/ 0 h 6"/>
                <a:gd name="T8" fmla="*/ 22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404" name="Freeform 4456"/>
            <p:cNvSpPr>
              <a:spLocks/>
            </p:cNvSpPr>
            <p:nvPr/>
          </p:nvSpPr>
          <p:spPr bwMode="auto">
            <a:xfrm>
              <a:off x="3383" y="1022"/>
              <a:ext cx="23" cy="6"/>
            </a:xfrm>
            <a:custGeom>
              <a:avLst/>
              <a:gdLst>
                <a:gd name="T0" fmla="*/ 22 w 24"/>
                <a:gd name="T1" fmla="*/ 6 h 6"/>
                <a:gd name="T2" fmla="*/ 0 w 24"/>
                <a:gd name="T3" fmla="*/ 6 h 6"/>
                <a:gd name="T4" fmla="*/ 6 w 24"/>
                <a:gd name="T5" fmla="*/ 0 h 6"/>
                <a:gd name="T6" fmla="*/ 16 w 24"/>
                <a:gd name="T7" fmla="*/ 6 h 6"/>
                <a:gd name="T8" fmla="*/ 22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p>
          </p:txBody>
        </p:sp>
        <p:sp>
          <p:nvSpPr>
            <p:cNvPr id="405" name="Freeform 4457"/>
            <p:cNvSpPr>
              <a:spLocks/>
            </p:cNvSpPr>
            <p:nvPr/>
          </p:nvSpPr>
          <p:spPr bwMode="auto">
            <a:xfrm>
              <a:off x="3176" y="900"/>
              <a:ext cx="31" cy="7"/>
            </a:xfrm>
            <a:custGeom>
              <a:avLst/>
              <a:gdLst>
                <a:gd name="T0" fmla="*/ 32 w 30"/>
                <a:gd name="T1" fmla="*/ 0 h 6"/>
                <a:gd name="T2" fmla="*/ 0 w 30"/>
                <a:gd name="T3" fmla="*/ 8 h 6"/>
                <a:gd name="T4" fmla="*/ 20 w 30"/>
                <a:gd name="T5" fmla="*/ 8 h 6"/>
                <a:gd name="T6" fmla="*/ 32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406" name="Freeform 4458"/>
            <p:cNvSpPr>
              <a:spLocks/>
            </p:cNvSpPr>
            <p:nvPr/>
          </p:nvSpPr>
          <p:spPr bwMode="auto">
            <a:xfrm>
              <a:off x="3207" y="900"/>
              <a:ext cx="31" cy="1"/>
            </a:xfrm>
            <a:custGeom>
              <a:avLst/>
              <a:gdLst>
                <a:gd name="T0" fmla="*/ 32 w 30"/>
                <a:gd name="T1" fmla="*/ 0 h 1"/>
                <a:gd name="T2" fmla="*/ 0 w 30"/>
                <a:gd name="T3" fmla="*/ 0 h 1"/>
                <a:gd name="T4" fmla="*/ 32 w 30"/>
                <a:gd name="T5" fmla="*/ 0 h 1"/>
                <a:gd name="T6" fmla="*/ 32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407" name="Freeform 4459"/>
            <p:cNvSpPr>
              <a:spLocks/>
            </p:cNvSpPr>
            <p:nvPr/>
          </p:nvSpPr>
          <p:spPr bwMode="auto">
            <a:xfrm>
              <a:off x="3875" y="1008"/>
              <a:ext cx="23" cy="1"/>
            </a:xfrm>
            <a:custGeom>
              <a:avLst/>
              <a:gdLst>
                <a:gd name="T0" fmla="*/ 22 w 24"/>
                <a:gd name="T1" fmla="*/ 0 h 1"/>
                <a:gd name="T2" fmla="*/ 0 w 24"/>
                <a:gd name="T3" fmla="*/ 0 h 1"/>
                <a:gd name="T4" fmla="*/ 22 w 24"/>
                <a:gd name="T5" fmla="*/ 0 h 1"/>
                <a:gd name="T6" fmla="*/ 22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408" name="Freeform 4460"/>
            <p:cNvSpPr>
              <a:spLocks/>
            </p:cNvSpPr>
            <p:nvPr/>
          </p:nvSpPr>
          <p:spPr bwMode="auto">
            <a:xfrm>
              <a:off x="4922" y="1480"/>
              <a:ext cx="12" cy="13"/>
            </a:xfrm>
            <a:custGeom>
              <a:avLst/>
              <a:gdLst>
                <a:gd name="T0" fmla="*/ 12 w 12"/>
                <a:gd name="T1" fmla="*/ 0 h 12"/>
                <a:gd name="T2" fmla="*/ 6 w 12"/>
                <a:gd name="T3" fmla="*/ 14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409" name="Freeform 4461"/>
            <p:cNvSpPr>
              <a:spLocks/>
            </p:cNvSpPr>
            <p:nvPr/>
          </p:nvSpPr>
          <p:spPr bwMode="auto">
            <a:xfrm>
              <a:off x="4868" y="1614"/>
              <a:ext cx="7" cy="20"/>
            </a:xfrm>
            <a:custGeom>
              <a:avLst/>
              <a:gdLst>
                <a:gd name="T0" fmla="*/ 8 w 6"/>
                <a:gd name="T1" fmla="*/ 0 h 18"/>
                <a:gd name="T2" fmla="*/ 0 w 6"/>
                <a:gd name="T3" fmla="*/ 22 h 18"/>
                <a:gd name="T4" fmla="*/ 0 w 6"/>
                <a:gd name="T5" fmla="*/ 8 h 18"/>
                <a:gd name="T6" fmla="*/ 8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410" name="Freeform 4462"/>
            <p:cNvSpPr>
              <a:spLocks/>
            </p:cNvSpPr>
            <p:nvPr/>
          </p:nvSpPr>
          <p:spPr bwMode="auto">
            <a:xfrm>
              <a:off x="4226" y="1008"/>
              <a:ext cx="12" cy="7"/>
            </a:xfrm>
            <a:custGeom>
              <a:avLst/>
              <a:gdLst>
                <a:gd name="T0" fmla="*/ 12 w 12"/>
                <a:gd name="T1" fmla="*/ 0 h 6"/>
                <a:gd name="T2" fmla="*/ 0 w 12"/>
                <a:gd name="T3" fmla="*/ 8 h 6"/>
                <a:gd name="T4" fmla="*/ 12 w 12"/>
                <a:gd name="T5" fmla="*/ 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411" name="Freeform 4463"/>
            <p:cNvSpPr>
              <a:spLocks/>
            </p:cNvSpPr>
            <p:nvPr/>
          </p:nvSpPr>
          <p:spPr bwMode="auto">
            <a:xfrm>
              <a:off x="3024" y="906"/>
              <a:ext cx="38" cy="2"/>
            </a:xfrm>
            <a:custGeom>
              <a:avLst/>
              <a:gdLst>
                <a:gd name="T0" fmla="*/ 40 w 36"/>
                <a:gd name="T1" fmla="*/ 0 h 2"/>
                <a:gd name="T2" fmla="*/ 0 w 36"/>
                <a:gd name="T3" fmla="*/ 0 h 2"/>
                <a:gd name="T4" fmla="*/ 14 w 36"/>
                <a:gd name="T5" fmla="*/ 0 h 2"/>
                <a:gd name="T6" fmla="*/ 40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412" name="Freeform 4464"/>
            <p:cNvSpPr>
              <a:spLocks/>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413" name="Freeform 4465"/>
            <p:cNvSpPr>
              <a:spLocks/>
            </p:cNvSpPr>
            <p:nvPr/>
          </p:nvSpPr>
          <p:spPr bwMode="auto">
            <a:xfrm>
              <a:off x="3160" y="906"/>
              <a:ext cx="16" cy="7"/>
            </a:xfrm>
            <a:custGeom>
              <a:avLst/>
              <a:gdLst>
                <a:gd name="T0" fmla="*/ 14 w 18"/>
                <a:gd name="T1" fmla="*/ 0 h 6"/>
                <a:gd name="T2" fmla="*/ 0 w 18"/>
                <a:gd name="T3" fmla="*/ 0 h 6"/>
                <a:gd name="T4" fmla="*/ 4 w 18"/>
                <a:gd name="T5" fmla="*/ 8 h 6"/>
                <a:gd name="T6" fmla="*/ 14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414" name="Freeform 4466"/>
            <p:cNvSpPr>
              <a:spLocks/>
            </p:cNvSpPr>
            <p:nvPr/>
          </p:nvSpPr>
          <p:spPr bwMode="auto">
            <a:xfrm>
              <a:off x="4988" y="1378"/>
              <a:ext cx="25" cy="21"/>
            </a:xfrm>
            <a:custGeom>
              <a:avLst/>
              <a:gdLst>
                <a:gd name="T0" fmla="*/ 26 w 24"/>
                <a:gd name="T1" fmla="*/ 25 h 18"/>
                <a:gd name="T2" fmla="*/ 0 w 24"/>
                <a:gd name="T3" fmla="*/ 0 h 18"/>
                <a:gd name="T4" fmla="*/ 20 w 24"/>
                <a:gd name="T5" fmla="*/ 16 h 18"/>
                <a:gd name="T6" fmla="*/ 26 w 24"/>
                <a:gd name="T7" fmla="*/ 2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p>
          </p:txBody>
        </p:sp>
        <p:sp>
          <p:nvSpPr>
            <p:cNvPr id="415" name="Freeform 4467"/>
            <p:cNvSpPr>
              <a:spLocks/>
            </p:cNvSpPr>
            <p:nvPr/>
          </p:nvSpPr>
          <p:spPr bwMode="auto">
            <a:xfrm>
              <a:off x="4134" y="981"/>
              <a:ext cx="12" cy="7"/>
            </a:xfrm>
            <a:custGeom>
              <a:avLst/>
              <a:gdLst>
                <a:gd name="T0" fmla="*/ 12 w 12"/>
                <a:gd name="T1" fmla="*/ 8 h 6"/>
                <a:gd name="T2" fmla="*/ 0 w 12"/>
                <a:gd name="T3" fmla="*/ 0 h 6"/>
                <a:gd name="T4" fmla="*/ 12 w 12"/>
                <a:gd name="T5" fmla="*/ 8 h 6"/>
                <a:gd name="T6" fmla="*/ 12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416" name="Freeform 4468"/>
            <p:cNvSpPr>
              <a:spLocks/>
            </p:cNvSpPr>
            <p:nvPr/>
          </p:nvSpPr>
          <p:spPr bwMode="auto">
            <a:xfrm>
              <a:off x="2843" y="1304"/>
              <a:ext cx="13" cy="7"/>
            </a:xfrm>
            <a:custGeom>
              <a:avLst/>
              <a:gdLst>
                <a:gd name="T0" fmla="*/ 14 w 12"/>
                <a:gd name="T1" fmla="*/ 8 h 6"/>
                <a:gd name="T2" fmla="*/ 0 w 12"/>
                <a:gd name="T3" fmla="*/ 0 h 6"/>
                <a:gd name="T4" fmla="*/ 8 w 12"/>
                <a:gd name="T5" fmla="*/ 0 h 6"/>
                <a:gd name="T6" fmla="*/ 14 w 12"/>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417" name="Freeform 4469"/>
            <p:cNvSpPr>
              <a:spLocks/>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p>
          </p:txBody>
        </p:sp>
        <p:sp>
          <p:nvSpPr>
            <p:cNvPr id="418" name="Freeform 4470"/>
            <p:cNvSpPr>
              <a:spLocks/>
            </p:cNvSpPr>
            <p:nvPr/>
          </p:nvSpPr>
          <p:spPr bwMode="auto">
            <a:xfrm>
              <a:off x="2782" y="1507"/>
              <a:ext cx="93" cy="34"/>
            </a:xfrm>
            <a:custGeom>
              <a:avLst/>
              <a:gdLst>
                <a:gd name="T0" fmla="*/ 38 w 90"/>
                <a:gd name="T1" fmla="*/ 0 h 30"/>
                <a:gd name="T2" fmla="*/ 38 w 90"/>
                <a:gd name="T3" fmla="*/ 0 h 30"/>
                <a:gd name="T4" fmla="*/ 32 w 90"/>
                <a:gd name="T5" fmla="*/ 8 h 30"/>
                <a:gd name="T6" fmla="*/ 26 w 90"/>
                <a:gd name="T7" fmla="*/ 8 h 30"/>
                <a:gd name="T8" fmla="*/ 26 w 90"/>
                <a:gd name="T9" fmla="*/ 8 h 30"/>
                <a:gd name="T10" fmla="*/ 20 w 90"/>
                <a:gd name="T11" fmla="*/ 16 h 30"/>
                <a:gd name="T12" fmla="*/ 12 w 90"/>
                <a:gd name="T13" fmla="*/ 23 h 30"/>
                <a:gd name="T14" fmla="*/ 6 w 90"/>
                <a:gd name="T15" fmla="*/ 23 h 30"/>
                <a:gd name="T16" fmla="*/ 0 w 90"/>
                <a:gd name="T17" fmla="*/ 16 h 30"/>
                <a:gd name="T18" fmla="*/ 12 w 90"/>
                <a:gd name="T19" fmla="*/ 39 h 30"/>
                <a:gd name="T20" fmla="*/ 20 w 90"/>
                <a:gd name="T21" fmla="*/ 39 h 30"/>
                <a:gd name="T22" fmla="*/ 38 w 90"/>
                <a:gd name="T23" fmla="*/ 39 h 30"/>
                <a:gd name="T24" fmla="*/ 64 w 90"/>
                <a:gd name="T25" fmla="*/ 23 h 30"/>
                <a:gd name="T26" fmla="*/ 96 w 90"/>
                <a:gd name="T27" fmla="*/ 31 h 30"/>
                <a:gd name="T28" fmla="*/ 96 w 90"/>
                <a:gd name="T29" fmla="*/ 8 h 30"/>
                <a:gd name="T30" fmla="*/ 70 w 90"/>
                <a:gd name="T31" fmla="*/ 0 h 30"/>
                <a:gd name="T32" fmla="*/ 58 w 90"/>
                <a:gd name="T33" fmla="*/ 8 h 30"/>
                <a:gd name="T34" fmla="*/ 58 w 90"/>
                <a:gd name="T35" fmla="*/ 0 h 30"/>
                <a:gd name="T36" fmla="*/ 38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419" name="Freeform 4471"/>
            <p:cNvSpPr>
              <a:spLocks/>
            </p:cNvSpPr>
            <p:nvPr/>
          </p:nvSpPr>
          <p:spPr bwMode="auto">
            <a:xfrm>
              <a:off x="2741" y="1568"/>
              <a:ext cx="48" cy="26"/>
            </a:xfrm>
            <a:custGeom>
              <a:avLst/>
              <a:gdLst>
                <a:gd name="T0" fmla="*/ 6 w 48"/>
                <a:gd name="T1" fmla="*/ 29 h 23"/>
                <a:gd name="T2" fmla="*/ 12 w 48"/>
                <a:gd name="T3" fmla="*/ 29 h 23"/>
                <a:gd name="T4" fmla="*/ 18 w 48"/>
                <a:gd name="T5" fmla="*/ 29 h 23"/>
                <a:gd name="T6" fmla="*/ 18 w 48"/>
                <a:gd name="T7" fmla="*/ 29 h 23"/>
                <a:gd name="T8" fmla="*/ 24 w 48"/>
                <a:gd name="T9" fmla="*/ 29 h 23"/>
                <a:gd name="T10" fmla="*/ 24 w 48"/>
                <a:gd name="T11" fmla="*/ 29 h 23"/>
                <a:gd name="T12" fmla="*/ 30 w 48"/>
                <a:gd name="T13" fmla="*/ 29 h 23"/>
                <a:gd name="T14" fmla="*/ 30 w 48"/>
                <a:gd name="T15" fmla="*/ 29 h 23"/>
                <a:gd name="T16" fmla="*/ 30 w 48"/>
                <a:gd name="T17" fmla="*/ 21 h 23"/>
                <a:gd name="T18" fmla="*/ 30 w 48"/>
                <a:gd name="T19" fmla="*/ 21 h 23"/>
                <a:gd name="T20" fmla="*/ 36 w 48"/>
                <a:gd name="T21" fmla="*/ 21 h 23"/>
                <a:gd name="T22" fmla="*/ 30 w 48"/>
                <a:gd name="T23" fmla="*/ 16 h 23"/>
                <a:gd name="T24" fmla="*/ 30 w 48"/>
                <a:gd name="T25" fmla="*/ 16 h 23"/>
                <a:gd name="T26" fmla="*/ 30 w 48"/>
                <a:gd name="T27" fmla="*/ 16 h 23"/>
                <a:gd name="T28" fmla="*/ 36 w 48"/>
                <a:gd name="T29" fmla="*/ 8 h 23"/>
                <a:gd name="T30" fmla="*/ 36 w 48"/>
                <a:gd name="T31" fmla="*/ 8 h 23"/>
                <a:gd name="T32" fmla="*/ 42 w 48"/>
                <a:gd name="T33" fmla="*/ 8 h 23"/>
                <a:gd name="T34" fmla="*/ 42 w 48"/>
                <a:gd name="T35" fmla="*/ 8 h 23"/>
                <a:gd name="T36" fmla="*/ 42 w 48"/>
                <a:gd name="T37" fmla="*/ 8 h 23"/>
                <a:gd name="T38" fmla="*/ 48 w 48"/>
                <a:gd name="T39" fmla="*/ 0 h 23"/>
                <a:gd name="T40" fmla="*/ 42 w 48"/>
                <a:gd name="T41" fmla="*/ 0 h 23"/>
                <a:gd name="T42" fmla="*/ 36 w 48"/>
                <a:gd name="T43" fmla="*/ 0 h 23"/>
                <a:gd name="T44" fmla="*/ 6 w 48"/>
                <a:gd name="T45" fmla="*/ 8 h 23"/>
                <a:gd name="T46" fmla="*/ 0 w 48"/>
                <a:gd name="T47" fmla="*/ 8 h 23"/>
                <a:gd name="T48" fmla="*/ 0 w 48"/>
                <a:gd name="T49" fmla="*/ 16 h 23"/>
                <a:gd name="T50" fmla="*/ 0 w 48"/>
                <a:gd name="T51" fmla="*/ 29 h 23"/>
                <a:gd name="T52" fmla="*/ 6 w 48"/>
                <a:gd name="T53" fmla="*/ 29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prstDash val="solid"/>
              <a:round/>
              <a:headEnd/>
              <a:tailEnd/>
            </a:ln>
          </p:spPr>
          <p:txBody>
            <a:bodyPr/>
            <a:lstStyle/>
            <a:p>
              <a:endParaRPr lang="en-US"/>
            </a:p>
          </p:txBody>
        </p:sp>
        <p:sp>
          <p:nvSpPr>
            <p:cNvPr id="420" name="Freeform 4472"/>
            <p:cNvSpPr>
              <a:spLocks/>
            </p:cNvSpPr>
            <p:nvPr/>
          </p:nvSpPr>
          <p:spPr bwMode="auto">
            <a:xfrm>
              <a:off x="2685" y="1102"/>
              <a:ext cx="165" cy="276"/>
            </a:xfrm>
            <a:custGeom>
              <a:avLst/>
              <a:gdLst>
                <a:gd name="T0" fmla="*/ 118 w 162"/>
                <a:gd name="T1" fmla="*/ 121 h 245"/>
                <a:gd name="T2" fmla="*/ 100 w 162"/>
                <a:gd name="T3" fmla="*/ 136 h 245"/>
                <a:gd name="T4" fmla="*/ 88 w 162"/>
                <a:gd name="T5" fmla="*/ 151 h 245"/>
                <a:gd name="T6" fmla="*/ 80 w 162"/>
                <a:gd name="T7" fmla="*/ 167 h 245"/>
                <a:gd name="T8" fmla="*/ 106 w 162"/>
                <a:gd name="T9" fmla="*/ 197 h 245"/>
                <a:gd name="T10" fmla="*/ 100 w 162"/>
                <a:gd name="T11" fmla="*/ 220 h 245"/>
                <a:gd name="T12" fmla="*/ 94 w 162"/>
                <a:gd name="T13" fmla="*/ 212 h 245"/>
                <a:gd name="T14" fmla="*/ 106 w 162"/>
                <a:gd name="T15" fmla="*/ 220 h 245"/>
                <a:gd name="T16" fmla="*/ 94 w 162"/>
                <a:gd name="T17" fmla="*/ 228 h 245"/>
                <a:gd name="T18" fmla="*/ 80 w 162"/>
                <a:gd name="T19" fmla="*/ 234 h 245"/>
                <a:gd name="T20" fmla="*/ 80 w 162"/>
                <a:gd name="T21" fmla="*/ 242 h 245"/>
                <a:gd name="T22" fmla="*/ 88 w 162"/>
                <a:gd name="T23" fmla="*/ 258 h 245"/>
                <a:gd name="T24" fmla="*/ 80 w 162"/>
                <a:gd name="T25" fmla="*/ 273 h 245"/>
                <a:gd name="T26" fmla="*/ 50 w 162"/>
                <a:gd name="T27" fmla="*/ 303 h 245"/>
                <a:gd name="T28" fmla="*/ 32 w 162"/>
                <a:gd name="T29" fmla="*/ 311 h 245"/>
                <a:gd name="T30" fmla="*/ 24 w 162"/>
                <a:gd name="T31" fmla="*/ 281 h 245"/>
                <a:gd name="T32" fmla="*/ 12 w 162"/>
                <a:gd name="T33" fmla="*/ 250 h 245"/>
                <a:gd name="T34" fmla="*/ 6 w 162"/>
                <a:gd name="T35" fmla="*/ 242 h 245"/>
                <a:gd name="T36" fmla="*/ 6 w 162"/>
                <a:gd name="T37" fmla="*/ 228 h 245"/>
                <a:gd name="T38" fmla="*/ 12 w 162"/>
                <a:gd name="T39" fmla="*/ 189 h 245"/>
                <a:gd name="T40" fmla="*/ 18 w 162"/>
                <a:gd name="T41" fmla="*/ 173 h 245"/>
                <a:gd name="T42" fmla="*/ 6 w 162"/>
                <a:gd name="T43" fmla="*/ 143 h 245"/>
                <a:gd name="T44" fmla="*/ 18 w 162"/>
                <a:gd name="T45" fmla="*/ 113 h 245"/>
                <a:gd name="T46" fmla="*/ 24 w 162"/>
                <a:gd name="T47" fmla="*/ 98 h 245"/>
                <a:gd name="T48" fmla="*/ 38 w 162"/>
                <a:gd name="T49" fmla="*/ 69 h 245"/>
                <a:gd name="T50" fmla="*/ 56 w 162"/>
                <a:gd name="T51" fmla="*/ 53 h 245"/>
                <a:gd name="T52" fmla="*/ 80 w 162"/>
                <a:gd name="T53" fmla="*/ 23 h 245"/>
                <a:gd name="T54" fmla="*/ 106 w 162"/>
                <a:gd name="T55" fmla="*/ 16 h 245"/>
                <a:gd name="T56" fmla="*/ 106 w 162"/>
                <a:gd name="T57" fmla="*/ 0 h 245"/>
                <a:gd name="T58" fmla="*/ 162 w 162"/>
                <a:gd name="T59" fmla="*/ 53 h 245"/>
                <a:gd name="T60" fmla="*/ 150 w 162"/>
                <a:gd name="T61" fmla="*/ 77 h 245"/>
                <a:gd name="T62" fmla="*/ 144 w 162"/>
                <a:gd name="T63" fmla="*/ 77 h 245"/>
                <a:gd name="T64" fmla="*/ 130 w 162"/>
                <a:gd name="T65" fmla="*/ 83 h 245"/>
                <a:gd name="T66" fmla="*/ 130 w 162"/>
                <a:gd name="T67" fmla="*/ 106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239FB1"/>
            </a:solidFill>
            <a:ln w="9525">
              <a:solidFill>
                <a:srgbClr val="000000"/>
              </a:solidFill>
              <a:prstDash val="solid"/>
              <a:round/>
              <a:headEnd/>
              <a:tailEnd/>
            </a:ln>
          </p:spPr>
          <p:txBody>
            <a:bodyPr/>
            <a:lstStyle/>
            <a:p>
              <a:endParaRPr lang="en-US"/>
            </a:p>
          </p:txBody>
        </p:sp>
        <p:sp>
          <p:nvSpPr>
            <p:cNvPr id="421" name="Freeform 4473"/>
            <p:cNvSpPr>
              <a:spLocks/>
            </p:cNvSpPr>
            <p:nvPr/>
          </p:nvSpPr>
          <p:spPr bwMode="auto">
            <a:xfrm>
              <a:off x="2789" y="1331"/>
              <a:ext cx="11" cy="14"/>
            </a:xfrm>
            <a:custGeom>
              <a:avLst/>
              <a:gdLst>
                <a:gd name="T0" fmla="*/ 10 w 12"/>
                <a:gd name="T1" fmla="*/ 0 h 12"/>
                <a:gd name="T2" fmla="*/ 10 w 12"/>
                <a:gd name="T3" fmla="*/ 0 h 12"/>
                <a:gd name="T4" fmla="*/ 6 w 12"/>
                <a:gd name="T5" fmla="*/ 16 h 12"/>
                <a:gd name="T6" fmla="*/ 6 w 12"/>
                <a:gd name="T7" fmla="*/ 16 h 12"/>
                <a:gd name="T8" fmla="*/ 0 w 12"/>
                <a:gd name="T9" fmla="*/ 8 h 12"/>
                <a:gd name="T10" fmla="*/ 10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422" name="Freeform 4474"/>
            <p:cNvSpPr>
              <a:spLocks/>
            </p:cNvSpPr>
            <p:nvPr/>
          </p:nvSpPr>
          <p:spPr bwMode="auto">
            <a:xfrm>
              <a:off x="2620" y="1547"/>
              <a:ext cx="71" cy="40"/>
            </a:xfrm>
            <a:custGeom>
              <a:avLst/>
              <a:gdLst>
                <a:gd name="T0" fmla="*/ 65 w 71"/>
                <a:gd name="T1" fmla="*/ 24 h 35"/>
                <a:gd name="T2" fmla="*/ 65 w 71"/>
                <a:gd name="T3" fmla="*/ 31 h 35"/>
                <a:gd name="T4" fmla="*/ 53 w 71"/>
                <a:gd name="T5" fmla="*/ 31 h 35"/>
                <a:gd name="T6" fmla="*/ 47 w 71"/>
                <a:gd name="T7" fmla="*/ 46 h 35"/>
                <a:gd name="T8" fmla="*/ 35 w 71"/>
                <a:gd name="T9" fmla="*/ 31 h 35"/>
                <a:gd name="T10" fmla="*/ 29 w 71"/>
                <a:gd name="T11" fmla="*/ 39 h 35"/>
                <a:gd name="T12" fmla="*/ 17 w 71"/>
                <a:gd name="T13" fmla="*/ 46 h 35"/>
                <a:gd name="T14" fmla="*/ 6 w 71"/>
                <a:gd name="T15" fmla="*/ 31 h 35"/>
                <a:gd name="T16" fmla="*/ 0 w 71"/>
                <a:gd name="T17" fmla="*/ 31 h 35"/>
                <a:gd name="T18" fmla="*/ 17 w 71"/>
                <a:gd name="T19" fmla="*/ 8 h 35"/>
                <a:gd name="T20" fmla="*/ 17 w 71"/>
                <a:gd name="T21" fmla="*/ 8 h 35"/>
                <a:gd name="T22" fmla="*/ 23 w 71"/>
                <a:gd name="T23" fmla="*/ 0 h 35"/>
                <a:gd name="T24" fmla="*/ 41 w 71"/>
                <a:gd name="T25" fmla="*/ 0 h 35"/>
                <a:gd name="T26" fmla="*/ 53 w 71"/>
                <a:gd name="T27" fmla="*/ 0 h 35"/>
                <a:gd name="T28" fmla="*/ 53 w 71"/>
                <a:gd name="T29" fmla="*/ 8 h 35"/>
                <a:gd name="T30" fmla="*/ 53 w 71"/>
                <a:gd name="T31" fmla="*/ 16 h 35"/>
                <a:gd name="T32" fmla="*/ 53 w 71"/>
                <a:gd name="T33" fmla="*/ 16 h 35"/>
                <a:gd name="T34" fmla="*/ 59 w 71"/>
                <a:gd name="T35" fmla="*/ 16 h 35"/>
                <a:gd name="T36" fmla="*/ 71 w 71"/>
                <a:gd name="T37" fmla="*/ 24 h 35"/>
                <a:gd name="T38" fmla="*/ 71 w 71"/>
                <a:gd name="T39" fmla="*/ 24 h 35"/>
                <a:gd name="T40" fmla="*/ 65 w 71"/>
                <a:gd name="T41" fmla="*/ 2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prstDash val="solid"/>
              <a:round/>
              <a:headEnd/>
              <a:tailEnd/>
            </a:ln>
          </p:spPr>
          <p:txBody>
            <a:bodyPr/>
            <a:lstStyle/>
            <a:p>
              <a:endParaRPr lang="en-US"/>
            </a:p>
          </p:txBody>
        </p:sp>
        <p:sp>
          <p:nvSpPr>
            <p:cNvPr id="423" name="Freeform 4475"/>
            <p:cNvSpPr>
              <a:spLocks/>
            </p:cNvSpPr>
            <p:nvPr/>
          </p:nvSpPr>
          <p:spPr bwMode="auto">
            <a:xfrm>
              <a:off x="2875" y="1439"/>
              <a:ext cx="285" cy="175"/>
            </a:xfrm>
            <a:custGeom>
              <a:avLst/>
              <a:gdLst>
                <a:gd name="T0" fmla="*/ 153 w 281"/>
                <a:gd name="T1" fmla="*/ 0 h 155"/>
                <a:gd name="T2" fmla="*/ 141 w 281"/>
                <a:gd name="T3" fmla="*/ 8 h 155"/>
                <a:gd name="T4" fmla="*/ 123 w 281"/>
                <a:gd name="T5" fmla="*/ 23 h 155"/>
                <a:gd name="T6" fmla="*/ 123 w 281"/>
                <a:gd name="T7" fmla="*/ 30 h 155"/>
                <a:gd name="T8" fmla="*/ 91 w 281"/>
                <a:gd name="T9" fmla="*/ 23 h 155"/>
                <a:gd name="T10" fmla="*/ 68 w 281"/>
                <a:gd name="T11" fmla="*/ 16 h 155"/>
                <a:gd name="T12" fmla="*/ 38 w 281"/>
                <a:gd name="T13" fmla="*/ 16 h 155"/>
                <a:gd name="T14" fmla="*/ 12 w 281"/>
                <a:gd name="T15" fmla="*/ 16 h 155"/>
                <a:gd name="T16" fmla="*/ 18 w 281"/>
                <a:gd name="T17" fmla="*/ 46 h 155"/>
                <a:gd name="T18" fmla="*/ 18 w 281"/>
                <a:gd name="T19" fmla="*/ 53 h 155"/>
                <a:gd name="T20" fmla="*/ 6 w 281"/>
                <a:gd name="T21" fmla="*/ 77 h 155"/>
                <a:gd name="T22" fmla="*/ 0 w 281"/>
                <a:gd name="T23" fmla="*/ 85 h 155"/>
                <a:gd name="T24" fmla="*/ 0 w 281"/>
                <a:gd name="T25" fmla="*/ 107 h 155"/>
                <a:gd name="T26" fmla="*/ 12 w 281"/>
                <a:gd name="T27" fmla="*/ 115 h 155"/>
                <a:gd name="T28" fmla="*/ 12 w 281"/>
                <a:gd name="T29" fmla="*/ 115 h 155"/>
                <a:gd name="T30" fmla="*/ 44 w 281"/>
                <a:gd name="T31" fmla="*/ 122 h 155"/>
                <a:gd name="T32" fmla="*/ 68 w 281"/>
                <a:gd name="T33" fmla="*/ 107 h 155"/>
                <a:gd name="T34" fmla="*/ 80 w 281"/>
                <a:gd name="T35" fmla="*/ 91 h 155"/>
                <a:gd name="T36" fmla="*/ 85 w 281"/>
                <a:gd name="T37" fmla="*/ 99 h 155"/>
                <a:gd name="T38" fmla="*/ 97 w 281"/>
                <a:gd name="T39" fmla="*/ 115 h 155"/>
                <a:gd name="T40" fmla="*/ 129 w 281"/>
                <a:gd name="T41" fmla="*/ 138 h 155"/>
                <a:gd name="T42" fmla="*/ 141 w 281"/>
                <a:gd name="T43" fmla="*/ 152 h 155"/>
                <a:gd name="T44" fmla="*/ 153 w 281"/>
                <a:gd name="T45" fmla="*/ 146 h 155"/>
                <a:gd name="T46" fmla="*/ 159 w 281"/>
                <a:gd name="T47" fmla="*/ 146 h 155"/>
                <a:gd name="T48" fmla="*/ 153 w 281"/>
                <a:gd name="T49" fmla="*/ 138 h 155"/>
                <a:gd name="T50" fmla="*/ 159 w 281"/>
                <a:gd name="T51" fmla="*/ 146 h 155"/>
                <a:gd name="T52" fmla="*/ 171 w 281"/>
                <a:gd name="T53" fmla="*/ 146 h 155"/>
                <a:gd name="T54" fmla="*/ 153 w 281"/>
                <a:gd name="T55" fmla="*/ 152 h 155"/>
                <a:gd name="T56" fmla="*/ 159 w 281"/>
                <a:gd name="T57" fmla="*/ 152 h 155"/>
                <a:gd name="T58" fmla="*/ 171 w 281"/>
                <a:gd name="T59" fmla="*/ 160 h 155"/>
                <a:gd name="T60" fmla="*/ 191 w 281"/>
                <a:gd name="T61" fmla="*/ 160 h 155"/>
                <a:gd name="T62" fmla="*/ 171 w 281"/>
                <a:gd name="T63" fmla="*/ 175 h 155"/>
                <a:gd name="T64" fmla="*/ 185 w 281"/>
                <a:gd name="T65" fmla="*/ 182 h 155"/>
                <a:gd name="T66" fmla="*/ 191 w 281"/>
                <a:gd name="T67" fmla="*/ 190 h 155"/>
                <a:gd name="T68" fmla="*/ 191 w 281"/>
                <a:gd name="T69" fmla="*/ 198 h 155"/>
                <a:gd name="T70" fmla="*/ 215 w 281"/>
                <a:gd name="T71" fmla="*/ 190 h 155"/>
                <a:gd name="T72" fmla="*/ 227 w 281"/>
                <a:gd name="T73" fmla="*/ 190 h 155"/>
                <a:gd name="T74" fmla="*/ 239 w 281"/>
                <a:gd name="T75" fmla="*/ 182 h 155"/>
                <a:gd name="T76" fmla="*/ 221 w 281"/>
                <a:gd name="T77" fmla="*/ 182 h 155"/>
                <a:gd name="T78" fmla="*/ 209 w 281"/>
                <a:gd name="T79" fmla="*/ 167 h 155"/>
                <a:gd name="T80" fmla="*/ 215 w 281"/>
                <a:gd name="T81" fmla="*/ 152 h 155"/>
                <a:gd name="T82" fmla="*/ 209 w 281"/>
                <a:gd name="T83" fmla="*/ 160 h 155"/>
                <a:gd name="T84" fmla="*/ 215 w 281"/>
                <a:gd name="T85" fmla="*/ 152 h 155"/>
                <a:gd name="T86" fmla="*/ 239 w 281"/>
                <a:gd name="T87" fmla="*/ 146 h 155"/>
                <a:gd name="T88" fmla="*/ 265 w 281"/>
                <a:gd name="T89" fmla="*/ 130 h 155"/>
                <a:gd name="T90" fmla="*/ 271 w 281"/>
                <a:gd name="T91" fmla="*/ 130 h 155"/>
                <a:gd name="T92" fmla="*/ 277 w 281"/>
                <a:gd name="T93" fmla="*/ 115 h 155"/>
                <a:gd name="T94" fmla="*/ 289 w 281"/>
                <a:gd name="T95" fmla="*/ 107 h 155"/>
                <a:gd name="T96" fmla="*/ 277 w 281"/>
                <a:gd name="T97" fmla="*/ 77 h 155"/>
                <a:gd name="T98" fmla="*/ 259 w 281"/>
                <a:gd name="T99" fmla="*/ 69 h 155"/>
                <a:gd name="T100" fmla="*/ 233 w 281"/>
                <a:gd name="T101" fmla="*/ 53 h 155"/>
                <a:gd name="T102" fmla="*/ 221 w 281"/>
                <a:gd name="T103" fmla="*/ 61 h 155"/>
                <a:gd name="T104" fmla="*/ 177 w 281"/>
                <a:gd name="T105" fmla="*/ 16 h 155"/>
                <a:gd name="T106" fmla="*/ 177 w 281"/>
                <a:gd name="T107" fmla="*/ 8 h 155"/>
                <a:gd name="T108" fmla="*/ 153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prstDash val="solid"/>
              <a:round/>
              <a:headEnd/>
              <a:tailEnd/>
            </a:ln>
          </p:spPr>
          <p:txBody>
            <a:bodyPr/>
            <a:lstStyle/>
            <a:p>
              <a:endParaRPr lang="en-US"/>
            </a:p>
          </p:txBody>
        </p:sp>
        <p:sp>
          <p:nvSpPr>
            <p:cNvPr id="424" name="Freeform 4476"/>
            <p:cNvSpPr>
              <a:spLocks/>
            </p:cNvSpPr>
            <p:nvPr/>
          </p:nvSpPr>
          <p:spPr bwMode="auto">
            <a:xfrm>
              <a:off x="522" y="1048"/>
              <a:ext cx="1157" cy="634"/>
            </a:xfrm>
            <a:custGeom>
              <a:avLst/>
              <a:gdLst>
                <a:gd name="T0" fmla="*/ 896 w 1142"/>
                <a:gd name="T1" fmla="*/ 115 h 562"/>
                <a:gd name="T2" fmla="*/ 963 w 1142"/>
                <a:gd name="T3" fmla="*/ 61 h 562"/>
                <a:gd name="T4" fmla="*/ 871 w 1142"/>
                <a:gd name="T5" fmla="*/ 99 h 562"/>
                <a:gd name="T6" fmla="*/ 835 w 1142"/>
                <a:gd name="T7" fmla="*/ 61 h 562"/>
                <a:gd name="T8" fmla="*/ 835 w 1142"/>
                <a:gd name="T9" fmla="*/ 23 h 562"/>
                <a:gd name="T10" fmla="*/ 809 w 1142"/>
                <a:gd name="T11" fmla="*/ 16 h 562"/>
                <a:gd name="T12" fmla="*/ 798 w 1142"/>
                <a:gd name="T13" fmla="*/ 61 h 562"/>
                <a:gd name="T14" fmla="*/ 737 w 1142"/>
                <a:gd name="T15" fmla="*/ 115 h 562"/>
                <a:gd name="T16" fmla="*/ 762 w 1142"/>
                <a:gd name="T17" fmla="*/ 83 h 562"/>
                <a:gd name="T18" fmla="*/ 718 w 1142"/>
                <a:gd name="T19" fmla="*/ 83 h 562"/>
                <a:gd name="T20" fmla="*/ 602 w 1142"/>
                <a:gd name="T21" fmla="*/ 83 h 562"/>
                <a:gd name="T22" fmla="*/ 583 w 1142"/>
                <a:gd name="T23" fmla="*/ 107 h 562"/>
                <a:gd name="T24" fmla="*/ 522 w 1142"/>
                <a:gd name="T25" fmla="*/ 77 h 562"/>
                <a:gd name="T26" fmla="*/ 411 w 1142"/>
                <a:gd name="T27" fmla="*/ 46 h 562"/>
                <a:gd name="T28" fmla="*/ 350 w 1142"/>
                <a:gd name="T29" fmla="*/ 46 h 562"/>
                <a:gd name="T30" fmla="*/ 245 w 1142"/>
                <a:gd name="T31" fmla="*/ 77 h 562"/>
                <a:gd name="T32" fmla="*/ 50 w 1142"/>
                <a:gd name="T33" fmla="*/ 205 h 562"/>
                <a:gd name="T34" fmla="*/ 50 w 1142"/>
                <a:gd name="T35" fmla="*/ 281 h 562"/>
                <a:gd name="T36" fmla="*/ 80 w 1142"/>
                <a:gd name="T37" fmla="*/ 373 h 562"/>
                <a:gd name="T38" fmla="*/ 62 w 1142"/>
                <a:gd name="T39" fmla="*/ 404 h 562"/>
                <a:gd name="T40" fmla="*/ 62 w 1142"/>
                <a:gd name="T41" fmla="*/ 419 h 562"/>
                <a:gd name="T42" fmla="*/ 74 w 1142"/>
                <a:gd name="T43" fmla="*/ 457 h 562"/>
                <a:gd name="T44" fmla="*/ 56 w 1142"/>
                <a:gd name="T45" fmla="*/ 473 h 562"/>
                <a:gd name="T46" fmla="*/ 74 w 1142"/>
                <a:gd name="T47" fmla="*/ 487 h 562"/>
                <a:gd name="T48" fmla="*/ 74 w 1142"/>
                <a:gd name="T49" fmla="*/ 495 h 562"/>
                <a:gd name="T50" fmla="*/ 86 w 1142"/>
                <a:gd name="T51" fmla="*/ 518 h 562"/>
                <a:gd name="T52" fmla="*/ 528 w 1142"/>
                <a:gd name="T53" fmla="*/ 534 h 562"/>
                <a:gd name="T54" fmla="*/ 650 w 1142"/>
                <a:gd name="T55" fmla="*/ 572 h 562"/>
                <a:gd name="T56" fmla="*/ 688 w 1142"/>
                <a:gd name="T57" fmla="*/ 662 h 562"/>
                <a:gd name="T58" fmla="*/ 737 w 1142"/>
                <a:gd name="T59" fmla="*/ 669 h 562"/>
                <a:gd name="T60" fmla="*/ 896 w 1142"/>
                <a:gd name="T61" fmla="*/ 602 h 562"/>
                <a:gd name="T62" fmla="*/ 945 w 1142"/>
                <a:gd name="T63" fmla="*/ 624 h 562"/>
                <a:gd name="T64" fmla="*/ 1007 w 1142"/>
                <a:gd name="T65" fmla="*/ 616 h 562"/>
                <a:gd name="T66" fmla="*/ 957 w 1142"/>
                <a:gd name="T67" fmla="*/ 662 h 562"/>
                <a:gd name="T68" fmla="*/ 1037 w 1142"/>
                <a:gd name="T69" fmla="*/ 616 h 562"/>
                <a:gd name="T70" fmla="*/ 1001 w 1142"/>
                <a:gd name="T71" fmla="*/ 564 h 562"/>
                <a:gd name="T72" fmla="*/ 1013 w 1142"/>
                <a:gd name="T73" fmla="*/ 534 h 562"/>
                <a:gd name="T74" fmla="*/ 909 w 1142"/>
                <a:gd name="T75" fmla="*/ 572 h 562"/>
                <a:gd name="T76" fmla="*/ 1057 w 1142"/>
                <a:gd name="T77" fmla="*/ 503 h 562"/>
                <a:gd name="T78" fmla="*/ 1166 w 1142"/>
                <a:gd name="T79" fmla="*/ 441 h 562"/>
                <a:gd name="T80" fmla="*/ 1142 w 1142"/>
                <a:gd name="T81" fmla="*/ 404 h 562"/>
                <a:gd name="T82" fmla="*/ 1124 w 1142"/>
                <a:gd name="T83" fmla="*/ 411 h 562"/>
                <a:gd name="T84" fmla="*/ 1124 w 1142"/>
                <a:gd name="T85" fmla="*/ 380 h 562"/>
                <a:gd name="T86" fmla="*/ 1111 w 1142"/>
                <a:gd name="T87" fmla="*/ 358 h 562"/>
                <a:gd name="T88" fmla="*/ 1105 w 1142"/>
                <a:gd name="T89" fmla="*/ 342 h 562"/>
                <a:gd name="T90" fmla="*/ 1099 w 1142"/>
                <a:gd name="T91" fmla="*/ 311 h 562"/>
                <a:gd name="T92" fmla="*/ 1105 w 1142"/>
                <a:gd name="T93" fmla="*/ 281 h 562"/>
                <a:gd name="T94" fmla="*/ 1087 w 1142"/>
                <a:gd name="T95" fmla="*/ 281 h 562"/>
                <a:gd name="T96" fmla="*/ 1037 w 1142"/>
                <a:gd name="T97" fmla="*/ 305 h 562"/>
                <a:gd name="T98" fmla="*/ 1007 w 1142"/>
                <a:gd name="T99" fmla="*/ 297 h 562"/>
                <a:gd name="T100" fmla="*/ 1031 w 1142"/>
                <a:gd name="T101" fmla="*/ 250 h 562"/>
                <a:gd name="T102" fmla="*/ 989 w 1142"/>
                <a:gd name="T103" fmla="*/ 212 h 562"/>
                <a:gd name="T104" fmla="*/ 915 w 1142"/>
                <a:gd name="T105" fmla="*/ 250 h 562"/>
                <a:gd name="T106" fmla="*/ 859 w 1142"/>
                <a:gd name="T107" fmla="*/ 373 h 562"/>
                <a:gd name="T108" fmla="*/ 798 w 1142"/>
                <a:gd name="T109" fmla="*/ 465 h 562"/>
                <a:gd name="T110" fmla="*/ 774 w 1142"/>
                <a:gd name="T111" fmla="*/ 426 h 562"/>
                <a:gd name="T112" fmla="*/ 706 w 1142"/>
                <a:gd name="T113" fmla="*/ 342 h 562"/>
                <a:gd name="T114" fmla="*/ 644 w 1142"/>
                <a:gd name="T115" fmla="*/ 311 h 562"/>
                <a:gd name="T116" fmla="*/ 724 w 1142"/>
                <a:gd name="T117" fmla="*/ 212 h 562"/>
                <a:gd name="T118" fmla="*/ 730 w 1142"/>
                <a:gd name="T119" fmla="*/ 175 h 562"/>
                <a:gd name="T120" fmla="*/ 804 w 1142"/>
                <a:gd name="T121" fmla="*/ 175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prstDash val="solid"/>
              <a:round/>
              <a:headEnd/>
              <a:tailEnd/>
            </a:ln>
          </p:spPr>
          <p:txBody>
            <a:bodyPr/>
            <a:lstStyle/>
            <a:p>
              <a:endParaRPr lang="en-US"/>
            </a:p>
          </p:txBody>
        </p:sp>
        <p:sp>
          <p:nvSpPr>
            <p:cNvPr id="425" name="Freeform 4477"/>
            <p:cNvSpPr>
              <a:spLocks/>
            </p:cNvSpPr>
            <p:nvPr/>
          </p:nvSpPr>
          <p:spPr bwMode="auto">
            <a:xfrm>
              <a:off x="1394" y="1021"/>
              <a:ext cx="315" cy="222"/>
            </a:xfrm>
            <a:custGeom>
              <a:avLst/>
              <a:gdLst>
                <a:gd name="T0" fmla="*/ 234 w 311"/>
                <a:gd name="T1" fmla="*/ 53 h 197"/>
                <a:gd name="T2" fmla="*/ 222 w 311"/>
                <a:gd name="T3" fmla="*/ 46 h 197"/>
                <a:gd name="T4" fmla="*/ 210 w 311"/>
                <a:gd name="T5" fmla="*/ 38 h 197"/>
                <a:gd name="T6" fmla="*/ 184 w 311"/>
                <a:gd name="T7" fmla="*/ 53 h 197"/>
                <a:gd name="T8" fmla="*/ 190 w 311"/>
                <a:gd name="T9" fmla="*/ 30 h 197"/>
                <a:gd name="T10" fmla="*/ 196 w 311"/>
                <a:gd name="T11" fmla="*/ 30 h 197"/>
                <a:gd name="T12" fmla="*/ 148 w 311"/>
                <a:gd name="T13" fmla="*/ 30 h 197"/>
                <a:gd name="T14" fmla="*/ 148 w 311"/>
                <a:gd name="T15" fmla="*/ 30 h 197"/>
                <a:gd name="T16" fmla="*/ 136 w 311"/>
                <a:gd name="T17" fmla="*/ 30 h 197"/>
                <a:gd name="T18" fmla="*/ 124 w 311"/>
                <a:gd name="T19" fmla="*/ 23 h 197"/>
                <a:gd name="T20" fmla="*/ 104 w 311"/>
                <a:gd name="T21" fmla="*/ 8 h 197"/>
                <a:gd name="T22" fmla="*/ 80 w 311"/>
                <a:gd name="T23" fmla="*/ 16 h 197"/>
                <a:gd name="T24" fmla="*/ 74 w 311"/>
                <a:gd name="T25" fmla="*/ 23 h 197"/>
                <a:gd name="T26" fmla="*/ 68 w 311"/>
                <a:gd name="T27" fmla="*/ 46 h 197"/>
                <a:gd name="T28" fmla="*/ 50 w 311"/>
                <a:gd name="T29" fmla="*/ 30 h 197"/>
                <a:gd name="T30" fmla="*/ 24 w 311"/>
                <a:gd name="T31" fmla="*/ 16 h 197"/>
                <a:gd name="T32" fmla="*/ 6 w 311"/>
                <a:gd name="T33" fmla="*/ 69 h 197"/>
                <a:gd name="T34" fmla="*/ 36 w 311"/>
                <a:gd name="T35" fmla="*/ 77 h 197"/>
                <a:gd name="T36" fmla="*/ 86 w 311"/>
                <a:gd name="T37" fmla="*/ 69 h 197"/>
                <a:gd name="T38" fmla="*/ 130 w 311"/>
                <a:gd name="T39" fmla="*/ 69 h 197"/>
                <a:gd name="T40" fmla="*/ 142 w 311"/>
                <a:gd name="T41" fmla="*/ 83 h 197"/>
                <a:gd name="T42" fmla="*/ 136 w 311"/>
                <a:gd name="T43" fmla="*/ 107 h 197"/>
                <a:gd name="T44" fmla="*/ 172 w 311"/>
                <a:gd name="T45" fmla="*/ 99 h 197"/>
                <a:gd name="T46" fmla="*/ 160 w 311"/>
                <a:gd name="T47" fmla="*/ 144 h 197"/>
                <a:gd name="T48" fmla="*/ 204 w 311"/>
                <a:gd name="T49" fmla="*/ 160 h 197"/>
                <a:gd name="T50" fmla="*/ 154 w 311"/>
                <a:gd name="T51" fmla="*/ 152 h 197"/>
                <a:gd name="T52" fmla="*/ 110 w 311"/>
                <a:gd name="T53" fmla="*/ 183 h 197"/>
                <a:gd name="T54" fmla="*/ 68 w 311"/>
                <a:gd name="T55" fmla="*/ 189 h 197"/>
                <a:gd name="T56" fmla="*/ 116 w 311"/>
                <a:gd name="T57" fmla="*/ 189 h 197"/>
                <a:gd name="T58" fmla="*/ 130 w 311"/>
                <a:gd name="T59" fmla="*/ 189 h 197"/>
                <a:gd name="T60" fmla="*/ 142 w 311"/>
                <a:gd name="T61" fmla="*/ 212 h 197"/>
                <a:gd name="T62" fmla="*/ 166 w 311"/>
                <a:gd name="T63" fmla="*/ 234 h 197"/>
                <a:gd name="T64" fmla="*/ 184 w 311"/>
                <a:gd name="T65" fmla="*/ 212 h 197"/>
                <a:gd name="T66" fmla="*/ 216 w 311"/>
                <a:gd name="T67" fmla="*/ 220 h 197"/>
                <a:gd name="T68" fmla="*/ 234 w 311"/>
                <a:gd name="T69" fmla="*/ 228 h 197"/>
                <a:gd name="T70" fmla="*/ 246 w 311"/>
                <a:gd name="T71" fmla="*/ 212 h 197"/>
                <a:gd name="T72" fmla="*/ 246 w 311"/>
                <a:gd name="T73" fmla="*/ 197 h 197"/>
                <a:gd name="T74" fmla="*/ 228 w 311"/>
                <a:gd name="T75" fmla="*/ 183 h 197"/>
                <a:gd name="T76" fmla="*/ 228 w 311"/>
                <a:gd name="T77" fmla="*/ 176 h 197"/>
                <a:gd name="T78" fmla="*/ 222 w 311"/>
                <a:gd name="T79" fmla="*/ 160 h 197"/>
                <a:gd name="T80" fmla="*/ 234 w 311"/>
                <a:gd name="T81" fmla="*/ 152 h 197"/>
                <a:gd name="T82" fmla="*/ 252 w 311"/>
                <a:gd name="T83" fmla="*/ 160 h 197"/>
                <a:gd name="T84" fmla="*/ 263 w 311"/>
                <a:gd name="T85" fmla="*/ 160 h 197"/>
                <a:gd name="T86" fmla="*/ 263 w 311"/>
                <a:gd name="T87" fmla="*/ 176 h 197"/>
                <a:gd name="T88" fmla="*/ 275 w 311"/>
                <a:gd name="T89" fmla="*/ 183 h 197"/>
                <a:gd name="T90" fmla="*/ 289 w 311"/>
                <a:gd name="T91" fmla="*/ 168 h 197"/>
                <a:gd name="T92" fmla="*/ 301 w 311"/>
                <a:gd name="T93" fmla="*/ 160 h 197"/>
                <a:gd name="T94" fmla="*/ 313 w 311"/>
                <a:gd name="T95" fmla="*/ 152 h 197"/>
                <a:gd name="T96" fmla="*/ 307 w 311"/>
                <a:gd name="T97" fmla="*/ 144 h 197"/>
                <a:gd name="T98" fmla="*/ 289 w 311"/>
                <a:gd name="T99" fmla="*/ 144 h 197"/>
                <a:gd name="T100" fmla="*/ 289 w 311"/>
                <a:gd name="T101" fmla="*/ 137 h 197"/>
                <a:gd name="T102" fmla="*/ 289 w 311"/>
                <a:gd name="T103" fmla="*/ 130 h 197"/>
                <a:gd name="T104" fmla="*/ 283 w 311"/>
                <a:gd name="T105" fmla="*/ 114 h 197"/>
                <a:gd name="T106" fmla="*/ 269 w 311"/>
                <a:gd name="T107" fmla="*/ 114 h 197"/>
                <a:gd name="T108" fmla="*/ 252 w 311"/>
                <a:gd name="T109" fmla="*/ 114 h 197"/>
                <a:gd name="T110" fmla="*/ 246 w 311"/>
                <a:gd name="T111" fmla="*/ 107 h 197"/>
                <a:gd name="T112" fmla="*/ 257 w 311"/>
                <a:gd name="T113" fmla="*/ 99 h 197"/>
                <a:gd name="T114" fmla="*/ 252 w 311"/>
                <a:gd name="T115" fmla="*/ 91 h 197"/>
                <a:gd name="T116" fmla="*/ 234 w 311"/>
                <a:gd name="T117" fmla="*/ 83 h 197"/>
                <a:gd name="T118" fmla="*/ 234 w 311"/>
                <a:gd name="T119" fmla="*/ 83 h 197"/>
                <a:gd name="T120" fmla="*/ 246 w 311"/>
                <a:gd name="T121" fmla="*/ 61 h 197"/>
                <a:gd name="T122" fmla="*/ 216 w 311"/>
                <a:gd name="T123" fmla="*/ 7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p>
          </p:txBody>
        </p:sp>
        <p:sp>
          <p:nvSpPr>
            <p:cNvPr id="426" name="Freeform 4478"/>
            <p:cNvSpPr>
              <a:spLocks/>
            </p:cNvSpPr>
            <p:nvPr/>
          </p:nvSpPr>
          <p:spPr bwMode="auto">
            <a:xfrm>
              <a:off x="1485" y="873"/>
              <a:ext cx="389" cy="101"/>
            </a:xfrm>
            <a:custGeom>
              <a:avLst/>
              <a:gdLst>
                <a:gd name="T0" fmla="*/ 100 w 383"/>
                <a:gd name="T1" fmla="*/ 83 h 90"/>
                <a:gd name="T2" fmla="*/ 74 w 383"/>
                <a:gd name="T3" fmla="*/ 91 h 90"/>
                <a:gd name="T4" fmla="*/ 62 w 383"/>
                <a:gd name="T5" fmla="*/ 83 h 90"/>
                <a:gd name="T6" fmla="*/ 74 w 383"/>
                <a:gd name="T7" fmla="*/ 75 h 90"/>
                <a:gd name="T8" fmla="*/ 50 w 383"/>
                <a:gd name="T9" fmla="*/ 75 h 90"/>
                <a:gd name="T10" fmla="*/ 112 w 383"/>
                <a:gd name="T11" fmla="*/ 68 h 90"/>
                <a:gd name="T12" fmla="*/ 80 w 383"/>
                <a:gd name="T13" fmla="*/ 45 h 90"/>
                <a:gd name="T14" fmla="*/ 118 w 383"/>
                <a:gd name="T15" fmla="*/ 45 h 90"/>
                <a:gd name="T16" fmla="*/ 136 w 383"/>
                <a:gd name="T17" fmla="*/ 53 h 90"/>
                <a:gd name="T18" fmla="*/ 124 w 383"/>
                <a:gd name="T19" fmla="*/ 38 h 90"/>
                <a:gd name="T20" fmla="*/ 179 w 383"/>
                <a:gd name="T21" fmla="*/ 30 h 90"/>
                <a:gd name="T22" fmla="*/ 209 w 383"/>
                <a:gd name="T23" fmla="*/ 22 h 90"/>
                <a:gd name="T24" fmla="*/ 148 w 383"/>
                <a:gd name="T25" fmla="*/ 30 h 90"/>
                <a:gd name="T26" fmla="*/ 92 w 383"/>
                <a:gd name="T27" fmla="*/ 38 h 90"/>
                <a:gd name="T28" fmla="*/ 142 w 383"/>
                <a:gd name="T29" fmla="*/ 30 h 90"/>
                <a:gd name="T30" fmla="*/ 80 w 383"/>
                <a:gd name="T31" fmla="*/ 38 h 90"/>
                <a:gd name="T32" fmla="*/ 62 w 383"/>
                <a:gd name="T33" fmla="*/ 30 h 90"/>
                <a:gd name="T34" fmla="*/ 118 w 383"/>
                <a:gd name="T35" fmla="*/ 22 h 90"/>
                <a:gd name="T36" fmla="*/ 62 w 383"/>
                <a:gd name="T37" fmla="*/ 30 h 90"/>
                <a:gd name="T38" fmla="*/ 100 w 383"/>
                <a:gd name="T39" fmla="*/ 22 h 90"/>
                <a:gd name="T40" fmla="*/ 50 w 383"/>
                <a:gd name="T41" fmla="*/ 22 h 90"/>
                <a:gd name="T42" fmla="*/ 112 w 383"/>
                <a:gd name="T43" fmla="*/ 15 h 90"/>
                <a:gd name="T44" fmla="*/ 191 w 383"/>
                <a:gd name="T45" fmla="*/ 15 h 90"/>
                <a:gd name="T46" fmla="*/ 179 w 383"/>
                <a:gd name="T47" fmla="*/ 0 h 90"/>
                <a:gd name="T48" fmla="*/ 241 w 383"/>
                <a:gd name="T49" fmla="*/ 8 h 90"/>
                <a:gd name="T50" fmla="*/ 228 w 383"/>
                <a:gd name="T51" fmla="*/ 0 h 90"/>
                <a:gd name="T52" fmla="*/ 309 w 383"/>
                <a:gd name="T53" fmla="*/ 8 h 90"/>
                <a:gd name="T54" fmla="*/ 395 w 383"/>
                <a:gd name="T55" fmla="*/ 8 h 90"/>
                <a:gd name="T56" fmla="*/ 339 w 383"/>
                <a:gd name="T57" fmla="*/ 22 h 90"/>
                <a:gd name="T58" fmla="*/ 283 w 383"/>
                <a:gd name="T59" fmla="*/ 30 h 90"/>
                <a:gd name="T60" fmla="*/ 345 w 383"/>
                <a:gd name="T61" fmla="*/ 22 h 90"/>
                <a:gd name="T62" fmla="*/ 289 w 383"/>
                <a:gd name="T63" fmla="*/ 38 h 90"/>
                <a:gd name="T64" fmla="*/ 228 w 383"/>
                <a:gd name="T65" fmla="*/ 53 h 90"/>
                <a:gd name="T66" fmla="*/ 173 w 383"/>
                <a:gd name="T67" fmla="*/ 61 h 90"/>
                <a:gd name="T68" fmla="*/ 203 w 383"/>
                <a:gd name="T69" fmla="*/ 61 h 90"/>
                <a:gd name="T70" fmla="*/ 160 w 383"/>
                <a:gd name="T71" fmla="*/ 68 h 90"/>
                <a:gd name="T72" fmla="*/ 197 w 383"/>
                <a:gd name="T73" fmla="*/ 68 h 90"/>
                <a:gd name="T74" fmla="*/ 142 w 383"/>
                <a:gd name="T75" fmla="*/ 83 h 90"/>
                <a:gd name="T76" fmla="*/ 142 w 383"/>
                <a:gd name="T77" fmla="*/ 91 h 90"/>
                <a:gd name="T78" fmla="*/ 100 w 383"/>
                <a:gd name="T79" fmla="*/ 99 h 90"/>
                <a:gd name="T80" fmla="*/ 130 w 383"/>
                <a:gd name="T81" fmla="*/ 105 h 90"/>
                <a:gd name="T82" fmla="*/ 92 w 383"/>
                <a:gd name="T83" fmla="*/ 113 h 90"/>
                <a:gd name="T84" fmla="*/ 0 w 383"/>
                <a:gd name="T85" fmla="*/ 105 h 90"/>
                <a:gd name="T86" fmla="*/ 30 w 383"/>
                <a:gd name="T87" fmla="*/ 99 h 90"/>
                <a:gd name="T88" fmla="*/ 24 w 383"/>
                <a:gd name="T89" fmla="*/ 91 h 90"/>
                <a:gd name="T90" fmla="*/ 74 w 383"/>
                <a:gd name="T91" fmla="*/ 91 h 90"/>
                <a:gd name="T92" fmla="*/ 100 w 383"/>
                <a:gd name="T93" fmla="*/ 83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p>
          </p:txBody>
        </p:sp>
        <p:sp>
          <p:nvSpPr>
            <p:cNvPr id="427" name="Freeform 4479"/>
            <p:cNvSpPr>
              <a:spLocks/>
            </p:cNvSpPr>
            <p:nvPr/>
          </p:nvSpPr>
          <p:spPr bwMode="auto">
            <a:xfrm>
              <a:off x="1018" y="1028"/>
              <a:ext cx="213" cy="88"/>
            </a:xfrm>
            <a:custGeom>
              <a:avLst/>
              <a:gdLst>
                <a:gd name="T0" fmla="*/ 142 w 210"/>
                <a:gd name="T1" fmla="*/ 91 h 78"/>
                <a:gd name="T2" fmla="*/ 136 w 210"/>
                <a:gd name="T3" fmla="*/ 83 h 78"/>
                <a:gd name="T4" fmla="*/ 130 w 210"/>
                <a:gd name="T5" fmla="*/ 83 h 78"/>
                <a:gd name="T6" fmla="*/ 104 w 210"/>
                <a:gd name="T7" fmla="*/ 91 h 78"/>
                <a:gd name="T8" fmla="*/ 68 w 210"/>
                <a:gd name="T9" fmla="*/ 91 h 78"/>
                <a:gd name="T10" fmla="*/ 30 w 210"/>
                <a:gd name="T11" fmla="*/ 99 h 78"/>
                <a:gd name="T12" fmla="*/ 38 w 210"/>
                <a:gd name="T13" fmla="*/ 91 h 78"/>
                <a:gd name="T14" fmla="*/ 0 w 210"/>
                <a:gd name="T15" fmla="*/ 77 h 78"/>
                <a:gd name="T16" fmla="*/ 6 w 210"/>
                <a:gd name="T17" fmla="*/ 61 h 78"/>
                <a:gd name="T18" fmla="*/ 50 w 210"/>
                <a:gd name="T19" fmla="*/ 61 h 78"/>
                <a:gd name="T20" fmla="*/ 86 w 210"/>
                <a:gd name="T21" fmla="*/ 61 h 78"/>
                <a:gd name="T22" fmla="*/ 50 w 210"/>
                <a:gd name="T23" fmla="*/ 53 h 78"/>
                <a:gd name="T24" fmla="*/ 12 w 210"/>
                <a:gd name="T25" fmla="*/ 53 h 78"/>
                <a:gd name="T26" fmla="*/ 6 w 210"/>
                <a:gd name="T27" fmla="*/ 46 h 78"/>
                <a:gd name="T28" fmla="*/ 56 w 210"/>
                <a:gd name="T29" fmla="*/ 38 h 78"/>
                <a:gd name="T30" fmla="*/ 18 w 210"/>
                <a:gd name="T31" fmla="*/ 38 h 78"/>
                <a:gd name="T32" fmla="*/ 30 w 210"/>
                <a:gd name="T33" fmla="*/ 30 h 78"/>
                <a:gd name="T34" fmla="*/ 12 w 210"/>
                <a:gd name="T35" fmla="*/ 30 h 78"/>
                <a:gd name="T36" fmla="*/ 38 w 210"/>
                <a:gd name="T37" fmla="*/ 16 h 78"/>
                <a:gd name="T38" fmla="*/ 38 w 210"/>
                <a:gd name="T39" fmla="*/ 16 h 78"/>
                <a:gd name="T40" fmla="*/ 104 w 210"/>
                <a:gd name="T41" fmla="*/ 0 h 78"/>
                <a:gd name="T42" fmla="*/ 104 w 210"/>
                <a:gd name="T43" fmla="*/ 0 h 78"/>
                <a:gd name="T44" fmla="*/ 86 w 210"/>
                <a:gd name="T45" fmla="*/ 16 h 78"/>
                <a:gd name="T46" fmla="*/ 104 w 210"/>
                <a:gd name="T47" fmla="*/ 8 h 78"/>
                <a:gd name="T48" fmla="*/ 118 w 210"/>
                <a:gd name="T49" fmla="*/ 8 h 78"/>
                <a:gd name="T50" fmla="*/ 130 w 210"/>
                <a:gd name="T51" fmla="*/ 16 h 78"/>
                <a:gd name="T52" fmla="*/ 118 w 210"/>
                <a:gd name="T53" fmla="*/ 23 h 78"/>
                <a:gd name="T54" fmla="*/ 124 w 210"/>
                <a:gd name="T55" fmla="*/ 16 h 78"/>
                <a:gd name="T56" fmla="*/ 142 w 210"/>
                <a:gd name="T57" fmla="*/ 16 h 78"/>
                <a:gd name="T58" fmla="*/ 148 w 210"/>
                <a:gd name="T59" fmla="*/ 8 h 78"/>
                <a:gd name="T60" fmla="*/ 148 w 210"/>
                <a:gd name="T61" fmla="*/ 8 h 78"/>
                <a:gd name="T62" fmla="*/ 160 w 210"/>
                <a:gd name="T63" fmla="*/ 16 h 78"/>
                <a:gd name="T64" fmla="*/ 154 w 210"/>
                <a:gd name="T65" fmla="*/ 30 h 78"/>
                <a:gd name="T66" fmla="*/ 166 w 210"/>
                <a:gd name="T67" fmla="*/ 23 h 78"/>
                <a:gd name="T68" fmla="*/ 179 w 210"/>
                <a:gd name="T69" fmla="*/ 0 h 78"/>
                <a:gd name="T70" fmla="*/ 198 w 210"/>
                <a:gd name="T71" fmla="*/ 0 h 78"/>
                <a:gd name="T72" fmla="*/ 204 w 210"/>
                <a:gd name="T73" fmla="*/ 16 h 78"/>
                <a:gd name="T74" fmla="*/ 192 w 210"/>
                <a:gd name="T75" fmla="*/ 38 h 78"/>
                <a:gd name="T76" fmla="*/ 192 w 210"/>
                <a:gd name="T77" fmla="*/ 53 h 78"/>
                <a:gd name="T78" fmla="*/ 198 w 210"/>
                <a:gd name="T79" fmla="*/ 53 h 78"/>
                <a:gd name="T80" fmla="*/ 216 w 210"/>
                <a:gd name="T81" fmla="*/ 61 h 78"/>
                <a:gd name="T82" fmla="*/ 216 w 210"/>
                <a:gd name="T83" fmla="*/ 69 h 78"/>
                <a:gd name="T84" fmla="*/ 204 w 210"/>
                <a:gd name="T85" fmla="*/ 77 h 78"/>
                <a:gd name="T86" fmla="*/ 210 w 210"/>
                <a:gd name="T87" fmla="*/ 69 h 78"/>
                <a:gd name="T88" fmla="*/ 198 w 210"/>
                <a:gd name="T89" fmla="*/ 69 h 78"/>
                <a:gd name="T90" fmla="*/ 192 w 210"/>
                <a:gd name="T91" fmla="*/ 69 h 78"/>
                <a:gd name="T92" fmla="*/ 186 w 210"/>
                <a:gd name="T93" fmla="*/ 77 h 78"/>
                <a:gd name="T94" fmla="*/ 179 w 210"/>
                <a:gd name="T95" fmla="*/ 77 h 78"/>
                <a:gd name="T96" fmla="*/ 172 w 210"/>
                <a:gd name="T97" fmla="*/ 83 h 78"/>
                <a:gd name="T98" fmla="*/ 192 w 210"/>
                <a:gd name="T99" fmla="*/ 77 h 78"/>
                <a:gd name="T100" fmla="*/ 192 w 210"/>
                <a:gd name="T101" fmla="*/ 83 h 78"/>
                <a:gd name="T102" fmla="*/ 186 w 210"/>
                <a:gd name="T103" fmla="*/ 91 h 78"/>
                <a:gd name="T104" fmla="*/ 142 w 210"/>
                <a:gd name="T105" fmla="*/ 91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p>
          </p:txBody>
        </p:sp>
        <p:sp>
          <p:nvSpPr>
            <p:cNvPr id="428" name="Freeform 4480"/>
            <p:cNvSpPr>
              <a:spLocks/>
            </p:cNvSpPr>
            <p:nvPr/>
          </p:nvSpPr>
          <p:spPr bwMode="auto">
            <a:xfrm>
              <a:off x="959" y="1008"/>
              <a:ext cx="150" cy="61"/>
            </a:xfrm>
            <a:custGeom>
              <a:avLst/>
              <a:gdLst>
                <a:gd name="T0" fmla="*/ 65 w 149"/>
                <a:gd name="T1" fmla="*/ 46 h 54"/>
                <a:gd name="T2" fmla="*/ 41 w 149"/>
                <a:gd name="T3" fmla="*/ 61 h 54"/>
                <a:gd name="T4" fmla="*/ 12 w 149"/>
                <a:gd name="T5" fmla="*/ 69 h 54"/>
                <a:gd name="T6" fmla="*/ 6 w 149"/>
                <a:gd name="T7" fmla="*/ 53 h 54"/>
                <a:gd name="T8" fmla="*/ 0 w 149"/>
                <a:gd name="T9" fmla="*/ 46 h 54"/>
                <a:gd name="T10" fmla="*/ 18 w 149"/>
                <a:gd name="T11" fmla="*/ 31 h 54"/>
                <a:gd name="T12" fmla="*/ 30 w 149"/>
                <a:gd name="T13" fmla="*/ 23 h 54"/>
                <a:gd name="T14" fmla="*/ 53 w 149"/>
                <a:gd name="T15" fmla="*/ 8 h 54"/>
                <a:gd name="T16" fmla="*/ 53 w 149"/>
                <a:gd name="T17" fmla="*/ 0 h 54"/>
                <a:gd name="T18" fmla="*/ 103 w 149"/>
                <a:gd name="T19" fmla="*/ 0 h 54"/>
                <a:gd name="T20" fmla="*/ 115 w 149"/>
                <a:gd name="T21" fmla="*/ 8 h 54"/>
                <a:gd name="T22" fmla="*/ 115 w 149"/>
                <a:gd name="T23" fmla="*/ 8 h 54"/>
                <a:gd name="T24" fmla="*/ 145 w 149"/>
                <a:gd name="T25" fmla="*/ 0 h 54"/>
                <a:gd name="T26" fmla="*/ 151 w 149"/>
                <a:gd name="T27" fmla="*/ 16 h 54"/>
                <a:gd name="T28" fmla="*/ 121 w 149"/>
                <a:gd name="T29" fmla="*/ 31 h 54"/>
                <a:gd name="T30" fmla="*/ 85 w 149"/>
                <a:gd name="T31" fmla="*/ 38 h 54"/>
                <a:gd name="T32" fmla="*/ 65 w 149"/>
                <a:gd name="T33" fmla="*/ 46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p>
          </p:txBody>
        </p:sp>
        <p:sp>
          <p:nvSpPr>
            <p:cNvPr id="429" name="Freeform 4481"/>
            <p:cNvSpPr>
              <a:spLocks/>
            </p:cNvSpPr>
            <p:nvPr/>
          </p:nvSpPr>
          <p:spPr bwMode="auto">
            <a:xfrm>
              <a:off x="1594" y="1466"/>
              <a:ext cx="104" cy="102"/>
            </a:xfrm>
            <a:custGeom>
              <a:avLst/>
              <a:gdLst>
                <a:gd name="T0" fmla="*/ 57 w 101"/>
                <a:gd name="T1" fmla="*/ 93 h 90"/>
                <a:gd name="T2" fmla="*/ 57 w 101"/>
                <a:gd name="T3" fmla="*/ 93 h 90"/>
                <a:gd name="T4" fmla="*/ 26 w 101"/>
                <a:gd name="T5" fmla="*/ 93 h 90"/>
                <a:gd name="T6" fmla="*/ 0 w 101"/>
                <a:gd name="T7" fmla="*/ 93 h 90"/>
                <a:gd name="T8" fmla="*/ 6 w 101"/>
                <a:gd name="T9" fmla="*/ 85 h 90"/>
                <a:gd name="T10" fmla="*/ 20 w 101"/>
                <a:gd name="T11" fmla="*/ 69 h 90"/>
                <a:gd name="T12" fmla="*/ 6 w 101"/>
                <a:gd name="T13" fmla="*/ 69 h 90"/>
                <a:gd name="T14" fmla="*/ 12 w 101"/>
                <a:gd name="T15" fmla="*/ 69 h 90"/>
                <a:gd name="T16" fmla="*/ 26 w 101"/>
                <a:gd name="T17" fmla="*/ 54 h 90"/>
                <a:gd name="T18" fmla="*/ 26 w 101"/>
                <a:gd name="T19" fmla="*/ 61 h 90"/>
                <a:gd name="T20" fmla="*/ 32 w 101"/>
                <a:gd name="T21" fmla="*/ 54 h 90"/>
                <a:gd name="T22" fmla="*/ 26 w 101"/>
                <a:gd name="T23" fmla="*/ 46 h 90"/>
                <a:gd name="T24" fmla="*/ 32 w 101"/>
                <a:gd name="T25" fmla="*/ 46 h 90"/>
                <a:gd name="T26" fmla="*/ 50 w 101"/>
                <a:gd name="T27" fmla="*/ 16 h 90"/>
                <a:gd name="T28" fmla="*/ 69 w 101"/>
                <a:gd name="T29" fmla="*/ 0 h 90"/>
                <a:gd name="T30" fmla="*/ 75 w 101"/>
                <a:gd name="T31" fmla="*/ 0 h 90"/>
                <a:gd name="T32" fmla="*/ 81 w 101"/>
                <a:gd name="T33" fmla="*/ 0 h 90"/>
                <a:gd name="T34" fmla="*/ 75 w 101"/>
                <a:gd name="T35" fmla="*/ 0 h 90"/>
                <a:gd name="T36" fmla="*/ 75 w 101"/>
                <a:gd name="T37" fmla="*/ 8 h 90"/>
                <a:gd name="T38" fmla="*/ 69 w 101"/>
                <a:gd name="T39" fmla="*/ 16 h 90"/>
                <a:gd name="T40" fmla="*/ 50 w 101"/>
                <a:gd name="T41" fmla="*/ 46 h 90"/>
                <a:gd name="T42" fmla="*/ 63 w 101"/>
                <a:gd name="T43" fmla="*/ 31 h 90"/>
                <a:gd name="T44" fmla="*/ 63 w 101"/>
                <a:gd name="T45" fmla="*/ 39 h 90"/>
                <a:gd name="T46" fmla="*/ 75 w 101"/>
                <a:gd name="T47" fmla="*/ 39 h 90"/>
                <a:gd name="T48" fmla="*/ 63 w 101"/>
                <a:gd name="T49" fmla="*/ 46 h 90"/>
                <a:gd name="T50" fmla="*/ 63 w 101"/>
                <a:gd name="T51" fmla="*/ 46 h 90"/>
                <a:gd name="T52" fmla="*/ 75 w 101"/>
                <a:gd name="T53" fmla="*/ 46 h 90"/>
                <a:gd name="T54" fmla="*/ 69 w 101"/>
                <a:gd name="T55" fmla="*/ 54 h 90"/>
                <a:gd name="T56" fmla="*/ 88 w 101"/>
                <a:gd name="T57" fmla="*/ 46 h 90"/>
                <a:gd name="T58" fmla="*/ 88 w 101"/>
                <a:gd name="T59" fmla="*/ 54 h 90"/>
                <a:gd name="T60" fmla="*/ 101 w 101"/>
                <a:gd name="T61" fmla="*/ 54 h 90"/>
                <a:gd name="T62" fmla="*/ 88 w 101"/>
                <a:gd name="T63" fmla="*/ 61 h 90"/>
                <a:gd name="T64" fmla="*/ 95 w 101"/>
                <a:gd name="T65" fmla="*/ 69 h 90"/>
                <a:gd name="T66" fmla="*/ 88 w 101"/>
                <a:gd name="T67" fmla="*/ 77 h 90"/>
                <a:gd name="T68" fmla="*/ 107 w 101"/>
                <a:gd name="T69" fmla="*/ 69 h 90"/>
                <a:gd name="T70" fmla="*/ 88 w 101"/>
                <a:gd name="T71" fmla="*/ 85 h 90"/>
                <a:gd name="T72" fmla="*/ 88 w 101"/>
                <a:gd name="T73" fmla="*/ 85 h 90"/>
                <a:gd name="T74" fmla="*/ 88 w 101"/>
                <a:gd name="T75" fmla="*/ 85 h 90"/>
                <a:gd name="T76" fmla="*/ 88 w 101"/>
                <a:gd name="T77" fmla="*/ 93 h 90"/>
                <a:gd name="T78" fmla="*/ 107 w 101"/>
                <a:gd name="T79" fmla="*/ 77 h 90"/>
                <a:gd name="T80" fmla="*/ 101 w 101"/>
                <a:gd name="T81" fmla="*/ 93 h 90"/>
                <a:gd name="T82" fmla="*/ 107 w 101"/>
                <a:gd name="T83" fmla="*/ 93 h 90"/>
                <a:gd name="T84" fmla="*/ 107 w 101"/>
                <a:gd name="T85" fmla="*/ 93 h 90"/>
                <a:gd name="T86" fmla="*/ 95 w 101"/>
                <a:gd name="T87" fmla="*/ 116 h 90"/>
                <a:gd name="T88" fmla="*/ 88 w 101"/>
                <a:gd name="T89" fmla="*/ 116 h 90"/>
                <a:gd name="T90" fmla="*/ 88 w 101"/>
                <a:gd name="T91" fmla="*/ 108 h 90"/>
                <a:gd name="T92" fmla="*/ 75 w 101"/>
                <a:gd name="T93" fmla="*/ 116 h 90"/>
                <a:gd name="T94" fmla="*/ 88 w 101"/>
                <a:gd name="T95" fmla="*/ 93 h 90"/>
                <a:gd name="T96" fmla="*/ 81 w 101"/>
                <a:gd name="T97" fmla="*/ 85 h 90"/>
                <a:gd name="T98" fmla="*/ 75 w 101"/>
                <a:gd name="T99" fmla="*/ 100 h 90"/>
                <a:gd name="T100" fmla="*/ 75 w 101"/>
                <a:gd name="T101" fmla="*/ 93 h 90"/>
                <a:gd name="T102" fmla="*/ 50 w 101"/>
                <a:gd name="T103" fmla="*/ 116 h 90"/>
                <a:gd name="T104" fmla="*/ 50 w 101"/>
                <a:gd name="T105" fmla="*/ 108 h 90"/>
                <a:gd name="T106" fmla="*/ 69 w 101"/>
                <a:gd name="T107" fmla="*/ 93 h 90"/>
                <a:gd name="T108" fmla="*/ 69 w 101"/>
                <a:gd name="T109" fmla="*/ 93 h 90"/>
                <a:gd name="T110" fmla="*/ 69 w 101"/>
                <a:gd name="T111" fmla="*/ 93 h 90"/>
                <a:gd name="T112" fmla="*/ 63 w 101"/>
                <a:gd name="T113" fmla="*/ 93 h 90"/>
                <a:gd name="T114" fmla="*/ 57 w 101"/>
                <a:gd name="T115" fmla="*/ 100 h 90"/>
                <a:gd name="T116" fmla="*/ 50 w 101"/>
                <a:gd name="T117" fmla="*/ 100 h 90"/>
                <a:gd name="T118" fmla="*/ 57 w 101"/>
                <a:gd name="T119" fmla="*/ 93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p>
          </p:txBody>
        </p:sp>
        <p:sp>
          <p:nvSpPr>
            <p:cNvPr id="430" name="Freeform 4482"/>
            <p:cNvSpPr>
              <a:spLocks/>
            </p:cNvSpPr>
            <p:nvPr/>
          </p:nvSpPr>
          <p:spPr bwMode="auto">
            <a:xfrm>
              <a:off x="1394" y="967"/>
              <a:ext cx="183" cy="34"/>
            </a:xfrm>
            <a:custGeom>
              <a:avLst/>
              <a:gdLst>
                <a:gd name="T0" fmla="*/ 74 w 180"/>
                <a:gd name="T1" fmla="*/ 16 h 30"/>
                <a:gd name="T2" fmla="*/ 56 w 180"/>
                <a:gd name="T3" fmla="*/ 8 h 30"/>
                <a:gd name="T4" fmla="*/ 80 w 180"/>
                <a:gd name="T5" fmla="*/ 8 h 30"/>
                <a:gd name="T6" fmla="*/ 32 w 180"/>
                <a:gd name="T7" fmla="*/ 8 h 30"/>
                <a:gd name="T8" fmla="*/ 44 w 180"/>
                <a:gd name="T9" fmla="*/ 0 h 30"/>
                <a:gd name="T10" fmla="*/ 0 w 180"/>
                <a:gd name="T11" fmla="*/ 0 h 30"/>
                <a:gd name="T12" fmla="*/ 38 w 180"/>
                <a:gd name="T13" fmla="*/ 8 h 30"/>
                <a:gd name="T14" fmla="*/ 32 w 180"/>
                <a:gd name="T15" fmla="*/ 23 h 30"/>
                <a:gd name="T16" fmla="*/ 24 w 180"/>
                <a:gd name="T17" fmla="*/ 39 h 30"/>
                <a:gd name="T18" fmla="*/ 62 w 180"/>
                <a:gd name="T19" fmla="*/ 39 h 30"/>
                <a:gd name="T20" fmla="*/ 100 w 180"/>
                <a:gd name="T21" fmla="*/ 39 h 30"/>
                <a:gd name="T22" fmla="*/ 142 w 180"/>
                <a:gd name="T23" fmla="*/ 39 h 30"/>
                <a:gd name="T24" fmla="*/ 180 w 180"/>
                <a:gd name="T25" fmla="*/ 39 h 30"/>
                <a:gd name="T26" fmla="*/ 186 w 180"/>
                <a:gd name="T27" fmla="*/ 23 h 30"/>
                <a:gd name="T28" fmla="*/ 156 w 180"/>
                <a:gd name="T29" fmla="*/ 16 h 30"/>
                <a:gd name="T30" fmla="*/ 74 w 180"/>
                <a:gd name="T31" fmla="*/ 16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431" name="Freeform 4483"/>
            <p:cNvSpPr>
              <a:spLocks/>
            </p:cNvSpPr>
            <p:nvPr/>
          </p:nvSpPr>
          <p:spPr bwMode="auto">
            <a:xfrm>
              <a:off x="1456" y="900"/>
              <a:ext cx="115" cy="40"/>
            </a:xfrm>
            <a:custGeom>
              <a:avLst/>
              <a:gdLst>
                <a:gd name="T0" fmla="*/ 24 w 114"/>
                <a:gd name="T1" fmla="*/ 14 h 36"/>
                <a:gd name="T2" fmla="*/ 18 w 114"/>
                <a:gd name="T3" fmla="*/ 8 h 36"/>
                <a:gd name="T4" fmla="*/ 54 w 114"/>
                <a:gd name="T5" fmla="*/ 0 h 36"/>
                <a:gd name="T6" fmla="*/ 104 w 114"/>
                <a:gd name="T7" fmla="*/ 8 h 36"/>
                <a:gd name="T8" fmla="*/ 92 w 114"/>
                <a:gd name="T9" fmla="*/ 22 h 36"/>
                <a:gd name="T10" fmla="*/ 116 w 114"/>
                <a:gd name="T11" fmla="*/ 30 h 36"/>
                <a:gd name="T12" fmla="*/ 74 w 114"/>
                <a:gd name="T13" fmla="*/ 37 h 36"/>
                <a:gd name="T14" fmla="*/ 54 w 114"/>
                <a:gd name="T15" fmla="*/ 44 h 36"/>
                <a:gd name="T16" fmla="*/ 48 w 114"/>
                <a:gd name="T17" fmla="*/ 37 h 36"/>
                <a:gd name="T18" fmla="*/ 48 w 114"/>
                <a:gd name="T19" fmla="*/ 44 h 36"/>
                <a:gd name="T20" fmla="*/ 6 w 114"/>
                <a:gd name="T21" fmla="*/ 37 h 36"/>
                <a:gd name="T22" fmla="*/ 54 w 114"/>
                <a:gd name="T23" fmla="*/ 30 h 36"/>
                <a:gd name="T24" fmla="*/ 0 w 114"/>
                <a:gd name="T25" fmla="*/ 22 h 36"/>
                <a:gd name="T26" fmla="*/ 24 w 114"/>
                <a:gd name="T27" fmla="*/ 1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432" name="Freeform 4484"/>
            <p:cNvSpPr>
              <a:spLocks/>
            </p:cNvSpPr>
            <p:nvPr/>
          </p:nvSpPr>
          <p:spPr bwMode="auto">
            <a:xfrm>
              <a:off x="1116" y="967"/>
              <a:ext cx="157" cy="41"/>
            </a:xfrm>
            <a:custGeom>
              <a:avLst/>
              <a:gdLst>
                <a:gd name="T0" fmla="*/ 42 w 156"/>
                <a:gd name="T1" fmla="*/ 47 h 36"/>
                <a:gd name="T2" fmla="*/ 30 w 156"/>
                <a:gd name="T3" fmla="*/ 39 h 36"/>
                <a:gd name="T4" fmla="*/ 80 w 156"/>
                <a:gd name="T5" fmla="*/ 31 h 36"/>
                <a:gd name="T6" fmla="*/ 42 w 156"/>
                <a:gd name="T7" fmla="*/ 31 h 36"/>
                <a:gd name="T8" fmla="*/ 0 w 156"/>
                <a:gd name="T9" fmla="*/ 31 h 36"/>
                <a:gd name="T10" fmla="*/ 42 w 156"/>
                <a:gd name="T11" fmla="*/ 24 h 36"/>
                <a:gd name="T12" fmla="*/ 24 w 156"/>
                <a:gd name="T13" fmla="*/ 16 h 36"/>
                <a:gd name="T14" fmla="*/ 48 w 156"/>
                <a:gd name="T15" fmla="*/ 16 h 36"/>
                <a:gd name="T16" fmla="*/ 36 w 156"/>
                <a:gd name="T17" fmla="*/ 8 h 36"/>
                <a:gd name="T18" fmla="*/ 80 w 156"/>
                <a:gd name="T19" fmla="*/ 16 h 36"/>
                <a:gd name="T20" fmla="*/ 110 w 156"/>
                <a:gd name="T21" fmla="*/ 24 h 36"/>
                <a:gd name="T22" fmla="*/ 116 w 156"/>
                <a:gd name="T23" fmla="*/ 8 h 36"/>
                <a:gd name="T24" fmla="*/ 140 w 156"/>
                <a:gd name="T25" fmla="*/ 0 h 36"/>
                <a:gd name="T26" fmla="*/ 128 w 156"/>
                <a:gd name="T27" fmla="*/ 16 h 36"/>
                <a:gd name="T28" fmla="*/ 158 w 156"/>
                <a:gd name="T29" fmla="*/ 16 h 36"/>
                <a:gd name="T30" fmla="*/ 134 w 156"/>
                <a:gd name="T31" fmla="*/ 31 h 36"/>
                <a:gd name="T32" fmla="*/ 116 w 156"/>
                <a:gd name="T33" fmla="*/ 31 h 36"/>
                <a:gd name="T34" fmla="*/ 42 w 156"/>
                <a:gd name="T35" fmla="*/ 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p>
          </p:txBody>
        </p:sp>
        <p:sp>
          <p:nvSpPr>
            <p:cNvPr id="433" name="Freeform 4485"/>
            <p:cNvSpPr>
              <a:spLocks/>
            </p:cNvSpPr>
            <p:nvPr/>
          </p:nvSpPr>
          <p:spPr bwMode="auto">
            <a:xfrm>
              <a:off x="1328" y="1170"/>
              <a:ext cx="96" cy="53"/>
            </a:xfrm>
            <a:custGeom>
              <a:avLst/>
              <a:gdLst>
                <a:gd name="T0" fmla="*/ 66 w 96"/>
                <a:gd name="T1" fmla="*/ 44 h 47"/>
                <a:gd name="T2" fmla="*/ 60 w 96"/>
                <a:gd name="T3" fmla="*/ 37 h 47"/>
                <a:gd name="T4" fmla="*/ 60 w 96"/>
                <a:gd name="T5" fmla="*/ 37 h 47"/>
                <a:gd name="T6" fmla="*/ 54 w 96"/>
                <a:gd name="T7" fmla="*/ 37 h 47"/>
                <a:gd name="T8" fmla="*/ 18 w 96"/>
                <a:gd name="T9" fmla="*/ 60 h 47"/>
                <a:gd name="T10" fmla="*/ 18 w 96"/>
                <a:gd name="T11" fmla="*/ 44 h 47"/>
                <a:gd name="T12" fmla="*/ 0 w 96"/>
                <a:gd name="T13" fmla="*/ 44 h 47"/>
                <a:gd name="T14" fmla="*/ 18 w 96"/>
                <a:gd name="T15" fmla="*/ 29 h 47"/>
                <a:gd name="T16" fmla="*/ 30 w 96"/>
                <a:gd name="T17" fmla="*/ 16 h 47"/>
                <a:gd name="T18" fmla="*/ 42 w 96"/>
                <a:gd name="T19" fmla="*/ 0 h 47"/>
                <a:gd name="T20" fmla="*/ 54 w 96"/>
                <a:gd name="T21" fmla="*/ 0 h 47"/>
                <a:gd name="T22" fmla="*/ 48 w 96"/>
                <a:gd name="T23" fmla="*/ 8 h 47"/>
                <a:gd name="T24" fmla="*/ 60 w 96"/>
                <a:gd name="T25" fmla="*/ 8 h 47"/>
                <a:gd name="T26" fmla="*/ 84 w 96"/>
                <a:gd name="T27" fmla="*/ 29 h 47"/>
                <a:gd name="T28" fmla="*/ 72 w 96"/>
                <a:gd name="T29" fmla="*/ 37 h 47"/>
                <a:gd name="T30" fmla="*/ 96 w 96"/>
                <a:gd name="T31" fmla="*/ 37 h 47"/>
                <a:gd name="T32" fmla="*/ 96 w 96"/>
                <a:gd name="T33" fmla="*/ 44 h 47"/>
                <a:gd name="T34" fmla="*/ 78 w 96"/>
                <a:gd name="T35" fmla="*/ 52 h 47"/>
                <a:gd name="T36" fmla="*/ 66 w 96"/>
                <a:gd name="T37" fmla="*/ 44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p>
          </p:txBody>
        </p:sp>
        <p:sp>
          <p:nvSpPr>
            <p:cNvPr id="434" name="Freeform 4486"/>
            <p:cNvSpPr>
              <a:spLocks/>
            </p:cNvSpPr>
            <p:nvPr/>
          </p:nvSpPr>
          <p:spPr bwMode="auto">
            <a:xfrm>
              <a:off x="1255" y="1021"/>
              <a:ext cx="84" cy="41"/>
            </a:xfrm>
            <a:custGeom>
              <a:avLst/>
              <a:gdLst>
                <a:gd name="T0" fmla="*/ 85 w 83"/>
                <a:gd name="T1" fmla="*/ 0 h 36"/>
                <a:gd name="T2" fmla="*/ 36 w 83"/>
                <a:gd name="T3" fmla="*/ 0 h 36"/>
                <a:gd name="T4" fmla="*/ 44 w 83"/>
                <a:gd name="T5" fmla="*/ 8 h 36"/>
                <a:gd name="T6" fmla="*/ 30 w 83"/>
                <a:gd name="T7" fmla="*/ 16 h 36"/>
                <a:gd name="T8" fmla="*/ 0 w 83"/>
                <a:gd name="T9" fmla="*/ 16 h 36"/>
                <a:gd name="T10" fmla="*/ 18 w 83"/>
                <a:gd name="T11" fmla="*/ 31 h 36"/>
                <a:gd name="T12" fmla="*/ 36 w 83"/>
                <a:gd name="T13" fmla="*/ 47 h 36"/>
                <a:gd name="T14" fmla="*/ 36 w 83"/>
                <a:gd name="T15" fmla="*/ 39 h 36"/>
                <a:gd name="T16" fmla="*/ 62 w 83"/>
                <a:gd name="T17" fmla="*/ 39 h 36"/>
                <a:gd name="T18" fmla="*/ 73 w 83"/>
                <a:gd name="T19" fmla="*/ 16 h 36"/>
                <a:gd name="T20" fmla="*/ 85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p>
          </p:txBody>
        </p:sp>
        <p:sp>
          <p:nvSpPr>
            <p:cNvPr id="435" name="Freeform 4487"/>
            <p:cNvSpPr>
              <a:spLocks/>
            </p:cNvSpPr>
            <p:nvPr/>
          </p:nvSpPr>
          <p:spPr bwMode="auto">
            <a:xfrm>
              <a:off x="1334" y="1015"/>
              <a:ext cx="90" cy="33"/>
            </a:xfrm>
            <a:custGeom>
              <a:avLst/>
              <a:gdLst>
                <a:gd name="T0" fmla="*/ 54 w 90"/>
                <a:gd name="T1" fmla="*/ 22 h 30"/>
                <a:gd name="T2" fmla="*/ 24 w 90"/>
                <a:gd name="T3" fmla="*/ 22 h 30"/>
                <a:gd name="T4" fmla="*/ 30 w 90"/>
                <a:gd name="T5" fmla="*/ 29 h 30"/>
                <a:gd name="T6" fmla="*/ 18 w 90"/>
                <a:gd name="T7" fmla="*/ 36 h 30"/>
                <a:gd name="T8" fmla="*/ 0 w 90"/>
                <a:gd name="T9" fmla="*/ 36 h 30"/>
                <a:gd name="T10" fmla="*/ 6 w 90"/>
                <a:gd name="T11" fmla="*/ 36 h 30"/>
                <a:gd name="T12" fmla="*/ 18 w 90"/>
                <a:gd name="T13" fmla="*/ 8 h 30"/>
                <a:gd name="T14" fmla="*/ 30 w 90"/>
                <a:gd name="T15" fmla="*/ 8 h 30"/>
                <a:gd name="T16" fmla="*/ 30 w 90"/>
                <a:gd name="T17" fmla="*/ 0 h 30"/>
                <a:gd name="T18" fmla="*/ 42 w 90"/>
                <a:gd name="T19" fmla="*/ 0 h 30"/>
                <a:gd name="T20" fmla="*/ 90 w 90"/>
                <a:gd name="T21" fmla="*/ 0 h 30"/>
                <a:gd name="T22" fmla="*/ 78 w 90"/>
                <a:gd name="T23" fmla="*/ 8 h 30"/>
                <a:gd name="T24" fmla="*/ 54 w 90"/>
                <a:gd name="T25" fmla="*/ 2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p>
          </p:txBody>
        </p:sp>
        <p:sp>
          <p:nvSpPr>
            <p:cNvPr id="436" name="Freeform 4488"/>
            <p:cNvSpPr>
              <a:spLocks/>
            </p:cNvSpPr>
            <p:nvPr/>
          </p:nvSpPr>
          <p:spPr bwMode="auto">
            <a:xfrm>
              <a:off x="546" y="1480"/>
              <a:ext cx="48" cy="54"/>
            </a:xfrm>
            <a:custGeom>
              <a:avLst/>
              <a:gdLst>
                <a:gd name="T0" fmla="*/ 36 w 48"/>
                <a:gd name="T1" fmla="*/ 38 h 48"/>
                <a:gd name="T2" fmla="*/ 30 w 48"/>
                <a:gd name="T3" fmla="*/ 46 h 48"/>
                <a:gd name="T4" fmla="*/ 18 w 48"/>
                <a:gd name="T5" fmla="*/ 38 h 48"/>
                <a:gd name="T6" fmla="*/ 24 w 48"/>
                <a:gd name="T7" fmla="*/ 38 h 48"/>
                <a:gd name="T8" fmla="*/ 18 w 48"/>
                <a:gd name="T9" fmla="*/ 38 h 48"/>
                <a:gd name="T10" fmla="*/ 12 w 48"/>
                <a:gd name="T11" fmla="*/ 30 h 48"/>
                <a:gd name="T12" fmla="*/ 24 w 48"/>
                <a:gd name="T13" fmla="*/ 30 h 48"/>
                <a:gd name="T14" fmla="*/ 12 w 48"/>
                <a:gd name="T15" fmla="*/ 23 h 48"/>
                <a:gd name="T16" fmla="*/ 12 w 48"/>
                <a:gd name="T17" fmla="*/ 16 h 48"/>
                <a:gd name="T18" fmla="*/ 6 w 48"/>
                <a:gd name="T19" fmla="*/ 16 h 48"/>
                <a:gd name="T20" fmla="*/ 6 w 48"/>
                <a:gd name="T21" fmla="*/ 8 h 48"/>
                <a:gd name="T22" fmla="*/ 12 w 48"/>
                <a:gd name="T23" fmla="*/ 8 h 48"/>
                <a:gd name="T24" fmla="*/ 6 w 48"/>
                <a:gd name="T25" fmla="*/ 8 h 48"/>
                <a:gd name="T26" fmla="*/ 0 w 48"/>
                <a:gd name="T27" fmla="*/ 0 h 48"/>
                <a:gd name="T28" fmla="*/ 36 w 48"/>
                <a:gd name="T29" fmla="*/ 8 h 48"/>
                <a:gd name="T30" fmla="*/ 42 w 48"/>
                <a:gd name="T31" fmla="*/ 23 h 48"/>
                <a:gd name="T32" fmla="*/ 48 w 48"/>
                <a:gd name="T33" fmla="*/ 38 h 48"/>
                <a:gd name="T34" fmla="*/ 48 w 48"/>
                <a:gd name="T35" fmla="*/ 53 h 48"/>
                <a:gd name="T36" fmla="*/ 48 w 48"/>
                <a:gd name="T37" fmla="*/ 61 h 48"/>
                <a:gd name="T38" fmla="*/ 24 w 48"/>
                <a:gd name="T39" fmla="*/ 46 h 48"/>
                <a:gd name="T40" fmla="*/ 36 w 48"/>
                <a:gd name="T41" fmla="*/ 3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p>
          </p:txBody>
        </p:sp>
        <p:sp>
          <p:nvSpPr>
            <p:cNvPr id="437" name="Freeform 4489"/>
            <p:cNvSpPr>
              <a:spLocks/>
            </p:cNvSpPr>
            <p:nvPr/>
          </p:nvSpPr>
          <p:spPr bwMode="auto">
            <a:xfrm>
              <a:off x="1073" y="954"/>
              <a:ext cx="115" cy="27"/>
            </a:xfrm>
            <a:custGeom>
              <a:avLst/>
              <a:gdLst>
                <a:gd name="T0" fmla="*/ 74 w 114"/>
                <a:gd name="T1" fmla="*/ 16 h 24"/>
                <a:gd name="T2" fmla="*/ 74 w 114"/>
                <a:gd name="T3" fmla="*/ 16 h 24"/>
                <a:gd name="T4" fmla="*/ 62 w 114"/>
                <a:gd name="T5" fmla="*/ 23 h 24"/>
                <a:gd name="T6" fmla="*/ 42 w 114"/>
                <a:gd name="T7" fmla="*/ 23 h 24"/>
                <a:gd name="T8" fmla="*/ 42 w 114"/>
                <a:gd name="T9" fmla="*/ 23 h 24"/>
                <a:gd name="T10" fmla="*/ 36 w 114"/>
                <a:gd name="T11" fmla="*/ 30 h 24"/>
                <a:gd name="T12" fmla="*/ 24 w 114"/>
                <a:gd name="T13" fmla="*/ 30 h 24"/>
                <a:gd name="T14" fmla="*/ 24 w 114"/>
                <a:gd name="T15" fmla="*/ 23 h 24"/>
                <a:gd name="T16" fmla="*/ 12 w 114"/>
                <a:gd name="T17" fmla="*/ 30 h 24"/>
                <a:gd name="T18" fmla="*/ 0 w 114"/>
                <a:gd name="T19" fmla="*/ 30 h 24"/>
                <a:gd name="T20" fmla="*/ 12 w 114"/>
                <a:gd name="T21" fmla="*/ 23 h 24"/>
                <a:gd name="T22" fmla="*/ 48 w 114"/>
                <a:gd name="T23" fmla="*/ 16 h 24"/>
                <a:gd name="T24" fmla="*/ 80 w 114"/>
                <a:gd name="T25" fmla="*/ 0 h 24"/>
                <a:gd name="T26" fmla="*/ 98 w 114"/>
                <a:gd name="T27" fmla="*/ 0 h 24"/>
                <a:gd name="T28" fmla="*/ 116 w 114"/>
                <a:gd name="T29" fmla="*/ 8 h 24"/>
                <a:gd name="T30" fmla="*/ 104 w 114"/>
                <a:gd name="T31" fmla="*/ 8 h 24"/>
                <a:gd name="T32" fmla="*/ 104 w 114"/>
                <a:gd name="T33" fmla="*/ 16 h 24"/>
                <a:gd name="T34" fmla="*/ 98 w 114"/>
                <a:gd name="T35" fmla="*/ 16 h 24"/>
                <a:gd name="T36" fmla="*/ 80 w 114"/>
                <a:gd name="T37" fmla="*/ 23 h 24"/>
                <a:gd name="T38" fmla="*/ 74 w 114"/>
                <a:gd name="T39" fmla="*/ 23 h 24"/>
                <a:gd name="T40" fmla="*/ 74 w 114"/>
                <a:gd name="T41" fmla="*/ 16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438" name="Freeform 4490"/>
            <p:cNvSpPr>
              <a:spLocks/>
            </p:cNvSpPr>
            <p:nvPr/>
          </p:nvSpPr>
          <p:spPr bwMode="auto">
            <a:xfrm>
              <a:off x="1304" y="967"/>
              <a:ext cx="72" cy="27"/>
            </a:xfrm>
            <a:custGeom>
              <a:avLst/>
              <a:gdLst>
                <a:gd name="T0" fmla="*/ 35 w 71"/>
                <a:gd name="T1" fmla="*/ 8 h 24"/>
                <a:gd name="T2" fmla="*/ 23 w 71"/>
                <a:gd name="T3" fmla="*/ 8 h 24"/>
                <a:gd name="T4" fmla="*/ 29 w 71"/>
                <a:gd name="T5" fmla="*/ 8 h 24"/>
                <a:gd name="T6" fmla="*/ 17 w 71"/>
                <a:gd name="T7" fmla="*/ 16 h 24"/>
                <a:gd name="T8" fmla="*/ 17 w 71"/>
                <a:gd name="T9" fmla="*/ 16 h 24"/>
                <a:gd name="T10" fmla="*/ 17 w 71"/>
                <a:gd name="T11" fmla="*/ 16 h 24"/>
                <a:gd name="T12" fmla="*/ 0 w 71"/>
                <a:gd name="T13" fmla="*/ 23 h 24"/>
                <a:gd name="T14" fmla="*/ 49 w 71"/>
                <a:gd name="T15" fmla="*/ 23 h 24"/>
                <a:gd name="T16" fmla="*/ 17 w 71"/>
                <a:gd name="T17" fmla="*/ 23 h 24"/>
                <a:gd name="T18" fmla="*/ 17 w 71"/>
                <a:gd name="T19" fmla="*/ 30 h 24"/>
                <a:gd name="T20" fmla="*/ 43 w 71"/>
                <a:gd name="T21" fmla="*/ 30 h 24"/>
                <a:gd name="T22" fmla="*/ 49 w 71"/>
                <a:gd name="T23" fmla="*/ 30 h 24"/>
                <a:gd name="T24" fmla="*/ 49 w 71"/>
                <a:gd name="T25" fmla="*/ 23 h 24"/>
                <a:gd name="T26" fmla="*/ 61 w 71"/>
                <a:gd name="T27" fmla="*/ 23 h 24"/>
                <a:gd name="T28" fmla="*/ 67 w 71"/>
                <a:gd name="T29" fmla="*/ 23 h 24"/>
                <a:gd name="T30" fmla="*/ 61 w 71"/>
                <a:gd name="T31" fmla="*/ 16 h 24"/>
                <a:gd name="T32" fmla="*/ 73 w 71"/>
                <a:gd name="T33" fmla="*/ 8 h 24"/>
                <a:gd name="T34" fmla="*/ 67 w 71"/>
                <a:gd name="T35" fmla="*/ 0 h 24"/>
                <a:gd name="T36" fmla="*/ 55 w 71"/>
                <a:gd name="T37" fmla="*/ 8 h 24"/>
                <a:gd name="T38" fmla="*/ 35 w 71"/>
                <a:gd name="T39" fmla="*/ 8 h 24"/>
                <a:gd name="T40" fmla="*/ 43 w 71"/>
                <a:gd name="T41" fmla="*/ 8 h 24"/>
                <a:gd name="T42" fmla="*/ 35 w 71"/>
                <a:gd name="T43" fmla="*/ 16 h 24"/>
                <a:gd name="T44" fmla="*/ 35 w 71"/>
                <a:gd name="T45" fmla="*/ 8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439" name="Freeform 4491"/>
            <p:cNvSpPr>
              <a:spLocks/>
            </p:cNvSpPr>
            <p:nvPr/>
          </p:nvSpPr>
          <p:spPr bwMode="auto">
            <a:xfrm>
              <a:off x="1334" y="927"/>
              <a:ext cx="60" cy="20"/>
            </a:xfrm>
            <a:custGeom>
              <a:avLst/>
              <a:gdLst>
                <a:gd name="T0" fmla="*/ 36 w 60"/>
                <a:gd name="T1" fmla="*/ 8 h 18"/>
                <a:gd name="T2" fmla="*/ 36 w 60"/>
                <a:gd name="T3" fmla="*/ 0 h 18"/>
                <a:gd name="T4" fmla="*/ 54 w 60"/>
                <a:gd name="T5" fmla="*/ 8 h 18"/>
                <a:gd name="T6" fmla="*/ 54 w 60"/>
                <a:gd name="T7" fmla="*/ 8 h 18"/>
                <a:gd name="T8" fmla="*/ 54 w 60"/>
                <a:gd name="T9" fmla="*/ 14 h 18"/>
                <a:gd name="T10" fmla="*/ 60 w 60"/>
                <a:gd name="T11" fmla="*/ 22 h 18"/>
                <a:gd name="T12" fmla="*/ 42 w 60"/>
                <a:gd name="T13" fmla="*/ 22 h 18"/>
                <a:gd name="T14" fmla="*/ 24 w 60"/>
                <a:gd name="T15" fmla="*/ 14 h 18"/>
                <a:gd name="T16" fmla="*/ 0 w 60"/>
                <a:gd name="T17" fmla="*/ 14 h 18"/>
                <a:gd name="T18" fmla="*/ 6 w 60"/>
                <a:gd name="T19" fmla="*/ 8 h 18"/>
                <a:gd name="T20" fmla="*/ 18 w 60"/>
                <a:gd name="T21" fmla="*/ 8 h 18"/>
                <a:gd name="T22" fmla="*/ 18 w 60"/>
                <a:gd name="T23" fmla="*/ 8 h 18"/>
                <a:gd name="T24" fmla="*/ 6 w 60"/>
                <a:gd name="T25" fmla="*/ 8 h 18"/>
                <a:gd name="T26" fmla="*/ 6 w 60"/>
                <a:gd name="T27" fmla="*/ 0 h 18"/>
                <a:gd name="T28" fmla="*/ 36 w 60"/>
                <a:gd name="T29" fmla="*/ 0 h 18"/>
                <a:gd name="T30" fmla="*/ 36 w 60"/>
                <a:gd name="T31" fmla="*/ 8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440" name="Freeform 4492"/>
            <p:cNvSpPr>
              <a:spLocks/>
            </p:cNvSpPr>
            <p:nvPr/>
          </p:nvSpPr>
          <p:spPr bwMode="auto">
            <a:xfrm>
              <a:off x="1231" y="1089"/>
              <a:ext cx="62" cy="27"/>
            </a:xfrm>
            <a:custGeom>
              <a:avLst/>
              <a:gdLst>
                <a:gd name="T0" fmla="*/ 52 w 60"/>
                <a:gd name="T1" fmla="*/ 16 h 24"/>
                <a:gd name="T2" fmla="*/ 52 w 60"/>
                <a:gd name="T3" fmla="*/ 16 h 24"/>
                <a:gd name="T4" fmla="*/ 38 w 60"/>
                <a:gd name="T5" fmla="*/ 0 h 24"/>
                <a:gd name="T6" fmla="*/ 32 w 60"/>
                <a:gd name="T7" fmla="*/ 8 h 24"/>
                <a:gd name="T8" fmla="*/ 26 w 60"/>
                <a:gd name="T9" fmla="*/ 8 h 24"/>
                <a:gd name="T10" fmla="*/ 26 w 60"/>
                <a:gd name="T11" fmla="*/ 16 h 24"/>
                <a:gd name="T12" fmla="*/ 0 w 60"/>
                <a:gd name="T13" fmla="*/ 23 h 24"/>
                <a:gd name="T14" fmla="*/ 38 w 60"/>
                <a:gd name="T15" fmla="*/ 30 h 24"/>
                <a:gd name="T16" fmla="*/ 64 w 60"/>
                <a:gd name="T17" fmla="*/ 23 h 24"/>
                <a:gd name="T18" fmla="*/ 52 w 60"/>
                <a:gd name="T19" fmla="*/ 23 h 24"/>
                <a:gd name="T20" fmla="*/ 52 w 60"/>
                <a:gd name="T21" fmla="*/ 1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441" name="Freeform 4493"/>
            <p:cNvSpPr>
              <a:spLocks/>
            </p:cNvSpPr>
            <p:nvPr/>
          </p:nvSpPr>
          <p:spPr bwMode="auto">
            <a:xfrm>
              <a:off x="1535" y="1021"/>
              <a:ext cx="54" cy="14"/>
            </a:xfrm>
            <a:custGeom>
              <a:avLst/>
              <a:gdLst>
                <a:gd name="T0" fmla="*/ 36 w 54"/>
                <a:gd name="T1" fmla="*/ 0 h 12"/>
                <a:gd name="T2" fmla="*/ 0 w 54"/>
                <a:gd name="T3" fmla="*/ 0 h 12"/>
                <a:gd name="T4" fmla="*/ 0 w 54"/>
                <a:gd name="T5" fmla="*/ 8 h 12"/>
                <a:gd name="T6" fmla="*/ 0 w 54"/>
                <a:gd name="T7" fmla="*/ 16 h 12"/>
                <a:gd name="T8" fmla="*/ 6 w 54"/>
                <a:gd name="T9" fmla="*/ 16 h 12"/>
                <a:gd name="T10" fmla="*/ 54 w 54"/>
                <a:gd name="T11" fmla="*/ 16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442" name="Freeform 4494"/>
            <p:cNvSpPr>
              <a:spLocks/>
            </p:cNvSpPr>
            <p:nvPr/>
          </p:nvSpPr>
          <p:spPr bwMode="auto">
            <a:xfrm>
              <a:off x="1510" y="1123"/>
              <a:ext cx="29" cy="20"/>
            </a:xfrm>
            <a:custGeom>
              <a:avLst/>
              <a:gdLst>
                <a:gd name="T0" fmla="*/ 28 w 30"/>
                <a:gd name="T1" fmla="*/ 14 h 18"/>
                <a:gd name="T2" fmla="*/ 0 w 30"/>
                <a:gd name="T3" fmla="*/ 22 h 18"/>
                <a:gd name="T4" fmla="*/ 0 w 30"/>
                <a:gd name="T5" fmla="*/ 8 h 18"/>
                <a:gd name="T6" fmla="*/ 16 w 30"/>
                <a:gd name="T7" fmla="*/ 0 h 18"/>
                <a:gd name="T8" fmla="*/ 28 w 30"/>
                <a:gd name="T9" fmla="*/ 0 h 18"/>
                <a:gd name="T10" fmla="*/ 28 w 30"/>
                <a:gd name="T11" fmla="*/ 1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443" name="Freeform 4495"/>
            <p:cNvSpPr>
              <a:spLocks/>
            </p:cNvSpPr>
            <p:nvPr/>
          </p:nvSpPr>
          <p:spPr bwMode="auto">
            <a:xfrm>
              <a:off x="1406" y="933"/>
              <a:ext cx="37" cy="14"/>
            </a:xfrm>
            <a:custGeom>
              <a:avLst/>
              <a:gdLst>
                <a:gd name="T0" fmla="*/ 0 w 36"/>
                <a:gd name="T1" fmla="*/ 8 h 12"/>
                <a:gd name="T2" fmla="*/ 6 w 36"/>
                <a:gd name="T3" fmla="*/ 0 h 12"/>
                <a:gd name="T4" fmla="*/ 38 w 36"/>
                <a:gd name="T5" fmla="*/ 8 h 12"/>
                <a:gd name="T6" fmla="*/ 38 w 36"/>
                <a:gd name="T7" fmla="*/ 16 h 12"/>
                <a:gd name="T8" fmla="*/ 6 w 36"/>
                <a:gd name="T9" fmla="*/ 16 h 12"/>
                <a:gd name="T10" fmla="*/ 0 w 36"/>
                <a:gd name="T11" fmla="*/ 16 h 12"/>
                <a:gd name="T12" fmla="*/ 0 w 36"/>
                <a:gd name="T13" fmla="*/ 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444" name="Freeform 4496"/>
            <p:cNvSpPr>
              <a:spLocks/>
            </p:cNvSpPr>
            <p:nvPr/>
          </p:nvSpPr>
          <p:spPr bwMode="auto">
            <a:xfrm>
              <a:off x="1364" y="988"/>
              <a:ext cx="37" cy="13"/>
            </a:xfrm>
            <a:custGeom>
              <a:avLst/>
              <a:gdLst>
                <a:gd name="T0" fmla="*/ 12 w 36"/>
                <a:gd name="T1" fmla="*/ 14 h 12"/>
                <a:gd name="T2" fmla="*/ 0 w 36"/>
                <a:gd name="T3" fmla="*/ 8 h 12"/>
                <a:gd name="T4" fmla="*/ 32 w 36"/>
                <a:gd name="T5" fmla="*/ 0 h 12"/>
                <a:gd name="T6" fmla="*/ 38 w 36"/>
                <a:gd name="T7" fmla="*/ 8 h 12"/>
                <a:gd name="T8" fmla="*/ 38 w 36"/>
                <a:gd name="T9" fmla="*/ 14 h 12"/>
                <a:gd name="T10" fmla="*/ 12 w 36"/>
                <a:gd name="T11" fmla="*/ 1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445" name="Freeform 4497"/>
            <p:cNvSpPr>
              <a:spLocks/>
            </p:cNvSpPr>
            <p:nvPr/>
          </p:nvSpPr>
          <p:spPr bwMode="auto">
            <a:xfrm>
              <a:off x="1214" y="1021"/>
              <a:ext cx="29" cy="14"/>
            </a:xfrm>
            <a:custGeom>
              <a:avLst/>
              <a:gdLst>
                <a:gd name="T0" fmla="*/ 12 w 30"/>
                <a:gd name="T1" fmla="*/ 16 h 12"/>
                <a:gd name="T2" fmla="*/ 0 w 30"/>
                <a:gd name="T3" fmla="*/ 0 h 12"/>
                <a:gd name="T4" fmla="*/ 28 w 30"/>
                <a:gd name="T5" fmla="*/ 0 h 12"/>
                <a:gd name="T6" fmla="*/ 28 w 30"/>
                <a:gd name="T7" fmla="*/ 0 h 12"/>
                <a:gd name="T8" fmla="*/ 12 w 30"/>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446" name="Freeform 4498"/>
            <p:cNvSpPr>
              <a:spLocks/>
            </p:cNvSpPr>
            <p:nvPr/>
          </p:nvSpPr>
          <p:spPr bwMode="auto">
            <a:xfrm>
              <a:off x="1691" y="866"/>
              <a:ext cx="703" cy="418"/>
            </a:xfrm>
            <a:custGeom>
              <a:avLst/>
              <a:gdLst>
                <a:gd name="T0" fmla="*/ 124 w 694"/>
                <a:gd name="T1" fmla="*/ 372 h 371"/>
                <a:gd name="T2" fmla="*/ 148 w 694"/>
                <a:gd name="T3" fmla="*/ 364 h 371"/>
                <a:gd name="T4" fmla="*/ 130 w 694"/>
                <a:gd name="T5" fmla="*/ 388 h 371"/>
                <a:gd name="T6" fmla="*/ 142 w 694"/>
                <a:gd name="T7" fmla="*/ 402 h 371"/>
                <a:gd name="T8" fmla="*/ 154 w 694"/>
                <a:gd name="T9" fmla="*/ 425 h 371"/>
                <a:gd name="T10" fmla="*/ 154 w 694"/>
                <a:gd name="T11" fmla="*/ 441 h 371"/>
                <a:gd name="T12" fmla="*/ 172 w 694"/>
                <a:gd name="T13" fmla="*/ 448 h 371"/>
                <a:gd name="T14" fmla="*/ 197 w 694"/>
                <a:gd name="T15" fmla="*/ 455 h 371"/>
                <a:gd name="T16" fmla="*/ 210 w 694"/>
                <a:gd name="T17" fmla="*/ 463 h 371"/>
                <a:gd name="T18" fmla="*/ 228 w 694"/>
                <a:gd name="T19" fmla="*/ 455 h 371"/>
                <a:gd name="T20" fmla="*/ 240 w 694"/>
                <a:gd name="T21" fmla="*/ 441 h 371"/>
                <a:gd name="T22" fmla="*/ 246 w 694"/>
                <a:gd name="T23" fmla="*/ 418 h 371"/>
                <a:gd name="T24" fmla="*/ 264 w 694"/>
                <a:gd name="T25" fmla="*/ 394 h 371"/>
                <a:gd name="T26" fmla="*/ 278 w 694"/>
                <a:gd name="T27" fmla="*/ 380 h 371"/>
                <a:gd name="T28" fmla="*/ 313 w 694"/>
                <a:gd name="T29" fmla="*/ 343 h 371"/>
                <a:gd name="T30" fmla="*/ 363 w 694"/>
                <a:gd name="T31" fmla="*/ 335 h 371"/>
                <a:gd name="T32" fmla="*/ 417 w 694"/>
                <a:gd name="T33" fmla="*/ 290 h 371"/>
                <a:gd name="T34" fmla="*/ 510 w 694"/>
                <a:gd name="T35" fmla="*/ 274 h 371"/>
                <a:gd name="T36" fmla="*/ 479 w 694"/>
                <a:gd name="T37" fmla="*/ 243 h 371"/>
                <a:gd name="T38" fmla="*/ 517 w 694"/>
                <a:gd name="T39" fmla="*/ 221 h 371"/>
                <a:gd name="T40" fmla="*/ 541 w 694"/>
                <a:gd name="T41" fmla="*/ 243 h 371"/>
                <a:gd name="T42" fmla="*/ 559 w 694"/>
                <a:gd name="T43" fmla="*/ 221 h 371"/>
                <a:gd name="T44" fmla="*/ 523 w 694"/>
                <a:gd name="T45" fmla="*/ 198 h 371"/>
                <a:gd name="T46" fmla="*/ 503 w 694"/>
                <a:gd name="T47" fmla="*/ 190 h 371"/>
                <a:gd name="T48" fmla="*/ 541 w 694"/>
                <a:gd name="T49" fmla="*/ 175 h 371"/>
                <a:gd name="T50" fmla="*/ 577 w 694"/>
                <a:gd name="T51" fmla="*/ 168 h 371"/>
                <a:gd name="T52" fmla="*/ 590 w 694"/>
                <a:gd name="T53" fmla="*/ 144 h 371"/>
                <a:gd name="T54" fmla="*/ 583 w 694"/>
                <a:gd name="T55" fmla="*/ 130 h 371"/>
                <a:gd name="T56" fmla="*/ 626 w 694"/>
                <a:gd name="T57" fmla="*/ 114 h 371"/>
                <a:gd name="T58" fmla="*/ 590 w 694"/>
                <a:gd name="T59" fmla="*/ 91 h 371"/>
                <a:gd name="T60" fmla="*/ 644 w 694"/>
                <a:gd name="T61" fmla="*/ 53 h 371"/>
                <a:gd name="T62" fmla="*/ 682 w 694"/>
                <a:gd name="T63" fmla="*/ 38 h 371"/>
                <a:gd name="T64" fmla="*/ 597 w 694"/>
                <a:gd name="T65" fmla="*/ 30 h 371"/>
                <a:gd name="T66" fmla="*/ 491 w 694"/>
                <a:gd name="T67" fmla="*/ 30 h 371"/>
                <a:gd name="T68" fmla="*/ 485 w 694"/>
                <a:gd name="T69" fmla="*/ 8 h 371"/>
                <a:gd name="T70" fmla="*/ 405 w 694"/>
                <a:gd name="T71" fmla="*/ 8 h 371"/>
                <a:gd name="T72" fmla="*/ 393 w 694"/>
                <a:gd name="T73" fmla="*/ 16 h 371"/>
                <a:gd name="T74" fmla="*/ 295 w 694"/>
                <a:gd name="T75" fmla="*/ 23 h 371"/>
                <a:gd name="T76" fmla="*/ 222 w 694"/>
                <a:gd name="T77" fmla="*/ 30 h 371"/>
                <a:gd name="T78" fmla="*/ 142 w 694"/>
                <a:gd name="T79" fmla="*/ 38 h 371"/>
                <a:gd name="T80" fmla="*/ 6 w 694"/>
                <a:gd name="T81" fmla="*/ 83 h 371"/>
                <a:gd name="T82" fmla="*/ 68 w 694"/>
                <a:gd name="T83" fmla="*/ 99 h 371"/>
                <a:gd name="T84" fmla="*/ 30 w 694"/>
                <a:gd name="T85" fmla="*/ 114 h 371"/>
                <a:gd name="T86" fmla="*/ 86 w 694"/>
                <a:gd name="T87" fmla="*/ 122 h 371"/>
                <a:gd name="T88" fmla="*/ 154 w 694"/>
                <a:gd name="T89" fmla="*/ 160 h 371"/>
                <a:gd name="T90" fmla="*/ 142 w 694"/>
                <a:gd name="T91" fmla="*/ 206 h 371"/>
                <a:gd name="T92" fmla="*/ 178 w 694"/>
                <a:gd name="T93" fmla="*/ 206 h 371"/>
                <a:gd name="T94" fmla="*/ 178 w 694"/>
                <a:gd name="T95" fmla="*/ 221 h 371"/>
                <a:gd name="T96" fmla="*/ 148 w 694"/>
                <a:gd name="T97" fmla="*/ 229 h 371"/>
                <a:gd name="T98" fmla="*/ 184 w 694"/>
                <a:gd name="T99" fmla="*/ 267 h 371"/>
                <a:gd name="T100" fmla="*/ 166 w 694"/>
                <a:gd name="T101" fmla="*/ 282 h 371"/>
                <a:gd name="T102" fmla="*/ 136 w 694"/>
                <a:gd name="T103" fmla="*/ 290 h 371"/>
                <a:gd name="T104" fmla="*/ 166 w 694"/>
                <a:gd name="T105" fmla="*/ 297 h 371"/>
                <a:gd name="T106" fmla="*/ 166 w 694"/>
                <a:gd name="T107" fmla="*/ 312 h 371"/>
                <a:gd name="T108" fmla="*/ 130 w 694"/>
                <a:gd name="T109" fmla="*/ 320 h 371"/>
                <a:gd name="T110" fmla="*/ 116 w 694"/>
                <a:gd name="T111" fmla="*/ 335 h 371"/>
                <a:gd name="T112" fmla="*/ 154 w 694"/>
                <a:gd name="T113" fmla="*/ 34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239FB1"/>
            </a:solidFill>
            <a:ln w="9525">
              <a:solidFill>
                <a:srgbClr val="000000"/>
              </a:solidFill>
              <a:prstDash val="solid"/>
              <a:round/>
              <a:headEnd/>
              <a:tailEnd/>
            </a:ln>
          </p:spPr>
          <p:txBody>
            <a:bodyPr/>
            <a:lstStyle/>
            <a:p>
              <a:endParaRPr lang="en-US"/>
            </a:p>
          </p:txBody>
        </p:sp>
        <p:sp>
          <p:nvSpPr>
            <p:cNvPr id="447" name="Freeform 4499"/>
            <p:cNvSpPr>
              <a:spLocks/>
            </p:cNvSpPr>
            <p:nvPr/>
          </p:nvSpPr>
          <p:spPr bwMode="auto">
            <a:xfrm>
              <a:off x="1824" y="1082"/>
              <a:ext cx="32" cy="20"/>
            </a:xfrm>
            <a:custGeom>
              <a:avLst/>
              <a:gdLst>
                <a:gd name="T0" fmla="*/ 34 w 30"/>
                <a:gd name="T1" fmla="*/ 14 h 18"/>
                <a:gd name="T2" fmla="*/ 6 w 30"/>
                <a:gd name="T3" fmla="*/ 0 h 18"/>
                <a:gd name="T4" fmla="*/ 0 w 30"/>
                <a:gd name="T5" fmla="*/ 8 h 18"/>
                <a:gd name="T6" fmla="*/ 0 w 30"/>
                <a:gd name="T7" fmla="*/ 8 h 18"/>
                <a:gd name="T8" fmla="*/ 0 w 30"/>
                <a:gd name="T9" fmla="*/ 8 h 18"/>
                <a:gd name="T10" fmla="*/ 0 w 30"/>
                <a:gd name="T11" fmla="*/ 14 h 18"/>
                <a:gd name="T12" fmla="*/ 6 w 30"/>
                <a:gd name="T13" fmla="*/ 14 h 18"/>
                <a:gd name="T14" fmla="*/ 6 w 30"/>
                <a:gd name="T15" fmla="*/ 22 h 18"/>
                <a:gd name="T16" fmla="*/ 34 w 30"/>
                <a:gd name="T17" fmla="*/ 1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448" name="Freeform 4500"/>
            <p:cNvSpPr>
              <a:spLocks/>
            </p:cNvSpPr>
            <p:nvPr/>
          </p:nvSpPr>
          <p:spPr bwMode="auto">
            <a:xfrm>
              <a:off x="2195" y="1157"/>
              <a:ext cx="145" cy="59"/>
            </a:xfrm>
            <a:custGeom>
              <a:avLst/>
              <a:gdLst>
                <a:gd name="T0" fmla="*/ 117 w 143"/>
                <a:gd name="T1" fmla="*/ 0 h 53"/>
                <a:gd name="T2" fmla="*/ 110 w 143"/>
                <a:gd name="T3" fmla="*/ 0 h 53"/>
                <a:gd name="T4" fmla="*/ 98 w 143"/>
                <a:gd name="T5" fmla="*/ 8 h 53"/>
                <a:gd name="T6" fmla="*/ 92 w 143"/>
                <a:gd name="T7" fmla="*/ 8 h 53"/>
                <a:gd name="T8" fmla="*/ 86 w 143"/>
                <a:gd name="T9" fmla="*/ 14 h 53"/>
                <a:gd name="T10" fmla="*/ 86 w 143"/>
                <a:gd name="T11" fmla="*/ 14 h 53"/>
                <a:gd name="T12" fmla="*/ 74 w 143"/>
                <a:gd name="T13" fmla="*/ 8 h 53"/>
                <a:gd name="T14" fmla="*/ 74 w 143"/>
                <a:gd name="T15" fmla="*/ 14 h 53"/>
                <a:gd name="T16" fmla="*/ 62 w 143"/>
                <a:gd name="T17" fmla="*/ 8 h 53"/>
                <a:gd name="T18" fmla="*/ 56 w 143"/>
                <a:gd name="T19" fmla="*/ 14 h 53"/>
                <a:gd name="T20" fmla="*/ 50 w 143"/>
                <a:gd name="T21" fmla="*/ 22 h 53"/>
                <a:gd name="T22" fmla="*/ 44 w 143"/>
                <a:gd name="T23" fmla="*/ 14 h 53"/>
                <a:gd name="T24" fmla="*/ 44 w 143"/>
                <a:gd name="T25" fmla="*/ 14 h 53"/>
                <a:gd name="T26" fmla="*/ 24 w 143"/>
                <a:gd name="T27" fmla="*/ 0 h 53"/>
                <a:gd name="T28" fmla="*/ 30 w 143"/>
                <a:gd name="T29" fmla="*/ 8 h 53"/>
                <a:gd name="T30" fmla="*/ 30 w 143"/>
                <a:gd name="T31" fmla="*/ 8 h 53"/>
                <a:gd name="T32" fmla="*/ 18 w 143"/>
                <a:gd name="T33" fmla="*/ 8 h 53"/>
                <a:gd name="T34" fmla="*/ 18 w 143"/>
                <a:gd name="T35" fmla="*/ 8 h 53"/>
                <a:gd name="T36" fmla="*/ 12 w 143"/>
                <a:gd name="T37" fmla="*/ 14 h 53"/>
                <a:gd name="T38" fmla="*/ 18 w 143"/>
                <a:gd name="T39" fmla="*/ 14 h 53"/>
                <a:gd name="T40" fmla="*/ 18 w 143"/>
                <a:gd name="T41" fmla="*/ 14 h 53"/>
                <a:gd name="T42" fmla="*/ 6 w 143"/>
                <a:gd name="T43" fmla="*/ 14 h 53"/>
                <a:gd name="T44" fmla="*/ 12 w 143"/>
                <a:gd name="T45" fmla="*/ 14 h 53"/>
                <a:gd name="T46" fmla="*/ 0 w 143"/>
                <a:gd name="T47" fmla="*/ 14 h 53"/>
                <a:gd name="T48" fmla="*/ 30 w 143"/>
                <a:gd name="T49" fmla="*/ 22 h 53"/>
                <a:gd name="T50" fmla="*/ 30 w 143"/>
                <a:gd name="T51" fmla="*/ 22 h 53"/>
                <a:gd name="T52" fmla="*/ 30 w 143"/>
                <a:gd name="T53" fmla="*/ 30 h 53"/>
                <a:gd name="T54" fmla="*/ 6 w 143"/>
                <a:gd name="T55" fmla="*/ 30 h 53"/>
                <a:gd name="T56" fmla="*/ 24 w 143"/>
                <a:gd name="T57" fmla="*/ 36 h 53"/>
                <a:gd name="T58" fmla="*/ 30 w 143"/>
                <a:gd name="T59" fmla="*/ 36 h 53"/>
                <a:gd name="T60" fmla="*/ 30 w 143"/>
                <a:gd name="T61" fmla="*/ 43 h 53"/>
                <a:gd name="T62" fmla="*/ 38 w 143"/>
                <a:gd name="T63" fmla="*/ 43 h 53"/>
                <a:gd name="T64" fmla="*/ 30 w 143"/>
                <a:gd name="T65" fmla="*/ 43 h 53"/>
                <a:gd name="T66" fmla="*/ 18 w 143"/>
                <a:gd name="T67" fmla="*/ 51 h 53"/>
                <a:gd name="T68" fmla="*/ 30 w 143"/>
                <a:gd name="T69" fmla="*/ 58 h 53"/>
                <a:gd name="T70" fmla="*/ 50 w 143"/>
                <a:gd name="T71" fmla="*/ 58 h 53"/>
                <a:gd name="T72" fmla="*/ 80 w 143"/>
                <a:gd name="T73" fmla="*/ 66 h 53"/>
                <a:gd name="T74" fmla="*/ 104 w 143"/>
                <a:gd name="T75" fmla="*/ 51 h 53"/>
                <a:gd name="T76" fmla="*/ 123 w 143"/>
                <a:gd name="T77" fmla="*/ 43 h 53"/>
                <a:gd name="T78" fmla="*/ 135 w 143"/>
                <a:gd name="T79" fmla="*/ 36 h 53"/>
                <a:gd name="T80" fmla="*/ 141 w 143"/>
                <a:gd name="T81" fmla="*/ 30 h 53"/>
                <a:gd name="T82" fmla="*/ 147 w 143"/>
                <a:gd name="T83" fmla="*/ 30 h 53"/>
                <a:gd name="T84" fmla="*/ 141 w 143"/>
                <a:gd name="T85" fmla="*/ 22 h 53"/>
                <a:gd name="T86" fmla="*/ 147 w 143"/>
                <a:gd name="T87" fmla="*/ 22 h 53"/>
                <a:gd name="T88" fmla="*/ 147 w 143"/>
                <a:gd name="T89" fmla="*/ 22 h 53"/>
                <a:gd name="T90" fmla="*/ 135 w 143"/>
                <a:gd name="T91" fmla="*/ 22 h 53"/>
                <a:gd name="T92" fmla="*/ 141 w 143"/>
                <a:gd name="T93" fmla="*/ 14 h 53"/>
                <a:gd name="T94" fmla="*/ 135 w 143"/>
                <a:gd name="T95" fmla="*/ 14 h 53"/>
                <a:gd name="T96" fmla="*/ 129 w 143"/>
                <a:gd name="T97" fmla="*/ 8 h 53"/>
                <a:gd name="T98" fmla="*/ 135 w 143"/>
                <a:gd name="T99" fmla="*/ 0 h 53"/>
                <a:gd name="T100" fmla="*/ 129 w 143"/>
                <a:gd name="T101" fmla="*/ 0 h 53"/>
                <a:gd name="T102" fmla="*/ 11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239FB1"/>
            </a:solidFill>
            <a:ln w="9525">
              <a:solidFill>
                <a:srgbClr val="000000"/>
              </a:solidFill>
              <a:prstDash val="solid"/>
              <a:round/>
              <a:headEnd/>
              <a:tailEnd/>
            </a:ln>
          </p:spPr>
          <p:txBody>
            <a:bodyPr/>
            <a:lstStyle/>
            <a:p>
              <a:endParaRPr lang="en-US"/>
            </a:p>
          </p:txBody>
        </p:sp>
        <p:sp>
          <p:nvSpPr>
            <p:cNvPr id="449" name="Freeform 4501"/>
            <p:cNvSpPr>
              <a:spLocks/>
            </p:cNvSpPr>
            <p:nvPr/>
          </p:nvSpPr>
          <p:spPr bwMode="auto">
            <a:xfrm>
              <a:off x="2370" y="1385"/>
              <a:ext cx="61" cy="75"/>
            </a:xfrm>
            <a:custGeom>
              <a:avLst/>
              <a:gdLst>
                <a:gd name="T0" fmla="*/ 62 w 60"/>
                <a:gd name="T1" fmla="*/ 63 h 66"/>
                <a:gd name="T2" fmla="*/ 62 w 60"/>
                <a:gd name="T3" fmla="*/ 23 h 66"/>
                <a:gd name="T4" fmla="*/ 50 w 60"/>
                <a:gd name="T5" fmla="*/ 23 h 66"/>
                <a:gd name="T6" fmla="*/ 50 w 60"/>
                <a:gd name="T7" fmla="*/ 23 h 66"/>
                <a:gd name="T8" fmla="*/ 38 w 60"/>
                <a:gd name="T9" fmla="*/ 23 h 66"/>
                <a:gd name="T10" fmla="*/ 50 w 60"/>
                <a:gd name="T11" fmla="*/ 0 h 66"/>
                <a:gd name="T12" fmla="*/ 50 w 60"/>
                <a:gd name="T13" fmla="*/ 0 h 66"/>
                <a:gd name="T14" fmla="*/ 44 w 60"/>
                <a:gd name="T15" fmla="*/ 0 h 66"/>
                <a:gd name="T16" fmla="*/ 38 w 60"/>
                <a:gd name="T17" fmla="*/ 0 h 66"/>
                <a:gd name="T18" fmla="*/ 24 w 60"/>
                <a:gd name="T19" fmla="*/ 8 h 66"/>
                <a:gd name="T20" fmla="*/ 32 w 60"/>
                <a:gd name="T21" fmla="*/ 16 h 66"/>
                <a:gd name="T22" fmla="*/ 24 w 60"/>
                <a:gd name="T23" fmla="*/ 23 h 66"/>
                <a:gd name="T24" fmla="*/ 6 w 60"/>
                <a:gd name="T25" fmla="*/ 23 h 66"/>
                <a:gd name="T26" fmla="*/ 6 w 60"/>
                <a:gd name="T27" fmla="*/ 31 h 66"/>
                <a:gd name="T28" fmla="*/ 0 w 60"/>
                <a:gd name="T29" fmla="*/ 39 h 66"/>
                <a:gd name="T30" fmla="*/ 18 w 60"/>
                <a:gd name="T31" fmla="*/ 47 h 66"/>
                <a:gd name="T32" fmla="*/ 6 w 60"/>
                <a:gd name="T33" fmla="*/ 63 h 66"/>
                <a:gd name="T34" fmla="*/ 18 w 60"/>
                <a:gd name="T35" fmla="*/ 63 h 66"/>
                <a:gd name="T36" fmla="*/ 6 w 60"/>
                <a:gd name="T37" fmla="*/ 69 h 66"/>
                <a:gd name="T38" fmla="*/ 0 w 60"/>
                <a:gd name="T39" fmla="*/ 69 h 66"/>
                <a:gd name="T40" fmla="*/ 0 w 60"/>
                <a:gd name="T41" fmla="*/ 77 h 66"/>
                <a:gd name="T42" fmla="*/ 0 w 60"/>
                <a:gd name="T43" fmla="*/ 77 h 66"/>
                <a:gd name="T44" fmla="*/ 6 w 60"/>
                <a:gd name="T45" fmla="*/ 85 h 66"/>
                <a:gd name="T46" fmla="*/ 0 w 60"/>
                <a:gd name="T47" fmla="*/ 85 h 66"/>
                <a:gd name="T48" fmla="*/ 6 w 60"/>
                <a:gd name="T49" fmla="*/ 85 h 66"/>
                <a:gd name="T50" fmla="*/ 6 w 60"/>
                <a:gd name="T51" fmla="*/ 85 h 66"/>
                <a:gd name="T52" fmla="*/ 24 w 60"/>
                <a:gd name="T53" fmla="*/ 85 h 66"/>
                <a:gd name="T54" fmla="*/ 38 w 60"/>
                <a:gd name="T55" fmla="*/ 77 h 66"/>
                <a:gd name="T56" fmla="*/ 56 w 60"/>
                <a:gd name="T57" fmla="*/ 77 h 66"/>
                <a:gd name="T58" fmla="*/ 62 w 60"/>
                <a:gd name="T59" fmla="*/ 63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239FB1"/>
            </a:solidFill>
            <a:ln w="9525">
              <a:solidFill>
                <a:srgbClr val="000000"/>
              </a:solidFill>
              <a:prstDash val="solid"/>
              <a:round/>
              <a:headEnd/>
              <a:tailEnd/>
            </a:ln>
          </p:spPr>
          <p:txBody>
            <a:bodyPr/>
            <a:lstStyle/>
            <a:p>
              <a:endParaRPr lang="en-US"/>
            </a:p>
          </p:txBody>
        </p:sp>
        <p:sp>
          <p:nvSpPr>
            <p:cNvPr id="450" name="Freeform 4502"/>
            <p:cNvSpPr>
              <a:spLocks/>
            </p:cNvSpPr>
            <p:nvPr/>
          </p:nvSpPr>
          <p:spPr bwMode="auto">
            <a:xfrm>
              <a:off x="2437" y="1311"/>
              <a:ext cx="116" cy="182"/>
            </a:xfrm>
            <a:custGeom>
              <a:avLst/>
              <a:gdLst>
                <a:gd name="T0" fmla="*/ 12 w 114"/>
                <a:gd name="T1" fmla="*/ 61 h 162"/>
                <a:gd name="T2" fmla="*/ 18 w 114"/>
                <a:gd name="T3" fmla="*/ 69 h 162"/>
                <a:gd name="T4" fmla="*/ 12 w 114"/>
                <a:gd name="T5" fmla="*/ 83 h 162"/>
                <a:gd name="T6" fmla="*/ 24 w 114"/>
                <a:gd name="T7" fmla="*/ 91 h 162"/>
                <a:gd name="T8" fmla="*/ 38 w 114"/>
                <a:gd name="T9" fmla="*/ 99 h 162"/>
                <a:gd name="T10" fmla="*/ 44 w 114"/>
                <a:gd name="T11" fmla="*/ 129 h 162"/>
                <a:gd name="T12" fmla="*/ 18 w 114"/>
                <a:gd name="T13" fmla="*/ 136 h 162"/>
                <a:gd name="T14" fmla="*/ 24 w 114"/>
                <a:gd name="T15" fmla="*/ 144 h 162"/>
                <a:gd name="T16" fmla="*/ 12 w 114"/>
                <a:gd name="T17" fmla="*/ 166 h 162"/>
                <a:gd name="T18" fmla="*/ 32 w 114"/>
                <a:gd name="T19" fmla="*/ 174 h 162"/>
                <a:gd name="T20" fmla="*/ 44 w 114"/>
                <a:gd name="T21" fmla="*/ 174 h 162"/>
                <a:gd name="T22" fmla="*/ 12 w 114"/>
                <a:gd name="T23" fmla="*/ 190 h 162"/>
                <a:gd name="T24" fmla="*/ 6 w 114"/>
                <a:gd name="T25" fmla="*/ 204 h 162"/>
                <a:gd name="T26" fmla="*/ 32 w 114"/>
                <a:gd name="T27" fmla="*/ 204 h 162"/>
                <a:gd name="T28" fmla="*/ 50 w 114"/>
                <a:gd name="T29" fmla="*/ 190 h 162"/>
                <a:gd name="T30" fmla="*/ 94 w 114"/>
                <a:gd name="T31" fmla="*/ 190 h 162"/>
                <a:gd name="T32" fmla="*/ 100 w 114"/>
                <a:gd name="T33" fmla="*/ 174 h 162"/>
                <a:gd name="T34" fmla="*/ 118 w 114"/>
                <a:gd name="T35" fmla="*/ 144 h 162"/>
                <a:gd name="T36" fmla="*/ 94 w 114"/>
                <a:gd name="T37" fmla="*/ 136 h 162"/>
                <a:gd name="T38" fmla="*/ 80 w 114"/>
                <a:gd name="T39" fmla="*/ 121 h 162"/>
                <a:gd name="T40" fmla="*/ 86 w 114"/>
                <a:gd name="T41" fmla="*/ 113 h 162"/>
                <a:gd name="T42" fmla="*/ 56 w 114"/>
                <a:gd name="T43" fmla="*/ 69 h 162"/>
                <a:gd name="T44" fmla="*/ 50 w 114"/>
                <a:gd name="T45" fmla="*/ 61 h 162"/>
                <a:gd name="T46" fmla="*/ 44 w 114"/>
                <a:gd name="T47" fmla="*/ 53 h 162"/>
                <a:gd name="T48" fmla="*/ 32 w 114"/>
                <a:gd name="T49" fmla="*/ 22 h 162"/>
                <a:gd name="T50" fmla="*/ 32 w 114"/>
                <a:gd name="T51" fmla="*/ 22 h 162"/>
                <a:gd name="T52" fmla="*/ 18 w 114"/>
                <a:gd name="T53" fmla="*/ 0 h 162"/>
                <a:gd name="T54" fmla="*/ 12 w 114"/>
                <a:gd name="T55" fmla="*/ 15 h 162"/>
                <a:gd name="T56" fmla="*/ 6 w 114"/>
                <a:gd name="T57" fmla="*/ 30 h 162"/>
                <a:gd name="T58" fmla="*/ 6 w 114"/>
                <a:gd name="T59" fmla="*/ 38 h 162"/>
                <a:gd name="T60" fmla="*/ 0 w 114"/>
                <a:gd name="T61" fmla="*/ 45 h 162"/>
                <a:gd name="T62" fmla="*/ 12 w 114"/>
                <a:gd name="T63" fmla="*/ 45 h 162"/>
                <a:gd name="T64" fmla="*/ 0 w 114"/>
                <a:gd name="T65" fmla="*/ 83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239FB1"/>
            </a:solidFill>
            <a:ln w="9525">
              <a:solidFill>
                <a:srgbClr val="000000"/>
              </a:solidFill>
              <a:prstDash val="solid"/>
              <a:round/>
              <a:headEnd/>
              <a:tailEnd/>
            </a:ln>
          </p:spPr>
          <p:txBody>
            <a:bodyPr/>
            <a:lstStyle/>
            <a:p>
              <a:endParaRPr lang="en-US"/>
            </a:p>
          </p:txBody>
        </p:sp>
        <p:sp>
          <p:nvSpPr>
            <p:cNvPr id="451" name="Freeform 4503"/>
            <p:cNvSpPr>
              <a:spLocks/>
            </p:cNvSpPr>
            <p:nvPr/>
          </p:nvSpPr>
          <p:spPr bwMode="auto">
            <a:xfrm>
              <a:off x="2406" y="1385"/>
              <a:ext cx="37" cy="21"/>
            </a:xfrm>
            <a:custGeom>
              <a:avLst/>
              <a:gdLst>
                <a:gd name="T0" fmla="*/ 38 w 36"/>
                <a:gd name="T1" fmla="*/ 16 h 18"/>
                <a:gd name="T2" fmla="*/ 32 w 36"/>
                <a:gd name="T3" fmla="*/ 8 h 18"/>
                <a:gd name="T4" fmla="*/ 26 w 36"/>
                <a:gd name="T5" fmla="*/ 0 h 18"/>
                <a:gd name="T6" fmla="*/ 12 w 36"/>
                <a:gd name="T7" fmla="*/ 0 h 18"/>
                <a:gd name="T8" fmla="*/ 0 w 36"/>
                <a:gd name="T9" fmla="*/ 25 h 18"/>
                <a:gd name="T10" fmla="*/ 12 w 36"/>
                <a:gd name="T11" fmla="*/ 25 h 18"/>
                <a:gd name="T12" fmla="*/ 12 w 36"/>
                <a:gd name="T13" fmla="*/ 25 h 18"/>
                <a:gd name="T14" fmla="*/ 26 w 36"/>
                <a:gd name="T15" fmla="*/ 25 h 18"/>
                <a:gd name="T16" fmla="*/ 38 w 36"/>
                <a:gd name="T17" fmla="*/ 1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239FB1"/>
            </a:solidFill>
            <a:ln w="9525">
              <a:solidFill>
                <a:srgbClr val="000000"/>
              </a:solidFill>
              <a:prstDash val="solid"/>
              <a:round/>
              <a:headEnd/>
              <a:tailEnd/>
            </a:ln>
          </p:spPr>
          <p:txBody>
            <a:bodyPr/>
            <a:lstStyle/>
            <a:p>
              <a:endParaRPr lang="en-US"/>
            </a:p>
          </p:txBody>
        </p:sp>
        <p:sp>
          <p:nvSpPr>
            <p:cNvPr id="452" name="Freeform 4504"/>
            <p:cNvSpPr>
              <a:spLocks/>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8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453" name="Freeform 4505"/>
            <p:cNvSpPr>
              <a:spLocks/>
            </p:cNvSpPr>
            <p:nvPr/>
          </p:nvSpPr>
          <p:spPr bwMode="auto">
            <a:xfrm>
              <a:off x="2425" y="1318"/>
              <a:ext cx="12" cy="13"/>
            </a:xfrm>
            <a:custGeom>
              <a:avLst/>
              <a:gdLst>
                <a:gd name="T0" fmla="*/ 12 w 12"/>
                <a:gd name="T1" fmla="*/ 8 h 12"/>
                <a:gd name="T2" fmla="*/ 12 w 12"/>
                <a:gd name="T3" fmla="*/ 0 h 12"/>
                <a:gd name="T4" fmla="*/ 0 w 12"/>
                <a:gd name="T5" fmla="*/ 8 h 12"/>
                <a:gd name="T6" fmla="*/ 0 w 12"/>
                <a:gd name="T7" fmla="*/ 14 h 12"/>
                <a:gd name="T8" fmla="*/ 12 w 12"/>
                <a:gd name="T9" fmla="*/ 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454" name="Freeform 4506"/>
            <p:cNvSpPr>
              <a:spLocks/>
            </p:cNvSpPr>
            <p:nvPr/>
          </p:nvSpPr>
          <p:spPr bwMode="auto">
            <a:xfrm>
              <a:off x="2504" y="1277"/>
              <a:ext cx="7" cy="7"/>
            </a:xfrm>
            <a:custGeom>
              <a:avLst/>
              <a:gdLst>
                <a:gd name="T0" fmla="*/ 0 w 6"/>
                <a:gd name="T1" fmla="*/ 0 h 6"/>
                <a:gd name="T2" fmla="*/ 0 w 6"/>
                <a:gd name="T3" fmla="*/ 0 h 6"/>
                <a:gd name="T4" fmla="*/ 0 w 6"/>
                <a:gd name="T5" fmla="*/ 8 h 6"/>
                <a:gd name="T6" fmla="*/ 0 w 6"/>
                <a:gd name="T7" fmla="*/ 8 h 6"/>
                <a:gd name="T8" fmla="*/ 8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455" name="Freeform 4507"/>
            <p:cNvSpPr>
              <a:spLocks/>
            </p:cNvSpPr>
            <p:nvPr/>
          </p:nvSpPr>
          <p:spPr bwMode="auto">
            <a:xfrm>
              <a:off x="2437" y="1358"/>
              <a:ext cx="6" cy="7"/>
            </a:xfrm>
            <a:custGeom>
              <a:avLst/>
              <a:gdLst>
                <a:gd name="T0" fmla="*/ 0 w 6"/>
                <a:gd name="T1" fmla="*/ 8 h 6"/>
                <a:gd name="T2" fmla="*/ 6 w 6"/>
                <a:gd name="T3" fmla="*/ 0 h 6"/>
                <a:gd name="T4" fmla="*/ 0 w 6"/>
                <a:gd name="T5" fmla="*/ 0 h 6"/>
                <a:gd name="T6" fmla="*/ 0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p>
          </p:txBody>
        </p:sp>
        <p:sp>
          <p:nvSpPr>
            <p:cNvPr id="456" name="Freeform 4508"/>
            <p:cNvSpPr>
              <a:spLocks/>
            </p:cNvSpPr>
            <p:nvPr/>
          </p:nvSpPr>
          <p:spPr bwMode="auto">
            <a:xfrm>
              <a:off x="2456" y="1419"/>
              <a:ext cx="5" cy="7"/>
            </a:xfrm>
            <a:custGeom>
              <a:avLst/>
              <a:gdLst>
                <a:gd name="T0" fmla="*/ 4 w 6"/>
                <a:gd name="T1" fmla="*/ 8 h 6"/>
                <a:gd name="T2" fmla="*/ 4 w 6"/>
                <a:gd name="T3" fmla="*/ 0 h 6"/>
                <a:gd name="T4" fmla="*/ 0 w 6"/>
                <a:gd name="T5" fmla="*/ 8 h 6"/>
                <a:gd name="T6" fmla="*/ 4 w 6"/>
                <a:gd name="T7" fmla="*/ 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457" name="Freeform 4509"/>
            <p:cNvSpPr>
              <a:spLocks/>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2"/>
              <a:srcRect/>
              <a:tile tx="0" ty="0" sx="100000" sy="100000" flip="none" algn="tl"/>
            </a:blipFill>
            <a:ln w="9525">
              <a:solidFill>
                <a:srgbClr val="000000"/>
              </a:solidFill>
              <a:prstDash val="solid"/>
              <a:round/>
              <a:headEnd/>
              <a:tailEnd/>
            </a:ln>
          </p:spPr>
          <p:txBody>
            <a:bodyPr/>
            <a:lstStyle/>
            <a:p>
              <a:endParaRPr lang="en-US"/>
            </a:p>
          </p:txBody>
        </p:sp>
        <p:sp>
          <p:nvSpPr>
            <p:cNvPr id="458" name="Freeform 4510"/>
            <p:cNvSpPr>
              <a:spLocks/>
            </p:cNvSpPr>
            <p:nvPr/>
          </p:nvSpPr>
          <p:spPr bwMode="auto">
            <a:xfrm>
              <a:off x="2098" y="1763"/>
              <a:ext cx="11" cy="6"/>
            </a:xfrm>
            <a:custGeom>
              <a:avLst/>
              <a:gdLst>
                <a:gd name="T0" fmla="*/ 0 w 12"/>
                <a:gd name="T1" fmla="*/ 6 h 6"/>
                <a:gd name="T2" fmla="*/ 0 w 12"/>
                <a:gd name="T3" fmla="*/ 0 h 6"/>
                <a:gd name="T4" fmla="*/ 10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459" name="Freeform 4511"/>
            <p:cNvSpPr>
              <a:spLocks/>
            </p:cNvSpPr>
            <p:nvPr/>
          </p:nvSpPr>
          <p:spPr bwMode="auto">
            <a:xfrm>
              <a:off x="2055" y="1749"/>
              <a:ext cx="7" cy="1"/>
            </a:xfrm>
            <a:custGeom>
              <a:avLst/>
              <a:gdLst>
                <a:gd name="T0" fmla="*/ 0 w 6"/>
                <a:gd name="T1" fmla="*/ 0 h 1"/>
                <a:gd name="T2" fmla="*/ 0 w 6"/>
                <a:gd name="T3" fmla="*/ 0 h 1"/>
                <a:gd name="T4" fmla="*/ 8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60" name="Rectangle 4512"/>
            <p:cNvSpPr>
              <a:spLocks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p>
              <a:endParaRPr lang="en-US"/>
            </a:p>
          </p:txBody>
        </p:sp>
        <p:sp>
          <p:nvSpPr>
            <p:cNvPr id="461" name="Freeform 4513"/>
            <p:cNvSpPr>
              <a:spLocks/>
            </p:cNvSpPr>
            <p:nvPr/>
          </p:nvSpPr>
          <p:spPr bwMode="auto">
            <a:xfrm>
              <a:off x="1424" y="1884"/>
              <a:ext cx="1" cy="7"/>
            </a:xfrm>
            <a:custGeom>
              <a:avLst/>
              <a:gdLst>
                <a:gd name="T0" fmla="*/ 0 w 1"/>
                <a:gd name="T1" fmla="*/ 0 h 6"/>
                <a:gd name="T2" fmla="*/ 0 w 1"/>
                <a:gd name="T3" fmla="*/ 0 h 6"/>
                <a:gd name="T4" fmla="*/ 0 w 1"/>
                <a:gd name="T5" fmla="*/ 8 h 6"/>
                <a:gd name="T6" fmla="*/ 0 w 1"/>
                <a:gd name="T7" fmla="*/ 8 h 6"/>
                <a:gd name="T8" fmla="*/ 0 w 1"/>
                <a:gd name="T9" fmla="*/ 8 h 6"/>
                <a:gd name="T10" fmla="*/ 0 w 1"/>
                <a:gd name="T11" fmla="*/ 8 h 6"/>
                <a:gd name="T12" fmla="*/ 0 w 1"/>
                <a:gd name="T13" fmla="*/ 8 h 6"/>
                <a:gd name="T14" fmla="*/ 0 w 1"/>
                <a:gd name="T15" fmla="*/ 8 h 6"/>
                <a:gd name="T16" fmla="*/ 0 w 1"/>
                <a:gd name="T17" fmla="*/ 8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62" name="Freeform 4514"/>
            <p:cNvSpPr>
              <a:spLocks/>
            </p:cNvSpPr>
            <p:nvPr/>
          </p:nvSpPr>
          <p:spPr bwMode="auto">
            <a:xfrm>
              <a:off x="2370" y="1668"/>
              <a:ext cx="49" cy="115"/>
            </a:xfrm>
            <a:custGeom>
              <a:avLst/>
              <a:gdLst>
                <a:gd name="T0" fmla="*/ 26 w 48"/>
                <a:gd name="T1" fmla="*/ 0 h 102"/>
                <a:gd name="T2" fmla="*/ 12 w 48"/>
                <a:gd name="T3" fmla="*/ 8 h 102"/>
                <a:gd name="T4" fmla="*/ 12 w 48"/>
                <a:gd name="T5" fmla="*/ 30 h 102"/>
                <a:gd name="T6" fmla="*/ 0 w 48"/>
                <a:gd name="T7" fmla="*/ 69 h 102"/>
                <a:gd name="T8" fmla="*/ 0 w 48"/>
                <a:gd name="T9" fmla="*/ 83 h 102"/>
                <a:gd name="T10" fmla="*/ 6 w 48"/>
                <a:gd name="T11" fmla="*/ 91 h 102"/>
                <a:gd name="T12" fmla="*/ 6 w 48"/>
                <a:gd name="T13" fmla="*/ 91 h 102"/>
                <a:gd name="T14" fmla="*/ 6 w 48"/>
                <a:gd name="T15" fmla="*/ 130 h 102"/>
                <a:gd name="T16" fmla="*/ 32 w 48"/>
                <a:gd name="T17" fmla="*/ 122 h 102"/>
                <a:gd name="T18" fmla="*/ 32 w 48"/>
                <a:gd name="T19" fmla="*/ 122 h 102"/>
                <a:gd name="T20" fmla="*/ 38 w 48"/>
                <a:gd name="T21" fmla="*/ 107 h 102"/>
                <a:gd name="T22" fmla="*/ 38 w 48"/>
                <a:gd name="T23" fmla="*/ 99 h 102"/>
                <a:gd name="T24" fmla="*/ 38 w 48"/>
                <a:gd name="T25" fmla="*/ 83 h 102"/>
                <a:gd name="T26" fmla="*/ 32 w 48"/>
                <a:gd name="T27" fmla="*/ 61 h 102"/>
                <a:gd name="T28" fmla="*/ 38 w 48"/>
                <a:gd name="T29" fmla="*/ 61 h 102"/>
                <a:gd name="T30" fmla="*/ 44 w 48"/>
                <a:gd name="T31" fmla="*/ 30 h 102"/>
                <a:gd name="T32" fmla="*/ 50 w 48"/>
                <a:gd name="T33" fmla="*/ 23 h 102"/>
                <a:gd name="T34" fmla="*/ 50 w 48"/>
                <a:gd name="T35" fmla="*/ 8 h 102"/>
                <a:gd name="T36" fmla="*/ 26 w 48"/>
                <a:gd name="T37" fmla="*/ 8 h 102"/>
                <a:gd name="T38" fmla="*/ 26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463" name="Freeform 4515"/>
            <p:cNvSpPr>
              <a:spLocks/>
            </p:cNvSpPr>
            <p:nvPr/>
          </p:nvSpPr>
          <p:spPr bwMode="auto">
            <a:xfrm>
              <a:off x="2377" y="1634"/>
              <a:ext cx="200" cy="169"/>
            </a:xfrm>
            <a:custGeom>
              <a:avLst/>
              <a:gdLst>
                <a:gd name="T0" fmla="*/ 42 w 198"/>
                <a:gd name="T1" fmla="*/ 46 h 150"/>
                <a:gd name="T2" fmla="*/ 18 w 198"/>
                <a:gd name="T3" fmla="*/ 46 h 150"/>
                <a:gd name="T4" fmla="*/ 18 w 198"/>
                <a:gd name="T5" fmla="*/ 38 h 150"/>
                <a:gd name="T6" fmla="*/ 6 w 198"/>
                <a:gd name="T7" fmla="*/ 46 h 150"/>
                <a:gd name="T8" fmla="*/ 6 w 198"/>
                <a:gd name="T9" fmla="*/ 38 h 150"/>
                <a:gd name="T10" fmla="*/ 6 w 198"/>
                <a:gd name="T11" fmla="*/ 30 h 150"/>
                <a:gd name="T12" fmla="*/ 6 w 198"/>
                <a:gd name="T13" fmla="*/ 30 h 150"/>
                <a:gd name="T14" fmla="*/ 0 w 198"/>
                <a:gd name="T15" fmla="*/ 23 h 150"/>
                <a:gd name="T16" fmla="*/ 0 w 198"/>
                <a:gd name="T17" fmla="*/ 16 h 150"/>
                <a:gd name="T18" fmla="*/ 24 w 198"/>
                <a:gd name="T19" fmla="*/ 0 h 150"/>
                <a:gd name="T20" fmla="*/ 48 w 198"/>
                <a:gd name="T21" fmla="*/ 0 h 150"/>
                <a:gd name="T22" fmla="*/ 68 w 198"/>
                <a:gd name="T23" fmla="*/ 0 h 150"/>
                <a:gd name="T24" fmla="*/ 86 w 198"/>
                <a:gd name="T25" fmla="*/ 8 h 150"/>
                <a:gd name="T26" fmla="*/ 104 w 198"/>
                <a:gd name="T27" fmla="*/ 8 h 150"/>
                <a:gd name="T28" fmla="*/ 122 w 198"/>
                <a:gd name="T29" fmla="*/ 8 h 150"/>
                <a:gd name="T30" fmla="*/ 128 w 198"/>
                <a:gd name="T31" fmla="*/ 16 h 150"/>
                <a:gd name="T32" fmla="*/ 172 w 198"/>
                <a:gd name="T33" fmla="*/ 30 h 150"/>
                <a:gd name="T34" fmla="*/ 172 w 198"/>
                <a:gd name="T35" fmla="*/ 30 h 150"/>
                <a:gd name="T36" fmla="*/ 178 w 198"/>
                <a:gd name="T37" fmla="*/ 30 h 150"/>
                <a:gd name="T38" fmla="*/ 202 w 198"/>
                <a:gd name="T39" fmla="*/ 30 h 150"/>
                <a:gd name="T40" fmla="*/ 196 w 198"/>
                <a:gd name="T41" fmla="*/ 46 h 150"/>
                <a:gd name="T42" fmla="*/ 184 w 198"/>
                <a:gd name="T43" fmla="*/ 61 h 150"/>
                <a:gd name="T44" fmla="*/ 166 w 198"/>
                <a:gd name="T45" fmla="*/ 69 h 150"/>
                <a:gd name="T46" fmla="*/ 154 w 198"/>
                <a:gd name="T47" fmla="*/ 91 h 150"/>
                <a:gd name="T48" fmla="*/ 146 w 198"/>
                <a:gd name="T49" fmla="*/ 107 h 150"/>
                <a:gd name="T50" fmla="*/ 154 w 198"/>
                <a:gd name="T51" fmla="*/ 130 h 150"/>
                <a:gd name="T52" fmla="*/ 134 w 198"/>
                <a:gd name="T53" fmla="*/ 144 h 150"/>
                <a:gd name="T54" fmla="*/ 134 w 198"/>
                <a:gd name="T55" fmla="*/ 152 h 150"/>
                <a:gd name="T56" fmla="*/ 122 w 198"/>
                <a:gd name="T57" fmla="*/ 160 h 150"/>
                <a:gd name="T58" fmla="*/ 110 w 198"/>
                <a:gd name="T59" fmla="*/ 175 h 150"/>
                <a:gd name="T60" fmla="*/ 92 w 198"/>
                <a:gd name="T61" fmla="*/ 175 h 150"/>
                <a:gd name="T62" fmla="*/ 74 w 198"/>
                <a:gd name="T63" fmla="*/ 175 h 150"/>
                <a:gd name="T64" fmla="*/ 62 w 198"/>
                <a:gd name="T65" fmla="*/ 190 h 150"/>
                <a:gd name="T66" fmla="*/ 48 w 198"/>
                <a:gd name="T67" fmla="*/ 190 h 150"/>
                <a:gd name="T68" fmla="*/ 42 w 198"/>
                <a:gd name="T69" fmla="*/ 168 h 150"/>
                <a:gd name="T70" fmla="*/ 30 w 198"/>
                <a:gd name="T71" fmla="*/ 160 h 150"/>
                <a:gd name="T72" fmla="*/ 24 w 198"/>
                <a:gd name="T73" fmla="*/ 160 h 150"/>
                <a:gd name="T74" fmla="*/ 24 w 198"/>
                <a:gd name="T75" fmla="*/ 160 h 150"/>
                <a:gd name="T76" fmla="*/ 30 w 198"/>
                <a:gd name="T77" fmla="*/ 144 h 150"/>
                <a:gd name="T78" fmla="*/ 30 w 198"/>
                <a:gd name="T79" fmla="*/ 137 h 150"/>
                <a:gd name="T80" fmla="*/ 30 w 198"/>
                <a:gd name="T81" fmla="*/ 122 h 150"/>
                <a:gd name="T82" fmla="*/ 24 w 198"/>
                <a:gd name="T83" fmla="*/ 99 h 150"/>
                <a:gd name="T84" fmla="*/ 30 w 198"/>
                <a:gd name="T85" fmla="*/ 99 h 150"/>
                <a:gd name="T86" fmla="*/ 36 w 198"/>
                <a:gd name="T87" fmla="*/ 69 h 150"/>
                <a:gd name="T88" fmla="*/ 42 w 198"/>
                <a:gd name="T89" fmla="*/ 61 h 150"/>
                <a:gd name="T90" fmla="*/ 42 w 198"/>
                <a:gd name="T91" fmla="*/ 46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prstDash val="solid"/>
              <a:round/>
              <a:headEnd/>
              <a:tailEnd/>
            </a:ln>
          </p:spPr>
          <p:txBody>
            <a:bodyPr/>
            <a:lstStyle/>
            <a:p>
              <a:endParaRPr lang="en-US"/>
            </a:p>
          </p:txBody>
        </p:sp>
        <p:sp>
          <p:nvSpPr>
            <p:cNvPr id="464" name="Freeform 4516"/>
            <p:cNvSpPr>
              <a:spLocks/>
            </p:cNvSpPr>
            <p:nvPr/>
          </p:nvSpPr>
          <p:spPr bwMode="auto">
            <a:xfrm>
              <a:off x="2565" y="1722"/>
              <a:ext cx="18" cy="7"/>
            </a:xfrm>
            <a:custGeom>
              <a:avLst/>
              <a:gdLst>
                <a:gd name="T0" fmla="*/ 18 w 18"/>
                <a:gd name="T1" fmla="*/ 0 h 6"/>
                <a:gd name="T2" fmla="*/ 12 w 18"/>
                <a:gd name="T3" fmla="*/ 8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465" name="Freeform 4517"/>
            <p:cNvSpPr>
              <a:spLocks/>
            </p:cNvSpPr>
            <p:nvPr/>
          </p:nvSpPr>
          <p:spPr bwMode="auto">
            <a:xfrm>
              <a:off x="485" y="1507"/>
              <a:ext cx="971" cy="538"/>
            </a:xfrm>
            <a:custGeom>
              <a:avLst/>
              <a:gdLst>
                <a:gd name="T0" fmla="*/ 973 w 957"/>
                <a:gd name="T1" fmla="*/ 53 h 478"/>
                <a:gd name="T2" fmla="*/ 923 w 957"/>
                <a:gd name="T3" fmla="*/ 105 h 478"/>
                <a:gd name="T4" fmla="*/ 814 w 957"/>
                <a:gd name="T5" fmla="*/ 143 h 478"/>
                <a:gd name="T6" fmla="*/ 740 w 957"/>
                <a:gd name="T7" fmla="*/ 181 h 478"/>
                <a:gd name="T8" fmla="*/ 726 w 957"/>
                <a:gd name="T9" fmla="*/ 143 h 478"/>
                <a:gd name="T10" fmla="*/ 720 w 957"/>
                <a:gd name="T11" fmla="*/ 83 h 478"/>
                <a:gd name="T12" fmla="*/ 640 w 957"/>
                <a:gd name="T13" fmla="*/ 38 h 478"/>
                <a:gd name="T14" fmla="*/ 572 w 957"/>
                <a:gd name="T15" fmla="*/ 0 h 478"/>
                <a:gd name="T16" fmla="*/ 124 w 957"/>
                <a:gd name="T17" fmla="*/ 30 h 478"/>
                <a:gd name="T18" fmla="*/ 118 w 957"/>
                <a:gd name="T19" fmla="*/ 38 h 478"/>
                <a:gd name="T20" fmla="*/ 92 w 957"/>
                <a:gd name="T21" fmla="*/ 30 h 478"/>
                <a:gd name="T22" fmla="*/ 80 w 957"/>
                <a:gd name="T23" fmla="*/ 69 h 478"/>
                <a:gd name="T24" fmla="*/ 50 w 957"/>
                <a:gd name="T25" fmla="*/ 128 h 478"/>
                <a:gd name="T26" fmla="*/ 0 w 957"/>
                <a:gd name="T27" fmla="*/ 234 h 478"/>
                <a:gd name="T28" fmla="*/ 0 w 957"/>
                <a:gd name="T29" fmla="*/ 287 h 478"/>
                <a:gd name="T30" fmla="*/ 6 w 957"/>
                <a:gd name="T31" fmla="*/ 295 h 478"/>
                <a:gd name="T32" fmla="*/ 6 w 957"/>
                <a:gd name="T33" fmla="*/ 371 h 478"/>
                <a:gd name="T34" fmla="*/ 92 w 957"/>
                <a:gd name="T35" fmla="*/ 424 h 478"/>
                <a:gd name="T36" fmla="*/ 203 w 957"/>
                <a:gd name="T37" fmla="*/ 440 h 478"/>
                <a:gd name="T38" fmla="*/ 271 w 957"/>
                <a:gd name="T39" fmla="*/ 515 h 478"/>
                <a:gd name="T40" fmla="*/ 333 w 957"/>
                <a:gd name="T41" fmla="*/ 575 h 478"/>
                <a:gd name="T42" fmla="*/ 357 w 957"/>
                <a:gd name="T43" fmla="*/ 553 h 478"/>
                <a:gd name="T44" fmla="*/ 389 w 957"/>
                <a:gd name="T45" fmla="*/ 523 h 478"/>
                <a:gd name="T46" fmla="*/ 401 w 957"/>
                <a:gd name="T47" fmla="*/ 523 h 478"/>
                <a:gd name="T48" fmla="*/ 437 w 957"/>
                <a:gd name="T49" fmla="*/ 493 h 478"/>
                <a:gd name="T50" fmla="*/ 481 w 957"/>
                <a:gd name="T51" fmla="*/ 501 h 478"/>
                <a:gd name="T52" fmla="*/ 511 w 957"/>
                <a:gd name="T53" fmla="*/ 515 h 478"/>
                <a:gd name="T54" fmla="*/ 511 w 957"/>
                <a:gd name="T55" fmla="*/ 485 h 478"/>
                <a:gd name="T56" fmla="*/ 542 w 957"/>
                <a:gd name="T57" fmla="*/ 477 h 478"/>
                <a:gd name="T58" fmla="*/ 566 w 957"/>
                <a:gd name="T59" fmla="*/ 477 h 478"/>
                <a:gd name="T60" fmla="*/ 584 w 957"/>
                <a:gd name="T61" fmla="*/ 493 h 478"/>
                <a:gd name="T62" fmla="*/ 622 w 957"/>
                <a:gd name="T63" fmla="*/ 545 h 478"/>
                <a:gd name="T64" fmla="*/ 634 w 957"/>
                <a:gd name="T65" fmla="*/ 567 h 478"/>
                <a:gd name="T66" fmla="*/ 646 w 957"/>
                <a:gd name="T67" fmla="*/ 606 h 478"/>
                <a:gd name="T68" fmla="*/ 665 w 957"/>
                <a:gd name="T69" fmla="*/ 538 h 478"/>
                <a:gd name="T70" fmla="*/ 665 w 957"/>
                <a:gd name="T71" fmla="*/ 455 h 478"/>
                <a:gd name="T72" fmla="*/ 684 w 957"/>
                <a:gd name="T73" fmla="*/ 424 h 478"/>
                <a:gd name="T74" fmla="*/ 746 w 957"/>
                <a:gd name="T75" fmla="*/ 371 h 478"/>
                <a:gd name="T76" fmla="*/ 758 w 957"/>
                <a:gd name="T77" fmla="*/ 349 h 478"/>
                <a:gd name="T78" fmla="*/ 770 w 957"/>
                <a:gd name="T79" fmla="*/ 333 h 478"/>
                <a:gd name="T80" fmla="*/ 782 w 957"/>
                <a:gd name="T81" fmla="*/ 319 h 478"/>
                <a:gd name="T82" fmla="*/ 782 w 957"/>
                <a:gd name="T83" fmla="*/ 311 h 478"/>
                <a:gd name="T84" fmla="*/ 776 w 957"/>
                <a:gd name="T85" fmla="*/ 272 h 478"/>
                <a:gd name="T86" fmla="*/ 782 w 957"/>
                <a:gd name="T87" fmla="*/ 264 h 478"/>
                <a:gd name="T88" fmla="*/ 794 w 957"/>
                <a:gd name="T89" fmla="*/ 272 h 478"/>
                <a:gd name="T90" fmla="*/ 788 w 957"/>
                <a:gd name="T91" fmla="*/ 295 h 478"/>
                <a:gd name="T92" fmla="*/ 807 w 957"/>
                <a:gd name="T93" fmla="*/ 242 h 478"/>
                <a:gd name="T94" fmla="*/ 838 w 957"/>
                <a:gd name="T95" fmla="*/ 226 h 478"/>
                <a:gd name="T96" fmla="*/ 887 w 957"/>
                <a:gd name="T97" fmla="*/ 204 h 478"/>
                <a:gd name="T98" fmla="*/ 905 w 957"/>
                <a:gd name="T99" fmla="*/ 196 h 478"/>
                <a:gd name="T100" fmla="*/ 905 w 957"/>
                <a:gd name="T101" fmla="*/ 173 h 478"/>
                <a:gd name="T102" fmla="*/ 948 w 957"/>
                <a:gd name="T103" fmla="*/ 12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66" name="Freeform 4518"/>
            <p:cNvSpPr>
              <a:spLocks/>
            </p:cNvSpPr>
            <p:nvPr/>
          </p:nvSpPr>
          <p:spPr bwMode="auto">
            <a:xfrm>
              <a:off x="268" y="1324"/>
              <a:ext cx="43" cy="27"/>
            </a:xfrm>
            <a:custGeom>
              <a:avLst/>
              <a:gdLst>
                <a:gd name="T0" fmla="*/ 44 w 42"/>
                <a:gd name="T1" fmla="*/ 8 h 24"/>
                <a:gd name="T2" fmla="*/ 38 w 42"/>
                <a:gd name="T3" fmla="*/ 8 h 24"/>
                <a:gd name="T4" fmla="*/ 44 w 42"/>
                <a:gd name="T5" fmla="*/ 8 h 24"/>
                <a:gd name="T6" fmla="*/ 38 w 42"/>
                <a:gd name="T7" fmla="*/ 8 h 24"/>
                <a:gd name="T8" fmla="*/ 38 w 42"/>
                <a:gd name="T9" fmla="*/ 0 h 24"/>
                <a:gd name="T10" fmla="*/ 32 w 42"/>
                <a:gd name="T11" fmla="*/ 8 h 24"/>
                <a:gd name="T12" fmla="*/ 26 w 42"/>
                <a:gd name="T13" fmla="*/ 8 h 24"/>
                <a:gd name="T14" fmla="*/ 18 w 42"/>
                <a:gd name="T15" fmla="*/ 8 h 24"/>
                <a:gd name="T16" fmla="*/ 12 w 42"/>
                <a:gd name="T17" fmla="*/ 16 h 24"/>
                <a:gd name="T18" fmla="*/ 12 w 42"/>
                <a:gd name="T19" fmla="*/ 8 h 24"/>
                <a:gd name="T20" fmla="*/ 0 w 42"/>
                <a:gd name="T21" fmla="*/ 16 h 24"/>
                <a:gd name="T22" fmla="*/ 0 w 42"/>
                <a:gd name="T23" fmla="*/ 23 h 24"/>
                <a:gd name="T24" fmla="*/ 0 w 42"/>
                <a:gd name="T25" fmla="*/ 23 h 24"/>
                <a:gd name="T26" fmla="*/ 6 w 42"/>
                <a:gd name="T27" fmla="*/ 23 h 24"/>
                <a:gd name="T28" fmla="*/ 0 w 42"/>
                <a:gd name="T29" fmla="*/ 30 h 24"/>
                <a:gd name="T30" fmla="*/ 6 w 42"/>
                <a:gd name="T31" fmla="*/ 23 h 24"/>
                <a:gd name="T32" fmla="*/ 32 w 42"/>
                <a:gd name="T33" fmla="*/ 16 h 24"/>
                <a:gd name="T34" fmla="*/ 32 w 42"/>
                <a:gd name="T35" fmla="*/ 16 h 24"/>
                <a:gd name="T36" fmla="*/ 44 w 42"/>
                <a:gd name="T37" fmla="*/ 8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467" name="Freeform 4519"/>
            <p:cNvSpPr>
              <a:spLocks/>
            </p:cNvSpPr>
            <p:nvPr/>
          </p:nvSpPr>
          <p:spPr bwMode="auto">
            <a:xfrm>
              <a:off x="163" y="1209"/>
              <a:ext cx="37" cy="14"/>
            </a:xfrm>
            <a:custGeom>
              <a:avLst/>
              <a:gdLst>
                <a:gd name="T0" fmla="*/ 38 w 36"/>
                <a:gd name="T1" fmla="*/ 8 h 12"/>
                <a:gd name="T2" fmla="*/ 20 w 36"/>
                <a:gd name="T3" fmla="*/ 16 h 12"/>
                <a:gd name="T4" fmla="*/ 12 w 36"/>
                <a:gd name="T5" fmla="*/ 8 h 12"/>
                <a:gd name="T6" fmla="*/ 12 w 36"/>
                <a:gd name="T7" fmla="*/ 8 h 12"/>
                <a:gd name="T8" fmla="*/ 0 w 36"/>
                <a:gd name="T9" fmla="*/ 8 h 12"/>
                <a:gd name="T10" fmla="*/ 0 w 36"/>
                <a:gd name="T11" fmla="*/ 0 h 12"/>
                <a:gd name="T12" fmla="*/ 20 w 36"/>
                <a:gd name="T13" fmla="*/ 0 h 12"/>
                <a:gd name="T14" fmla="*/ 38 w 36"/>
                <a:gd name="T15" fmla="*/ 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468" name="Freeform 4520"/>
            <p:cNvSpPr>
              <a:spLocks/>
            </p:cNvSpPr>
            <p:nvPr/>
          </p:nvSpPr>
          <p:spPr bwMode="auto">
            <a:xfrm>
              <a:off x="546" y="1358"/>
              <a:ext cx="19" cy="34"/>
            </a:xfrm>
            <a:custGeom>
              <a:avLst/>
              <a:gdLst>
                <a:gd name="T0" fmla="*/ 14 w 18"/>
                <a:gd name="T1" fmla="*/ 39 h 30"/>
                <a:gd name="T2" fmla="*/ 6 w 18"/>
                <a:gd name="T3" fmla="*/ 39 h 30"/>
                <a:gd name="T4" fmla="*/ 6 w 18"/>
                <a:gd name="T5" fmla="*/ 31 h 30"/>
                <a:gd name="T6" fmla="*/ 0 w 18"/>
                <a:gd name="T7" fmla="*/ 31 h 30"/>
                <a:gd name="T8" fmla="*/ 6 w 18"/>
                <a:gd name="T9" fmla="*/ 23 h 30"/>
                <a:gd name="T10" fmla="*/ 14 w 18"/>
                <a:gd name="T11" fmla="*/ 23 h 30"/>
                <a:gd name="T12" fmla="*/ 6 w 18"/>
                <a:gd name="T13" fmla="*/ 23 h 30"/>
                <a:gd name="T14" fmla="*/ 14 w 18"/>
                <a:gd name="T15" fmla="*/ 16 h 30"/>
                <a:gd name="T16" fmla="*/ 14 w 18"/>
                <a:gd name="T17" fmla="*/ 8 h 30"/>
                <a:gd name="T18" fmla="*/ 20 w 18"/>
                <a:gd name="T19" fmla="*/ 0 h 30"/>
                <a:gd name="T20" fmla="*/ 20 w 18"/>
                <a:gd name="T21" fmla="*/ 23 h 30"/>
                <a:gd name="T22" fmla="*/ 20 w 18"/>
                <a:gd name="T23" fmla="*/ 23 h 30"/>
                <a:gd name="T24" fmla="*/ 14 w 18"/>
                <a:gd name="T25" fmla="*/ 23 h 30"/>
                <a:gd name="T26" fmla="*/ 14 w 18"/>
                <a:gd name="T27" fmla="*/ 39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469" name="Freeform 4521"/>
            <p:cNvSpPr>
              <a:spLocks/>
            </p:cNvSpPr>
            <p:nvPr/>
          </p:nvSpPr>
          <p:spPr bwMode="auto">
            <a:xfrm>
              <a:off x="558" y="1318"/>
              <a:ext cx="18" cy="27"/>
            </a:xfrm>
            <a:custGeom>
              <a:avLst/>
              <a:gdLst>
                <a:gd name="T0" fmla="*/ 18 w 18"/>
                <a:gd name="T1" fmla="*/ 16 h 24"/>
                <a:gd name="T2" fmla="*/ 12 w 18"/>
                <a:gd name="T3" fmla="*/ 23 h 24"/>
                <a:gd name="T4" fmla="*/ 0 w 18"/>
                <a:gd name="T5" fmla="*/ 30 h 24"/>
                <a:gd name="T6" fmla="*/ 6 w 18"/>
                <a:gd name="T7" fmla="*/ 23 h 24"/>
                <a:gd name="T8" fmla="*/ 12 w 18"/>
                <a:gd name="T9" fmla="*/ 0 h 24"/>
                <a:gd name="T10" fmla="*/ 18 w 18"/>
                <a:gd name="T11" fmla="*/ 8 h 24"/>
                <a:gd name="T12" fmla="*/ 18 w 18"/>
                <a:gd name="T13" fmla="*/ 1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470" name="Freeform 4522"/>
            <p:cNvSpPr>
              <a:spLocks/>
            </p:cNvSpPr>
            <p:nvPr/>
          </p:nvSpPr>
          <p:spPr bwMode="auto">
            <a:xfrm>
              <a:off x="146" y="1277"/>
              <a:ext cx="24" cy="7"/>
            </a:xfrm>
            <a:custGeom>
              <a:avLst/>
              <a:gdLst>
                <a:gd name="T0" fmla="*/ 18 w 24"/>
                <a:gd name="T1" fmla="*/ 8 h 6"/>
                <a:gd name="T2" fmla="*/ 12 w 24"/>
                <a:gd name="T3" fmla="*/ 8 h 6"/>
                <a:gd name="T4" fmla="*/ 0 w 24"/>
                <a:gd name="T5" fmla="*/ 8 h 6"/>
                <a:gd name="T6" fmla="*/ 24 w 24"/>
                <a:gd name="T7" fmla="*/ 0 h 6"/>
                <a:gd name="T8" fmla="*/ 18 w 24"/>
                <a:gd name="T9" fmla="*/ 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471" name="Freeform 4523"/>
            <p:cNvSpPr>
              <a:spLocks/>
            </p:cNvSpPr>
            <p:nvPr/>
          </p:nvSpPr>
          <p:spPr bwMode="auto">
            <a:xfrm>
              <a:off x="546" y="1318"/>
              <a:ext cx="19" cy="20"/>
            </a:xfrm>
            <a:custGeom>
              <a:avLst/>
              <a:gdLst>
                <a:gd name="T0" fmla="*/ 14 w 18"/>
                <a:gd name="T1" fmla="*/ 22 h 18"/>
                <a:gd name="T2" fmla="*/ 14 w 18"/>
                <a:gd name="T3" fmla="*/ 14 h 18"/>
                <a:gd name="T4" fmla="*/ 6 w 18"/>
                <a:gd name="T5" fmla="*/ 8 h 18"/>
                <a:gd name="T6" fmla="*/ 20 w 18"/>
                <a:gd name="T7" fmla="*/ 14 h 18"/>
                <a:gd name="T8" fmla="*/ 20 w 18"/>
                <a:gd name="T9" fmla="*/ 8 h 18"/>
                <a:gd name="T10" fmla="*/ 14 w 18"/>
                <a:gd name="T11" fmla="*/ 8 h 18"/>
                <a:gd name="T12" fmla="*/ 14 w 18"/>
                <a:gd name="T13" fmla="*/ 0 h 18"/>
                <a:gd name="T14" fmla="*/ 6 w 18"/>
                <a:gd name="T15" fmla="*/ 8 h 18"/>
                <a:gd name="T16" fmla="*/ 6 w 18"/>
                <a:gd name="T17" fmla="*/ 14 h 18"/>
                <a:gd name="T18" fmla="*/ 0 w 18"/>
                <a:gd name="T19" fmla="*/ 14 h 18"/>
                <a:gd name="T20" fmla="*/ 0 w 18"/>
                <a:gd name="T21" fmla="*/ 22 h 18"/>
                <a:gd name="T22" fmla="*/ 6 w 18"/>
                <a:gd name="T23" fmla="*/ 14 h 18"/>
                <a:gd name="T24" fmla="*/ 14 w 18"/>
                <a:gd name="T25" fmla="*/ 2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472" name="Freeform 4524"/>
            <p:cNvSpPr>
              <a:spLocks/>
            </p:cNvSpPr>
            <p:nvPr/>
          </p:nvSpPr>
          <p:spPr bwMode="auto">
            <a:xfrm>
              <a:off x="540" y="1338"/>
              <a:ext cx="18" cy="27"/>
            </a:xfrm>
            <a:custGeom>
              <a:avLst/>
              <a:gdLst>
                <a:gd name="T0" fmla="*/ 0 w 18"/>
                <a:gd name="T1" fmla="*/ 30 h 24"/>
                <a:gd name="T2" fmla="*/ 18 w 18"/>
                <a:gd name="T3" fmla="*/ 0 h 24"/>
                <a:gd name="T4" fmla="*/ 6 w 18"/>
                <a:gd name="T5" fmla="*/ 0 h 24"/>
                <a:gd name="T6" fmla="*/ 0 w 18"/>
                <a:gd name="T7" fmla="*/ 3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473" name="Freeform 4525"/>
            <p:cNvSpPr>
              <a:spLocks/>
            </p:cNvSpPr>
            <p:nvPr/>
          </p:nvSpPr>
          <p:spPr bwMode="auto">
            <a:xfrm>
              <a:off x="565" y="1345"/>
              <a:ext cx="11" cy="13"/>
            </a:xfrm>
            <a:custGeom>
              <a:avLst/>
              <a:gdLst>
                <a:gd name="T0" fmla="*/ 10 w 12"/>
                <a:gd name="T1" fmla="*/ 8 h 12"/>
                <a:gd name="T2" fmla="*/ 10 w 12"/>
                <a:gd name="T3" fmla="*/ 8 h 12"/>
                <a:gd name="T4" fmla="*/ 0 w 12"/>
                <a:gd name="T5" fmla="*/ 0 h 12"/>
                <a:gd name="T6" fmla="*/ 0 w 12"/>
                <a:gd name="T7" fmla="*/ 8 h 12"/>
                <a:gd name="T8" fmla="*/ 0 w 12"/>
                <a:gd name="T9" fmla="*/ 14 h 12"/>
                <a:gd name="T10" fmla="*/ 6 w 12"/>
                <a:gd name="T11" fmla="*/ 8 h 12"/>
                <a:gd name="T12" fmla="*/ 10 w 12"/>
                <a:gd name="T13" fmla="*/ 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474" name="Freeform 4526"/>
            <p:cNvSpPr>
              <a:spLocks/>
            </p:cNvSpPr>
            <p:nvPr/>
          </p:nvSpPr>
          <p:spPr bwMode="auto">
            <a:xfrm>
              <a:off x="546" y="1351"/>
              <a:ext cx="19" cy="14"/>
            </a:xfrm>
            <a:custGeom>
              <a:avLst/>
              <a:gdLst>
                <a:gd name="T0" fmla="*/ 20 w 18"/>
                <a:gd name="T1" fmla="*/ 0 h 12"/>
                <a:gd name="T2" fmla="*/ 0 w 18"/>
                <a:gd name="T3" fmla="*/ 16 h 12"/>
                <a:gd name="T4" fmla="*/ 14 w 18"/>
                <a:gd name="T5" fmla="*/ 0 h 12"/>
                <a:gd name="T6" fmla="*/ 20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475" name="Freeform 4527"/>
            <p:cNvSpPr>
              <a:spLocks/>
            </p:cNvSpPr>
            <p:nvPr/>
          </p:nvSpPr>
          <p:spPr bwMode="auto">
            <a:xfrm>
              <a:off x="1309" y="1688"/>
              <a:ext cx="42" cy="14"/>
            </a:xfrm>
            <a:custGeom>
              <a:avLst/>
              <a:gdLst>
                <a:gd name="T0" fmla="*/ 43 w 41"/>
                <a:gd name="T1" fmla="*/ 8 h 12"/>
                <a:gd name="T2" fmla="*/ 31 w 41"/>
                <a:gd name="T3" fmla="*/ 8 h 12"/>
                <a:gd name="T4" fmla="*/ 31 w 41"/>
                <a:gd name="T5" fmla="*/ 0 h 12"/>
                <a:gd name="T6" fmla="*/ 0 w 41"/>
                <a:gd name="T7" fmla="*/ 16 h 12"/>
                <a:gd name="T8" fmla="*/ 25 w 41"/>
                <a:gd name="T9" fmla="*/ 8 h 12"/>
                <a:gd name="T10" fmla="*/ 43 w 41"/>
                <a:gd name="T11" fmla="*/ 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476" name="Freeform 4528"/>
            <p:cNvSpPr>
              <a:spLocks/>
            </p:cNvSpPr>
            <p:nvPr/>
          </p:nvSpPr>
          <p:spPr bwMode="auto">
            <a:xfrm>
              <a:off x="2226" y="1991"/>
              <a:ext cx="151" cy="155"/>
            </a:xfrm>
            <a:custGeom>
              <a:avLst/>
              <a:gdLst>
                <a:gd name="T0" fmla="*/ 6 w 149"/>
                <a:gd name="T1" fmla="*/ 159 h 138"/>
                <a:gd name="T2" fmla="*/ 0 w 149"/>
                <a:gd name="T3" fmla="*/ 174 h 138"/>
                <a:gd name="T4" fmla="*/ 0 w 149"/>
                <a:gd name="T5" fmla="*/ 159 h 138"/>
                <a:gd name="T6" fmla="*/ 12 w 149"/>
                <a:gd name="T7" fmla="*/ 129 h 138"/>
                <a:gd name="T8" fmla="*/ 24 w 149"/>
                <a:gd name="T9" fmla="*/ 99 h 138"/>
                <a:gd name="T10" fmla="*/ 24 w 149"/>
                <a:gd name="T11" fmla="*/ 99 h 138"/>
                <a:gd name="T12" fmla="*/ 36 w 149"/>
                <a:gd name="T13" fmla="*/ 83 h 138"/>
                <a:gd name="T14" fmla="*/ 44 w 149"/>
                <a:gd name="T15" fmla="*/ 61 h 138"/>
                <a:gd name="T16" fmla="*/ 50 w 149"/>
                <a:gd name="T17" fmla="*/ 45 h 138"/>
                <a:gd name="T18" fmla="*/ 62 w 149"/>
                <a:gd name="T19" fmla="*/ 30 h 138"/>
                <a:gd name="T20" fmla="*/ 74 w 149"/>
                <a:gd name="T21" fmla="*/ 0 h 138"/>
                <a:gd name="T22" fmla="*/ 153 w 149"/>
                <a:gd name="T23" fmla="*/ 0 h 138"/>
                <a:gd name="T24" fmla="*/ 153 w 149"/>
                <a:gd name="T25" fmla="*/ 8 h 138"/>
                <a:gd name="T26" fmla="*/ 153 w 149"/>
                <a:gd name="T27" fmla="*/ 45 h 138"/>
                <a:gd name="T28" fmla="*/ 91 w 149"/>
                <a:gd name="T29" fmla="*/ 45 h 138"/>
                <a:gd name="T30" fmla="*/ 91 w 149"/>
                <a:gd name="T31" fmla="*/ 75 h 138"/>
                <a:gd name="T32" fmla="*/ 91 w 149"/>
                <a:gd name="T33" fmla="*/ 106 h 138"/>
                <a:gd name="T34" fmla="*/ 74 w 149"/>
                <a:gd name="T35" fmla="*/ 121 h 138"/>
                <a:gd name="T36" fmla="*/ 74 w 149"/>
                <a:gd name="T37" fmla="*/ 136 h 138"/>
                <a:gd name="T38" fmla="*/ 74 w 149"/>
                <a:gd name="T39" fmla="*/ 159 h 138"/>
                <a:gd name="T40" fmla="*/ 6 w 149"/>
                <a:gd name="T41" fmla="*/ 159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477" name="Freeform 4529"/>
            <p:cNvSpPr>
              <a:spLocks/>
            </p:cNvSpPr>
            <p:nvPr/>
          </p:nvSpPr>
          <p:spPr bwMode="auto">
            <a:xfrm>
              <a:off x="2171" y="805"/>
              <a:ext cx="1454" cy="1"/>
            </a:xfrm>
            <a:custGeom>
              <a:avLst/>
              <a:gdLst>
                <a:gd name="T0" fmla="*/ 0 w 1435"/>
                <a:gd name="T1" fmla="*/ 0 h 1"/>
                <a:gd name="T2" fmla="*/ 1473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8" name="Freeform 4530"/>
            <p:cNvSpPr>
              <a:spLocks/>
            </p:cNvSpPr>
            <p:nvPr/>
          </p:nvSpPr>
          <p:spPr bwMode="auto">
            <a:xfrm>
              <a:off x="4364" y="2537"/>
              <a:ext cx="67" cy="74"/>
            </a:xfrm>
            <a:custGeom>
              <a:avLst/>
              <a:gdLst>
                <a:gd name="T0" fmla="*/ 38 w 66"/>
                <a:gd name="T1" fmla="*/ 83 h 66"/>
                <a:gd name="T2" fmla="*/ 56 w 66"/>
                <a:gd name="T3" fmla="*/ 68 h 66"/>
                <a:gd name="T4" fmla="*/ 68 w 66"/>
                <a:gd name="T5" fmla="*/ 45 h 66"/>
                <a:gd name="T6" fmla="*/ 56 w 66"/>
                <a:gd name="T7" fmla="*/ 15 h 66"/>
                <a:gd name="T8" fmla="*/ 38 w 66"/>
                <a:gd name="T9" fmla="*/ 0 h 66"/>
                <a:gd name="T10" fmla="*/ 12 w 66"/>
                <a:gd name="T11" fmla="*/ 15 h 66"/>
                <a:gd name="T12" fmla="*/ 0 w 66"/>
                <a:gd name="T13" fmla="*/ 45 h 66"/>
                <a:gd name="T14" fmla="*/ 12 w 66"/>
                <a:gd name="T15" fmla="*/ 68 h 66"/>
                <a:gd name="T16" fmla="*/ 38 w 66"/>
                <a:gd name="T17" fmla="*/ 83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9" name="Freeform 4531"/>
            <p:cNvSpPr>
              <a:spLocks/>
            </p:cNvSpPr>
            <p:nvPr/>
          </p:nvSpPr>
          <p:spPr bwMode="auto">
            <a:xfrm>
              <a:off x="1401" y="2186"/>
              <a:ext cx="66" cy="61"/>
            </a:xfrm>
            <a:custGeom>
              <a:avLst/>
              <a:gdLst>
                <a:gd name="T0" fmla="*/ 30 w 66"/>
                <a:gd name="T1" fmla="*/ 69 h 54"/>
                <a:gd name="T2" fmla="*/ 36 w 66"/>
                <a:gd name="T3" fmla="*/ 69 h 54"/>
                <a:gd name="T4" fmla="*/ 54 w 66"/>
                <a:gd name="T5" fmla="*/ 61 h 54"/>
                <a:gd name="T6" fmla="*/ 66 w 66"/>
                <a:gd name="T7" fmla="*/ 38 h 54"/>
                <a:gd name="T8" fmla="*/ 54 w 66"/>
                <a:gd name="T9" fmla="*/ 8 h 54"/>
                <a:gd name="T10" fmla="*/ 36 w 66"/>
                <a:gd name="T11" fmla="*/ 0 h 54"/>
                <a:gd name="T12" fmla="*/ 30 w 66"/>
                <a:gd name="T13" fmla="*/ 0 h 54"/>
                <a:gd name="T14" fmla="*/ 12 w 66"/>
                <a:gd name="T15" fmla="*/ 8 h 54"/>
                <a:gd name="T16" fmla="*/ 0 w 66"/>
                <a:gd name="T17" fmla="*/ 38 h 54"/>
                <a:gd name="T18" fmla="*/ 12 w 66"/>
                <a:gd name="T19" fmla="*/ 61 h 54"/>
                <a:gd name="T20" fmla="*/ 30 w 66"/>
                <a:gd name="T21" fmla="*/ 69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0" name="Freeform 4532"/>
            <p:cNvSpPr>
              <a:spLocks/>
            </p:cNvSpPr>
            <p:nvPr/>
          </p:nvSpPr>
          <p:spPr bwMode="auto">
            <a:xfrm>
              <a:off x="1276" y="2323"/>
              <a:ext cx="23" cy="20"/>
            </a:xfrm>
            <a:custGeom>
              <a:avLst/>
              <a:gdLst>
                <a:gd name="T0" fmla="*/ 22 w 24"/>
                <a:gd name="T1" fmla="*/ 8 h 18"/>
                <a:gd name="T2" fmla="*/ 12 w 24"/>
                <a:gd name="T3" fmla="*/ 0 h 18"/>
                <a:gd name="T4" fmla="*/ 0 w 24"/>
                <a:gd name="T5" fmla="*/ 0 h 18"/>
                <a:gd name="T6" fmla="*/ 0 w 24"/>
                <a:gd name="T7" fmla="*/ 22 h 18"/>
                <a:gd name="T8" fmla="*/ 12 w 24"/>
                <a:gd name="T9" fmla="*/ 22 h 18"/>
                <a:gd name="T10" fmla="*/ 22 w 24"/>
                <a:gd name="T11" fmla="*/ 8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 name="Freeform 4533"/>
            <p:cNvSpPr>
              <a:spLocks/>
            </p:cNvSpPr>
            <p:nvPr/>
          </p:nvSpPr>
          <p:spPr bwMode="auto">
            <a:xfrm>
              <a:off x="2827" y="1636"/>
              <a:ext cx="31" cy="35"/>
            </a:xfrm>
            <a:custGeom>
              <a:avLst/>
              <a:gdLst>
                <a:gd name="T0" fmla="*/ 7 w 27"/>
                <a:gd name="T1" fmla="*/ 1 h 35"/>
                <a:gd name="T2" fmla="*/ 7 w 27"/>
                <a:gd name="T3" fmla="*/ 8 h 35"/>
                <a:gd name="T4" fmla="*/ 7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15 w 27"/>
                <a:gd name="T17" fmla="*/ 28 h 35"/>
                <a:gd name="T18" fmla="*/ 15 w 27"/>
                <a:gd name="T19" fmla="*/ 35 h 35"/>
                <a:gd name="T20" fmla="*/ 21 w 27"/>
                <a:gd name="T21" fmla="*/ 21 h 35"/>
                <a:gd name="T22" fmla="*/ 26 w 27"/>
                <a:gd name="T23" fmla="*/ 16 h 35"/>
                <a:gd name="T24" fmla="*/ 36 w 27"/>
                <a:gd name="T25" fmla="*/ 21 h 35"/>
                <a:gd name="T26" fmla="*/ 23 w 27"/>
                <a:gd name="T27" fmla="*/ 12 h 35"/>
                <a:gd name="T28" fmla="*/ 16 w 27"/>
                <a:gd name="T29" fmla="*/ 6 h 35"/>
                <a:gd name="T30" fmla="*/ 15 w 27"/>
                <a:gd name="T31" fmla="*/ 0 h 35"/>
                <a:gd name="T32" fmla="*/ 7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prstDash val="solid"/>
              <a:round/>
              <a:headEnd/>
              <a:tailEnd/>
            </a:ln>
          </p:spPr>
          <p:txBody>
            <a:bodyPr/>
            <a:lstStyle/>
            <a:p>
              <a:endParaRPr lang="en-US"/>
            </a:p>
          </p:txBody>
        </p:sp>
        <p:sp>
          <p:nvSpPr>
            <p:cNvPr id="482" name="Freeform 4534"/>
            <p:cNvSpPr>
              <a:spLocks/>
            </p:cNvSpPr>
            <p:nvPr/>
          </p:nvSpPr>
          <p:spPr bwMode="auto">
            <a:xfrm>
              <a:off x="2831" y="1584"/>
              <a:ext cx="73" cy="87"/>
            </a:xfrm>
            <a:custGeom>
              <a:avLst/>
              <a:gdLst>
                <a:gd name="T0" fmla="*/ 13 w 65"/>
                <a:gd name="T1" fmla="*/ 19 h 87"/>
                <a:gd name="T2" fmla="*/ 13 w 65"/>
                <a:gd name="T3" fmla="*/ 19 h 87"/>
                <a:gd name="T4" fmla="*/ 7 w 65"/>
                <a:gd name="T5" fmla="*/ 19 h 87"/>
                <a:gd name="T6" fmla="*/ 7 w 65"/>
                <a:gd name="T7" fmla="*/ 26 h 87"/>
                <a:gd name="T8" fmla="*/ 13 w 65"/>
                <a:gd name="T9" fmla="*/ 26 h 87"/>
                <a:gd name="T10" fmla="*/ 13 w 65"/>
                <a:gd name="T11" fmla="*/ 26 h 87"/>
                <a:gd name="T12" fmla="*/ 7 w 65"/>
                <a:gd name="T13" fmla="*/ 33 h 87"/>
                <a:gd name="T14" fmla="*/ 7 w 65"/>
                <a:gd name="T15" fmla="*/ 33 h 87"/>
                <a:gd name="T16" fmla="*/ 7 w 65"/>
                <a:gd name="T17" fmla="*/ 40 h 87"/>
                <a:gd name="T18" fmla="*/ 13 w 65"/>
                <a:gd name="T19" fmla="*/ 40 h 87"/>
                <a:gd name="T20" fmla="*/ 20 w 65"/>
                <a:gd name="T21" fmla="*/ 46 h 87"/>
                <a:gd name="T22" fmla="*/ 13 w 65"/>
                <a:gd name="T23" fmla="*/ 46 h 87"/>
                <a:gd name="T24" fmla="*/ 13 w 65"/>
                <a:gd name="T25" fmla="*/ 53 h 87"/>
                <a:gd name="T26" fmla="*/ 13 w 65"/>
                <a:gd name="T27" fmla="*/ 53 h 87"/>
                <a:gd name="T28" fmla="*/ 17 w 65"/>
                <a:gd name="T29" fmla="*/ 64 h 87"/>
                <a:gd name="T30" fmla="*/ 21 w 65"/>
                <a:gd name="T31" fmla="*/ 69 h 87"/>
                <a:gd name="T32" fmla="*/ 25 w 65"/>
                <a:gd name="T33" fmla="*/ 70 h 87"/>
                <a:gd name="T34" fmla="*/ 28 w 65"/>
                <a:gd name="T35" fmla="*/ 73 h 87"/>
                <a:gd name="T36" fmla="*/ 28 w 65"/>
                <a:gd name="T37" fmla="*/ 78 h 87"/>
                <a:gd name="T38" fmla="*/ 25 w 65"/>
                <a:gd name="T39" fmla="*/ 73 h 87"/>
                <a:gd name="T40" fmla="*/ 34 w 65"/>
                <a:gd name="T41" fmla="*/ 80 h 87"/>
                <a:gd name="T42" fmla="*/ 42 w 65"/>
                <a:gd name="T43" fmla="*/ 87 h 87"/>
                <a:gd name="T44" fmla="*/ 48 w 65"/>
                <a:gd name="T45" fmla="*/ 87 h 87"/>
                <a:gd name="T46" fmla="*/ 48 w 65"/>
                <a:gd name="T47" fmla="*/ 87 h 87"/>
                <a:gd name="T48" fmla="*/ 54 w 65"/>
                <a:gd name="T49" fmla="*/ 87 h 87"/>
                <a:gd name="T50" fmla="*/ 54 w 65"/>
                <a:gd name="T51" fmla="*/ 87 h 87"/>
                <a:gd name="T52" fmla="*/ 62 w 65"/>
                <a:gd name="T53" fmla="*/ 87 h 87"/>
                <a:gd name="T54" fmla="*/ 62 w 65"/>
                <a:gd name="T55" fmla="*/ 87 h 87"/>
                <a:gd name="T56" fmla="*/ 69 w 65"/>
                <a:gd name="T57" fmla="*/ 80 h 87"/>
                <a:gd name="T58" fmla="*/ 69 w 65"/>
                <a:gd name="T59" fmla="*/ 80 h 87"/>
                <a:gd name="T60" fmla="*/ 82 w 65"/>
                <a:gd name="T61" fmla="*/ 67 h 87"/>
                <a:gd name="T62" fmla="*/ 69 w 65"/>
                <a:gd name="T63" fmla="*/ 53 h 87"/>
                <a:gd name="T64" fmla="*/ 75 w 65"/>
                <a:gd name="T65" fmla="*/ 40 h 87"/>
                <a:gd name="T66" fmla="*/ 69 w 65"/>
                <a:gd name="T67" fmla="*/ 33 h 87"/>
                <a:gd name="T68" fmla="*/ 62 w 65"/>
                <a:gd name="T69" fmla="*/ 33 h 87"/>
                <a:gd name="T70" fmla="*/ 62 w 65"/>
                <a:gd name="T71" fmla="*/ 33 h 87"/>
                <a:gd name="T72" fmla="*/ 48 w 65"/>
                <a:gd name="T73" fmla="*/ 26 h 87"/>
                <a:gd name="T74" fmla="*/ 28 w 65"/>
                <a:gd name="T75" fmla="*/ 0 h 87"/>
                <a:gd name="T76" fmla="*/ 0 w 65"/>
                <a:gd name="T77" fmla="*/ 6 h 87"/>
                <a:gd name="T78" fmla="*/ 0 w 65"/>
                <a:gd name="T79" fmla="*/ 12 h 87"/>
                <a:gd name="T80" fmla="*/ 7 w 65"/>
                <a:gd name="T81" fmla="*/ 12 h 87"/>
                <a:gd name="T82" fmla="*/ 0 w 65"/>
                <a:gd name="T83" fmla="*/ 12 h 87"/>
                <a:gd name="T84" fmla="*/ 7 w 65"/>
                <a:gd name="T85" fmla="*/ 19 h 87"/>
                <a:gd name="T86" fmla="*/ 13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prstDash val="solid"/>
              <a:round/>
              <a:headEnd/>
              <a:tailEnd/>
            </a:ln>
          </p:spPr>
          <p:txBody>
            <a:bodyPr/>
            <a:lstStyle/>
            <a:p>
              <a:endParaRPr lang="en-US"/>
            </a:p>
          </p:txBody>
        </p:sp>
        <p:sp>
          <p:nvSpPr>
            <p:cNvPr id="483" name="Freeform 4535"/>
            <p:cNvSpPr>
              <a:spLocks/>
            </p:cNvSpPr>
            <p:nvPr/>
          </p:nvSpPr>
          <p:spPr bwMode="auto">
            <a:xfrm>
              <a:off x="2909" y="2084"/>
              <a:ext cx="289" cy="348"/>
            </a:xfrm>
            <a:custGeom>
              <a:avLst/>
              <a:gdLst>
                <a:gd name="T0" fmla="*/ 36 w 290"/>
                <a:gd name="T1" fmla="*/ 86 h 322"/>
                <a:gd name="T2" fmla="*/ 54 w 290"/>
                <a:gd name="T3" fmla="*/ 55 h 322"/>
                <a:gd name="T4" fmla="*/ 161 w 290"/>
                <a:gd name="T5" fmla="*/ 31 h 322"/>
                <a:gd name="T6" fmla="*/ 161 w 290"/>
                <a:gd name="T7" fmla="*/ 31 h 322"/>
                <a:gd name="T8" fmla="*/ 203 w 290"/>
                <a:gd name="T9" fmla="*/ 40 h 322"/>
                <a:gd name="T10" fmla="*/ 215 w 290"/>
                <a:gd name="T11" fmla="*/ 24 h 322"/>
                <a:gd name="T12" fmla="*/ 227 w 290"/>
                <a:gd name="T13" fmla="*/ 9 h 322"/>
                <a:gd name="T14" fmla="*/ 246 w 290"/>
                <a:gd name="T15" fmla="*/ 15 h 322"/>
                <a:gd name="T16" fmla="*/ 264 w 290"/>
                <a:gd name="T17" fmla="*/ 55 h 322"/>
                <a:gd name="T18" fmla="*/ 270 w 290"/>
                <a:gd name="T19" fmla="*/ 118 h 322"/>
                <a:gd name="T20" fmla="*/ 276 w 290"/>
                <a:gd name="T21" fmla="*/ 149 h 322"/>
                <a:gd name="T22" fmla="*/ 258 w 290"/>
                <a:gd name="T23" fmla="*/ 197 h 322"/>
                <a:gd name="T24" fmla="*/ 252 w 290"/>
                <a:gd name="T25" fmla="*/ 251 h 322"/>
                <a:gd name="T26" fmla="*/ 233 w 290"/>
                <a:gd name="T27" fmla="*/ 322 h 322"/>
                <a:gd name="T28" fmla="*/ 221 w 290"/>
                <a:gd name="T29" fmla="*/ 352 h 322"/>
                <a:gd name="T30" fmla="*/ 174 w 290"/>
                <a:gd name="T31" fmla="*/ 319 h 322"/>
                <a:gd name="T32" fmla="*/ 156 w 290"/>
                <a:gd name="T33" fmla="*/ 335 h 322"/>
                <a:gd name="T34" fmla="*/ 153 w 290"/>
                <a:gd name="T35" fmla="*/ 338 h 322"/>
                <a:gd name="T36" fmla="*/ 147 w 290"/>
                <a:gd name="T37" fmla="*/ 335 h 322"/>
                <a:gd name="T38" fmla="*/ 140 w 290"/>
                <a:gd name="T39" fmla="*/ 339 h 322"/>
                <a:gd name="T40" fmla="*/ 137 w 290"/>
                <a:gd name="T41" fmla="*/ 346 h 322"/>
                <a:gd name="T42" fmla="*/ 134 w 290"/>
                <a:gd name="T43" fmla="*/ 347 h 322"/>
                <a:gd name="T44" fmla="*/ 120 w 290"/>
                <a:gd name="T45" fmla="*/ 349 h 322"/>
                <a:gd name="T46" fmla="*/ 62 w 290"/>
                <a:gd name="T47" fmla="*/ 352 h 322"/>
                <a:gd name="T48" fmla="*/ 51 w 290"/>
                <a:gd name="T49" fmla="*/ 364 h 322"/>
                <a:gd name="T50" fmla="*/ 59 w 290"/>
                <a:gd name="T51" fmla="*/ 352 h 322"/>
                <a:gd name="T52" fmla="*/ 128 w 290"/>
                <a:gd name="T53" fmla="*/ 351 h 322"/>
                <a:gd name="T54" fmla="*/ 167 w 290"/>
                <a:gd name="T55" fmla="*/ 327 h 322"/>
                <a:gd name="T56" fmla="*/ 215 w 290"/>
                <a:gd name="T57" fmla="*/ 351 h 322"/>
                <a:gd name="T58" fmla="*/ 186 w 290"/>
                <a:gd name="T59" fmla="*/ 304 h 322"/>
                <a:gd name="T60" fmla="*/ 118 w 290"/>
                <a:gd name="T61" fmla="*/ 356 h 322"/>
                <a:gd name="T62" fmla="*/ 59 w 290"/>
                <a:gd name="T63" fmla="*/ 352 h 322"/>
                <a:gd name="T64" fmla="*/ 30 w 290"/>
                <a:gd name="T65" fmla="*/ 376 h 322"/>
                <a:gd name="T66" fmla="*/ 30 w 290"/>
                <a:gd name="T67" fmla="*/ 337 h 322"/>
                <a:gd name="T68" fmla="*/ 18 w 290"/>
                <a:gd name="T69" fmla="*/ 306 h 322"/>
                <a:gd name="T70" fmla="*/ 6 w 290"/>
                <a:gd name="T71" fmla="*/ 276 h 322"/>
                <a:gd name="T72" fmla="*/ 6 w 290"/>
                <a:gd name="T73" fmla="*/ 251 h 322"/>
                <a:gd name="T74" fmla="*/ 12 w 290"/>
                <a:gd name="T75" fmla="*/ 236 h 322"/>
                <a:gd name="T76" fmla="*/ 18 w 290"/>
                <a:gd name="T77" fmla="*/ 204 h 322"/>
                <a:gd name="T78" fmla="*/ 36 w 290"/>
                <a:gd name="T79" fmla="*/ 197 h 322"/>
                <a:gd name="T80" fmla="*/ 36 w 290"/>
                <a:gd name="T81" fmla="*/ 149 h 322"/>
                <a:gd name="T82" fmla="*/ 36 w 290"/>
                <a:gd name="T83" fmla="*/ 95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prstDash val="solid"/>
              <a:round/>
              <a:headEnd/>
              <a:tailEnd/>
            </a:ln>
          </p:spPr>
          <p:txBody>
            <a:bodyPr/>
            <a:lstStyle/>
            <a:p>
              <a:endParaRPr lang="en-US"/>
            </a:p>
          </p:txBody>
        </p:sp>
        <p:sp>
          <p:nvSpPr>
            <p:cNvPr id="484" name="Freeform 4536"/>
            <p:cNvSpPr>
              <a:spLocks/>
            </p:cNvSpPr>
            <p:nvPr/>
          </p:nvSpPr>
          <p:spPr bwMode="auto">
            <a:xfrm>
              <a:off x="2959" y="2347"/>
              <a:ext cx="209" cy="198"/>
            </a:xfrm>
            <a:custGeom>
              <a:avLst/>
              <a:gdLst>
                <a:gd name="T0" fmla="*/ 12 w 210"/>
                <a:gd name="T1" fmla="*/ 45 h 183"/>
                <a:gd name="T2" fmla="*/ 76 w 210"/>
                <a:gd name="T3" fmla="*/ 52 h 183"/>
                <a:gd name="T4" fmla="*/ 107 w 210"/>
                <a:gd name="T5" fmla="*/ 39 h 183"/>
                <a:gd name="T6" fmla="*/ 143 w 210"/>
                <a:gd name="T7" fmla="*/ 2 h 183"/>
                <a:gd name="T8" fmla="*/ 172 w 210"/>
                <a:gd name="T9" fmla="*/ 49 h 183"/>
                <a:gd name="T10" fmla="*/ 176 w 210"/>
                <a:gd name="T11" fmla="*/ 52 h 183"/>
                <a:gd name="T12" fmla="*/ 153 w 210"/>
                <a:gd name="T13" fmla="*/ 96 h 183"/>
                <a:gd name="T14" fmla="*/ 159 w 210"/>
                <a:gd name="T15" fmla="*/ 104 h 183"/>
                <a:gd name="T16" fmla="*/ 177 w 210"/>
                <a:gd name="T17" fmla="*/ 119 h 183"/>
                <a:gd name="T18" fmla="*/ 183 w 210"/>
                <a:gd name="T19" fmla="*/ 136 h 183"/>
                <a:gd name="T20" fmla="*/ 195 w 210"/>
                <a:gd name="T21" fmla="*/ 159 h 183"/>
                <a:gd name="T22" fmla="*/ 202 w 210"/>
                <a:gd name="T23" fmla="*/ 159 h 183"/>
                <a:gd name="T24" fmla="*/ 208 w 210"/>
                <a:gd name="T25" fmla="*/ 183 h 183"/>
                <a:gd name="T26" fmla="*/ 177 w 210"/>
                <a:gd name="T27" fmla="*/ 183 h 183"/>
                <a:gd name="T28" fmla="*/ 171 w 210"/>
                <a:gd name="T29" fmla="*/ 190 h 183"/>
                <a:gd name="T30" fmla="*/ 165 w 210"/>
                <a:gd name="T31" fmla="*/ 206 h 183"/>
                <a:gd name="T32" fmla="*/ 147 w 210"/>
                <a:gd name="T33" fmla="*/ 206 h 183"/>
                <a:gd name="T34" fmla="*/ 135 w 210"/>
                <a:gd name="T35" fmla="*/ 206 h 183"/>
                <a:gd name="T36" fmla="*/ 135 w 210"/>
                <a:gd name="T37" fmla="*/ 206 h 183"/>
                <a:gd name="T38" fmla="*/ 123 w 210"/>
                <a:gd name="T39" fmla="*/ 206 h 183"/>
                <a:gd name="T40" fmla="*/ 117 w 210"/>
                <a:gd name="T41" fmla="*/ 214 h 183"/>
                <a:gd name="T42" fmla="*/ 105 w 210"/>
                <a:gd name="T43" fmla="*/ 199 h 183"/>
                <a:gd name="T44" fmla="*/ 94 w 210"/>
                <a:gd name="T45" fmla="*/ 183 h 183"/>
                <a:gd name="T46" fmla="*/ 88 w 210"/>
                <a:gd name="T47" fmla="*/ 190 h 183"/>
                <a:gd name="T48" fmla="*/ 76 w 210"/>
                <a:gd name="T49" fmla="*/ 190 h 183"/>
                <a:gd name="T50" fmla="*/ 64 w 210"/>
                <a:gd name="T51" fmla="*/ 174 h 183"/>
                <a:gd name="T52" fmla="*/ 58 w 210"/>
                <a:gd name="T53" fmla="*/ 174 h 183"/>
                <a:gd name="T54" fmla="*/ 58 w 210"/>
                <a:gd name="T55" fmla="*/ 159 h 183"/>
                <a:gd name="T56" fmla="*/ 46 w 210"/>
                <a:gd name="T57" fmla="*/ 143 h 183"/>
                <a:gd name="T58" fmla="*/ 40 w 210"/>
                <a:gd name="T59" fmla="*/ 136 h 183"/>
                <a:gd name="T60" fmla="*/ 22 w 210"/>
                <a:gd name="T61" fmla="*/ 113 h 183"/>
                <a:gd name="T62" fmla="*/ 22 w 210"/>
                <a:gd name="T63" fmla="*/ 104 h 183"/>
                <a:gd name="T64" fmla="*/ 20 w 210"/>
                <a:gd name="T65" fmla="*/ 98 h 183"/>
                <a:gd name="T66" fmla="*/ 3 w 210"/>
                <a:gd name="T67" fmla="*/ 88 h 183"/>
                <a:gd name="T68" fmla="*/ 3 w 210"/>
                <a:gd name="T69" fmla="*/ 81 h 183"/>
                <a:gd name="T70" fmla="*/ 0 w 210"/>
                <a:gd name="T71" fmla="*/ 77 h 183"/>
                <a:gd name="T72" fmla="*/ 15 w 210"/>
                <a:gd name="T73" fmla="*/ 49 h 183"/>
                <a:gd name="T74" fmla="*/ 20 w 210"/>
                <a:gd name="T75" fmla="*/ 48 h 183"/>
                <a:gd name="T76" fmla="*/ 41 w 210"/>
                <a:gd name="T77" fmla="*/ 48 h 183"/>
                <a:gd name="T78" fmla="*/ 50 w 210"/>
                <a:gd name="T79" fmla="*/ 49 h 183"/>
                <a:gd name="T80" fmla="*/ 84 w 210"/>
                <a:gd name="T81" fmla="*/ 48 h 183"/>
                <a:gd name="T82" fmla="*/ 104 w 210"/>
                <a:gd name="T83" fmla="*/ 39 h 183"/>
                <a:gd name="T84" fmla="*/ 123 w 210"/>
                <a:gd name="T85" fmla="*/ 24 h 183"/>
                <a:gd name="T86" fmla="*/ 144 w 210"/>
                <a:gd name="T87" fmla="*/ 2 h 183"/>
                <a:gd name="T88" fmla="*/ 171 w 210"/>
                <a:gd name="T89" fmla="*/ 48 h 183"/>
                <a:gd name="T90" fmla="*/ 162 w 210"/>
                <a:gd name="T91" fmla="*/ 34 h 183"/>
                <a:gd name="T92" fmla="*/ 142 w 210"/>
                <a:gd name="T93" fmla="*/ 0 h 183"/>
                <a:gd name="T94" fmla="*/ 117 w 210"/>
                <a:gd name="T95" fmla="*/ 31 h 183"/>
                <a:gd name="T96" fmla="*/ 74 w 210"/>
                <a:gd name="T97" fmla="*/ 52 h 183"/>
                <a:gd name="T98" fmla="*/ 62 w 210"/>
                <a:gd name="T99" fmla="*/ 53 h 183"/>
                <a:gd name="T100" fmla="*/ 15 w 210"/>
                <a:gd name="T101" fmla="*/ 49 h 183"/>
                <a:gd name="T102" fmla="*/ 3 w 210"/>
                <a:gd name="T103" fmla="*/ 70 h 183"/>
                <a:gd name="T104" fmla="*/ 12 w 210"/>
                <a:gd name="T105" fmla="*/ 45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grpSp>
      <p:grpSp>
        <p:nvGrpSpPr>
          <p:cNvPr id="505" name="Group 1502"/>
          <p:cNvGrpSpPr>
            <a:grpSpLocks/>
          </p:cNvGrpSpPr>
          <p:nvPr/>
        </p:nvGrpSpPr>
        <p:grpSpPr bwMode="auto">
          <a:xfrm>
            <a:off x="2820001" y="5804511"/>
            <a:ext cx="3301760" cy="868726"/>
            <a:chOff x="1791" y="3599"/>
            <a:chExt cx="2333" cy="1004"/>
          </a:xfrm>
        </p:grpSpPr>
        <p:sp>
          <p:nvSpPr>
            <p:cNvPr id="506" name="Rectangle 1013"/>
            <p:cNvSpPr>
              <a:spLocks noChangeArrowheads="1"/>
            </p:cNvSpPr>
            <p:nvPr/>
          </p:nvSpPr>
          <p:spPr bwMode="auto">
            <a:xfrm>
              <a:off x="1791" y="3599"/>
              <a:ext cx="2333" cy="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sz="1400" dirty="0">
                  <a:solidFill>
                    <a:srgbClr val="B367FF"/>
                  </a:solidFill>
                </a:rPr>
                <a:t>  1 Agreement only</a:t>
              </a:r>
              <a:r>
                <a:rPr lang="en-US" sz="1400" dirty="0">
                  <a:solidFill>
                    <a:srgbClr val="ACECF7"/>
                  </a:solidFill>
                </a:rPr>
                <a:t/>
              </a:r>
              <a:br>
                <a:rPr lang="en-US" sz="1400" dirty="0">
                  <a:solidFill>
                    <a:srgbClr val="ACECF7"/>
                  </a:solidFill>
                </a:rPr>
              </a:br>
              <a:r>
                <a:rPr lang="en-US" sz="1400" dirty="0">
                  <a:solidFill>
                    <a:srgbClr val="21ABBE"/>
                  </a:solidFill>
                </a:rPr>
                <a:t>37 Protocol only (including EU)</a:t>
              </a:r>
              <a:br>
                <a:rPr lang="en-US" sz="1400" dirty="0">
                  <a:solidFill>
                    <a:srgbClr val="21ABBE"/>
                  </a:solidFill>
                </a:rPr>
              </a:br>
              <a:r>
                <a:rPr lang="en-US" sz="1400" dirty="0">
                  <a:solidFill>
                    <a:srgbClr val="6F73BF"/>
                  </a:solidFill>
                </a:rPr>
                <a:t>54 Agreement and Protocol</a:t>
              </a:r>
            </a:p>
            <a:p>
              <a:pPr eaLnBrk="0" hangingPunct="0"/>
              <a:r>
                <a:rPr lang="en-US" sz="1400" dirty="0"/>
                <a:t>92 Members</a:t>
              </a:r>
            </a:p>
          </p:txBody>
        </p:sp>
        <p:sp>
          <p:nvSpPr>
            <p:cNvPr id="507" name="Line 1501"/>
            <p:cNvSpPr>
              <a:spLocks noChangeShapeType="1"/>
            </p:cNvSpPr>
            <p:nvPr/>
          </p:nvSpPr>
          <p:spPr bwMode="auto">
            <a:xfrm>
              <a:off x="1791" y="4065"/>
              <a:ext cx="18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400"/>
            </a:p>
          </p:txBody>
        </p:sp>
      </p:grpSp>
    </p:spTree>
    <p:extLst>
      <p:ext uri="{BB962C8B-B14F-4D97-AF65-F5344CB8AC3E}">
        <p14:creationId xmlns:p14="http://schemas.microsoft.com/office/powerpoint/2010/main" val="22583657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ACCESSIONS </a:t>
            </a:r>
            <a:endParaRPr lang="en-US" dirty="0"/>
          </a:p>
        </p:txBody>
      </p:sp>
      <p:sp>
        <p:nvSpPr>
          <p:cNvPr id="3" name="Content Placeholder 2"/>
          <p:cNvSpPr>
            <a:spLocks noGrp="1"/>
          </p:cNvSpPr>
          <p:nvPr>
            <p:ph idx="1"/>
          </p:nvPr>
        </p:nvSpPr>
        <p:spPr>
          <a:xfrm>
            <a:off x="457200" y="1628800"/>
            <a:ext cx="8363272" cy="4497363"/>
          </a:xfrm>
        </p:spPr>
        <p:txBody>
          <a:bodyPr/>
          <a:lstStyle/>
          <a:p>
            <a:pPr eaLnBrk="1" hangingPunct="1">
              <a:defRPr/>
            </a:pPr>
            <a:endParaRPr lang="en-US" dirty="0"/>
          </a:p>
          <a:p>
            <a:pPr algn="just" eaLnBrk="1" hangingPunct="1">
              <a:lnSpc>
                <a:spcPct val="150000"/>
              </a:lnSpc>
              <a:defRPr/>
            </a:pPr>
            <a:r>
              <a:rPr lang="en-US" sz="1800" dirty="0"/>
              <a:t>2012: Colombia, Mexico, New Zealand and Philippines</a:t>
            </a:r>
          </a:p>
          <a:p>
            <a:pPr algn="just" eaLnBrk="1" hangingPunct="1">
              <a:lnSpc>
                <a:spcPct val="150000"/>
              </a:lnSpc>
              <a:defRPr/>
            </a:pPr>
            <a:r>
              <a:rPr lang="en-US" sz="1800" dirty="0"/>
              <a:t>2013: India, Rwanda and Tunisia (October 16, 2013)</a:t>
            </a:r>
          </a:p>
          <a:p>
            <a:pPr eaLnBrk="1" hangingPunct="1">
              <a:defRPr/>
            </a:pPr>
            <a:endParaRPr lang="en-US" dirty="0"/>
          </a:p>
          <a:p>
            <a:pPr eaLnBrk="1" hangingPunct="1">
              <a:defRPr/>
            </a:pPr>
            <a:r>
              <a:rPr lang="en-US" sz="1800" dirty="0"/>
              <a:t>Future accessions</a:t>
            </a:r>
            <a:r>
              <a:rPr lang="en-US" sz="1800" dirty="0" smtClean="0"/>
              <a:t>?</a:t>
            </a:r>
          </a:p>
          <a:p>
            <a:pPr marL="0" indent="0" eaLnBrk="1" hangingPunct="1">
              <a:buNone/>
              <a:defRPr/>
            </a:pPr>
            <a:endParaRPr lang="en-US" sz="1800" dirty="0"/>
          </a:p>
          <a:p>
            <a:pPr lvl="1" algn="just" eaLnBrk="1" hangingPunct="1">
              <a:lnSpc>
                <a:spcPct val="150000"/>
              </a:lnSpc>
              <a:buFont typeface="Wingdings" pitchFamily="2" charset="2"/>
              <a:buChar char="Ø"/>
              <a:defRPr/>
            </a:pPr>
            <a:r>
              <a:rPr lang="en-US" sz="1600" dirty="0"/>
              <a:t>Latin American countries</a:t>
            </a:r>
          </a:p>
          <a:p>
            <a:pPr lvl="1" algn="just" eaLnBrk="1" hangingPunct="1">
              <a:lnSpc>
                <a:spcPct val="150000"/>
              </a:lnSpc>
              <a:buFont typeface="Wingdings" pitchFamily="2" charset="2"/>
              <a:buChar char="Ø"/>
              <a:defRPr/>
            </a:pPr>
            <a:r>
              <a:rPr lang="en-US" sz="1600" dirty="0"/>
              <a:t>ASEAN countries by 2015</a:t>
            </a:r>
          </a:p>
          <a:p>
            <a:pPr lvl="1" algn="just" eaLnBrk="1" hangingPunct="1">
              <a:lnSpc>
                <a:spcPct val="150000"/>
              </a:lnSpc>
              <a:buFont typeface="Wingdings" pitchFamily="2" charset="2"/>
              <a:buChar char="Ø"/>
              <a:defRPr/>
            </a:pPr>
            <a:r>
              <a:rPr lang="en-US" sz="1600" dirty="0"/>
              <a:t>Caribbean countries</a:t>
            </a:r>
          </a:p>
          <a:p>
            <a:pPr lvl="1" algn="just" eaLnBrk="1" hangingPunct="1">
              <a:lnSpc>
                <a:spcPct val="150000"/>
              </a:lnSpc>
              <a:buFont typeface="Wingdings" pitchFamily="2" charset="2"/>
              <a:buChar char="Ø"/>
              <a:defRPr/>
            </a:pPr>
            <a:r>
              <a:rPr lang="en-US" sz="1600" dirty="0"/>
              <a:t>African countries</a:t>
            </a:r>
          </a:p>
          <a:p>
            <a:pPr marL="0" indent="0">
              <a:buNone/>
            </a:pPr>
            <a:endParaRPr lang="en-US" dirty="0"/>
          </a:p>
        </p:txBody>
      </p:sp>
    </p:spTree>
    <p:extLst>
      <p:ext uri="{BB962C8B-B14F-4D97-AF65-F5344CB8AC3E}">
        <p14:creationId xmlns:p14="http://schemas.microsoft.com/office/powerpoint/2010/main" val="42063806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MADRID SYSTEM I </a:t>
            </a:r>
            <a:endParaRPr lang="en-US" dirty="0"/>
          </a:p>
        </p:txBody>
      </p:sp>
      <p:sp>
        <p:nvSpPr>
          <p:cNvPr id="3" name="Content Placeholder 2"/>
          <p:cNvSpPr>
            <a:spLocks noGrp="1"/>
          </p:cNvSpPr>
          <p:nvPr>
            <p:ph idx="1"/>
          </p:nvPr>
        </p:nvSpPr>
        <p:spPr>
          <a:xfrm>
            <a:off x="251520" y="1628800"/>
            <a:ext cx="8640960" cy="4352925"/>
          </a:xfrm>
        </p:spPr>
        <p:txBody>
          <a:bodyPr/>
          <a:lstStyle/>
          <a:p>
            <a:pPr>
              <a:spcBef>
                <a:spcPts val="1800"/>
              </a:spcBef>
              <a:defRPr/>
            </a:pPr>
            <a:r>
              <a:rPr lang="en-US" sz="1800" dirty="0"/>
              <a:t>A registration system for 92 Contracting </a:t>
            </a:r>
            <a:r>
              <a:rPr lang="en-US" sz="1800" dirty="0" smtClean="0"/>
              <a:t>Parties</a:t>
            </a:r>
          </a:p>
          <a:p>
            <a:pPr marL="0" indent="0">
              <a:spcBef>
                <a:spcPts val="1800"/>
              </a:spcBef>
              <a:buNone/>
              <a:defRPr/>
            </a:pPr>
            <a:endParaRPr lang="en-US" sz="1800" dirty="0"/>
          </a:p>
          <a:p>
            <a:pPr>
              <a:spcBef>
                <a:spcPts val="1800"/>
              </a:spcBef>
              <a:defRPr/>
            </a:pPr>
            <a:r>
              <a:rPr lang="en-US" sz="1800" dirty="0"/>
              <a:t>One application – one language – one set of </a:t>
            </a:r>
            <a:r>
              <a:rPr lang="en-US" sz="1800" dirty="0" smtClean="0"/>
              <a:t>fees</a:t>
            </a:r>
          </a:p>
          <a:p>
            <a:pPr marL="0" indent="0">
              <a:spcBef>
                <a:spcPts val="1800"/>
              </a:spcBef>
              <a:buNone/>
              <a:defRPr/>
            </a:pPr>
            <a:endParaRPr lang="en-US" sz="1800" dirty="0"/>
          </a:p>
          <a:p>
            <a:pPr>
              <a:spcBef>
                <a:spcPts val="1800"/>
              </a:spcBef>
              <a:defRPr/>
            </a:pPr>
            <a:r>
              <a:rPr lang="en-US" sz="1800" dirty="0"/>
              <a:t> Three main stages </a:t>
            </a:r>
            <a:endParaRPr lang="en-US" sz="1800" dirty="0" smtClean="0"/>
          </a:p>
          <a:p>
            <a:pPr marL="0" indent="0">
              <a:spcBef>
                <a:spcPts val="1800"/>
              </a:spcBef>
              <a:buNone/>
              <a:defRPr/>
            </a:pPr>
            <a:endParaRPr lang="en-US" sz="1800" dirty="0"/>
          </a:p>
          <a:p>
            <a:pPr lvl="1">
              <a:spcBef>
                <a:spcPts val="1800"/>
              </a:spcBef>
              <a:buFont typeface="Wingdings" pitchFamily="2" charset="2"/>
              <a:buChar char="Ø"/>
              <a:defRPr/>
            </a:pPr>
            <a:r>
              <a:rPr lang="en-US" sz="1600" dirty="0"/>
              <a:t>Basic application/basic registration &gt; International application</a:t>
            </a:r>
          </a:p>
          <a:p>
            <a:pPr lvl="1">
              <a:spcBef>
                <a:spcPts val="1800"/>
              </a:spcBef>
              <a:buFont typeface="Wingdings" pitchFamily="2" charset="2"/>
              <a:buChar char="Ø"/>
              <a:defRPr/>
            </a:pPr>
            <a:r>
              <a:rPr lang="en-US" sz="1600" dirty="0"/>
              <a:t>Formal examination by WIPO</a:t>
            </a:r>
          </a:p>
          <a:p>
            <a:pPr lvl="1">
              <a:spcBef>
                <a:spcPts val="1800"/>
              </a:spcBef>
              <a:buFont typeface="Wingdings" pitchFamily="2" charset="2"/>
              <a:buChar char="Ø"/>
              <a:defRPr/>
            </a:pPr>
            <a:r>
              <a:rPr lang="en-US" sz="1600" dirty="0"/>
              <a:t>Substantive examination by the Offices of the designated Contracting Parties</a:t>
            </a:r>
          </a:p>
          <a:p>
            <a:endParaRPr lang="en-US" dirty="0"/>
          </a:p>
        </p:txBody>
      </p:sp>
    </p:spTree>
    <p:extLst>
      <p:ext uri="{BB962C8B-B14F-4D97-AF65-F5344CB8AC3E}">
        <p14:creationId xmlns:p14="http://schemas.microsoft.com/office/powerpoint/2010/main" val="24306474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MADRID SYSTEM II </a:t>
            </a:r>
            <a:endParaRPr lang="en-US" dirty="0"/>
          </a:p>
        </p:txBody>
      </p:sp>
      <p:sp>
        <p:nvSpPr>
          <p:cNvPr id="3" name="Content Placeholder 2"/>
          <p:cNvSpPr>
            <a:spLocks noGrp="1"/>
          </p:cNvSpPr>
          <p:nvPr>
            <p:ph idx="1"/>
          </p:nvPr>
        </p:nvSpPr>
        <p:spPr>
          <a:xfrm>
            <a:off x="179512" y="1916832"/>
            <a:ext cx="8784976" cy="4352925"/>
          </a:xfrm>
        </p:spPr>
        <p:txBody>
          <a:bodyPr/>
          <a:lstStyle/>
          <a:p>
            <a:pPr>
              <a:lnSpc>
                <a:spcPct val="150000"/>
              </a:lnSpc>
              <a:defRPr/>
            </a:pPr>
            <a:r>
              <a:rPr lang="en-US" sz="1800" dirty="0"/>
              <a:t>One registration covering multiple </a:t>
            </a:r>
            <a:r>
              <a:rPr lang="en-US" sz="1800" dirty="0" smtClean="0"/>
              <a:t>territories</a:t>
            </a:r>
          </a:p>
          <a:p>
            <a:pPr marL="0" indent="0">
              <a:lnSpc>
                <a:spcPct val="150000"/>
              </a:lnSpc>
              <a:buNone/>
              <a:defRPr/>
            </a:pPr>
            <a:endParaRPr lang="en-US" sz="1800" dirty="0"/>
          </a:p>
          <a:p>
            <a:pPr>
              <a:lnSpc>
                <a:spcPct val="150000"/>
              </a:lnSpc>
              <a:defRPr/>
            </a:pPr>
            <a:r>
              <a:rPr lang="en-US" sz="1800" dirty="0"/>
              <a:t>Manage a portfolio of trademarks via a single centralized </a:t>
            </a:r>
            <a:r>
              <a:rPr lang="en-US" sz="1800" dirty="0" smtClean="0"/>
              <a:t>system</a:t>
            </a:r>
          </a:p>
          <a:p>
            <a:pPr marL="0" indent="0">
              <a:lnSpc>
                <a:spcPct val="150000"/>
              </a:lnSpc>
              <a:buNone/>
              <a:defRPr/>
            </a:pPr>
            <a:endParaRPr lang="en-US" sz="1800" dirty="0"/>
          </a:p>
          <a:p>
            <a:pPr>
              <a:lnSpc>
                <a:spcPct val="150000"/>
              </a:lnSpc>
              <a:defRPr/>
            </a:pPr>
            <a:r>
              <a:rPr lang="en-US" sz="1800" dirty="0"/>
              <a:t>Renew in all designated Contracting Parties with one </a:t>
            </a:r>
            <a:r>
              <a:rPr lang="en-US" sz="1800" dirty="0" smtClean="0"/>
              <a:t>request</a:t>
            </a:r>
          </a:p>
          <a:p>
            <a:pPr marL="0" indent="0">
              <a:lnSpc>
                <a:spcPct val="150000"/>
              </a:lnSpc>
              <a:buNone/>
              <a:defRPr/>
            </a:pPr>
            <a:endParaRPr lang="en-US" sz="1800" dirty="0"/>
          </a:p>
          <a:p>
            <a:pPr>
              <a:lnSpc>
                <a:spcPct val="150000"/>
              </a:lnSpc>
              <a:defRPr/>
            </a:pPr>
            <a:r>
              <a:rPr lang="en-US" sz="1800" dirty="0"/>
              <a:t>Expand protection to new Contracting Parties </a:t>
            </a:r>
          </a:p>
          <a:p>
            <a:pPr marL="0" indent="0">
              <a:buNone/>
            </a:pPr>
            <a:endParaRPr lang="en-US" dirty="0"/>
          </a:p>
        </p:txBody>
      </p:sp>
    </p:spTree>
    <p:extLst>
      <p:ext uri="{BB962C8B-B14F-4D97-AF65-F5344CB8AC3E}">
        <p14:creationId xmlns:p14="http://schemas.microsoft.com/office/powerpoint/2010/main" val="9101738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THE INTERNATIONAL PROCEDURE I </a:t>
            </a:r>
            <a:endParaRPr lang="en-US" dirty="0"/>
          </a:p>
        </p:txBody>
      </p:sp>
      <p:sp>
        <p:nvSpPr>
          <p:cNvPr id="5" name="Rectangle 18"/>
          <p:cNvSpPr>
            <a:spLocks noChangeArrowheads="1"/>
          </p:cNvSpPr>
          <p:nvPr/>
        </p:nvSpPr>
        <p:spPr bwMode="auto">
          <a:xfrm>
            <a:off x="5508104" y="2060848"/>
            <a:ext cx="2232248" cy="461665"/>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200" dirty="0"/>
              <a:t>Certifies the application and forwards it to WIPO</a:t>
            </a:r>
          </a:p>
        </p:txBody>
      </p:sp>
      <p:sp>
        <p:nvSpPr>
          <p:cNvPr id="6" name="Rectangle 19"/>
          <p:cNvSpPr>
            <a:spLocks noChangeArrowheads="1"/>
          </p:cNvSpPr>
          <p:nvPr/>
        </p:nvSpPr>
        <p:spPr bwMode="auto">
          <a:xfrm>
            <a:off x="5004049" y="3068960"/>
            <a:ext cx="3600400" cy="1015663"/>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sz="1200" dirty="0"/>
              <a:t>Conducts the formal examination; records the mark in the International Registry and publishes the international registration in the Gazette. Issues a certificate of registration and notifies the designated Contracting Parties</a:t>
            </a:r>
          </a:p>
        </p:txBody>
      </p:sp>
      <p:sp>
        <p:nvSpPr>
          <p:cNvPr id="7" name="Rectangle 20"/>
          <p:cNvSpPr>
            <a:spLocks noChangeArrowheads="1"/>
          </p:cNvSpPr>
          <p:nvPr/>
        </p:nvSpPr>
        <p:spPr bwMode="auto">
          <a:xfrm>
            <a:off x="6804249" y="4579746"/>
            <a:ext cx="2232793" cy="1200329"/>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200" dirty="0"/>
              <a:t>Scope of protection of the international registration will be determined by the substantive examination under domestic law, within 12/18 months</a:t>
            </a:r>
          </a:p>
        </p:txBody>
      </p:sp>
      <p:sp>
        <p:nvSpPr>
          <p:cNvPr id="8" name="Rectangle 21"/>
          <p:cNvSpPr>
            <a:spLocks noChangeArrowheads="1"/>
          </p:cNvSpPr>
          <p:nvPr/>
        </p:nvSpPr>
        <p:spPr bwMode="auto">
          <a:xfrm>
            <a:off x="1043608" y="3560747"/>
            <a:ext cx="1717675" cy="523875"/>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0"/>
              </a:spcBef>
            </a:pPr>
            <a:r>
              <a:rPr lang="en-US" sz="1400" dirty="0"/>
              <a:t>Entitlement</a:t>
            </a:r>
          </a:p>
          <a:p>
            <a:pPr>
              <a:spcBef>
                <a:spcPct val="0"/>
              </a:spcBef>
            </a:pPr>
            <a:r>
              <a:rPr lang="es-ES_tradnl" sz="1400" dirty="0"/>
              <a:t>Basic Mark</a:t>
            </a:r>
            <a:endParaRPr lang="en-US" sz="1400" dirty="0"/>
          </a:p>
        </p:txBody>
      </p:sp>
      <p:graphicFrame>
        <p:nvGraphicFramePr>
          <p:cNvPr id="12" name="Content Placeholder 3"/>
          <p:cNvGraphicFramePr>
            <a:graphicFrameLocks noGrp="1"/>
          </p:cNvGraphicFramePr>
          <p:nvPr>
            <p:ph idx="1"/>
            <p:extLst>
              <p:ext uri="{D42A27DB-BD31-4B8C-83A1-F6EECF244321}">
                <p14:modId xmlns:p14="http://schemas.microsoft.com/office/powerpoint/2010/main" val="574506576"/>
              </p:ext>
            </p:extLst>
          </p:nvPr>
        </p:nvGraphicFramePr>
        <p:xfrm>
          <a:off x="353828" y="1601506"/>
          <a:ext cx="8229600" cy="4442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Elbow Connector 12"/>
          <p:cNvCxnSpPr/>
          <p:nvPr/>
        </p:nvCxnSpPr>
        <p:spPr bwMode="auto">
          <a:xfrm flipV="1">
            <a:off x="1043608" y="1874813"/>
            <a:ext cx="1944216" cy="647700"/>
          </a:xfrm>
          <a:prstGeom prst="bentConnector3">
            <a:avLst>
              <a:gd name="adj1" fmla="val 50000"/>
            </a:avLst>
          </a:prstGeom>
          <a:solidFill>
            <a:srgbClr val="70899B">
              <a:alpha val="39999"/>
            </a:srgbClr>
          </a:solidFill>
          <a:ln w="25400" cap="flat" cmpd="sng" algn="ctr">
            <a:solidFill>
              <a:srgbClr val="FFFFFF">
                <a:lumMod val="50000"/>
              </a:srgb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290848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drid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Madrid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adrid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Madrid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7364</TotalTime>
  <Words>9083</Words>
  <Application>Microsoft Office PowerPoint</Application>
  <PresentationFormat>On-screen Show (4:3)</PresentationFormat>
  <Paragraphs>1844</Paragraphs>
  <Slides>201</Slides>
  <Notes>32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201</vt:i4>
      </vt:variant>
    </vt:vector>
  </HeadingPairs>
  <TitlesOfParts>
    <vt:vector size="204" baseType="lpstr">
      <vt:lpstr>template_english</vt:lpstr>
      <vt:lpstr>Microsoft Excel Chart</vt:lpstr>
      <vt:lpstr>Chart</vt:lpstr>
      <vt:lpstr>PowerPoint Presentation</vt:lpstr>
      <vt:lpstr>PowerPoint Presentation</vt:lpstr>
      <vt:lpstr>   BASICS FACTS ABOUT WIPO </vt:lpstr>
      <vt:lpstr>          MILESTONES: 1883 - 2013 </vt:lpstr>
      <vt:lpstr>    INTELLECTUAL PROPERTY :               OUTREACH </vt:lpstr>
      <vt:lpstr>PowerPoint Presentation</vt:lpstr>
      <vt:lpstr>GLOBAL IP INFRASTRUCTURE </vt:lpstr>
      <vt:lpstr> GLOBAL IP INFRASTRUCTURE </vt:lpstr>
      <vt:lpstr> WIPO … PROVIDER OF PREMIER   GLOBAL IP SERVICES   </vt:lpstr>
      <vt:lpstr>  WIPO’s MAIN SOURCES OF REVENUE</vt:lpstr>
      <vt:lpstr>PowerPoint Presentation</vt:lpstr>
      <vt:lpstr>PowerPoint Presentation</vt:lpstr>
      <vt:lpstr>        STANDING COMMITTEES </vt:lpstr>
      <vt:lpstr>THE STANDING COMMITTEE ON LAW OF PATENTS </vt:lpstr>
      <vt:lpstr>   THE STANDING COMMITTEE ON LAW OF PATENTS            PART II </vt:lpstr>
      <vt:lpstr>                        NORM SETTING :             INDUSTRIAL DESIGNS</vt:lpstr>
      <vt:lpstr>        LATEST SCT SESSION (NOVEMBER 2013) </vt:lpstr>
      <vt:lpstr>          BEIJING TREATY ON AUDIOVISUAL            PERFORMANCES JUNE, 26 2012  </vt:lpstr>
      <vt:lpstr> BEIJING TREATY    </vt:lpstr>
      <vt:lpstr>MARRAKESH TREATY TO FACILITATE ACCESS TO PUBLISHED WORKS FOR PERSONS WHO ARE BLIND, VISUALLY IMPAIRED OR OTHERWISE PRINT DISABLED </vt:lpstr>
      <vt:lpstr>             MARRAKESH TREATY                              </vt:lpstr>
      <vt:lpstr>          INTELLECTUAL PROPERTY AND TRADITIONAL                KNOWLEDGE, ACCESS TO GENETIC         RESOURCES AND FOLKORE  </vt:lpstr>
      <vt:lpstr>   INTELLECTUAL PROPERTY AND TRADITIONAL                 KNOWLEDGE, ACCESS TO GENETIC           RESOURCES AND FOLKORE </vt:lpstr>
      <vt:lpstr>      MAJOR ECONOMIC STUDIES ON IP</vt:lpstr>
      <vt:lpstr>STRATEGIC REALIGNMENT WITHIN WIPO</vt:lpstr>
      <vt:lpstr>  TREND IN HAGUE FILINGS (DESIGNS)</vt:lpstr>
      <vt:lpstr>DEMAND FOR IP RIGHTS HAS GROWN</vt:lpstr>
      <vt:lpstr>MORE INVENTIONS AND GREATER  INTERNATIONALIZATION</vt:lpstr>
      <vt:lpstr>    STUDIES AND REPORTS </vt:lpstr>
      <vt:lpstr>STUDIES AND REPORTS II </vt:lpstr>
      <vt:lpstr> THE GLOBAL INNOVATION INDEX 2013 </vt:lpstr>
      <vt:lpstr> THE GLOBAL INNOVATION INDEX 2013 </vt:lpstr>
      <vt:lpstr> GLOBAL INNOVATION INDEX     FRAMEWORK</vt:lpstr>
      <vt:lpstr> ICELAND PROFILE </vt:lpstr>
      <vt:lpstr>     THE GLOBAL INNOVATION INDEX</vt:lpstr>
      <vt:lpstr>           ICELAND PROFILE </vt:lpstr>
      <vt:lpstr>      ICELAND’S EVOLUTION WITH RESPECT TO IP FILINGS AND   ECONOMIC GROWTH FROM 1997 TO 2011  </vt:lpstr>
      <vt:lpstr>           PATENT APPLICATION BY TOP FIELDS OF              TECHNOLOGY (1997-2011)</vt:lpstr>
      <vt:lpstr>            INTERNATIONAL APPLICATIONS               VIA WIPO ADMINISTERED TREATIES            ICELAND       </vt:lpstr>
      <vt:lpstr>      THANK YOU!  Victor Vazquez  Head, Section for coordination of developed countries,  Department for Transition and Developed countries (TDC)  World Intellectual Property Organization (WIPO) 34 chemin des Colombettes, 1211 Geneva 20, Switzerland T + 41 22 338 99 97;  victor.vazquez-lopez@wipo.int ;  www.wipo.int/dcea/en/roving_seminars.html        </vt:lpstr>
      <vt:lpstr>GLOBAL IP SYSTEMS:  RECENT AND FUTURE DEVELOPMENTS IN THE PATENT COOPERATION TREATY (PCT) </vt:lpstr>
      <vt:lpstr>THE PATENT COOPERATION TREATY (PCT) SYSTEM </vt:lpstr>
      <vt:lpstr>THE PCT </vt:lpstr>
      <vt:lpstr>THE PCT IN 1978 </vt:lpstr>
      <vt:lpstr>PCT COVERAGE TODAY </vt:lpstr>
      <vt:lpstr>   148 PCT STATES </vt:lpstr>
      <vt:lpstr> COUNTRIES NOT YET IN PCT </vt:lpstr>
      <vt:lpstr>PCT APPLICATIONS 2012 </vt:lpstr>
      <vt:lpstr>TRENDS IN PCT FILING </vt:lpstr>
      <vt:lpstr>INTERNATIONAL APPLICATIONS RECEIVED IN 2012 BY COUNTRY OF ORIGIN </vt:lpstr>
      <vt:lpstr>PCT NATIONAL PHASE ENTRIES – TOTAL </vt:lpstr>
      <vt:lpstr>PCT NATIONAL PHASE ENTRIES 2011 BY TARGET DO (2) </vt:lpstr>
      <vt:lpstr>PARIS ROUTE VS. PCT NATIONAL PHASE </vt:lpstr>
      <vt:lpstr>USE OF PCT WHEN SEEKING IP5 PROTECTION </vt:lpstr>
      <vt:lpstr>TOP PCT APPLICANTS 2012</vt:lpstr>
      <vt:lpstr>PCT NATIONAL PHASE ENTRIES 2011 BY TARGET DO (1) </vt:lpstr>
      <vt:lpstr>TOP UNIVERSITY PCT APPLICANTS 2012 </vt:lpstr>
      <vt:lpstr>TOP GOVERNMENT/RESEARCH INSTITUTION  PCT APPLICANTS 2012 </vt:lpstr>
      <vt:lpstr>SOME ICELAND PCT APPLICANTS </vt:lpstr>
      <vt:lpstr>PCT INTERNATIONAL SEARCHING AUTHORITIES </vt:lpstr>
      <vt:lpstr>RECENT PCT DEVELOPMENT </vt:lpstr>
      <vt:lpstr>AIA SIMPLIFICATION FOR PCT (1) </vt:lpstr>
      <vt:lpstr>AIA SIMPLIFICATION FOR PCT (2) </vt:lpstr>
      <vt:lpstr>3rd PARTY OBSERVATION SYSTEM (1) </vt:lpstr>
      <vt:lpstr>3rd PARTY OBSERVATION SYSTEM (2) </vt:lpstr>
      <vt:lpstr>PowerPoint Presentation</vt:lpstr>
      <vt:lpstr>PowerPoint Presentation</vt:lpstr>
      <vt:lpstr>INDICATIONS OF AVAILABILITY FOR LICENCE </vt:lpstr>
      <vt:lpstr>ePCT </vt:lpstr>
      <vt:lpstr>ePCT:  FUTURE IMPROVEMENTS  (1)   </vt:lpstr>
      <vt:lpstr>ePCT: FUTURE IMPROVEMENTS (2) </vt:lpstr>
      <vt:lpstr>PCT – PPH (1) </vt:lpstr>
      <vt:lpstr>PCT – PPH (2) </vt:lpstr>
      <vt:lpstr>WIPO AMC FEE REDUCTION FOR PCT USERS </vt:lpstr>
      <vt:lpstr>PowerPoint Presentation</vt:lpstr>
      <vt:lpstr>PowerPoint Presentation</vt:lpstr>
      <vt:lpstr>PowerPoint Presentation</vt:lpstr>
      <vt:lpstr>WIPO WARNINGS </vt:lpstr>
      <vt:lpstr>PowerPoint Presentation</vt:lpstr>
      <vt:lpstr>PCT WORKING GROUP MAY 21-24 (1) </vt:lpstr>
      <vt:lpstr>PCT WORKING GROUP MAY 21-24 (2) </vt:lpstr>
      <vt:lpstr>PCT WORKING GROUP MAY 21-24 :  OUTCOMES </vt:lpstr>
      <vt:lpstr>FUTURE PCT DEVELOPMENTS </vt:lpstr>
      <vt:lpstr>COLLABORATIVE PCT SEARCH (1) </vt:lpstr>
      <vt:lpstr>COLLABORATIVE PCT SEARCH (2) </vt:lpstr>
      <vt:lpstr>PCT TRAINING OPTIONS </vt:lpstr>
      <vt:lpstr>PCT RESOURCES/INFORMATION </vt:lpstr>
      <vt:lpstr>PowerPoint Presentation</vt:lpstr>
      <vt:lpstr>THE MADRID SYSTEM &amp; THE HAGUE SYSTEM </vt:lpstr>
      <vt:lpstr>PowerPoint Presentation</vt:lpstr>
      <vt:lpstr>TRADEMARKS </vt:lpstr>
      <vt:lpstr>ROUTES FOR PROTECTING A TRADEMARK </vt:lpstr>
      <vt:lpstr>FILING OPTIONS </vt:lpstr>
      <vt:lpstr>THE NATIONAL ROUTE VS. THE MADRID ROUTE </vt:lpstr>
      <vt:lpstr>MADRID UNION </vt:lpstr>
      <vt:lpstr>ACCESSIONS </vt:lpstr>
      <vt:lpstr>MADRID SYSTEM I </vt:lpstr>
      <vt:lpstr>MADRID SYSTEM II </vt:lpstr>
      <vt:lpstr>THE INTERNATIONAL PROCEDURE I </vt:lpstr>
      <vt:lpstr>THE INTERNATIONAL PROCEDURE II </vt:lpstr>
      <vt:lpstr>THE INTERNATIONAL PROCEDURE III</vt:lpstr>
      <vt:lpstr>THE MADRID SYSTEM – FACTS AND FIGURES </vt:lpstr>
      <vt:lpstr>TOP FILING STATES – 2013 </vt:lpstr>
      <vt:lpstr>TOP DESIGNATIONS – 2013 </vt:lpstr>
      <vt:lpstr>GENERAL PROFILE 2012 </vt:lpstr>
      <vt:lpstr>IR FILED BY NORDIC COUNTRIES </vt:lpstr>
      <vt:lpstr>DESIGNATIONS OF NORDIC COUNTRIES</vt:lpstr>
      <vt:lpstr>INTERNATIONAL APPLICATIONS REGISTRATIONS FROM ICELAND </vt:lpstr>
      <vt:lpstr>DESIGNATIONS IN INTERNATIONAL REGISTRATIONS AND SUBSEQUENT DESIGNATIONS – DCP : IS </vt:lpstr>
      <vt:lpstr>DESIGNATIONS IN INTERNATIONAL REGISTRATIONS AND SUBSEQUENT DESIGNATIONS. DCP: IS 2012 </vt:lpstr>
      <vt:lpstr>ONLINE INFORMATION SERVICES</vt:lpstr>
      <vt:lpstr>ONLINE TOOLS </vt:lpstr>
      <vt:lpstr>PowerPoint Presentation</vt:lpstr>
      <vt:lpstr>BENEFITS FOR TRADEMARKS OWNERS </vt:lpstr>
      <vt:lpstr>PowerPoint Presentation</vt:lpstr>
      <vt:lpstr>IN A NUTSHELL </vt:lpstr>
      <vt:lpstr>THE HAGUE SYSTEM </vt:lpstr>
      <vt:lpstr>THE HAGUE UNION</vt:lpstr>
      <vt:lpstr>ACCESSIONS </vt:lpstr>
      <vt:lpstr>FORESEEN EXPANSION OF THE HAGUE SYSTEM </vt:lpstr>
      <vt:lpstr>KEY PRINCIPLES OF THE HAGUE SYSTEM (I) </vt:lpstr>
      <vt:lpstr>KEY PRINCIPLES OF THE HAGUE SYSTEM (II) </vt:lpstr>
      <vt:lpstr>FILING OPTIONS </vt:lpstr>
      <vt:lpstr>THE NATIONAL ROUTE VS. THE HAGUE ROUTE </vt:lpstr>
      <vt:lpstr>THE REGISTRATION PROCEDURE </vt:lpstr>
      <vt:lpstr>THE USE OF THE HAGUE SYSTEM IN 2012 </vt:lpstr>
      <vt:lpstr>PowerPoint Presentation</vt:lpstr>
      <vt:lpstr>PowerPoint Presentation</vt:lpstr>
      <vt:lpstr>PowerPoint Presentation</vt:lpstr>
      <vt:lpstr>TOP FILING CONTRACTING PARTIES </vt:lpstr>
      <vt:lpstr>MOST DESIGNATED CONTRACTING PARTIES </vt:lpstr>
      <vt:lpstr>DESIGNATIONS IN IRs, ICELAND AS COUNTRY OF THE HOLDER (2012) </vt:lpstr>
      <vt:lpstr>DESIGNATIONS IN Irs, ICELAND AS DCP (2012) </vt:lpstr>
      <vt:lpstr>LATEST DEVELOPMENTS </vt:lpstr>
      <vt:lpstr>ADVANTAGES </vt:lpstr>
      <vt:lpstr>PowerPoint Presentation</vt:lpstr>
      <vt:lpstr>ALTERNATIVE DISPUTE RESOLUTION- WIPO ARBITRATION AND MEDIATION CENTER </vt:lpstr>
      <vt:lpstr>COMMON TYPES OF INTELLECTUAL PROPERTY DISPUTES </vt:lpstr>
      <vt:lpstr>WIPO INTERNATIONAL SURVEY ON DISPUTE RESOLUTION IN TECHNOLOGY TRANSACTION </vt:lpstr>
      <vt:lpstr>HOW ARE TECHNOLOGY DISPUTES RESOLVED ? </vt:lpstr>
      <vt:lpstr>RELATIVE TIME &amp; COST OF TECHNOLOGY DISPUTE RESOLUTION </vt:lpstr>
      <vt:lpstr>PATENT LITIGATION IN COURT </vt:lpstr>
      <vt:lpstr>ALTERNATIVE DISPUTE RESOLUTION </vt:lpstr>
      <vt:lpstr>MEDIATION, ARBITRATION, EXPERT DETERMINATION </vt:lpstr>
      <vt:lpstr>WIPO CASES </vt:lpstr>
      <vt:lpstr>SETTLEMENT IN WIPO ADMINISTERED CASES </vt:lpstr>
      <vt:lpstr>SCOPE OF AGREEMENTS : PARTIES/TECHNOLOGIES </vt:lpstr>
      <vt:lpstr>TOP 10 CONSIDERATIONS IN CHOICE OF DISPUTE RESOLUTION CLAUSE </vt:lpstr>
      <vt:lpstr>WIPO ADR OPTIONS </vt:lpstr>
      <vt:lpstr>WIPO ARBITRATION AND MEDIATION CENTER </vt:lpstr>
      <vt:lpstr>EXAMPLES OF TAILORED WIPO ADR FOR SPECIFIFC SECTORS </vt:lpstr>
      <vt:lpstr>WHAT DOES MEDIATION MEAN ? </vt:lpstr>
      <vt:lpstr>WHY MEDIATION RATHER THAN LITIGATION ? (PART I) </vt:lpstr>
      <vt:lpstr>WHAT DOES ARBITRATION MEAN? </vt:lpstr>
      <vt:lpstr>WHY ARBITRATION RATHER THAN LITIGATION? </vt:lpstr>
      <vt:lpstr>PowerPoint Presentation</vt:lpstr>
      <vt:lpstr>WHAT DOES EXPERT DETERMINATION MEAN? </vt:lpstr>
      <vt:lpstr>ACTIVE WIPO CASE MANAGEMENT </vt:lpstr>
      <vt:lpstr>WIPO ELECTRONIC CASE FACILITY (ECAF) </vt:lpstr>
      <vt:lpstr>MORE INFORMATION </vt:lpstr>
      <vt:lpstr>GLOBAL DATABASES FOR INTELLECTUAL PROPERTY PLATFORMS AND TOOLS FOR CONNECTED KNOWLEDGE ECONOMY </vt:lpstr>
      <vt:lpstr>WIPO STRATEGIC GOALS </vt:lpstr>
      <vt:lpstr>GLOBAL DATABASES, TOOLS, AND PLATFORMS </vt:lpstr>
      <vt:lpstr>GLOBAL DATABASES, TOOLS, AND PLATFORMS FOR IP BUSINESS (FREE) </vt:lpstr>
      <vt:lpstr>PowerPoint Presentation</vt:lpstr>
      <vt:lpstr>PowerPoint Presentation</vt:lpstr>
      <vt:lpstr>PATENTSCOPE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TAPTA </vt:lpstr>
      <vt:lpstr>PowerPoint Presentation</vt:lpstr>
      <vt:lpstr>PowerPoint Presentation</vt:lpstr>
      <vt:lpstr>GLOBAL DATABASES, TOOLS, AND PLATFORMS FOR IP BUSINESS (FREE) </vt:lpstr>
      <vt:lpstr>GLOBAL BRANDS DATABASE </vt:lpstr>
      <vt:lpstr>PowerPoint Presentation</vt:lpstr>
      <vt:lpstr>PowerPoint Presentation</vt:lpstr>
      <vt:lpstr>GLOBAL DATABSES, TOOLS, AND PLATFORM FOR IP BUSINESS (FREE) </vt:lpstr>
      <vt:lpstr>PowerPoint Presentation</vt:lpstr>
      <vt:lpstr>PowerPoint Presentation</vt:lpstr>
      <vt:lpstr>PowerPoint Presentation</vt:lpstr>
      <vt:lpstr>GLOBAL DATABASES, TOOLS AND PLATFORMS FOR IP BUSINESS (FREE) </vt:lpstr>
      <vt:lpstr>IPAS AND DAS </vt:lpstr>
      <vt:lpstr>GLOBAL DATABASES, TOOLS, AND PLATFORM FOR IP BUSINESS (FREE) </vt:lpstr>
      <vt:lpstr>WIPO CASE </vt:lpstr>
      <vt:lpstr>WIPO CASE (CONTINUED) </vt:lpstr>
      <vt:lpstr>«WORLD PATENT OFFICE» ON GLOBAL DOSSIER PLATFORM (WIPO-CASE, OPD AND PATENTSCOPE) </vt:lpstr>
      <vt:lpstr>GLOBAL DATABASES, TOOLS, AND PLATFORMS FOR IP BUSINESS (FREE) </vt:lpstr>
      <vt:lpstr>WIPO RE: SEARCH </vt:lpstr>
      <vt:lpstr>PowerPoint Presentation</vt:lpstr>
      <vt:lpstr>GLOBAL DATABASES, TOOLS, AND PLATFORM FOR IP BUSINESS (FREE) </vt:lpstr>
      <vt:lpstr>WIPO GREEN </vt:lpstr>
      <vt:lpstr>PowerPoint Presentation</vt:lpstr>
      <vt:lpstr>VISION </vt:lpstr>
      <vt:lpstr>PowerPoint Presentation</vt:lpstr>
    </vt:vector>
  </TitlesOfParts>
  <Company>WIPO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Weissert</dc:creator>
  <cp:lastModifiedBy>PALMIERI Sylvie</cp:lastModifiedBy>
  <cp:revision>489</cp:revision>
  <cp:lastPrinted>2013-11-15T09:06:48Z</cp:lastPrinted>
  <dcterms:created xsi:type="dcterms:W3CDTF">2010-05-03T08:02:35Z</dcterms:created>
  <dcterms:modified xsi:type="dcterms:W3CDTF">2013-11-20T15:13:00Z</dcterms:modified>
</cp:coreProperties>
</file>